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1" r:id="rId1"/>
  </p:sldMasterIdLst>
  <p:notesMasterIdLst>
    <p:notesMasterId r:id="rId26"/>
  </p:notesMasterIdLst>
  <p:handoutMasterIdLst>
    <p:handoutMasterId r:id="rId27"/>
  </p:handoutMasterIdLst>
  <p:sldIdLst>
    <p:sldId id="377" r:id="rId2"/>
    <p:sldId id="858" r:id="rId3"/>
    <p:sldId id="888" r:id="rId4"/>
    <p:sldId id="892" r:id="rId5"/>
    <p:sldId id="864" r:id="rId6"/>
    <p:sldId id="862" r:id="rId7"/>
    <p:sldId id="870" r:id="rId8"/>
    <p:sldId id="891" r:id="rId9"/>
    <p:sldId id="871" r:id="rId10"/>
    <p:sldId id="872" r:id="rId11"/>
    <p:sldId id="873" r:id="rId12"/>
    <p:sldId id="874" r:id="rId13"/>
    <p:sldId id="875" r:id="rId14"/>
    <p:sldId id="876" r:id="rId15"/>
    <p:sldId id="878" r:id="rId16"/>
    <p:sldId id="879" r:id="rId17"/>
    <p:sldId id="880" r:id="rId18"/>
    <p:sldId id="881" r:id="rId19"/>
    <p:sldId id="882" r:id="rId20"/>
    <p:sldId id="883" r:id="rId21"/>
    <p:sldId id="884" r:id="rId22"/>
    <p:sldId id="859" r:id="rId23"/>
    <p:sldId id="860" r:id="rId24"/>
    <p:sldId id="856" r:id="rId25"/>
  </p:sldIdLst>
  <p:sldSz cx="9144000" cy="6858000" type="screen4x3"/>
  <p:notesSz cx="6813550" cy="9945688"/>
  <p:defaultTextStyle>
    <a:defPPr>
      <a:defRPr lang="ko-KR"/>
    </a:defPPr>
    <a:lvl1pPr algn="l" rtl="0" fontAlgn="base" latinLnBrk="1">
      <a:spcBef>
        <a:spcPct val="0"/>
      </a:spcBef>
      <a:spcAft>
        <a:spcPct val="0"/>
      </a:spcAft>
      <a:defRPr kumimoji="1" sz="3200" kern="1200">
        <a:solidFill>
          <a:schemeClr val="tx1"/>
        </a:solidFill>
        <a:latin typeface="휴먼엑스포" pitchFamily="18" charset="-127"/>
        <a:ea typeface="휴먼엑스포" pitchFamily="18" charset="-127"/>
        <a:cs typeface="+mn-cs"/>
      </a:defRPr>
    </a:lvl1pPr>
    <a:lvl2pPr marL="457200" algn="l" rtl="0" fontAlgn="base" latinLnBrk="1">
      <a:spcBef>
        <a:spcPct val="0"/>
      </a:spcBef>
      <a:spcAft>
        <a:spcPct val="0"/>
      </a:spcAft>
      <a:defRPr kumimoji="1" sz="3200" kern="1200">
        <a:solidFill>
          <a:schemeClr val="tx1"/>
        </a:solidFill>
        <a:latin typeface="휴먼엑스포" pitchFamily="18" charset="-127"/>
        <a:ea typeface="휴먼엑스포" pitchFamily="18" charset="-127"/>
        <a:cs typeface="+mn-cs"/>
      </a:defRPr>
    </a:lvl2pPr>
    <a:lvl3pPr marL="914400" algn="l" rtl="0" fontAlgn="base" latinLnBrk="1">
      <a:spcBef>
        <a:spcPct val="0"/>
      </a:spcBef>
      <a:spcAft>
        <a:spcPct val="0"/>
      </a:spcAft>
      <a:defRPr kumimoji="1" sz="3200" kern="1200">
        <a:solidFill>
          <a:schemeClr val="tx1"/>
        </a:solidFill>
        <a:latin typeface="휴먼엑스포" pitchFamily="18" charset="-127"/>
        <a:ea typeface="휴먼엑스포" pitchFamily="18" charset="-127"/>
        <a:cs typeface="+mn-cs"/>
      </a:defRPr>
    </a:lvl3pPr>
    <a:lvl4pPr marL="1371600" algn="l" rtl="0" fontAlgn="base" latinLnBrk="1">
      <a:spcBef>
        <a:spcPct val="0"/>
      </a:spcBef>
      <a:spcAft>
        <a:spcPct val="0"/>
      </a:spcAft>
      <a:defRPr kumimoji="1" sz="3200" kern="1200">
        <a:solidFill>
          <a:schemeClr val="tx1"/>
        </a:solidFill>
        <a:latin typeface="휴먼엑스포" pitchFamily="18" charset="-127"/>
        <a:ea typeface="휴먼엑스포" pitchFamily="18" charset="-127"/>
        <a:cs typeface="+mn-cs"/>
      </a:defRPr>
    </a:lvl4pPr>
    <a:lvl5pPr marL="1828800" algn="l" rtl="0" fontAlgn="base" latinLnBrk="1">
      <a:spcBef>
        <a:spcPct val="0"/>
      </a:spcBef>
      <a:spcAft>
        <a:spcPct val="0"/>
      </a:spcAft>
      <a:defRPr kumimoji="1" sz="3200" kern="1200">
        <a:solidFill>
          <a:schemeClr val="tx1"/>
        </a:solidFill>
        <a:latin typeface="휴먼엑스포" pitchFamily="18" charset="-127"/>
        <a:ea typeface="휴먼엑스포" pitchFamily="18" charset="-127"/>
        <a:cs typeface="+mn-cs"/>
      </a:defRPr>
    </a:lvl5pPr>
    <a:lvl6pPr marL="2286000" algn="l" defTabSz="914400" rtl="0" eaLnBrk="1" latinLnBrk="1" hangingPunct="1">
      <a:defRPr kumimoji="1" sz="3200" kern="1200">
        <a:solidFill>
          <a:schemeClr val="tx1"/>
        </a:solidFill>
        <a:latin typeface="휴먼엑스포" pitchFamily="18" charset="-127"/>
        <a:ea typeface="휴먼엑스포" pitchFamily="18" charset="-127"/>
        <a:cs typeface="+mn-cs"/>
      </a:defRPr>
    </a:lvl6pPr>
    <a:lvl7pPr marL="2743200" algn="l" defTabSz="914400" rtl="0" eaLnBrk="1" latinLnBrk="1" hangingPunct="1">
      <a:defRPr kumimoji="1" sz="3200" kern="1200">
        <a:solidFill>
          <a:schemeClr val="tx1"/>
        </a:solidFill>
        <a:latin typeface="휴먼엑스포" pitchFamily="18" charset="-127"/>
        <a:ea typeface="휴먼엑스포" pitchFamily="18" charset="-127"/>
        <a:cs typeface="+mn-cs"/>
      </a:defRPr>
    </a:lvl7pPr>
    <a:lvl8pPr marL="3200400" algn="l" defTabSz="914400" rtl="0" eaLnBrk="1" latinLnBrk="1" hangingPunct="1">
      <a:defRPr kumimoji="1" sz="3200" kern="1200">
        <a:solidFill>
          <a:schemeClr val="tx1"/>
        </a:solidFill>
        <a:latin typeface="휴먼엑스포" pitchFamily="18" charset="-127"/>
        <a:ea typeface="휴먼엑스포" pitchFamily="18" charset="-127"/>
        <a:cs typeface="+mn-cs"/>
      </a:defRPr>
    </a:lvl8pPr>
    <a:lvl9pPr marL="3657600" algn="l" defTabSz="914400" rtl="0" eaLnBrk="1" latinLnBrk="1" hangingPunct="1">
      <a:defRPr kumimoji="1" sz="3200" kern="1200">
        <a:solidFill>
          <a:schemeClr val="tx1"/>
        </a:solidFill>
        <a:latin typeface="휴먼엑스포" pitchFamily="18" charset="-127"/>
        <a:ea typeface="휴먼엑스포" pitchFamily="18" charset="-127"/>
        <a:cs typeface="+mn-cs"/>
      </a:defRPr>
    </a:lvl9pPr>
  </p:defaultTextStyle>
  <p:extLst>
    <p:ext uri="{EFAFB233-063F-42B5-8137-9DF3F51BA10A}">
      <p15:sldGuideLst xmlns:p15="http://schemas.microsoft.com/office/powerpoint/2012/main">
        <p15:guide id="1" orient="horz" pos="960">
          <p15:clr>
            <a:srgbClr val="A4A3A4"/>
          </p15:clr>
        </p15:guide>
        <p15:guide id="2" pos="204">
          <p15:clr>
            <a:srgbClr val="A4A3A4"/>
          </p15:clr>
        </p15:guide>
      </p15:sldGuideLst>
    </p:ext>
    <p:ext uri="{2D200454-40CA-4A62-9FC3-DE9A4176ACB9}">
      <p15:notesGuideLst xmlns:p15="http://schemas.microsoft.com/office/powerpoint/2012/main">
        <p15:guide id="1" orient="horz" pos="3133">
          <p15:clr>
            <a:srgbClr val="A4A3A4"/>
          </p15:clr>
        </p15:guide>
        <p15:guide id="2" pos="214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FFFF00"/>
    <a:srgbClr val="00FF00"/>
    <a:srgbClr val="FFCC66"/>
    <a:srgbClr val="A50021"/>
    <a:srgbClr val="288084"/>
    <a:srgbClr val="CC0000"/>
    <a:srgbClr val="FF6600"/>
    <a:srgbClr val="329FA4"/>
    <a:srgbClr val="40BE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913" autoAdjust="0"/>
    <p:restoredTop sz="89429" autoAdjust="0"/>
  </p:normalViewPr>
  <p:slideViewPr>
    <p:cSldViewPr>
      <p:cViewPr varScale="1">
        <p:scale>
          <a:sx n="77" d="100"/>
          <a:sy n="77" d="100"/>
        </p:scale>
        <p:origin x="2184" y="72"/>
      </p:cViewPr>
      <p:guideLst>
        <p:guide orient="horz" pos="960"/>
        <p:guide pos="20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3" d="100"/>
          <a:sy n="73" d="100"/>
        </p:scale>
        <p:origin x="-2190" y="-108"/>
      </p:cViewPr>
      <p:guideLst>
        <p:guide orient="horz" pos="3133"/>
        <p:guide pos="214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hdr" sz="quarter"/>
          </p:nvPr>
        </p:nvSpPr>
        <p:spPr bwMode="auto">
          <a:xfrm>
            <a:off x="0" y="0"/>
            <a:ext cx="2952750" cy="498475"/>
          </a:xfrm>
          <a:prstGeom prst="rect">
            <a:avLst/>
          </a:prstGeom>
          <a:noFill/>
          <a:ln w="9525">
            <a:noFill/>
            <a:miter lim="800000"/>
            <a:headEnd/>
            <a:tailEnd/>
          </a:ln>
          <a:effectLst/>
        </p:spPr>
        <p:txBody>
          <a:bodyPr vert="horz" wrap="square" lIns="91623" tIns="45811" rIns="91623" bIns="45811" numCol="1" anchor="t" anchorCtr="0" compatLnSpc="1">
            <a:prstTxWarp prst="textNoShape">
              <a:avLst/>
            </a:prstTxWarp>
          </a:bodyPr>
          <a:lstStyle>
            <a:lvl1pPr>
              <a:spcBef>
                <a:spcPct val="20000"/>
              </a:spcBef>
              <a:buFontTx/>
              <a:buChar char="•"/>
              <a:defRPr sz="1200">
                <a:latin typeface="굴림" pitchFamily="50" charset="-127"/>
                <a:ea typeface="굴림" pitchFamily="50" charset="-127"/>
              </a:defRPr>
            </a:lvl1pPr>
          </a:lstStyle>
          <a:p>
            <a:pPr>
              <a:defRPr/>
            </a:pPr>
            <a:endParaRPr lang="en-US" altLang="ko-KR"/>
          </a:p>
        </p:txBody>
      </p:sp>
      <p:sp>
        <p:nvSpPr>
          <p:cNvPr id="53251" name="Rectangle 3"/>
          <p:cNvSpPr>
            <a:spLocks noGrp="1" noChangeArrowheads="1"/>
          </p:cNvSpPr>
          <p:nvPr>
            <p:ph type="dt" sz="quarter" idx="1"/>
          </p:nvPr>
        </p:nvSpPr>
        <p:spPr bwMode="auto">
          <a:xfrm>
            <a:off x="3860800" y="0"/>
            <a:ext cx="2952750" cy="498475"/>
          </a:xfrm>
          <a:prstGeom prst="rect">
            <a:avLst/>
          </a:prstGeom>
          <a:noFill/>
          <a:ln w="9525">
            <a:noFill/>
            <a:miter lim="800000"/>
            <a:headEnd/>
            <a:tailEnd/>
          </a:ln>
          <a:effectLst/>
        </p:spPr>
        <p:txBody>
          <a:bodyPr vert="horz" wrap="square" lIns="91623" tIns="45811" rIns="91623" bIns="45811" numCol="1" anchor="t" anchorCtr="0" compatLnSpc="1">
            <a:prstTxWarp prst="textNoShape">
              <a:avLst/>
            </a:prstTxWarp>
          </a:bodyPr>
          <a:lstStyle>
            <a:lvl1pPr algn="r">
              <a:spcBef>
                <a:spcPct val="20000"/>
              </a:spcBef>
              <a:buFontTx/>
              <a:buChar char="•"/>
              <a:defRPr sz="1200">
                <a:latin typeface="굴림" pitchFamily="50" charset="-127"/>
                <a:ea typeface="굴림" pitchFamily="50" charset="-127"/>
              </a:defRPr>
            </a:lvl1pPr>
          </a:lstStyle>
          <a:p>
            <a:pPr>
              <a:defRPr/>
            </a:pPr>
            <a:endParaRPr lang="en-US" altLang="ko-KR"/>
          </a:p>
        </p:txBody>
      </p:sp>
      <p:sp>
        <p:nvSpPr>
          <p:cNvPr id="53252" name="Rectangle 4"/>
          <p:cNvSpPr>
            <a:spLocks noGrp="1" noChangeArrowheads="1"/>
          </p:cNvSpPr>
          <p:nvPr>
            <p:ph type="ftr" sz="quarter" idx="2"/>
          </p:nvPr>
        </p:nvSpPr>
        <p:spPr bwMode="auto">
          <a:xfrm>
            <a:off x="0" y="9447213"/>
            <a:ext cx="2952750" cy="498475"/>
          </a:xfrm>
          <a:prstGeom prst="rect">
            <a:avLst/>
          </a:prstGeom>
          <a:noFill/>
          <a:ln w="9525">
            <a:noFill/>
            <a:miter lim="800000"/>
            <a:headEnd/>
            <a:tailEnd/>
          </a:ln>
          <a:effectLst/>
        </p:spPr>
        <p:txBody>
          <a:bodyPr vert="horz" wrap="square" lIns="91623" tIns="45811" rIns="91623" bIns="45811" numCol="1" anchor="b" anchorCtr="0" compatLnSpc="1">
            <a:prstTxWarp prst="textNoShape">
              <a:avLst/>
            </a:prstTxWarp>
          </a:bodyPr>
          <a:lstStyle>
            <a:lvl1pPr>
              <a:spcBef>
                <a:spcPct val="20000"/>
              </a:spcBef>
              <a:buFontTx/>
              <a:buChar char="•"/>
              <a:defRPr sz="1200">
                <a:latin typeface="굴림" pitchFamily="50" charset="-127"/>
                <a:ea typeface="굴림" pitchFamily="50" charset="-127"/>
              </a:defRPr>
            </a:lvl1pPr>
          </a:lstStyle>
          <a:p>
            <a:pPr>
              <a:defRPr/>
            </a:pPr>
            <a:endParaRPr lang="en-US" altLang="ko-KR"/>
          </a:p>
        </p:txBody>
      </p:sp>
      <p:sp>
        <p:nvSpPr>
          <p:cNvPr id="53253" name="Rectangle 5"/>
          <p:cNvSpPr>
            <a:spLocks noGrp="1" noChangeArrowheads="1"/>
          </p:cNvSpPr>
          <p:nvPr>
            <p:ph type="sldNum" sz="quarter" idx="3"/>
          </p:nvPr>
        </p:nvSpPr>
        <p:spPr bwMode="auto">
          <a:xfrm>
            <a:off x="3860800" y="9447213"/>
            <a:ext cx="2952750" cy="498475"/>
          </a:xfrm>
          <a:prstGeom prst="rect">
            <a:avLst/>
          </a:prstGeom>
          <a:noFill/>
          <a:ln w="9525">
            <a:noFill/>
            <a:miter lim="800000"/>
            <a:headEnd/>
            <a:tailEnd/>
          </a:ln>
          <a:effectLst/>
        </p:spPr>
        <p:txBody>
          <a:bodyPr vert="horz" wrap="square" lIns="91623" tIns="45811" rIns="91623" bIns="45811" numCol="1" anchor="b" anchorCtr="0" compatLnSpc="1">
            <a:prstTxWarp prst="textNoShape">
              <a:avLst/>
            </a:prstTxWarp>
          </a:bodyPr>
          <a:lstStyle>
            <a:lvl1pPr algn="r">
              <a:spcBef>
                <a:spcPct val="20000"/>
              </a:spcBef>
              <a:buFontTx/>
              <a:buChar char="•"/>
              <a:defRPr sz="1200">
                <a:latin typeface="굴림" pitchFamily="50" charset="-127"/>
                <a:ea typeface="굴림" pitchFamily="50" charset="-127"/>
              </a:defRPr>
            </a:lvl1pPr>
          </a:lstStyle>
          <a:p>
            <a:pPr>
              <a:defRPr/>
            </a:pPr>
            <a:fld id="{3D043034-65CE-4343-BC3B-54DE011B8E62}" type="slidenum">
              <a:rPr lang="en-US" altLang="ko-KR"/>
              <a:pPr>
                <a:defRPr/>
              </a:pPr>
              <a:t>‹#›</a:t>
            </a:fld>
            <a:endParaRPr lang="en-US" altLang="ko-KR"/>
          </a:p>
        </p:txBody>
      </p:sp>
    </p:spTree>
    <p:extLst>
      <p:ext uri="{BB962C8B-B14F-4D97-AF65-F5344CB8AC3E}">
        <p14:creationId xmlns:p14="http://schemas.microsoft.com/office/powerpoint/2010/main" val="14096113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0" y="0"/>
            <a:ext cx="2952750" cy="498475"/>
          </a:xfrm>
          <a:prstGeom prst="rect">
            <a:avLst/>
          </a:prstGeom>
          <a:noFill/>
          <a:ln w="9525">
            <a:noFill/>
            <a:miter lim="800000"/>
            <a:headEnd/>
            <a:tailEnd/>
          </a:ln>
          <a:effectLst/>
        </p:spPr>
        <p:txBody>
          <a:bodyPr vert="horz" wrap="square" lIns="91623" tIns="45811" rIns="91623" bIns="45811" numCol="1" anchor="t" anchorCtr="0" compatLnSpc="1">
            <a:prstTxWarp prst="textNoShape">
              <a:avLst/>
            </a:prstTxWarp>
          </a:bodyPr>
          <a:lstStyle>
            <a:lvl1pPr>
              <a:spcBef>
                <a:spcPct val="0"/>
              </a:spcBef>
              <a:buFontTx/>
              <a:buNone/>
              <a:defRPr sz="1200">
                <a:latin typeface="굴림" pitchFamily="50" charset="-127"/>
                <a:ea typeface="굴림" pitchFamily="50" charset="-127"/>
              </a:defRPr>
            </a:lvl1pPr>
          </a:lstStyle>
          <a:p>
            <a:pPr>
              <a:defRPr/>
            </a:pPr>
            <a:endParaRPr lang="en-US" altLang="ko-KR"/>
          </a:p>
        </p:txBody>
      </p:sp>
      <p:sp>
        <p:nvSpPr>
          <p:cNvPr id="22531" name="Rectangle 3"/>
          <p:cNvSpPr>
            <a:spLocks noGrp="1" noChangeArrowheads="1"/>
          </p:cNvSpPr>
          <p:nvPr>
            <p:ph type="dt" idx="1"/>
          </p:nvPr>
        </p:nvSpPr>
        <p:spPr bwMode="auto">
          <a:xfrm>
            <a:off x="3859213" y="0"/>
            <a:ext cx="2952750" cy="498475"/>
          </a:xfrm>
          <a:prstGeom prst="rect">
            <a:avLst/>
          </a:prstGeom>
          <a:noFill/>
          <a:ln w="9525">
            <a:noFill/>
            <a:miter lim="800000"/>
            <a:headEnd/>
            <a:tailEnd/>
          </a:ln>
          <a:effectLst/>
        </p:spPr>
        <p:txBody>
          <a:bodyPr vert="horz" wrap="square" lIns="91623" tIns="45811" rIns="91623" bIns="45811" numCol="1" anchor="t" anchorCtr="0" compatLnSpc="1">
            <a:prstTxWarp prst="textNoShape">
              <a:avLst/>
            </a:prstTxWarp>
          </a:bodyPr>
          <a:lstStyle>
            <a:lvl1pPr algn="r">
              <a:spcBef>
                <a:spcPct val="0"/>
              </a:spcBef>
              <a:buFontTx/>
              <a:buNone/>
              <a:defRPr sz="1200">
                <a:latin typeface="굴림" pitchFamily="50" charset="-127"/>
                <a:ea typeface="굴림" pitchFamily="50" charset="-127"/>
              </a:defRPr>
            </a:lvl1pPr>
          </a:lstStyle>
          <a:p>
            <a:pPr>
              <a:defRPr/>
            </a:pPr>
            <a:endParaRPr lang="en-US" altLang="ko-KR"/>
          </a:p>
        </p:txBody>
      </p:sp>
      <p:sp>
        <p:nvSpPr>
          <p:cNvPr id="66564" name="Rectangle 4"/>
          <p:cNvSpPr>
            <a:spLocks noGrp="1" noRot="1" noChangeAspect="1" noChangeArrowheads="1" noTextEdit="1"/>
          </p:cNvSpPr>
          <p:nvPr>
            <p:ph type="sldImg" idx="2"/>
          </p:nvPr>
        </p:nvSpPr>
        <p:spPr bwMode="auto">
          <a:xfrm>
            <a:off x="920750" y="746125"/>
            <a:ext cx="4973638" cy="3729038"/>
          </a:xfrm>
          <a:prstGeom prst="rect">
            <a:avLst/>
          </a:prstGeom>
          <a:noFill/>
          <a:ln w="9525">
            <a:solidFill>
              <a:srgbClr val="000000"/>
            </a:solidFill>
            <a:miter lim="800000"/>
            <a:headEnd/>
            <a:tailEnd/>
          </a:ln>
        </p:spPr>
      </p:sp>
      <p:sp>
        <p:nvSpPr>
          <p:cNvPr id="22533" name="Rectangle 5"/>
          <p:cNvSpPr>
            <a:spLocks noGrp="1" noChangeArrowheads="1"/>
          </p:cNvSpPr>
          <p:nvPr>
            <p:ph type="body" sz="quarter" idx="3"/>
          </p:nvPr>
        </p:nvSpPr>
        <p:spPr bwMode="auto">
          <a:xfrm>
            <a:off x="681038" y="4724400"/>
            <a:ext cx="5451475" cy="4475163"/>
          </a:xfrm>
          <a:prstGeom prst="rect">
            <a:avLst/>
          </a:prstGeom>
          <a:noFill/>
          <a:ln w="9525">
            <a:noFill/>
            <a:miter lim="800000"/>
            <a:headEnd/>
            <a:tailEnd/>
          </a:ln>
          <a:effectLst/>
        </p:spPr>
        <p:txBody>
          <a:bodyPr vert="horz" wrap="square" lIns="91623" tIns="45811" rIns="91623" bIns="45811" numCol="1" anchor="t" anchorCtr="0" compatLnSpc="1">
            <a:prstTxWarp prst="textNoShape">
              <a:avLst/>
            </a:prstTxWarp>
          </a:bodyPr>
          <a:lstStyle/>
          <a:p>
            <a:pPr lvl="0"/>
            <a:r>
              <a:rPr lang="ko-KR" altLang="en-US" noProof="0" smtClean="0"/>
              <a:t>마스터 텍스트 스타일을 편집합니다</a:t>
            </a:r>
          </a:p>
          <a:p>
            <a:pPr lvl="1"/>
            <a:r>
              <a:rPr lang="ko-KR" altLang="en-US" noProof="0" smtClean="0"/>
              <a:t>둘째 수준</a:t>
            </a:r>
          </a:p>
          <a:p>
            <a:pPr lvl="2"/>
            <a:r>
              <a:rPr lang="ko-KR" altLang="en-US" noProof="0" smtClean="0"/>
              <a:t>셋째 수준</a:t>
            </a:r>
          </a:p>
          <a:p>
            <a:pPr lvl="3"/>
            <a:r>
              <a:rPr lang="ko-KR" altLang="en-US" noProof="0" smtClean="0"/>
              <a:t>넷째 수준</a:t>
            </a:r>
          </a:p>
          <a:p>
            <a:pPr lvl="4"/>
            <a:r>
              <a:rPr lang="ko-KR" altLang="en-US" noProof="0" smtClean="0"/>
              <a:t>다섯째 수준</a:t>
            </a:r>
          </a:p>
        </p:txBody>
      </p:sp>
      <p:sp>
        <p:nvSpPr>
          <p:cNvPr id="22534" name="Rectangle 6"/>
          <p:cNvSpPr>
            <a:spLocks noGrp="1" noChangeArrowheads="1"/>
          </p:cNvSpPr>
          <p:nvPr>
            <p:ph type="ftr" sz="quarter" idx="4"/>
          </p:nvPr>
        </p:nvSpPr>
        <p:spPr bwMode="auto">
          <a:xfrm>
            <a:off x="0" y="9445625"/>
            <a:ext cx="2952750" cy="498475"/>
          </a:xfrm>
          <a:prstGeom prst="rect">
            <a:avLst/>
          </a:prstGeom>
          <a:noFill/>
          <a:ln w="9525">
            <a:noFill/>
            <a:miter lim="800000"/>
            <a:headEnd/>
            <a:tailEnd/>
          </a:ln>
          <a:effectLst/>
        </p:spPr>
        <p:txBody>
          <a:bodyPr vert="horz" wrap="square" lIns="91623" tIns="45811" rIns="91623" bIns="45811" numCol="1" anchor="b" anchorCtr="0" compatLnSpc="1">
            <a:prstTxWarp prst="textNoShape">
              <a:avLst/>
            </a:prstTxWarp>
          </a:bodyPr>
          <a:lstStyle>
            <a:lvl1pPr>
              <a:spcBef>
                <a:spcPct val="0"/>
              </a:spcBef>
              <a:buFontTx/>
              <a:buNone/>
              <a:defRPr sz="1200">
                <a:latin typeface="굴림" pitchFamily="50" charset="-127"/>
                <a:ea typeface="굴림" pitchFamily="50" charset="-127"/>
              </a:defRPr>
            </a:lvl1pPr>
          </a:lstStyle>
          <a:p>
            <a:pPr>
              <a:defRPr/>
            </a:pPr>
            <a:endParaRPr lang="en-US" altLang="ko-KR"/>
          </a:p>
        </p:txBody>
      </p:sp>
      <p:sp>
        <p:nvSpPr>
          <p:cNvPr id="22535" name="Rectangle 7"/>
          <p:cNvSpPr>
            <a:spLocks noGrp="1" noChangeArrowheads="1"/>
          </p:cNvSpPr>
          <p:nvPr>
            <p:ph type="sldNum" sz="quarter" idx="5"/>
          </p:nvPr>
        </p:nvSpPr>
        <p:spPr bwMode="auto">
          <a:xfrm>
            <a:off x="3859213" y="9445625"/>
            <a:ext cx="2952750" cy="498475"/>
          </a:xfrm>
          <a:prstGeom prst="rect">
            <a:avLst/>
          </a:prstGeom>
          <a:noFill/>
          <a:ln w="9525">
            <a:noFill/>
            <a:miter lim="800000"/>
            <a:headEnd/>
            <a:tailEnd/>
          </a:ln>
          <a:effectLst/>
        </p:spPr>
        <p:txBody>
          <a:bodyPr vert="horz" wrap="square" lIns="91623" tIns="45811" rIns="91623" bIns="45811" numCol="1" anchor="b" anchorCtr="0" compatLnSpc="1">
            <a:prstTxWarp prst="textNoShape">
              <a:avLst/>
            </a:prstTxWarp>
          </a:bodyPr>
          <a:lstStyle>
            <a:lvl1pPr algn="r">
              <a:spcBef>
                <a:spcPct val="0"/>
              </a:spcBef>
              <a:buFontTx/>
              <a:buNone/>
              <a:defRPr sz="1200">
                <a:latin typeface="굴림" pitchFamily="50" charset="-127"/>
                <a:ea typeface="굴림" pitchFamily="50" charset="-127"/>
              </a:defRPr>
            </a:lvl1pPr>
          </a:lstStyle>
          <a:p>
            <a:pPr>
              <a:defRPr/>
            </a:pPr>
            <a:fld id="{5AB5B3D0-AC1F-4D87-924C-A9EB26E4D81D}" type="slidenum">
              <a:rPr lang="en-US" altLang="ko-KR"/>
              <a:pPr>
                <a:defRPr/>
              </a:pPr>
              <a:t>‹#›</a:t>
            </a:fld>
            <a:endParaRPr lang="en-US" altLang="ko-KR"/>
          </a:p>
        </p:txBody>
      </p:sp>
    </p:spTree>
    <p:extLst>
      <p:ext uri="{BB962C8B-B14F-4D97-AF65-F5344CB8AC3E}">
        <p14:creationId xmlns:p14="http://schemas.microsoft.com/office/powerpoint/2010/main" val="359315549"/>
      </p:ext>
    </p:extLst>
  </p:cSld>
  <p:clrMap bg1="lt1" tx1="dk1" bg2="lt2" tx2="dk2" accent1="accent1" accent2="accent2" accent3="accent3" accent4="accent4" accent5="accent5" accent6="accent6" hlink="hlink" folHlink="folHlink"/>
  <p:notesStyle>
    <a:lvl1pPr algn="l" rtl="0" eaLnBrk="0" fontAlgn="base" latinLnBrk="1" hangingPunct="0">
      <a:spcBef>
        <a:spcPct val="30000"/>
      </a:spcBef>
      <a:spcAft>
        <a:spcPct val="0"/>
      </a:spcAft>
      <a:defRPr kumimoji="1" sz="1200" kern="1200">
        <a:solidFill>
          <a:schemeClr val="tx1"/>
        </a:solidFill>
        <a:latin typeface="굴림" pitchFamily="50" charset="-127"/>
        <a:ea typeface="굴림" pitchFamily="50" charset="-127"/>
        <a:cs typeface="+mn-cs"/>
      </a:defRPr>
    </a:lvl1pPr>
    <a:lvl2pPr marL="457200" algn="l" rtl="0" eaLnBrk="0" fontAlgn="base" latinLnBrk="1" hangingPunct="0">
      <a:spcBef>
        <a:spcPct val="30000"/>
      </a:spcBef>
      <a:spcAft>
        <a:spcPct val="0"/>
      </a:spcAft>
      <a:defRPr kumimoji="1" sz="1200" kern="1200">
        <a:solidFill>
          <a:schemeClr val="tx1"/>
        </a:solidFill>
        <a:latin typeface="굴림" pitchFamily="50" charset="-127"/>
        <a:ea typeface="굴림" pitchFamily="50" charset="-127"/>
        <a:cs typeface="+mn-cs"/>
      </a:defRPr>
    </a:lvl2pPr>
    <a:lvl3pPr marL="914400" algn="l" rtl="0" eaLnBrk="0" fontAlgn="base" latinLnBrk="1" hangingPunct="0">
      <a:spcBef>
        <a:spcPct val="30000"/>
      </a:spcBef>
      <a:spcAft>
        <a:spcPct val="0"/>
      </a:spcAft>
      <a:defRPr kumimoji="1" sz="1200" kern="1200">
        <a:solidFill>
          <a:schemeClr val="tx1"/>
        </a:solidFill>
        <a:latin typeface="굴림" pitchFamily="50" charset="-127"/>
        <a:ea typeface="굴림" pitchFamily="50" charset="-127"/>
        <a:cs typeface="+mn-cs"/>
      </a:defRPr>
    </a:lvl3pPr>
    <a:lvl4pPr marL="1371600" algn="l" rtl="0" eaLnBrk="0" fontAlgn="base" latinLnBrk="1" hangingPunct="0">
      <a:spcBef>
        <a:spcPct val="30000"/>
      </a:spcBef>
      <a:spcAft>
        <a:spcPct val="0"/>
      </a:spcAft>
      <a:defRPr kumimoji="1" sz="1200" kern="1200">
        <a:solidFill>
          <a:schemeClr val="tx1"/>
        </a:solidFill>
        <a:latin typeface="굴림" pitchFamily="50" charset="-127"/>
        <a:ea typeface="굴림" pitchFamily="50" charset="-127"/>
        <a:cs typeface="+mn-cs"/>
      </a:defRPr>
    </a:lvl4pPr>
    <a:lvl5pPr marL="1828800" algn="l" rtl="0" eaLnBrk="0" fontAlgn="base" latinLnBrk="1" hangingPunct="0">
      <a:spcBef>
        <a:spcPct val="30000"/>
      </a:spcBef>
      <a:spcAft>
        <a:spcPct val="0"/>
      </a:spcAft>
      <a:defRPr kumimoji="1" sz="1200" kern="1200">
        <a:solidFill>
          <a:schemeClr val="tx1"/>
        </a:solidFill>
        <a:latin typeface="굴림" pitchFamily="50" charset="-127"/>
        <a:ea typeface="굴림" pitchFamily="50" charset="-127"/>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슬라이드 이미지 개체 틀 1"/>
          <p:cNvSpPr>
            <a:spLocks noGrp="1" noRot="1" noChangeAspect="1" noTextEdit="1"/>
          </p:cNvSpPr>
          <p:nvPr>
            <p:ph type="sldImg"/>
          </p:nvPr>
        </p:nvSpPr>
        <p:spPr>
          <a:ln/>
        </p:spPr>
      </p:sp>
      <p:sp>
        <p:nvSpPr>
          <p:cNvPr id="67587" name="슬라이드 노트 개체 틀 2"/>
          <p:cNvSpPr>
            <a:spLocks noGrp="1"/>
          </p:cNvSpPr>
          <p:nvPr>
            <p:ph type="body" idx="1"/>
          </p:nvPr>
        </p:nvSpPr>
        <p:spPr>
          <a:noFill/>
          <a:ln/>
        </p:spPr>
        <p:txBody>
          <a:bodyPr/>
          <a:lstStyle/>
          <a:p>
            <a:endParaRPr lang="ko-KR" altLang="en-US" smtClean="0"/>
          </a:p>
        </p:txBody>
      </p:sp>
      <p:sp>
        <p:nvSpPr>
          <p:cNvPr id="67588" name="슬라이드 번호 개체 틀 3"/>
          <p:cNvSpPr>
            <a:spLocks noGrp="1"/>
          </p:cNvSpPr>
          <p:nvPr>
            <p:ph type="sldNum" sz="quarter" idx="5"/>
          </p:nvPr>
        </p:nvSpPr>
        <p:spPr>
          <a:noFill/>
        </p:spPr>
        <p:txBody>
          <a:bodyPr/>
          <a:lstStyle/>
          <a:p>
            <a:fld id="{13BBCC74-CD3D-441A-A469-8EDD89ED3823}" type="slidenum">
              <a:rPr lang="en-US" altLang="ko-KR" smtClean="0"/>
              <a:pPr/>
              <a:t>1</a:t>
            </a:fld>
            <a:endParaRPr lang="en-US" altLang="ko-KR" smtClean="0"/>
          </a:p>
        </p:txBody>
      </p:sp>
    </p:spTree>
    <p:extLst>
      <p:ext uri="{BB962C8B-B14F-4D97-AF65-F5344CB8AC3E}">
        <p14:creationId xmlns:p14="http://schemas.microsoft.com/office/powerpoint/2010/main" val="127518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7303CB-8098-413B-B728-F1077BC754DD}" type="slidenum">
              <a:rPr lang="en-US" altLang="ko-KR"/>
              <a:pPr/>
              <a:t>2</a:t>
            </a:fld>
            <a:endParaRPr lang="en-US" altLang="ko-KR"/>
          </a:p>
        </p:txBody>
      </p:sp>
      <p:sp>
        <p:nvSpPr>
          <p:cNvPr id="19458" name="Rectangle 2"/>
          <p:cNvSpPr>
            <a:spLocks noGrp="1" noRot="1" noChangeAspect="1" noChangeArrowheads="1" noTextEdit="1"/>
          </p:cNvSpPr>
          <p:nvPr>
            <p:ph type="sldImg"/>
          </p:nvPr>
        </p:nvSpPr>
        <p:spPr>
          <a:xfrm>
            <a:off x="923925" y="747713"/>
            <a:ext cx="4967288" cy="3727450"/>
          </a:xfrm>
          <a:ln/>
        </p:spPr>
      </p:sp>
      <p:sp>
        <p:nvSpPr>
          <p:cNvPr id="19459" name="Rectangle 3"/>
          <p:cNvSpPr>
            <a:spLocks noGrp="1" noChangeArrowheads="1"/>
          </p:cNvSpPr>
          <p:nvPr>
            <p:ph type="body" idx="1"/>
          </p:nvPr>
        </p:nvSpPr>
        <p:spPr>
          <a:xfrm>
            <a:off x="908474" y="4724202"/>
            <a:ext cx="4996603" cy="4475560"/>
          </a:xfrm>
        </p:spPr>
        <p:txBody>
          <a:bodyPr/>
          <a:lstStyle/>
          <a:p>
            <a:endParaRPr lang="ko-KR" altLang="ko-KR"/>
          </a:p>
        </p:txBody>
      </p:sp>
    </p:spTree>
    <p:extLst>
      <p:ext uri="{BB962C8B-B14F-4D97-AF65-F5344CB8AC3E}">
        <p14:creationId xmlns:p14="http://schemas.microsoft.com/office/powerpoint/2010/main" val="3929301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fontAlgn="base" latinLnBrk="1"/>
            <a:r>
              <a:rPr kumimoji="1" lang="en-US" altLang="ko-KR" sz="1200" kern="1200" dirty="0" smtClean="0">
                <a:solidFill>
                  <a:schemeClr val="tx1"/>
                </a:solidFill>
                <a:effectLst/>
                <a:latin typeface="굴림" pitchFamily="50" charset="-127"/>
                <a:ea typeface="굴림" pitchFamily="50" charset="-127"/>
                <a:cs typeface="+mn-cs"/>
              </a:rPr>
              <a:t>The results of geophysical surveys are displayed on the aerial photograph of project area. Five DC resistivity survey lines were designed across the five major faults to investigate exact locations and shapes of the faults found from geological ground survey and weak zones around. One surface wave method survey line was designed across the AB fault to estimate in-site elastic modulus of fault zone.</a:t>
            </a:r>
          </a:p>
          <a:p>
            <a:pPr fontAlgn="base" latinLnBrk="1"/>
            <a:r>
              <a:rPr kumimoji="1" lang="en-US" altLang="ko-KR" sz="1200" kern="1200" dirty="0" smtClean="0">
                <a:solidFill>
                  <a:schemeClr val="tx1"/>
                </a:solidFill>
                <a:effectLst/>
                <a:latin typeface="굴림" pitchFamily="50" charset="-127"/>
                <a:ea typeface="굴림" pitchFamily="50" charset="-127"/>
                <a:cs typeface="+mn-cs"/>
              </a:rPr>
              <a:t>Low resistivity structures in the results of DC resistivity survey which are continued from surface to the underground can be considered fault structure underground. Those structures are exactly coincident with real location of faults AB and A1 which are exposed due to excavation. Faults A2-A4 can be located on the road to the mine office from the DC </a:t>
            </a:r>
            <a:r>
              <a:rPr kumimoji="1" lang="en-US" altLang="ko-KR" sz="1200" kern="1200" dirty="0" err="1" smtClean="0">
                <a:solidFill>
                  <a:schemeClr val="tx1"/>
                </a:solidFill>
                <a:effectLst/>
                <a:latin typeface="굴림" pitchFamily="50" charset="-127"/>
                <a:ea typeface="굴림" pitchFamily="50" charset="-127"/>
                <a:cs typeface="+mn-cs"/>
              </a:rPr>
              <a:t>restivity</a:t>
            </a:r>
            <a:r>
              <a:rPr kumimoji="1" lang="en-US" altLang="ko-KR" sz="1200" kern="1200" dirty="0" smtClean="0">
                <a:solidFill>
                  <a:schemeClr val="tx1"/>
                </a:solidFill>
                <a:effectLst/>
                <a:latin typeface="굴림" pitchFamily="50" charset="-127"/>
                <a:ea typeface="굴림" pitchFamily="50" charset="-127"/>
                <a:cs typeface="+mn-cs"/>
              </a:rPr>
              <a:t> survey results of Zones A2-A4. Especially eastern part of Zone A1 shows low resistivity to the depth of around 20m. Which is considered it’s from dikes, severe weathering and joints and it could be checked in-situ exploration and aerial photos.</a:t>
            </a:r>
          </a:p>
          <a:p>
            <a:pPr fontAlgn="base" latinLnBrk="1"/>
            <a:r>
              <a:rPr kumimoji="1" lang="en-US" altLang="ko-KR" sz="1200" kern="1200" dirty="0" smtClean="0">
                <a:solidFill>
                  <a:schemeClr val="tx1"/>
                </a:solidFill>
                <a:effectLst/>
                <a:latin typeface="굴림" pitchFamily="50" charset="-127"/>
                <a:ea typeface="굴림" pitchFamily="50" charset="-127"/>
                <a:cs typeface="+mn-cs"/>
              </a:rPr>
              <a:t>Surface wave method provided shear wave velocity map around fault AB. Shallow subsurface to the depth of 5m shows low velocity due to blasting disturbance and weathering. Fault zone also show 1/3-1/2 low velocity compared with the sound rock zone.</a:t>
            </a:r>
            <a:endParaRPr lang="ko-KR" altLang="en-US" dirty="0"/>
          </a:p>
        </p:txBody>
      </p:sp>
      <p:sp>
        <p:nvSpPr>
          <p:cNvPr id="4" name="슬라이드 번호 개체 틀 3"/>
          <p:cNvSpPr>
            <a:spLocks noGrp="1"/>
          </p:cNvSpPr>
          <p:nvPr>
            <p:ph type="sldNum" sz="quarter" idx="10"/>
          </p:nvPr>
        </p:nvSpPr>
        <p:spPr/>
        <p:txBody>
          <a:bodyPr/>
          <a:lstStyle/>
          <a:p>
            <a:pPr>
              <a:defRPr/>
            </a:pPr>
            <a:fld id="{5AB5B3D0-AC1F-4D87-924C-A9EB26E4D81D}" type="slidenum">
              <a:rPr lang="en-US" altLang="ko-KR" smtClean="0"/>
              <a:pPr>
                <a:defRPr/>
              </a:pPr>
              <a:t>7</a:t>
            </a:fld>
            <a:endParaRPr lang="en-US" altLang="ko-KR"/>
          </a:p>
        </p:txBody>
      </p:sp>
    </p:spTree>
    <p:extLst>
      <p:ext uri="{BB962C8B-B14F-4D97-AF65-F5344CB8AC3E}">
        <p14:creationId xmlns:p14="http://schemas.microsoft.com/office/powerpoint/2010/main" val="38473183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Text Box 8"/>
          <p:cNvSpPr txBox="1">
            <a:spLocks noChangeArrowheads="1"/>
          </p:cNvSpPr>
          <p:nvPr userDrawn="1"/>
        </p:nvSpPr>
        <p:spPr bwMode="auto">
          <a:xfrm>
            <a:off x="107950" y="0"/>
            <a:ext cx="3311525" cy="366713"/>
          </a:xfrm>
          <a:prstGeom prst="rect">
            <a:avLst/>
          </a:prstGeom>
          <a:noFill/>
          <a:ln w="9525">
            <a:noFill/>
            <a:miter lim="800000"/>
            <a:headEnd/>
            <a:tailEnd/>
          </a:ln>
          <a:effectLst/>
        </p:spPr>
        <p:txBody>
          <a:bodyPr>
            <a:spAutoFit/>
          </a:bodyPr>
          <a:lstStyle/>
          <a:p>
            <a:pPr>
              <a:spcBef>
                <a:spcPct val="50000"/>
              </a:spcBef>
              <a:defRPr/>
            </a:pPr>
            <a:endParaRPr lang="ko-KR" altLang="ko-KR" sz="1800">
              <a:latin typeface="굴림" pitchFamily="50" charset="-127"/>
              <a:ea typeface="굴림" pitchFamily="50" charset="-127"/>
            </a:endParaRPr>
          </a:p>
        </p:txBody>
      </p:sp>
      <p:sp>
        <p:nvSpPr>
          <p:cNvPr id="3" name="Rectangle 17"/>
          <p:cNvSpPr>
            <a:spLocks noChangeArrowheads="1"/>
          </p:cNvSpPr>
          <p:nvPr userDrawn="1"/>
        </p:nvSpPr>
        <p:spPr bwMode="auto">
          <a:xfrm>
            <a:off x="334963" y="6453188"/>
            <a:ext cx="8637587" cy="25400"/>
          </a:xfrm>
          <a:prstGeom prst="rect">
            <a:avLst/>
          </a:prstGeom>
          <a:gradFill rotWithShape="0">
            <a:gsLst>
              <a:gs pos="0">
                <a:schemeClr val="bg1"/>
              </a:gs>
              <a:gs pos="100000">
                <a:srgbClr val="333399"/>
              </a:gs>
            </a:gsLst>
            <a:lin ang="0" scaled="1"/>
          </a:gradFill>
          <a:ln w="28575">
            <a:noFill/>
            <a:miter lim="800000"/>
            <a:headEnd/>
            <a:tailEnd/>
          </a:ln>
          <a:effectLst/>
        </p:spPr>
        <p:txBody>
          <a:bodyPr wrap="none" anchor="ctr"/>
          <a:lstStyle/>
          <a:p>
            <a:pPr>
              <a:spcBef>
                <a:spcPct val="20000"/>
              </a:spcBef>
              <a:buFontTx/>
              <a:buChar char="•"/>
              <a:defRPr/>
            </a:pPr>
            <a:endParaRPr lang="ko-KR" altLang="en-US" sz="1800">
              <a:latin typeface="굴림" pitchFamily="50" charset="-127"/>
              <a:ea typeface="굴림" pitchFamily="50" charset="-127"/>
            </a:endParaRPr>
          </a:p>
        </p:txBody>
      </p:sp>
      <p:sp>
        <p:nvSpPr>
          <p:cNvPr id="4" name="Text Box 7"/>
          <p:cNvSpPr txBox="1">
            <a:spLocks noChangeArrowheads="1"/>
          </p:cNvSpPr>
          <p:nvPr userDrawn="1"/>
        </p:nvSpPr>
        <p:spPr bwMode="auto">
          <a:xfrm>
            <a:off x="8604250" y="6453188"/>
            <a:ext cx="400050" cy="304800"/>
          </a:xfrm>
          <a:prstGeom prst="rect">
            <a:avLst/>
          </a:prstGeom>
          <a:noFill/>
          <a:ln w="9525">
            <a:noFill/>
            <a:miter lim="800000"/>
            <a:headEnd/>
            <a:tailEnd/>
          </a:ln>
          <a:effectLst/>
        </p:spPr>
        <p:txBody>
          <a:bodyPr wrap="none">
            <a:spAutoFit/>
          </a:bodyPr>
          <a:lstStyle/>
          <a:p>
            <a:pPr algn="ctr">
              <a:spcBef>
                <a:spcPct val="50000"/>
              </a:spcBef>
              <a:defRPr/>
            </a:pPr>
            <a:fld id="{29D66ACA-04EE-41D2-8290-2A6AD15C7692}" type="slidenum">
              <a:rPr lang="ko-KR" altLang="en-US" sz="1400">
                <a:latin typeface="Arial" charset="0"/>
                <a:ea typeface="굴림" pitchFamily="50" charset="-127"/>
              </a:rPr>
              <a:pPr algn="ctr">
                <a:spcBef>
                  <a:spcPct val="50000"/>
                </a:spcBef>
                <a:defRPr/>
              </a:pPr>
              <a:t>‹#›</a:t>
            </a:fld>
            <a:endParaRPr lang="en-US" altLang="ko-KR" sz="1400" dirty="0">
              <a:latin typeface="Arial" charset="0"/>
              <a:ea typeface="굴림" pitchFamily="50" charset="-127"/>
            </a:endParaRPr>
          </a:p>
        </p:txBody>
      </p:sp>
      <p:pic>
        <p:nvPicPr>
          <p:cNvPr id="5" name="Picture 28" descr="0back4"/>
          <p:cNvPicPr>
            <a:picLocks noChangeAspect="1" noChangeArrowheads="1"/>
          </p:cNvPicPr>
          <p:nvPr userDrawn="1"/>
        </p:nvPicPr>
        <p:blipFill>
          <a:blip r:embed="rId2" cstate="print"/>
          <a:srcRect/>
          <a:stretch>
            <a:fillRect/>
          </a:stretch>
        </p:blipFill>
        <p:spPr bwMode="auto">
          <a:xfrm>
            <a:off x="2289175" y="0"/>
            <a:ext cx="6854825" cy="608013"/>
          </a:xfrm>
          <a:prstGeom prst="rect">
            <a:avLst/>
          </a:prstGeom>
          <a:noFill/>
          <a:ln w="9525">
            <a:noFill/>
            <a:miter lim="800000"/>
            <a:headEnd/>
            <a:tailEnd/>
          </a:ln>
        </p:spPr>
      </p:pic>
      <p:pic>
        <p:nvPicPr>
          <p:cNvPr id="6" name="Picture 29" descr="0back4"/>
          <p:cNvPicPr>
            <a:picLocks noChangeAspect="1" noChangeArrowheads="1"/>
          </p:cNvPicPr>
          <p:nvPr userDrawn="1"/>
        </p:nvPicPr>
        <p:blipFill>
          <a:blip r:embed="rId2" cstate="print"/>
          <a:srcRect r="91705"/>
          <a:stretch>
            <a:fillRect/>
          </a:stretch>
        </p:blipFill>
        <p:spPr bwMode="auto">
          <a:xfrm>
            <a:off x="0" y="0"/>
            <a:ext cx="2289175" cy="608013"/>
          </a:xfrm>
          <a:prstGeom prst="rect">
            <a:avLst/>
          </a:prstGeom>
          <a:noFill/>
          <a:ln w="9525">
            <a:noFill/>
            <a:miter lim="800000"/>
            <a:headEnd/>
            <a:tailEnd/>
          </a:ln>
        </p:spPr>
      </p:pic>
      <p:sp>
        <p:nvSpPr>
          <p:cNvPr id="7" name="Rectangle 30"/>
          <p:cNvSpPr>
            <a:spLocks noChangeArrowheads="1"/>
          </p:cNvSpPr>
          <p:nvPr userDrawn="1"/>
        </p:nvSpPr>
        <p:spPr bwMode="auto">
          <a:xfrm>
            <a:off x="0" y="482600"/>
            <a:ext cx="3584575" cy="131763"/>
          </a:xfrm>
          <a:prstGeom prst="rect">
            <a:avLst/>
          </a:prstGeom>
          <a:solidFill>
            <a:srgbClr val="DDDDDD"/>
          </a:solidFill>
          <a:ln w="9525" algn="ctr">
            <a:solidFill>
              <a:srgbClr val="DDDDDD"/>
            </a:solidFill>
            <a:miter lim="800000"/>
            <a:headEnd/>
            <a:tailEnd/>
          </a:ln>
          <a:effectLst/>
        </p:spPr>
        <p:txBody>
          <a:bodyPr wrap="none" anchor="ctr"/>
          <a:lstStyle/>
          <a:p>
            <a:pPr>
              <a:spcBef>
                <a:spcPct val="20000"/>
              </a:spcBef>
              <a:buFontTx/>
              <a:buChar char="•"/>
              <a:defRPr/>
            </a:pPr>
            <a:endParaRPr lang="ko-KR" altLang="en-US" sz="1800">
              <a:latin typeface="굴림" pitchFamily="50" charset="-127"/>
              <a:ea typeface="굴림" pitchFamily="50" charset="-127"/>
            </a:endParaRPr>
          </a:p>
        </p:txBody>
      </p:sp>
      <p:sp>
        <p:nvSpPr>
          <p:cNvPr id="8" name="AutoShape 31"/>
          <p:cNvSpPr>
            <a:spLocks noChangeArrowheads="1"/>
          </p:cNvSpPr>
          <p:nvPr userDrawn="1"/>
        </p:nvSpPr>
        <p:spPr bwMode="auto">
          <a:xfrm>
            <a:off x="3582988" y="481013"/>
            <a:ext cx="182562" cy="139700"/>
          </a:xfrm>
          <a:prstGeom prst="rtTriangle">
            <a:avLst/>
          </a:prstGeom>
          <a:solidFill>
            <a:srgbClr val="DDDDDD"/>
          </a:solidFill>
          <a:ln w="9525" algn="ctr">
            <a:solidFill>
              <a:srgbClr val="DDDDDD"/>
            </a:solidFill>
            <a:miter lim="800000"/>
            <a:headEnd/>
            <a:tailEnd/>
          </a:ln>
          <a:effectLst/>
        </p:spPr>
        <p:txBody>
          <a:bodyPr wrap="none" anchor="ctr"/>
          <a:lstStyle/>
          <a:p>
            <a:pPr>
              <a:spcBef>
                <a:spcPct val="20000"/>
              </a:spcBef>
              <a:buFontTx/>
              <a:buChar char="•"/>
              <a:defRPr/>
            </a:pPr>
            <a:endParaRPr lang="ko-KR" altLang="en-US" sz="1800">
              <a:latin typeface="굴림" pitchFamily="50" charset="-127"/>
              <a:ea typeface="굴림" pitchFamily="50" charset="-127"/>
            </a:endParaRPr>
          </a:p>
        </p:txBody>
      </p:sp>
      <p:sp>
        <p:nvSpPr>
          <p:cNvPr id="9" name="Line 32"/>
          <p:cNvSpPr>
            <a:spLocks noChangeShapeType="1"/>
          </p:cNvSpPr>
          <p:nvPr userDrawn="1"/>
        </p:nvSpPr>
        <p:spPr bwMode="auto">
          <a:xfrm>
            <a:off x="0" y="617538"/>
            <a:ext cx="9144000" cy="3175"/>
          </a:xfrm>
          <a:prstGeom prst="line">
            <a:avLst/>
          </a:prstGeom>
          <a:noFill/>
          <a:ln w="28575">
            <a:solidFill>
              <a:srgbClr val="DDDDDD"/>
            </a:solidFill>
            <a:round/>
            <a:headEnd/>
            <a:tailEnd/>
          </a:ln>
          <a:effectLst/>
        </p:spPr>
        <p:txBody>
          <a:bodyPr wrap="none" anchor="ctr"/>
          <a:lstStyle/>
          <a:p>
            <a:pPr>
              <a:spcBef>
                <a:spcPct val="20000"/>
              </a:spcBef>
              <a:buFontTx/>
              <a:buChar char="•"/>
              <a:defRPr/>
            </a:pPr>
            <a:endParaRPr lang="ko-KR" altLang="en-US" sz="1800">
              <a:latin typeface="굴림" pitchFamily="50" charset="-127"/>
              <a:ea typeface="굴림" pitchFamily="50" charset="-127"/>
            </a:endParaRPr>
          </a:p>
        </p:txBody>
      </p:sp>
      <p:pic>
        <p:nvPicPr>
          <p:cNvPr id="11" name="Picture 13" descr="D:\연구사업_해저차폐\연구단홍보자료\54033.JPG"/>
          <p:cNvPicPr>
            <a:picLocks noChangeAspect="1" noChangeArrowheads="1"/>
          </p:cNvPicPr>
          <p:nvPr userDrawn="1"/>
        </p:nvPicPr>
        <p:blipFill>
          <a:blip r:embed="rId3" cstate="print"/>
          <a:srcRect/>
          <a:stretch>
            <a:fillRect/>
          </a:stretch>
        </p:blipFill>
        <p:spPr bwMode="auto">
          <a:xfrm>
            <a:off x="7643813" y="-7938"/>
            <a:ext cx="1497012" cy="612776"/>
          </a:xfrm>
          <a:prstGeom prst="rect">
            <a:avLst/>
          </a:prstGeom>
          <a:noFill/>
          <a:effectLst>
            <a:outerShdw sx="1000" sy="1000" algn="ctr" rotWithShape="0">
              <a:srgbClr val="000000"/>
            </a:outerShdw>
          </a:effectLst>
        </p:spPr>
      </p:pic>
      <p:sp>
        <p:nvSpPr>
          <p:cNvPr id="13" name="Rectangle 17"/>
          <p:cNvSpPr>
            <a:spLocks noChangeArrowheads="1"/>
          </p:cNvSpPr>
          <p:nvPr userDrawn="1"/>
        </p:nvSpPr>
        <p:spPr bwMode="auto">
          <a:xfrm>
            <a:off x="334963" y="6453188"/>
            <a:ext cx="8637587" cy="25400"/>
          </a:xfrm>
          <a:prstGeom prst="rect">
            <a:avLst/>
          </a:prstGeom>
          <a:gradFill rotWithShape="0">
            <a:gsLst>
              <a:gs pos="0">
                <a:schemeClr val="bg1"/>
              </a:gs>
              <a:gs pos="100000">
                <a:srgbClr val="333399"/>
              </a:gs>
            </a:gsLst>
            <a:lin ang="0" scaled="1"/>
          </a:gradFill>
          <a:ln w="28575">
            <a:noFill/>
            <a:miter lim="800000"/>
            <a:headEnd/>
            <a:tailEnd/>
          </a:ln>
          <a:effectLst/>
        </p:spPr>
        <p:txBody>
          <a:bodyPr wrap="none" anchor="ctr"/>
          <a:lstStyle/>
          <a:p>
            <a:pPr>
              <a:spcBef>
                <a:spcPct val="20000"/>
              </a:spcBef>
              <a:buFontTx/>
              <a:buChar char="•"/>
              <a:defRPr/>
            </a:pPr>
            <a:endParaRPr lang="ko-KR" altLang="en-US" sz="1800">
              <a:latin typeface="굴림" pitchFamily="50" charset="-127"/>
              <a:ea typeface="굴림" pitchFamily="50" charset="-127"/>
            </a:endParaRPr>
          </a:p>
        </p:txBody>
      </p:sp>
      <p:sp>
        <p:nvSpPr>
          <p:cNvPr id="14" name="Text Box 7"/>
          <p:cNvSpPr txBox="1">
            <a:spLocks noChangeArrowheads="1"/>
          </p:cNvSpPr>
          <p:nvPr userDrawn="1"/>
        </p:nvSpPr>
        <p:spPr bwMode="auto">
          <a:xfrm>
            <a:off x="8604250" y="6453188"/>
            <a:ext cx="400050" cy="304800"/>
          </a:xfrm>
          <a:prstGeom prst="rect">
            <a:avLst/>
          </a:prstGeom>
          <a:noFill/>
          <a:ln w="9525">
            <a:noFill/>
            <a:miter lim="800000"/>
            <a:headEnd/>
            <a:tailEnd/>
          </a:ln>
          <a:effectLst/>
        </p:spPr>
        <p:txBody>
          <a:bodyPr wrap="none">
            <a:spAutoFit/>
          </a:bodyPr>
          <a:lstStyle/>
          <a:p>
            <a:pPr algn="ctr">
              <a:spcBef>
                <a:spcPct val="50000"/>
              </a:spcBef>
              <a:defRPr/>
            </a:pPr>
            <a:fld id="{FC6E538E-D1A6-47AB-B484-1B5C002BFC82}" type="slidenum">
              <a:rPr lang="ko-KR" altLang="en-US" sz="1400">
                <a:latin typeface="Arial" charset="0"/>
                <a:ea typeface="굴림" pitchFamily="50" charset="-127"/>
              </a:rPr>
              <a:pPr algn="ctr">
                <a:spcBef>
                  <a:spcPct val="50000"/>
                </a:spcBef>
                <a:defRPr/>
              </a:pPr>
              <a:t>‹#›</a:t>
            </a:fld>
            <a:endParaRPr lang="en-US" altLang="ko-KR" sz="1400" dirty="0">
              <a:latin typeface="Arial" charset="0"/>
              <a:ea typeface="굴림" pitchFamily="50" charset="-127"/>
            </a:endParaRPr>
          </a:p>
        </p:txBody>
      </p:sp>
      <p:pic>
        <p:nvPicPr>
          <p:cNvPr id="15" name="그림 14" descr="CI-1.jpg"/>
          <p:cNvPicPr>
            <a:picLocks noChangeAspect="1"/>
          </p:cNvPicPr>
          <p:nvPr userDrawn="1"/>
        </p:nvPicPr>
        <p:blipFill>
          <a:blip r:embed="rId4" cstate="print"/>
          <a:stretch>
            <a:fillRect/>
          </a:stretch>
        </p:blipFill>
        <p:spPr>
          <a:xfrm>
            <a:off x="71406" y="6500834"/>
            <a:ext cx="1028694" cy="330383"/>
          </a:xfrm>
          <a:prstGeom prst="rect">
            <a:avLst/>
          </a:prstGeom>
        </p:spPr>
      </p:pic>
      <p:pic>
        <p:nvPicPr>
          <p:cNvPr id="118786" name="Picture 2"/>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516216" y="-7937"/>
            <a:ext cx="2624608" cy="623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슬라이드 번호 개체 틀 4"/>
          <p:cNvSpPr>
            <a:spLocks noGrp="1"/>
          </p:cNvSpPr>
          <p:nvPr>
            <p:ph type="sldNum" sz="quarter" idx="10"/>
          </p:nvPr>
        </p:nvSpPr>
        <p:spPr>
          <a:xfrm>
            <a:off x="8172450" y="6480175"/>
            <a:ext cx="820738" cy="333375"/>
          </a:xfrm>
          <a:prstGeom prst="rect">
            <a:avLst/>
          </a:prstGeom>
        </p:spPr>
        <p:txBody>
          <a:bodyPr/>
          <a:lstStyle>
            <a:lvl1pPr>
              <a:defRPr/>
            </a:lvl1pPr>
          </a:lstStyle>
          <a:p>
            <a:fld id="{FAF2C8ED-9F42-495F-9828-5DEBA23A6CEB}" type="slidenum">
              <a:rPr lang="ko-KR" altLang="en-US"/>
              <a:pPr/>
              <a:t>‹#›</a:t>
            </a:fld>
            <a:endParaRPr lang="en-US" altLang="ko-K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fourObj">
  <p:cSld name="제목 및 내용 4개">
    <p:spTree>
      <p:nvGrpSpPr>
        <p:cNvPr id="1" name=""/>
        <p:cNvGrpSpPr/>
        <p:nvPr/>
      </p:nvGrpSpPr>
      <p:grpSpPr>
        <a:xfrm>
          <a:off x="0" y="0"/>
          <a:ext cx="0" cy="0"/>
          <a:chOff x="0" y="0"/>
          <a:chExt cx="0" cy="0"/>
        </a:xfrm>
      </p:grpSpPr>
      <p:sp>
        <p:nvSpPr>
          <p:cNvPr id="2" name="제목 1"/>
          <p:cNvSpPr>
            <a:spLocks noGrp="1"/>
          </p:cNvSpPr>
          <p:nvPr>
            <p:ph type="title" sz="quarter"/>
          </p:nvPr>
        </p:nvSpPr>
        <p:spPr>
          <a:xfrm>
            <a:off x="457200" y="274638"/>
            <a:ext cx="8229600" cy="1143000"/>
          </a:xfrm>
          <a:prstGeom prst="rect">
            <a:avLst/>
          </a:prstGeom>
        </p:spPr>
        <p:txBody>
          <a:bodyPr/>
          <a:lstStyle/>
          <a:p>
            <a:r>
              <a:rPr lang="ko-KR" altLang="en-US" smtClean="0"/>
              <a:t>마스터 제목 스타일 편집</a:t>
            </a:r>
            <a:endParaRPr lang="ko-KR" altLang="en-US"/>
          </a:p>
        </p:txBody>
      </p:sp>
      <p:sp>
        <p:nvSpPr>
          <p:cNvPr id="3" name="내용 개체 틀 2"/>
          <p:cNvSpPr>
            <a:spLocks noGrp="1"/>
          </p:cNvSpPr>
          <p:nvPr>
            <p:ph sz="quarter" idx="1"/>
          </p:nvPr>
        </p:nvSpPr>
        <p:spPr>
          <a:xfrm>
            <a:off x="457200" y="1600200"/>
            <a:ext cx="4038600" cy="2185988"/>
          </a:xfrm>
          <a:prstGeom prst="rect">
            <a:avLst/>
          </a:prstGeo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quarter" idx="2"/>
          </p:nvPr>
        </p:nvSpPr>
        <p:spPr>
          <a:xfrm>
            <a:off x="4648200" y="1600200"/>
            <a:ext cx="4038600" cy="2185988"/>
          </a:xfrm>
          <a:prstGeom prst="rect">
            <a:avLst/>
          </a:prstGeo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내용 개체 틀 4"/>
          <p:cNvSpPr>
            <a:spLocks noGrp="1"/>
          </p:cNvSpPr>
          <p:nvPr>
            <p:ph sz="quarter" idx="3"/>
          </p:nvPr>
        </p:nvSpPr>
        <p:spPr>
          <a:xfrm>
            <a:off x="457200" y="3938588"/>
            <a:ext cx="4038600" cy="2187575"/>
          </a:xfrm>
          <a:prstGeom prst="rect">
            <a:avLst/>
          </a:prstGeo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내용 개체 틀 5"/>
          <p:cNvSpPr>
            <a:spLocks noGrp="1"/>
          </p:cNvSpPr>
          <p:nvPr>
            <p:ph sz="quarter" idx="4"/>
          </p:nvPr>
        </p:nvSpPr>
        <p:spPr>
          <a:xfrm>
            <a:off x="4648200" y="3938588"/>
            <a:ext cx="4038600" cy="2187575"/>
          </a:xfrm>
          <a:prstGeom prst="rect">
            <a:avLst/>
          </a:prstGeo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슬라이드 번호 개체 틀 6"/>
          <p:cNvSpPr>
            <a:spLocks noGrp="1"/>
          </p:cNvSpPr>
          <p:nvPr>
            <p:ph type="sldNum" sz="quarter" idx="10"/>
          </p:nvPr>
        </p:nvSpPr>
        <p:spPr>
          <a:xfrm>
            <a:off x="8172450" y="6480175"/>
            <a:ext cx="820738" cy="333375"/>
          </a:xfrm>
          <a:prstGeom prst="rect">
            <a:avLst/>
          </a:prstGeom>
        </p:spPr>
        <p:txBody>
          <a:bodyPr/>
          <a:lstStyle>
            <a:lvl1pPr>
              <a:defRPr/>
            </a:lvl1pPr>
          </a:lstStyle>
          <a:p>
            <a:fld id="{E0264D56-FB8A-4980-B036-4FCE4CA331C0}" type="slidenum">
              <a:rPr lang="ko-KR" altLang="en-US"/>
              <a:pPr/>
              <a:t>‹#›</a:t>
            </a:fld>
            <a:endParaRPr lang="en-US" altLang="ko-K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bl">
  <p:cSld name="제목 및 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p>
            <a:r>
              <a:rPr lang="ko-KR" altLang="en-US" smtClean="0"/>
              <a:t>마스터 제목 스타일 편집</a:t>
            </a:r>
            <a:endParaRPr lang="ko-KR" altLang="en-US"/>
          </a:p>
        </p:txBody>
      </p:sp>
      <p:sp>
        <p:nvSpPr>
          <p:cNvPr id="3" name="표 개체 틀 2"/>
          <p:cNvSpPr>
            <a:spLocks noGrp="1"/>
          </p:cNvSpPr>
          <p:nvPr>
            <p:ph type="tbl" idx="1"/>
          </p:nvPr>
        </p:nvSpPr>
        <p:spPr>
          <a:xfrm>
            <a:off x="457200" y="1600200"/>
            <a:ext cx="8229600" cy="4525963"/>
          </a:xfrm>
          <a:prstGeom prst="rect">
            <a:avLst/>
          </a:prstGeom>
        </p:spPr>
        <p:txBody>
          <a:bodyPr/>
          <a:lstStyle/>
          <a:p>
            <a:endParaRPr lang="ko-KR" altLang="en-US"/>
          </a:p>
        </p:txBody>
      </p:sp>
      <p:sp>
        <p:nvSpPr>
          <p:cNvPr id="4" name="날짜 개체 틀 3"/>
          <p:cNvSpPr>
            <a:spLocks noGrp="1"/>
          </p:cNvSpPr>
          <p:nvPr>
            <p:ph type="dt" sz="half" idx="10"/>
          </p:nvPr>
        </p:nvSpPr>
        <p:spPr>
          <a:xfrm>
            <a:off x="457200" y="6245225"/>
            <a:ext cx="2133600" cy="476250"/>
          </a:xfrm>
          <a:prstGeom prst="rect">
            <a:avLst/>
          </a:prstGeom>
        </p:spPr>
        <p:txBody>
          <a:bodyPr/>
          <a:lstStyle>
            <a:lvl1pPr>
              <a:defRPr/>
            </a:lvl1pPr>
          </a:lstStyle>
          <a:p>
            <a:endParaRPr lang="en-US" altLang="ko-KR"/>
          </a:p>
        </p:txBody>
      </p:sp>
      <p:sp>
        <p:nvSpPr>
          <p:cNvPr id="5" name="바닥글 개체 틀 4"/>
          <p:cNvSpPr>
            <a:spLocks noGrp="1"/>
          </p:cNvSpPr>
          <p:nvPr>
            <p:ph type="ftr" sz="quarter" idx="11"/>
          </p:nvPr>
        </p:nvSpPr>
        <p:spPr>
          <a:xfrm>
            <a:off x="3124200" y="6245225"/>
            <a:ext cx="2895600" cy="476250"/>
          </a:xfrm>
          <a:prstGeom prst="rect">
            <a:avLst/>
          </a:prstGeom>
        </p:spPr>
        <p:txBody>
          <a:bodyPr/>
          <a:lstStyle>
            <a:lvl1pPr>
              <a:defRPr/>
            </a:lvl1pPr>
          </a:lstStyle>
          <a:p>
            <a:endParaRPr lang="en-US" altLang="ko-KR"/>
          </a:p>
        </p:txBody>
      </p:sp>
      <p:sp>
        <p:nvSpPr>
          <p:cNvPr id="6" name="슬라이드 번호 개체 틀 5"/>
          <p:cNvSpPr>
            <a:spLocks noGrp="1"/>
          </p:cNvSpPr>
          <p:nvPr>
            <p:ph type="sldNum" sz="quarter" idx="12"/>
          </p:nvPr>
        </p:nvSpPr>
        <p:spPr>
          <a:xfrm>
            <a:off x="6553200" y="6245225"/>
            <a:ext cx="2133600" cy="476250"/>
          </a:xfrm>
          <a:prstGeom prst="rect">
            <a:avLst/>
          </a:prstGeom>
        </p:spPr>
        <p:txBody>
          <a:bodyPr/>
          <a:lstStyle>
            <a:lvl1pPr>
              <a:defRPr/>
            </a:lvl1pPr>
          </a:lstStyle>
          <a:p>
            <a:fld id="{79803FFD-38B8-48EE-B4E0-EF59FAE8321B}" type="slidenum">
              <a:rPr lang="en-US" altLang="ko-KR"/>
              <a:pPr/>
              <a:t>‹#›</a:t>
            </a:fld>
            <a:endParaRPr lang="en-US" altLang="ko-K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20638" y="-3175"/>
            <a:ext cx="6999287" cy="504825"/>
          </a:xfrm>
          <a:prstGeom prst="rect">
            <a:avLst/>
          </a:prstGeom>
        </p:spPr>
        <p:txBody>
          <a:bodyPr/>
          <a:lstStyle/>
          <a:p>
            <a:r>
              <a:rPr lang="ko-KR" altLang="en-US" smtClean="0"/>
              <a:t>마스터 제목 스타일 편집</a:t>
            </a:r>
            <a:endParaRPr lang="ko-KR" altLang="en-US"/>
          </a:p>
        </p:txBody>
      </p:sp>
    </p:spTree>
    <p:extLst>
      <p:ext uri="{BB962C8B-B14F-4D97-AF65-F5344CB8AC3E}">
        <p14:creationId xmlns:p14="http://schemas.microsoft.com/office/powerpoint/2010/main" val="175495944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cSld name="내용">
    <p:spTree>
      <p:nvGrpSpPr>
        <p:cNvPr id="1" name=""/>
        <p:cNvGrpSpPr/>
        <p:nvPr/>
      </p:nvGrpSpPr>
      <p:grpSpPr>
        <a:xfrm>
          <a:off x="0" y="0"/>
          <a:ext cx="0" cy="0"/>
          <a:chOff x="0" y="0"/>
          <a:chExt cx="0" cy="0"/>
        </a:xfrm>
      </p:grpSpPr>
      <p:sp>
        <p:nvSpPr>
          <p:cNvPr id="2" name="내용 개체 틀 1"/>
          <p:cNvSpPr>
            <a:spLocks noGrp="1"/>
          </p:cNvSpPr>
          <p:nvPr>
            <p:ph/>
          </p:nvPr>
        </p:nvSpPr>
        <p:spPr>
          <a:xfrm>
            <a:off x="457200" y="274638"/>
            <a:ext cx="8229600" cy="5821362"/>
          </a:xfrm>
          <a:prstGeom prst="rect">
            <a:avLst/>
          </a:prstGeo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extLst>
      <p:ext uri="{BB962C8B-B14F-4D97-AF65-F5344CB8AC3E}">
        <p14:creationId xmlns:p14="http://schemas.microsoft.com/office/powerpoint/2010/main" val="449412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AndObj">
  <p:cSld name="제목, 텍스트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685800" y="609600"/>
            <a:ext cx="7772400" cy="1143000"/>
          </a:xfrm>
          <a:prstGeom prst="rect">
            <a:avLst/>
          </a:prstGeom>
        </p:spPr>
        <p:txBody>
          <a:bodyPr/>
          <a:lstStyle/>
          <a:p>
            <a:r>
              <a:rPr lang="ko-KR" altLang="en-US" smtClean="0"/>
              <a:t>마스터 제목 스타일 편집</a:t>
            </a:r>
            <a:endParaRPr lang="ko-KR" altLang="en-US"/>
          </a:p>
        </p:txBody>
      </p:sp>
      <p:sp>
        <p:nvSpPr>
          <p:cNvPr id="3" name="텍스트 개체 틀 2"/>
          <p:cNvSpPr>
            <a:spLocks noGrp="1"/>
          </p:cNvSpPr>
          <p:nvPr>
            <p:ph type="body" sz="half" idx="1"/>
          </p:nvPr>
        </p:nvSpPr>
        <p:spPr>
          <a:xfrm>
            <a:off x="685800" y="1981200"/>
            <a:ext cx="3810000" cy="4114800"/>
          </a:xfrm>
          <a:prstGeom prst="rect">
            <a:avLst/>
          </a:prstGeo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981200"/>
            <a:ext cx="3810000" cy="4114800"/>
          </a:xfrm>
          <a:prstGeom prst="rect">
            <a:avLst/>
          </a:prstGeo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extLst>
      <p:ext uri="{BB962C8B-B14F-4D97-AF65-F5344CB8AC3E}">
        <p14:creationId xmlns:p14="http://schemas.microsoft.com/office/powerpoint/2010/main" val="3556022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a:xfrm>
            <a:off x="457200" y="1600200"/>
            <a:ext cx="8229600" cy="4525963"/>
          </a:xfrm>
          <a:prstGeom prst="rect">
            <a:avLst/>
          </a:prstGeo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extLst>
      <p:ext uri="{BB962C8B-B14F-4D97-AF65-F5344CB8AC3E}">
        <p14:creationId xmlns:p14="http://schemas.microsoft.com/office/powerpoint/2010/main" val="2989049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제목 슬라이드">
    <p:spTree>
      <p:nvGrpSpPr>
        <p:cNvPr id="1" name=""/>
        <p:cNvGrpSpPr/>
        <p:nvPr/>
      </p:nvGrpSpPr>
      <p:grpSpPr>
        <a:xfrm>
          <a:off x="0" y="0"/>
          <a:ext cx="0" cy="0"/>
          <a:chOff x="0" y="0"/>
          <a:chExt cx="0" cy="0"/>
        </a:xfrm>
      </p:grpSpPr>
      <p:sp>
        <p:nvSpPr>
          <p:cNvPr id="21" name="직사각형 20"/>
          <p:cNvSpPr/>
          <p:nvPr/>
        </p:nvSpPr>
        <p:spPr>
          <a:xfrm>
            <a:off x="428596" y="6"/>
            <a:ext cx="8286808" cy="6857997"/>
          </a:xfrm>
          <a:prstGeom prst="rect">
            <a:avLst/>
          </a:prstGeom>
          <a:solidFill>
            <a:srgbClr val="FFFFFF">
              <a:alpha val="30196"/>
            </a:srgbClr>
          </a:solidFill>
          <a:ln w="15875" cap="sq"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ko-KR" altLang="en-US"/>
          </a:p>
        </p:txBody>
      </p:sp>
      <p:sp>
        <p:nvSpPr>
          <p:cNvPr id="2" name="제목 1"/>
          <p:cNvSpPr>
            <a:spLocks noGrp="1"/>
          </p:cNvSpPr>
          <p:nvPr>
            <p:ph type="ctrTitle"/>
          </p:nvPr>
        </p:nvSpPr>
        <p:spPr>
          <a:xfrm>
            <a:off x="714348" y="2143116"/>
            <a:ext cx="7643866" cy="1500198"/>
          </a:xfrm>
          <a:prstGeom prst="rect">
            <a:avLst/>
          </a:prstGeom>
        </p:spPr>
        <p:txBody>
          <a:bodyPr anchor="ctr"/>
          <a:lstStyle>
            <a:lvl1pPr algn="ctr">
              <a:defRPr>
                <a:solidFill>
                  <a:schemeClr val="tx1"/>
                </a:solidFill>
              </a:defRPr>
            </a:lvl1pPr>
          </a:lstStyle>
          <a:p>
            <a:r>
              <a:rPr kumimoji="0" lang="ko-KR" altLang="en-US" smtClean="0"/>
              <a:t>마스터 제목 스타일 편집</a:t>
            </a:r>
            <a:endParaRPr kumimoji="0" lang="en-US"/>
          </a:p>
        </p:txBody>
      </p:sp>
      <p:sp>
        <p:nvSpPr>
          <p:cNvPr id="3" name="부제목 2"/>
          <p:cNvSpPr>
            <a:spLocks noGrp="1"/>
          </p:cNvSpPr>
          <p:nvPr>
            <p:ph type="subTitle" idx="1"/>
          </p:nvPr>
        </p:nvSpPr>
        <p:spPr>
          <a:xfrm>
            <a:off x="785786" y="3786190"/>
            <a:ext cx="7500990" cy="857256"/>
          </a:xfrm>
          <a:prstGeom prst="rect">
            <a:avLst/>
          </a:prstGeom>
        </p:spPr>
        <p:txBody>
          <a:bodyPr anchor="t"/>
          <a:lstStyle>
            <a:lvl1pPr marL="0" indent="0" algn="ctr">
              <a:buNone/>
              <a:defRPr sz="24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0" lang="ko-KR" altLang="en-US" smtClean="0"/>
              <a:t>마스터 부제목 스타일 편집</a:t>
            </a:r>
            <a:endParaRPr kumimoji="0" lang="en-US"/>
          </a:p>
        </p:txBody>
      </p:sp>
      <p:sp>
        <p:nvSpPr>
          <p:cNvPr id="4" name="날짜 개체 틀 3"/>
          <p:cNvSpPr>
            <a:spLocks noGrp="1"/>
          </p:cNvSpPr>
          <p:nvPr>
            <p:ph type="dt" sz="half" idx="10"/>
          </p:nvPr>
        </p:nvSpPr>
        <p:spPr>
          <a:xfrm>
            <a:off x="457200" y="6572272"/>
            <a:ext cx="2133600" cy="285752"/>
          </a:xfrm>
          <a:prstGeom prst="rect">
            <a:avLst/>
          </a:prstGeom>
        </p:spPr>
        <p:txBody>
          <a:bodyPr/>
          <a:lstStyle/>
          <a:p>
            <a:fld id="{123463E5-AB4E-4405-BE34-AD96637475A4}" type="datetimeFigureOut">
              <a:rPr lang="ko-KR" altLang="en-US" smtClean="0"/>
              <a:pPr/>
              <a:t>2013-10-27</a:t>
            </a:fld>
            <a:endParaRPr lang="ko-KR" altLang="en-US"/>
          </a:p>
        </p:txBody>
      </p:sp>
      <p:sp>
        <p:nvSpPr>
          <p:cNvPr id="5" name="바닥글 개체 틀 4"/>
          <p:cNvSpPr>
            <a:spLocks noGrp="1"/>
          </p:cNvSpPr>
          <p:nvPr>
            <p:ph type="ftr" sz="quarter" idx="11"/>
          </p:nvPr>
        </p:nvSpPr>
        <p:spPr>
          <a:xfrm>
            <a:off x="3124200" y="6572272"/>
            <a:ext cx="2895600" cy="285752"/>
          </a:xfrm>
          <a:prstGeom prst="rect">
            <a:avLst/>
          </a:prstGeom>
        </p:spPr>
        <p:txBody>
          <a:bodyPr/>
          <a:lstStyle/>
          <a:p>
            <a:endParaRPr lang="ko-KR" altLang="en-US"/>
          </a:p>
        </p:txBody>
      </p:sp>
      <p:sp>
        <p:nvSpPr>
          <p:cNvPr id="6" name="슬라이드 번호 개체 틀 5"/>
          <p:cNvSpPr>
            <a:spLocks noGrp="1"/>
          </p:cNvSpPr>
          <p:nvPr>
            <p:ph type="sldNum" sz="quarter" idx="12"/>
          </p:nvPr>
        </p:nvSpPr>
        <p:spPr>
          <a:xfrm>
            <a:off x="6553200" y="6572272"/>
            <a:ext cx="2133600" cy="285752"/>
          </a:xfrm>
          <a:prstGeom prst="rect">
            <a:avLst/>
          </a:prstGeom>
        </p:spPr>
        <p:txBody>
          <a:bodyPr/>
          <a:lstStyle/>
          <a:p>
            <a:fld id="{FBA635C7-8379-471C-B7F6-82802E3DE739}" type="slidenum">
              <a:rPr lang="ko-KR" altLang="en-US" smtClean="0"/>
              <a:pPr/>
              <a:t>‹#›</a:t>
            </a:fld>
            <a:endParaRPr lang="ko-KR" altLang="en-US"/>
          </a:p>
        </p:txBody>
      </p:sp>
    </p:spTree>
    <p:extLst>
      <p:ext uri="{BB962C8B-B14F-4D97-AF65-F5344CB8AC3E}">
        <p14:creationId xmlns:p14="http://schemas.microsoft.com/office/powerpoint/2010/main" val="1371253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014" r:id="rId1"/>
    <p:sldLayoutId id="2147484018" r:id="rId2"/>
    <p:sldLayoutId id="2147484019" r:id="rId3"/>
    <p:sldLayoutId id="2147484021" r:id="rId4"/>
    <p:sldLayoutId id="2147484023" r:id="rId5"/>
    <p:sldLayoutId id="2147484024" r:id="rId6"/>
    <p:sldLayoutId id="2147484073" r:id="rId7"/>
    <p:sldLayoutId id="2147484086" r:id="rId8"/>
    <p:sldLayoutId id="2147484087" r:id="rId9"/>
  </p:sldLayoutIdLst>
  <p:timing>
    <p:tnLst>
      <p:par>
        <p:cTn id="1" dur="indefinite" restart="never" nodeType="tmRoot"/>
      </p:par>
    </p:tnLst>
  </p:timing>
  <p:txStyles>
    <p:titleStyle>
      <a:lvl1pPr algn="ctr" rtl="0" eaLnBrk="0" fontAlgn="base" latinLnBrk="1" hangingPunct="0">
        <a:spcBef>
          <a:spcPct val="0"/>
        </a:spcBef>
        <a:spcAft>
          <a:spcPct val="0"/>
        </a:spcAft>
        <a:defRPr kumimoji="1" sz="4400">
          <a:solidFill>
            <a:schemeClr val="tx2"/>
          </a:solidFill>
          <a:latin typeface="Arial" pitchFamily="34" charset="0"/>
          <a:ea typeface="+mj-ea"/>
          <a:cs typeface="+mj-cs"/>
        </a:defRPr>
      </a:lvl1pPr>
      <a:lvl2pPr algn="ctr" rtl="0" eaLnBrk="0" fontAlgn="base" latinLnBrk="1" hangingPunct="0">
        <a:spcBef>
          <a:spcPct val="0"/>
        </a:spcBef>
        <a:spcAft>
          <a:spcPct val="0"/>
        </a:spcAft>
        <a:defRPr kumimoji="1" sz="4400">
          <a:solidFill>
            <a:schemeClr val="tx2"/>
          </a:solidFill>
          <a:latin typeface="Arial" pitchFamily="34" charset="0"/>
          <a:ea typeface="HY헤드라인M" pitchFamily="18" charset="-127"/>
        </a:defRPr>
      </a:lvl2pPr>
      <a:lvl3pPr algn="ctr" rtl="0" eaLnBrk="0" fontAlgn="base" latinLnBrk="1" hangingPunct="0">
        <a:spcBef>
          <a:spcPct val="0"/>
        </a:spcBef>
        <a:spcAft>
          <a:spcPct val="0"/>
        </a:spcAft>
        <a:defRPr kumimoji="1" sz="4400">
          <a:solidFill>
            <a:schemeClr val="tx2"/>
          </a:solidFill>
          <a:latin typeface="Arial" pitchFamily="34" charset="0"/>
          <a:ea typeface="HY헤드라인M" pitchFamily="18" charset="-127"/>
        </a:defRPr>
      </a:lvl3pPr>
      <a:lvl4pPr algn="ctr" rtl="0" eaLnBrk="0" fontAlgn="base" latinLnBrk="1" hangingPunct="0">
        <a:spcBef>
          <a:spcPct val="0"/>
        </a:spcBef>
        <a:spcAft>
          <a:spcPct val="0"/>
        </a:spcAft>
        <a:defRPr kumimoji="1" sz="4400">
          <a:solidFill>
            <a:schemeClr val="tx2"/>
          </a:solidFill>
          <a:latin typeface="Arial" pitchFamily="34" charset="0"/>
          <a:ea typeface="HY헤드라인M" pitchFamily="18" charset="-127"/>
        </a:defRPr>
      </a:lvl4pPr>
      <a:lvl5pPr algn="ctr" rtl="0" eaLnBrk="0" fontAlgn="base" latinLnBrk="1" hangingPunct="0">
        <a:spcBef>
          <a:spcPct val="0"/>
        </a:spcBef>
        <a:spcAft>
          <a:spcPct val="0"/>
        </a:spcAft>
        <a:defRPr kumimoji="1" sz="4400">
          <a:solidFill>
            <a:schemeClr val="tx2"/>
          </a:solidFill>
          <a:latin typeface="Arial" pitchFamily="34" charset="0"/>
          <a:ea typeface="HY헤드라인M" pitchFamily="18" charset="-127"/>
        </a:defRPr>
      </a:lvl5pPr>
      <a:lvl6pPr marL="457200" algn="ctr" rtl="0" fontAlgn="base" latinLnBrk="1">
        <a:spcBef>
          <a:spcPct val="0"/>
        </a:spcBef>
        <a:spcAft>
          <a:spcPct val="0"/>
        </a:spcAft>
        <a:defRPr kumimoji="1" sz="4400">
          <a:solidFill>
            <a:schemeClr val="tx2"/>
          </a:solidFill>
          <a:latin typeface="HY헤드라인M" pitchFamily="18" charset="-127"/>
          <a:ea typeface="HY헤드라인M" pitchFamily="18" charset="-127"/>
        </a:defRPr>
      </a:lvl6pPr>
      <a:lvl7pPr marL="914400" algn="ctr" rtl="0" fontAlgn="base" latinLnBrk="1">
        <a:spcBef>
          <a:spcPct val="0"/>
        </a:spcBef>
        <a:spcAft>
          <a:spcPct val="0"/>
        </a:spcAft>
        <a:defRPr kumimoji="1" sz="4400">
          <a:solidFill>
            <a:schemeClr val="tx2"/>
          </a:solidFill>
          <a:latin typeface="HY헤드라인M" pitchFamily="18" charset="-127"/>
          <a:ea typeface="HY헤드라인M" pitchFamily="18" charset="-127"/>
        </a:defRPr>
      </a:lvl7pPr>
      <a:lvl8pPr marL="1371600" algn="ctr" rtl="0" fontAlgn="base" latinLnBrk="1">
        <a:spcBef>
          <a:spcPct val="0"/>
        </a:spcBef>
        <a:spcAft>
          <a:spcPct val="0"/>
        </a:spcAft>
        <a:defRPr kumimoji="1" sz="4400">
          <a:solidFill>
            <a:schemeClr val="tx2"/>
          </a:solidFill>
          <a:latin typeface="HY헤드라인M" pitchFamily="18" charset="-127"/>
          <a:ea typeface="HY헤드라인M" pitchFamily="18" charset="-127"/>
        </a:defRPr>
      </a:lvl8pPr>
      <a:lvl9pPr marL="1828800" algn="ctr" rtl="0" fontAlgn="base" latinLnBrk="1">
        <a:spcBef>
          <a:spcPct val="0"/>
        </a:spcBef>
        <a:spcAft>
          <a:spcPct val="0"/>
        </a:spcAft>
        <a:defRPr kumimoji="1" sz="4400">
          <a:solidFill>
            <a:schemeClr val="tx2"/>
          </a:solidFill>
          <a:latin typeface="HY헤드라인M" pitchFamily="18" charset="-127"/>
          <a:ea typeface="HY헤드라인M" pitchFamily="18"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Arial" pitchFamily="34" charset="0"/>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Arial" pitchFamily="34" charset="0"/>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Arial" pitchFamily="34" charset="0"/>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Arial" pitchFamily="34" charset="0"/>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Arial" pitchFamily="34" charset="0"/>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wmf"/><Relationship Id="rId1" Type="http://schemas.openxmlformats.org/officeDocument/2006/relationships/slideLayout" Target="../slideLayouts/slideLayout1.xml"/><Relationship Id="rId5" Type="http://schemas.openxmlformats.org/officeDocument/2006/relationships/image" Target="../media/image35.wmf"/><Relationship Id="rId4" Type="http://schemas.openxmlformats.org/officeDocument/2006/relationships/image" Target="../media/image34.wmf"/></Relationships>
</file>

<file path=ppt/slides/_rels/slide12.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slideLayout" Target="../slideLayouts/slideLayout1.xml"/><Relationship Id="rId5" Type="http://schemas.openxmlformats.org/officeDocument/2006/relationships/image" Target="../media/image39.gif"/><Relationship Id="rId4" Type="http://schemas.openxmlformats.org/officeDocument/2006/relationships/image" Target="../media/image38.wmf"/></Relationships>
</file>

<file path=ppt/slides/_rels/slide13.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gif"/><Relationship Id="rId1" Type="http://schemas.openxmlformats.org/officeDocument/2006/relationships/slideLayout" Target="../slideLayouts/slideLayout1.xml"/><Relationship Id="rId4" Type="http://schemas.openxmlformats.org/officeDocument/2006/relationships/image" Target="../media/image42.wmf"/></Relationships>
</file>

<file path=ppt/slides/_rels/slide14.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wmf"/><Relationship Id="rId1" Type="http://schemas.openxmlformats.org/officeDocument/2006/relationships/slideLayout" Target="../slideLayouts/slideLayout1.xml"/><Relationship Id="rId4" Type="http://schemas.openxmlformats.org/officeDocument/2006/relationships/image" Target="../media/image45.wmf"/></Relationships>
</file>

<file path=ppt/slides/_rels/slide15.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6.gif"/><Relationship Id="rId1" Type="http://schemas.openxmlformats.org/officeDocument/2006/relationships/slideLayout" Target="../slideLayouts/slideLayout1.xml"/><Relationship Id="rId5" Type="http://schemas.openxmlformats.org/officeDocument/2006/relationships/image" Target="../media/image49.wmf"/><Relationship Id="rId4" Type="http://schemas.openxmlformats.org/officeDocument/2006/relationships/image" Target="../media/image48.wmf"/></Relationships>
</file>

<file path=ppt/slides/_rels/slide16.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50.wmf"/><Relationship Id="rId1" Type="http://schemas.openxmlformats.org/officeDocument/2006/relationships/slideLayout" Target="../slideLayouts/slideLayout1.xml"/><Relationship Id="rId5" Type="http://schemas.openxmlformats.org/officeDocument/2006/relationships/image" Target="../media/image53.wmf"/><Relationship Id="rId4" Type="http://schemas.openxmlformats.org/officeDocument/2006/relationships/image" Target="../media/image52.wmf"/></Relationships>
</file>

<file path=ppt/slides/_rels/slide17.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image" Target="../media/image54.wmf"/><Relationship Id="rId1" Type="http://schemas.openxmlformats.org/officeDocument/2006/relationships/slideLayout" Target="../slideLayouts/slideLayout1.xml"/><Relationship Id="rId5" Type="http://schemas.openxmlformats.org/officeDocument/2006/relationships/image" Target="../media/image57.wmf"/><Relationship Id="rId4" Type="http://schemas.openxmlformats.org/officeDocument/2006/relationships/image" Target="../media/image56.w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1.xml"/><Relationship Id="rId4" Type="http://schemas.openxmlformats.org/officeDocument/2006/relationships/image" Target="../media/image60.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xml"/><Relationship Id="rId5" Type="http://schemas.openxmlformats.org/officeDocument/2006/relationships/image" Target="../media/image64.jpeg"/><Relationship Id="rId4" Type="http://schemas.openxmlformats.org/officeDocument/2006/relationships/image" Target="../media/image63.jpeg"/></Relationships>
</file>

<file path=ppt/slides/_rels/slide2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xml"/><Relationship Id="rId5" Type="http://schemas.openxmlformats.org/officeDocument/2006/relationships/image" Target="../media/image68.jpeg"/><Relationship Id="rId4" Type="http://schemas.openxmlformats.org/officeDocument/2006/relationships/image" Target="../media/image6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5.gif"/><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D:\02_06\2012라파즈한라\네이버_이미지.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Lst>
          </a:blip>
          <a:srcRect/>
          <a:stretch>
            <a:fillRect/>
          </a:stretch>
        </p:blipFill>
        <p:spPr bwMode="auto">
          <a:xfrm>
            <a:off x="0" y="626178"/>
            <a:ext cx="9144000" cy="6231821"/>
          </a:xfrm>
          <a:prstGeom prst="rect">
            <a:avLst/>
          </a:prstGeom>
          <a:noFill/>
        </p:spPr>
      </p:pic>
      <p:sp>
        <p:nvSpPr>
          <p:cNvPr id="9218" name="Rectangle 14"/>
          <p:cNvSpPr>
            <a:spLocks noChangeArrowheads="1"/>
          </p:cNvSpPr>
          <p:nvPr/>
        </p:nvSpPr>
        <p:spPr bwMode="auto">
          <a:xfrm>
            <a:off x="971600" y="1052736"/>
            <a:ext cx="7344816" cy="2160240"/>
          </a:xfrm>
          <a:prstGeom prst="rect">
            <a:avLst/>
          </a:prstGeom>
          <a:noFill/>
          <a:ln w="9525">
            <a:noFill/>
            <a:miter lim="800000"/>
            <a:headEnd/>
            <a:tailEnd/>
          </a:ln>
        </p:spPr>
        <p:txBody>
          <a:bodyPr anchor="ctr"/>
          <a:lstStyle/>
          <a:p>
            <a:pPr algn="ctr">
              <a:lnSpc>
                <a:spcPct val="130000"/>
              </a:lnSpc>
              <a:spcBef>
                <a:spcPts val="600"/>
              </a:spcBef>
              <a:defRPr/>
            </a:pPr>
            <a:r>
              <a:rPr lang="en-US" altLang="ko-KR" b="1" dirty="0" smtClean="0">
                <a:solidFill>
                  <a:srgbClr val="FFFF00"/>
                </a:solidFill>
                <a:latin typeface="Tahoma" pitchFamily="34" charset="0"/>
                <a:ea typeface="Tahoma" pitchFamily="34" charset="0"/>
                <a:cs typeface="Tahoma" pitchFamily="34" charset="0"/>
              </a:rPr>
              <a:t>Stability Analysis of Discontinuous Rock Slopes for the LH Open Pit Limestone Mine in Korea</a:t>
            </a:r>
            <a:endParaRPr lang="en-US" altLang="ko-KR" b="1" dirty="0">
              <a:solidFill>
                <a:srgbClr val="FFFF00"/>
              </a:solidFill>
              <a:latin typeface="Tahoma" pitchFamily="34" charset="0"/>
              <a:ea typeface="Tahoma" pitchFamily="34" charset="0"/>
              <a:cs typeface="Tahoma" pitchFamily="34" charset="0"/>
            </a:endParaRPr>
          </a:p>
        </p:txBody>
      </p:sp>
      <p:sp>
        <p:nvSpPr>
          <p:cNvPr id="8195" name="Rectangle 15"/>
          <p:cNvSpPr>
            <a:spLocks noChangeArrowheads="1"/>
          </p:cNvSpPr>
          <p:nvPr/>
        </p:nvSpPr>
        <p:spPr bwMode="auto">
          <a:xfrm>
            <a:off x="1943708" y="4869160"/>
            <a:ext cx="5400600" cy="1416199"/>
          </a:xfrm>
          <a:prstGeom prst="rect">
            <a:avLst/>
          </a:prstGeom>
          <a:noFill/>
          <a:ln w="9525">
            <a:noFill/>
            <a:miter lim="800000"/>
            <a:headEnd/>
            <a:tailEnd/>
          </a:ln>
        </p:spPr>
        <p:txBody>
          <a:bodyPr/>
          <a:lstStyle/>
          <a:p>
            <a:pPr>
              <a:spcBef>
                <a:spcPct val="20000"/>
              </a:spcBef>
            </a:pPr>
            <a:r>
              <a:rPr lang="en-US" altLang="ko-KR" sz="2400" b="1" dirty="0" smtClean="0">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rPr>
              <a:t>S.K. Chung</a:t>
            </a:r>
            <a:r>
              <a:rPr lang="en-US" altLang="ko-KR" sz="2400" b="1" dirty="0" smtClean="0">
                <a:solidFill>
                  <a:srgbClr val="FFFF00"/>
                </a:solidFill>
                <a:latin typeface="Tahoma" pitchFamily="34" charset="0"/>
                <a:ea typeface="Tahoma" pitchFamily="34" charset="0"/>
                <a:cs typeface="Tahoma" pitchFamily="34" charset="0"/>
              </a:rPr>
              <a:t>, </a:t>
            </a:r>
            <a:r>
              <a:rPr lang="en-US" altLang="ko-KR" sz="2400" dirty="0" smtClean="0">
                <a:solidFill>
                  <a:srgbClr val="FFC000"/>
                </a:solidFill>
                <a:latin typeface="Tahoma" pitchFamily="34" charset="0"/>
                <a:ea typeface="Tahoma" pitchFamily="34" charset="0"/>
                <a:cs typeface="Tahoma" pitchFamily="34" charset="0"/>
              </a:rPr>
              <a:t>E.S. park, Y.B. Jung, </a:t>
            </a:r>
          </a:p>
          <a:p>
            <a:pPr>
              <a:spcBef>
                <a:spcPct val="20000"/>
              </a:spcBef>
            </a:pPr>
            <a:r>
              <a:rPr lang="en-US" altLang="ko-KR" sz="2400" dirty="0" smtClean="0">
                <a:solidFill>
                  <a:srgbClr val="FFC000"/>
                </a:solidFill>
                <a:latin typeface="Tahoma" pitchFamily="34" charset="0"/>
                <a:ea typeface="Tahoma" pitchFamily="34" charset="0"/>
                <a:cs typeface="Tahoma" pitchFamily="34" charset="0"/>
              </a:rPr>
              <a:t>    C. Park, B.J. Lee, C. </a:t>
            </a:r>
            <a:r>
              <a:rPr lang="en-US" altLang="ko-KR" sz="2400" dirty="0" err="1" smtClean="0">
                <a:solidFill>
                  <a:srgbClr val="FFC000"/>
                </a:solidFill>
                <a:latin typeface="Tahoma" pitchFamily="34" charset="0"/>
                <a:ea typeface="Tahoma" pitchFamily="34" charset="0"/>
                <a:cs typeface="Tahoma" pitchFamily="34" charset="0"/>
              </a:rPr>
              <a:t>Sunwoo</a:t>
            </a:r>
            <a:r>
              <a:rPr lang="en-US" altLang="ko-KR" sz="2400" dirty="0" smtClean="0">
                <a:solidFill>
                  <a:srgbClr val="FFC000"/>
                </a:solidFill>
                <a:latin typeface="Tahoma" pitchFamily="34" charset="0"/>
                <a:ea typeface="Tahoma" pitchFamily="34" charset="0"/>
                <a:cs typeface="Tahoma" pitchFamily="34" charset="0"/>
              </a:rPr>
              <a:t>, </a:t>
            </a:r>
          </a:p>
          <a:p>
            <a:pPr>
              <a:spcBef>
                <a:spcPct val="20000"/>
              </a:spcBef>
            </a:pPr>
            <a:r>
              <a:rPr lang="en-US" altLang="ko-KR" sz="2400" dirty="0" smtClean="0">
                <a:solidFill>
                  <a:srgbClr val="FFC000"/>
                </a:solidFill>
                <a:latin typeface="Tahoma" pitchFamily="34" charset="0"/>
                <a:ea typeface="Tahoma" pitchFamily="34" charset="0"/>
                <a:cs typeface="Tahoma" pitchFamily="34" charset="0"/>
              </a:rPr>
              <a:t>    H.W. Kim, S.S. Kang, J.S. Kang</a:t>
            </a:r>
            <a:endParaRPr lang="ko-KR" altLang="en-US" sz="2400" dirty="0">
              <a:solidFill>
                <a:srgbClr val="FFC000"/>
              </a:solidFill>
              <a:latin typeface="Tahoma" pitchFamily="34" charset="0"/>
              <a:ea typeface="HY헤드라인M" pitchFamily="18" charset="-127"/>
              <a:cs typeface="Tahoma" pitchFamily="34" charset="0"/>
            </a:endParaRPr>
          </a:p>
        </p:txBody>
      </p:sp>
      <p:sp>
        <p:nvSpPr>
          <p:cNvPr id="4100" name="Text Box 16"/>
          <p:cNvSpPr txBox="1">
            <a:spLocks noChangeArrowheads="1"/>
          </p:cNvSpPr>
          <p:nvPr/>
        </p:nvSpPr>
        <p:spPr bwMode="auto">
          <a:xfrm>
            <a:off x="3275857" y="3862209"/>
            <a:ext cx="2592288" cy="430887"/>
          </a:xfrm>
          <a:prstGeom prst="rect">
            <a:avLst/>
          </a:prstGeom>
          <a:noFill/>
          <a:ln w="9525">
            <a:noFill/>
            <a:miter lim="800000"/>
            <a:headEnd/>
            <a:tailEnd/>
          </a:ln>
        </p:spPr>
        <p:txBody>
          <a:bodyPr wrap="square">
            <a:spAutoFit/>
          </a:bodyPr>
          <a:lstStyle/>
          <a:p>
            <a:pPr>
              <a:spcBef>
                <a:spcPct val="20000"/>
              </a:spcBef>
              <a:defRPr/>
            </a:pPr>
            <a:r>
              <a:rPr lang="en-US" altLang="ko-KR" sz="2200" b="1" i="1" dirty="0" smtClean="0">
                <a:solidFill>
                  <a:srgbClr val="C00000"/>
                </a:solidFill>
                <a:latin typeface="HY헤드라인M" pitchFamily="18" charset="-127"/>
                <a:ea typeface="HY헤드라인M" pitchFamily="18" charset="-127"/>
              </a:rPr>
              <a:t>28  October 2013</a:t>
            </a:r>
            <a:endParaRPr lang="en-US" altLang="ko-KR" sz="2200" b="1" i="1" dirty="0">
              <a:solidFill>
                <a:srgbClr val="C00000"/>
              </a:solidFill>
              <a:latin typeface="HY헤드라인M" pitchFamily="18" charset="-127"/>
              <a:ea typeface="HY헤드라인M" pitchFamily="18" charset="-127"/>
            </a:endParaRPr>
          </a:p>
        </p:txBody>
      </p:sp>
      <p:sp>
        <p:nvSpPr>
          <p:cNvPr id="2" name="TextBox 1"/>
          <p:cNvSpPr txBox="1"/>
          <p:nvPr/>
        </p:nvSpPr>
        <p:spPr>
          <a:xfrm>
            <a:off x="0" y="10489"/>
            <a:ext cx="4993675" cy="492443"/>
          </a:xfrm>
          <a:prstGeom prst="rect">
            <a:avLst/>
          </a:prstGeom>
          <a:noFill/>
        </p:spPr>
        <p:txBody>
          <a:bodyPr wrap="none" rtlCol="0">
            <a:spAutoFit/>
          </a:bodyPr>
          <a:lstStyle/>
          <a:p>
            <a:r>
              <a:rPr lang="en-US" altLang="ko-KR" sz="1400" b="1" dirty="0" smtClean="0">
                <a:solidFill>
                  <a:srgbClr val="FFC000"/>
                </a:solidFill>
                <a:latin typeface="Helvetica" panose="020B0604020202020204" pitchFamily="34" charset="0"/>
                <a:cs typeface="Helvetica" panose="020B0604020202020204" pitchFamily="34" charset="0"/>
              </a:rPr>
              <a:t>Session No. 106</a:t>
            </a:r>
          </a:p>
          <a:p>
            <a:r>
              <a:rPr lang="en-US" altLang="ko-KR" sz="1200" b="1" dirty="0" smtClean="0">
                <a:solidFill>
                  <a:srgbClr val="FFC000"/>
                </a:solidFill>
                <a:latin typeface="Helvetica" panose="020B0604020202020204" pitchFamily="34" charset="0"/>
                <a:cs typeface="Helvetica" panose="020B0604020202020204" pitchFamily="34" charset="0"/>
              </a:rPr>
              <a:t>T75. Landslide Inventories, Data Dissemination, &amp; Risk Reduction</a:t>
            </a:r>
            <a:endParaRPr lang="ko-KR" altLang="en-US" sz="1200" b="1" dirty="0">
              <a:solidFill>
                <a:srgbClr val="FFC000"/>
              </a:solidFill>
              <a:latin typeface="Helvetica" panose="020B0604020202020204" pitchFamily="34" charset="0"/>
              <a:cs typeface="Helvetica" panose="020B0604020202020204" pitchFamily="34" charset="0"/>
            </a:endParaRPr>
          </a:p>
        </p:txBody>
      </p:sp>
      <p:pic>
        <p:nvPicPr>
          <p:cNvPr id="4" name="그림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413" y="6455908"/>
            <a:ext cx="2843808" cy="391539"/>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7"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9"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2"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3"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4" name="Rectangle 1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5" name="Rectangle 1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6" name="Rectangle 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8"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8" name="Rectangle 7"/>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9" name="Rectangle 9"/>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1" name="Rectangle 11"/>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2" name="Rectangle 1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7" name="Rectangle 1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6" name="Rectangle 3"/>
          <p:cNvSpPr>
            <a:spLocks noChangeArrowheads="1"/>
          </p:cNvSpPr>
          <p:nvPr/>
        </p:nvSpPr>
        <p:spPr bwMode="auto">
          <a:xfrm>
            <a:off x="304800" y="3048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0"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3"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4" name="Rectangle 9"/>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6"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9"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30"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46" name="직사각형 45"/>
          <p:cNvSpPr/>
          <p:nvPr/>
        </p:nvSpPr>
        <p:spPr>
          <a:xfrm>
            <a:off x="743078" y="5826750"/>
            <a:ext cx="7962642" cy="338554"/>
          </a:xfrm>
          <a:prstGeom prst="rect">
            <a:avLst/>
          </a:prstGeom>
        </p:spPr>
        <p:txBody>
          <a:bodyPr wrap="square">
            <a:spAutoFit/>
          </a:bodyPr>
          <a:lstStyle/>
          <a:p>
            <a:pPr latinLnBrk="0"/>
            <a:r>
              <a:rPr lang="en-US" altLang="ko-KR" sz="1600" b="1" dirty="0" smtClean="0">
                <a:latin typeface="Helvetica" panose="020B0604020202020204" pitchFamily="34" charset="0"/>
                <a:ea typeface="HY울릉도M" pitchFamily="18" charset="-127"/>
                <a:cs typeface="Helvetica" panose="020B0604020202020204" pitchFamily="34" charset="0"/>
              </a:rPr>
              <a:t>Location of 2-D section</a:t>
            </a:r>
            <a:r>
              <a:rPr lang="ko-KR" altLang="en-US" sz="1600" b="1" dirty="0" smtClean="0">
                <a:latin typeface="Helvetica" panose="020B0604020202020204" pitchFamily="34" charset="0"/>
                <a:ea typeface="HY울릉도M" pitchFamily="18" charset="-127"/>
                <a:cs typeface="Helvetica" panose="020B0604020202020204" pitchFamily="34" charset="0"/>
              </a:rPr>
              <a:t> </a:t>
            </a:r>
            <a:r>
              <a:rPr lang="en-US" altLang="ko-KR" sz="1600" b="1" dirty="0" smtClean="0">
                <a:latin typeface="Helvetica" panose="020B0604020202020204" pitchFamily="34" charset="0"/>
                <a:ea typeface="HY울릉도M" pitchFamily="18" charset="-127"/>
                <a:cs typeface="Helvetica" panose="020B0604020202020204" pitchFamily="34" charset="0"/>
              </a:rPr>
              <a:t>(zone</a:t>
            </a:r>
            <a:r>
              <a:rPr lang="ko-KR" altLang="en-US" sz="1600" b="1" dirty="0" smtClean="0">
                <a:latin typeface="Helvetica" panose="020B0604020202020204" pitchFamily="34" charset="0"/>
                <a:ea typeface="HY울릉도M" pitchFamily="18" charset="-127"/>
                <a:cs typeface="Helvetica" panose="020B0604020202020204" pitchFamily="34" charset="0"/>
              </a:rPr>
              <a:t> </a:t>
            </a:r>
            <a:r>
              <a:rPr lang="en-US" altLang="ko-KR" sz="1600" b="1" dirty="0" smtClean="0">
                <a:latin typeface="Helvetica" panose="020B0604020202020204" pitchFamily="34" charset="0"/>
                <a:ea typeface="HY울릉도M" pitchFamily="18" charset="-127"/>
                <a:cs typeface="Helvetica" panose="020B0604020202020204" pitchFamily="34" charset="0"/>
              </a:rPr>
              <a:t>A:4-4’, B:2-2’, C:5-5’ &amp; D:6-6</a:t>
            </a:r>
            <a:r>
              <a:rPr lang="en-US" altLang="ko-KR" sz="1600" b="1" dirty="0">
                <a:latin typeface="Helvetica" panose="020B0604020202020204" pitchFamily="34" charset="0"/>
                <a:ea typeface="HY울릉도M" pitchFamily="18" charset="-127"/>
                <a:cs typeface="Helvetica" panose="020B0604020202020204" pitchFamily="34" charset="0"/>
              </a:rPr>
              <a:t>’, E:1-1’, F:5-5’, G:3-3’) </a:t>
            </a:r>
            <a:endParaRPr lang="ko-KR" altLang="en-US" sz="1600" b="1" dirty="0">
              <a:latin typeface="Helvetica" panose="020B0604020202020204" pitchFamily="34" charset="0"/>
              <a:ea typeface="HY울릉도M" pitchFamily="18" charset="-127"/>
              <a:cs typeface="Helvetica" panose="020B0604020202020204" pitchFamily="34" charset="0"/>
            </a:endParaRPr>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0"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1"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40" name="직사각형 39"/>
          <p:cNvSpPr/>
          <p:nvPr/>
        </p:nvSpPr>
        <p:spPr>
          <a:xfrm>
            <a:off x="5004048" y="3296017"/>
            <a:ext cx="3304110" cy="276999"/>
          </a:xfrm>
          <a:prstGeom prst="rect">
            <a:avLst/>
          </a:prstGeom>
        </p:spPr>
        <p:txBody>
          <a:bodyPr wrap="none">
            <a:spAutoFit/>
          </a:bodyPr>
          <a:lstStyle/>
          <a:p>
            <a:pPr fontAlgn="base" latinLnBrk="0"/>
            <a:r>
              <a:rPr lang="ko-KR" altLang="en-US" sz="1200" dirty="0" smtClean="0">
                <a:latin typeface="HY울릉도M" pitchFamily="18" charset="-127"/>
                <a:ea typeface="HY울릉도M" pitchFamily="18" charset="-127"/>
              </a:rPr>
              <a:t>확률론적 사면</a:t>
            </a:r>
            <a:r>
              <a:rPr lang="en-US" altLang="ko-KR" sz="1200" dirty="0" smtClean="0">
                <a:latin typeface="HY울릉도M" pitchFamily="18" charset="-127"/>
                <a:ea typeface="HY울릉도M" pitchFamily="18" charset="-127"/>
              </a:rPr>
              <a:t> </a:t>
            </a:r>
            <a:r>
              <a:rPr lang="ko-KR" altLang="en-US" sz="1200" dirty="0" smtClean="0">
                <a:latin typeface="HY울릉도M" pitchFamily="18" charset="-127"/>
                <a:ea typeface="HY울릉도M" pitchFamily="18" charset="-127"/>
              </a:rPr>
              <a:t>안정성 평가 결과 </a:t>
            </a:r>
            <a:r>
              <a:rPr lang="en-US" altLang="ko-KR" sz="1200" dirty="0" smtClean="0">
                <a:latin typeface="HY울릉도M" pitchFamily="18" charset="-127"/>
                <a:ea typeface="HY울릉도M" pitchFamily="18" charset="-127"/>
              </a:rPr>
              <a:t>(Section</a:t>
            </a:r>
            <a:r>
              <a:rPr lang="ko-KR" altLang="en-US" sz="1200" dirty="0" smtClean="0">
                <a:latin typeface="HY울릉도M" pitchFamily="18" charset="-127"/>
                <a:ea typeface="HY울릉도M" pitchFamily="18" charset="-127"/>
              </a:rPr>
              <a:t> </a:t>
            </a:r>
            <a:r>
              <a:rPr lang="en-US" altLang="ko-KR" sz="1200" dirty="0" smtClean="0">
                <a:latin typeface="HY울릉도M" pitchFamily="18" charset="-127"/>
                <a:ea typeface="HY울릉도M" pitchFamily="18" charset="-127"/>
              </a:rPr>
              <a:t>A)</a:t>
            </a:r>
            <a:endParaRPr lang="ko-KR" altLang="en-US" sz="1200" dirty="0">
              <a:latin typeface="HY울릉도M" pitchFamily="18" charset="-127"/>
              <a:ea typeface="HY울릉도M" pitchFamily="18" charset="-127"/>
            </a:endParaRPr>
          </a:p>
        </p:txBody>
      </p:sp>
      <p:sp>
        <p:nvSpPr>
          <p:cNvPr id="17"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31"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47" name="직사각형 46"/>
          <p:cNvSpPr/>
          <p:nvPr/>
        </p:nvSpPr>
        <p:spPr>
          <a:xfrm>
            <a:off x="467544" y="816967"/>
            <a:ext cx="8108053" cy="307777"/>
          </a:xfrm>
          <a:prstGeom prst="rect">
            <a:avLst/>
          </a:prstGeom>
        </p:spPr>
        <p:txBody>
          <a:bodyPr wrap="none">
            <a:spAutoFit/>
          </a:bodyPr>
          <a:lstStyle/>
          <a:p>
            <a:pPr marL="285750" indent="-285750" fontAlgn="base" latinLnBrk="0">
              <a:buFont typeface="Wingdings" panose="05000000000000000000" pitchFamily="2" charset="2"/>
              <a:buChar char="Ø"/>
            </a:pPr>
            <a:r>
              <a:rPr lang="en-US" altLang="ko-KR" sz="1400" b="1" dirty="0" smtClean="0">
                <a:latin typeface="Helvetica" panose="020B0604020202020204" pitchFamily="34" charset="0"/>
                <a:ea typeface="HY울릉도M" pitchFamily="18" charset="-127"/>
                <a:cs typeface="Helvetica" panose="020B0604020202020204" pitchFamily="34" charset="0"/>
              </a:rPr>
              <a:t>Analysis type: LEM(Limit Equilibrium Analysis) + SSR(Shear Strength Reduction Method)</a:t>
            </a:r>
            <a:endParaRPr lang="ko-KR" altLang="en-US" sz="1400" b="1" dirty="0">
              <a:latin typeface="Helvetica" panose="020B0604020202020204" pitchFamily="34" charset="0"/>
              <a:ea typeface="HY울릉도M" pitchFamily="18" charset="-127"/>
              <a:cs typeface="Helvetica" panose="020B0604020202020204" pitchFamily="34" charset="0"/>
            </a:endParaRPr>
          </a:p>
        </p:txBody>
      </p:sp>
      <p:sp>
        <p:nvSpPr>
          <p:cNvPr id="2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pic>
        <p:nvPicPr>
          <p:cNvPr id="1025" name="_x157582360" descr="EMB00000274220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37" t="18311" r="2175" b="18467"/>
          <a:stretch/>
        </p:blipFill>
        <p:spPr bwMode="auto">
          <a:xfrm>
            <a:off x="743079" y="1340768"/>
            <a:ext cx="7962641" cy="4291311"/>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2"/>
          <p:cNvSpPr txBox="1">
            <a:spLocks noChangeArrowheads="1"/>
          </p:cNvSpPr>
          <p:nvPr/>
        </p:nvSpPr>
        <p:spPr>
          <a:xfrm>
            <a:off x="323850" y="7487"/>
            <a:ext cx="5976342" cy="432792"/>
          </a:xfrm>
          <a:prstGeom prst="rect">
            <a:avLst/>
          </a:prstGeom>
        </p:spPr>
        <p:txBody>
          <a:bodyPr/>
          <a:lstStyle>
            <a:lvl1pPr algn="ctr" rtl="0" eaLnBrk="0" fontAlgn="base" latinLnBrk="1" hangingPunct="0">
              <a:spcBef>
                <a:spcPct val="0"/>
              </a:spcBef>
              <a:spcAft>
                <a:spcPct val="0"/>
              </a:spcAft>
              <a:defRPr kumimoji="1" sz="4400">
                <a:solidFill>
                  <a:schemeClr val="tx2"/>
                </a:solidFill>
                <a:latin typeface="Arial" pitchFamily="34" charset="0"/>
                <a:ea typeface="+mj-ea"/>
                <a:cs typeface="+mj-cs"/>
              </a:defRPr>
            </a:lvl1pPr>
            <a:lvl2pPr algn="ctr" rtl="0" eaLnBrk="0" fontAlgn="base" latinLnBrk="1" hangingPunct="0">
              <a:spcBef>
                <a:spcPct val="0"/>
              </a:spcBef>
              <a:spcAft>
                <a:spcPct val="0"/>
              </a:spcAft>
              <a:defRPr kumimoji="1" sz="4400">
                <a:solidFill>
                  <a:schemeClr val="tx2"/>
                </a:solidFill>
                <a:latin typeface="Arial" pitchFamily="34" charset="0"/>
                <a:ea typeface="HY헤드라인M" pitchFamily="18" charset="-127"/>
              </a:defRPr>
            </a:lvl2pPr>
            <a:lvl3pPr algn="ctr" rtl="0" eaLnBrk="0" fontAlgn="base" latinLnBrk="1" hangingPunct="0">
              <a:spcBef>
                <a:spcPct val="0"/>
              </a:spcBef>
              <a:spcAft>
                <a:spcPct val="0"/>
              </a:spcAft>
              <a:defRPr kumimoji="1" sz="4400">
                <a:solidFill>
                  <a:schemeClr val="tx2"/>
                </a:solidFill>
                <a:latin typeface="Arial" pitchFamily="34" charset="0"/>
                <a:ea typeface="HY헤드라인M" pitchFamily="18" charset="-127"/>
              </a:defRPr>
            </a:lvl3pPr>
            <a:lvl4pPr algn="ctr" rtl="0" eaLnBrk="0" fontAlgn="base" latinLnBrk="1" hangingPunct="0">
              <a:spcBef>
                <a:spcPct val="0"/>
              </a:spcBef>
              <a:spcAft>
                <a:spcPct val="0"/>
              </a:spcAft>
              <a:defRPr kumimoji="1" sz="4400">
                <a:solidFill>
                  <a:schemeClr val="tx2"/>
                </a:solidFill>
                <a:latin typeface="Arial" pitchFamily="34" charset="0"/>
                <a:ea typeface="HY헤드라인M" pitchFamily="18" charset="-127"/>
              </a:defRPr>
            </a:lvl4pPr>
            <a:lvl5pPr algn="ctr" rtl="0" eaLnBrk="0" fontAlgn="base" latinLnBrk="1" hangingPunct="0">
              <a:spcBef>
                <a:spcPct val="0"/>
              </a:spcBef>
              <a:spcAft>
                <a:spcPct val="0"/>
              </a:spcAft>
              <a:defRPr kumimoji="1" sz="4400">
                <a:solidFill>
                  <a:schemeClr val="tx2"/>
                </a:solidFill>
                <a:latin typeface="Arial" pitchFamily="34" charset="0"/>
                <a:ea typeface="HY헤드라인M" pitchFamily="18" charset="-127"/>
              </a:defRPr>
            </a:lvl5pPr>
            <a:lvl6pPr marL="457200" algn="ctr" rtl="0" fontAlgn="base" latinLnBrk="1">
              <a:spcBef>
                <a:spcPct val="0"/>
              </a:spcBef>
              <a:spcAft>
                <a:spcPct val="0"/>
              </a:spcAft>
              <a:defRPr kumimoji="1" sz="4400">
                <a:solidFill>
                  <a:schemeClr val="tx2"/>
                </a:solidFill>
                <a:latin typeface="HY헤드라인M" pitchFamily="18" charset="-127"/>
                <a:ea typeface="HY헤드라인M" pitchFamily="18" charset="-127"/>
              </a:defRPr>
            </a:lvl6pPr>
            <a:lvl7pPr marL="914400" algn="ctr" rtl="0" fontAlgn="base" latinLnBrk="1">
              <a:spcBef>
                <a:spcPct val="0"/>
              </a:spcBef>
              <a:spcAft>
                <a:spcPct val="0"/>
              </a:spcAft>
              <a:defRPr kumimoji="1" sz="4400">
                <a:solidFill>
                  <a:schemeClr val="tx2"/>
                </a:solidFill>
                <a:latin typeface="HY헤드라인M" pitchFamily="18" charset="-127"/>
                <a:ea typeface="HY헤드라인M" pitchFamily="18" charset="-127"/>
              </a:defRPr>
            </a:lvl7pPr>
            <a:lvl8pPr marL="1371600" algn="ctr" rtl="0" fontAlgn="base" latinLnBrk="1">
              <a:spcBef>
                <a:spcPct val="0"/>
              </a:spcBef>
              <a:spcAft>
                <a:spcPct val="0"/>
              </a:spcAft>
              <a:defRPr kumimoji="1" sz="4400">
                <a:solidFill>
                  <a:schemeClr val="tx2"/>
                </a:solidFill>
                <a:latin typeface="HY헤드라인M" pitchFamily="18" charset="-127"/>
                <a:ea typeface="HY헤드라인M" pitchFamily="18" charset="-127"/>
              </a:defRPr>
            </a:lvl8pPr>
            <a:lvl9pPr marL="1828800" algn="ctr" rtl="0" fontAlgn="base" latinLnBrk="1">
              <a:spcBef>
                <a:spcPct val="0"/>
              </a:spcBef>
              <a:spcAft>
                <a:spcPct val="0"/>
              </a:spcAft>
              <a:defRPr kumimoji="1" sz="4400">
                <a:solidFill>
                  <a:schemeClr val="tx2"/>
                </a:solidFill>
                <a:latin typeface="HY헤드라인M" pitchFamily="18" charset="-127"/>
                <a:ea typeface="HY헤드라인M" pitchFamily="18" charset="-127"/>
              </a:defRPr>
            </a:lvl9pPr>
          </a:lstStyle>
          <a:p>
            <a:pPr algn="l"/>
            <a:r>
              <a:rPr lang="en-US" altLang="ko-KR" sz="2800" b="1" dirty="0" smtClean="0">
                <a:solidFill>
                  <a:schemeClr val="bg1"/>
                </a:solidFill>
                <a:effectLst>
                  <a:outerShdw blurRad="38100" dist="38100" dir="2700000" algn="tl">
                    <a:srgbClr val="000000">
                      <a:alpha val="43137"/>
                    </a:srgbClr>
                  </a:outerShdw>
                </a:effectLst>
                <a:latin typeface="Helvetica" pitchFamily="34" charset="0"/>
                <a:cs typeface="Helvetica" pitchFamily="34" charset="0"/>
              </a:rPr>
              <a:t>Selected sections for </a:t>
            </a:r>
            <a:r>
              <a:rPr lang="en-US" altLang="ko-KR" sz="2800" b="1" dirty="0">
                <a:solidFill>
                  <a:schemeClr val="bg1"/>
                </a:solidFill>
                <a:effectLst>
                  <a:outerShdw blurRad="38100" dist="38100" dir="2700000" algn="tl">
                    <a:srgbClr val="000000">
                      <a:alpha val="43137"/>
                    </a:srgbClr>
                  </a:outerShdw>
                </a:effectLst>
                <a:latin typeface="Helvetica" pitchFamily="34" charset="0"/>
                <a:cs typeface="Helvetica" pitchFamily="34" charset="0"/>
              </a:rPr>
              <a:t>2-D </a:t>
            </a:r>
            <a:r>
              <a:rPr lang="en-US" altLang="ko-KR" sz="2800" b="1" dirty="0" smtClean="0">
                <a:solidFill>
                  <a:schemeClr val="bg1"/>
                </a:solidFill>
                <a:effectLst>
                  <a:outerShdw blurRad="38100" dist="38100" dir="2700000" algn="tl">
                    <a:srgbClr val="000000">
                      <a:alpha val="43137"/>
                    </a:srgbClr>
                  </a:outerShdw>
                </a:effectLst>
                <a:latin typeface="Helvetica" pitchFamily="34" charset="0"/>
                <a:cs typeface="Helvetica" pitchFamily="34" charset="0"/>
              </a:rPr>
              <a:t>analysis</a:t>
            </a:r>
            <a:endParaRPr lang="en-US" altLang="ko-KR" sz="2800" b="1" dirty="0">
              <a:solidFill>
                <a:schemeClr val="bg1"/>
              </a:solidFill>
              <a:effectLst>
                <a:outerShdw blurRad="38100" dist="38100" dir="2700000" algn="tl">
                  <a:srgbClr val="000000">
                    <a:alpha val="43137"/>
                  </a:srgbClr>
                </a:outerShdw>
              </a:effectLst>
              <a:latin typeface="Helvetica" pitchFamily="34" charset="0"/>
              <a:cs typeface="Helvetica" pitchFamily="34" charset="0"/>
            </a:endParaRPr>
          </a:p>
        </p:txBody>
      </p:sp>
      <p:grpSp>
        <p:nvGrpSpPr>
          <p:cNvPr id="42" name="그룹 41"/>
          <p:cNvGrpSpPr/>
          <p:nvPr/>
        </p:nvGrpSpPr>
        <p:grpSpPr>
          <a:xfrm>
            <a:off x="2211668" y="2246324"/>
            <a:ext cx="263678" cy="3342351"/>
            <a:chOff x="2211668" y="2462348"/>
            <a:chExt cx="263678" cy="3342351"/>
          </a:xfrm>
        </p:grpSpPr>
        <p:cxnSp>
          <p:nvCxnSpPr>
            <p:cNvPr id="33" name="직선 연결선 32"/>
            <p:cNvCxnSpPr/>
            <p:nvPr/>
          </p:nvCxnSpPr>
          <p:spPr bwMode="auto">
            <a:xfrm>
              <a:off x="2339752" y="2636912"/>
              <a:ext cx="0" cy="2954763"/>
            </a:xfrm>
            <a:prstGeom prst="line">
              <a:avLst/>
            </a:prstGeom>
            <a:noFill/>
            <a:ln w="28575" cap="flat" cmpd="sng" algn="ctr">
              <a:solidFill>
                <a:srgbClr val="C00000"/>
              </a:solidFill>
              <a:prstDash val="solid"/>
              <a:round/>
              <a:headEnd type="none" w="med" len="med"/>
              <a:tailEnd type="none" w="med" len="med"/>
            </a:ln>
            <a:effectLst/>
          </p:spPr>
        </p:cxnSp>
        <p:sp>
          <p:nvSpPr>
            <p:cNvPr id="39" name="TextBox 38"/>
            <p:cNvSpPr txBox="1"/>
            <p:nvPr/>
          </p:nvSpPr>
          <p:spPr>
            <a:xfrm rot="5400000">
              <a:off x="2207180" y="2466836"/>
              <a:ext cx="255198" cy="246221"/>
            </a:xfrm>
            <a:prstGeom prst="rect">
              <a:avLst/>
            </a:prstGeom>
            <a:noFill/>
          </p:spPr>
          <p:txBody>
            <a:bodyPr wrap="none" rtlCol="0">
              <a:spAutoFit/>
            </a:bodyPr>
            <a:lstStyle/>
            <a:p>
              <a:r>
                <a:rPr lang="en-US" altLang="ko-KR" sz="1000" b="1" dirty="0" smtClean="0">
                  <a:latin typeface="Helvetica" panose="020B0604020202020204" pitchFamily="34" charset="0"/>
                  <a:cs typeface="Helvetica" panose="020B0604020202020204" pitchFamily="34" charset="0"/>
                </a:rPr>
                <a:t>1</a:t>
              </a:r>
              <a:endParaRPr lang="ko-KR" altLang="en-US" sz="1000" b="1" dirty="0">
                <a:latin typeface="Helvetica" panose="020B0604020202020204" pitchFamily="34" charset="0"/>
                <a:cs typeface="Helvetica" panose="020B0604020202020204" pitchFamily="34" charset="0"/>
              </a:endParaRPr>
            </a:p>
          </p:txBody>
        </p:sp>
        <p:sp>
          <p:nvSpPr>
            <p:cNvPr id="44" name="TextBox 43"/>
            <p:cNvSpPr txBox="1"/>
            <p:nvPr/>
          </p:nvSpPr>
          <p:spPr>
            <a:xfrm rot="5400000">
              <a:off x="2207003" y="5536355"/>
              <a:ext cx="290466" cy="246221"/>
            </a:xfrm>
            <a:prstGeom prst="rect">
              <a:avLst/>
            </a:prstGeom>
            <a:noFill/>
          </p:spPr>
          <p:txBody>
            <a:bodyPr wrap="square" rtlCol="0">
              <a:spAutoFit/>
            </a:bodyPr>
            <a:lstStyle/>
            <a:p>
              <a:r>
                <a:rPr lang="en-US" altLang="ko-KR" sz="1000" b="1" dirty="0" smtClean="0">
                  <a:latin typeface="Helvetica" panose="020B0604020202020204" pitchFamily="34" charset="0"/>
                  <a:cs typeface="Helvetica" panose="020B0604020202020204" pitchFamily="34" charset="0"/>
                </a:rPr>
                <a:t>1’</a:t>
              </a:r>
              <a:endParaRPr lang="ko-KR" altLang="en-US" sz="1000" b="1" dirty="0">
                <a:latin typeface="Helvetica" panose="020B0604020202020204" pitchFamily="34" charset="0"/>
                <a:cs typeface="Helvetica" panose="020B0604020202020204" pitchFamily="34" charset="0"/>
              </a:endParaRPr>
            </a:p>
          </p:txBody>
        </p:sp>
      </p:grpSp>
      <p:grpSp>
        <p:nvGrpSpPr>
          <p:cNvPr id="48" name="그룹 47"/>
          <p:cNvGrpSpPr/>
          <p:nvPr/>
        </p:nvGrpSpPr>
        <p:grpSpPr>
          <a:xfrm>
            <a:off x="3867648" y="2269752"/>
            <a:ext cx="255052" cy="3333725"/>
            <a:chOff x="2211668" y="2462348"/>
            <a:chExt cx="255052" cy="3333725"/>
          </a:xfrm>
        </p:grpSpPr>
        <p:cxnSp>
          <p:nvCxnSpPr>
            <p:cNvPr id="49" name="직선 연결선 48"/>
            <p:cNvCxnSpPr/>
            <p:nvPr/>
          </p:nvCxnSpPr>
          <p:spPr bwMode="auto">
            <a:xfrm>
              <a:off x="2339752" y="2636912"/>
              <a:ext cx="0" cy="2954763"/>
            </a:xfrm>
            <a:prstGeom prst="line">
              <a:avLst/>
            </a:prstGeom>
            <a:noFill/>
            <a:ln w="28575" cap="flat" cmpd="sng" algn="ctr">
              <a:solidFill>
                <a:srgbClr val="C00000"/>
              </a:solidFill>
              <a:prstDash val="solid"/>
              <a:round/>
              <a:headEnd type="none" w="med" len="med"/>
              <a:tailEnd type="none" w="med" len="med"/>
            </a:ln>
            <a:effectLst/>
          </p:spPr>
        </p:cxnSp>
        <p:sp>
          <p:nvSpPr>
            <p:cNvPr id="50" name="TextBox 49"/>
            <p:cNvSpPr txBox="1"/>
            <p:nvPr/>
          </p:nvSpPr>
          <p:spPr>
            <a:xfrm rot="5400000">
              <a:off x="2207180" y="2466836"/>
              <a:ext cx="255198" cy="246221"/>
            </a:xfrm>
            <a:prstGeom prst="rect">
              <a:avLst/>
            </a:prstGeom>
            <a:noFill/>
          </p:spPr>
          <p:txBody>
            <a:bodyPr wrap="none" rtlCol="0">
              <a:spAutoFit/>
            </a:bodyPr>
            <a:lstStyle/>
            <a:p>
              <a:r>
                <a:rPr lang="en-US" altLang="ko-KR" sz="1000" b="1" dirty="0" smtClean="0">
                  <a:latin typeface="Helvetica" panose="020B0604020202020204" pitchFamily="34" charset="0"/>
                  <a:cs typeface="Helvetica" panose="020B0604020202020204" pitchFamily="34" charset="0"/>
                </a:rPr>
                <a:t>2</a:t>
              </a:r>
              <a:endParaRPr lang="ko-KR" altLang="en-US" sz="1000" b="1" dirty="0">
                <a:latin typeface="Helvetica" panose="020B0604020202020204" pitchFamily="34" charset="0"/>
                <a:cs typeface="Helvetica" panose="020B0604020202020204" pitchFamily="34" charset="0"/>
              </a:endParaRPr>
            </a:p>
          </p:txBody>
        </p:sp>
        <p:sp>
          <p:nvSpPr>
            <p:cNvPr id="51" name="TextBox 50"/>
            <p:cNvSpPr txBox="1"/>
            <p:nvPr/>
          </p:nvSpPr>
          <p:spPr>
            <a:xfrm rot="5400000">
              <a:off x="2198377" y="5527729"/>
              <a:ext cx="290466" cy="246221"/>
            </a:xfrm>
            <a:prstGeom prst="rect">
              <a:avLst/>
            </a:prstGeom>
            <a:noFill/>
          </p:spPr>
          <p:txBody>
            <a:bodyPr wrap="square" rtlCol="0">
              <a:spAutoFit/>
            </a:bodyPr>
            <a:lstStyle/>
            <a:p>
              <a:r>
                <a:rPr lang="en-US" altLang="ko-KR" sz="1000" b="1" dirty="0" smtClean="0">
                  <a:latin typeface="Helvetica" panose="020B0604020202020204" pitchFamily="34" charset="0"/>
                  <a:cs typeface="Helvetica" panose="020B0604020202020204" pitchFamily="34" charset="0"/>
                </a:rPr>
                <a:t>2’</a:t>
              </a:r>
              <a:endParaRPr lang="ko-KR" altLang="en-US" sz="1000" b="1" dirty="0">
                <a:latin typeface="Helvetica" panose="020B0604020202020204" pitchFamily="34" charset="0"/>
                <a:cs typeface="Helvetica" panose="020B0604020202020204" pitchFamily="34" charset="0"/>
              </a:endParaRPr>
            </a:p>
          </p:txBody>
        </p:sp>
      </p:grpSp>
      <p:grpSp>
        <p:nvGrpSpPr>
          <p:cNvPr id="52" name="그룹 51"/>
          <p:cNvGrpSpPr/>
          <p:nvPr/>
        </p:nvGrpSpPr>
        <p:grpSpPr>
          <a:xfrm>
            <a:off x="4714160" y="2242036"/>
            <a:ext cx="272304" cy="3333725"/>
            <a:chOff x="2211668" y="2462348"/>
            <a:chExt cx="272304" cy="3333725"/>
          </a:xfrm>
        </p:grpSpPr>
        <p:cxnSp>
          <p:nvCxnSpPr>
            <p:cNvPr id="53" name="직선 연결선 52"/>
            <p:cNvCxnSpPr/>
            <p:nvPr/>
          </p:nvCxnSpPr>
          <p:spPr bwMode="auto">
            <a:xfrm>
              <a:off x="2339752" y="2632574"/>
              <a:ext cx="0" cy="2954763"/>
            </a:xfrm>
            <a:prstGeom prst="line">
              <a:avLst/>
            </a:prstGeom>
            <a:noFill/>
            <a:ln w="28575" cap="flat" cmpd="sng" algn="ctr">
              <a:solidFill>
                <a:srgbClr val="C00000"/>
              </a:solidFill>
              <a:prstDash val="solid"/>
              <a:round/>
              <a:headEnd type="none" w="med" len="med"/>
              <a:tailEnd type="none" w="med" len="med"/>
            </a:ln>
            <a:effectLst/>
          </p:spPr>
        </p:cxnSp>
        <p:sp>
          <p:nvSpPr>
            <p:cNvPr id="54" name="TextBox 53"/>
            <p:cNvSpPr txBox="1"/>
            <p:nvPr/>
          </p:nvSpPr>
          <p:spPr>
            <a:xfrm rot="5400000">
              <a:off x="2207180" y="2466836"/>
              <a:ext cx="255198" cy="246221"/>
            </a:xfrm>
            <a:prstGeom prst="rect">
              <a:avLst/>
            </a:prstGeom>
            <a:noFill/>
          </p:spPr>
          <p:txBody>
            <a:bodyPr wrap="none" rtlCol="0">
              <a:spAutoFit/>
            </a:bodyPr>
            <a:lstStyle/>
            <a:p>
              <a:r>
                <a:rPr lang="en-US" altLang="ko-KR" sz="1000" b="1" dirty="0" smtClean="0">
                  <a:latin typeface="Helvetica" panose="020B0604020202020204" pitchFamily="34" charset="0"/>
                  <a:cs typeface="Helvetica" panose="020B0604020202020204" pitchFamily="34" charset="0"/>
                </a:rPr>
                <a:t>3</a:t>
              </a:r>
              <a:endParaRPr lang="ko-KR" altLang="en-US" sz="1000" b="1" dirty="0">
                <a:latin typeface="Helvetica" panose="020B0604020202020204" pitchFamily="34" charset="0"/>
                <a:cs typeface="Helvetica" panose="020B0604020202020204" pitchFamily="34" charset="0"/>
              </a:endParaRPr>
            </a:p>
          </p:txBody>
        </p:sp>
        <p:sp>
          <p:nvSpPr>
            <p:cNvPr id="55" name="TextBox 54"/>
            <p:cNvSpPr txBox="1"/>
            <p:nvPr/>
          </p:nvSpPr>
          <p:spPr>
            <a:xfrm rot="5400000">
              <a:off x="2215629" y="5527729"/>
              <a:ext cx="290466" cy="246221"/>
            </a:xfrm>
            <a:prstGeom prst="rect">
              <a:avLst/>
            </a:prstGeom>
            <a:noFill/>
          </p:spPr>
          <p:txBody>
            <a:bodyPr wrap="square" rtlCol="0">
              <a:spAutoFit/>
            </a:bodyPr>
            <a:lstStyle/>
            <a:p>
              <a:r>
                <a:rPr lang="en-US" altLang="ko-KR" sz="1000" b="1" dirty="0" smtClean="0">
                  <a:latin typeface="Helvetica" panose="020B0604020202020204" pitchFamily="34" charset="0"/>
                  <a:cs typeface="Helvetica" panose="020B0604020202020204" pitchFamily="34" charset="0"/>
                </a:rPr>
                <a:t> 3’</a:t>
              </a:r>
              <a:endParaRPr lang="ko-KR" altLang="en-US" sz="1000" b="1" dirty="0">
                <a:latin typeface="Helvetica" panose="020B0604020202020204" pitchFamily="34" charset="0"/>
                <a:cs typeface="Helvetica" panose="020B0604020202020204" pitchFamily="34" charset="0"/>
              </a:endParaRPr>
            </a:p>
          </p:txBody>
        </p:sp>
      </p:grpSp>
      <p:grpSp>
        <p:nvGrpSpPr>
          <p:cNvPr id="56" name="그룹 55"/>
          <p:cNvGrpSpPr/>
          <p:nvPr/>
        </p:nvGrpSpPr>
        <p:grpSpPr>
          <a:xfrm>
            <a:off x="5135744" y="2220679"/>
            <a:ext cx="272304" cy="3333725"/>
            <a:chOff x="2211668" y="2462348"/>
            <a:chExt cx="272304" cy="3333725"/>
          </a:xfrm>
        </p:grpSpPr>
        <p:cxnSp>
          <p:nvCxnSpPr>
            <p:cNvPr id="57" name="직선 연결선 56"/>
            <p:cNvCxnSpPr/>
            <p:nvPr/>
          </p:nvCxnSpPr>
          <p:spPr bwMode="auto">
            <a:xfrm>
              <a:off x="2339752" y="2636912"/>
              <a:ext cx="0" cy="2954763"/>
            </a:xfrm>
            <a:prstGeom prst="line">
              <a:avLst/>
            </a:prstGeom>
            <a:noFill/>
            <a:ln w="28575" cap="flat" cmpd="sng" algn="ctr">
              <a:solidFill>
                <a:srgbClr val="C00000"/>
              </a:solidFill>
              <a:prstDash val="solid"/>
              <a:round/>
              <a:headEnd type="none" w="med" len="med"/>
              <a:tailEnd type="none" w="med" len="med"/>
            </a:ln>
            <a:effectLst/>
          </p:spPr>
        </p:cxnSp>
        <p:sp>
          <p:nvSpPr>
            <p:cNvPr id="58" name="TextBox 57"/>
            <p:cNvSpPr txBox="1"/>
            <p:nvPr/>
          </p:nvSpPr>
          <p:spPr>
            <a:xfrm rot="5400000">
              <a:off x="2207180" y="2466836"/>
              <a:ext cx="255198" cy="246221"/>
            </a:xfrm>
            <a:prstGeom prst="rect">
              <a:avLst/>
            </a:prstGeom>
            <a:noFill/>
          </p:spPr>
          <p:txBody>
            <a:bodyPr wrap="none" rtlCol="0">
              <a:spAutoFit/>
            </a:bodyPr>
            <a:lstStyle/>
            <a:p>
              <a:r>
                <a:rPr lang="en-US" altLang="ko-KR" sz="1000" b="1" dirty="0" smtClean="0">
                  <a:latin typeface="Helvetica" panose="020B0604020202020204" pitchFamily="34" charset="0"/>
                  <a:cs typeface="Helvetica" panose="020B0604020202020204" pitchFamily="34" charset="0"/>
                </a:rPr>
                <a:t>4</a:t>
              </a:r>
              <a:endParaRPr lang="ko-KR" altLang="en-US" sz="1000" b="1" dirty="0">
                <a:latin typeface="Helvetica" panose="020B0604020202020204" pitchFamily="34" charset="0"/>
                <a:cs typeface="Helvetica" panose="020B0604020202020204" pitchFamily="34" charset="0"/>
              </a:endParaRPr>
            </a:p>
          </p:txBody>
        </p:sp>
        <p:sp>
          <p:nvSpPr>
            <p:cNvPr id="59" name="TextBox 58"/>
            <p:cNvSpPr txBox="1"/>
            <p:nvPr/>
          </p:nvSpPr>
          <p:spPr>
            <a:xfrm rot="5400000">
              <a:off x="2215629" y="5527729"/>
              <a:ext cx="290466" cy="246221"/>
            </a:xfrm>
            <a:prstGeom prst="rect">
              <a:avLst/>
            </a:prstGeom>
            <a:noFill/>
          </p:spPr>
          <p:txBody>
            <a:bodyPr wrap="square" rtlCol="0">
              <a:spAutoFit/>
            </a:bodyPr>
            <a:lstStyle/>
            <a:p>
              <a:r>
                <a:rPr lang="en-US" altLang="ko-KR" sz="1000" b="1" dirty="0" smtClean="0">
                  <a:latin typeface="Helvetica" panose="020B0604020202020204" pitchFamily="34" charset="0"/>
                  <a:cs typeface="Helvetica" panose="020B0604020202020204" pitchFamily="34" charset="0"/>
                </a:rPr>
                <a:t> 4’</a:t>
              </a:r>
              <a:endParaRPr lang="ko-KR" altLang="en-US" sz="1000" b="1" dirty="0">
                <a:latin typeface="Helvetica" panose="020B0604020202020204" pitchFamily="34" charset="0"/>
                <a:cs typeface="Helvetica" panose="020B0604020202020204" pitchFamily="34" charset="0"/>
              </a:endParaRPr>
            </a:p>
          </p:txBody>
        </p:sp>
      </p:grpSp>
      <p:grpSp>
        <p:nvGrpSpPr>
          <p:cNvPr id="60" name="그룹 59"/>
          <p:cNvGrpSpPr/>
          <p:nvPr/>
        </p:nvGrpSpPr>
        <p:grpSpPr>
          <a:xfrm>
            <a:off x="5986282" y="2230742"/>
            <a:ext cx="272304" cy="3333725"/>
            <a:chOff x="2211668" y="2462348"/>
            <a:chExt cx="272304" cy="3333725"/>
          </a:xfrm>
        </p:grpSpPr>
        <p:cxnSp>
          <p:nvCxnSpPr>
            <p:cNvPr id="61" name="직선 연결선 60"/>
            <p:cNvCxnSpPr/>
            <p:nvPr/>
          </p:nvCxnSpPr>
          <p:spPr bwMode="auto">
            <a:xfrm>
              <a:off x="2339752" y="2636912"/>
              <a:ext cx="0" cy="2954763"/>
            </a:xfrm>
            <a:prstGeom prst="line">
              <a:avLst/>
            </a:prstGeom>
            <a:noFill/>
            <a:ln w="28575" cap="flat" cmpd="sng" algn="ctr">
              <a:solidFill>
                <a:srgbClr val="C00000"/>
              </a:solidFill>
              <a:prstDash val="solid"/>
              <a:round/>
              <a:headEnd type="none" w="med" len="med"/>
              <a:tailEnd type="none" w="med" len="med"/>
            </a:ln>
            <a:effectLst/>
          </p:spPr>
        </p:cxnSp>
        <p:sp>
          <p:nvSpPr>
            <p:cNvPr id="62" name="TextBox 61"/>
            <p:cNvSpPr txBox="1"/>
            <p:nvPr/>
          </p:nvSpPr>
          <p:spPr>
            <a:xfrm rot="5400000">
              <a:off x="2207180" y="2466836"/>
              <a:ext cx="255198" cy="246221"/>
            </a:xfrm>
            <a:prstGeom prst="rect">
              <a:avLst/>
            </a:prstGeom>
            <a:noFill/>
          </p:spPr>
          <p:txBody>
            <a:bodyPr wrap="none" rtlCol="0">
              <a:spAutoFit/>
            </a:bodyPr>
            <a:lstStyle/>
            <a:p>
              <a:r>
                <a:rPr lang="en-US" altLang="ko-KR" sz="1000" b="1" dirty="0" smtClean="0">
                  <a:latin typeface="Helvetica" panose="020B0604020202020204" pitchFamily="34" charset="0"/>
                  <a:cs typeface="Helvetica" panose="020B0604020202020204" pitchFamily="34" charset="0"/>
                </a:rPr>
                <a:t>5</a:t>
              </a:r>
              <a:endParaRPr lang="ko-KR" altLang="en-US" sz="1000" b="1" dirty="0">
                <a:latin typeface="Helvetica" panose="020B0604020202020204" pitchFamily="34" charset="0"/>
                <a:cs typeface="Helvetica" panose="020B0604020202020204" pitchFamily="34" charset="0"/>
              </a:endParaRPr>
            </a:p>
          </p:txBody>
        </p:sp>
        <p:sp>
          <p:nvSpPr>
            <p:cNvPr id="63" name="TextBox 62"/>
            <p:cNvSpPr txBox="1"/>
            <p:nvPr/>
          </p:nvSpPr>
          <p:spPr>
            <a:xfrm rot="5400000">
              <a:off x="2215629" y="5527729"/>
              <a:ext cx="290466" cy="246221"/>
            </a:xfrm>
            <a:prstGeom prst="rect">
              <a:avLst/>
            </a:prstGeom>
            <a:noFill/>
          </p:spPr>
          <p:txBody>
            <a:bodyPr wrap="square" rtlCol="0">
              <a:spAutoFit/>
            </a:bodyPr>
            <a:lstStyle/>
            <a:p>
              <a:r>
                <a:rPr lang="en-US" altLang="ko-KR" sz="1000" b="1" dirty="0" smtClean="0">
                  <a:latin typeface="Helvetica" panose="020B0604020202020204" pitchFamily="34" charset="0"/>
                  <a:cs typeface="Helvetica" panose="020B0604020202020204" pitchFamily="34" charset="0"/>
                </a:rPr>
                <a:t> 5’</a:t>
              </a:r>
              <a:endParaRPr lang="ko-KR" altLang="en-US" sz="1000" b="1" dirty="0">
                <a:latin typeface="Helvetica" panose="020B0604020202020204" pitchFamily="34" charset="0"/>
                <a:cs typeface="Helvetica" panose="020B0604020202020204" pitchFamily="34" charset="0"/>
              </a:endParaRPr>
            </a:p>
          </p:txBody>
        </p:sp>
      </p:grpSp>
      <p:grpSp>
        <p:nvGrpSpPr>
          <p:cNvPr id="64" name="그룹 63"/>
          <p:cNvGrpSpPr/>
          <p:nvPr/>
        </p:nvGrpSpPr>
        <p:grpSpPr>
          <a:xfrm>
            <a:off x="6396554" y="2242368"/>
            <a:ext cx="272304" cy="3333725"/>
            <a:chOff x="2211668" y="2462348"/>
            <a:chExt cx="272304" cy="3333725"/>
          </a:xfrm>
        </p:grpSpPr>
        <p:cxnSp>
          <p:nvCxnSpPr>
            <p:cNvPr id="65" name="직선 연결선 64"/>
            <p:cNvCxnSpPr/>
            <p:nvPr/>
          </p:nvCxnSpPr>
          <p:spPr bwMode="auto">
            <a:xfrm>
              <a:off x="2339752" y="2636912"/>
              <a:ext cx="0" cy="2954763"/>
            </a:xfrm>
            <a:prstGeom prst="line">
              <a:avLst/>
            </a:prstGeom>
            <a:noFill/>
            <a:ln w="28575" cap="flat" cmpd="sng" algn="ctr">
              <a:solidFill>
                <a:srgbClr val="C00000"/>
              </a:solidFill>
              <a:prstDash val="solid"/>
              <a:round/>
              <a:headEnd type="none" w="med" len="med"/>
              <a:tailEnd type="none" w="med" len="med"/>
            </a:ln>
            <a:effectLst/>
          </p:spPr>
        </p:cxnSp>
        <p:sp>
          <p:nvSpPr>
            <p:cNvPr id="66" name="TextBox 65"/>
            <p:cNvSpPr txBox="1"/>
            <p:nvPr/>
          </p:nvSpPr>
          <p:spPr>
            <a:xfrm rot="5400000">
              <a:off x="2207180" y="2466836"/>
              <a:ext cx="255198" cy="246221"/>
            </a:xfrm>
            <a:prstGeom prst="rect">
              <a:avLst/>
            </a:prstGeom>
            <a:noFill/>
          </p:spPr>
          <p:txBody>
            <a:bodyPr wrap="none" rtlCol="0">
              <a:spAutoFit/>
            </a:bodyPr>
            <a:lstStyle/>
            <a:p>
              <a:r>
                <a:rPr lang="en-US" altLang="ko-KR" sz="1000" b="1" dirty="0" smtClean="0">
                  <a:latin typeface="Helvetica" panose="020B0604020202020204" pitchFamily="34" charset="0"/>
                  <a:cs typeface="Helvetica" panose="020B0604020202020204" pitchFamily="34" charset="0"/>
                </a:rPr>
                <a:t>6</a:t>
              </a:r>
              <a:endParaRPr lang="ko-KR" altLang="en-US" sz="1000" b="1" dirty="0">
                <a:latin typeface="Helvetica" panose="020B0604020202020204" pitchFamily="34" charset="0"/>
                <a:cs typeface="Helvetica" panose="020B0604020202020204" pitchFamily="34" charset="0"/>
              </a:endParaRPr>
            </a:p>
          </p:txBody>
        </p:sp>
        <p:sp>
          <p:nvSpPr>
            <p:cNvPr id="67" name="TextBox 66"/>
            <p:cNvSpPr txBox="1"/>
            <p:nvPr/>
          </p:nvSpPr>
          <p:spPr>
            <a:xfrm rot="5400000">
              <a:off x="2215629" y="5527729"/>
              <a:ext cx="290466" cy="246221"/>
            </a:xfrm>
            <a:prstGeom prst="rect">
              <a:avLst/>
            </a:prstGeom>
            <a:noFill/>
          </p:spPr>
          <p:txBody>
            <a:bodyPr wrap="square" rtlCol="0">
              <a:spAutoFit/>
            </a:bodyPr>
            <a:lstStyle/>
            <a:p>
              <a:r>
                <a:rPr lang="en-US" altLang="ko-KR" sz="1000" b="1" dirty="0" smtClean="0">
                  <a:latin typeface="Helvetica" panose="020B0604020202020204" pitchFamily="34" charset="0"/>
                  <a:cs typeface="Helvetica" panose="020B0604020202020204" pitchFamily="34" charset="0"/>
                </a:rPr>
                <a:t> 6’</a:t>
              </a:r>
              <a:endParaRPr lang="ko-KR" altLang="en-US" sz="1000" b="1" dirty="0">
                <a:latin typeface="Helvetica" panose="020B0604020202020204" pitchFamily="34" charset="0"/>
                <a:cs typeface="Helvetica" panose="020B0604020202020204" pitchFamily="34" charset="0"/>
              </a:endParaRPr>
            </a:p>
          </p:txBody>
        </p:sp>
      </p:grpSp>
    </p:spTree>
    <p:extLst>
      <p:ext uri="{BB962C8B-B14F-4D97-AF65-F5344CB8AC3E}">
        <p14:creationId xmlns:p14="http://schemas.microsoft.com/office/powerpoint/2010/main" val="13661151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_x157582520" descr="EMB000002742219"/>
          <p:cNvPicPr>
            <a:picLocks noChangeAspect="1" noChangeArrowheads="1"/>
          </p:cNvPicPr>
          <p:nvPr/>
        </p:nvPicPr>
        <p:blipFill>
          <a:blip r:embed="rId2" cstate="print">
            <a:extLst>
              <a:ext uri="{28A0092B-C50C-407E-A947-70E740481C1C}">
                <a14:useLocalDpi xmlns:a14="http://schemas.microsoft.com/office/drawing/2010/main" val="0"/>
              </a:ext>
            </a:extLst>
          </a:blip>
          <a:srcRect l="1286" r="468" b="6157"/>
          <a:stretch>
            <a:fillRect/>
          </a:stretch>
        </p:blipFill>
        <p:spPr bwMode="auto">
          <a:xfrm>
            <a:off x="4145742" y="2780928"/>
            <a:ext cx="4890754" cy="2390169"/>
          </a:xfrm>
          <a:prstGeom prst="rect">
            <a:avLst/>
          </a:prstGeom>
          <a:noFill/>
          <a:extLst>
            <a:ext uri="{909E8E84-426E-40DD-AFC4-6F175D3DCCD1}">
              <a14:hiddenFill xmlns:a14="http://schemas.microsoft.com/office/drawing/2010/main">
                <a:solidFill>
                  <a:srgbClr val="FFFFFF"/>
                </a:solidFill>
              </a14:hiddenFill>
            </a:ext>
          </a:extLst>
        </p:spPr>
      </p:pic>
      <p:pic>
        <p:nvPicPr>
          <p:cNvPr id="2053" name="_x157583480" descr="DRW0000027422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3068960"/>
            <a:ext cx="4039555" cy="213118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7"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9"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2"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3"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4" name="Rectangle 1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5" name="Rectangle 1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6" name="Rectangle 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8"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8" name="Rectangle 7"/>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9" name="Rectangle 9"/>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1" name="Rectangle 11"/>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2" name="Rectangle 1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7" name="Rectangle 1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6" name="Rectangle 3"/>
          <p:cNvSpPr>
            <a:spLocks noChangeArrowheads="1"/>
          </p:cNvSpPr>
          <p:nvPr/>
        </p:nvSpPr>
        <p:spPr bwMode="auto">
          <a:xfrm>
            <a:off x="304800" y="3048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0"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3"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4" name="Rectangle 9"/>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6"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9"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30"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0"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1"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7"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31"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47" name="직사각형 46"/>
          <p:cNvSpPr/>
          <p:nvPr/>
        </p:nvSpPr>
        <p:spPr>
          <a:xfrm>
            <a:off x="539552" y="3543399"/>
            <a:ext cx="2108269" cy="461665"/>
          </a:xfrm>
          <a:prstGeom prst="rect">
            <a:avLst/>
          </a:prstGeom>
        </p:spPr>
        <p:txBody>
          <a:bodyPr wrap="none">
            <a:spAutoFit/>
          </a:bodyPr>
          <a:lstStyle/>
          <a:p>
            <a:pPr fontAlgn="base" latinLnBrk="0"/>
            <a:r>
              <a:rPr lang="en-US" altLang="ko-KR" sz="1200" dirty="0" err="1" smtClean="0">
                <a:latin typeface="HY울릉도M" pitchFamily="18" charset="-127"/>
                <a:ea typeface="HY울릉도M" pitchFamily="18" charset="-127"/>
              </a:rPr>
              <a:t>PoF</a:t>
            </a:r>
            <a:r>
              <a:rPr lang="en-US" altLang="ko-KR" sz="1200" dirty="0" smtClean="0">
                <a:latin typeface="HY울릉도M" pitchFamily="18" charset="-127"/>
                <a:ea typeface="HY울릉도M" pitchFamily="18" charset="-127"/>
              </a:rPr>
              <a:t> = 0.00%</a:t>
            </a:r>
          </a:p>
          <a:p>
            <a:pPr fontAlgn="base" latinLnBrk="0"/>
            <a:r>
              <a:rPr lang="en-US" altLang="ko-KR" sz="1200" dirty="0" smtClean="0">
                <a:latin typeface="HY울릉도M" pitchFamily="18" charset="-127"/>
                <a:ea typeface="HY울릉도M" pitchFamily="18" charset="-127"/>
              </a:rPr>
              <a:t>Reliability index = 23.48</a:t>
            </a:r>
            <a:endParaRPr lang="ko-KR" altLang="en-US" sz="1200" dirty="0">
              <a:latin typeface="HY울릉도M" pitchFamily="18" charset="-127"/>
              <a:ea typeface="HY울릉도M" pitchFamily="18" charset="-127"/>
            </a:endParaRPr>
          </a:p>
        </p:txBody>
      </p:sp>
      <p:sp>
        <p:nvSpPr>
          <p:cNvPr id="2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3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pic>
        <p:nvPicPr>
          <p:cNvPr id="2049" name="_x157582280" descr="EMB000002742206"/>
          <p:cNvPicPr>
            <a:picLocks noChangeAspect="1" noChangeArrowheads="1"/>
          </p:cNvPicPr>
          <p:nvPr/>
        </p:nvPicPr>
        <p:blipFill>
          <a:blip r:embed="rId4" cstate="print">
            <a:extLst>
              <a:ext uri="{28A0092B-C50C-407E-A947-70E740481C1C}">
                <a14:useLocalDpi xmlns:a14="http://schemas.microsoft.com/office/drawing/2010/main" val="0"/>
              </a:ext>
            </a:extLst>
          </a:blip>
          <a:srcRect l="3964" t="14154" r="3467" b="17438"/>
          <a:stretch>
            <a:fillRect/>
          </a:stretch>
        </p:blipFill>
        <p:spPr bwMode="auto">
          <a:xfrm>
            <a:off x="413821" y="1527508"/>
            <a:ext cx="3961529" cy="1397436"/>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pic>
        <p:nvPicPr>
          <p:cNvPr id="2051" name="_x157582280" descr="EMB000002742209"/>
          <p:cNvPicPr>
            <a:picLocks noChangeAspect="1" noChangeArrowheads="1"/>
          </p:cNvPicPr>
          <p:nvPr/>
        </p:nvPicPr>
        <p:blipFill>
          <a:blip r:embed="rId5" cstate="print">
            <a:extLst>
              <a:ext uri="{28A0092B-C50C-407E-A947-70E740481C1C}">
                <a14:useLocalDpi xmlns:a14="http://schemas.microsoft.com/office/drawing/2010/main" val="0"/>
              </a:ext>
            </a:extLst>
          </a:blip>
          <a:srcRect l="3712" t="3456" r="3485" b="6525"/>
          <a:stretch>
            <a:fillRect/>
          </a:stretch>
        </p:blipFill>
        <p:spPr bwMode="auto">
          <a:xfrm>
            <a:off x="4644008" y="1028631"/>
            <a:ext cx="3557291" cy="1824305"/>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35"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44" name="직사각형 43"/>
          <p:cNvSpPr/>
          <p:nvPr/>
        </p:nvSpPr>
        <p:spPr>
          <a:xfrm>
            <a:off x="507728" y="1389008"/>
            <a:ext cx="918841" cy="276999"/>
          </a:xfrm>
          <a:prstGeom prst="rect">
            <a:avLst/>
          </a:prstGeom>
        </p:spPr>
        <p:txBody>
          <a:bodyPr wrap="none">
            <a:spAutoFit/>
          </a:bodyPr>
          <a:lstStyle/>
          <a:p>
            <a:pPr fontAlgn="base" latinLnBrk="0"/>
            <a:r>
              <a:rPr lang="en-US" altLang="ko-KR" sz="1200" dirty="0" smtClean="0">
                <a:latin typeface="HY울릉도M" pitchFamily="18" charset="-127"/>
                <a:ea typeface="HY울릉도M" pitchFamily="18" charset="-127"/>
              </a:rPr>
              <a:t>SF = 7.52</a:t>
            </a:r>
            <a:endParaRPr lang="ko-KR" altLang="en-US" sz="1200" dirty="0">
              <a:latin typeface="HY울릉도M" pitchFamily="18" charset="-127"/>
              <a:ea typeface="HY울릉도M" pitchFamily="18" charset="-127"/>
            </a:endParaRPr>
          </a:p>
        </p:txBody>
      </p:sp>
      <p:sp>
        <p:nvSpPr>
          <p:cNvPr id="45" name="직사각형 44"/>
          <p:cNvSpPr/>
          <p:nvPr/>
        </p:nvSpPr>
        <p:spPr>
          <a:xfrm>
            <a:off x="6874050" y="836712"/>
            <a:ext cx="918841" cy="276999"/>
          </a:xfrm>
          <a:prstGeom prst="rect">
            <a:avLst/>
          </a:prstGeom>
        </p:spPr>
        <p:txBody>
          <a:bodyPr wrap="none">
            <a:spAutoFit/>
          </a:bodyPr>
          <a:lstStyle/>
          <a:p>
            <a:pPr fontAlgn="base" latinLnBrk="0"/>
            <a:r>
              <a:rPr lang="en-US" altLang="ko-KR" sz="1200" dirty="0" smtClean="0">
                <a:latin typeface="HY울릉도M" pitchFamily="18" charset="-127"/>
                <a:ea typeface="HY울릉도M" pitchFamily="18" charset="-127"/>
              </a:rPr>
              <a:t>SF = 7.73</a:t>
            </a:r>
            <a:endParaRPr lang="ko-KR" altLang="en-US" sz="1200" dirty="0">
              <a:latin typeface="HY울릉도M" pitchFamily="18" charset="-127"/>
              <a:ea typeface="HY울릉도M" pitchFamily="18" charset="-127"/>
            </a:endParaRPr>
          </a:p>
        </p:txBody>
      </p:sp>
      <p:sp>
        <p:nvSpPr>
          <p:cNvPr id="48" name="직사각형 47"/>
          <p:cNvSpPr/>
          <p:nvPr/>
        </p:nvSpPr>
        <p:spPr>
          <a:xfrm>
            <a:off x="6732240" y="3284984"/>
            <a:ext cx="918841" cy="276999"/>
          </a:xfrm>
          <a:prstGeom prst="rect">
            <a:avLst/>
          </a:prstGeom>
        </p:spPr>
        <p:txBody>
          <a:bodyPr wrap="none">
            <a:spAutoFit/>
          </a:bodyPr>
          <a:lstStyle/>
          <a:p>
            <a:pPr fontAlgn="base" latinLnBrk="0"/>
            <a:r>
              <a:rPr lang="en-US" altLang="ko-KR" sz="1200" dirty="0" smtClean="0">
                <a:latin typeface="HY울릉도M" pitchFamily="18" charset="-127"/>
                <a:ea typeface="HY울릉도M" pitchFamily="18" charset="-127"/>
              </a:rPr>
              <a:t>SF = 7.67</a:t>
            </a:r>
            <a:endParaRPr lang="ko-KR" altLang="en-US" sz="1200" dirty="0">
              <a:latin typeface="HY울릉도M" pitchFamily="18" charset="-127"/>
              <a:ea typeface="HY울릉도M" pitchFamily="18" charset="-127"/>
            </a:endParaRPr>
          </a:p>
        </p:txBody>
      </p:sp>
      <p:sp>
        <p:nvSpPr>
          <p:cNvPr id="36" name="모서리가 둥근 직사각형 35"/>
          <p:cNvSpPr/>
          <p:nvPr/>
        </p:nvSpPr>
        <p:spPr>
          <a:xfrm>
            <a:off x="1809710" y="5445224"/>
            <a:ext cx="2160240" cy="86409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fontAlgn="base" latinLnBrk="0"/>
            <a:r>
              <a:rPr lang="en-US" altLang="ko-KR" sz="1200" dirty="0">
                <a:latin typeface="HY울릉도M" pitchFamily="18" charset="-127"/>
                <a:ea typeface="HY울릉도M" pitchFamily="18" charset="-127"/>
              </a:rPr>
              <a:t>Criteria</a:t>
            </a:r>
          </a:p>
          <a:p>
            <a:pPr marL="228600" indent="-228600" fontAlgn="base" latinLnBrk="0">
              <a:buAutoNum type="arabicParenR"/>
            </a:pPr>
            <a:r>
              <a:rPr lang="en-US" altLang="ko-KR" sz="1200" dirty="0">
                <a:latin typeface="HY울릉도M" pitchFamily="18" charset="-127"/>
                <a:ea typeface="HY울릉도M" pitchFamily="18" charset="-127"/>
              </a:rPr>
              <a:t>SF &gt; 1.5</a:t>
            </a:r>
          </a:p>
          <a:p>
            <a:pPr marL="228600" indent="-228600" fontAlgn="base" latinLnBrk="0">
              <a:buAutoNum type="arabicParenR"/>
            </a:pPr>
            <a:r>
              <a:rPr lang="en-US" altLang="ko-KR" sz="1200" dirty="0" err="1">
                <a:latin typeface="HY울릉도M" pitchFamily="18" charset="-127"/>
                <a:ea typeface="HY울릉도M" pitchFamily="18" charset="-127"/>
              </a:rPr>
              <a:t>PoF</a:t>
            </a:r>
            <a:r>
              <a:rPr lang="en-US" altLang="ko-KR" sz="1200" dirty="0">
                <a:latin typeface="HY울릉도M" pitchFamily="18" charset="-127"/>
                <a:ea typeface="HY울릉도M" pitchFamily="18" charset="-127"/>
              </a:rPr>
              <a:t> &lt; 0.1%</a:t>
            </a:r>
          </a:p>
          <a:p>
            <a:pPr marL="228600" indent="-228600" fontAlgn="base" latinLnBrk="0">
              <a:buAutoNum type="arabicParenR"/>
            </a:pPr>
            <a:r>
              <a:rPr lang="en-US" altLang="ko-KR" sz="1200" dirty="0">
                <a:latin typeface="HY울릉도M" pitchFamily="18" charset="-127"/>
                <a:ea typeface="HY울릉도M" pitchFamily="18" charset="-127"/>
              </a:rPr>
              <a:t>Reliability index &gt; </a:t>
            </a:r>
            <a:r>
              <a:rPr lang="en-US" altLang="ko-KR" sz="1200" dirty="0" smtClean="0">
                <a:latin typeface="HY울릉도M" pitchFamily="18" charset="-127"/>
                <a:ea typeface="HY울릉도M" pitchFamily="18" charset="-127"/>
              </a:rPr>
              <a:t>3</a:t>
            </a:r>
            <a:endParaRPr lang="ko-KR" altLang="en-US" sz="1200" dirty="0"/>
          </a:p>
        </p:txBody>
      </p:sp>
      <p:sp>
        <p:nvSpPr>
          <p:cNvPr id="37" name="오른쪽 화살표 36"/>
          <p:cNvSpPr/>
          <p:nvPr/>
        </p:nvSpPr>
        <p:spPr>
          <a:xfrm>
            <a:off x="4211960" y="5661248"/>
            <a:ext cx="792088"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1" name="모서리가 둥근 직사각형 50"/>
          <p:cNvSpPr/>
          <p:nvPr/>
        </p:nvSpPr>
        <p:spPr>
          <a:xfrm>
            <a:off x="5292080" y="5445224"/>
            <a:ext cx="2160240" cy="86409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fontAlgn="base" latinLnBrk="0"/>
            <a:r>
              <a:rPr lang="en-US" altLang="ko-KR" sz="1200" dirty="0" smtClean="0">
                <a:latin typeface="HY울릉도M" pitchFamily="18" charset="-127"/>
                <a:ea typeface="HY울릉도M" pitchFamily="18" charset="-127"/>
              </a:rPr>
              <a:t>Zone A: 4-4’</a:t>
            </a:r>
          </a:p>
          <a:p>
            <a:pPr algn="ctr" fontAlgn="base" latinLnBrk="0"/>
            <a:endParaRPr lang="en-US" altLang="ko-KR" sz="1200" dirty="0">
              <a:latin typeface="HY울릉도M" pitchFamily="18" charset="-127"/>
              <a:ea typeface="HY울릉도M" pitchFamily="18" charset="-127"/>
            </a:endParaRPr>
          </a:p>
          <a:p>
            <a:pPr algn="ctr" fontAlgn="base" latinLnBrk="0"/>
            <a:r>
              <a:rPr lang="en-US" altLang="ko-KR" dirty="0" smtClean="0">
                <a:latin typeface="HY울릉도M" pitchFamily="18" charset="-127"/>
                <a:ea typeface="HY울릉도M" pitchFamily="18" charset="-127"/>
              </a:rPr>
              <a:t>Stable</a:t>
            </a:r>
            <a:endParaRPr lang="ko-KR" altLang="en-US" dirty="0"/>
          </a:p>
        </p:txBody>
      </p:sp>
      <p:sp>
        <p:nvSpPr>
          <p:cNvPr id="38" name="TextBox 37"/>
          <p:cNvSpPr txBox="1"/>
          <p:nvPr/>
        </p:nvSpPr>
        <p:spPr>
          <a:xfrm>
            <a:off x="7551662" y="4549684"/>
            <a:ext cx="828136" cy="400110"/>
          </a:xfrm>
          <a:prstGeom prst="rect">
            <a:avLst/>
          </a:prstGeom>
          <a:solidFill>
            <a:schemeClr val="bg1"/>
          </a:solidFill>
        </p:spPr>
        <p:txBody>
          <a:bodyPr wrap="square" rtlCol="0">
            <a:spAutoFit/>
          </a:bodyPr>
          <a:lstStyle/>
          <a:p>
            <a:r>
              <a:rPr lang="en-US" altLang="ko-KR" sz="1000" b="1" dirty="0" smtClean="0">
                <a:latin typeface="Helvetica" panose="020B0604020202020204" pitchFamily="34" charset="0"/>
                <a:cs typeface="Helvetica" panose="020B0604020202020204" pitchFamily="34" charset="0"/>
              </a:rPr>
              <a:t>2-D model boundary</a:t>
            </a:r>
            <a:endParaRPr lang="ko-KR" altLang="en-US" sz="1000" b="1" dirty="0">
              <a:latin typeface="Helvetica" panose="020B0604020202020204" pitchFamily="34" charset="0"/>
              <a:cs typeface="Helvetica" panose="020B0604020202020204" pitchFamily="34" charset="0"/>
            </a:endParaRPr>
          </a:p>
        </p:txBody>
      </p:sp>
      <p:sp>
        <p:nvSpPr>
          <p:cNvPr id="49" name="Rectangle 2"/>
          <p:cNvSpPr txBox="1">
            <a:spLocks noChangeArrowheads="1"/>
          </p:cNvSpPr>
          <p:nvPr/>
        </p:nvSpPr>
        <p:spPr>
          <a:xfrm>
            <a:off x="323850" y="7487"/>
            <a:ext cx="5976342" cy="432792"/>
          </a:xfrm>
          <a:prstGeom prst="rect">
            <a:avLst/>
          </a:prstGeom>
        </p:spPr>
        <p:txBody>
          <a:bodyPr/>
          <a:lstStyle>
            <a:lvl1pPr algn="ctr" rtl="0" eaLnBrk="0" fontAlgn="base" latinLnBrk="1" hangingPunct="0">
              <a:spcBef>
                <a:spcPct val="0"/>
              </a:spcBef>
              <a:spcAft>
                <a:spcPct val="0"/>
              </a:spcAft>
              <a:defRPr kumimoji="1" sz="4400">
                <a:solidFill>
                  <a:schemeClr val="tx2"/>
                </a:solidFill>
                <a:latin typeface="Arial" pitchFamily="34" charset="0"/>
                <a:ea typeface="+mj-ea"/>
                <a:cs typeface="+mj-cs"/>
              </a:defRPr>
            </a:lvl1pPr>
            <a:lvl2pPr algn="ctr" rtl="0" eaLnBrk="0" fontAlgn="base" latinLnBrk="1" hangingPunct="0">
              <a:spcBef>
                <a:spcPct val="0"/>
              </a:spcBef>
              <a:spcAft>
                <a:spcPct val="0"/>
              </a:spcAft>
              <a:defRPr kumimoji="1" sz="4400">
                <a:solidFill>
                  <a:schemeClr val="tx2"/>
                </a:solidFill>
                <a:latin typeface="Arial" pitchFamily="34" charset="0"/>
                <a:ea typeface="HY헤드라인M" pitchFamily="18" charset="-127"/>
              </a:defRPr>
            </a:lvl2pPr>
            <a:lvl3pPr algn="ctr" rtl="0" eaLnBrk="0" fontAlgn="base" latinLnBrk="1" hangingPunct="0">
              <a:spcBef>
                <a:spcPct val="0"/>
              </a:spcBef>
              <a:spcAft>
                <a:spcPct val="0"/>
              </a:spcAft>
              <a:defRPr kumimoji="1" sz="4400">
                <a:solidFill>
                  <a:schemeClr val="tx2"/>
                </a:solidFill>
                <a:latin typeface="Arial" pitchFamily="34" charset="0"/>
                <a:ea typeface="HY헤드라인M" pitchFamily="18" charset="-127"/>
              </a:defRPr>
            </a:lvl3pPr>
            <a:lvl4pPr algn="ctr" rtl="0" eaLnBrk="0" fontAlgn="base" latinLnBrk="1" hangingPunct="0">
              <a:spcBef>
                <a:spcPct val="0"/>
              </a:spcBef>
              <a:spcAft>
                <a:spcPct val="0"/>
              </a:spcAft>
              <a:defRPr kumimoji="1" sz="4400">
                <a:solidFill>
                  <a:schemeClr val="tx2"/>
                </a:solidFill>
                <a:latin typeface="Arial" pitchFamily="34" charset="0"/>
                <a:ea typeface="HY헤드라인M" pitchFamily="18" charset="-127"/>
              </a:defRPr>
            </a:lvl4pPr>
            <a:lvl5pPr algn="ctr" rtl="0" eaLnBrk="0" fontAlgn="base" latinLnBrk="1" hangingPunct="0">
              <a:spcBef>
                <a:spcPct val="0"/>
              </a:spcBef>
              <a:spcAft>
                <a:spcPct val="0"/>
              </a:spcAft>
              <a:defRPr kumimoji="1" sz="4400">
                <a:solidFill>
                  <a:schemeClr val="tx2"/>
                </a:solidFill>
                <a:latin typeface="Arial" pitchFamily="34" charset="0"/>
                <a:ea typeface="HY헤드라인M" pitchFamily="18" charset="-127"/>
              </a:defRPr>
            </a:lvl5pPr>
            <a:lvl6pPr marL="457200" algn="ctr" rtl="0" fontAlgn="base" latinLnBrk="1">
              <a:spcBef>
                <a:spcPct val="0"/>
              </a:spcBef>
              <a:spcAft>
                <a:spcPct val="0"/>
              </a:spcAft>
              <a:defRPr kumimoji="1" sz="4400">
                <a:solidFill>
                  <a:schemeClr val="tx2"/>
                </a:solidFill>
                <a:latin typeface="HY헤드라인M" pitchFamily="18" charset="-127"/>
                <a:ea typeface="HY헤드라인M" pitchFamily="18" charset="-127"/>
              </a:defRPr>
            </a:lvl6pPr>
            <a:lvl7pPr marL="914400" algn="ctr" rtl="0" fontAlgn="base" latinLnBrk="1">
              <a:spcBef>
                <a:spcPct val="0"/>
              </a:spcBef>
              <a:spcAft>
                <a:spcPct val="0"/>
              </a:spcAft>
              <a:defRPr kumimoji="1" sz="4400">
                <a:solidFill>
                  <a:schemeClr val="tx2"/>
                </a:solidFill>
                <a:latin typeface="HY헤드라인M" pitchFamily="18" charset="-127"/>
                <a:ea typeface="HY헤드라인M" pitchFamily="18" charset="-127"/>
              </a:defRPr>
            </a:lvl7pPr>
            <a:lvl8pPr marL="1371600" algn="ctr" rtl="0" fontAlgn="base" latinLnBrk="1">
              <a:spcBef>
                <a:spcPct val="0"/>
              </a:spcBef>
              <a:spcAft>
                <a:spcPct val="0"/>
              </a:spcAft>
              <a:defRPr kumimoji="1" sz="4400">
                <a:solidFill>
                  <a:schemeClr val="tx2"/>
                </a:solidFill>
                <a:latin typeface="HY헤드라인M" pitchFamily="18" charset="-127"/>
                <a:ea typeface="HY헤드라인M" pitchFamily="18" charset="-127"/>
              </a:defRPr>
            </a:lvl8pPr>
            <a:lvl9pPr marL="1828800" algn="ctr" rtl="0" fontAlgn="base" latinLnBrk="1">
              <a:spcBef>
                <a:spcPct val="0"/>
              </a:spcBef>
              <a:spcAft>
                <a:spcPct val="0"/>
              </a:spcAft>
              <a:defRPr kumimoji="1" sz="4400">
                <a:solidFill>
                  <a:schemeClr val="tx2"/>
                </a:solidFill>
                <a:latin typeface="HY헤드라인M" pitchFamily="18" charset="-127"/>
                <a:ea typeface="HY헤드라인M" pitchFamily="18" charset="-127"/>
              </a:defRPr>
            </a:lvl9pPr>
          </a:lstStyle>
          <a:p>
            <a:pPr algn="l"/>
            <a:r>
              <a:rPr lang="en-US" altLang="ko-KR" sz="2800" b="1" dirty="0" smtClean="0">
                <a:solidFill>
                  <a:schemeClr val="bg1"/>
                </a:solidFill>
                <a:effectLst>
                  <a:outerShdw blurRad="38100" dist="38100" dir="2700000" algn="tl">
                    <a:srgbClr val="000000">
                      <a:alpha val="43137"/>
                    </a:srgbClr>
                  </a:outerShdw>
                </a:effectLst>
                <a:latin typeface="Helvetica" pitchFamily="34" charset="0"/>
                <a:cs typeface="Helvetica" pitchFamily="34" charset="0"/>
              </a:rPr>
              <a:t>Result of analysis for Zone A</a:t>
            </a:r>
            <a:endParaRPr lang="en-US" altLang="ko-KR" sz="2800" b="1" dirty="0">
              <a:solidFill>
                <a:schemeClr val="bg1"/>
              </a:solidFill>
              <a:effectLst>
                <a:outerShdw blurRad="38100" dist="38100" dir="2700000" algn="tl">
                  <a:srgbClr val="000000">
                    <a:alpha val="43137"/>
                  </a:srgbClr>
                </a:outerShdw>
              </a:effectLst>
              <a:latin typeface="Helvetica" pitchFamily="34" charset="0"/>
              <a:cs typeface="Helvetica" pitchFamily="34" charset="0"/>
            </a:endParaRPr>
          </a:p>
        </p:txBody>
      </p:sp>
    </p:spTree>
    <p:extLst>
      <p:ext uri="{BB962C8B-B14F-4D97-AF65-F5344CB8AC3E}">
        <p14:creationId xmlns:p14="http://schemas.microsoft.com/office/powerpoint/2010/main" val="17633391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 name="_x161544248" descr="EMB00000274222f"/>
          <p:cNvPicPr>
            <a:picLocks noChangeAspect="1" noChangeArrowheads="1"/>
          </p:cNvPicPr>
          <p:nvPr/>
        </p:nvPicPr>
        <p:blipFill>
          <a:blip r:embed="rId2" cstate="print">
            <a:extLst>
              <a:ext uri="{28A0092B-C50C-407E-A947-70E740481C1C}">
                <a14:useLocalDpi xmlns:a14="http://schemas.microsoft.com/office/drawing/2010/main" val="0"/>
              </a:ext>
            </a:extLst>
          </a:blip>
          <a:srcRect l="1294" t="1161" r="613" b="5977"/>
          <a:stretch>
            <a:fillRect/>
          </a:stretch>
        </p:blipFill>
        <p:spPr bwMode="auto">
          <a:xfrm>
            <a:off x="4355976" y="3068960"/>
            <a:ext cx="4794674" cy="2313747"/>
          </a:xfrm>
          <a:prstGeom prst="rect">
            <a:avLst/>
          </a:prstGeom>
          <a:noFill/>
          <a:extLst>
            <a:ext uri="{909E8E84-426E-40DD-AFC4-6F175D3DCCD1}">
              <a14:hiddenFill xmlns:a14="http://schemas.microsoft.com/office/drawing/2010/main">
                <a:solidFill>
                  <a:srgbClr val="FFFFFF"/>
                </a:solidFill>
              </a14:hiddenFill>
            </a:ext>
          </a:extLst>
        </p:spPr>
      </p:pic>
      <p:pic>
        <p:nvPicPr>
          <p:cNvPr id="3075" name="_x161543288" descr="EMB00000274221f"/>
          <p:cNvPicPr>
            <a:picLocks noChangeAspect="1" noChangeArrowheads="1"/>
          </p:cNvPicPr>
          <p:nvPr/>
        </p:nvPicPr>
        <p:blipFill>
          <a:blip r:embed="rId3" cstate="print">
            <a:extLst>
              <a:ext uri="{28A0092B-C50C-407E-A947-70E740481C1C}">
                <a14:useLocalDpi xmlns:a14="http://schemas.microsoft.com/office/drawing/2010/main" val="0"/>
              </a:ext>
            </a:extLst>
          </a:blip>
          <a:srcRect l="5290" t="3149" r="5284" b="4381"/>
          <a:stretch>
            <a:fillRect/>
          </a:stretch>
        </p:blipFill>
        <p:spPr bwMode="auto">
          <a:xfrm>
            <a:off x="4644008" y="764704"/>
            <a:ext cx="4176464" cy="2400962"/>
          </a:xfrm>
          <a:prstGeom prst="rect">
            <a:avLst/>
          </a:prstGeom>
          <a:noFill/>
          <a:extLst>
            <a:ext uri="{909E8E84-426E-40DD-AFC4-6F175D3DCCD1}">
              <a14:hiddenFill xmlns:a14="http://schemas.microsoft.com/office/drawing/2010/main">
                <a:solidFill>
                  <a:srgbClr val="FFFFFF"/>
                </a:solidFill>
              </a14:hiddenFill>
            </a:ext>
          </a:extLst>
        </p:spPr>
      </p:pic>
      <p:pic>
        <p:nvPicPr>
          <p:cNvPr id="3073" name="_x157583160" descr="EMB00000274221c"/>
          <p:cNvPicPr>
            <a:picLocks noChangeAspect="1" noChangeArrowheads="1"/>
          </p:cNvPicPr>
          <p:nvPr/>
        </p:nvPicPr>
        <p:blipFill>
          <a:blip r:embed="rId4" cstate="print">
            <a:extLst>
              <a:ext uri="{28A0092B-C50C-407E-A947-70E740481C1C}">
                <a14:useLocalDpi xmlns:a14="http://schemas.microsoft.com/office/drawing/2010/main" val="0"/>
              </a:ext>
            </a:extLst>
          </a:blip>
          <a:srcRect l="4045" t="7915" r="4402" b="4593"/>
          <a:stretch>
            <a:fillRect/>
          </a:stretch>
        </p:blipFill>
        <p:spPr bwMode="auto">
          <a:xfrm>
            <a:off x="114070" y="980728"/>
            <a:ext cx="4313914" cy="2167676"/>
          </a:xfrm>
          <a:prstGeom prst="rect">
            <a:avLst/>
          </a:prstGeom>
          <a:noFill/>
          <a:extLst>
            <a:ext uri="{909E8E84-426E-40DD-AFC4-6F175D3DCCD1}">
              <a14:hiddenFill xmlns:a14="http://schemas.microsoft.com/office/drawing/2010/main">
                <a:solidFill>
                  <a:srgbClr val="FFFFFF"/>
                </a:solidFill>
              </a14:hiddenFill>
            </a:ext>
          </a:extLst>
        </p:spPr>
      </p:pic>
      <p:pic>
        <p:nvPicPr>
          <p:cNvPr id="3080" name="_x161543048" descr="DRW00000274222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8541" y="3197065"/>
            <a:ext cx="4249443" cy="232016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7"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9"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2"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3"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4" name="Rectangle 1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5" name="Rectangle 1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6" name="Rectangle 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8"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8" name="Rectangle 7"/>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9" name="Rectangle 9"/>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1" name="Rectangle 11"/>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2" name="Rectangle 1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7" name="Rectangle 1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6" name="Rectangle 3"/>
          <p:cNvSpPr>
            <a:spLocks noChangeArrowheads="1"/>
          </p:cNvSpPr>
          <p:nvPr/>
        </p:nvSpPr>
        <p:spPr bwMode="auto">
          <a:xfrm>
            <a:off x="304800" y="3048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0"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3"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4" name="Rectangle 9"/>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6"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9"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30"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0"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1"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7"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31"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47" name="직사각형 46"/>
          <p:cNvSpPr/>
          <p:nvPr/>
        </p:nvSpPr>
        <p:spPr>
          <a:xfrm>
            <a:off x="323528" y="3543399"/>
            <a:ext cx="2108269" cy="461665"/>
          </a:xfrm>
          <a:prstGeom prst="rect">
            <a:avLst/>
          </a:prstGeom>
        </p:spPr>
        <p:txBody>
          <a:bodyPr wrap="none">
            <a:spAutoFit/>
          </a:bodyPr>
          <a:lstStyle/>
          <a:p>
            <a:pPr fontAlgn="base" latinLnBrk="0"/>
            <a:r>
              <a:rPr lang="en-US" altLang="ko-KR" sz="1200" dirty="0" err="1" smtClean="0">
                <a:latin typeface="HY울릉도M" pitchFamily="18" charset="-127"/>
                <a:ea typeface="HY울릉도M" pitchFamily="18" charset="-127"/>
              </a:rPr>
              <a:t>PoF</a:t>
            </a:r>
            <a:r>
              <a:rPr lang="en-US" altLang="ko-KR" sz="1200" dirty="0" smtClean="0">
                <a:latin typeface="HY울릉도M" pitchFamily="18" charset="-127"/>
                <a:ea typeface="HY울릉도M" pitchFamily="18" charset="-127"/>
              </a:rPr>
              <a:t> = 0.00%</a:t>
            </a:r>
          </a:p>
          <a:p>
            <a:pPr fontAlgn="base" latinLnBrk="0"/>
            <a:r>
              <a:rPr lang="en-US" altLang="ko-KR" sz="1200" dirty="0" smtClean="0">
                <a:latin typeface="HY울릉도M" pitchFamily="18" charset="-127"/>
                <a:ea typeface="HY울릉도M" pitchFamily="18" charset="-127"/>
              </a:rPr>
              <a:t>Reliability index = 21.19</a:t>
            </a:r>
            <a:endParaRPr lang="ko-KR" altLang="en-US" sz="1200" dirty="0">
              <a:latin typeface="HY울릉도M" pitchFamily="18" charset="-127"/>
              <a:ea typeface="HY울릉도M" pitchFamily="18" charset="-127"/>
            </a:endParaRPr>
          </a:p>
        </p:txBody>
      </p:sp>
      <p:sp>
        <p:nvSpPr>
          <p:cNvPr id="2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3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33"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34"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35"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44" name="직사각형 43"/>
          <p:cNvSpPr/>
          <p:nvPr/>
        </p:nvSpPr>
        <p:spPr>
          <a:xfrm>
            <a:off x="1691680" y="2708920"/>
            <a:ext cx="918841" cy="276999"/>
          </a:xfrm>
          <a:prstGeom prst="rect">
            <a:avLst/>
          </a:prstGeom>
        </p:spPr>
        <p:txBody>
          <a:bodyPr wrap="none">
            <a:spAutoFit/>
          </a:bodyPr>
          <a:lstStyle/>
          <a:p>
            <a:pPr fontAlgn="base" latinLnBrk="0"/>
            <a:r>
              <a:rPr lang="en-US" altLang="ko-KR" sz="1200" dirty="0" smtClean="0">
                <a:latin typeface="HY울릉도M" pitchFamily="18" charset="-127"/>
                <a:ea typeface="HY울릉도M" pitchFamily="18" charset="-127"/>
              </a:rPr>
              <a:t>SF = 6.62</a:t>
            </a:r>
            <a:endParaRPr lang="ko-KR" altLang="en-US" sz="1200" dirty="0">
              <a:latin typeface="HY울릉도M" pitchFamily="18" charset="-127"/>
              <a:ea typeface="HY울릉도M" pitchFamily="18" charset="-127"/>
            </a:endParaRPr>
          </a:p>
        </p:txBody>
      </p:sp>
      <p:sp>
        <p:nvSpPr>
          <p:cNvPr id="45" name="직사각형 44"/>
          <p:cNvSpPr/>
          <p:nvPr/>
        </p:nvSpPr>
        <p:spPr>
          <a:xfrm>
            <a:off x="6372200" y="2708920"/>
            <a:ext cx="918841" cy="276999"/>
          </a:xfrm>
          <a:prstGeom prst="rect">
            <a:avLst/>
          </a:prstGeom>
        </p:spPr>
        <p:txBody>
          <a:bodyPr wrap="none">
            <a:spAutoFit/>
          </a:bodyPr>
          <a:lstStyle/>
          <a:p>
            <a:pPr fontAlgn="base" latinLnBrk="0"/>
            <a:r>
              <a:rPr lang="en-US" altLang="ko-KR" sz="1200" dirty="0" smtClean="0">
                <a:latin typeface="HY울릉도M" pitchFamily="18" charset="-127"/>
                <a:ea typeface="HY울릉도M" pitchFamily="18" charset="-127"/>
              </a:rPr>
              <a:t>SF = 5.79</a:t>
            </a:r>
            <a:endParaRPr lang="ko-KR" altLang="en-US" sz="1200" dirty="0">
              <a:latin typeface="HY울릉도M" pitchFamily="18" charset="-127"/>
              <a:ea typeface="HY울릉도M" pitchFamily="18" charset="-127"/>
            </a:endParaRPr>
          </a:p>
        </p:txBody>
      </p:sp>
      <p:sp>
        <p:nvSpPr>
          <p:cNvPr id="48" name="직사각형 47"/>
          <p:cNvSpPr/>
          <p:nvPr/>
        </p:nvSpPr>
        <p:spPr>
          <a:xfrm>
            <a:off x="6516216" y="3284984"/>
            <a:ext cx="918841" cy="276999"/>
          </a:xfrm>
          <a:prstGeom prst="rect">
            <a:avLst/>
          </a:prstGeom>
        </p:spPr>
        <p:txBody>
          <a:bodyPr wrap="none">
            <a:spAutoFit/>
          </a:bodyPr>
          <a:lstStyle/>
          <a:p>
            <a:pPr fontAlgn="base" latinLnBrk="0"/>
            <a:r>
              <a:rPr lang="en-US" altLang="ko-KR" sz="1200" dirty="0" smtClean="0">
                <a:latin typeface="HY울릉도M" pitchFamily="18" charset="-127"/>
                <a:ea typeface="HY울릉도M" pitchFamily="18" charset="-127"/>
              </a:rPr>
              <a:t>SF = 5.35</a:t>
            </a:r>
            <a:endParaRPr lang="ko-KR" altLang="en-US" sz="1200" dirty="0">
              <a:latin typeface="HY울릉도M" pitchFamily="18" charset="-127"/>
              <a:ea typeface="HY울릉도M" pitchFamily="18" charset="-127"/>
            </a:endParaRPr>
          </a:p>
        </p:txBody>
      </p:sp>
      <p:sp>
        <p:nvSpPr>
          <p:cNvPr id="36" name="모서리가 둥근 직사각형 35"/>
          <p:cNvSpPr/>
          <p:nvPr/>
        </p:nvSpPr>
        <p:spPr>
          <a:xfrm>
            <a:off x="1593686" y="5445224"/>
            <a:ext cx="2160240" cy="86409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fontAlgn="base" latinLnBrk="0"/>
            <a:r>
              <a:rPr lang="en-US" altLang="ko-KR" sz="1200" dirty="0">
                <a:latin typeface="HY울릉도M" pitchFamily="18" charset="-127"/>
                <a:ea typeface="HY울릉도M" pitchFamily="18" charset="-127"/>
              </a:rPr>
              <a:t>Criteria</a:t>
            </a:r>
          </a:p>
          <a:p>
            <a:pPr marL="228600" indent="-228600" fontAlgn="base" latinLnBrk="0">
              <a:buAutoNum type="arabicParenR"/>
            </a:pPr>
            <a:r>
              <a:rPr lang="en-US" altLang="ko-KR" sz="1200" dirty="0">
                <a:latin typeface="HY울릉도M" pitchFamily="18" charset="-127"/>
                <a:ea typeface="HY울릉도M" pitchFamily="18" charset="-127"/>
              </a:rPr>
              <a:t>SF &gt; 1.5</a:t>
            </a:r>
          </a:p>
          <a:p>
            <a:pPr marL="228600" indent="-228600" fontAlgn="base" latinLnBrk="0">
              <a:buAutoNum type="arabicParenR"/>
            </a:pPr>
            <a:r>
              <a:rPr lang="en-US" altLang="ko-KR" sz="1200" dirty="0" err="1">
                <a:latin typeface="HY울릉도M" pitchFamily="18" charset="-127"/>
                <a:ea typeface="HY울릉도M" pitchFamily="18" charset="-127"/>
              </a:rPr>
              <a:t>PoF</a:t>
            </a:r>
            <a:r>
              <a:rPr lang="en-US" altLang="ko-KR" sz="1200" dirty="0">
                <a:latin typeface="HY울릉도M" pitchFamily="18" charset="-127"/>
                <a:ea typeface="HY울릉도M" pitchFamily="18" charset="-127"/>
              </a:rPr>
              <a:t> &lt; 0.1%</a:t>
            </a:r>
          </a:p>
          <a:p>
            <a:pPr marL="228600" indent="-228600" fontAlgn="base" latinLnBrk="0">
              <a:buAutoNum type="arabicParenR"/>
            </a:pPr>
            <a:r>
              <a:rPr lang="en-US" altLang="ko-KR" sz="1200" dirty="0">
                <a:latin typeface="HY울릉도M" pitchFamily="18" charset="-127"/>
                <a:ea typeface="HY울릉도M" pitchFamily="18" charset="-127"/>
              </a:rPr>
              <a:t>Reliability index &gt; </a:t>
            </a:r>
            <a:r>
              <a:rPr lang="en-US" altLang="ko-KR" sz="1200" dirty="0" smtClean="0">
                <a:latin typeface="HY울릉도M" pitchFamily="18" charset="-127"/>
                <a:ea typeface="HY울릉도M" pitchFamily="18" charset="-127"/>
              </a:rPr>
              <a:t>3</a:t>
            </a:r>
            <a:endParaRPr lang="ko-KR" altLang="en-US" sz="1200" dirty="0"/>
          </a:p>
        </p:txBody>
      </p:sp>
      <p:sp>
        <p:nvSpPr>
          <p:cNvPr id="37" name="오른쪽 화살표 36"/>
          <p:cNvSpPr/>
          <p:nvPr/>
        </p:nvSpPr>
        <p:spPr>
          <a:xfrm>
            <a:off x="3995936" y="5661248"/>
            <a:ext cx="792088"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1" name="모서리가 둥근 직사각형 50"/>
          <p:cNvSpPr/>
          <p:nvPr/>
        </p:nvSpPr>
        <p:spPr>
          <a:xfrm>
            <a:off x="5076056" y="5445224"/>
            <a:ext cx="2160240" cy="86409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fontAlgn="base" latinLnBrk="0"/>
            <a:r>
              <a:rPr lang="en-US" altLang="ko-KR" sz="1200" dirty="0" smtClean="0">
                <a:latin typeface="HY울릉도M" pitchFamily="18" charset="-127"/>
                <a:ea typeface="HY울릉도M" pitchFamily="18" charset="-127"/>
              </a:rPr>
              <a:t>Zone B: 2-2’</a:t>
            </a:r>
          </a:p>
          <a:p>
            <a:pPr algn="ctr" fontAlgn="base" latinLnBrk="0"/>
            <a:endParaRPr lang="en-US" altLang="ko-KR" sz="1200" dirty="0">
              <a:latin typeface="HY울릉도M" pitchFamily="18" charset="-127"/>
              <a:ea typeface="HY울릉도M" pitchFamily="18" charset="-127"/>
            </a:endParaRPr>
          </a:p>
          <a:p>
            <a:pPr algn="ctr" fontAlgn="base" latinLnBrk="0"/>
            <a:r>
              <a:rPr lang="en-US" altLang="ko-KR" dirty="0" smtClean="0">
                <a:latin typeface="HY울릉도M" pitchFamily="18" charset="-127"/>
                <a:ea typeface="HY울릉도M" pitchFamily="18" charset="-127"/>
              </a:rPr>
              <a:t>Stable</a:t>
            </a:r>
            <a:endParaRPr lang="ko-KR" altLang="en-US" dirty="0"/>
          </a:p>
        </p:txBody>
      </p:sp>
      <p:sp>
        <p:nvSpPr>
          <p:cNvPr id="204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050"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55" name="TextBox 54"/>
          <p:cNvSpPr txBox="1"/>
          <p:nvPr/>
        </p:nvSpPr>
        <p:spPr>
          <a:xfrm>
            <a:off x="611560" y="1304369"/>
            <a:ext cx="720079" cy="169277"/>
          </a:xfrm>
          <a:prstGeom prst="rect">
            <a:avLst/>
          </a:prstGeom>
          <a:solidFill>
            <a:schemeClr val="bg1"/>
          </a:solidFill>
        </p:spPr>
        <p:txBody>
          <a:bodyPr wrap="square" rtlCol="0">
            <a:spAutoFit/>
          </a:bodyPr>
          <a:lstStyle/>
          <a:p>
            <a:r>
              <a:rPr lang="ko-KR" altLang="en-US" sz="500" b="1" dirty="0" smtClean="0"/>
              <a:t>광산영향평가경</a:t>
            </a:r>
            <a:r>
              <a:rPr lang="ko-KR" altLang="en-US" sz="500" b="1" dirty="0"/>
              <a:t>계</a:t>
            </a:r>
          </a:p>
        </p:txBody>
      </p:sp>
      <p:sp>
        <p:nvSpPr>
          <p:cNvPr id="56" name="TextBox 55"/>
          <p:cNvSpPr txBox="1"/>
          <p:nvPr/>
        </p:nvSpPr>
        <p:spPr>
          <a:xfrm>
            <a:off x="5004049" y="1315507"/>
            <a:ext cx="720079" cy="169277"/>
          </a:xfrm>
          <a:prstGeom prst="rect">
            <a:avLst/>
          </a:prstGeom>
          <a:solidFill>
            <a:schemeClr val="bg1"/>
          </a:solidFill>
        </p:spPr>
        <p:txBody>
          <a:bodyPr wrap="square" rtlCol="0">
            <a:spAutoFit/>
          </a:bodyPr>
          <a:lstStyle/>
          <a:p>
            <a:r>
              <a:rPr lang="ko-KR" altLang="en-US" sz="500" b="1" dirty="0" smtClean="0"/>
              <a:t>광산영향평가경</a:t>
            </a:r>
            <a:r>
              <a:rPr lang="ko-KR" altLang="en-US" sz="500" b="1" dirty="0"/>
              <a:t>계</a:t>
            </a:r>
          </a:p>
        </p:txBody>
      </p:sp>
      <p:sp>
        <p:nvSpPr>
          <p:cNvPr id="2052" name="Rectangle 9"/>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054" name="Rectangle 11"/>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57" name="Rectangle 2"/>
          <p:cNvSpPr txBox="1">
            <a:spLocks noChangeArrowheads="1"/>
          </p:cNvSpPr>
          <p:nvPr/>
        </p:nvSpPr>
        <p:spPr>
          <a:xfrm>
            <a:off x="323850" y="7487"/>
            <a:ext cx="5976342" cy="432792"/>
          </a:xfrm>
          <a:prstGeom prst="rect">
            <a:avLst/>
          </a:prstGeom>
        </p:spPr>
        <p:txBody>
          <a:bodyPr/>
          <a:lstStyle>
            <a:lvl1pPr algn="ctr" rtl="0" eaLnBrk="0" fontAlgn="base" latinLnBrk="1" hangingPunct="0">
              <a:spcBef>
                <a:spcPct val="0"/>
              </a:spcBef>
              <a:spcAft>
                <a:spcPct val="0"/>
              </a:spcAft>
              <a:defRPr kumimoji="1" sz="4400">
                <a:solidFill>
                  <a:schemeClr val="tx2"/>
                </a:solidFill>
                <a:latin typeface="Arial" pitchFamily="34" charset="0"/>
                <a:ea typeface="+mj-ea"/>
                <a:cs typeface="+mj-cs"/>
              </a:defRPr>
            </a:lvl1pPr>
            <a:lvl2pPr algn="ctr" rtl="0" eaLnBrk="0" fontAlgn="base" latinLnBrk="1" hangingPunct="0">
              <a:spcBef>
                <a:spcPct val="0"/>
              </a:spcBef>
              <a:spcAft>
                <a:spcPct val="0"/>
              </a:spcAft>
              <a:defRPr kumimoji="1" sz="4400">
                <a:solidFill>
                  <a:schemeClr val="tx2"/>
                </a:solidFill>
                <a:latin typeface="Arial" pitchFamily="34" charset="0"/>
                <a:ea typeface="HY헤드라인M" pitchFamily="18" charset="-127"/>
              </a:defRPr>
            </a:lvl2pPr>
            <a:lvl3pPr algn="ctr" rtl="0" eaLnBrk="0" fontAlgn="base" latinLnBrk="1" hangingPunct="0">
              <a:spcBef>
                <a:spcPct val="0"/>
              </a:spcBef>
              <a:spcAft>
                <a:spcPct val="0"/>
              </a:spcAft>
              <a:defRPr kumimoji="1" sz="4400">
                <a:solidFill>
                  <a:schemeClr val="tx2"/>
                </a:solidFill>
                <a:latin typeface="Arial" pitchFamily="34" charset="0"/>
                <a:ea typeface="HY헤드라인M" pitchFamily="18" charset="-127"/>
              </a:defRPr>
            </a:lvl3pPr>
            <a:lvl4pPr algn="ctr" rtl="0" eaLnBrk="0" fontAlgn="base" latinLnBrk="1" hangingPunct="0">
              <a:spcBef>
                <a:spcPct val="0"/>
              </a:spcBef>
              <a:spcAft>
                <a:spcPct val="0"/>
              </a:spcAft>
              <a:defRPr kumimoji="1" sz="4400">
                <a:solidFill>
                  <a:schemeClr val="tx2"/>
                </a:solidFill>
                <a:latin typeface="Arial" pitchFamily="34" charset="0"/>
                <a:ea typeface="HY헤드라인M" pitchFamily="18" charset="-127"/>
              </a:defRPr>
            </a:lvl4pPr>
            <a:lvl5pPr algn="ctr" rtl="0" eaLnBrk="0" fontAlgn="base" latinLnBrk="1" hangingPunct="0">
              <a:spcBef>
                <a:spcPct val="0"/>
              </a:spcBef>
              <a:spcAft>
                <a:spcPct val="0"/>
              </a:spcAft>
              <a:defRPr kumimoji="1" sz="4400">
                <a:solidFill>
                  <a:schemeClr val="tx2"/>
                </a:solidFill>
                <a:latin typeface="Arial" pitchFamily="34" charset="0"/>
                <a:ea typeface="HY헤드라인M" pitchFamily="18" charset="-127"/>
              </a:defRPr>
            </a:lvl5pPr>
            <a:lvl6pPr marL="457200" algn="ctr" rtl="0" fontAlgn="base" latinLnBrk="1">
              <a:spcBef>
                <a:spcPct val="0"/>
              </a:spcBef>
              <a:spcAft>
                <a:spcPct val="0"/>
              </a:spcAft>
              <a:defRPr kumimoji="1" sz="4400">
                <a:solidFill>
                  <a:schemeClr val="tx2"/>
                </a:solidFill>
                <a:latin typeface="HY헤드라인M" pitchFamily="18" charset="-127"/>
                <a:ea typeface="HY헤드라인M" pitchFamily="18" charset="-127"/>
              </a:defRPr>
            </a:lvl6pPr>
            <a:lvl7pPr marL="914400" algn="ctr" rtl="0" fontAlgn="base" latinLnBrk="1">
              <a:spcBef>
                <a:spcPct val="0"/>
              </a:spcBef>
              <a:spcAft>
                <a:spcPct val="0"/>
              </a:spcAft>
              <a:defRPr kumimoji="1" sz="4400">
                <a:solidFill>
                  <a:schemeClr val="tx2"/>
                </a:solidFill>
                <a:latin typeface="HY헤드라인M" pitchFamily="18" charset="-127"/>
                <a:ea typeface="HY헤드라인M" pitchFamily="18" charset="-127"/>
              </a:defRPr>
            </a:lvl7pPr>
            <a:lvl8pPr marL="1371600" algn="ctr" rtl="0" fontAlgn="base" latinLnBrk="1">
              <a:spcBef>
                <a:spcPct val="0"/>
              </a:spcBef>
              <a:spcAft>
                <a:spcPct val="0"/>
              </a:spcAft>
              <a:defRPr kumimoji="1" sz="4400">
                <a:solidFill>
                  <a:schemeClr val="tx2"/>
                </a:solidFill>
                <a:latin typeface="HY헤드라인M" pitchFamily="18" charset="-127"/>
                <a:ea typeface="HY헤드라인M" pitchFamily="18" charset="-127"/>
              </a:defRPr>
            </a:lvl8pPr>
            <a:lvl9pPr marL="1828800" algn="ctr" rtl="0" fontAlgn="base" latinLnBrk="1">
              <a:spcBef>
                <a:spcPct val="0"/>
              </a:spcBef>
              <a:spcAft>
                <a:spcPct val="0"/>
              </a:spcAft>
              <a:defRPr kumimoji="1" sz="4400">
                <a:solidFill>
                  <a:schemeClr val="tx2"/>
                </a:solidFill>
                <a:latin typeface="HY헤드라인M" pitchFamily="18" charset="-127"/>
                <a:ea typeface="HY헤드라인M" pitchFamily="18" charset="-127"/>
              </a:defRPr>
            </a:lvl9pPr>
          </a:lstStyle>
          <a:p>
            <a:pPr algn="l"/>
            <a:r>
              <a:rPr lang="en-US" altLang="ko-KR" sz="2800" b="1" dirty="0" smtClean="0">
                <a:solidFill>
                  <a:schemeClr val="bg1"/>
                </a:solidFill>
                <a:effectLst>
                  <a:outerShdw blurRad="38100" dist="38100" dir="2700000" algn="tl">
                    <a:srgbClr val="000000">
                      <a:alpha val="43137"/>
                    </a:srgbClr>
                  </a:outerShdw>
                </a:effectLst>
                <a:latin typeface="Helvetica" pitchFamily="34" charset="0"/>
                <a:cs typeface="Helvetica" pitchFamily="34" charset="0"/>
              </a:rPr>
              <a:t>Result of analysis for Zone B</a:t>
            </a:r>
            <a:endParaRPr lang="en-US" altLang="ko-KR" sz="2800" b="1" dirty="0">
              <a:solidFill>
                <a:schemeClr val="bg1"/>
              </a:solidFill>
              <a:effectLst>
                <a:outerShdw blurRad="38100" dist="38100" dir="2700000" algn="tl">
                  <a:srgbClr val="000000">
                    <a:alpha val="43137"/>
                  </a:srgbClr>
                </a:outerShdw>
              </a:effectLst>
              <a:latin typeface="Helvetica" pitchFamily="34" charset="0"/>
              <a:cs typeface="Helvetica" pitchFamily="34" charset="0"/>
            </a:endParaRPr>
          </a:p>
        </p:txBody>
      </p:sp>
      <p:sp>
        <p:nvSpPr>
          <p:cNvPr id="58" name="TextBox 57"/>
          <p:cNvSpPr txBox="1"/>
          <p:nvPr/>
        </p:nvSpPr>
        <p:spPr>
          <a:xfrm>
            <a:off x="4825044" y="3267732"/>
            <a:ext cx="828136" cy="400110"/>
          </a:xfrm>
          <a:prstGeom prst="rect">
            <a:avLst/>
          </a:prstGeom>
          <a:solidFill>
            <a:schemeClr val="bg1"/>
          </a:solidFill>
        </p:spPr>
        <p:txBody>
          <a:bodyPr wrap="square" rtlCol="0">
            <a:spAutoFit/>
          </a:bodyPr>
          <a:lstStyle/>
          <a:p>
            <a:r>
              <a:rPr lang="en-US" altLang="ko-KR" sz="1000" b="1" dirty="0" smtClean="0">
                <a:latin typeface="Helvetica" panose="020B0604020202020204" pitchFamily="34" charset="0"/>
                <a:cs typeface="Helvetica" panose="020B0604020202020204" pitchFamily="34" charset="0"/>
              </a:rPr>
              <a:t>2-D model boundary</a:t>
            </a:r>
            <a:endParaRPr lang="ko-KR" altLang="en-US" sz="1000" b="1" dirty="0">
              <a:latin typeface="Helvetica" panose="020B0604020202020204" pitchFamily="34" charset="0"/>
              <a:cs typeface="Helvetica" panose="020B0604020202020204" pitchFamily="34" charset="0"/>
            </a:endParaRPr>
          </a:p>
        </p:txBody>
      </p:sp>
      <p:sp>
        <p:nvSpPr>
          <p:cNvPr id="54" name="TextBox 53"/>
          <p:cNvSpPr txBox="1"/>
          <p:nvPr/>
        </p:nvSpPr>
        <p:spPr>
          <a:xfrm>
            <a:off x="4932040" y="1080760"/>
            <a:ext cx="792088" cy="400110"/>
          </a:xfrm>
          <a:prstGeom prst="rect">
            <a:avLst/>
          </a:prstGeom>
          <a:solidFill>
            <a:schemeClr val="bg1"/>
          </a:solidFill>
        </p:spPr>
        <p:txBody>
          <a:bodyPr wrap="square" rtlCol="0">
            <a:spAutoFit/>
          </a:bodyPr>
          <a:lstStyle/>
          <a:p>
            <a:r>
              <a:rPr lang="en-US" altLang="ko-KR" sz="1000" b="1" dirty="0" smtClean="0">
                <a:latin typeface="Helvetica" panose="020B0604020202020204" pitchFamily="34" charset="0"/>
                <a:cs typeface="Helvetica" panose="020B0604020202020204" pitchFamily="34" charset="0"/>
              </a:rPr>
              <a:t>Boundary</a:t>
            </a:r>
          </a:p>
          <a:p>
            <a:r>
              <a:rPr lang="en-US" altLang="ko-KR" sz="1000" b="1" dirty="0" smtClean="0">
                <a:latin typeface="Helvetica" panose="020B0604020202020204" pitchFamily="34" charset="0"/>
                <a:cs typeface="Helvetica" panose="020B0604020202020204" pitchFamily="34" charset="0"/>
              </a:rPr>
              <a:t>of mine</a:t>
            </a:r>
            <a:endParaRPr lang="ko-KR" altLang="en-US" sz="1000" b="1"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0922552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_x161543768" descr="DRW00000274223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8874" y="2996952"/>
            <a:ext cx="4182043" cy="2288957"/>
          </a:xfrm>
          <a:prstGeom prst="rect">
            <a:avLst/>
          </a:prstGeom>
          <a:noFill/>
          <a:extLst>
            <a:ext uri="{909E8E84-426E-40DD-AFC4-6F175D3DCCD1}">
              <a14:hiddenFill xmlns:a14="http://schemas.microsoft.com/office/drawing/2010/main">
                <a:solidFill>
                  <a:srgbClr val="FFFFFF"/>
                </a:solidFill>
              </a14:hiddenFill>
            </a:ext>
          </a:extLst>
        </p:spPr>
      </p:pic>
      <p:pic>
        <p:nvPicPr>
          <p:cNvPr id="4101" name="_x161542968" descr="EMB000002742242"/>
          <p:cNvPicPr>
            <a:picLocks noChangeAspect="1" noChangeArrowheads="1"/>
          </p:cNvPicPr>
          <p:nvPr/>
        </p:nvPicPr>
        <p:blipFill>
          <a:blip r:embed="rId3" cstate="print">
            <a:extLst>
              <a:ext uri="{28A0092B-C50C-407E-A947-70E740481C1C}">
                <a14:useLocalDpi xmlns:a14="http://schemas.microsoft.com/office/drawing/2010/main" val="0"/>
              </a:ext>
            </a:extLst>
          </a:blip>
          <a:srcRect l="877" t="1237" r="146" b="1512"/>
          <a:stretch>
            <a:fillRect/>
          </a:stretch>
        </p:blipFill>
        <p:spPr bwMode="auto">
          <a:xfrm>
            <a:off x="4835378" y="3068960"/>
            <a:ext cx="4129110" cy="2096217"/>
          </a:xfrm>
          <a:prstGeom prst="rect">
            <a:avLst/>
          </a:prstGeom>
          <a:noFill/>
          <a:extLst>
            <a:ext uri="{909E8E84-426E-40DD-AFC4-6F175D3DCCD1}">
              <a14:hiddenFill xmlns:a14="http://schemas.microsoft.com/office/drawing/2010/main">
                <a:solidFill>
                  <a:srgbClr val="FFFFFF"/>
                </a:solidFill>
              </a14:hiddenFill>
            </a:ext>
          </a:extLst>
        </p:spPr>
      </p:pic>
      <p:pic>
        <p:nvPicPr>
          <p:cNvPr id="4097" name="_x161543048" descr="EMB00000274223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72" t="15837" r="1" b="2259"/>
          <a:stretch/>
        </p:blipFill>
        <p:spPr bwMode="auto">
          <a:xfrm>
            <a:off x="4731896" y="980728"/>
            <a:ext cx="4143685" cy="177166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7"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9"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2"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3"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4" name="Rectangle 1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5" name="Rectangle 1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6" name="Rectangle 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8"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8" name="Rectangle 7"/>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9" name="Rectangle 9"/>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1" name="Rectangle 11"/>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2" name="Rectangle 1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7" name="Rectangle 1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6" name="Rectangle 3"/>
          <p:cNvSpPr>
            <a:spLocks noChangeArrowheads="1"/>
          </p:cNvSpPr>
          <p:nvPr/>
        </p:nvSpPr>
        <p:spPr bwMode="auto">
          <a:xfrm>
            <a:off x="304800" y="3048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0"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3"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4" name="Rectangle 9"/>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6"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9"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30"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0"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1"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7"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31"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47" name="직사각형 46"/>
          <p:cNvSpPr/>
          <p:nvPr/>
        </p:nvSpPr>
        <p:spPr>
          <a:xfrm>
            <a:off x="442890" y="3399383"/>
            <a:ext cx="2010487" cy="461665"/>
          </a:xfrm>
          <a:prstGeom prst="rect">
            <a:avLst/>
          </a:prstGeom>
        </p:spPr>
        <p:txBody>
          <a:bodyPr wrap="none">
            <a:spAutoFit/>
          </a:bodyPr>
          <a:lstStyle/>
          <a:p>
            <a:pPr fontAlgn="base" latinLnBrk="0"/>
            <a:r>
              <a:rPr lang="en-US" altLang="ko-KR" sz="1200" dirty="0" err="1" smtClean="0">
                <a:latin typeface="HY울릉도M" pitchFamily="18" charset="-127"/>
                <a:ea typeface="HY울릉도M" pitchFamily="18" charset="-127"/>
              </a:rPr>
              <a:t>PoF</a:t>
            </a:r>
            <a:r>
              <a:rPr lang="en-US" altLang="ko-KR" sz="1200" dirty="0" smtClean="0">
                <a:latin typeface="HY울릉도M" pitchFamily="18" charset="-127"/>
                <a:ea typeface="HY울릉도M" pitchFamily="18" charset="-127"/>
              </a:rPr>
              <a:t> = 0.00%</a:t>
            </a:r>
          </a:p>
          <a:p>
            <a:pPr fontAlgn="base" latinLnBrk="0"/>
            <a:r>
              <a:rPr lang="en-US" altLang="ko-KR" sz="1200" dirty="0" smtClean="0">
                <a:latin typeface="HY울릉도M" pitchFamily="18" charset="-127"/>
                <a:ea typeface="HY울릉도M" pitchFamily="18" charset="-127"/>
              </a:rPr>
              <a:t>Reliability index = 8.43</a:t>
            </a:r>
            <a:endParaRPr lang="ko-KR" altLang="en-US" sz="1200" dirty="0">
              <a:latin typeface="HY울릉도M" pitchFamily="18" charset="-127"/>
              <a:ea typeface="HY울릉도M" pitchFamily="18" charset="-127"/>
            </a:endParaRPr>
          </a:p>
        </p:txBody>
      </p:sp>
      <p:sp>
        <p:nvSpPr>
          <p:cNvPr id="2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3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33"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34"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35"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44" name="직사각형 43"/>
          <p:cNvSpPr/>
          <p:nvPr/>
        </p:nvSpPr>
        <p:spPr>
          <a:xfrm>
            <a:off x="6563570" y="2426404"/>
            <a:ext cx="918841" cy="276999"/>
          </a:xfrm>
          <a:prstGeom prst="rect">
            <a:avLst/>
          </a:prstGeom>
        </p:spPr>
        <p:txBody>
          <a:bodyPr wrap="none">
            <a:spAutoFit/>
          </a:bodyPr>
          <a:lstStyle/>
          <a:p>
            <a:pPr fontAlgn="base" latinLnBrk="0"/>
            <a:r>
              <a:rPr lang="en-US" altLang="ko-KR" sz="1200" dirty="0" smtClean="0">
                <a:latin typeface="HY울릉도M" pitchFamily="18" charset="-127"/>
                <a:ea typeface="HY울릉도M" pitchFamily="18" charset="-127"/>
              </a:rPr>
              <a:t>SF = 9.30</a:t>
            </a:r>
            <a:endParaRPr lang="ko-KR" altLang="en-US" sz="1200" dirty="0">
              <a:latin typeface="HY울릉도M" pitchFamily="18" charset="-127"/>
              <a:ea typeface="HY울릉도M" pitchFamily="18" charset="-127"/>
            </a:endParaRPr>
          </a:p>
        </p:txBody>
      </p:sp>
      <p:sp>
        <p:nvSpPr>
          <p:cNvPr id="45" name="직사각형 44"/>
          <p:cNvSpPr/>
          <p:nvPr/>
        </p:nvSpPr>
        <p:spPr>
          <a:xfrm>
            <a:off x="6635577" y="3294960"/>
            <a:ext cx="918841" cy="276999"/>
          </a:xfrm>
          <a:prstGeom prst="rect">
            <a:avLst/>
          </a:prstGeom>
        </p:spPr>
        <p:txBody>
          <a:bodyPr wrap="none">
            <a:spAutoFit/>
          </a:bodyPr>
          <a:lstStyle/>
          <a:p>
            <a:pPr fontAlgn="base" latinLnBrk="0"/>
            <a:r>
              <a:rPr lang="en-US" altLang="ko-KR" sz="1200" dirty="0" smtClean="0">
                <a:latin typeface="HY울릉도M" pitchFamily="18" charset="-127"/>
                <a:ea typeface="HY울릉도M" pitchFamily="18" charset="-127"/>
              </a:rPr>
              <a:t>SF = 9.38</a:t>
            </a:r>
            <a:endParaRPr lang="ko-KR" altLang="en-US" sz="1200" dirty="0">
              <a:latin typeface="HY울릉도M" pitchFamily="18" charset="-127"/>
              <a:ea typeface="HY울릉도M" pitchFamily="18" charset="-127"/>
            </a:endParaRPr>
          </a:p>
        </p:txBody>
      </p:sp>
      <p:sp>
        <p:nvSpPr>
          <p:cNvPr id="36" name="모서리가 둥근 직사각형 35"/>
          <p:cNvSpPr/>
          <p:nvPr/>
        </p:nvSpPr>
        <p:spPr>
          <a:xfrm>
            <a:off x="1713048" y="5301208"/>
            <a:ext cx="2160240" cy="86409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fontAlgn="base" latinLnBrk="0"/>
            <a:r>
              <a:rPr lang="en-US" altLang="ko-KR" sz="1200" dirty="0">
                <a:latin typeface="HY울릉도M" pitchFamily="18" charset="-127"/>
                <a:ea typeface="HY울릉도M" pitchFamily="18" charset="-127"/>
              </a:rPr>
              <a:t>Criteria</a:t>
            </a:r>
          </a:p>
          <a:p>
            <a:pPr marL="228600" indent="-228600" fontAlgn="base" latinLnBrk="0">
              <a:buAutoNum type="arabicParenR"/>
            </a:pPr>
            <a:r>
              <a:rPr lang="en-US" altLang="ko-KR" sz="1200" dirty="0">
                <a:latin typeface="HY울릉도M" pitchFamily="18" charset="-127"/>
                <a:ea typeface="HY울릉도M" pitchFamily="18" charset="-127"/>
              </a:rPr>
              <a:t>SF &gt; 1.5</a:t>
            </a:r>
          </a:p>
          <a:p>
            <a:pPr marL="228600" indent="-228600" fontAlgn="base" latinLnBrk="0">
              <a:buAutoNum type="arabicParenR"/>
            </a:pPr>
            <a:r>
              <a:rPr lang="en-US" altLang="ko-KR" sz="1200" dirty="0" err="1">
                <a:latin typeface="HY울릉도M" pitchFamily="18" charset="-127"/>
                <a:ea typeface="HY울릉도M" pitchFamily="18" charset="-127"/>
              </a:rPr>
              <a:t>PoF</a:t>
            </a:r>
            <a:r>
              <a:rPr lang="en-US" altLang="ko-KR" sz="1200" dirty="0">
                <a:latin typeface="HY울릉도M" pitchFamily="18" charset="-127"/>
                <a:ea typeface="HY울릉도M" pitchFamily="18" charset="-127"/>
              </a:rPr>
              <a:t> &lt; 0.1%</a:t>
            </a:r>
          </a:p>
          <a:p>
            <a:pPr marL="228600" indent="-228600" fontAlgn="base" latinLnBrk="0">
              <a:buAutoNum type="arabicParenR"/>
            </a:pPr>
            <a:r>
              <a:rPr lang="en-US" altLang="ko-KR" sz="1200" dirty="0">
                <a:latin typeface="HY울릉도M" pitchFamily="18" charset="-127"/>
                <a:ea typeface="HY울릉도M" pitchFamily="18" charset="-127"/>
              </a:rPr>
              <a:t>Reliability index &gt; </a:t>
            </a:r>
            <a:r>
              <a:rPr lang="en-US" altLang="ko-KR" sz="1200" dirty="0" smtClean="0">
                <a:latin typeface="HY울릉도M" pitchFamily="18" charset="-127"/>
                <a:ea typeface="HY울릉도M" pitchFamily="18" charset="-127"/>
              </a:rPr>
              <a:t>3</a:t>
            </a:r>
            <a:endParaRPr lang="ko-KR" altLang="en-US" sz="1200" dirty="0"/>
          </a:p>
        </p:txBody>
      </p:sp>
      <p:sp>
        <p:nvSpPr>
          <p:cNvPr id="37" name="오른쪽 화살표 36"/>
          <p:cNvSpPr/>
          <p:nvPr/>
        </p:nvSpPr>
        <p:spPr>
          <a:xfrm>
            <a:off x="4115298" y="5517232"/>
            <a:ext cx="792088"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1" name="모서리가 둥근 직사각형 50"/>
          <p:cNvSpPr/>
          <p:nvPr/>
        </p:nvSpPr>
        <p:spPr>
          <a:xfrm>
            <a:off x="5195418" y="5301208"/>
            <a:ext cx="2160240" cy="86409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fontAlgn="base" latinLnBrk="0"/>
            <a:r>
              <a:rPr lang="en-US" altLang="ko-KR" sz="1200" dirty="0" smtClean="0">
                <a:latin typeface="HY울릉도M" pitchFamily="18" charset="-127"/>
                <a:ea typeface="HY울릉도M" pitchFamily="18" charset="-127"/>
              </a:rPr>
              <a:t>Zone C: 5-5’</a:t>
            </a:r>
          </a:p>
          <a:p>
            <a:pPr algn="ctr" fontAlgn="base" latinLnBrk="0"/>
            <a:endParaRPr lang="en-US" altLang="ko-KR" sz="1200" dirty="0">
              <a:latin typeface="HY울릉도M" pitchFamily="18" charset="-127"/>
              <a:ea typeface="HY울릉도M" pitchFamily="18" charset="-127"/>
            </a:endParaRPr>
          </a:p>
          <a:p>
            <a:pPr algn="ctr" fontAlgn="base" latinLnBrk="0"/>
            <a:r>
              <a:rPr lang="en-US" altLang="ko-KR" dirty="0" smtClean="0">
                <a:latin typeface="HY울릉도M" pitchFamily="18" charset="-127"/>
                <a:ea typeface="HY울릉도M" pitchFamily="18" charset="-127"/>
              </a:rPr>
              <a:t>Stable</a:t>
            </a:r>
            <a:endParaRPr lang="ko-KR" altLang="en-US" dirty="0"/>
          </a:p>
        </p:txBody>
      </p:sp>
      <p:sp>
        <p:nvSpPr>
          <p:cNvPr id="204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050"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56" name="TextBox 55"/>
          <p:cNvSpPr txBox="1"/>
          <p:nvPr/>
        </p:nvSpPr>
        <p:spPr>
          <a:xfrm>
            <a:off x="7067626" y="1412776"/>
            <a:ext cx="360039" cy="169277"/>
          </a:xfrm>
          <a:prstGeom prst="rect">
            <a:avLst/>
          </a:prstGeom>
          <a:noFill/>
        </p:spPr>
        <p:txBody>
          <a:bodyPr wrap="square" rtlCol="0">
            <a:spAutoFit/>
          </a:bodyPr>
          <a:lstStyle/>
          <a:p>
            <a:r>
              <a:rPr lang="ko-KR" altLang="en-US" sz="500" b="1" dirty="0" smtClean="0"/>
              <a:t>도</a:t>
            </a:r>
            <a:r>
              <a:rPr lang="ko-KR" altLang="en-US" sz="500" b="1" dirty="0"/>
              <a:t>로</a:t>
            </a:r>
          </a:p>
        </p:txBody>
      </p:sp>
      <p:sp>
        <p:nvSpPr>
          <p:cNvPr id="2052" name="Rectangle 9"/>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054" name="Rectangle 11"/>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3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39"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40"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62" name="TextBox 61"/>
          <p:cNvSpPr txBox="1"/>
          <p:nvPr/>
        </p:nvSpPr>
        <p:spPr>
          <a:xfrm>
            <a:off x="7211642" y="3619763"/>
            <a:ext cx="360039" cy="169277"/>
          </a:xfrm>
          <a:prstGeom prst="rect">
            <a:avLst/>
          </a:prstGeom>
          <a:noFill/>
        </p:spPr>
        <p:txBody>
          <a:bodyPr wrap="square" rtlCol="0">
            <a:spAutoFit/>
          </a:bodyPr>
          <a:lstStyle/>
          <a:p>
            <a:r>
              <a:rPr lang="ko-KR" altLang="en-US" sz="500" b="1" dirty="0" smtClean="0"/>
              <a:t>도</a:t>
            </a:r>
            <a:r>
              <a:rPr lang="ko-KR" altLang="en-US" sz="500" b="1" dirty="0"/>
              <a:t>로</a:t>
            </a:r>
          </a:p>
        </p:txBody>
      </p:sp>
      <p:sp>
        <p:nvSpPr>
          <p:cNvPr id="55" name="Rectangle 2"/>
          <p:cNvSpPr txBox="1">
            <a:spLocks noChangeArrowheads="1"/>
          </p:cNvSpPr>
          <p:nvPr/>
        </p:nvSpPr>
        <p:spPr>
          <a:xfrm>
            <a:off x="323850" y="7487"/>
            <a:ext cx="5976342" cy="432792"/>
          </a:xfrm>
          <a:prstGeom prst="rect">
            <a:avLst/>
          </a:prstGeom>
        </p:spPr>
        <p:txBody>
          <a:bodyPr/>
          <a:lstStyle>
            <a:lvl1pPr algn="ctr" rtl="0" eaLnBrk="0" fontAlgn="base" latinLnBrk="1" hangingPunct="0">
              <a:spcBef>
                <a:spcPct val="0"/>
              </a:spcBef>
              <a:spcAft>
                <a:spcPct val="0"/>
              </a:spcAft>
              <a:defRPr kumimoji="1" sz="4400">
                <a:solidFill>
                  <a:schemeClr val="tx2"/>
                </a:solidFill>
                <a:latin typeface="Arial" pitchFamily="34" charset="0"/>
                <a:ea typeface="+mj-ea"/>
                <a:cs typeface="+mj-cs"/>
              </a:defRPr>
            </a:lvl1pPr>
            <a:lvl2pPr algn="ctr" rtl="0" eaLnBrk="0" fontAlgn="base" latinLnBrk="1" hangingPunct="0">
              <a:spcBef>
                <a:spcPct val="0"/>
              </a:spcBef>
              <a:spcAft>
                <a:spcPct val="0"/>
              </a:spcAft>
              <a:defRPr kumimoji="1" sz="4400">
                <a:solidFill>
                  <a:schemeClr val="tx2"/>
                </a:solidFill>
                <a:latin typeface="Arial" pitchFamily="34" charset="0"/>
                <a:ea typeface="HY헤드라인M" pitchFamily="18" charset="-127"/>
              </a:defRPr>
            </a:lvl2pPr>
            <a:lvl3pPr algn="ctr" rtl="0" eaLnBrk="0" fontAlgn="base" latinLnBrk="1" hangingPunct="0">
              <a:spcBef>
                <a:spcPct val="0"/>
              </a:spcBef>
              <a:spcAft>
                <a:spcPct val="0"/>
              </a:spcAft>
              <a:defRPr kumimoji="1" sz="4400">
                <a:solidFill>
                  <a:schemeClr val="tx2"/>
                </a:solidFill>
                <a:latin typeface="Arial" pitchFamily="34" charset="0"/>
                <a:ea typeface="HY헤드라인M" pitchFamily="18" charset="-127"/>
              </a:defRPr>
            </a:lvl3pPr>
            <a:lvl4pPr algn="ctr" rtl="0" eaLnBrk="0" fontAlgn="base" latinLnBrk="1" hangingPunct="0">
              <a:spcBef>
                <a:spcPct val="0"/>
              </a:spcBef>
              <a:spcAft>
                <a:spcPct val="0"/>
              </a:spcAft>
              <a:defRPr kumimoji="1" sz="4400">
                <a:solidFill>
                  <a:schemeClr val="tx2"/>
                </a:solidFill>
                <a:latin typeface="Arial" pitchFamily="34" charset="0"/>
                <a:ea typeface="HY헤드라인M" pitchFamily="18" charset="-127"/>
              </a:defRPr>
            </a:lvl4pPr>
            <a:lvl5pPr algn="ctr" rtl="0" eaLnBrk="0" fontAlgn="base" latinLnBrk="1" hangingPunct="0">
              <a:spcBef>
                <a:spcPct val="0"/>
              </a:spcBef>
              <a:spcAft>
                <a:spcPct val="0"/>
              </a:spcAft>
              <a:defRPr kumimoji="1" sz="4400">
                <a:solidFill>
                  <a:schemeClr val="tx2"/>
                </a:solidFill>
                <a:latin typeface="Arial" pitchFamily="34" charset="0"/>
                <a:ea typeface="HY헤드라인M" pitchFamily="18" charset="-127"/>
              </a:defRPr>
            </a:lvl5pPr>
            <a:lvl6pPr marL="457200" algn="ctr" rtl="0" fontAlgn="base" latinLnBrk="1">
              <a:spcBef>
                <a:spcPct val="0"/>
              </a:spcBef>
              <a:spcAft>
                <a:spcPct val="0"/>
              </a:spcAft>
              <a:defRPr kumimoji="1" sz="4400">
                <a:solidFill>
                  <a:schemeClr val="tx2"/>
                </a:solidFill>
                <a:latin typeface="HY헤드라인M" pitchFamily="18" charset="-127"/>
                <a:ea typeface="HY헤드라인M" pitchFamily="18" charset="-127"/>
              </a:defRPr>
            </a:lvl6pPr>
            <a:lvl7pPr marL="914400" algn="ctr" rtl="0" fontAlgn="base" latinLnBrk="1">
              <a:spcBef>
                <a:spcPct val="0"/>
              </a:spcBef>
              <a:spcAft>
                <a:spcPct val="0"/>
              </a:spcAft>
              <a:defRPr kumimoji="1" sz="4400">
                <a:solidFill>
                  <a:schemeClr val="tx2"/>
                </a:solidFill>
                <a:latin typeface="HY헤드라인M" pitchFamily="18" charset="-127"/>
                <a:ea typeface="HY헤드라인M" pitchFamily="18" charset="-127"/>
              </a:defRPr>
            </a:lvl7pPr>
            <a:lvl8pPr marL="1371600" algn="ctr" rtl="0" fontAlgn="base" latinLnBrk="1">
              <a:spcBef>
                <a:spcPct val="0"/>
              </a:spcBef>
              <a:spcAft>
                <a:spcPct val="0"/>
              </a:spcAft>
              <a:defRPr kumimoji="1" sz="4400">
                <a:solidFill>
                  <a:schemeClr val="tx2"/>
                </a:solidFill>
                <a:latin typeface="HY헤드라인M" pitchFamily="18" charset="-127"/>
                <a:ea typeface="HY헤드라인M" pitchFamily="18" charset="-127"/>
              </a:defRPr>
            </a:lvl8pPr>
            <a:lvl9pPr marL="1828800" algn="ctr" rtl="0" fontAlgn="base" latinLnBrk="1">
              <a:spcBef>
                <a:spcPct val="0"/>
              </a:spcBef>
              <a:spcAft>
                <a:spcPct val="0"/>
              </a:spcAft>
              <a:defRPr kumimoji="1" sz="4400">
                <a:solidFill>
                  <a:schemeClr val="tx2"/>
                </a:solidFill>
                <a:latin typeface="HY헤드라인M" pitchFamily="18" charset="-127"/>
                <a:ea typeface="HY헤드라인M" pitchFamily="18" charset="-127"/>
              </a:defRPr>
            </a:lvl9pPr>
          </a:lstStyle>
          <a:p>
            <a:pPr algn="l"/>
            <a:r>
              <a:rPr lang="en-US" altLang="ko-KR" sz="2800" b="1" dirty="0">
                <a:solidFill>
                  <a:srgbClr val="FFFFFF"/>
                </a:solidFill>
                <a:effectLst>
                  <a:outerShdw blurRad="38100" dist="38100" dir="2700000" algn="tl">
                    <a:srgbClr val="000000">
                      <a:alpha val="43137"/>
                    </a:srgbClr>
                  </a:outerShdw>
                </a:effectLst>
                <a:latin typeface="Helvetica" pitchFamily="34" charset="0"/>
                <a:ea typeface="휴먼엑스포" pitchFamily="18" charset="-127"/>
                <a:cs typeface="Helvetica" pitchFamily="34" charset="0"/>
              </a:rPr>
              <a:t>Result of analysis for Zone</a:t>
            </a:r>
            <a:r>
              <a:rPr lang="en-US" altLang="ko-KR" sz="2800" b="1" dirty="0" smtClean="0">
                <a:solidFill>
                  <a:schemeClr val="bg1"/>
                </a:solidFill>
                <a:effectLst>
                  <a:outerShdw blurRad="38100" dist="38100" dir="2700000" algn="tl">
                    <a:srgbClr val="000000">
                      <a:alpha val="43137"/>
                    </a:srgbClr>
                  </a:outerShdw>
                </a:effectLst>
                <a:latin typeface="Helvetica" pitchFamily="34" charset="0"/>
                <a:cs typeface="Helvetica" pitchFamily="34" charset="0"/>
              </a:rPr>
              <a:t> C</a:t>
            </a:r>
            <a:endParaRPr lang="en-US" altLang="ko-KR" sz="2800" b="1" dirty="0">
              <a:solidFill>
                <a:schemeClr val="bg1"/>
              </a:solidFill>
              <a:effectLst>
                <a:outerShdw blurRad="38100" dist="38100" dir="2700000" algn="tl">
                  <a:srgbClr val="000000">
                    <a:alpha val="43137"/>
                  </a:srgbClr>
                </a:outerShdw>
              </a:effectLst>
              <a:latin typeface="Helvetica" pitchFamily="34" charset="0"/>
              <a:cs typeface="Helvetica" pitchFamily="34" charset="0"/>
            </a:endParaRPr>
          </a:p>
        </p:txBody>
      </p:sp>
    </p:spTree>
    <p:extLst>
      <p:ext uri="{BB962C8B-B14F-4D97-AF65-F5344CB8AC3E}">
        <p14:creationId xmlns:p14="http://schemas.microsoft.com/office/powerpoint/2010/main" val="6791297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_x161543288" descr="EMB000002742255"/>
          <p:cNvPicPr>
            <a:picLocks noChangeAspect="1" noChangeArrowheads="1"/>
          </p:cNvPicPr>
          <p:nvPr/>
        </p:nvPicPr>
        <p:blipFill>
          <a:blip r:embed="rId2" cstate="print">
            <a:extLst>
              <a:ext uri="{28A0092B-C50C-407E-A947-70E740481C1C}">
                <a14:useLocalDpi xmlns:a14="http://schemas.microsoft.com/office/drawing/2010/main" val="0"/>
              </a:ext>
            </a:extLst>
          </a:blip>
          <a:srcRect l="1189" t="1241" r="407" b="1707"/>
          <a:stretch>
            <a:fillRect/>
          </a:stretch>
        </p:blipFill>
        <p:spPr bwMode="auto">
          <a:xfrm>
            <a:off x="4766893" y="3146051"/>
            <a:ext cx="4150882" cy="2117797"/>
          </a:xfrm>
          <a:prstGeom prst="rect">
            <a:avLst/>
          </a:prstGeom>
          <a:noFill/>
          <a:extLst>
            <a:ext uri="{909E8E84-426E-40DD-AFC4-6F175D3DCCD1}">
              <a14:hiddenFill xmlns:a14="http://schemas.microsoft.com/office/drawing/2010/main">
                <a:solidFill>
                  <a:srgbClr val="FFFFFF"/>
                </a:solidFill>
              </a14:hiddenFill>
            </a:ext>
          </a:extLst>
        </p:spPr>
      </p:pic>
      <p:pic>
        <p:nvPicPr>
          <p:cNvPr id="5123" name="_x161541448" descr="DRW00000274225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028" y="3146051"/>
            <a:ext cx="4344381" cy="2377810"/>
          </a:xfrm>
          <a:prstGeom prst="rect">
            <a:avLst/>
          </a:prstGeom>
          <a:noFill/>
          <a:extLst>
            <a:ext uri="{909E8E84-426E-40DD-AFC4-6F175D3DCCD1}">
              <a14:hiddenFill xmlns:a14="http://schemas.microsoft.com/office/drawing/2010/main">
                <a:solidFill>
                  <a:srgbClr val="FFFFFF"/>
                </a:solidFill>
              </a14:hiddenFill>
            </a:ext>
          </a:extLst>
        </p:spPr>
      </p:pic>
      <p:pic>
        <p:nvPicPr>
          <p:cNvPr id="5121" name="_x161544008" descr="EMB00000274224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46" t="8556" b="3674"/>
          <a:stretch/>
        </p:blipFill>
        <p:spPr bwMode="auto">
          <a:xfrm>
            <a:off x="4565234" y="836712"/>
            <a:ext cx="4399254" cy="210693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7"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9"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2"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3"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4" name="Rectangle 1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5" name="Rectangle 1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6" name="Rectangle 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8"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9" name="Rectangle 9"/>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1" name="Rectangle 11"/>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2" name="Rectangle 1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7" name="Rectangle 1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6" name="Rectangle 3"/>
          <p:cNvSpPr>
            <a:spLocks noChangeArrowheads="1"/>
          </p:cNvSpPr>
          <p:nvPr/>
        </p:nvSpPr>
        <p:spPr bwMode="auto">
          <a:xfrm>
            <a:off x="304800" y="3048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0"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3"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4" name="Rectangle 9"/>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6"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9"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30"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0"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1"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7"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31"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47" name="직사각형 46"/>
          <p:cNvSpPr/>
          <p:nvPr/>
        </p:nvSpPr>
        <p:spPr>
          <a:xfrm>
            <a:off x="396044" y="3543399"/>
            <a:ext cx="2010487" cy="461665"/>
          </a:xfrm>
          <a:prstGeom prst="rect">
            <a:avLst/>
          </a:prstGeom>
        </p:spPr>
        <p:txBody>
          <a:bodyPr wrap="none">
            <a:spAutoFit/>
          </a:bodyPr>
          <a:lstStyle/>
          <a:p>
            <a:pPr fontAlgn="base" latinLnBrk="0"/>
            <a:r>
              <a:rPr lang="en-US" altLang="ko-KR" sz="1200" dirty="0" err="1" smtClean="0">
                <a:latin typeface="HY울릉도M" pitchFamily="18" charset="-127"/>
                <a:ea typeface="HY울릉도M" pitchFamily="18" charset="-127"/>
              </a:rPr>
              <a:t>PoF</a:t>
            </a:r>
            <a:r>
              <a:rPr lang="en-US" altLang="ko-KR" sz="1200" dirty="0" smtClean="0">
                <a:latin typeface="HY울릉도M" pitchFamily="18" charset="-127"/>
                <a:ea typeface="HY울릉도M" pitchFamily="18" charset="-127"/>
              </a:rPr>
              <a:t> = 0.00%</a:t>
            </a:r>
          </a:p>
          <a:p>
            <a:pPr fontAlgn="base" latinLnBrk="0"/>
            <a:r>
              <a:rPr lang="en-US" altLang="ko-KR" sz="1200" dirty="0" smtClean="0">
                <a:latin typeface="HY울릉도M" pitchFamily="18" charset="-127"/>
                <a:ea typeface="HY울릉도M" pitchFamily="18" charset="-127"/>
              </a:rPr>
              <a:t>Reliability index = 9.06</a:t>
            </a:r>
            <a:endParaRPr lang="ko-KR" altLang="en-US" sz="1200" dirty="0">
              <a:latin typeface="HY울릉도M" pitchFamily="18" charset="-127"/>
              <a:ea typeface="HY울릉도M" pitchFamily="18" charset="-127"/>
            </a:endParaRPr>
          </a:p>
        </p:txBody>
      </p:sp>
      <p:sp>
        <p:nvSpPr>
          <p:cNvPr id="2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3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33"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34"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35"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44" name="직사각형 43"/>
          <p:cNvSpPr/>
          <p:nvPr/>
        </p:nvSpPr>
        <p:spPr>
          <a:xfrm>
            <a:off x="6516724" y="2570420"/>
            <a:ext cx="918841" cy="276999"/>
          </a:xfrm>
          <a:prstGeom prst="rect">
            <a:avLst/>
          </a:prstGeom>
        </p:spPr>
        <p:txBody>
          <a:bodyPr wrap="none">
            <a:spAutoFit/>
          </a:bodyPr>
          <a:lstStyle/>
          <a:p>
            <a:pPr fontAlgn="base" latinLnBrk="0"/>
            <a:r>
              <a:rPr lang="en-US" altLang="ko-KR" sz="1200" dirty="0" smtClean="0">
                <a:latin typeface="HY울릉도M" pitchFamily="18" charset="-127"/>
                <a:ea typeface="HY울릉도M" pitchFamily="18" charset="-127"/>
              </a:rPr>
              <a:t>SF = 8.97</a:t>
            </a:r>
            <a:endParaRPr lang="ko-KR" altLang="en-US" sz="1200" dirty="0">
              <a:latin typeface="HY울릉도M" pitchFamily="18" charset="-127"/>
              <a:ea typeface="HY울릉도M" pitchFamily="18" charset="-127"/>
            </a:endParaRPr>
          </a:p>
        </p:txBody>
      </p:sp>
      <p:sp>
        <p:nvSpPr>
          <p:cNvPr id="45" name="직사각형 44"/>
          <p:cNvSpPr/>
          <p:nvPr/>
        </p:nvSpPr>
        <p:spPr>
          <a:xfrm>
            <a:off x="6156684" y="3584049"/>
            <a:ext cx="918841" cy="276999"/>
          </a:xfrm>
          <a:prstGeom prst="rect">
            <a:avLst/>
          </a:prstGeom>
        </p:spPr>
        <p:txBody>
          <a:bodyPr wrap="none">
            <a:spAutoFit/>
          </a:bodyPr>
          <a:lstStyle/>
          <a:p>
            <a:pPr fontAlgn="base" latinLnBrk="0"/>
            <a:r>
              <a:rPr lang="en-US" altLang="ko-KR" sz="1200" dirty="0" smtClean="0">
                <a:latin typeface="HY울릉도M" pitchFamily="18" charset="-127"/>
                <a:ea typeface="HY울릉도M" pitchFamily="18" charset="-127"/>
              </a:rPr>
              <a:t>SF = 8.77</a:t>
            </a:r>
            <a:endParaRPr lang="ko-KR" altLang="en-US" sz="1200" dirty="0">
              <a:latin typeface="HY울릉도M" pitchFamily="18" charset="-127"/>
              <a:ea typeface="HY울릉도M" pitchFamily="18" charset="-127"/>
            </a:endParaRPr>
          </a:p>
        </p:txBody>
      </p:sp>
      <p:sp>
        <p:nvSpPr>
          <p:cNvPr id="36" name="모서리가 둥근 직사각형 35"/>
          <p:cNvSpPr/>
          <p:nvPr/>
        </p:nvSpPr>
        <p:spPr>
          <a:xfrm>
            <a:off x="1738210" y="5445224"/>
            <a:ext cx="2160240" cy="86409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fontAlgn="base" latinLnBrk="0"/>
            <a:r>
              <a:rPr lang="en-US" altLang="ko-KR" sz="1200" dirty="0">
                <a:latin typeface="HY울릉도M" pitchFamily="18" charset="-127"/>
                <a:ea typeface="HY울릉도M" pitchFamily="18" charset="-127"/>
              </a:rPr>
              <a:t>Criteria</a:t>
            </a:r>
          </a:p>
          <a:p>
            <a:pPr marL="228600" indent="-228600" fontAlgn="base" latinLnBrk="0">
              <a:buAutoNum type="arabicParenR"/>
            </a:pPr>
            <a:r>
              <a:rPr lang="en-US" altLang="ko-KR" sz="1200" dirty="0">
                <a:latin typeface="HY울릉도M" pitchFamily="18" charset="-127"/>
                <a:ea typeface="HY울릉도M" pitchFamily="18" charset="-127"/>
              </a:rPr>
              <a:t>SF &gt; 1.5</a:t>
            </a:r>
          </a:p>
          <a:p>
            <a:pPr marL="228600" indent="-228600" fontAlgn="base" latinLnBrk="0">
              <a:buAutoNum type="arabicParenR"/>
            </a:pPr>
            <a:r>
              <a:rPr lang="en-US" altLang="ko-KR" sz="1200" dirty="0" err="1">
                <a:latin typeface="HY울릉도M" pitchFamily="18" charset="-127"/>
                <a:ea typeface="HY울릉도M" pitchFamily="18" charset="-127"/>
              </a:rPr>
              <a:t>PoF</a:t>
            </a:r>
            <a:r>
              <a:rPr lang="en-US" altLang="ko-KR" sz="1200" dirty="0">
                <a:latin typeface="HY울릉도M" pitchFamily="18" charset="-127"/>
                <a:ea typeface="HY울릉도M" pitchFamily="18" charset="-127"/>
              </a:rPr>
              <a:t> &lt; 0.1%</a:t>
            </a:r>
          </a:p>
          <a:p>
            <a:pPr marL="228600" indent="-228600" fontAlgn="base" latinLnBrk="0">
              <a:buAutoNum type="arabicParenR"/>
            </a:pPr>
            <a:r>
              <a:rPr lang="en-US" altLang="ko-KR" sz="1200" dirty="0">
                <a:latin typeface="HY울릉도M" pitchFamily="18" charset="-127"/>
                <a:ea typeface="HY울릉도M" pitchFamily="18" charset="-127"/>
              </a:rPr>
              <a:t>Reliability index &gt; </a:t>
            </a:r>
            <a:r>
              <a:rPr lang="en-US" altLang="ko-KR" sz="1200" dirty="0" smtClean="0">
                <a:latin typeface="HY울릉도M" pitchFamily="18" charset="-127"/>
                <a:ea typeface="HY울릉도M" pitchFamily="18" charset="-127"/>
              </a:rPr>
              <a:t>3</a:t>
            </a:r>
            <a:endParaRPr lang="ko-KR" altLang="en-US" sz="1200" dirty="0"/>
          </a:p>
        </p:txBody>
      </p:sp>
      <p:sp>
        <p:nvSpPr>
          <p:cNvPr id="37" name="오른쪽 화살표 36"/>
          <p:cNvSpPr/>
          <p:nvPr/>
        </p:nvSpPr>
        <p:spPr>
          <a:xfrm>
            <a:off x="4140460" y="5661248"/>
            <a:ext cx="792088"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1" name="모서리가 둥근 직사각형 50"/>
          <p:cNvSpPr/>
          <p:nvPr/>
        </p:nvSpPr>
        <p:spPr>
          <a:xfrm>
            <a:off x="5220580" y="5445224"/>
            <a:ext cx="2160240" cy="86409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fontAlgn="base" latinLnBrk="0"/>
            <a:r>
              <a:rPr lang="en-US" altLang="ko-KR" sz="1200" dirty="0" smtClean="0">
                <a:latin typeface="HY울릉도M" pitchFamily="18" charset="-127"/>
                <a:ea typeface="HY울릉도M" pitchFamily="18" charset="-127"/>
              </a:rPr>
              <a:t>Zone D: 6-6’</a:t>
            </a:r>
          </a:p>
          <a:p>
            <a:pPr algn="ctr" fontAlgn="base" latinLnBrk="0"/>
            <a:endParaRPr lang="en-US" altLang="ko-KR" sz="1200" dirty="0">
              <a:latin typeface="HY울릉도M" pitchFamily="18" charset="-127"/>
              <a:ea typeface="HY울릉도M" pitchFamily="18" charset="-127"/>
            </a:endParaRPr>
          </a:p>
          <a:p>
            <a:pPr algn="ctr" fontAlgn="base" latinLnBrk="0"/>
            <a:r>
              <a:rPr lang="en-US" altLang="ko-KR" dirty="0" smtClean="0">
                <a:latin typeface="HY울릉도M" pitchFamily="18" charset="-127"/>
                <a:ea typeface="HY울릉도M" pitchFamily="18" charset="-127"/>
              </a:rPr>
              <a:t>Stable</a:t>
            </a:r>
            <a:endParaRPr lang="ko-KR" altLang="en-US" dirty="0"/>
          </a:p>
        </p:txBody>
      </p:sp>
      <p:sp>
        <p:nvSpPr>
          <p:cNvPr id="204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050"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56" name="TextBox 55"/>
          <p:cNvSpPr txBox="1"/>
          <p:nvPr/>
        </p:nvSpPr>
        <p:spPr>
          <a:xfrm>
            <a:off x="7020781" y="1412776"/>
            <a:ext cx="360039" cy="169277"/>
          </a:xfrm>
          <a:prstGeom prst="rect">
            <a:avLst/>
          </a:prstGeom>
          <a:noFill/>
        </p:spPr>
        <p:txBody>
          <a:bodyPr wrap="square" rtlCol="0">
            <a:spAutoFit/>
          </a:bodyPr>
          <a:lstStyle/>
          <a:p>
            <a:r>
              <a:rPr lang="ko-KR" altLang="en-US" sz="500" b="1" dirty="0" smtClean="0"/>
              <a:t>도</a:t>
            </a:r>
            <a:r>
              <a:rPr lang="ko-KR" altLang="en-US" sz="500" b="1" dirty="0"/>
              <a:t>로</a:t>
            </a:r>
          </a:p>
        </p:txBody>
      </p:sp>
      <p:sp>
        <p:nvSpPr>
          <p:cNvPr id="2052" name="Rectangle 9"/>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054" name="Rectangle 11"/>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3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39"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40"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62" name="TextBox 61"/>
          <p:cNvSpPr txBox="1"/>
          <p:nvPr/>
        </p:nvSpPr>
        <p:spPr>
          <a:xfrm>
            <a:off x="7092789" y="3645024"/>
            <a:ext cx="360039" cy="169277"/>
          </a:xfrm>
          <a:prstGeom prst="rect">
            <a:avLst/>
          </a:prstGeom>
          <a:noFill/>
        </p:spPr>
        <p:txBody>
          <a:bodyPr wrap="square" rtlCol="0">
            <a:spAutoFit/>
          </a:bodyPr>
          <a:lstStyle/>
          <a:p>
            <a:r>
              <a:rPr lang="ko-KR" altLang="en-US" sz="500" b="1" dirty="0" smtClean="0"/>
              <a:t>도</a:t>
            </a:r>
            <a:r>
              <a:rPr lang="ko-KR" altLang="en-US" sz="500" b="1" dirty="0"/>
              <a:t>로</a:t>
            </a:r>
          </a:p>
        </p:txBody>
      </p:sp>
      <p:sp>
        <p:nvSpPr>
          <p:cNvPr id="41"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42"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43"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58" name="Rectangle 2"/>
          <p:cNvSpPr txBox="1">
            <a:spLocks noChangeArrowheads="1"/>
          </p:cNvSpPr>
          <p:nvPr/>
        </p:nvSpPr>
        <p:spPr>
          <a:xfrm>
            <a:off x="323850" y="7487"/>
            <a:ext cx="5976342" cy="432792"/>
          </a:xfrm>
          <a:prstGeom prst="rect">
            <a:avLst/>
          </a:prstGeom>
        </p:spPr>
        <p:txBody>
          <a:bodyPr/>
          <a:lstStyle>
            <a:lvl1pPr algn="ctr" rtl="0" eaLnBrk="0" fontAlgn="base" latinLnBrk="1" hangingPunct="0">
              <a:spcBef>
                <a:spcPct val="0"/>
              </a:spcBef>
              <a:spcAft>
                <a:spcPct val="0"/>
              </a:spcAft>
              <a:defRPr kumimoji="1" sz="4400">
                <a:solidFill>
                  <a:schemeClr val="tx2"/>
                </a:solidFill>
                <a:latin typeface="Arial" pitchFamily="34" charset="0"/>
                <a:ea typeface="+mj-ea"/>
                <a:cs typeface="+mj-cs"/>
              </a:defRPr>
            </a:lvl1pPr>
            <a:lvl2pPr algn="ctr" rtl="0" eaLnBrk="0" fontAlgn="base" latinLnBrk="1" hangingPunct="0">
              <a:spcBef>
                <a:spcPct val="0"/>
              </a:spcBef>
              <a:spcAft>
                <a:spcPct val="0"/>
              </a:spcAft>
              <a:defRPr kumimoji="1" sz="4400">
                <a:solidFill>
                  <a:schemeClr val="tx2"/>
                </a:solidFill>
                <a:latin typeface="Arial" pitchFamily="34" charset="0"/>
                <a:ea typeface="HY헤드라인M" pitchFamily="18" charset="-127"/>
              </a:defRPr>
            </a:lvl2pPr>
            <a:lvl3pPr algn="ctr" rtl="0" eaLnBrk="0" fontAlgn="base" latinLnBrk="1" hangingPunct="0">
              <a:spcBef>
                <a:spcPct val="0"/>
              </a:spcBef>
              <a:spcAft>
                <a:spcPct val="0"/>
              </a:spcAft>
              <a:defRPr kumimoji="1" sz="4400">
                <a:solidFill>
                  <a:schemeClr val="tx2"/>
                </a:solidFill>
                <a:latin typeface="Arial" pitchFamily="34" charset="0"/>
                <a:ea typeface="HY헤드라인M" pitchFamily="18" charset="-127"/>
              </a:defRPr>
            </a:lvl3pPr>
            <a:lvl4pPr algn="ctr" rtl="0" eaLnBrk="0" fontAlgn="base" latinLnBrk="1" hangingPunct="0">
              <a:spcBef>
                <a:spcPct val="0"/>
              </a:spcBef>
              <a:spcAft>
                <a:spcPct val="0"/>
              </a:spcAft>
              <a:defRPr kumimoji="1" sz="4400">
                <a:solidFill>
                  <a:schemeClr val="tx2"/>
                </a:solidFill>
                <a:latin typeface="Arial" pitchFamily="34" charset="0"/>
                <a:ea typeface="HY헤드라인M" pitchFamily="18" charset="-127"/>
              </a:defRPr>
            </a:lvl4pPr>
            <a:lvl5pPr algn="ctr" rtl="0" eaLnBrk="0" fontAlgn="base" latinLnBrk="1" hangingPunct="0">
              <a:spcBef>
                <a:spcPct val="0"/>
              </a:spcBef>
              <a:spcAft>
                <a:spcPct val="0"/>
              </a:spcAft>
              <a:defRPr kumimoji="1" sz="4400">
                <a:solidFill>
                  <a:schemeClr val="tx2"/>
                </a:solidFill>
                <a:latin typeface="Arial" pitchFamily="34" charset="0"/>
                <a:ea typeface="HY헤드라인M" pitchFamily="18" charset="-127"/>
              </a:defRPr>
            </a:lvl5pPr>
            <a:lvl6pPr marL="457200" algn="ctr" rtl="0" fontAlgn="base" latinLnBrk="1">
              <a:spcBef>
                <a:spcPct val="0"/>
              </a:spcBef>
              <a:spcAft>
                <a:spcPct val="0"/>
              </a:spcAft>
              <a:defRPr kumimoji="1" sz="4400">
                <a:solidFill>
                  <a:schemeClr val="tx2"/>
                </a:solidFill>
                <a:latin typeface="HY헤드라인M" pitchFamily="18" charset="-127"/>
                <a:ea typeface="HY헤드라인M" pitchFamily="18" charset="-127"/>
              </a:defRPr>
            </a:lvl6pPr>
            <a:lvl7pPr marL="914400" algn="ctr" rtl="0" fontAlgn="base" latinLnBrk="1">
              <a:spcBef>
                <a:spcPct val="0"/>
              </a:spcBef>
              <a:spcAft>
                <a:spcPct val="0"/>
              </a:spcAft>
              <a:defRPr kumimoji="1" sz="4400">
                <a:solidFill>
                  <a:schemeClr val="tx2"/>
                </a:solidFill>
                <a:latin typeface="HY헤드라인M" pitchFamily="18" charset="-127"/>
                <a:ea typeface="HY헤드라인M" pitchFamily="18" charset="-127"/>
              </a:defRPr>
            </a:lvl7pPr>
            <a:lvl8pPr marL="1371600" algn="ctr" rtl="0" fontAlgn="base" latinLnBrk="1">
              <a:spcBef>
                <a:spcPct val="0"/>
              </a:spcBef>
              <a:spcAft>
                <a:spcPct val="0"/>
              </a:spcAft>
              <a:defRPr kumimoji="1" sz="4400">
                <a:solidFill>
                  <a:schemeClr val="tx2"/>
                </a:solidFill>
                <a:latin typeface="HY헤드라인M" pitchFamily="18" charset="-127"/>
                <a:ea typeface="HY헤드라인M" pitchFamily="18" charset="-127"/>
              </a:defRPr>
            </a:lvl8pPr>
            <a:lvl9pPr marL="1828800" algn="ctr" rtl="0" fontAlgn="base" latinLnBrk="1">
              <a:spcBef>
                <a:spcPct val="0"/>
              </a:spcBef>
              <a:spcAft>
                <a:spcPct val="0"/>
              </a:spcAft>
              <a:defRPr kumimoji="1" sz="4400">
                <a:solidFill>
                  <a:schemeClr val="tx2"/>
                </a:solidFill>
                <a:latin typeface="HY헤드라인M" pitchFamily="18" charset="-127"/>
                <a:ea typeface="HY헤드라인M" pitchFamily="18" charset="-127"/>
              </a:defRPr>
            </a:lvl9pPr>
          </a:lstStyle>
          <a:p>
            <a:pPr algn="l"/>
            <a:r>
              <a:rPr lang="en-US" altLang="ko-KR" sz="2800" b="1" dirty="0">
                <a:solidFill>
                  <a:srgbClr val="FFFFFF"/>
                </a:solidFill>
                <a:effectLst>
                  <a:outerShdw blurRad="38100" dist="38100" dir="2700000" algn="tl">
                    <a:srgbClr val="000000">
                      <a:alpha val="43137"/>
                    </a:srgbClr>
                  </a:outerShdw>
                </a:effectLst>
                <a:latin typeface="Helvetica" pitchFamily="34" charset="0"/>
                <a:ea typeface="휴먼엑스포" pitchFamily="18" charset="-127"/>
                <a:cs typeface="Helvetica" pitchFamily="34" charset="0"/>
              </a:rPr>
              <a:t>Result of analysis for Zone</a:t>
            </a:r>
            <a:r>
              <a:rPr lang="en-US" altLang="ko-KR" sz="2800" b="1" dirty="0" smtClean="0">
                <a:solidFill>
                  <a:schemeClr val="bg1"/>
                </a:solidFill>
                <a:effectLst>
                  <a:outerShdw blurRad="38100" dist="38100" dir="2700000" algn="tl">
                    <a:srgbClr val="000000">
                      <a:alpha val="43137"/>
                    </a:srgbClr>
                  </a:outerShdw>
                </a:effectLst>
                <a:latin typeface="Helvetica" pitchFamily="34" charset="0"/>
                <a:cs typeface="Helvetica" pitchFamily="34" charset="0"/>
              </a:rPr>
              <a:t> D</a:t>
            </a:r>
            <a:endParaRPr lang="en-US" altLang="ko-KR" sz="2800" b="1" dirty="0">
              <a:solidFill>
                <a:schemeClr val="bg1"/>
              </a:solidFill>
              <a:effectLst>
                <a:outerShdw blurRad="38100" dist="38100" dir="2700000" algn="tl">
                  <a:srgbClr val="000000">
                    <a:alpha val="43137"/>
                  </a:srgbClr>
                </a:outerShdw>
              </a:effectLst>
              <a:latin typeface="Helvetica" pitchFamily="34" charset="0"/>
              <a:cs typeface="Helvetica" pitchFamily="34" charset="0"/>
            </a:endParaRPr>
          </a:p>
        </p:txBody>
      </p:sp>
    </p:spTree>
    <p:extLst>
      <p:ext uri="{BB962C8B-B14F-4D97-AF65-F5344CB8AC3E}">
        <p14:creationId xmlns:p14="http://schemas.microsoft.com/office/powerpoint/2010/main" val="3867209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5" name="_x248038696" descr="DRW00000b3028c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1059" y="2997345"/>
            <a:ext cx="4494957" cy="2449669"/>
          </a:xfrm>
          <a:prstGeom prst="rect">
            <a:avLst/>
          </a:prstGeom>
          <a:noFill/>
          <a:extLst>
            <a:ext uri="{909E8E84-426E-40DD-AFC4-6F175D3DCCD1}">
              <a14:hiddenFill xmlns:a14="http://schemas.microsoft.com/office/drawing/2010/main">
                <a:solidFill>
                  <a:srgbClr val="FFFFFF"/>
                </a:solidFill>
              </a14:hiddenFill>
            </a:ext>
          </a:extLst>
        </p:spPr>
      </p:pic>
      <p:pic>
        <p:nvPicPr>
          <p:cNvPr id="10247" name="_x248038856" descr="EMB00000b3028cd"/>
          <p:cNvPicPr>
            <a:picLocks noChangeAspect="1" noChangeArrowheads="1"/>
          </p:cNvPicPr>
          <p:nvPr/>
        </p:nvPicPr>
        <p:blipFill>
          <a:blip r:embed="rId3" cstate="print">
            <a:extLst>
              <a:ext uri="{28A0092B-C50C-407E-A947-70E740481C1C}">
                <a14:useLocalDpi xmlns:a14="http://schemas.microsoft.com/office/drawing/2010/main" val="0"/>
              </a:ext>
            </a:extLst>
          </a:blip>
          <a:srcRect l="757" t="797" r="66" b="1518"/>
          <a:stretch>
            <a:fillRect/>
          </a:stretch>
        </p:blipFill>
        <p:spPr bwMode="auto">
          <a:xfrm>
            <a:off x="4883446" y="3253270"/>
            <a:ext cx="4081042" cy="2078517"/>
          </a:xfrm>
          <a:prstGeom prst="rect">
            <a:avLst/>
          </a:prstGeom>
          <a:noFill/>
          <a:extLst>
            <a:ext uri="{909E8E84-426E-40DD-AFC4-6F175D3DCCD1}">
              <a14:hiddenFill xmlns:a14="http://schemas.microsoft.com/office/drawing/2010/main">
                <a:solidFill>
                  <a:srgbClr val="FFFFFF"/>
                </a:solidFill>
              </a14:hiddenFill>
            </a:ext>
          </a:extLst>
        </p:spPr>
      </p:pic>
      <p:pic>
        <p:nvPicPr>
          <p:cNvPr id="10241" name="_x248038936" descr="EMB00000b3028ba"/>
          <p:cNvPicPr>
            <a:picLocks noChangeAspect="1" noChangeArrowheads="1"/>
          </p:cNvPicPr>
          <p:nvPr/>
        </p:nvPicPr>
        <p:blipFill>
          <a:blip r:embed="rId4" cstate="print">
            <a:extLst>
              <a:ext uri="{28A0092B-C50C-407E-A947-70E740481C1C}">
                <a14:useLocalDpi xmlns:a14="http://schemas.microsoft.com/office/drawing/2010/main" val="0"/>
              </a:ext>
            </a:extLst>
          </a:blip>
          <a:srcRect l="824" t="16623" r="1448" b="1418"/>
          <a:stretch>
            <a:fillRect/>
          </a:stretch>
        </p:blipFill>
        <p:spPr bwMode="auto">
          <a:xfrm>
            <a:off x="4779554" y="908720"/>
            <a:ext cx="4184934" cy="1800593"/>
          </a:xfrm>
          <a:prstGeom prst="rect">
            <a:avLst/>
          </a:prstGeom>
          <a:noFill/>
          <a:extLst>
            <a:ext uri="{909E8E84-426E-40DD-AFC4-6F175D3DCCD1}">
              <a14:hiddenFill xmlns:a14="http://schemas.microsoft.com/office/drawing/2010/main">
                <a:solidFill>
                  <a:srgbClr val="FFFFFF"/>
                </a:solidFill>
              </a14:hiddenFill>
            </a:ext>
          </a:extLst>
        </p:spPr>
      </p:pic>
      <p:pic>
        <p:nvPicPr>
          <p:cNvPr id="10243" name="_x248038696" descr="EMB00000b3028bd"/>
          <p:cNvPicPr>
            <a:picLocks noChangeAspect="1" noChangeArrowheads="1"/>
          </p:cNvPicPr>
          <p:nvPr/>
        </p:nvPicPr>
        <p:blipFill>
          <a:blip r:embed="rId5" cstate="print">
            <a:extLst>
              <a:ext uri="{28A0092B-C50C-407E-A947-70E740481C1C}">
                <a14:useLocalDpi xmlns:a14="http://schemas.microsoft.com/office/drawing/2010/main" val="0"/>
              </a:ext>
            </a:extLst>
          </a:blip>
          <a:srcRect l="757" t="16582" r="4268" b="1375"/>
          <a:stretch>
            <a:fillRect/>
          </a:stretch>
        </p:blipFill>
        <p:spPr bwMode="auto">
          <a:xfrm>
            <a:off x="302619" y="919552"/>
            <a:ext cx="4104292" cy="178976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7"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9"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2"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3"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4" name="Rectangle 1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5" name="Rectangle 1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6" name="Rectangle 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8"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8" name="Rectangle 7"/>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9" name="Rectangle 9"/>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1" name="Rectangle 11"/>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2" name="Rectangle 1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7" name="Rectangle 1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6" name="Rectangle 3"/>
          <p:cNvSpPr>
            <a:spLocks noChangeArrowheads="1"/>
          </p:cNvSpPr>
          <p:nvPr/>
        </p:nvSpPr>
        <p:spPr bwMode="auto">
          <a:xfrm>
            <a:off x="304800" y="3048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0"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3"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4" name="Rectangle 9"/>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6"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9"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30"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0"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1"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7"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31"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47" name="직사각형 46"/>
          <p:cNvSpPr/>
          <p:nvPr/>
        </p:nvSpPr>
        <p:spPr>
          <a:xfrm>
            <a:off x="395536" y="3543792"/>
            <a:ext cx="2108269" cy="461665"/>
          </a:xfrm>
          <a:prstGeom prst="rect">
            <a:avLst/>
          </a:prstGeom>
        </p:spPr>
        <p:txBody>
          <a:bodyPr wrap="none">
            <a:spAutoFit/>
          </a:bodyPr>
          <a:lstStyle/>
          <a:p>
            <a:pPr fontAlgn="base" latinLnBrk="0"/>
            <a:r>
              <a:rPr lang="en-US" altLang="ko-KR" sz="1200" dirty="0" err="1" smtClean="0">
                <a:latin typeface="HY울릉도M" pitchFamily="18" charset="-127"/>
                <a:ea typeface="HY울릉도M" pitchFamily="18" charset="-127"/>
              </a:rPr>
              <a:t>PoF</a:t>
            </a:r>
            <a:r>
              <a:rPr lang="en-US" altLang="ko-KR" sz="1200" dirty="0" smtClean="0">
                <a:latin typeface="HY울릉도M" pitchFamily="18" charset="-127"/>
                <a:ea typeface="HY울릉도M" pitchFamily="18" charset="-127"/>
              </a:rPr>
              <a:t> = 0.00%</a:t>
            </a:r>
          </a:p>
          <a:p>
            <a:pPr fontAlgn="base" latinLnBrk="0"/>
            <a:r>
              <a:rPr lang="en-US" altLang="ko-KR" sz="1200" dirty="0" smtClean="0">
                <a:latin typeface="HY울릉도M" pitchFamily="18" charset="-127"/>
                <a:ea typeface="HY울릉도M" pitchFamily="18" charset="-127"/>
              </a:rPr>
              <a:t>Reliability index = 11.85</a:t>
            </a:r>
            <a:endParaRPr lang="ko-KR" altLang="en-US" sz="1200" dirty="0">
              <a:latin typeface="HY울릉도M" pitchFamily="18" charset="-127"/>
              <a:ea typeface="HY울릉도M" pitchFamily="18" charset="-127"/>
            </a:endParaRPr>
          </a:p>
        </p:txBody>
      </p:sp>
      <p:sp>
        <p:nvSpPr>
          <p:cNvPr id="2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3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33"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34"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35"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44" name="직사각형 43"/>
          <p:cNvSpPr/>
          <p:nvPr/>
        </p:nvSpPr>
        <p:spPr>
          <a:xfrm>
            <a:off x="1895344" y="2205257"/>
            <a:ext cx="918841" cy="276999"/>
          </a:xfrm>
          <a:prstGeom prst="rect">
            <a:avLst/>
          </a:prstGeom>
        </p:spPr>
        <p:txBody>
          <a:bodyPr wrap="none">
            <a:spAutoFit/>
          </a:bodyPr>
          <a:lstStyle/>
          <a:p>
            <a:pPr fontAlgn="base" latinLnBrk="0"/>
            <a:r>
              <a:rPr lang="en-US" altLang="ko-KR" sz="1200" dirty="0" smtClean="0">
                <a:latin typeface="HY울릉도M" pitchFamily="18" charset="-127"/>
                <a:ea typeface="HY울릉도M" pitchFamily="18" charset="-127"/>
              </a:rPr>
              <a:t>SF = 8.68</a:t>
            </a:r>
            <a:endParaRPr lang="ko-KR" altLang="en-US" sz="1200" dirty="0">
              <a:latin typeface="HY울릉도M" pitchFamily="18" charset="-127"/>
              <a:ea typeface="HY울릉도M" pitchFamily="18" charset="-127"/>
            </a:endParaRPr>
          </a:p>
        </p:txBody>
      </p:sp>
      <p:sp>
        <p:nvSpPr>
          <p:cNvPr id="45" name="직사각형 44"/>
          <p:cNvSpPr/>
          <p:nvPr/>
        </p:nvSpPr>
        <p:spPr>
          <a:xfrm>
            <a:off x="6533479" y="2205257"/>
            <a:ext cx="918841" cy="276999"/>
          </a:xfrm>
          <a:prstGeom prst="rect">
            <a:avLst/>
          </a:prstGeom>
        </p:spPr>
        <p:txBody>
          <a:bodyPr wrap="none">
            <a:spAutoFit/>
          </a:bodyPr>
          <a:lstStyle/>
          <a:p>
            <a:pPr fontAlgn="base" latinLnBrk="0"/>
            <a:r>
              <a:rPr lang="en-US" altLang="ko-KR" sz="1200" dirty="0" smtClean="0">
                <a:latin typeface="HY울릉도M" pitchFamily="18" charset="-127"/>
                <a:ea typeface="HY울릉도M" pitchFamily="18" charset="-127"/>
              </a:rPr>
              <a:t>SF = 6.13</a:t>
            </a:r>
            <a:endParaRPr lang="ko-KR" altLang="en-US" sz="1200" dirty="0">
              <a:latin typeface="HY울릉도M" pitchFamily="18" charset="-127"/>
              <a:ea typeface="HY울릉도M" pitchFamily="18" charset="-127"/>
            </a:endParaRPr>
          </a:p>
        </p:txBody>
      </p:sp>
      <p:sp>
        <p:nvSpPr>
          <p:cNvPr id="48" name="직사각형 47"/>
          <p:cNvSpPr/>
          <p:nvPr/>
        </p:nvSpPr>
        <p:spPr>
          <a:xfrm>
            <a:off x="6588224" y="3285377"/>
            <a:ext cx="918841" cy="276999"/>
          </a:xfrm>
          <a:prstGeom prst="rect">
            <a:avLst/>
          </a:prstGeom>
        </p:spPr>
        <p:txBody>
          <a:bodyPr wrap="none">
            <a:spAutoFit/>
          </a:bodyPr>
          <a:lstStyle/>
          <a:p>
            <a:pPr fontAlgn="base" latinLnBrk="0"/>
            <a:r>
              <a:rPr lang="en-US" altLang="ko-KR" sz="1200" dirty="0" smtClean="0">
                <a:latin typeface="HY울릉도M" pitchFamily="18" charset="-127"/>
                <a:ea typeface="HY울릉도M" pitchFamily="18" charset="-127"/>
              </a:rPr>
              <a:t>SF = 6.13</a:t>
            </a:r>
            <a:endParaRPr lang="ko-KR" altLang="en-US" sz="1200" dirty="0">
              <a:latin typeface="HY울릉도M" pitchFamily="18" charset="-127"/>
              <a:ea typeface="HY울릉도M" pitchFamily="18" charset="-127"/>
            </a:endParaRPr>
          </a:p>
        </p:txBody>
      </p:sp>
      <p:sp>
        <p:nvSpPr>
          <p:cNvPr id="36" name="모서리가 둥근 직사각형 35"/>
          <p:cNvSpPr/>
          <p:nvPr/>
        </p:nvSpPr>
        <p:spPr>
          <a:xfrm>
            <a:off x="1809710" y="5445617"/>
            <a:ext cx="2160240" cy="86409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fontAlgn="base" latinLnBrk="0"/>
            <a:r>
              <a:rPr lang="en-US" altLang="ko-KR" sz="1200" dirty="0">
                <a:latin typeface="HY울릉도M" pitchFamily="18" charset="-127"/>
                <a:ea typeface="HY울릉도M" pitchFamily="18" charset="-127"/>
              </a:rPr>
              <a:t>Criteria</a:t>
            </a:r>
          </a:p>
          <a:p>
            <a:pPr marL="228600" indent="-228600" fontAlgn="base" latinLnBrk="0">
              <a:buAutoNum type="arabicParenR"/>
            </a:pPr>
            <a:r>
              <a:rPr lang="en-US" altLang="ko-KR" sz="1200" dirty="0">
                <a:latin typeface="HY울릉도M" pitchFamily="18" charset="-127"/>
                <a:ea typeface="HY울릉도M" pitchFamily="18" charset="-127"/>
              </a:rPr>
              <a:t>SF &gt; 1.5</a:t>
            </a:r>
          </a:p>
          <a:p>
            <a:pPr marL="228600" indent="-228600" fontAlgn="base" latinLnBrk="0">
              <a:buAutoNum type="arabicParenR"/>
            </a:pPr>
            <a:r>
              <a:rPr lang="en-US" altLang="ko-KR" sz="1200" dirty="0" err="1">
                <a:latin typeface="HY울릉도M" pitchFamily="18" charset="-127"/>
                <a:ea typeface="HY울릉도M" pitchFamily="18" charset="-127"/>
              </a:rPr>
              <a:t>PoF</a:t>
            </a:r>
            <a:r>
              <a:rPr lang="en-US" altLang="ko-KR" sz="1200" dirty="0">
                <a:latin typeface="HY울릉도M" pitchFamily="18" charset="-127"/>
                <a:ea typeface="HY울릉도M" pitchFamily="18" charset="-127"/>
              </a:rPr>
              <a:t> &lt; 0.1%</a:t>
            </a:r>
          </a:p>
          <a:p>
            <a:pPr marL="228600" indent="-228600" fontAlgn="base" latinLnBrk="0">
              <a:buAutoNum type="arabicParenR"/>
            </a:pPr>
            <a:r>
              <a:rPr lang="en-US" altLang="ko-KR" sz="1200" dirty="0">
                <a:latin typeface="HY울릉도M" pitchFamily="18" charset="-127"/>
                <a:ea typeface="HY울릉도M" pitchFamily="18" charset="-127"/>
              </a:rPr>
              <a:t>Reliability index &gt; </a:t>
            </a:r>
            <a:r>
              <a:rPr lang="en-US" altLang="ko-KR" sz="1200" dirty="0" smtClean="0">
                <a:latin typeface="HY울릉도M" pitchFamily="18" charset="-127"/>
                <a:ea typeface="HY울릉도M" pitchFamily="18" charset="-127"/>
              </a:rPr>
              <a:t>3</a:t>
            </a:r>
            <a:endParaRPr lang="ko-KR" altLang="en-US" sz="1200" dirty="0"/>
          </a:p>
        </p:txBody>
      </p:sp>
      <p:sp>
        <p:nvSpPr>
          <p:cNvPr id="37" name="오른쪽 화살표 36"/>
          <p:cNvSpPr/>
          <p:nvPr/>
        </p:nvSpPr>
        <p:spPr>
          <a:xfrm>
            <a:off x="4211960" y="5661641"/>
            <a:ext cx="792088"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1" name="모서리가 둥근 직사각형 50"/>
          <p:cNvSpPr/>
          <p:nvPr/>
        </p:nvSpPr>
        <p:spPr>
          <a:xfrm>
            <a:off x="5292080" y="5445617"/>
            <a:ext cx="2160240" cy="86409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fontAlgn="base" latinLnBrk="0"/>
            <a:r>
              <a:rPr lang="en-US" altLang="ko-KR" sz="1200" dirty="0" smtClean="0">
                <a:latin typeface="HY울릉도M" pitchFamily="18" charset="-127"/>
                <a:ea typeface="HY울릉도M" pitchFamily="18" charset="-127"/>
              </a:rPr>
              <a:t>Zone E: 1-1’</a:t>
            </a:r>
          </a:p>
          <a:p>
            <a:pPr algn="ctr" fontAlgn="base" latinLnBrk="0"/>
            <a:endParaRPr lang="en-US" altLang="ko-KR" sz="1200" dirty="0">
              <a:latin typeface="HY울릉도M" pitchFamily="18" charset="-127"/>
              <a:ea typeface="HY울릉도M" pitchFamily="18" charset="-127"/>
            </a:endParaRPr>
          </a:p>
          <a:p>
            <a:pPr algn="ctr" fontAlgn="base" latinLnBrk="0"/>
            <a:r>
              <a:rPr lang="en-US" altLang="ko-KR" dirty="0" smtClean="0">
                <a:latin typeface="HY울릉도M" pitchFamily="18" charset="-127"/>
                <a:ea typeface="HY울릉도M" pitchFamily="18" charset="-127"/>
              </a:rPr>
              <a:t>Stable</a:t>
            </a:r>
            <a:endParaRPr lang="ko-KR" altLang="en-US" dirty="0"/>
          </a:p>
        </p:txBody>
      </p:sp>
      <p:sp>
        <p:nvSpPr>
          <p:cNvPr id="38" name="TextBox 37"/>
          <p:cNvSpPr txBox="1"/>
          <p:nvPr/>
        </p:nvSpPr>
        <p:spPr>
          <a:xfrm>
            <a:off x="5148064" y="3764172"/>
            <a:ext cx="720079" cy="169277"/>
          </a:xfrm>
          <a:prstGeom prst="rect">
            <a:avLst/>
          </a:prstGeom>
          <a:solidFill>
            <a:schemeClr val="bg1"/>
          </a:solidFill>
        </p:spPr>
        <p:txBody>
          <a:bodyPr wrap="square" rtlCol="0">
            <a:spAutoFit/>
          </a:bodyPr>
          <a:lstStyle/>
          <a:p>
            <a:r>
              <a:rPr lang="ko-KR" altLang="en-US" sz="500" b="1" dirty="0" smtClean="0"/>
              <a:t>광산영향평가경</a:t>
            </a:r>
            <a:r>
              <a:rPr lang="ko-KR" altLang="en-US" sz="500" b="1" dirty="0"/>
              <a:t>계</a:t>
            </a:r>
          </a:p>
        </p:txBody>
      </p:sp>
      <p:sp>
        <p:nvSpPr>
          <p:cNvPr id="204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050"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052"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054"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62" name="TextBox 61"/>
          <p:cNvSpPr txBox="1"/>
          <p:nvPr/>
        </p:nvSpPr>
        <p:spPr>
          <a:xfrm>
            <a:off x="484796" y="997980"/>
            <a:ext cx="792088" cy="400110"/>
          </a:xfrm>
          <a:prstGeom prst="rect">
            <a:avLst/>
          </a:prstGeom>
          <a:solidFill>
            <a:schemeClr val="bg1"/>
          </a:solidFill>
        </p:spPr>
        <p:txBody>
          <a:bodyPr wrap="square" rtlCol="0">
            <a:spAutoFit/>
          </a:bodyPr>
          <a:lstStyle/>
          <a:p>
            <a:r>
              <a:rPr lang="en-US" altLang="ko-KR" sz="1000" b="1" dirty="0" smtClean="0">
                <a:latin typeface="Helvetica" panose="020B0604020202020204" pitchFamily="34" charset="0"/>
                <a:cs typeface="Helvetica" panose="020B0604020202020204" pitchFamily="34" charset="0"/>
              </a:rPr>
              <a:t>Boundary</a:t>
            </a:r>
          </a:p>
          <a:p>
            <a:r>
              <a:rPr lang="en-US" altLang="ko-KR" sz="1000" b="1" dirty="0" smtClean="0">
                <a:latin typeface="Helvetica" panose="020B0604020202020204" pitchFamily="34" charset="0"/>
                <a:cs typeface="Helvetica" panose="020B0604020202020204" pitchFamily="34" charset="0"/>
              </a:rPr>
              <a:t>of mine</a:t>
            </a:r>
            <a:endParaRPr lang="ko-KR" altLang="en-US" sz="1000" b="1" dirty="0">
              <a:latin typeface="Helvetica" panose="020B0604020202020204" pitchFamily="34" charset="0"/>
              <a:cs typeface="Helvetica" panose="020B0604020202020204" pitchFamily="34" charset="0"/>
            </a:endParaRPr>
          </a:p>
        </p:txBody>
      </p:sp>
      <p:sp>
        <p:nvSpPr>
          <p:cNvPr id="55" name="TextBox 54"/>
          <p:cNvSpPr txBox="1"/>
          <p:nvPr/>
        </p:nvSpPr>
        <p:spPr>
          <a:xfrm>
            <a:off x="5058804" y="954850"/>
            <a:ext cx="792088" cy="400110"/>
          </a:xfrm>
          <a:prstGeom prst="rect">
            <a:avLst/>
          </a:prstGeom>
          <a:solidFill>
            <a:schemeClr val="bg1"/>
          </a:solidFill>
        </p:spPr>
        <p:txBody>
          <a:bodyPr wrap="square" rtlCol="0">
            <a:spAutoFit/>
          </a:bodyPr>
          <a:lstStyle/>
          <a:p>
            <a:r>
              <a:rPr lang="en-US" altLang="ko-KR" sz="1000" b="1" dirty="0" smtClean="0">
                <a:latin typeface="Helvetica" panose="020B0604020202020204" pitchFamily="34" charset="0"/>
                <a:cs typeface="Helvetica" panose="020B0604020202020204" pitchFamily="34" charset="0"/>
              </a:rPr>
              <a:t>Boundary</a:t>
            </a:r>
          </a:p>
          <a:p>
            <a:r>
              <a:rPr lang="en-US" altLang="ko-KR" sz="1000" b="1" dirty="0" smtClean="0">
                <a:latin typeface="Helvetica" panose="020B0604020202020204" pitchFamily="34" charset="0"/>
                <a:cs typeface="Helvetica" panose="020B0604020202020204" pitchFamily="34" charset="0"/>
              </a:rPr>
              <a:t>of mine</a:t>
            </a:r>
            <a:endParaRPr lang="ko-KR" altLang="en-US" sz="1000" b="1" dirty="0">
              <a:latin typeface="Helvetica" panose="020B0604020202020204" pitchFamily="34" charset="0"/>
              <a:cs typeface="Helvetica" panose="020B0604020202020204" pitchFamily="34" charset="0"/>
            </a:endParaRPr>
          </a:p>
        </p:txBody>
      </p:sp>
      <p:sp>
        <p:nvSpPr>
          <p:cNvPr id="56" name="Rectangle 2"/>
          <p:cNvSpPr txBox="1">
            <a:spLocks noChangeArrowheads="1"/>
          </p:cNvSpPr>
          <p:nvPr/>
        </p:nvSpPr>
        <p:spPr>
          <a:xfrm>
            <a:off x="323850" y="7487"/>
            <a:ext cx="5976342" cy="432792"/>
          </a:xfrm>
          <a:prstGeom prst="rect">
            <a:avLst/>
          </a:prstGeom>
        </p:spPr>
        <p:txBody>
          <a:bodyPr/>
          <a:lstStyle>
            <a:lvl1pPr algn="ctr" rtl="0" eaLnBrk="0" fontAlgn="base" latinLnBrk="1" hangingPunct="0">
              <a:spcBef>
                <a:spcPct val="0"/>
              </a:spcBef>
              <a:spcAft>
                <a:spcPct val="0"/>
              </a:spcAft>
              <a:defRPr kumimoji="1" sz="4400">
                <a:solidFill>
                  <a:schemeClr val="tx2"/>
                </a:solidFill>
                <a:latin typeface="Arial" pitchFamily="34" charset="0"/>
                <a:ea typeface="+mj-ea"/>
                <a:cs typeface="+mj-cs"/>
              </a:defRPr>
            </a:lvl1pPr>
            <a:lvl2pPr algn="ctr" rtl="0" eaLnBrk="0" fontAlgn="base" latinLnBrk="1" hangingPunct="0">
              <a:spcBef>
                <a:spcPct val="0"/>
              </a:spcBef>
              <a:spcAft>
                <a:spcPct val="0"/>
              </a:spcAft>
              <a:defRPr kumimoji="1" sz="4400">
                <a:solidFill>
                  <a:schemeClr val="tx2"/>
                </a:solidFill>
                <a:latin typeface="Arial" pitchFamily="34" charset="0"/>
                <a:ea typeface="HY헤드라인M" pitchFamily="18" charset="-127"/>
              </a:defRPr>
            </a:lvl2pPr>
            <a:lvl3pPr algn="ctr" rtl="0" eaLnBrk="0" fontAlgn="base" latinLnBrk="1" hangingPunct="0">
              <a:spcBef>
                <a:spcPct val="0"/>
              </a:spcBef>
              <a:spcAft>
                <a:spcPct val="0"/>
              </a:spcAft>
              <a:defRPr kumimoji="1" sz="4400">
                <a:solidFill>
                  <a:schemeClr val="tx2"/>
                </a:solidFill>
                <a:latin typeface="Arial" pitchFamily="34" charset="0"/>
                <a:ea typeface="HY헤드라인M" pitchFamily="18" charset="-127"/>
              </a:defRPr>
            </a:lvl3pPr>
            <a:lvl4pPr algn="ctr" rtl="0" eaLnBrk="0" fontAlgn="base" latinLnBrk="1" hangingPunct="0">
              <a:spcBef>
                <a:spcPct val="0"/>
              </a:spcBef>
              <a:spcAft>
                <a:spcPct val="0"/>
              </a:spcAft>
              <a:defRPr kumimoji="1" sz="4400">
                <a:solidFill>
                  <a:schemeClr val="tx2"/>
                </a:solidFill>
                <a:latin typeface="Arial" pitchFamily="34" charset="0"/>
                <a:ea typeface="HY헤드라인M" pitchFamily="18" charset="-127"/>
              </a:defRPr>
            </a:lvl4pPr>
            <a:lvl5pPr algn="ctr" rtl="0" eaLnBrk="0" fontAlgn="base" latinLnBrk="1" hangingPunct="0">
              <a:spcBef>
                <a:spcPct val="0"/>
              </a:spcBef>
              <a:spcAft>
                <a:spcPct val="0"/>
              </a:spcAft>
              <a:defRPr kumimoji="1" sz="4400">
                <a:solidFill>
                  <a:schemeClr val="tx2"/>
                </a:solidFill>
                <a:latin typeface="Arial" pitchFamily="34" charset="0"/>
                <a:ea typeface="HY헤드라인M" pitchFamily="18" charset="-127"/>
              </a:defRPr>
            </a:lvl5pPr>
            <a:lvl6pPr marL="457200" algn="ctr" rtl="0" fontAlgn="base" latinLnBrk="1">
              <a:spcBef>
                <a:spcPct val="0"/>
              </a:spcBef>
              <a:spcAft>
                <a:spcPct val="0"/>
              </a:spcAft>
              <a:defRPr kumimoji="1" sz="4400">
                <a:solidFill>
                  <a:schemeClr val="tx2"/>
                </a:solidFill>
                <a:latin typeface="HY헤드라인M" pitchFamily="18" charset="-127"/>
                <a:ea typeface="HY헤드라인M" pitchFamily="18" charset="-127"/>
              </a:defRPr>
            </a:lvl6pPr>
            <a:lvl7pPr marL="914400" algn="ctr" rtl="0" fontAlgn="base" latinLnBrk="1">
              <a:spcBef>
                <a:spcPct val="0"/>
              </a:spcBef>
              <a:spcAft>
                <a:spcPct val="0"/>
              </a:spcAft>
              <a:defRPr kumimoji="1" sz="4400">
                <a:solidFill>
                  <a:schemeClr val="tx2"/>
                </a:solidFill>
                <a:latin typeface="HY헤드라인M" pitchFamily="18" charset="-127"/>
                <a:ea typeface="HY헤드라인M" pitchFamily="18" charset="-127"/>
              </a:defRPr>
            </a:lvl7pPr>
            <a:lvl8pPr marL="1371600" algn="ctr" rtl="0" fontAlgn="base" latinLnBrk="1">
              <a:spcBef>
                <a:spcPct val="0"/>
              </a:spcBef>
              <a:spcAft>
                <a:spcPct val="0"/>
              </a:spcAft>
              <a:defRPr kumimoji="1" sz="4400">
                <a:solidFill>
                  <a:schemeClr val="tx2"/>
                </a:solidFill>
                <a:latin typeface="HY헤드라인M" pitchFamily="18" charset="-127"/>
                <a:ea typeface="HY헤드라인M" pitchFamily="18" charset="-127"/>
              </a:defRPr>
            </a:lvl8pPr>
            <a:lvl9pPr marL="1828800" algn="ctr" rtl="0" fontAlgn="base" latinLnBrk="1">
              <a:spcBef>
                <a:spcPct val="0"/>
              </a:spcBef>
              <a:spcAft>
                <a:spcPct val="0"/>
              </a:spcAft>
              <a:defRPr kumimoji="1" sz="4400">
                <a:solidFill>
                  <a:schemeClr val="tx2"/>
                </a:solidFill>
                <a:latin typeface="HY헤드라인M" pitchFamily="18" charset="-127"/>
                <a:ea typeface="HY헤드라인M" pitchFamily="18" charset="-127"/>
              </a:defRPr>
            </a:lvl9pPr>
          </a:lstStyle>
          <a:p>
            <a:pPr algn="l"/>
            <a:r>
              <a:rPr lang="en-US" altLang="ko-KR" sz="2800" b="1" dirty="0">
                <a:solidFill>
                  <a:srgbClr val="FFFFFF"/>
                </a:solidFill>
                <a:effectLst>
                  <a:outerShdw blurRad="38100" dist="38100" dir="2700000" algn="tl">
                    <a:srgbClr val="000000">
                      <a:alpha val="43137"/>
                    </a:srgbClr>
                  </a:outerShdw>
                </a:effectLst>
                <a:latin typeface="Helvetica" pitchFamily="34" charset="0"/>
                <a:ea typeface="휴먼엑스포" pitchFamily="18" charset="-127"/>
                <a:cs typeface="Helvetica" pitchFamily="34" charset="0"/>
              </a:rPr>
              <a:t>Result of analysis for Zone</a:t>
            </a:r>
            <a:r>
              <a:rPr lang="en-US" altLang="ko-KR" sz="2800" b="1" dirty="0" smtClean="0">
                <a:solidFill>
                  <a:schemeClr val="bg1"/>
                </a:solidFill>
                <a:effectLst>
                  <a:outerShdw blurRad="38100" dist="38100" dir="2700000" algn="tl">
                    <a:srgbClr val="000000">
                      <a:alpha val="43137"/>
                    </a:srgbClr>
                  </a:outerShdw>
                </a:effectLst>
                <a:latin typeface="Helvetica" pitchFamily="34" charset="0"/>
                <a:cs typeface="Helvetica" pitchFamily="34" charset="0"/>
              </a:rPr>
              <a:t> E</a:t>
            </a:r>
            <a:endParaRPr lang="en-US" altLang="ko-KR" sz="2800" b="1" dirty="0">
              <a:solidFill>
                <a:schemeClr val="bg1"/>
              </a:solidFill>
              <a:effectLst>
                <a:outerShdw blurRad="38100" dist="38100" dir="2700000" algn="tl">
                  <a:srgbClr val="000000">
                    <a:alpha val="43137"/>
                  </a:srgbClr>
                </a:outerShdw>
              </a:effectLst>
              <a:latin typeface="Helvetica" pitchFamily="34" charset="0"/>
              <a:cs typeface="Helvetica" pitchFamily="34" charset="0"/>
            </a:endParaRPr>
          </a:p>
        </p:txBody>
      </p:sp>
      <p:sp>
        <p:nvSpPr>
          <p:cNvPr id="54" name="TextBox 53"/>
          <p:cNvSpPr txBox="1"/>
          <p:nvPr/>
        </p:nvSpPr>
        <p:spPr>
          <a:xfrm>
            <a:off x="5237324" y="3574569"/>
            <a:ext cx="792088" cy="400110"/>
          </a:xfrm>
          <a:prstGeom prst="rect">
            <a:avLst/>
          </a:prstGeom>
          <a:solidFill>
            <a:schemeClr val="bg1"/>
          </a:solidFill>
        </p:spPr>
        <p:txBody>
          <a:bodyPr wrap="square" rtlCol="0">
            <a:spAutoFit/>
          </a:bodyPr>
          <a:lstStyle/>
          <a:p>
            <a:r>
              <a:rPr lang="en-US" altLang="ko-KR" sz="1000" b="1" dirty="0" smtClean="0">
                <a:latin typeface="Helvetica" panose="020B0604020202020204" pitchFamily="34" charset="0"/>
                <a:cs typeface="Helvetica" panose="020B0604020202020204" pitchFamily="34" charset="0"/>
              </a:rPr>
              <a:t>Boundary</a:t>
            </a:r>
          </a:p>
          <a:p>
            <a:r>
              <a:rPr lang="en-US" altLang="ko-KR" sz="1000" b="1" dirty="0" smtClean="0">
                <a:latin typeface="Helvetica" panose="020B0604020202020204" pitchFamily="34" charset="0"/>
                <a:cs typeface="Helvetica" panose="020B0604020202020204" pitchFamily="34" charset="0"/>
              </a:rPr>
              <a:t>of mine</a:t>
            </a:r>
            <a:endParaRPr lang="ko-KR" altLang="en-US" sz="1000" b="1"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2390985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1" name="_x248038136" descr="EMB00000b3028e8"/>
          <p:cNvPicPr>
            <a:picLocks noChangeAspect="1" noChangeArrowheads="1"/>
          </p:cNvPicPr>
          <p:nvPr/>
        </p:nvPicPr>
        <p:blipFill>
          <a:blip r:embed="rId2" cstate="print">
            <a:extLst>
              <a:ext uri="{28A0092B-C50C-407E-A947-70E740481C1C}">
                <a14:useLocalDpi xmlns:a14="http://schemas.microsoft.com/office/drawing/2010/main" val="0"/>
              </a:ext>
            </a:extLst>
          </a:blip>
          <a:srcRect l="757" t="1248" r="757" b="12794"/>
          <a:stretch>
            <a:fillRect/>
          </a:stretch>
        </p:blipFill>
        <p:spPr bwMode="auto">
          <a:xfrm>
            <a:off x="4346884" y="2806615"/>
            <a:ext cx="4689612" cy="2022605"/>
          </a:xfrm>
          <a:prstGeom prst="rect">
            <a:avLst/>
          </a:prstGeom>
          <a:noFill/>
          <a:extLst>
            <a:ext uri="{909E8E84-426E-40DD-AFC4-6F175D3DCCD1}">
              <a14:hiddenFill xmlns:a14="http://schemas.microsoft.com/office/drawing/2010/main">
                <a:solidFill>
                  <a:srgbClr val="FFFFFF"/>
                </a:solidFill>
              </a14:hiddenFill>
            </a:ext>
          </a:extLst>
        </p:spPr>
      </p:pic>
      <p:pic>
        <p:nvPicPr>
          <p:cNvPr id="11269" name="_x248040056" descr="DRW00000b3028e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240" y="2765773"/>
            <a:ext cx="4020728" cy="2200629"/>
          </a:xfrm>
          <a:prstGeom prst="rect">
            <a:avLst/>
          </a:prstGeom>
          <a:noFill/>
          <a:extLst>
            <a:ext uri="{909E8E84-426E-40DD-AFC4-6F175D3DCCD1}">
              <a14:hiddenFill xmlns:a14="http://schemas.microsoft.com/office/drawing/2010/main">
                <a:solidFill>
                  <a:srgbClr val="FFFFFF"/>
                </a:solidFill>
              </a14:hiddenFill>
            </a:ext>
          </a:extLst>
        </p:spPr>
      </p:pic>
      <p:pic>
        <p:nvPicPr>
          <p:cNvPr id="11265" name="_x248040136" descr="EMB00000b3028d5"/>
          <p:cNvPicPr>
            <a:picLocks noChangeAspect="1" noChangeArrowheads="1"/>
          </p:cNvPicPr>
          <p:nvPr/>
        </p:nvPicPr>
        <p:blipFill>
          <a:blip r:embed="rId4" cstate="print">
            <a:extLst>
              <a:ext uri="{28A0092B-C50C-407E-A947-70E740481C1C}">
                <a14:useLocalDpi xmlns:a14="http://schemas.microsoft.com/office/drawing/2010/main" val="0"/>
              </a:ext>
            </a:extLst>
          </a:blip>
          <a:srcRect l="3508" t="17015" r="3508" b="19447"/>
          <a:stretch>
            <a:fillRect/>
          </a:stretch>
        </p:blipFill>
        <p:spPr bwMode="auto">
          <a:xfrm>
            <a:off x="44122" y="1059574"/>
            <a:ext cx="4576713" cy="1424739"/>
          </a:xfrm>
          <a:prstGeom prst="rect">
            <a:avLst/>
          </a:prstGeom>
          <a:noFill/>
          <a:extLst>
            <a:ext uri="{909E8E84-426E-40DD-AFC4-6F175D3DCCD1}">
              <a14:hiddenFill xmlns:a14="http://schemas.microsoft.com/office/drawing/2010/main">
                <a:solidFill>
                  <a:srgbClr val="FFFFFF"/>
                </a:solidFill>
              </a14:hiddenFill>
            </a:ext>
          </a:extLst>
        </p:spPr>
      </p:pic>
      <p:pic>
        <p:nvPicPr>
          <p:cNvPr id="11267" name="_x248038696" descr="EMB00000b3028d8"/>
          <p:cNvPicPr>
            <a:picLocks noChangeAspect="1" noChangeArrowheads="1"/>
          </p:cNvPicPr>
          <p:nvPr/>
        </p:nvPicPr>
        <p:blipFill>
          <a:blip r:embed="rId5" cstate="print">
            <a:extLst>
              <a:ext uri="{28A0092B-C50C-407E-A947-70E740481C1C}">
                <a14:useLocalDpi xmlns:a14="http://schemas.microsoft.com/office/drawing/2010/main" val="0"/>
              </a:ext>
            </a:extLst>
          </a:blip>
          <a:srcRect l="3508" t="16544" r="3508" b="19087"/>
          <a:stretch>
            <a:fillRect/>
          </a:stretch>
        </p:blipFill>
        <p:spPr bwMode="auto">
          <a:xfrm>
            <a:off x="4540417" y="1028146"/>
            <a:ext cx="4576713" cy="145616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7"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9"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2"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3"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4" name="Rectangle 1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5" name="Rectangle 1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6" name="Rectangle 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8"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8" name="Rectangle 7"/>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9" name="Rectangle 9"/>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1" name="Rectangle 11"/>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2" name="Rectangle 1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7" name="Rectangle 1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6" name="Rectangle 3"/>
          <p:cNvSpPr>
            <a:spLocks noChangeArrowheads="1"/>
          </p:cNvSpPr>
          <p:nvPr/>
        </p:nvSpPr>
        <p:spPr bwMode="auto">
          <a:xfrm>
            <a:off x="304800" y="3048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0"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3"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4" name="Rectangle 9"/>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6"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9"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30"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0"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1"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7"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31"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47" name="직사각형 46"/>
          <p:cNvSpPr/>
          <p:nvPr/>
        </p:nvSpPr>
        <p:spPr>
          <a:xfrm>
            <a:off x="395536" y="3356253"/>
            <a:ext cx="2108269" cy="461665"/>
          </a:xfrm>
          <a:prstGeom prst="rect">
            <a:avLst/>
          </a:prstGeom>
        </p:spPr>
        <p:txBody>
          <a:bodyPr wrap="none">
            <a:spAutoFit/>
          </a:bodyPr>
          <a:lstStyle/>
          <a:p>
            <a:pPr fontAlgn="base" latinLnBrk="0"/>
            <a:r>
              <a:rPr lang="en-US" altLang="ko-KR" sz="1200" dirty="0" err="1" smtClean="0">
                <a:latin typeface="HY울릉도M" pitchFamily="18" charset="-127"/>
                <a:ea typeface="HY울릉도M" pitchFamily="18" charset="-127"/>
              </a:rPr>
              <a:t>PoF</a:t>
            </a:r>
            <a:r>
              <a:rPr lang="en-US" altLang="ko-KR" sz="1200" dirty="0" smtClean="0">
                <a:latin typeface="HY울릉도M" pitchFamily="18" charset="-127"/>
                <a:ea typeface="HY울릉도M" pitchFamily="18" charset="-127"/>
              </a:rPr>
              <a:t> = 0.00%</a:t>
            </a:r>
          </a:p>
          <a:p>
            <a:pPr fontAlgn="base" latinLnBrk="0"/>
            <a:r>
              <a:rPr lang="en-US" altLang="ko-KR" sz="1200" dirty="0" smtClean="0">
                <a:latin typeface="HY울릉도M" pitchFamily="18" charset="-127"/>
                <a:ea typeface="HY울릉도M" pitchFamily="18" charset="-127"/>
              </a:rPr>
              <a:t>Reliability index = 16.67</a:t>
            </a:r>
            <a:endParaRPr lang="ko-KR" altLang="en-US" sz="1200" dirty="0">
              <a:latin typeface="HY울릉도M" pitchFamily="18" charset="-127"/>
              <a:ea typeface="HY울릉도M" pitchFamily="18" charset="-127"/>
            </a:endParaRPr>
          </a:p>
        </p:txBody>
      </p:sp>
      <p:sp>
        <p:nvSpPr>
          <p:cNvPr id="2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3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33"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34"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35"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44" name="직사각형 43"/>
          <p:cNvSpPr/>
          <p:nvPr/>
        </p:nvSpPr>
        <p:spPr>
          <a:xfrm>
            <a:off x="1831962" y="2244775"/>
            <a:ext cx="918841" cy="276999"/>
          </a:xfrm>
          <a:prstGeom prst="rect">
            <a:avLst/>
          </a:prstGeom>
        </p:spPr>
        <p:txBody>
          <a:bodyPr wrap="none">
            <a:spAutoFit/>
          </a:bodyPr>
          <a:lstStyle/>
          <a:p>
            <a:pPr fontAlgn="base" latinLnBrk="0"/>
            <a:r>
              <a:rPr lang="en-US" altLang="ko-KR" sz="1200" dirty="0" smtClean="0">
                <a:latin typeface="HY울릉도M" pitchFamily="18" charset="-127"/>
                <a:ea typeface="HY울릉도M" pitchFamily="18" charset="-127"/>
              </a:rPr>
              <a:t>SF = 8.81</a:t>
            </a:r>
            <a:endParaRPr lang="ko-KR" altLang="en-US" sz="1200" dirty="0">
              <a:latin typeface="HY울릉도M" pitchFamily="18" charset="-127"/>
              <a:ea typeface="HY울릉도M" pitchFamily="18" charset="-127"/>
            </a:endParaRPr>
          </a:p>
        </p:txBody>
      </p:sp>
      <p:sp>
        <p:nvSpPr>
          <p:cNvPr id="45" name="직사각형 44"/>
          <p:cNvSpPr/>
          <p:nvPr/>
        </p:nvSpPr>
        <p:spPr>
          <a:xfrm>
            <a:off x="6470097" y="2244775"/>
            <a:ext cx="1016625" cy="276999"/>
          </a:xfrm>
          <a:prstGeom prst="rect">
            <a:avLst/>
          </a:prstGeom>
        </p:spPr>
        <p:txBody>
          <a:bodyPr wrap="none">
            <a:spAutoFit/>
          </a:bodyPr>
          <a:lstStyle/>
          <a:p>
            <a:pPr fontAlgn="base" latinLnBrk="0"/>
            <a:r>
              <a:rPr lang="en-US" altLang="ko-KR" sz="1200" dirty="0" smtClean="0">
                <a:latin typeface="HY울릉도M" pitchFamily="18" charset="-127"/>
                <a:ea typeface="HY울릉도M" pitchFamily="18" charset="-127"/>
              </a:rPr>
              <a:t>SF = 10.26</a:t>
            </a:r>
            <a:endParaRPr lang="ko-KR" altLang="en-US" sz="1200" dirty="0">
              <a:latin typeface="HY울릉도M" pitchFamily="18" charset="-127"/>
              <a:ea typeface="HY울릉도M" pitchFamily="18" charset="-127"/>
            </a:endParaRPr>
          </a:p>
        </p:txBody>
      </p:sp>
      <p:sp>
        <p:nvSpPr>
          <p:cNvPr id="48" name="직사각형 47"/>
          <p:cNvSpPr/>
          <p:nvPr/>
        </p:nvSpPr>
        <p:spPr>
          <a:xfrm>
            <a:off x="6588224" y="3097838"/>
            <a:ext cx="918841" cy="276999"/>
          </a:xfrm>
          <a:prstGeom prst="rect">
            <a:avLst/>
          </a:prstGeom>
        </p:spPr>
        <p:txBody>
          <a:bodyPr wrap="none">
            <a:spAutoFit/>
          </a:bodyPr>
          <a:lstStyle/>
          <a:p>
            <a:pPr fontAlgn="base" latinLnBrk="0"/>
            <a:r>
              <a:rPr lang="en-US" altLang="ko-KR" sz="1200" dirty="0" smtClean="0">
                <a:latin typeface="HY울릉도M" pitchFamily="18" charset="-127"/>
                <a:ea typeface="HY울릉도M" pitchFamily="18" charset="-127"/>
              </a:rPr>
              <a:t>SF = 9.02</a:t>
            </a:r>
            <a:endParaRPr lang="ko-KR" altLang="en-US" sz="1200" dirty="0">
              <a:latin typeface="HY울릉도M" pitchFamily="18" charset="-127"/>
              <a:ea typeface="HY울릉도M" pitchFamily="18" charset="-127"/>
            </a:endParaRPr>
          </a:p>
        </p:txBody>
      </p:sp>
      <p:sp>
        <p:nvSpPr>
          <p:cNvPr id="36" name="모서리가 둥근 직사각형 35"/>
          <p:cNvSpPr/>
          <p:nvPr/>
        </p:nvSpPr>
        <p:spPr>
          <a:xfrm>
            <a:off x="1809710" y="5258078"/>
            <a:ext cx="2160240" cy="86409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fontAlgn="base" latinLnBrk="0"/>
            <a:r>
              <a:rPr lang="en-US" altLang="ko-KR" sz="1200" dirty="0">
                <a:latin typeface="HY울릉도M" pitchFamily="18" charset="-127"/>
                <a:ea typeface="HY울릉도M" pitchFamily="18" charset="-127"/>
              </a:rPr>
              <a:t>Criteria</a:t>
            </a:r>
          </a:p>
          <a:p>
            <a:pPr marL="228600" indent="-228600" fontAlgn="base" latinLnBrk="0">
              <a:buAutoNum type="arabicParenR"/>
            </a:pPr>
            <a:r>
              <a:rPr lang="en-US" altLang="ko-KR" sz="1200" dirty="0">
                <a:latin typeface="HY울릉도M" pitchFamily="18" charset="-127"/>
                <a:ea typeface="HY울릉도M" pitchFamily="18" charset="-127"/>
              </a:rPr>
              <a:t>SF &gt; 1.5</a:t>
            </a:r>
          </a:p>
          <a:p>
            <a:pPr marL="228600" indent="-228600" fontAlgn="base" latinLnBrk="0">
              <a:buAutoNum type="arabicParenR"/>
            </a:pPr>
            <a:r>
              <a:rPr lang="en-US" altLang="ko-KR" sz="1200" dirty="0" err="1">
                <a:latin typeface="HY울릉도M" pitchFamily="18" charset="-127"/>
                <a:ea typeface="HY울릉도M" pitchFamily="18" charset="-127"/>
              </a:rPr>
              <a:t>PoF</a:t>
            </a:r>
            <a:r>
              <a:rPr lang="en-US" altLang="ko-KR" sz="1200" dirty="0">
                <a:latin typeface="HY울릉도M" pitchFamily="18" charset="-127"/>
                <a:ea typeface="HY울릉도M" pitchFamily="18" charset="-127"/>
              </a:rPr>
              <a:t> &lt; 0.1%</a:t>
            </a:r>
          </a:p>
          <a:p>
            <a:pPr marL="228600" indent="-228600" fontAlgn="base" latinLnBrk="0">
              <a:buAutoNum type="arabicParenR"/>
            </a:pPr>
            <a:r>
              <a:rPr lang="en-US" altLang="ko-KR" sz="1200" dirty="0">
                <a:latin typeface="HY울릉도M" pitchFamily="18" charset="-127"/>
                <a:ea typeface="HY울릉도M" pitchFamily="18" charset="-127"/>
              </a:rPr>
              <a:t>Reliability index &gt; </a:t>
            </a:r>
            <a:r>
              <a:rPr lang="en-US" altLang="ko-KR" sz="1200" dirty="0" smtClean="0">
                <a:latin typeface="HY울릉도M" pitchFamily="18" charset="-127"/>
                <a:ea typeface="HY울릉도M" pitchFamily="18" charset="-127"/>
              </a:rPr>
              <a:t>3</a:t>
            </a:r>
            <a:endParaRPr lang="ko-KR" altLang="en-US" sz="1200" dirty="0"/>
          </a:p>
        </p:txBody>
      </p:sp>
      <p:sp>
        <p:nvSpPr>
          <p:cNvPr id="37" name="오른쪽 화살표 36"/>
          <p:cNvSpPr/>
          <p:nvPr/>
        </p:nvSpPr>
        <p:spPr>
          <a:xfrm>
            <a:off x="4211960" y="5474102"/>
            <a:ext cx="792088"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1" name="모서리가 둥근 직사각형 50"/>
          <p:cNvSpPr/>
          <p:nvPr/>
        </p:nvSpPr>
        <p:spPr>
          <a:xfrm>
            <a:off x="5292080" y="5258078"/>
            <a:ext cx="2160240" cy="86409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fontAlgn="base" latinLnBrk="0"/>
            <a:r>
              <a:rPr lang="en-US" altLang="ko-KR" sz="1200" dirty="0" smtClean="0">
                <a:latin typeface="HY울릉도M" pitchFamily="18" charset="-127"/>
                <a:ea typeface="HY울릉도M" pitchFamily="18" charset="-127"/>
              </a:rPr>
              <a:t>Zone F: 5-5’</a:t>
            </a:r>
          </a:p>
          <a:p>
            <a:pPr algn="ctr" fontAlgn="base" latinLnBrk="0"/>
            <a:endParaRPr lang="en-US" altLang="ko-KR" sz="1200" dirty="0">
              <a:latin typeface="HY울릉도M" pitchFamily="18" charset="-127"/>
              <a:ea typeface="HY울릉도M" pitchFamily="18" charset="-127"/>
            </a:endParaRPr>
          </a:p>
          <a:p>
            <a:pPr algn="ctr" fontAlgn="base" latinLnBrk="0"/>
            <a:r>
              <a:rPr lang="en-US" altLang="ko-KR" dirty="0" smtClean="0">
                <a:latin typeface="HY울릉도M" pitchFamily="18" charset="-127"/>
                <a:ea typeface="HY울릉도M" pitchFamily="18" charset="-127"/>
              </a:rPr>
              <a:t>Stable</a:t>
            </a:r>
            <a:endParaRPr lang="ko-KR" altLang="en-US" dirty="0"/>
          </a:p>
        </p:txBody>
      </p:sp>
      <p:sp>
        <p:nvSpPr>
          <p:cNvPr id="204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050"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052"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054"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39"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40"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41"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42"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59" name="TextBox 58"/>
          <p:cNvSpPr txBox="1"/>
          <p:nvPr/>
        </p:nvSpPr>
        <p:spPr>
          <a:xfrm>
            <a:off x="1484282" y="856964"/>
            <a:ext cx="792088" cy="400110"/>
          </a:xfrm>
          <a:prstGeom prst="rect">
            <a:avLst/>
          </a:prstGeom>
          <a:solidFill>
            <a:schemeClr val="bg1"/>
          </a:solidFill>
        </p:spPr>
        <p:txBody>
          <a:bodyPr wrap="square" rtlCol="0">
            <a:spAutoFit/>
          </a:bodyPr>
          <a:lstStyle/>
          <a:p>
            <a:r>
              <a:rPr lang="en-US" altLang="ko-KR" sz="1000" b="1" dirty="0" smtClean="0">
                <a:latin typeface="Helvetica" panose="020B0604020202020204" pitchFamily="34" charset="0"/>
                <a:cs typeface="Helvetica" panose="020B0604020202020204" pitchFamily="34" charset="0"/>
              </a:rPr>
              <a:t>Boundary</a:t>
            </a:r>
          </a:p>
          <a:p>
            <a:r>
              <a:rPr lang="en-US" altLang="ko-KR" sz="1000" b="1" dirty="0" smtClean="0">
                <a:latin typeface="Helvetica" panose="020B0604020202020204" pitchFamily="34" charset="0"/>
                <a:cs typeface="Helvetica" panose="020B0604020202020204" pitchFamily="34" charset="0"/>
              </a:rPr>
              <a:t>of mine</a:t>
            </a:r>
            <a:endParaRPr lang="ko-KR" altLang="en-US" sz="1000" b="1" dirty="0">
              <a:latin typeface="Helvetica" panose="020B0604020202020204" pitchFamily="34" charset="0"/>
              <a:cs typeface="Helvetica" panose="020B0604020202020204" pitchFamily="34" charset="0"/>
            </a:endParaRPr>
          </a:p>
        </p:txBody>
      </p:sp>
      <p:sp>
        <p:nvSpPr>
          <p:cNvPr id="60" name="TextBox 59"/>
          <p:cNvSpPr txBox="1"/>
          <p:nvPr/>
        </p:nvSpPr>
        <p:spPr>
          <a:xfrm>
            <a:off x="5957404" y="836712"/>
            <a:ext cx="792088" cy="400110"/>
          </a:xfrm>
          <a:prstGeom prst="rect">
            <a:avLst/>
          </a:prstGeom>
          <a:solidFill>
            <a:schemeClr val="bg1"/>
          </a:solidFill>
        </p:spPr>
        <p:txBody>
          <a:bodyPr wrap="square" rtlCol="0">
            <a:spAutoFit/>
          </a:bodyPr>
          <a:lstStyle/>
          <a:p>
            <a:r>
              <a:rPr lang="en-US" altLang="ko-KR" sz="1000" b="1" dirty="0" smtClean="0">
                <a:latin typeface="Helvetica" panose="020B0604020202020204" pitchFamily="34" charset="0"/>
                <a:cs typeface="Helvetica" panose="020B0604020202020204" pitchFamily="34" charset="0"/>
              </a:rPr>
              <a:t>Boundary</a:t>
            </a:r>
          </a:p>
          <a:p>
            <a:r>
              <a:rPr lang="en-US" altLang="ko-KR" sz="1000" b="1" dirty="0" smtClean="0">
                <a:latin typeface="Helvetica" panose="020B0604020202020204" pitchFamily="34" charset="0"/>
                <a:cs typeface="Helvetica" panose="020B0604020202020204" pitchFamily="34" charset="0"/>
              </a:rPr>
              <a:t>of mine</a:t>
            </a:r>
            <a:endParaRPr lang="ko-KR" altLang="en-US" sz="1000" b="1" dirty="0">
              <a:latin typeface="Helvetica" panose="020B0604020202020204" pitchFamily="34" charset="0"/>
              <a:cs typeface="Helvetica" panose="020B0604020202020204" pitchFamily="34" charset="0"/>
            </a:endParaRPr>
          </a:p>
        </p:txBody>
      </p:sp>
      <p:sp>
        <p:nvSpPr>
          <p:cNvPr id="63" name="TextBox 62"/>
          <p:cNvSpPr txBox="1"/>
          <p:nvPr/>
        </p:nvSpPr>
        <p:spPr>
          <a:xfrm>
            <a:off x="5787510" y="3003012"/>
            <a:ext cx="792088" cy="400110"/>
          </a:xfrm>
          <a:prstGeom prst="rect">
            <a:avLst/>
          </a:prstGeom>
          <a:solidFill>
            <a:schemeClr val="bg1"/>
          </a:solidFill>
        </p:spPr>
        <p:txBody>
          <a:bodyPr wrap="square" rtlCol="0">
            <a:spAutoFit/>
          </a:bodyPr>
          <a:lstStyle/>
          <a:p>
            <a:r>
              <a:rPr lang="en-US" altLang="ko-KR" sz="1000" b="1" dirty="0" smtClean="0">
                <a:latin typeface="Helvetica" panose="020B0604020202020204" pitchFamily="34" charset="0"/>
                <a:cs typeface="Helvetica" panose="020B0604020202020204" pitchFamily="34" charset="0"/>
              </a:rPr>
              <a:t>Boundary</a:t>
            </a:r>
          </a:p>
          <a:p>
            <a:r>
              <a:rPr lang="en-US" altLang="ko-KR" sz="1000" b="1" dirty="0" smtClean="0">
                <a:latin typeface="Helvetica" panose="020B0604020202020204" pitchFamily="34" charset="0"/>
                <a:cs typeface="Helvetica" panose="020B0604020202020204" pitchFamily="34" charset="0"/>
              </a:rPr>
              <a:t>of mine</a:t>
            </a:r>
            <a:endParaRPr lang="ko-KR" altLang="en-US" sz="1000" b="1" dirty="0">
              <a:latin typeface="Helvetica" panose="020B0604020202020204" pitchFamily="34" charset="0"/>
              <a:cs typeface="Helvetica" panose="020B0604020202020204" pitchFamily="34" charset="0"/>
            </a:endParaRPr>
          </a:p>
        </p:txBody>
      </p:sp>
      <p:sp>
        <p:nvSpPr>
          <p:cNvPr id="64" name="Rectangle 2"/>
          <p:cNvSpPr txBox="1">
            <a:spLocks noChangeArrowheads="1"/>
          </p:cNvSpPr>
          <p:nvPr/>
        </p:nvSpPr>
        <p:spPr>
          <a:xfrm>
            <a:off x="323850" y="7487"/>
            <a:ext cx="5976342" cy="432792"/>
          </a:xfrm>
          <a:prstGeom prst="rect">
            <a:avLst/>
          </a:prstGeom>
        </p:spPr>
        <p:txBody>
          <a:bodyPr/>
          <a:lstStyle>
            <a:lvl1pPr algn="ctr" rtl="0" eaLnBrk="0" fontAlgn="base" latinLnBrk="1" hangingPunct="0">
              <a:spcBef>
                <a:spcPct val="0"/>
              </a:spcBef>
              <a:spcAft>
                <a:spcPct val="0"/>
              </a:spcAft>
              <a:defRPr kumimoji="1" sz="4400">
                <a:solidFill>
                  <a:schemeClr val="tx2"/>
                </a:solidFill>
                <a:latin typeface="Arial" pitchFamily="34" charset="0"/>
                <a:ea typeface="+mj-ea"/>
                <a:cs typeface="+mj-cs"/>
              </a:defRPr>
            </a:lvl1pPr>
            <a:lvl2pPr algn="ctr" rtl="0" eaLnBrk="0" fontAlgn="base" latinLnBrk="1" hangingPunct="0">
              <a:spcBef>
                <a:spcPct val="0"/>
              </a:spcBef>
              <a:spcAft>
                <a:spcPct val="0"/>
              </a:spcAft>
              <a:defRPr kumimoji="1" sz="4400">
                <a:solidFill>
                  <a:schemeClr val="tx2"/>
                </a:solidFill>
                <a:latin typeface="Arial" pitchFamily="34" charset="0"/>
                <a:ea typeface="HY헤드라인M" pitchFamily="18" charset="-127"/>
              </a:defRPr>
            </a:lvl2pPr>
            <a:lvl3pPr algn="ctr" rtl="0" eaLnBrk="0" fontAlgn="base" latinLnBrk="1" hangingPunct="0">
              <a:spcBef>
                <a:spcPct val="0"/>
              </a:spcBef>
              <a:spcAft>
                <a:spcPct val="0"/>
              </a:spcAft>
              <a:defRPr kumimoji="1" sz="4400">
                <a:solidFill>
                  <a:schemeClr val="tx2"/>
                </a:solidFill>
                <a:latin typeface="Arial" pitchFamily="34" charset="0"/>
                <a:ea typeface="HY헤드라인M" pitchFamily="18" charset="-127"/>
              </a:defRPr>
            </a:lvl3pPr>
            <a:lvl4pPr algn="ctr" rtl="0" eaLnBrk="0" fontAlgn="base" latinLnBrk="1" hangingPunct="0">
              <a:spcBef>
                <a:spcPct val="0"/>
              </a:spcBef>
              <a:spcAft>
                <a:spcPct val="0"/>
              </a:spcAft>
              <a:defRPr kumimoji="1" sz="4400">
                <a:solidFill>
                  <a:schemeClr val="tx2"/>
                </a:solidFill>
                <a:latin typeface="Arial" pitchFamily="34" charset="0"/>
                <a:ea typeface="HY헤드라인M" pitchFamily="18" charset="-127"/>
              </a:defRPr>
            </a:lvl4pPr>
            <a:lvl5pPr algn="ctr" rtl="0" eaLnBrk="0" fontAlgn="base" latinLnBrk="1" hangingPunct="0">
              <a:spcBef>
                <a:spcPct val="0"/>
              </a:spcBef>
              <a:spcAft>
                <a:spcPct val="0"/>
              </a:spcAft>
              <a:defRPr kumimoji="1" sz="4400">
                <a:solidFill>
                  <a:schemeClr val="tx2"/>
                </a:solidFill>
                <a:latin typeface="Arial" pitchFamily="34" charset="0"/>
                <a:ea typeface="HY헤드라인M" pitchFamily="18" charset="-127"/>
              </a:defRPr>
            </a:lvl5pPr>
            <a:lvl6pPr marL="457200" algn="ctr" rtl="0" fontAlgn="base" latinLnBrk="1">
              <a:spcBef>
                <a:spcPct val="0"/>
              </a:spcBef>
              <a:spcAft>
                <a:spcPct val="0"/>
              </a:spcAft>
              <a:defRPr kumimoji="1" sz="4400">
                <a:solidFill>
                  <a:schemeClr val="tx2"/>
                </a:solidFill>
                <a:latin typeface="HY헤드라인M" pitchFamily="18" charset="-127"/>
                <a:ea typeface="HY헤드라인M" pitchFamily="18" charset="-127"/>
              </a:defRPr>
            </a:lvl6pPr>
            <a:lvl7pPr marL="914400" algn="ctr" rtl="0" fontAlgn="base" latinLnBrk="1">
              <a:spcBef>
                <a:spcPct val="0"/>
              </a:spcBef>
              <a:spcAft>
                <a:spcPct val="0"/>
              </a:spcAft>
              <a:defRPr kumimoji="1" sz="4400">
                <a:solidFill>
                  <a:schemeClr val="tx2"/>
                </a:solidFill>
                <a:latin typeface="HY헤드라인M" pitchFamily="18" charset="-127"/>
                <a:ea typeface="HY헤드라인M" pitchFamily="18" charset="-127"/>
              </a:defRPr>
            </a:lvl7pPr>
            <a:lvl8pPr marL="1371600" algn="ctr" rtl="0" fontAlgn="base" latinLnBrk="1">
              <a:spcBef>
                <a:spcPct val="0"/>
              </a:spcBef>
              <a:spcAft>
                <a:spcPct val="0"/>
              </a:spcAft>
              <a:defRPr kumimoji="1" sz="4400">
                <a:solidFill>
                  <a:schemeClr val="tx2"/>
                </a:solidFill>
                <a:latin typeface="HY헤드라인M" pitchFamily="18" charset="-127"/>
                <a:ea typeface="HY헤드라인M" pitchFamily="18" charset="-127"/>
              </a:defRPr>
            </a:lvl8pPr>
            <a:lvl9pPr marL="1828800" algn="ctr" rtl="0" fontAlgn="base" latinLnBrk="1">
              <a:spcBef>
                <a:spcPct val="0"/>
              </a:spcBef>
              <a:spcAft>
                <a:spcPct val="0"/>
              </a:spcAft>
              <a:defRPr kumimoji="1" sz="4400">
                <a:solidFill>
                  <a:schemeClr val="tx2"/>
                </a:solidFill>
                <a:latin typeface="HY헤드라인M" pitchFamily="18" charset="-127"/>
                <a:ea typeface="HY헤드라인M" pitchFamily="18" charset="-127"/>
              </a:defRPr>
            </a:lvl9pPr>
          </a:lstStyle>
          <a:p>
            <a:pPr algn="l"/>
            <a:r>
              <a:rPr lang="en-US" altLang="ko-KR" sz="2800" b="1" dirty="0">
                <a:solidFill>
                  <a:srgbClr val="FFFFFF"/>
                </a:solidFill>
                <a:effectLst>
                  <a:outerShdw blurRad="38100" dist="38100" dir="2700000" algn="tl">
                    <a:srgbClr val="000000">
                      <a:alpha val="43137"/>
                    </a:srgbClr>
                  </a:outerShdw>
                </a:effectLst>
                <a:latin typeface="Helvetica" pitchFamily="34" charset="0"/>
                <a:ea typeface="휴먼엑스포" pitchFamily="18" charset="-127"/>
                <a:cs typeface="Helvetica" pitchFamily="34" charset="0"/>
              </a:rPr>
              <a:t>Result of analysis for Zone</a:t>
            </a:r>
            <a:r>
              <a:rPr lang="en-US" altLang="ko-KR" sz="2800" b="1" dirty="0" smtClean="0">
                <a:solidFill>
                  <a:schemeClr val="bg1"/>
                </a:solidFill>
                <a:effectLst>
                  <a:outerShdw blurRad="38100" dist="38100" dir="2700000" algn="tl">
                    <a:srgbClr val="000000">
                      <a:alpha val="43137"/>
                    </a:srgbClr>
                  </a:outerShdw>
                </a:effectLst>
                <a:latin typeface="Helvetica" pitchFamily="34" charset="0"/>
                <a:cs typeface="Helvetica" pitchFamily="34" charset="0"/>
              </a:rPr>
              <a:t> F</a:t>
            </a:r>
            <a:endParaRPr lang="en-US" altLang="ko-KR" sz="2800" b="1" dirty="0">
              <a:solidFill>
                <a:schemeClr val="bg1"/>
              </a:solidFill>
              <a:effectLst>
                <a:outerShdw blurRad="38100" dist="38100" dir="2700000" algn="tl">
                  <a:srgbClr val="000000">
                    <a:alpha val="43137"/>
                  </a:srgbClr>
                </a:outerShdw>
              </a:effectLst>
              <a:latin typeface="Helvetica" pitchFamily="34" charset="0"/>
              <a:cs typeface="Helvetica" pitchFamily="34" charset="0"/>
            </a:endParaRPr>
          </a:p>
        </p:txBody>
      </p:sp>
    </p:spTree>
    <p:extLst>
      <p:ext uri="{BB962C8B-B14F-4D97-AF65-F5344CB8AC3E}">
        <p14:creationId xmlns:p14="http://schemas.microsoft.com/office/powerpoint/2010/main" val="16712671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5" name="_x248039416" descr="EMB00000b3028fe"/>
          <p:cNvPicPr>
            <a:picLocks noChangeAspect="1" noChangeArrowheads="1"/>
          </p:cNvPicPr>
          <p:nvPr/>
        </p:nvPicPr>
        <p:blipFill>
          <a:blip r:embed="rId2" cstate="print">
            <a:extLst>
              <a:ext uri="{28A0092B-C50C-407E-A947-70E740481C1C}">
                <a14:useLocalDpi xmlns:a14="http://schemas.microsoft.com/office/drawing/2010/main" val="0"/>
              </a:ext>
            </a:extLst>
          </a:blip>
          <a:srcRect l="961" b="1698"/>
          <a:stretch>
            <a:fillRect/>
          </a:stretch>
        </p:blipFill>
        <p:spPr bwMode="auto">
          <a:xfrm>
            <a:off x="4620363" y="3085088"/>
            <a:ext cx="4336873" cy="2232248"/>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p:cNvSpPr txBox="1"/>
          <p:nvPr/>
        </p:nvSpPr>
        <p:spPr>
          <a:xfrm>
            <a:off x="4971778" y="3073832"/>
            <a:ext cx="792088" cy="400110"/>
          </a:xfrm>
          <a:prstGeom prst="rect">
            <a:avLst/>
          </a:prstGeom>
          <a:solidFill>
            <a:schemeClr val="bg1"/>
          </a:solidFill>
        </p:spPr>
        <p:txBody>
          <a:bodyPr wrap="square" rtlCol="0">
            <a:spAutoFit/>
          </a:bodyPr>
          <a:lstStyle/>
          <a:p>
            <a:r>
              <a:rPr lang="en-US" altLang="ko-KR" sz="1000" b="1" dirty="0" smtClean="0">
                <a:latin typeface="Helvetica" panose="020B0604020202020204" pitchFamily="34" charset="0"/>
                <a:cs typeface="Helvetica" panose="020B0604020202020204" pitchFamily="34" charset="0"/>
              </a:rPr>
              <a:t>Boundary</a:t>
            </a:r>
          </a:p>
          <a:p>
            <a:r>
              <a:rPr lang="en-US" altLang="ko-KR" sz="1000" b="1" dirty="0" smtClean="0">
                <a:latin typeface="Helvetica" panose="020B0604020202020204" pitchFamily="34" charset="0"/>
                <a:cs typeface="Helvetica" panose="020B0604020202020204" pitchFamily="34" charset="0"/>
              </a:rPr>
              <a:t>of mine</a:t>
            </a:r>
            <a:endParaRPr lang="ko-KR" altLang="en-US" sz="1000" b="1" dirty="0">
              <a:latin typeface="Helvetica" panose="020B0604020202020204" pitchFamily="34" charset="0"/>
              <a:cs typeface="Helvetica" panose="020B0604020202020204" pitchFamily="34" charset="0"/>
            </a:endParaRPr>
          </a:p>
        </p:txBody>
      </p:sp>
      <p:pic>
        <p:nvPicPr>
          <p:cNvPr id="12293" name="_x248039736" descr="DRW00000b3028f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5438" y="3229104"/>
            <a:ext cx="4074292" cy="2160240"/>
          </a:xfrm>
          <a:prstGeom prst="rect">
            <a:avLst/>
          </a:prstGeom>
          <a:noFill/>
          <a:extLst>
            <a:ext uri="{909E8E84-426E-40DD-AFC4-6F175D3DCCD1}">
              <a14:hiddenFill xmlns:a14="http://schemas.microsoft.com/office/drawing/2010/main">
                <a:solidFill>
                  <a:srgbClr val="FFFFFF"/>
                </a:solidFill>
              </a14:hiddenFill>
            </a:ext>
          </a:extLst>
        </p:spPr>
      </p:pic>
      <p:pic>
        <p:nvPicPr>
          <p:cNvPr id="12291" name="_x248040856" descr="EMB00000b3028e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55" t="7724" r="137" b="4494"/>
          <a:stretch/>
        </p:blipFill>
        <p:spPr bwMode="auto">
          <a:xfrm>
            <a:off x="4598664" y="924848"/>
            <a:ext cx="4365824" cy="2068455"/>
          </a:xfrm>
          <a:prstGeom prst="rect">
            <a:avLst/>
          </a:prstGeom>
          <a:noFill/>
          <a:extLst>
            <a:ext uri="{909E8E84-426E-40DD-AFC4-6F175D3DCCD1}">
              <a14:hiddenFill xmlns:a14="http://schemas.microsoft.com/office/drawing/2010/main">
                <a:solidFill>
                  <a:srgbClr val="FFFFFF"/>
                </a:solidFill>
              </a14:hiddenFill>
            </a:ext>
          </a:extLst>
        </p:spPr>
      </p:pic>
      <p:pic>
        <p:nvPicPr>
          <p:cNvPr id="12289" name="_x248040536" descr="EMB00000b3028eb"/>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88" t="6688" b="3143"/>
          <a:stretch/>
        </p:blipFill>
        <p:spPr bwMode="auto">
          <a:xfrm>
            <a:off x="371892" y="1007889"/>
            <a:ext cx="4096610" cy="200369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7"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9"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2"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3"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4" name="Rectangle 1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5" name="Rectangle 1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6" name="Rectangle 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8"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8" name="Rectangle 7"/>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9" name="Rectangle 9"/>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1" name="Rectangle 11"/>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2" name="Rectangle 1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7" name="Rectangle 1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6" name="Rectangle 3"/>
          <p:cNvSpPr>
            <a:spLocks noChangeArrowheads="1"/>
          </p:cNvSpPr>
          <p:nvPr/>
        </p:nvSpPr>
        <p:spPr bwMode="auto">
          <a:xfrm>
            <a:off x="304800" y="3048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0"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3"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4" name="Rectangle 9"/>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6"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9"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30"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0"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1"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7"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31"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47" name="직사각형 46"/>
          <p:cNvSpPr/>
          <p:nvPr/>
        </p:nvSpPr>
        <p:spPr>
          <a:xfrm>
            <a:off x="371892" y="3487519"/>
            <a:ext cx="2108269" cy="461665"/>
          </a:xfrm>
          <a:prstGeom prst="rect">
            <a:avLst/>
          </a:prstGeom>
        </p:spPr>
        <p:txBody>
          <a:bodyPr wrap="none">
            <a:spAutoFit/>
          </a:bodyPr>
          <a:lstStyle/>
          <a:p>
            <a:pPr fontAlgn="base" latinLnBrk="0"/>
            <a:r>
              <a:rPr lang="en-US" altLang="ko-KR" sz="1200" dirty="0" err="1" smtClean="0">
                <a:latin typeface="HY울릉도M" pitchFamily="18" charset="-127"/>
                <a:ea typeface="HY울릉도M" pitchFamily="18" charset="-127"/>
              </a:rPr>
              <a:t>PoF</a:t>
            </a:r>
            <a:r>
              <a:rPr lang="en-US" altLang="ko-KR" sz="1200" dirty="0" smtClean="0">
                <a:latin typeface="HY울릉도M" pitchFamily="18" charset="-127"/>
                <a:ea typeface="HY울릉도M" pitchFamily="18" charset="-127"/>
              </a:rPr>
              <a:t> = 0.00%</a:t>
            </a:r>
          </a:p>
          <a:p>
            <a:pPr fontAlgn="base" latinLnBrk="0"/>
            <a:r>
              <a:rPr lang="en-US" altLang="ko-KR" sz="1200" dirty="0" smtClean="0">
                <a:latin typeface="HY울릉도M" pitchFamily="18" charset="-127"/>
                <a:ea typeface="HY울릉도M" pitchFamily="18" charset="-127"/>
              </a:rPr>
              <a:t>Reliability index = 17.06</a:t>
            </a:r>
            <a:endParaRPr lang="ko-KR" altLang="en-US" sz="1200" dirty="0">
              <a:latin typeface="HY울릉도M" pitchFamily="18" charset="-127"/>
              <a:ea typeface="HY울릉도M" pitchFamily="18" charset="-127"/>
            </a:endParaRPr>
          </a:p>
        </p:txBody>
      </p:sp>
      <p:sp>
        <p:nvSpPr>
          <p:cNvPr id="2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3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33"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34"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35"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44" name="직사각형 43"/>
          <p:cNvSpPr/>
          <p:nvPr/>
        </p:nvSpPr>
        <p:spPr>
          <a:xfrm>
            <a:off x="1708326" y="2463477"/>
            <a:ext cx="1016625" cy="276999"/>
          </a:xfrm>
          <a:prstGeom prst="rect">
            <a:avLst/>
          </a:prstGeom>
        </p:spPr>
        <p:txBody>
          <a:bodyPr wrap="none">
            <a:spAutoFit/>
          </a:bodyPr>
          <a:lstStyle/>
          <a:p>
            <a:pPr fontAlgn="base" latinLnBrk="0"/>
            <a:r>
              <a:rPr lang="en-US" altLang="ko-KR" sz="1200" dirty="0" smtClean="0">
                <a:latin typeface="HY울릉도M" pitchFamily="18" charset="-127"/>
                <a:ea typeface="HY울릉도M" pitchFamily="18" charset="-127"/>
              </a:rPr>
              <a:t>SF = 20.86</a:t>
            </a:r>
            <a:endParaRPr lang="ko-KR" altLang="en-US" sz="1200" dirty="0">
              <a:latin typeface="HY울릉도M" pitchFamily="18" charset="-127"/>
              <a:ea typeface="HY울릉도M" pitchFamily="18" charset="-127"/>
            </a:endParaRPr>
          </a:p>
        </p:txBody>
      </p:sp>
      <p:sp>
        <p:nvSpPr>
          <p:cNvPr id="45" name="직사각형 44"/>
          <p:cNvSpPr/>
          <p:nvPr/>
        </p:nvSpPr>
        <p:spPr>
          <a:xfrm>
            <a:off x="6409183" y="2488629"/>
            <a:ext cx="1016625" cy="276999"/>
          </a:xfrm>
          <a:prstGeom prst="rect">
            <a:avLst/>
          </a:prstGeom>
        </p:spPr>
        <p:txBody>
          <a:bodyPr wrap="none">
            <a:spAutoFit/>
          </a:bodyPr>
          <a:lstStyle/>
          <a:p>
            <a:pPr fontAlgn="base" latinLnBrk="0"/>
            <a:r>
              <a:rPr lang="en-US" altLang="ko-KR" sz="1200" dirty="0" smtClean="0">
                <a:latin typeface="HY울릉도M" pitchFamily="18" charset="-127"/>
                <a:ea typeface="HY울릉도M" pitchFamily="18" charset="-127"/>
              </a:rPr>
              <a:t>SF = 10.78</a:t>
            </a:r>
            <a:endParaRPr lang="ko-KR" altLang="en-US" sz="1200" dirty="0">
              <a:latin typeface="HY울릉도M" pitchFamily="18" charset="-127"/>
              <a:ea typeface="HY울릉도M" pitchFamily="18" charset="-127"/>
            </a:endParaRPr>
          </a:p>
        </p:txBody>
      </p:sp>
      <p:sp>
        <p:nvSpPr>
          <p:cNvPr id="48" name="직사각형 47"/>
          <p:cNvSpPr/>
          <p:nvPr/>
        </p:nvSpPr>
        <p:spPr>
          <a:xfrm>
            <a:off x="6564580" y="3661152"/>
            <a:ext cx="1016625" cy="276999"/>
          </a:xfrm>
          <a:prstGeom prst="rect">
            <a:avLst/>
          </a:prstGeom>
        </p:spPr>
        <p:txBody>
          <a:bodyPr wrap="none">
            <a:spAutoFit/>
          </a:bodyPr>
          <a:lstStyle/>
          <a:p>
            <a:pPr fontAlgn="base" latinLnBrk="0"/>
            <a:r>
              <a:rPr lang="en-US" altLang="ko-KR" sz="1200" dirty="0" smtClean="0">
                <a:latin typeface="HY울릉도M" pitchFamily="18" charset="-127"/>
                <a:ea typeface="HY울릉도M" pitchFamily="18" charset="-127"/>
              </a:rPr>
              <a:t>SF = 10.52</a:t>
            </a:r>
            <a:endParaRPr lang="ko-KR" altLang="en-US" sz="1200" dirty="0">
              <a:latin typeface="HY울릉도M" pitchFamily="18" charset="-127"/>
              <a:ea typeface="HY울릉도M" pitchFamily="18" charset="-127"/>
            </a:endParaRPr>
          </a:p>
        </p:txBody>
      </p:sp>
      <p:sp>
        <p:nvSpPr>
          <p:cNvPr id="36" name="모서리가 둥근 직사각형 35"/>
          <p:cNvSpPr/>
          <p:nvPr/>
        </p:nvSpPr>
        <p:spPr>
          <a:xfrm>
            <a:off x="1786066" y="5389344"/>
            <a:ext cx="2160240" cy="86409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fontAlgn="base" latinLnBrk="0"/>
            <a:r>
              <a:rPr lang="en-US" altLang="ko-KR" sz="1200" dirty="0">
                <a:latin typeface="HY울릉도M" pitchFamily="18" charset="-127"/>
                <a:ea typeface="HY울릉도M" pitchFamily="18" charset="-127"/>
              </a:rPr>
              <a:t>Criteria</a:t>
            </a:r>
          </a:p>
          <a:p>
            <a:pPr marL="228600" indent="-228600" fontAlgn="base" latinLnBrk="0">
              <a:buAutoNum type="arabicParenR"/>
            </a:pPr>
            <a:r>
              <a:rPr lang="en-US" altLang="ko-KR" sz="1200" dirty="0">
                <a:latin typeface="HY울릉도M" pitchFamily="18" charset="-127"/>
                <a:ea typeface="HY울릉도M" pitchFamily="18" charset="-127"/>
              </a:rPr>
              <a:t>SF &gt; 1.5</a:t>
            </a:r>
          </a:p>
          <a:p>
            <a:pPr marL="228600" indent="-228600" fontAlgn="base" latinLnBrk="0">
              <a:buAutoNum type="arabicParenR"/>
            </a:pPr>
            <a:r>
              <a:rPr lang="en-US" altLang="ko-KR" sz="1200" dirty="0" err="1">
                <a:latin typeface="HY울릉도M" pitchFamily="18" charset="-127"/>
                <a:ea typeface="HY울릉도M" pitchFamily="18" charset="-127"/>
              </a:rPr>
              <a:t>PoF</a:t>
            </a:r>
            <a:r>
              <a:rPr lang="en-US" altLang="ko-KR" sz="1200" dirty="0">
                <a:latin typeface="HY울릉도M" pitchFamily="18" charset="-127"/>
                <a:ea typeface="HY울릉도M" pitchFamily="18" charset="-127"/>
              </a:rPr>
              <a:t> &lt; 0.1%</a:t>
            </a:r>
          </a:p>
          <a:p>
            <a:pPr marL="228600" indent="-228600" fontAlgn="base" latinLnBrk="0">
              <a:buAutoNum type="arabicParenR"/>
            </a:pPr>
            <a:r>
              <a:rPr lang="en-US" altLang="ko-KR" sz="1200" dirty="0">
                <a:latin typeface="HY울릉도M" pitchFamily="18" charset="-127"/>
                <a:ea typeface="HY울릉도M" pitchFamily="18" charset="-127"/>
              </a:rPr>
              <a:t>Reliability index &gt; </a:t>
            </a:r>
            <a:r>
              <a:rPr lang="en-US" altLang="ko-KR" sz="1200" dirty="0" smtClean="0">
                <a:latin typeface="HY울릉도M" pitchFamily="18" charset="-127"/>
                <a:ea typeface="HY울릉도M" pitchFamily="18" charset="-127"/>
              </a:rPr>
              <a:t>3</a:t>
            </a:r>
            <a:endParaRPr lang="ko-KR" altLang="en-US" sz="1200" dirty="0"/>
          </a:p>
        </p:txBody>
      </p:sp>
      <p:sp>
        <p:nvSpPr>
          <p:cNvPr id="37" name="오른쪽 화살표 36"/>
          <p:cNvSpPr/>
          <p:nvPr/>
        </p:nvSpPr>
        <p:spPr>
          <a:xfrm>
            <a:off x="4188316" y="5605368"/>
            <a:ext cx="792088"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1" name="모서리가 둥근 직사각형 50"/>
          <p:cNvSpPr/>
          <p:nvPr/>
        </p:nvSpPr>
        <p:spPr>
          <a:xfrm>
            <a:off x="5268436" y="5389344"/>
            <a:ext cx="2160240" cy="86409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fontAlgn="base" latinLnBrk="0"/>
            <a:r>
              <a:rPr lang="en-US" altLang="ko-KR" sz="1200" dirty="0" smtClean="0">
                <a:latin typeface="HY울릉도M" pitchFamily="18" charset="-127"/>
                <a:ea typeface="HY울릉도M" pitchFamily="18" charset="-127"/>
              </a:rPr>
              <a:t>Zone G: 3-3’</a:t>
            </a:r>
          </a:p>
          <a:p>
            <a:pPr algn="ctr" fontAlgn="base" latinLnBrk="0"/>
            <a:endParaRPr lang="en-US" altLang="ko-KR" sz="1200" dirty="0">
              <a:latin typeface="HY울릉도M" pitchFamily="18" charset="-127"/>
              <a:ea typeface="HY울릉도M" pitchFamily="18" charset="-127"/>
            </a:endParaRPr>
          </a:p>
          <a:p>
            <a:pPr algn="ctr" fontAlgn="base" latinLnBrk="0"/>
            <a:r>
              <a:rPr lang="en-US" altLang="ko-KR" dirty="0" smtClean="0">
                <a:latin typeface="HY울릉도M" pitchFamily="18" charset="-127"/>
                <a:ea typeface="HY울릉도M" pitchFamily="18" charset="-127"/>
              </a:rPr>
              <a:t>Stable</a:t>
            </a:r>
            <a:endParaRPr lang="ko-KR" altLang="en-US" dirty="0"/>
          </a:p>
        </p:txBody>
      </p:sp>
      <p:sp>
        <p:nvSpPr>
          <p:cNvPr id="204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050"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052"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054"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39"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40"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41"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42"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4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49"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50"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52"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64" name="TextBox 63"/>
          <p:cNvSpPr txBox="1"/>
          <p:nvPr/>
        </p:nvSpPr>
        <p:spPr>
          <a:xfrm>
            <a:off x="4722380" y="887284"/>
            <a:ext cx="792088" cy="400110"/>
          </a:xfrm>
          <a:prstGeom prst="rect">
            <a:avLst/>
          </a:prstGeom>
          <a:solidFill>
            <a:schemeClr val="bg1"/>
          </a:solidFill>
        </p:spPr>
        <p:txBody>
          <a:bodyPr wrap="square" rtlCol="0">
            <a:spAutoFit/>
          </a:bodyPr>
          <a:lstStyle/>
          <a:p>
            <a:r>
              <a:rPr lang="en-US" altLang="ko-KR" sz="1000" b="1" dirty="0" smtClean="0">
                <a:latin typeface="Helvetica" panose="020B0604020202020204" pitchFamily="34" charset="0"/>
                <a:cs typeface="Helvetica" panose="020B0604020202020204" pitchFamily="34" charset="0"/>
              </a:rPr>
              <a:t>Boundary</a:t>
            </a:r>
          </a:p>
          <a:p>
            <a:r>
              <a:rPr lang="en-US" altLang="ko-KR" sz="1000" b="1" dirty="0" smtClean="0">
                <a:latin typeface="Helvetica" panose="020B0604020202020204" pitchFamily="34" charset="0"/>
                <a:cs typeface="Helvetica" panose="020B0604020202020204" pitchFamily="34" charset="0"/>
              </a:rPr>
              <a:t>of mine</a:t>
            </a:r>
            <a:endParaRPr lang="ko-KR" altLang="en-US" sz="1000" b="1" dirty="0">
              <a:latin typeface="Helvetica" panose="020B0604020202020204" pitchFamily="34" charset="0"/>
              <a:cs typeface="Helvetica" panose="020B0604020202020204" pitchFamily="34" charset="0"/>
            </a:endParaRPr>
          </a:p>
        </p:txBody>
      </p:sp>
      <p:sp>
        <p:nvSpPr>
          <p:cNvPr id="63" name="TextBox 62"/>
          <p:cNvSpPr txBox="1"/>
          <p:nvPr/>
        </p:nvSpPr>
        <p:spPr>
          <a:xfrm>
            <a:off x="320136" y="764704"/>
            <a:ext cx="792088" cy="400110"/>
          </a:xfrm>
          <a:prstGeom prst="rect">
            <a:avLst/>
          </a:prstGeom>
          <a:solidFill>
            <a:schemeClr val="bg1"/>
          </a:solidFill>
        </p:spPr>
        <p:txBody>
          <a:bodyPr wrap="square" rtlCol="0">
            <a:spAutoFit/>
          </a:bodyPr>
          <a:lstStyle/>
          <a:p>
            <a:r>
              <a:rPr lang="en-US" altLang="ko-KR" sz="1000" b="1" dirty="0" smtClean="0">
                <a:latin typeface="Helvetica" panose="020B0604020202020204" pitchFamily="34" charset="0"/>
                <a:cs typeface="Helvetica" panose="020B0604020202020204" pitchFamily="34" charset="0"/>
              </a:rPr>
              <a:t>Boundary</a:t>
            </a:r>
          </a:p>
          <a:p>
            <a:r>
              <a:rPr lang="en-US" altLang="ko-KR" sz="1000" b="1" dirty="0" smtClean="0">
                <a:latin typeface="Helvetica" panose="020B0604020202020204" pitchFamily="34" charset="0"/>
                <a:cs typeface="Helvetica" panose="020B0604020202020204" pitchFamily="34" charset="0"/>
              </a:rPr>
              <a:t>of mine</a:t>
            </a:r>
            <a:endParaRPr lang="ko-KR" altLang="en-US" sz="1000" b="1" dirty="0">
              <a:latin typeface="Helvetica" panose="020B0604020202020204" pitchFamily="34" charset="0"/>
              <a:cs typeface="Helvetica" panose="020B0604020202020204" pitchFamily="34" charset="0"/>
            </a:endParaRPr>
          </a:p>
        </p:txBody>
      </p:sp>
      <p:sp>
        <p:nvSpPr>
          <p:cNvPr id="67" name="Rectangle 2"/>
          <p:cNvSpPr txBox="1">
            <a:spLocks noChangeArrowheads="1"/>
          </p:cNvSpPr>
          <p:nvPr/>
        </p:nvSpPr>
        <p:spPr>
          <a:xfrm>
            <a:off x="323850" y="7487"/>
            <a:ext cx="5976342" cy="432792"/>
          </a:xfrm>
          <a:prstGeom prst="rect">
            <a:avLst/>
          </a:prstGeom>
        </p:spPr>
        <p:txBody>
          <a:bodyPr/>
          <a:lstStyle>
            <a:lvl1pPr algn="ctr" rtl="0" eaLnBrk="0" fontAlgn="base" latinLnBrk="1" hangingPunct="0">
              <a:spcBef>
                <a:spcPct val="0"/>
              </a:spcBef>
              <a:spcAft>
                <a:spcPct val="0"/>
              </a:spcAft>
              <a:defRPr kumimoji="1" sz="4400">
                <a:solidFill>
                  <a:schemeClr val="tx2"/>
                </a:solidFill>
                <a:latin typeface="Arial" pitchFamily="34" charset="0"/>
                <a:ea typeface="+mj-ea"/>
                <a:cs typeface="+mj-cs"/>
              </a:defRPr>
            </a:lvl1pPr>
            <a:lvl2pPr algn="ctr" rtl="0" eaLnBrk="0" fontAlgn="base" latinLnBrk="1" hangingPunct="0">
              <a:spcBef>
                <a:spcPct val="0"/>
              </a:spcBef>
              <a:spcAft>
                <a:spcPct val="0"/>
              </a:spcAft>
              <a:defRPr kumimoji="1" sz="4400">
                <a:solidFill>
                  <a:schemeClr val="tx2"/>
                </a:solidFill>
                <a:latin typeface="Arial" pitchFamily="34" charset="0"/>
                <a:ea typeface="HY헤드라인M" pitchFamily="18" charset="-127"/>
              </a:defRPr>
            </a:lvl2pPr>
            <a:lvl3pPr algn="ctr" rtl="0" eaLnBrk="0" fontAlgn="base" latinLnBrk="1" hangingPunct="0">
              <a:spcBef>
                <a:spcPct val="0"/>
              </a:spcBef>
              <a:spcAft>
                <a:spcPct val="0"/>
              </a:spcAft>
              <a:defRPr kumimoji="1" sz="4400">
                <a:solidFill>
                  <a:schemeClr val="tx2"/>
                </a:solidFill>
                <a:latin typeface="Arial" pitchFamily="34" charset="0"/>
                <a:ea typeface="HY헤드라인M" pitchFamily="18" charset="-127"/>
              </a:defRPr>
            </a:lvl3pPr>
            <a:lvl4pPr algn="ctr" rtl="0" eaLnBrk="0" fontAlgn="base" latinLnBrk="1" hangingPunct="0">
              <a:spcBef>
                <a:spcPct val="0"/>
              </a:spcBef>
              <a:spcAft>
                <a:spcPct val="0"/>
              </a:spcAft>
              <a:defRPr kumimoji="1" sz="4400">
                <a:solidFill>
                  <a:schemeClr val="tx2"/>
                </a:solidFill>
                <a:latin typeface="Arial" pitchFamily="34" charset="0"/>
                <a:ea typeface="HY헤드라인M" pitchFamily="18" charset="-127"/>
              </a:defRPr>
            </a:lvl4pPr>
            <a:lvl5pPr algn="ctr" rtl="0" eaLnBrk="0" fontAlgn="base" latinLnBrk="1" hangingPunct="0">
              <a:spcBef>
                <a:spcPct val="0"/>
              </a:spcBef>
              <a:spcAft>
                <a:spcPct val="0"/>
              </a:spcAft>
              <a:defRPr kumimoji="1" sz="4400">
                <a:solidFill>
                  <a:schemeClr val="tx2"/>
                </a:solidFill>
                <a:latin typeface="Arial" pitchFamily="34" charset="0"/>
                <a:ea typeface="HY헤드라인M" pitchFamily="18" charset="-127"/>
              </a:defRPr>
            </a:lvl5pPr>
            <a:lvl6pPr marL="457200" algn="ctr" rtl="0" fontAlgn="base" latinLnBrk="1">
              <a:spcBef>
                <a:spcPct val="0"/>
              </a:spcBef>
              <a:spcAft>
                <a:spcPct val="0"/>
              </a:spcAft>
              <a:defRPr kumimoji="1" sz="4400">
                <a:solidFill>
                  <a:schemeClr val="tx2"/>
                </a:solidFill>
                <a:latin typeface="HY헤드라인M" pitchFamily="18" charset="-127"/>
                <a:ea typeface="HY헤드라인M" pitchFamily="18" charset="-127"/>
              </a:defRPr>
            </a:lvl6pPr>
            <a:lvl7pPr marL="914400" algn="ctr" rtl="0" fontAlgn="base" latinLnBrk="1">
              <a:spcBef>
                <a:spcPct val="0"/>
              </a:spcBef>
              <a:spcAft>
                <a:spcPct val="0"/>
              </a:spcAft>
              <a:defRPr kumimoji="1" sz="4400">
                <a:solidFill>
                  <a:schemeClr val="tx2"/>
                </a:solidFill>
                <a:latin typeface="HY헤드라인M" pitchFamily="18" charset="-127"/>
                <a:ea typeface="HY헤드라인M" pitchFamily="18" charset="-127"/>
              </a:defRPr>
            </a:lvl7pPr>
            <a:lvl8pPr marL="1371600" algn="ctr" rtl="0" fontAlgn="base" latinLnBrk="1">
              <a:spcBef>
                <a:spcPct val="0"/>
              </a:spcBef>
              <a:spcAft>
                <a:spcPct val="0"/>
              </a:spcAft>
              <a:defRPr kumimoji="1" sz="4400">
                <a:solidFill>
                  <a:schemeClr val="tx2"/>
                </a:solidFill>
                <a:latin typeface="HY헤드라인M" pitchFamily="18" charset="-127"/>
                <a:ea typeface="HY헤드라인M" pitchFamily="18" charset="-127"/>
              </a:defRPr>
            </a:lvl8pPr>
            <a:lvl9pPr marL="1828800" algn="ctr" rtl="0" fontAlgn="base" latinLnBrk="1">
              <a:spcBef>
                <a:spcPct val="0"/>
              </a:spcBef>
              <a:spcAft>
                <a:spcPct val="0"/>
              </a:spcAft>
              <a:defRPr kumimoji="1" sz="4400">
                <a:solidFill>
                  <a:schemeClr val="tx2"/>
                </a:solidFill>
                <a:latin typeface="HY헤드라인M" pitchFamily="18" charset="-127"/>
                <a:ea typeface="HY헤드라인M" pitchFamily="18" charset="-127"/>
              </a:defRPr>
            </a:lvl9pPr>
          </a:lstStyle>
          <a:p>
            <a:pPr algn="l"/>
            <a:r>
              <a:rPr lang="en-US" altLang="ko-KR" sz="2800" b="1" dirty="0">
                <a:solidFill>
                  <a:srgbClr val="FFFFFF"/>
                </a:solidFill>
                <a:effectLst>
                  <a:outerShdw blurRad="38100" dist="38100" dir="2700000" algn="tl">
                    <a:srgbClr val="000000">
                      <a:alpha val="43137"/>
                    </a:srgbClr>
                  </a:outerShdw>
                </a:effectLst>
                <a:latin typeface="Helvetica" pitchFamily="34" charset="0"/>
                <a:ea typeface="휴먼엑스포" pitchFamily="18" charset="-127"/>
                <a:cs typeface="Helvetica" pitchFamily="34" charset="0"/>
              </a:rPr>
              <a:t>Result of analysis for Zone</a:t>
            </a:r>
            <a:r>
              <a:rPr lang="en-US" altLang="ko-KR" sz="2800" b="1" dirty="0" smtClean="0">
                <a:solidFill>
                  <a:schemeClr val="bg1"/>
                </a:solidFill>
                <a:effectLst>
                  <a:outerShdw blurRad="38100" dist="38100" dir="2700000" algn="tl">
                    <a:srgbClr val="000000">
                      <a:alpha val="43137"/>
                    </a:srgbClr>
                  </a:outerShdw>
                </a:effectLst>
                <a:latin typeface="Helvetica" pitchFamily="34" charset="0"/>
                <a:cs typeface="Helvetica" pitchFamily="34" charset="0"/>
              </a:rPr>
              <a:t> G</a:t>
            </a:r>
            <a:endParaRPr lang="en-US" altLang="ko-KR" sz="2800" b="1" dirty="0">
              <a:solidFill>
                <a:schemeClr val="bg1"/>
              </a:solidFill>
              <a:effectLst>
                <a:outerShdw blurRad="38100" dist="38100" dir="2700000" algn="tl">
                  <a:srgbClr val="000000">
                    <a:alpha val="43137"/>
                  </a:srgbClr>
                </a:outerShdw>
              </a:effectLst>
              <a:latin typeface="Helvetica" pitchFamily="34" charset="0"/>
              <a:cs typeface="Helvetica" pitchFamily="34" charset="0"/>
            </a:endParaRPr>
          </a:p>
        </p:txBody>
      </p:sp>
    </p:spTree>
    <p:extLst>
      <p:ext uri="{BB962C8B-B14F-4D97-AF65-F5344CB8AC3E}">
        <p14:creationId xmlns:p14="http://schemas.microsoft.com/office/powerpoint/2010/main" val="6190657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7"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9"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2"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3"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4" name="Rectangle 1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5" name="Rectangle 1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6" name="Rectangle 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8"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9" name="Rectangle 9"/>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1" name="Rectangle 11"/>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2" name="Rectangle 1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7" name="Rectangle 1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6" name="Rectangle 3"/>
          <p:cNvSpPr>
            <a:spLocks noChangeArrowheads="1"/>
          </p:cNvSpPr>
          <p:nvPr/>
        </p:nvSpPr>
        <p:spPr bwMode="auto">
          <a:xfrm>
            <a:off x="304800" y="3048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0"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3"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4" name="Rectangle 9"/>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6"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9"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30"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0"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1"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7"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31"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graphicFrame>
        <p:nvGraphicFramePr>
          <p:cNvPr id="28" name="표 27"/>
          <p:cNvGraphicFramePr>
            <a:graphicFrameLocks noGrp="1"/>
          </p:cNvGraphicFramePr>
          <p:nvPr>
            <p:extLst>
              <p:ext uri="{D42A27DB-BD31-4B8C-83A1-F6EECF244321}">
                <p14:modId xmlns:p14="http://schemas.microsoft.com/office/powerpoint/2010/main" val="1254002318"/>
              </p:ext>
            </p:extLst>
          </p:nvPr>
        </p:nvGraphicFramePr>
        <p:xfrm>
          <a:off x="611560" y="1268760"/>
          <a:ext cx="7704857" cy="4364736"/>
        </p:xfrm>
        <a:graphic>
          <a:graphicData uri="http://schemas.openxmlformats.org/drawingml/2006/table">
            <a:tbl>
              <a:tblPr/>
              <a:tblGrid>
                <a:gridCol w="799412"/>
                <a:gridCol w="799412"/>
                <a:gridCol w="799412"/>
                <a:gridCol w="1007574"/>
                <a:gridCol w="1058686"/>
                <a:gridCol w="936104"/>
                <a:gridCol w="1285710"/>
                <a:gridCol w="1018547"/>
              </a:tblGrid>
              <a:tr h="144016">
                <a:tc rowSpan="2">
                  <a:txBody>
                    <a:bodyPr/>
                    <a:lstStyle/>
                    <a:p>
                      <a:pPr marL="0" marR="0" indent="0" algn="ctr" fontAlgn="base" latinLnBrk="0">
                        <a:lnSpc>
                          <a:spcPct val="100000"/>
                        </a:lnSpc>
                        <a:spcBef>
                          <a:spcPts val="0"/>
                        </a:spcBef>
                        <a:spcAft>
                          <a:spcPts val="0"/>
                        </a:spcAft>
                      </a:pPr>
                      <a:r>
                        <a:rPr lang="en-US" sz="1400" b="1" kern="0" spc="0" dirty="0" smtClean="0">
                          <a:solidFill>
                            <a:srgbClr val="000000"/>
                          </a:solidFill>
                          <a:effectLst/>
                          <a:latin typeface="Helvetica" panose="020B0604020202020204" pitchFamily="34" charset="0"/>
                          <a:ea typeface="+mn-ea"/>
                          <a:cs typeface="Helvetica" panose="020B0604020202020204" pitchFamily="34" charset="0"/>
                        </a:rPr>
                        <a:t>Zone</a:t>
                      </a:r>
                      <a:endParaRPr lang="en-US" sz="1400" b="1" kern="0" spc="0" dirty="0">
                        <a:solidFill>
                          <a:srgbClr val="000000"/>
                        </a:solidFill>
                        <a:effectLst/>
                        <a:latin typeface="Helvetica" panose="020B0604020202020204" pitchFamily="34" charset="0"/>
                        <a:ea typeface="+mn-ea"/>
                        <a:cs typeface="Helvetica" panose="020B0604020202020204" pitchFamily="34" charset="0"/>
                      </a:endParaRPr>
                    </a:p>
                  </a:txBody>
                  <a:tcPr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E5E5E5"/>
                    </a:solidFill>
                  </a:tcPr>
                </a:tc>
                <a:tc gridSpan="4">
                  <a:txBody>
                    <a:bodyPr/>
                    <a:lstStyle/>
                    <a:p>
                      <a:pPr marL="0" marR="0" indent="0" algn="ctr" fontAlgn="base" latinLnBrk="0">
                        <a:lnSpc>
                          <a:spcPct val="100000"/>
                        </a:lnSpc>
                        <a:spcBef>
                          <a:spcPts val="0"/>
                        </a:spcBef>
                        <a:spcAft>
                          <a:spcPts val="0"/>
                        </a:spcAft>
                      </a:pPr>
                      <a:r>
                        <a:rPr lang="en-US" sz="1400" b="1" kern="0" spc="0" dirty="0" smtClean="0">
                          <a:solidFill>
                            <a:srgbClr val="000000"/>
                          </a:solidFill>
                          <a:effectLst/>
                          <a:latin typeface="Helvetica" panose="020B0604020202020204" pitchFamily="34" charset="0"/>
                          <a:ea typeface="+mn-ea"/>
                          <a:cs typeface="Helvetica" panose="020B0604020202020204" pitchFamily="34" charset="0"/>
                        </a:rPr>
                        <a:t>LEM (</a:t>
                      </a:r>
                      <a:r>
                        <a:rPr lang="en-US" sz="1400" b="1" kern="0" spc="0" dirty="0">
                          <a:solidFill>
                            <a:srgbClr val="000000"/>
                          </a:solidFill>
                          <a:effectLst/>
                          <a:latin typeface="Helvetica" panose="020B0604020202020204" pitchFamily="34" charset="0"/>
                          <a:ea typeface="+mn-ea"/>
                          <a:cs typeface="Helvetica" panose="020B0604020202020204" pitchFamily="34" charset="0"/>
                        </a:rPr>
                        <a:t>Slide)</a:t>
                      </a:r>
                    </a:p>
                  </a:txBody>
                  <a:tcPr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E5E5E5"/>
                    </a:solidFill>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a:txBody>
                    <a:bodyPr/>
                    <a:lstStyle/>
                    <a:p>
                      <a:pPr marL="0" marR="0" indent="0" algn="ctr" fontAlgn="base" latinLnBrk="0">
                        <a:lnSpc>
                          <a:spcPct val="100000"/>
                        </a:lnSpc>
                        <a:spcBef>
                          <a:spcPts val="0"/>
                        </a:spcBef>
                        <a:spcAft>
                          <a:spcPts val="0"/>
                        </a:spcAft>
                      </a:pPr>
                      <a:r>
                        <a:rPr lang="en-US" sz="1400" b="1" kern="0" spc="0" dirty="0">
                          <a:solidFill>
                            <a:srgbClr val="000000"/>
                          </a:solidFill>
                          <a:effectLst/>
                          <a:latin typeface="Helvetica" panose="020B0604020202020204" pitchFamily="34" charset="0"/>
                          <a:ea typeface="+mn-ea"/>
                          <a:cs typeface="Helvetica" panose="020B0604020202020204" pitchFamily="34" charset="0"/>
                        </a:rPr>
                        <a:t>SSR</a:t>
                      </a:r>
                    </a:p>
                    <a:p>
                      <a:pPr marL="0" marR="0" indent="0" algn="ctr" fontAlgn="base" latinLnBrk="0">
                        <a:lnSpc>
                          <a:spcPct val="100000"/>
                        </a:lnSpc>
                        <a:spcBef>
                          <a:spcPts val="0"/>
                        </a:spcBef>
                        <a:spcAft>
                          <a:spcPts val="0"/>
                        </a:spcAft>
                      </a:pPr>
                      <a:r>
                        <a:rPr lang="en-US" sz="1400" b="1" kern="0" spc="0" dirty="0">
                          <a:solidFill>
                            <a:srgbClr val="000000"/>
                          </a:solidFill>
                          <a:effectLst/>
                          <a:latin typeface="Helvetica" panose="020B0604020202020204" pitchFamily="34" charset="0"/>
                          <a:ea typeface="+mn-ea"/>
                          <a:cs typeface="Helvetica" panose="020B0604020202020204" pitchFamily="34" charset="0"/>
                        </a:rPr>
                        <a:t>(Phase)</a:t>
                      </a:r>
                    </a:p>
                  </a:txBody>
                  <a:tcPr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E5E5E5"/>
                    </a:solidFill>
                  </a:tcPr>
                </a:tc>
                <a:tc rowSpan="2">
                  <a:txBody>
                    <a:bodyPr/>
                    <a:lstStyle/>
                    <a:p>
                      <a:pPr marL="0" marR="0" indent="0" algn="ctr" fontAlgn="base" latinLnBrk="0">
                        <a:lnSpc>
                          <a:spcPct val="100000"/>
                        </a:lnSpc>
                        <a:spcBef>
                          <a:spcPts val="0"/>
                        </a:spcBef>
                        <a:spcAft>
                          <a:spcPts val="0"/>
                        </a:spcAft>
                      </a:pPr>
                      <a:r>
                        <a:rPr lang="en-US" sz="1400" b="1" kern="0" spc="0">
                          <a:solidFill>
                            <a:srgbClr val="000000"/>
                          </a:solidFill>
                          <a:effectLst/>
                          <a:latin typeface="Helvetica" panose="020B0604020202020204" pitchFamily="34" charset="0"/>
                          <a:ea typeface="+mn-ea"/>
                          <a:cs typeface="Helvetica" panose="020B0604020202020204" pitchFamily="34" charset="0"/>
                        </a:rPr>
                        <a:t>Criteria</a:t>
                      </a:r>
                    </a:p>
                  </a:txBody>
                  <a:tcPr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E5E5E5"/>
                    </a:solidFill>
                  </a:tcPr>
                </a:tc>
                <a:tc rowSpan="2">
                  <a:txBody>
                    <a:bodyPr/>
                    <a:lstStyle/>
                    <a:p>
                      <a:pPr marL="0" marR="0" indent="0" algn="ctr" fontAlgn="base" latinLnBrk="0">
                        <a:lnSpc>
                          <a:spcPct val="100000"/>
                        </a:lnSpc>
                        <a:spcBef>
                          <a:spcPts val="0"/>
                        </a:spcBef>
                        <a:spcAft>
                          <a:spcPts val="0"/>
                        </a:spcAft>
                      </a:pPr>
                      <a:r>
                        <a:rPr lang="en-US" sz="1400" b="1" kern="0" spc="0">
                          <a:solidFill>
                            <a:srgbClr val="000000"/>
                          </a:solidFill>
                          <a:effectLst/>
                          <a:latin typeface="Helvetica" panose="020B0604020202020204" pitchFamily="34" charset="0"/>
                          <a:ea typeface="+mn-ea"/>
                          <a:cs typeface="Helvetica" panose="020B0604020202020204" pitchFamily="34" charset="0"/>
                        </a:rPr>
                        <a:t>Stability</a:t>
                      </a:r>
                    </a:p>
                  </a:txBody>
                  <a:tcPr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E5E5E5"/>
                    </a:solidFill>
                  </a:tcPr>
                </a:tc>
              </a:tr>
              <a:tr h="117908">
                <a:tc vMerge="1">
                  <a:txBody>
                    <a:bodyPr/>
                    <a:lstStyle/>
                    <a:p>
                      <a:pPr latinLnBrk="1"/>
                      <a:endParaRPr lang="ko-KR" altLang="en-US"/>
                    </a:p>
                  </a:txBody>
                  <a:tcPr/>
                </a:tc>
                <a:tc>
                  <a:txBody>
                    <a:bodyPr/>
                    <a:lstStyle/>
                    <a:p>
                      <a:pPr marL="0" marR="0" indent="0" algn="ctr" fontAlgn="base" latinLnBrk="0">
                        <a:lnSpc>
                          <a:spcPct val="100000"/>
                        </a:lnSpc>
                        <a:spcBef>
                          <a:spcPts val="0"/>
                        </a:spcBef>
                        <a:spcAft>
                          <a:spcPts val="0"/>
                        </a:spcAft>
                      </a:pPr>
                      <a:r>
                        <a:rPr lang="en-US" sz="1400" b="1" kern="0" spc="0" dirty="0">
                          <a:solidFill>
                            <a:srgbClr val="000000"/>
                          </a:solidFill>
                          <a:effectLst/>
                          <a:latin typeface="Helvetica" panose="020B0604020202020204" pitchFamily="34" charset="0"/>
                          <a:ea typeface="+mn-ea"/>
                          <a:cs typeface="Helvetica" panose="020B0604020202020204" pitchFamily="34" charset="0"/>
                        </a:rPr>
                        <a:t>SF_L</a:t>
                      </a:r>
                    </a:p>
                  </a:txBody>
                  <a:tcPr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E5E5E5"/>
                    </a:solidFill>
                  </a:tcPr>
                </a:tc>
                <a:tc>
                  <a:txBody>
                    <a:bodyPr/>
                    <a:lstStyle/>
                    <a:p>
                      <a:pPr marL="0" marR="0" indent="0" algn="ctr" fontAlgn="base" latinLnBrk="0">
                        <a:lnSpc>
                          <a:spcPct val="100000"/>
                        </a:lnSpc>
                        <a:spcBef>
                          <a:spcPts val="0"/>
                        </a:spcBef>
                        <a:spcAft>
                          <a:spcPts val="0"/>
                        </a:spcAft>
                      </a:pPr>
                      <a:r>
                        <a:rPr lang="en-US" sz="1400" b="1" kern="0" spc="0">
                          <a:solidFill>
                            <a:srgbClr val="000000"/>
                          </a:solidFill>
                          <a:effectLst/>
                          <a:latin typeface="Helvetica" panose="020B0604020202020204" pitchFamily="34" charset="0"/>
                          <a:ea typeface="+mn-ea"/>
                          <a:cs typeface="Helvetica" panose="020B0604020202020204" pitchFamily="34" charset="0"/>
                        </a:rPr>
                        <a:t>SF_R</a:t>
                      </a:r>
                    </a:p>
                  </a:txBody>
                  <a:tcPr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E5E5E5"/>
                    </a:solidFill>
                  </a:tcPr>
                </a:tc>
                <a:tc>
                  <a:txBody>
                    <a:bodyPr/>
                    <a:lstStyle/>
                    <a:p>
                      <a:pPr marL="0" marR="0" indent="0" algn="ctr" fontAlgn="base" latinLnBrk="0">
                        <a:lnSpc>
                          <a:spcPct val="100000"/>
                        </a:lnSpc>
                        <a:spcBef>
                          <a:spcPts val="0"/>
                        </a:spcBef>
                        <a:spcAft>
                          <a:spcPts val="0"/>
                        </a:spcAft>
                      </a:pPr>
                      <a:r>
                        <a:rPr lang="en-US" sz="1400" b="1" kern="0" spc="0" dirty="0" err="1">
                          <a:solidFill>
                            <a:srgbClr val="000000"/>
                          </a:solidFill>
                          <a:effectLst/>
                          <a:latin typeface="Helvetica" panose="020B0604020202020204" pitchFamily="34" charset="0"/>
                          <a:ea typeface="+mn-ea"/>
                          <a:cs typeface="Helvetica" panose="020B0604020202020204" pitchFamily="34" charset="0"/>
                        </a:rPr>
                        <a:t>PoF</a:t>
                      </a:r>
                      <a:endParaRPr lang="en-US" sz="1400" b="1" kern="0" spc="0" dirty="0">
                        <a:solidFill>
                          <a:srgbClr val="000000"/>
                        </a:solidFill>
                        <a:effectLst/>
                        <a:latin typeface="Helvetica" panose="020B0604020202020204" pitchFamily="34" charset="0"/>
                        <a:ea typeface="+mn-ea"/>
                        <a:cs typeface="Helvetica" panose="020B0604020202020204" pitchFamily="34" charset="0"/>
                      </a:endParaRPr>
                    </a:p>
                  </a:txBody>
                  <a:tcPr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E5E5E5"/>
                    </a:solidFill>
                  </a:tcPr>
                </a:tc>
                <a:tc>
                  <a:txBody>
                    <a:bodyPr/>
                    <a:lstStyle/>
                    <a:p>
                      <a:pPr marL="0" marR="0" indent="0" algn="ctr" fontAlgn="base" latinLnBrk="0">
                        <a:lnSpc>
                          <a:spcPct val="100000"/>
                        </a:lnSpc>
                        <a:spcBef>
                          <a:spcPts val="0"/>
                        </a:spcBef>
                        <a:spcAft>
                          <a:spcPts val="0"/>
                        </a:spcAft>
                      </a:pPr>
                      <a:r>
                        <a:rPr lang="en-US" sz="1400" b="1" kern="0" spc="0" dirty="0">
                          <a:solidFill>
                            <a:srgbClr val="000000"/>
                          </a:solidFill>
                          <a:effectLst/>
                          <a:latin typeface="Helvetica" panose="020B0604020202020204" pitchFamily="34" charset="0"/>
                          <a:ea typeface="+mn-ea"/>
                          <a:cs typeface="Helvetica" panose="020B0604020202020204" pitchFamily="34" charset="0"/>
                        </a:rPr>
                        <a:t>Reliability index, </a:t>
                      </a:r>
                      <a:r>
                        <a:rPr lang="el-GR" sz="1400" b="1" kern="0" spc="0" dirty="0">
                          <a:solidFill>
                            <a:srgbClr val="000000"/>
                          </a:solidFill>
                          <a:effectLst/>
                          <a:latin typeface="Helvetica" panose="020B0604020202020204" pitchFamily="34" charset="0"/>
                          <a:ea typeface="+mn-ea"/>
                          <a:cs typeface="Helvetica" panose="020B0604020202020204" pitchFamily="34" charset="0"/>
                        </a:rPr>
                        <a:t>β</a:t>
                      </a:r>
                    </a:p>
                  </a:txBody>
                  <a:tcPr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E5E5E5"/>
                    </a:solidFill>
                  </a:tcPr>
                </a:tc>
                <a:tc>
                  <a:txBody>
                    <a:bodyPr/>
                    <a:lstStyle/>
                    <a:p>
                      <a:pPr marL="0" marR="0" indent="0" algn="ctr" fontAlgn="base" latinLnBrk="0">
                        <a:lnSpc>
                          <a:spcPct val="100000"/>
                        </a:lnSpc>
                        <a:spcBef>
                          <a:spcPts val="0"/>
                        </a:spcBef>
                        <a:spcAft>
                          <a:spcPts val="0"/>
                        </a:spcAft>
                      </a:pPr>
                      <a:r>
                        <a:rPr lang="en-US" sz="1400" b="1" kern="0" spc="0" dirty="0">
                          <a:solidFill>
                            <a:srgbClr val="000000"/>
                          </a:solidFill>
                          <a:effectLst/>
                          <a:latin typeface="Helvetica" panose="020B0604020202020204" pitchFamily="34" charset="0"/>
                          <a:ea typeface="+mn-ea"/>
                          <a:cs typeface="Helvetica" panose="020B0604020202020204" pitchFamily="34" charset="0"/>
                        </a:rPr>
                        <a:t>SF</a:t>
                      </a:r>
                    </a:p>
                  </a:txBody>
                  <a:tcPr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E5E5E5"/>
                    </a:solidFill>
                  </a:tcPr>
                </a:tc>
                <a:tc vMerge="1">
                  <a:txBody>
                    <a:bodyPr/>
                    <a:lstStyle/>
                    <a:p>
                      <a:pPr latinLnBrk="1"/>
                      <a:endParaRPr lang="ko-KR" altLang="en-US"/>
                    </a:p>
                  </a:txBody>
                  <a:tcPr/>
                </a:tc>
                <a:tc vMerge="1">
                  <a:txBody>
                    <a:bodyPr/>
                    <a:lstStyle/>
                    <a:p>
                      <a:pPr latinLnBrk="1"/>
                      <a:endParaRPr lang="ko-KR" altLang="en-US"/>
                    </a:p>
                  </a:txBody>
                  <a:tcPr/>
                </a:tc>
              </a:tr>
              <a:tr h="407104">
                <a:tc>
                  <a:txBody>
                    <a:bodyPr/>
                    <a:lstStyle/>
                    <a:p>
                      <a:pPr marL="0" marR="0" indent="0" algn="ctr" fontAlgn="base" latinLnBrk="0">
                        <a:lnSpc>
                          <a:spcPct val="180000"/>
                        </a:lnSpc>
                        <a:spcBef>
                          <a:spcPts val="0"/>
                        </a:spcBef>
                        <a:spcAft>
                          <a:spcPts val="0"/>
                        </a:spcAft>
                      </a:pPr>
                      <a:r>
                        <a:rPr lang="en-US" sz="1400" kern="0" spc="0" dirty="0">
                          <a:solidFill>
                            <a:srgbClr val="000000"/>
                          </a:solidFill>
                          <a:effectLst/>
                          <a:latin typeface="Helvetica" panose="020B0604020202020204" pitchFamily="34" charset="0"/>
                          <a:ea typeface="+mn-ea"/>
                          <a:cs typeface="Helvetica" panose="020B0604020202020204" pitchFamily="34" charset="0"/>
                        </a:rPr>
                        <a:t>A</a:t>
                      </a:r>
                    </a:p>
                  </a:txBody>
                  <a:tcPr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lstStyle/>
                    <a:p>
                      <a:pPr marL="0" marR="0" indent="0" algn="ctr" fontAlgn="base" latinLnBrk="0">
                        <a:lnSpc>
                          <a:spcPct val="180000"/>
                        </a:lnSpc>
                        <a:spcBef>
                          <a:spcPts val="0"/>
                        </a:spcBef>
                        <a:spcAft>
                          <a:spcPts val="0"/>
                        </a:spcAft>
                      </a:pPr>
                      <a:r>
                        <a:rPr lang="en-US" sz="1400" kern="0" spc="0" dirty="0">
                          <a:solidFill>
                            <a:srgbClr val="000000"/>
                          </a:solidFill>
                          <a:effectLst/>
                          <a:latin typeface="Helvetica" panose="020B0604020202020204" pitchFamily="34" charset="0"/>
                          <a:ea typeface="+mn-ea"/>
                          <a:cs typeface="Helvetica" panose="020B0604020202020204" pitchFamily="34" charset="0"/>
                        </a:rPr>
                        <a:t>7.52</a:t>
                      </a:r>
                    </a:p>
                  </a:txBody>
                  <a:tcPr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lstStyle/>
                    <a:p>
                      <a:pPr marL="0" marR="0" indent="0" algn="ctr" fontAlgn="base" latinLnBrk="0">
                        <a:lnSpc>
                          <a:spcPct val="180000"/>
                        </a:lnSpc>
                        <a:spcBef>
                          <a:spcPts val="0"/>
                        </a:spcBef>
                        <a:spcAft>
                          <a:spcPts val="0"/>
                        </a:spcAft>
                      </a:pPr>
                      <a:r>
                        <a:rPr lang="en-US" sz="1400" kern="0" spc="0" dirty="0">
                          <a:solidFill>
                            <a:srgbClr val="000000"/>
                          </a:solidFill>
                          <a:effectLst/>
                          <a:latin typeface="Helvetica" panose="020B0604020202020204" pitchFamily="34" charset="0"/>
                          <a:ea typeface="+mn-ea"/>
                          <a:cs typeface="Helvetica" panose="020B0604020202020204" pitchFamily="34" charset="0"/>
                        </a:rPr>
                        <a:t>7.73</a:t>
                      </a:r>
                    </a:p>
                  </a:txBody>
                  <a:tcPr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lstStyle/>
                    <a:p>
                      <a:pPr marL="0" marR="0" indent="0" algn="ctr" fontAlgn="base" latinLnBrk="0">
                        <a:lnSpc>
                          <a:spcPct val="180000"/>
                        </a:lnSpc>
                        <a:spcBef>
                          <a:spcPts val="0"/>
                        </a:spcBef>
                        <a:spcAft>
                          <a:spcPts val="0"/>
                        </a:spcAft>
                      </a:pPr>
                      <a:r>
                        <a:rPr lang="en-US" sz="1400" kern="0" spc="0">
                          <a:solidFill>
                            <a:srgbClr val="000000"/>
                          </a:solidFill>
                          <a:effectLst/>
                          <a:latin typeface="Helvetica" panose="020B0604020202020204" pitchFamily="34" charset="0"/>
                          <a:ea typeface="+mn-ea"/>
                          <a:cs typeface="Helvetica" panose="020B0604020202020204" pitchFamily="34" charset="0"/>
                        </a:rPr>
                        <a:t>0.000%</a:t>
                      </a:r>
                    </a:p>
                  </a:txBody>
                  <a:tcPr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lstStyle/>
                    <a:p>
                      <a:pPr marL="0" marR="0" indent="0" algn="ctr" fontAlgn="base" latinLnBrk="0">
                        <a:lnSpc>
                          <a:spcPct val="180000"/>
                        </a:lnSpc>
                        <a:spcBef>
                          <a:spcPts val="0"/>
                        </a:spcBef>
                        <a:spcAft>
                          <a:spcPts val="0"/>
                        </a:spcAft>
                      </a:pPr>
                      <a:r>
                        <a:rPr lang="en-US" sz="1400" kern="0" spc="0">
                          <a:solidFill>
                            <a:srgbClr val="000000"/>
                          </a:solidFill>
                          <a:effectLst/>
                          <a:latin typeface="Helvetica" panose="020B0604020202020204" pitchFamily="34" charset="0"/>
                          <a:ea typeface="+mn-ea"/>
                          <a:cs typeface="Helvetica" panose="020B0604020202020204" pitchFamily="34" charset="0"/>
                        </a:rPr>
                        <a:t>23.48</a:t>
                      </a:r>
                    </a:p>
                  </a:txBody>
                  <a:tcPr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lstStyle/>
                    <a:p>
                      <a:pPr marL="0" marR="0" indent="0" algn="ctr" fontAlgn="base" latinLnBrk="0">
                        <a:lnSpc>
                          <a:spcPct val="180000"/>
                        </a:lnSpc>
                        <a:spcBef>
                          <a:spcPts val="0"/>
                        </a:spcBef>
                        <a:spcAft>
                          <a:spcPts val="0"/>
                        </a:spcAft>
                      </a:pPr>
                      <a:r>
                        <a:rPr lang="en-US" sz="1400" kern="0" spc="0">
                          <a:solidFill>
                            <a:srgbClr val="000000"/>
                          </a:solidFill>
                          <a:effectLst/>
                          <a:latin typeface="Helvetica" panose="020B0604020202020204" pitchFamily="34" charset="0"/>
                          <a:ea typeface="+mn-ea"/>
                          <a:cs typeface="Helvetica" panose="020B0604020202020204" pitchFamily="34" charset="0"/>
                        </a:rPr>
                        <a:t>7.67</a:t>
                      </a:r>
                    </a:p>
                  </a:txBody>
                  <a:tcPr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rowSpan="7">
                  <a:txBody>
                    <a:bodyPr/>
                    <a:lstStyle/>
                    <a:p>
                      <a:pPr marL="0" marR="0" indent="0" algn="ctr" fontAlgn="base" latinLnBrk="0">
                        <a:lnSpc>
                          <a:spcPct val="180000"/>
                        </a:lnSpc>
                        <a:spcBef>
                          <a:spcPts val="0"/>
                        </a:spcBef>
                        <a:spcAft>
                          <a:spcPts val="0"/>
                        </a:spcAft>
                      </a:pPr>
                      <a:r>
                        <a:rPr lang="en-US" sz="1400" kern="0" spc="0" dirty="0">
                          <a:solidFill>
                            <a:srgbClr val="000000"/>
                          </a:solidFill>
                          <a:effectLst/>
                          <a:latin typeface="Helvetica" panose="020B0604020202020204" pitchFamily="34" charset="0"/>
                          <a:ea typeface="+mn-ea"/>
                          <a:cs typeface="Helvetica" panose="020B0604020202020204" pitchFamily="34" charset="0"/>
                        </a:rPr>
                        <a:t>SF &gt; 1.5, </a:t>
                      </a:r>
                    </a:p>
                    <a:p>
                      <a:pPr marL="0" marR="0" indent="0" algn="ctr" fontAlgn="base" latinLnBrk="0">
                        <a:lnSpc>
                          <a:spcPct val="180000"/>
                        </a:lnSpc>
                        <a:spcBef>
                          <a:spcPts val="0"/>
                        </a:spcBef>
                        <a:spcAft>
                          <a:spcPts val="0"/>
                        </a:spcAft>
                      </a:pPr>
                      <a:r>
                        <a:rPr lang="el-GR" sz="1400" kern="0" spc="0" dirty="0">
                          <a:solidFill>
                            <a:srgbClr val="000000"/>
                          </a:solidFill>
                          <a:effectLst/>
                          <a:latin typeface="Helvetica" panose="020B0604020202020204" pitchFamily="34" charset="0"/>
                          <a:ea typeface="+mn-ea"/>
                          <a:cs typeface="Helvetica" panose="020B0604020202020204" pitchFamily="34" charset="0"/>
                        </a:rPr>
                        <a:t>β &gt; 3,</a:t>
                      </a:r>
                    </a:p>
                    <a:p>
                      <a:pPr marL="0" marR="0" indent="0" algn="ctr" fontAlgn="base" latinLnBrk="0">
                        <a:lnSpc>
                          <a:spcPct val="180000"/>
                        </a:lnSpc>
                        <a:spcBef>
                          <a:spcPts val="0"/>
                        </a:spcBef>
                        <a:spcAft>
                          <a:spcPts val="0"/>
                        </a:spcAft>
                      </a:pPr>
                      <a:r>
                        <a:rPr lang="en-US" sz="1400" kern="0" spc="0" dirty="0" err="1">
                          <a:solidFill>
                            <a:srgbClr val="000000"/>
                          </a:solidFill>
                          <a:effectLst/>
                          <a:latin typeface="Helvetica" panose="020B0604020202020204" pitchFamily="34" charset="0"/>
                          <a:ea typeface="+mn-ea"/>
                          <a:cs typeface="Helvetica" panose="020B0604020202020204" pitchFamily="34" charset="0"/>
                        </a:rPr>
                        <a:t>PoF</a:t>
                      </a:r>
                      <a:r>
                        <a:rPr lang="en-US" sz="1400" kern="0" spc="0" dirty="0">
                          <a:solidFill>
                            <a:srgbClr val="000000"/>
                          </a:solidFill>
                          <a:effectLst/>
                          <a:latin typeface="Helvetica" panose="020B0604020202020204" pitchFamily="34" charset="0"/>
                          <a:ea typeface="+mn-ea"/>
                          <a:cs typeface="Helvetica" panose="020B0604020202020204" pitchFamily="34" charset="0"/>
                        </a:rPr>
                        <a:t> &lt; 0.1%</a:t>
                      </a:r>
                    </a:p>
                  </a:txBody>
                  <a:tcPr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lstStyle/>
                    <a:p>
                      <a:pPr marL="0" marR="0" indent="0" algn="ctr" fontAlgn="base" latinLnBrk="0">
                        <a:lnSpc>
                          <a:spcPct val="180000"/>
                        </a:lnSpc>
                        <a:spcBef>
                          <a:spcPts val="0"/>
                        </a:spcBef>
                        <a:spcAft>
                          <a:spcPts val="0"/>
                        </a:spcAft>
                      </a:pPr>
                      <a:r>
                        <a:rPr lang="en-US" sz="1400" kern="0" spc="0" dirty="0">
                          <a:solidFill>
                            <a:srgbClr val="000000"/>
                          </a:solidFill>
                          <a:effectLst/>
                          <a:latin typeface="Helvetica" panose="020B0604020202020204" pitchFamily="34" charset="0"/>
                          <a:ea typeface="+mn-ea"/>
                          <a:cs typeface="Helvetica" panose="020B0604020202020204" pitchFamily="34" charset="0"/>
                        </a:rPr>
                        <a:t>Stable</a:t>
                      </a:r>
                    </a:p>
                  </a:txBody>
                  <a:tcPr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r>
              <a:tr h="407104">
                <a:tc>
                  <a:txBody>
                    <a:bodyPr/>
                    <a:lstStyle/>
                    <a:p>
                      <a:pPr marL="0" marR="0" indent="0" algn="ctr" fontAlgn="base" latinLnBrk="0">
                        <a:lnSpc>
                          <a:spcPct val="180000"/>
                        </a:lnSpc>
                        <a:spcBef>
                          <a:spcPts val="0"/>
                        </a:spcBef>
                        <a:spcAft>
                          <a:spcPts val="0"/>
                        </a:spcAft>
                      </a:pPr>
                      <a:r>
                        <a:rPr lang="en-US" sz="1400" kern="0" spc="0" dirty="0">
                          <a:solidFill>
                            <a:srgbClr val="000000"/>
                          </a:solidFill>
                          <a:effectLst/>
                          <a:latin typeface="Helvetica" panose="020B0604020202020204" pitchFamily="34" charset="0"/>
                          <a:ea typeface="+mn-ea"/>
                          <a:cs typeface="Helvetica" panose="020B0604020202020204" pitchFamily="34" charset="0"/>
                        </a:rPr>
                        <a:t>B</a:t>
                      </a:r>
                    </a:p>
                  </a:txBody>
                  <a:tcPr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lstStyle/>
                    <a:p>
                      <a:pPr marL="0" marR="0" indent="0" algn="ctr" fontAlgn="base" latinLnBrk="0">
                        <a:lnSpc>
                          <a:spcPct val="180000"/>
                        </a:lnSpc>
                        <a:spcBef>
                          <a:spcPts val="0"/>
                        </a:spcBef>
                        <a:spcAft>
                          <a:spcPts val="0"/>
                        </a:spcAft>
                      </a:pPr>
                      <a:r>
                        <a:rPr lang="en-US" sz="1400" kern="0" spc="0">
                          <a:solidFill>
                            <a:srgbClr val="000000"/>
                          </a:solidFill>
                          <a:effectLst/>
                          <a:latin typeface="Helvetica" panose="020B0604020202020204" pitchFamily="34" charset="0"/>
                          <a:ea typeface="+mn-ea"/>
                          <a:cs typeface="Helvetica" panose="020B0604020202020204" pitchFamily="34" charset="0"/>
                        </a:rPr>
                        <a:t>6.62</a:t>
                      </a:r>
                    </a:p>
                  </a:txBody>
                  <a:tcPr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lstStyle/>
                    <a:p>
                      <a:pPr marL="0" marR="0" indent="0" algn="ctr" fontAlgn="base" latinLnBrk="0">
                        <a:lnSpc>
                          <a:spcPct val="180000"/>
                        </a:lnSpc>
                        <a:spcBef>
                          <a:spcPts val="0"/>
                        </a:spcBef>
                        <a:spcAft>
                          <a:spcPts val="0"/>
                        </a:spcAft>
                      </a:pPr>
                      <a:r>
                        <a:rPr lang="en-US" sz="1400" kern="0" spc="0" dirty="0">
                          <a:solidFill>
                            <a:srgbClr val="000000"/>
                          </a:solidFill>
                          <a:effectLst/>
                          <a:latin typeface="Helvetica" panose="020B0604020202020204" pitchFamily="34" charset="0"/>
                          <a:ea typeface="+mn-ea"/>
                          <a:cs typeface="Helvetica" panose="020B0604020202020204" pitchFamily="34" charset="0"/>
                        </a:rPr>
                        <a:t>5.79</a:t>
                      </a:r>
                    </a:p>
                  </a:txBody>
                  <a:tcPr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lstStyle/>
                    <a:p>
                      <a:pPr marL="0" marR="0" indent="0" algn="ctr" fontAlgn="base" latinLnBrk="0">
                        <a:lnSpc>
                          <a:spcPct val="180000"/>
                        </a:lnSpc>
                        <a:spcBef>
                          <a:spcPts val="0"/>
                        </a:spcBef>
                        <a:spcAft>
                          <a:spcPts val="0"/>
                        </a:spcAft>
                      </a:pPr>
                      <a:r>
                        <a:rPr lang="en-US" sz="1400" kern="0" spc="0">
                          <a:solidFill>
                            <a:srgbClr val="000000"/>
                          </a:solidFill>
                          <a:effectLst/>
                          <a:latin typeface="Helvetica" panose="020B0604020202020204" pitchFamily="34" charset="0"/>
                          <a:ea typeface="+mn-ea"/>
                          <a:cs typeface="Helvetica" panose="020B0604020202020204" pitchFamily="34" charset="0"/>
                        </a:rPr>
                        <a:t>0.000%</a:t>
                      </a:r>
                    </a:p>
                  </a:txBody>
                  <a:tcPr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lstStyle/>
                    <a:p>
                      <a:pPr marL="0" marR="0" indent="0" algn="ctr" fontAlgn="base" latinLnBrk="0">
                        <a:lnSpc>
                          <a:spcPct val="180000"/>
                        </a:lnSpc>
                        <a:spcBef>
                          <a:spcPts val="0"/>
                        </a:spcBef>
                        <a:spcAft>
                          <a:spcPts val="0"/>
                        </a:spcAft>
                      </a:pPr>
                      <a:r>
                        <a:rPr lang="en-US" sz="1400" kern="0" spc="0">
                          <a:solidFill>
                            <a:srgbClr val="000000"/>
                          </a:solidFill>
                          <a:effectLst/>
                          <a:latin typeface="Helvetica" panose="020B0604020202020204" pitchFamily="34" charset="0"/>
                          <a:ea typeface="+mn-ea"/>
                          <a:cs typeface="Helvetica" panose="020B0604020202020204" pitchFamily="34" charset="0"/>
                        </a:rPr>
                        <a:t>21.19</a:t>
                      </a:r>
                    </a:p>
                  </a:txBody>
                  <a:tcPr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lstStyle/>
                    <a:p>
                      <a:pPr marL="0" marR="0" indent="0" algn="ctr" fontAlgn="base" latinLnBrk="0">
                        <a:lnSpc>
                          <a:spcPct val="180000"/>
                        </a:lnSpc>
                        <a:spcBef>
                          <a:spcPts val="0"/>
                        </a:spcBef>
                        <a:spcAft>
                          <a:spcPts val="0"/>
                        </a:spcAft>
                      </a:pPr>
                      <a:r>
                        <a:rPr lang="en-US" sz="1400" kern="0" spc="0">
                          <a:solidFill>
                            <a:srgbClr val="000000"/>
                          </a:solidFill>
                          <a:effectLst/>
                          <a:latin typeface="Helvetica" panose="020B0604020202020204" pitchFamily="34" charset="0"/>
                          <a:ea typeface="+mn-ea"/>
                          <a:cs typeface="Helvetica" panose="020B0604020202020204" pitchFamily="34" charset="0"/>
                        </a:rPr>
                        <a:t>5.35</a:t>
                      </a:r>
                    </a:p>
                  </a:txBody>
                  <a:tcPr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vMerge="1">
                  <a:txBody>
                    <a:bodyPr/>
                    <a:lstStyle/>
                    <a:p>
                      <a:pPr latinLnBrk="1"/>
                      <a:endParaRPr lang="ko-KR" altLang="en-US"/>
                    </a:p>
                  </a:txBody>
                  <a:tcPr/>
                </a:tc>
                <a:tc>
                  <a:txBody>
                    <a:bodyPr/>
                    <a:lstStyle/>
                    <a:p>
                      <a:pPr marL="0" marR="0" indent="0" algn="ctr" fontAlgn="base" latinLnBrk="0">
                        <a:lnSpc>
                          <a:spcPct val="180000"/>
                        </a:lnSpc>
                        <a:spcBef>
                          <a:spcPts val="0"/>
                        </a:spcBef>
                        <a:spcAft>
                          <a:spcPts val="0"/>
                        </a:spcAft>
                      </a:pPr>
                      <a:r>
                        <a:rPr lang="en-US" sz="1400" kern="0" spc="0">
                          <a:solidFill>
                            <a:srgbClr val="000000"/>
                          </a:solidFill>
                          <a:effectLst/>
                          <a:latin typeface="Helvetica" panose="020B0604020202020204" pitchFamily="34" charset="0"/>
                          <a:ea typeface="+mn-ea"/>
                          <a:cs typeface="Helvetica" panose="020B0604020202020204" pitchFamily="34" charset="0"/>
                        </a:rPr>
                        <a:t>Stable</a:t>
                      </a:r>
                    </a:p>
                  </a:txBody>
                  <a:tcPr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r>
              <a:tr h="407104">
                <a:tc>
                  <a:txBody>
                    <a:bodyPr/>
                    <a:lstStyle/>
                    <a:p>
                      <a:pPr marL="0" marR="0" indent="0" algn="ctr" fontAlgn="base" latinLnBrk="0">
                        <a:lnSpc>
                          <a:spcPct val="180000"/>
                        </a:lnSpc>
                        <a:spcBef>
                          <a:spcPts val="0"/>
                        </a:spcBef>
                        <a:spcAft>
                          <a:spcPts val="0"/>
                        </a:spcAft>
                      </a:pPr>
                      <a:r>
                        <a:rPr lang="en-US" sz="1400" kern="0" spc="0" dirty="0">
                          <a:solidFill>
                            <a:srgbClr val="000000"/>
                          </a:solidFill>
                          <a:effectLst/>
                          <a:latin typeface="Helvetica" panose="020B0604020202020204" pitchFamily="34" charset="0"/>
                          <a:ea typeface="+mn-ea"/>
                          <a:cs typeface="Helvetica" panose="020B0604020202020204" pitchFamily="34" charset="0"/>
                        </a:rPr>
                        <a:t>C</a:t>
                      </a:r>
                    </a:p>
                  </a:txBody>
                  <a:tcPr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lstStyle/>
                    <a:p>
                      <a:pPr marL="0" marR="0" indent="0" algn="ctr" fontAlgn="base" latinLnBrk="0">
                        <a:lnSpc>
                          <a:spcPct val="180000"/>
                        </a:lnSpc>
                        <a:spcBef>
                          <a:spcPts val="0"/>
                        </a:spcBef>
                        <a:spcAft>
                          <a:spcPts val="0"/>
                        </a:spcAft>
                      </a:pPr>
                      <a:r>
                        <a:rPr lang="en-US" sz="1400" kern="0" spc="0">
                          <a:solidFill>
                            <a:srgbClr val="000000"/>
                          </a:solidFill>
                          <a:effectLst/>
                          <a:latin typeface="Helvetica" panose="020B0604020202020204" pitchFamily="34" charset="0"/>
                          <a:ea typeface="+mn-ea"/>
                          <a:cs typeface="Helvetica" panose="020B0604020202020204" pitchFamily="34" charset="0"/>
                        </a:rPr>
                        <a:t>-</a:t>
                      </a:r>
                    </a:p>
                  </a:txBody>
                  <a:tcPr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lstStyle/>
                    <a:p>
                      <a:pPr marL="0" marR="0" indent="0" algn="ctr" fontAlgn="base" latinLnBrk="0">
                        <a:lnSpc>
                          <a:spcPct val="180000"/>
                        </a:lnSpc>
                        <a:spcBef>
                          <a:spcPts val="0"/>
                        </a:spcBef>
                        <a:spcAft>
                          <a:spcPts val="0"/>
                        </a:spcAft>
                      </a:pPr>
                      <a:r>
                        <a:rPr lang="en-US" sz="1400" kern="0" spc="0" dirty="0">
                          <a:solidFill>
                            <a:srgbClr val="000000"/>
                          </a:solidFill>
                          <a:effectLst/>
                          <a:latin typeface="Helvetica" panose="020B0604020202020204" pitchFamily="34" charset="0"/>
                          <a:ea typeface="+mn-ea"/>
                          <a:cs typeface="Helvetica" panose="020B0604020202020204" pitchFamily="34" charset="0"/>
                        </a:rPr>
                        <a:t>9.30</a:t>
                      </a:r>
                    </a:p>
                  </a:txBody>
                  <a:tcPr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lstStyle/>
                    <a:p>
                      <a:pPr marL="0" marR="0" indent="0" algn="ctr" fontAlgn="base" latinLnBrk="0">
                        <a:lnSpc>
                          <a:spcPct val="180000"/>
                        </a:lnSpc>
                        <a:spcBef>
                          <a:spcPts val="0"/>
                        </a:spcBef>
                        <a:spcAft>
                          <a:spcPts val="0"/>
                        </a:spcAft>
                      </a:pPr>
                      <a:r>
                        <a:rPr lang="en-US" sz="1400" kern="0" spc="0" dirty="0">
                          <a:solidFill>
                            <a:srgbClr val="000000"/>
                          </a:solidFill>
                          <a:effectLst/>
                          <a:latin typeface="Helvetica" panose="020B0604020202020204" pitchFamily="34" charset="0"/>
                          <a:ea typeface="+mn-ea"/>
                          <a:cs typeface="Helvetica" panose="020B0604020202020204" pitchFamily="34" charset="0"/>
                        </a:rPr>
                        <a:t>0.000%</a:t>
                      </a:r>
                    </a:p>
                  </a:txBody>
                  <a:tcPr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lstStyle/>
                    <a:p>
                      <a:pPr marL="0" marR="0" indent="0" algn="ctr" fontAlgn="base" latinLnBrk="0">
                        <a:lnSpc>
                          <a:spcPct val="180000"/>
                        </a:lnSpc>
                        <a:spcBef>
                          <a:spcPts val="0"/>
                        </a:spcBef>
                        <a:spcAft>
                          <a:spcPts val="0"/>
                        </a:spcAft>
                      </a:pPr>
                      <a:r>
                        <a:rPr lang="en-US" sz="1400" kern="0" spc="0">
                          <a:solidFill>
                            <a:srgbClr val="000000"/>
                          </a:solidFill>
                          <a:effectLst/>
                          <a:latin typeface="Helvetica" panose="020B0604020202020204" pitchFamily="34" charset="0"/>
                          <a:ea typeface="+mn-ea"/>
                          <a:cs typeface="Helvetica" panose="020B0604020202020204" pitchFamily="34" charset="0"/>
                        </a:rPr>
                        <a:t>8.43</a:t>
                      </a:r>
                    </a:p>
                  </a:txBody>
                  <a:tcPr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lstStyle/>
                    <a:p>
                      <a:pPr marL="0" marR="0" indent="0" algn="ctr" fontAlgn="base" latinLnBrk="0">
                        <a:lnSpc>
                          <a:spcPct val="180000"/>
                        </a:lnSpc>
                        <a:spcBef>
                          <a:spcPts val="0"/>
                        </a:spcBef>
                        <a:spcAft>
                          <a:spcPts val="0"/>
                        </a:spcAft>
                      </a:pPr>
                      <a:r>
                        <a:rPr lang="en-US" sz="1400" kern="0" spc="0">
                          <a:solidFill>
                            <a:srgbClr val="000000"/>
                          </a:solidFill>
                          <a:effectLst/>
                          <a:latin typeface="Helvetica" panose="020B0604020202020204" pitchFamily="34" charset="0"/>
                          <a:ea typeface="+mn-ea"/>
                          <a:cs typeface="Helvetica" panose="020B0604020202020204" pitchFamily="34" charset="0"/>
                        </a:rPr>
                        <a:t>9.38</a:t>
                      </a:r>
                    </a:p>
                  </a:txBody>
                  <a:tcPr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vMerge="1">
                  <a:txBody>
                    <a:bodyPr/>
                    <a:lstStyle/>
                    <a:p>
                      <a:pPr latinLnBrk="1"/>
                      <a:endParaRPr lang="ko-KR" altLang="en-US"/>
                    </a:p>
                  </a:txBody>
                  <a:tcPr/>
                </a:tc>
                <a:tc>
                  <a:txBody>
                    <a:bodyPr/>
                    <a:lstStyle/>
                    <a:p>
                      <a:pPr marL="0" marR="0" indent="0" algn="ctr" fontAlgn="base" latinLnBrk="0">
                        <a:lnSpc>
                          <a:spcPct val="180000"/>
                        </a:lnSpc>
                        <a:spcBef>
                          <a:spcPts val="0"/>
                        </a:spcBef>
                        <a:spcAft>
                          <a:spcPts val="0"/>
                        </a:spcAft>
                      </a:pPr>
                      <a:r>
                        <a:rPr lang="en-US" sz="1400" kern="0" spc="0">
                          <a:solidFill>
                            <a:srgbClr val="000000"/>
                          </a:solidFill>
                          <a:effectLst/>
                          <a:latin typeface="Helvetica" panose="020B0604020202020204" pitchFamily="34" charset="0"/>
                          <a:ea typeface="+mn-ea"/>
                          <a:cs typeface="Helvetica" panose="020B0604020202020204" pitchFamily="34" charset="0"/>
                        </a:rPr>
                        <a:t>Stable</a:t>
                      </a:r>
                    </a:p>
                  </a:txBody>
                  <a:tcPr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r>
              <a:tr h="407104">
                <a:tc>
                  <a:txBody>
                    <a:bodyPr/>
                    <a:lstStyle/>
                    <a:p>
                      <a:pPr marL="0" marR="0" indent="0" algn="ctr" fontAlgn="base" latinLnBrk="0">
                        <a:lnSpc>
                          <a:spcPct val="180000"/>
                        </a:lnSpc>
                        <a:spcBef>
                          <a:spcPts val="0"/>
                        </a:spcBef>
                        <a:spcAft>
                          <a:spcPts val="0"/>
                        </a:spcAft>
                      </a:pPr>
                      <a:r>
                        <a:rPr lang="en-US" sz="1400" kern="0" spc="0" dirty="0">
                          <a:solidFill>
                            <a:srgbClr val="000000"/>
                          </a:solidFill>
                          <a:effectLst/>
                          <a:latin typeface="Helvetica" panose="020B0604020202020204" pitchFamily="34" charset="0"/>
                          <a:ea typeface="+mn-ea"/>
                          <a:cs typeface="Helvetica" panose="020B0604020202020204" pitchFamily="34" charset="0"/>
                        </a:rPr>
                        <a:t>D</a:t>
                      </a:r>
                    </a:p>
                  </a:txBody>
                  <a:tcPr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lstStyle/>
                    <a:p>
                      <a:pPr marL="0" marR="0" indent="0" algn="ctr" fontAlgn="base" latinLnBrk="0">
                        <a:lnSpc>
                          <a:spcPct val="180000"/>
                        </a:lnSpc>
                        <a:spcBef>
                          <a:spcPts val="0"/>
                        </a:spcBef>
                        <a:spcAft>
                          <a:spcPts val="0"/>
                        </a:spcAft>
                      </a:pPr>
                      <a:r>
                        <a:rPr lang="en-US" sz="1400" kern="0" spc="0" dirty="0">
                          <a:solidFill>
                            <a:srgbClr val="000000"/>
                          </a:solidFill>
                          <a:effectLst/>
                          <a:latin typeface="Helvetica" panose="020B0604020202020204" pitchFamily="34" charset="0"/>
                          <a:ea typeface="+mn-ea"/>
                          <a:cs typeface="Helvetica" panose="020B0604020202020204" pitchFamily="34" charset="0"/>
                        </a:rPr>
                        <a:t>-</a:t>
                      </a:r>
                    </a:p>
                  </a:txBody>
                  <a:tcPr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lstStyle/>
                    <a:p>
                      <a:pPr marL="0" marR="0" indent="0" algn="ctr" fontAlgn="base" latinLnBrk="0">
                        <a:lnSpc>
                          <a:spcPct val="180000"/>
                        </a:lnSpc>
                        <a:spcBef>
                          <a:spcPts val="0"/>
                        </a:spcBef>
                        <a:spcAft>
                          <a:spcPts val="0"/>
                        </a:spcAft>
                      </a:pPr>
                      <a:r>
                        <a:rPr lang="en-US" sz="1400" kern="0" spc="0" dirty="0">
                          <a:solidFill>
                            <a:srgbClr val="000000"/>
                          </a:solidFill>
                          <a:effectLst/>
                          <a:latin typeface="Helvetica" panose="020B0604020202020204" pitchFamily="34" charset="0"/>
                          <a:ea typeface="+mn-ea"/>
                          <a:cs typeface="Helvetica" panose="020B0604020202020204" pitchFamily="34" charset="0"/>
                        </a:rPr>
                        <a:t>8.97</a:t>
                      </a:r>
                    </a:p>
                  </a:txBody>
                  <a:tcPr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lstStyle/>
                    <a:p>
                      <a:pPr marL="0" marR="0" indent="0" algn="ctr" fontAlgn="base" latinLnBrk="0">
                        <a:lnSpc>
                          <a:spcPct val="180000"/>
                        </a:lnSpc>
                        <a:spcBef>
                          <a:spcPts val="0"/>
                        </a:spcBef>
                        <a:spcAft>
                          <a:spcPts val="0"/>
                        </a:spcAft>
                      </a:pPr>
                      <a:r>
                        <a:rPr lang="en-US" sz="1400" kern="0" spc="0" dirty="0">
                          <a:solidFill>
                            <a:srgbClr val="000000"/>
                          </a:solidFill>
                          <a:effectLst/>
                          <a:latin typeface="Helvetica" panose="020B0604020202020204" pitchFamily="34" charset="0"/>
                          <a:ea typeface="+mn-ea"/>
                          <a:cs typeface="Helvetica" panose="020B0604020202020204" pitchFamily="34" charset="0"/>
                        </a:rPr>
                        <a:t>0.000%</a:t>
                      </a:r>
                    </a:p>
                  </a:txBody>
                  <a:tcPr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lstStyle/>
                    <a:p>
                      <a:pPr marL="0" marR="0" indent="0" algn="ctr" fontAlgn="base" latinLnBrk="0">
                        <a:lnSpc>
                          <a:spcPct val="180000"/>
                        </a:lnSpc>
                        <a:spcBef>
                          <a:spcPts val="0"/>
                        </a:spcBef>
                        <a:spcAft>
                          <a:spcPts val="0"/>
                        </a:spcAft>
                      </a:pPr>
                      <a:r>
                        <a:rPr lang="en-US" sz="1400" kern="0" spc="0" dirty="0">
                          <a:solidFill>
                            <a:srgbClr val="000000"/>
                          </a:solidFill>
                          <a:effectLst/>
                          <a:latin typeface="Helvetica" panose="020B0604020202020204" pitchFamily="34" charset="0"/>
                          <a:ea typeface="+mn-ea"/>
                          <a:cs typeface="Helvetica" panose="020B0604020202020204" pitchFamily="34" charset="0"/>
                        </a:rPr>
                        <a:t>9.06</a:t>
                      </a:r>
                    </a:p>
                  </a:txBody>
                  <a:tcPr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lstStyle/>
                    <a:p>
                      <a:pPr marL="0" marR="0" indent="0" algn="ctr" fontAlgn="base" latinLnBrk="0">
                        <a:lnSpc>
                          <a:spcPct val="180000"/>
                        </a:lnSpc>
                        <a:spcBef>
                          <a:spcPts val="0"/>
                        </a:spcBef>
                        <a:spcAft>
                          <a:spcPts val="0"/>
                        </a:spcAft>
                      </a:pPr>
                      <a:r>
                        <a:rPr lang="en-US" sz="1400" kern="0" spc="0" dirty="0">
                          <a:solidFill>
                            <a:srgbClr val="000000"/>
                          </a:solidFill>
                          <a:effectLst/>
                          <a:latin typeface="Helvetica" panose="020B0604020202020204" pitchFamily="34" charset="0"/>
                          <a:ea typeface="+mn-ea"/>
                          <a:cs typeface="Helvetica" panose="020B0604020202020204" pitchFamily="34" charset="0"/>
                        </a:rPr>
                        <a:t>8.77</a:t>
                      </a:r>
                    </a:p>
                  </a:txBody>
                  <a:tcPr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vMerge="1">
                  <a:txBody>
                    <a:bodyPr/>
                    <a:lstStyle/>
                    <a:p>
                      <a:pPr latinLnBrk="1"/>
                      <a:endParaRPr lang="ko-KR" altLang="en-US"/>
                    </a:p>
                  </a:txBody>
                  <a:tcPr/>
                </a:tc>
                <a:tc>
                  <a:txBody>
                    <a:bodyPr/>
                    <a:lstStyle/>
                    <a:p>
                      <a:pPr marL="0" marR="0" indent="0" algn="ctr" fontAlgn="base" latinLnBrk="0">
                        <a:lnSpc>
                          <a:spcPct val="180000"/>
                        </a:lnSpc>
                        <a:spcBef>
                          <a:spcPts val="0"/>
                        </a:spcBef>
                        <a:spcAft>
                          <a:spcPts val="0"/>
                        </a:spcAft>
                      </a:pPr>
                      <a:r>
                        <a:rPr lang="en-US" sz="1400" kern="0" spc="0" dirty="0">
                          <a:solidFill>
                            <a:srgbClr val="000000"/>
                          </a:solidFill>
                          <a:effectLst/>
                          <a:latin typeface="Helvetica" panose="020B0604020202020204" pitchFamily="34" charset="0"/>
                          <a:ea typeface="+mn-ea"/>
                          <a:cs typeface="Helvetica" panose="020B0604020202020204" pitchFamily="34" charset="0"/>
                        </a:rPr>
                        <a:t>Stable</a:t>
                      </a:r>
                    </a:p>
                  </a:txBody>
                  <a:tcPr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r>
              <a:tr h="407104">
                <a:tc>
                  <a:txBody>
                    <a:bodyPr/>
                    <a:lstStyle/>
                    <a:p>
                      <a:pPr marL="0" marR="0" indent="0" algn="ctr" fontAlgn="base" latinLnBrk="0">
                        <a:lnSpc>
                          <a:spcPct val="180000"/>
                        </a:lnSpc>
                        <a:spcBef>
                          <a:spcPts val="0"/>
                        </a:spcBef>
                        <a:spcAft>
                          <a:spcPts val="0"/>
                        </a:spcAft>
                      </a:pPr>
                      <a:r>
                        <a:rPr lang="en-US" sz="1400" kern="0" spc="0" dirty="0" smtClean="0">
                          <a:solidFill>
                            <a:srgbClr val="000000"/>
                          </a:solidFill>
                          <a:effectLst/>
                          <a:latin typeface="Helvetica" panose="020B0604020202020204" pitchFamily="34" charset="0"/>
                          <a:ea typeface="+mn-ea"/>
                          <a:cs typeface="Helvetica" panose="020B0604020202020204" pitchFamily="34" charset="0"/>
                        </a:rPr>
                        <a:t>E</a:t>
                      </a:r>
                      <a:endParaRPr lang="en-US" sz="1400" kern="0" spc="0" dirty="0">
                        <a:solidFill>
                          <a:srgbClr val="000000"/>
                        </a:solidFill>
                        <a:effectLst/>
                        <a:latin typeface="Helvetica" panose="020B0604020202020204" pitchFamily="34" charset="0"/>
                        <a:ea typeface="+mn-ea"/>
                        <a:cs typeface="Helvetica" panose="020B0604020202020204" pitchFamily="34" charset="0"/>
                      </a:endParaRPr>
                    </a:p>
                  </a:txBody>
                  <a:tcPr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indent="0" algn="ctr" fontAlgn="base" latinLnBrk="0">
                        <a:lnSpc>
                          <a:spcPct val="180000"/>
                        </a:lnSpc>
                        <a:spcBef>
                          <a:spcPts val="0"/>
                        </a:spcBef>
                        <a:spcAft>
                          <a:spcPts val="0"/>
                        </a:spcAft>
                      </a:pPr>
                      <a:r>
                        <a:rPr lang="en-US" sz="1400" kern="0" spc="0" dirty="0">
                          <a:solidFill>
                            <a:srgbClr val="000000"/>
                          </a:solidFill>
                          <a:effectLst/>
                          <a:latin typeface="Helvetica" panose="020B0604020202020204" pitchFamily="34" charset="0"/>
                          <a:ea typeface="+mn-ea"/>
                          <a:cs typeface="Helvetica" panose="020B0604020202020204" pitchFamily="34" charset="0"/>
                        </a:rPr>
                        <a:t>8.68</a:t>
                      </a:r>
                    </a:p>
                  </a:txBody>
                  <a:tcPr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indent="0" algn="ctr" fontAlgn="base" latinLnBrk="0">
                        <a:lnSpc>
                          <a:spcPct val="180000"/>
                        </a:lnSpc>
                        <a:spcBef>
                          <a:spcPts val="0"/>
                        </a:spcBef>
                        <a:spcAft>
                          <a:spcPts val="0"/>
                        </a:spcAft>
                      </a:pPr>
                      <a:r>
                        <a:rPr lang="en-US" sz="1400" kern="0" spc="0" dirty="0">
                          <a:solidFill>
                            <a:srgbClr val="000000"/>
                          </a:solidFill>
                          <a:effectLst/>
                          <a:latin typeface="Helvetica" panose="020B0604020202020204" pitchFamily="34" charset="0"/>
                          <a:ea typeface="+mn-ea"/>
                          <a:cs typeface="Helvetica" panose="020B0604020202020204" pitchFamily="34" charset="0"/>
                        </a:rPr>
                        <a:t>6.13</a:t>
                      </a:r>
                    </a:p>
                  </a:txBody>
                  <a:tcPr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indent="0" algn="ctr" fontAlgn="base" latinLnBrk="0">
                        <a:lnSpc>
                          <a:spcPct val="180000"/>
                        </a:lnSpc>
                        <a:spcBef>
                          <a:spcPts val="0"/>
                        </a:spcBef>
                        <a:spcAft>
                          <a:spcPts val="0"/>
                        </a:spcAft>
                      </a:pPr>
                      <a:r>
                        <a:rPr lang="en-US" sz="1400" kern="0" spc="0">
                          <a:solidFill>
                            <a:srgbClr val="000000"/>
                          </a:solidFill>
                          <a:effectLst/>
                          <a:latin typeface="Helvetica" panose="020B0604020202020204" pitchFamily="34" charset="0"/>
                          <a:ea typeface="+mn-ea"/>
                          <a:cs typeface="Helvetica" panose="020B0604020202020204" pitchFamily="34" charset="0"/>
                        </a:rPr>
                        <a:t>0.000%</a:t>
                      </a:r>
                    </a:p>
                  </a:txBody>
                  <a:tcPr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indent="0" algn="ctr" fontAlgn="base" latinLnBrk="0">
                        <a:lnSpc>
                          <a:spcPct val="180000"/>
                        </a:lnSpc>
                        <a:spcBef>
                          <a:spcPts val="0"/>
                        </a:spcBef>
                        <a:spcAft>
                          <a:spcPts val="0"/>
                        </a:spcAft>
                      </a:pPr>
                      <a:r>
                        <a:rPr lang="en-US" sz="1400" kern="0" spc="0" dirty="0">
                          <a:solidFill>
                            <a:srgbClr val="000000"/>
                          </a:solidFill>
                          <a:effectLst/>
                          <a:latin typeface="Helvetica" panose="020B0604020202020204" pitchFamily="34" charset="0"/>
                          <a:ea typeface="+mn-ea"/>
                          <a:cs typeface="Helvetica" panose="020B0604020202020204" pitchFamily="34" charset="0"/>
                        </a:rPr>
                        <a:t>11.85</a:t>
                      </a:r>
                    </a:p>
                  </a:txBody>
                  <a:tcPr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indent="0" algn="ctr" fontAlgn="base" latinLnBrk="0">
                        <a:lnSpc>
                          <a:spcPct val="180000"/>
                        </a:lnSpc>
                        <a:spcBef>
                          <a:spcPts val="0"/>
                        </a:spcBef>
                        <a:spcAft>
                          <a:spcPts val="0"/>
                        </a:spcAft>
                      </a:pPr>
                      <a:r>
                        <a:rPr lang="en-US" sz="1400" kern="0" spc="0">
                          <a:solidFill>
                            <a:srgbClr val="000000"/>
                          </a:solidFill>
                          <a:effectLst/>
                          <a:latin typeface="Helvetica" panose="020B0604020202020204" pitchFamily="34" charset="0"/>
                          <a:ea typeface="+mn-ea"/>
                          <a:cs typeface="Helvetica" panose="020B0604020202020204" pitchFamily="34" charset="0"/>
                        </a:rPr>
                        <a:t>6.13</a:t>
                      </a:r>
                    </a:p>
                  </a:txBody>
                  <a:tcPr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chemeClr val="accent6">
                        <a:lumMod val="20000"/>
                        <a:lumOff val="80000"/>
                      </a:schemeClr>
                    </a:solidFill>
                  </a:tcPr>
                </a:tc>
                <a:tc vMerge="1">
                  <a:txBody>
                    <a:bodyPr/>
                    <a:lstStyle/>
                    <a:p>
                      <a:pPr marL="0" marR="0" indent="0" algn="ctr" fontAlgn="base" latinLnBrk="0">
                        <a:lnSpc>
                          <a:spcPct val="180000"/>
                        </a:lnSpc>
                        <a:spcBef>
                          <a:spcPts val="0"/>
                        </a:spcBef>
                        <a:spcAft>
                          <a:spcPts val="0"/>
                        </a:spcAft>
                      </a:pPr>
                      <a:endParaRPr lang="en-US" sz="1150" kern="0" spc="0" dirty="0">
                        <a:solidFill>
                          <a:srgbClr val="000000"/>
                        </a:solidFill>
                        <a:effectLst/>
                      </a:endParaRPr>
                    </a:p>
                  </a:txBody>
                  <a:tcPr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lstStyle/>
                    <a:p>
                      <a:pPr marL="0" marR="0" indent="0" algn="ctr" fontAlgn="base" latinLnBrk="0">
                        <a:lnSpc>
                          <a:spcPct val="180000"/>
                        </a:lnSpc>
                        <a:spcBef>
                          <a:spcPts val="0"/>
                        </a:spcBef>
                        <a:spcAft>
                          <a:spcPts val="0"/>
                        </a:spcAft>
                      </a:pPr>
                      <a:r>
                        <a:rPr lang="en-US" sz="1400" kern="0" spc="0" dirty="0" smtClean="0">
                          <a:solidFill>
                            <a:srgbClr val="000000"/>
                          </a:solidFill>
                          <a:effectLst/>
                          <a:latin typeface="Helvetica" panose="020B0604020202020204" pitchFamily="34" charset="0"/>
                          <a:ea typeface="+mn-ea"/>
                          <a:cs typeface="Helvetica" panose="020B0604020202020204" pitchFamily="34" charset="0"/>
                        </a:rPr>
                        <a:t>Stable</a:t>
                      </a:r>
                      <a:endParaRPr lang="en-US" sz="1400" kern="0" spc="0" dirty="0">
                        <a:solidFill>
                          <a:srgbClr val="000000"/>
                        </a:solidFill>
                        <a:effectLst/>
                        <a:latin typeface="Helvetica" panose="020B0604020202020204" pitchFamily="34" charset="0"/>
                        <a:ea typeface="+mn-ea"/>
                        <a:cs typeface="Helvetica" panose="020B0604020202020204" pitchFamily="34" charset="0"/>
                      </a:endParaRPr>
                    </a:p>
                  </a:txBody>
                  <a:tcPr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chemeClr val="accent6">
                        <a:lumMod val="20000"/>
                        <a:lumOff val="80000"/>
                      </a:schemeClr>
                    </a:solidFill>
                  </a:tcPr>
                </a:tc>
              </a:tr>
              <a:tr h="407104">
                <a:tc>
                  <a:txBody>
                    <a:bodyPr/>
                    <a:lstStyle/>
                    <a:p>
                      <a:pPr marL="0" marR="0" indent="0" algn="ctr" fontAlgn="base" latinLnBrk="0">
                        <a:lnSpc>
                          <a:spcPct val="180000"/>
                        </a:lnSpc>
                        <a:spcBef>
                          <a:spcPts val="0"/>
                        </a:spcBef>
                        <a:spcAft>
                          <a:spcPts val="0"/>
                        </a:spcAft>
                      </a:pPr>
                      <a:r>
                        <a:rPr lang="en-US" sz="1400" kern="0" spc="0" dirty="0" smtClean="0">
                          <a:solidFill>
                            <a:srgbClr val="000000"/>
                          </a:solidFill>
                          <a:effectLst/>
                          <a:latin typeface="Helvetica" panose="020B0604020202020204" pitchFamily="34" charset="0"/>
                          <a:ea typeface="+mn-ea"/>
                          <a:cs typeface="Helvetica" panose="020B0604020202020204" pitchFamily="34" charset="0"/>
                        </a:rPr>
                        <a:t>F</a:t>
                      </a:r>
                      <a:endParaRPr lang="en-US" sz="1400" kern="0" spc="0" dirty="0">
                        <a:solidFill>
                          <a:srgbClr val="000000"/>
                        </a:solidFill>
                        <a:effectLst/>
                        <a:latin typeface="Helvetica" panose="020B0604020202020204" pitchFamily="34" charset="0"/>
                        <a:ea typeface="+mn-ea"/>
                        <a:cs typeface="Helvetica" panose="020B0604020202020204" pitchFamily="34" charset="0"/>
                      </a:endParaRPr>
                    </a:p>
                  </a:txBody>
                  <a:tcPr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indent="0" algn="ctr" fontAlgn="base" latinLnBrk="0">
                        <a:lnSpc>
                          <a:spcPct val="180000"/>
                        </a:lnSpc>
                        <a:spcBef>
                          <a:spcPts val="0"/>
                        </a:spcBef>
                        <a:spcAft>
                          <a:spcPts val="0"/>
                        </a:spcAft>
                      </a:pPr>
                      <a:r>
                        <a:rPr lang="en-US" sz="1400" kern="0" spc="0" dirty="0">
                          <a:solidFill>
                            <a:srgbClr val="000000"/>
                          </a:solidFill>
                          <a:effectLst/>
                          <a:latin typeface="Helvetica" panose="020B0604020202020204" pitchFamily="34" charset="0"/>
                          <a:ea typeface="+mn-ea"/>
                          <a:cs typeface="Helvetica" panose="020B0604020202020204" pitchFamily="34" charset="0"/>
                        </a:rPr>
                        <a:t>8.81</a:t>
                      </a:r>
                    </a:p>
                  </a:txBody>
                  <a:tcPr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indent="0" algn="ctr" fontAlgn="base" latinLnBrk="0">
                        <a:lnSpc>
                          <a:spcPct val="180000"/>
                        </a:lnSpc>
                        <a:spcBef>
                          <a:spcPts val="0"/>
                        </a:spcBef>
                        <a:spcAft>
                          <a:spcPts val="0"/>
                        </a:spcAft>
                      </a:pPr>
                      <a:r>
                        <a:rPr lang="en-US" sz="1400" kern="0" spc="0" dirty="0">
                          <a:solidFill>
                            <a:srgbClr val="000000"/>
                          </a:solidFill>
                          <a:effectLst/>
                          <a:latin typeface="Helvetica" panose="020B0604020202020204" pitchFamily="34" charset="0"/>
                          <a:ea typeface="+mn-ea"/>
                          <a:cs typeface="Helvetica" panose="020B0604020202020204" pitchFamily="34" charset="0"/>
                        </a:rPr>
                        <a:t>10.26</a:t>
                      </a:r>
                    </a:p>
                  </a:txBody>
                  <a:tcPr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indent="0" algn="ctr" fontAlgn="base" latinLnBrk="0">
                        <a:lnSpc>
                          <a:spcPct val="180000"/>
                        </a:lnSpc>
                        <a:spcBef>
                          <a:spcPts val="0"/>
                        </a:spcBef>
                        <a:spcAft>
                          <a:spcPts val="0"/>
                        </a:spcAft>
                      </a:pPr>
                      <a:r>
                        <a:rPr lang="en-US" sz="1400" kern="0" spc="0" dirty="0">
                          <a:solidFill>
                            <a:srgbClr val="000000"/>
                          </a:solidFill>
                          <a:effectLst/>
                          <a:latin typeface="Helvetica" panose="020B0604020202020204" pitchFamily="34" charset="0"/>
                          <a:ea typeface="+mn-ea"/>
                          <a:cs typeface="Helvetica" panose="020B0604020202020204" pitchFamily="34" charset="0"/>
                        </a:rPr>
                        <a:t>0.000%</a:t>
                      </a:r>
                    </a:p>
                  </a:txBody>
                  <a:tcPr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indent="0" algn="ctr" fontAlgn="base" latinLnBrk="0">
                        <a:lnSpc>
                          <a:spcPct val="180000"/>
                        </a:lnSpc>
                        <a:spcBef>
                          <a:spcPts val="0"/>
                        </a:spcBef>
                        <a:spcAft>
                          <a:spcPts val="0"/>
                        </a:spcAft>
                      </a:pPr>
                      <a:r>
                        <a:rPr lang="en-US" sz="1400" kern="0" spc="0" dirty="0">
                          <a:solidFill>
                            <a:srgbClr val="000000"/>
                          </a:solidFill>
                          <a:effectLst/>
                          <a:latin typeface="Helvetica" panose="020B0604020202020204" pitchFamily="34" charset="0"/>
                          <a:ea typeface="+mn-ea"/>
                          <a:cs typeface="Helvetica" panose="020B0604020202020204" pitchFamily="34" charset="0"/>
                        </a:rPr>
                        <a:t>16.67</a:t>
                      </a:r>
                    </a:p>
                  </a:txBody>
                  <a:tcPr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indent="0" algn="ctr" fontAlgn="base" latinLnBrk="0">
                        <a:lnSpc>
                          <a:spcPct val="180000"/>
                        </a:lnSpc>
                        <a:spcBef>
                          <a:spcPts val="0"/>
                        </a:spcBef>
                        <a:spcAft>
                          <a:spcPts val="0"/>
                        </a:spcAft>
                      </a:pPr>
                      <a:r>
                        <a:rPr lang="en-US" sz="1400" kern="0" spc="0" dirty="0">
                          <a:solidFill>
                            <a:srgbClr val="000000"/>
                          </a:solidFill>
                          <a:effectLst/>
                          <a:latin typeface="Helvetica" panose="020B0604020202020204" pitchFamily="34" charset="0"/>
                          <a:ea typeface="+mn-ea"/>
                          <a:cs typeface="Helvetica" panose="020B0604020202020204" pitchFamily="34" charset="0"/>
                        </a:rPr>
                        <a:t>9.02</a:t>
                      </a:r>
                    </a:p>
                  </a:txBody>
                  <a:tcPr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chemeClr val="accent6">
                        <a:lumMod val="20000"/>
                        <a:lumOff val="80000"/>
                      </a:schemeClr>
                    </a:solidFill>
                  </a:tcPr>
                </a:tc>
                <a:tc vMerge="1">
                  <a:txBody>
                    <a:bodyPr/>
                    <a:lstStyle/>
                    <a:p>
                      <a:pPr marL="0" marR="0" indent="0" algn="ctr" fontAlgn="base" latinLnBrk="0">
                        <a:lnSpc>
                          <a:spcPct val="180000"/>
                        </a:lnSpc>
                        <a:spcBef>
                          <a:spcPts val="0"/>
                        </a:spcBef>
                        <a:spcAft>
                          <a:spcPts val="0"/>
                        </a:spcAft>
                      </a:pPr>
                      <a:endParaRPr lang="en-US" sz="1150" kern="0" spc="0" dirty="0">
                        <a:solidFill>
                          <a:srgbClr val="000000"/>
                        </a:solidFill>
                        <a:effectLst/>
                      </a:endParaRPr>
                    </a:p>
                  </a:txBody>
                  <a:tcPr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lstStyle/>
                    <a:p>
                      <a:pPr marL="0" marR="0" indent="0" algn="ctr" fontAlgn="base" latinLnBrk="0">
                        <a:lnSpc>
                          <a:spcPct val="180000"/>
                        </a:lnSpc>
                        <a:spcBef>
                          <a:spcPts val="0"/>
                        </a:spcBef>
                        <a:spcAft>
                          <a:spcPts val="0"/>
                        </a:spcAft>
                      </a:pPr>
                      <a:r>
                        <a:rPr lang="en-US" sz="1400" kern="0" spc="0" dirty="0" smtClean="0">
                          <a:solidFill>
                            <a:srgbClr val="000000"/>
                          </a:solidFill>
                          <a:effectLst/>
                          <a:latin typeface="Helvetica" panose="020B0604020202020204" pitchFamily="34" charset="0"/>
                          <a:ea typeface="+mn-ea"/>
                          <a:cs typeface="Helvetica" panose="020B0604020202020204" pitchFamily="34" charset="0"/>
                        </a:rPr>
                        <a:t>Stable</a:t>
                      </a:r>
                      <a:endParaRPr lang="en-US" sz="1400" kern="0" spc="0" dirty="0">
                        <a:solidFill>
                          <a:srgbClr val="000000"/>
                        </a:solidFill>
                        <a:effectLst/>
                        <a:latin typeface="Helvetica" panose="020B0604020202020204" pitchFamily="34" charset="0"/>
                        <a:ea typeface="+mn-ea"/>
                        <a:cs typeface="Helvetica" panose="020B0604020202020204" pitchFamily="34" charset="0"/>
                      </a:endParaRPr>
                    </a:p>
                  </a:txBody>
                  <a:tcPr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chemeClr val="accent6">
                        <a:lumMod val="20000"/>
                        <a:lumOff val="80000"/>
                      </a:schemeClr>
                    </a:solidFill>
                  </a:tcPr>
                </a:tc>
              </a:tr>
              <a:tr h="407104">
                <a:tc>
                  <a:txBody>
                    <a:bodyPr/>
                    <a:lstStyle/>
                    <a:p>
                      <a:pPr marL="0" marR="0" indent="0" algn="ctr" fontAlgn="base" latinLnBrk="0">
                        <a:lnSpc>
                          <a:spcPct val="180000"/>
                        </a:lnSpc>
                        <a:spcBef>
                          <a:spcPts val="0"/>
                        </a:spcBef>
                        <a:spcAft>
                          <a:spcPts val="0"/>
                        </a:spcAft>
                      </a:pPr>
                      <a:r>
                        <a:rPr lang="en-US" sz="1400" kern="0" spc="0" dirty="0" smtClean="0">
                          <a:solidFill>
                            <a:srgbClr val="000000"/>
                          </a:solidFill>
                          <a:effectLst/>
                          <a:latin typeface="Helvetica" panose="020B0604020202020204" pitchFamily="34" charset="0"/>
                          <a:ea typeface="+mn-ea"/>
                          <a:cs typeface="Helvetica" panose="020B0604020202020204" pitchFamily="34" charset="0"/>
                        </a:rPr>
                        <a:t>G</a:t>
                      </a:r>
                      <a:endParaRPr lang="en-US" sz="1400" kern="0" spc="0" dirty="0">
                        <a:solidFill>
                          <a:srgbClr val="000000"/>
                        </a:solidFill>
                        <a:effectLst/>
                        <a:latin typeface="Helvetica" panose="020B0604020202020204" pitchFamily="34" charset="0"/>
                        <a:ea typeface="+mn-ea"/>
                        <a:cs typeface="Helvetica" panose="020B0604020202020204" pitchFamily="34" charset="0"/>
                      </a:endParaRPr>
                    </a:p>
                  </a:txBody>
                  <a:tcPr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indent="0" algn="ctr" fontAlgn="base" latinLnBrk="0">
                        <a:lnSpc>
                          <a:spcPct val="180000"/>
                        </a:lnSpc>
                        <a:spcBef>
                          <a:spcPts val="0"/>
                        </a:spcBef>
                        <a:spcAft>
                          <a:spcPts val="0"/>
                        </a:spcAft>
                      </a:pPr>
                      <a:r>
                        <a:rPr lang="en-US" sz="1400" kern="0" spc="0">
                          <a:solidFill>
                            <a:srgbClr val="000000"/>
                          </a:solidFill>
                          <a:effectLst/>
                          <a:latin typeface="Helvetica" panose="020B0604020202020204" pitchFamily="34" charset="0"/>
                          <a:ea typeface="+mn-ea"/>
                          <a:cs typeface="Helvetica" panose="020B0604020202020204" pitchFamily="34" charset="0"/>
                        </a:rPr>
                        <a:t>20.86</a:t>
                      </a:r>
                    </a:p>
                  </a:txBody>
                  <a:tcPr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indent="0" algn="ctr" fontAlgn="base" latinLnBrk="0">
                        <a:lnSpc>
                          <a:spcPct val="180000"/>
                        </a:lnSpc>
                        <a:spcBef>
                          <a:spcPts val="0"/>
                        </a:spcBef>
                        <a:spcAft>
                          <a:spcPts val="0"/>
                        </a:spcAft>
                      </a:pPr>
                      <a:r>
                        <a:rPr lang="en-US" sz="1400" kern="0" spc="0">
                          <a:solidFill>
                            <a:srgbClr val="000000"/>
                          </a:solidFill>
                          <a:effectLst/>
                          <a:latin typeface="Helvetica" panose="020B0604020202020204" pitchFamily="34" charset="0"/>
                          <a:ea typeface="+mn-ea"/>
                          <a:cs typeface="Helvetica" panose="020B0604020202020204" pitchFamily="34" charset="0"/>
                        </a:rPr>
                        <a:t>10.78</a:t>
                      </a:r>
                    </a:p>
                  </a:txBody>
                  <a:tcPr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indent="0" algn="ctr" fontAlgn="base" latinLnBrk="0">
                        <a:lnSpc>
                          <a:spcPct val="180000"/>
                        </a:lnSpc>
                        <a:spcBef>
                          <a:spcPts val="0"/>
                        </a:spcBef>
                        <a:spcAft>
                          <a:spcPts val="0"/>
                        </a:spcAft>
                      </a:pPr>
                      <a:r>
                        <a:rPr lang="en-US" sz="1400" kern="0" spc="0">
                          <a:solidFill>
                            <a:srgbClr val="000000"/>
                          </a:solidFill>
                          <a:effectLst/>
                          <a:latin typeface="Helvetica" panose="020B0604020202020204" pitchFamily="34" charset="0"/>
                          <a:ea typeface="+mn-ea"/>
                          <a:cs typeface="Helvetica" panose="020B0604020202020204" pitchFamily="34" charset="0"/>
                        </a:rPr>
                        <a:t>0.000%</a:t>
                      </a:r>
                    </a:p>
                  </a:txBody>
                  <a:tcPr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indent="0" algn="ctr" fontAlgn="base" latinLnBrk="0">
                        <a:lnSpc>
                          <a:spcPct val="180000"/>
                        </a:lnSpc>
                        <a:spcBef>
                          <a:spcPts val="0"/>
                        </a:spcBef>
                        <a:spcAft>
                          <a:spcPts val="0"/>
                        </a:spcAft>
                      </a:pPr>
                      <a:r>
                        <a:rPr lang="en-US" sz="1400" kern="0" spc="0" dirty="0">
                          <a:solidFill>
                            <a:srgbClr val="000000"/>
                          </a:solidFill>
                          <a:effectLst/>
                          <a:latin typeface="Helvetica" panose="020B0604020202020204" pitchFamily="34" charset="0"/>
                          <a:ea typeface="+mn-ea"/>
                          <a:cs typeface="Helvetica" panose="020B0604020202020204" pitchFamily="34" charset="0"/>
                        </a:rPr>
                        <a:t>17.06</a:t>
                      </a:r>
                    </a:p>
                  </a:txBody>
                  <a:tcPr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indent="0" algn="ctr" fontAlgn="base" latinLnBrk="0">
                        <a:lnSpc>
                          <a:spcPct val="180000"/>
                        </a:lnSpc>
                        <a:spcBef>
                          <a:spcPts val="0"/>
                        </a:spcBef>
                        <a:spcAft>
                          <a:spcPts val="0"/>
                        </a:spcAft>
                      </a:pPr>
                      <a:r>
                        <a:rPr lang="en-US" sz="1400" kern="0" spc="0" dirty="0">
                          <a:solidFill>
                            <a:srgbClr val="000000"/>
                          </a:solidFill>
                          <a:effectLst/>
                          <a:latin typeface="Helvetica" panose="020B0604020202020204" pitchFamily="34" charset="0"/>
                          <a:ea typeface="+mn-ea"/>
                          <a:cs typeface="Helvetica" panose="020B0604020202020204" pitchFamily="34" charset="0"/>
                        </a:rPr>
                        <a:t>10.52</a:t>
                      </a:r>
                    </a:p>
                  </a:txBody>
                  <a:tcPr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chemeClr val="accent6">
                        <a:lumMod val="20000"/>
                        <a:lumOff val="80000"/>
                      </a:schemeClr>
                    </a:solidFill>
                  </a:tcPr>
                </a:tc>
                <a:tc vMerge="1">
                  <a:txBody>
                    <a:bodyPr/>
                    <a:lstStyle/>
                    <a:p>
                      <a:pPr marL="0" marR="0" indent="0" algn="ctr" fontAlgn="base" latinLnBrk="0">
                        <a:lnSpc>
                          <a:spcPct val="180000"/>
                        </a:lnSpc>
                        <a:spcBef>
                          <a:spcPts val="0"/>
                        </a:spcBef>
                        <a:spcAft>
                          <a:spcPts val="0"/>
                        </a:spcAft>
                      </a:pPr>
                      <a:endParaRPr lang="en-US" sz="1150" kern="0" spc="0" dirty="0">
                        <a:solidFill>
                          <a:srgbClr val="000000"/>
                        </a:solidFill>
                        <a:effectLst/>
                      </a:endParaRPr>
                    </a:p>
                  </a:txBody>
                  <a:tcPr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lstStyle/>
                    <a:p>
                      <a:pPr marL="0" marR="0" indent="0" algn="ctr" fontAlgn="base" latinLnBrk="0">
                        <a:lnSpc>
                          <a:spcPct val="180000"/>
                        </a:lnSpc>
                        <a:spcBef>
                          <a:spcPts val="0"/>
                        </a:spcBef>
                        <a:spcAft>
                          <a:spcPts val="0"/>
                        </a:spcAft>
                      </a:pPr>
                      <a:r>
                        <a:rPr lang="en-US" sz="1400" kern="0" spc="0" dirty="0" smtClean="0">
                          <a:solidFill>
                            <a:srgbClr val="000000"/>
                          </a:solidFill>
                          <a:effectLst/>
                          <a:latin typeface="Helvetica" panose="020B0604020202020204" pitchFamily="34" charset="0"/>
                          <a:ea typeface="+mn-ea"/>
                          <a:cs typeface="Helvetica" panose="020B0604020202020204" pitchFamily="34" charset="0"/>
                        </a:rPr>
                        <a:t>Stable</a:t>
                      </a:r>
                      <a:endParaRPr lang="en-US" sz="1400" kern="0" spc="0" dirty="0">
                        <a:solidFill>
                          <a:srgbClr val="000000"/>
                        </a:solidFill>
                        <a:effectLst/>
                        <a:latin typeface="Helvetica" panose="020B0604020202020204" pitchFamily="34" charset="0"/>
                        <a:ea typeface="+mn-ea"/>
                        <a:cs typeface="Helvetica" panose="020B0604020202020204" pitchFamily="34" charset="0"/>
                      </a:endParaRPr>
                    </a:p>
                  </a:txBody>
                  <a:tcPr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chemeClr val="accent6">
                        <a:lumMod val="20000"/>
                        <a:lumOff val="80000"/>
                      </a:schemeClr>
                    </a:solidFill>
                  </a:tcPr>
                </a:tc>
              </a:tr>
            </a:tbl>
          </a:graphicData>
        </a:graphic>
      </p:graphicFrame>
      <p:sp>
        <p:nvSpPr>
          <p:cNvPr id="32" name="TextBox 31"/>
          <p:cNvSpPr txBox="1"/>
          <p:nvPr/>
        </p:nvSpPr>
        <p:spPr>
          <a:xfrm>
            <a:off x="33356" y="2760"/>
            <a:ext cx="5758308" cy="523220"/>
          </a:xfrm>
          <a:prstGeom prst="rect">
            <a:avLst/>
          </a:prstGeom>
          <a:noFill/>
        </p:spPr>
        <p:txBody>
          <a:bodyPr wrap="none">
            <a:spAutoFit/>
          </a:bodyPr>
          <a:lstStyle/>
          <a:p>
            <a:pPr>
              <a:defRPr/>
            </a:pPr>
            <a:r>
              <a:rPr lang="en-US" altLang="ko-KR" sz="2800" b="1" dirty="0">
                <a:solidFill>
                  <a:srgbClr val="FFFFFF"/>
                </a:solidFill>
                <a:effectLst>
                  <a:outerShdw blurRad="38100" dist="38100" dir="2700000" algn="tl">
                    <a:srgbClr val="000000">
                      <a:alpha val="43137"/>
                    </a:srgbClr>
                  </a:outerShdw>
                </a:effectLst>
                <a:latin typeface="Helvetica" pitchFamily="34" charset="0"/>
                <a:ea typeface="굴림" pitchFamily="50" charset="-127"/>
                <a:cs typeface="Helvetica" pitchFamily="34" charset="0"/>
              </a:rPr>
              <a:t>   </a:t>
            </a:r>
            <a:r>
              <a:rPr lang="en-US" altLang="ko-KR" sz="2800" b="1" dirty="0" smtClean="0">
                <a:solidFill>
                  <a:srgbClr val="FFFFFF"/>
                </a:solidFill>
                <a:effectLst>
                  <a:outerShdw blurRad="38100" dist="38100" dir="2700000" algn="tl">
                    <a:srgbClr val="000000">
                      <a:alpha val="43137"/>
                    </a:srgbClr>
                  </a:outerShdw>
                </a:effectLst>
                <a:latin typeface="Helvetica" pitchFamily="34" charset="0"/>
                <a:ea typeface="굴림" pitchFamily="50" charset="-127"/>
                <a:cs typeface="Helvetica" pitchFamily="34" charset="0"/>
              </a:rPr>
              <a:t>Summary of stability analyses</a:t>
            </a:r>
            <a:endParaRPr lang="ko-KR" altLang="en-US" sz="2800" b="1" dirty="0">
              <a:solidFill>
                <a:srgbClr val="FFFFFF"/>
              </a:solidFill>
              <a:effectLst>
                <a:outerShdw blurRad="38100" dist="38100" dir="2700000" algn="tl">
                  <a:srgbClr val="000000">
                    <a:alpha val="43137"/>
                  </a:srgbClr>
                </a:outerShdw>
              </a:effectLst>
              <a:latin typeface="Helvetica" pitchFamily="34" charset="0"/>
              <a:ea typeface="굴림" pitchFamily="50" charset="-127"/>
              <a:cs typeface="Helvetica" pitchFamily="34" charset="0"/>
            </a:endParaRPr>
          </a:p>
        </p:txBody>
      </p:sp>
    </p:spTree>
    <p:extLst>
      <p:ext uri="{BB962C8B-B14F-4D97-AF65-F5344CB8AC3E}">
        <p14:creationId xmlns:p14="http://schemas.microsoft.com/office/powerpoint/2010/main" val="41952405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p:cNvSpPr/>
          <p:nvPr/>
        </p:nvSpPr>
        <p:spPr>
          <a:xfrm>
            <a:off x="395536" y="692696"/>
            <a:ext cx="8496944" cy="425758"/>
          </a:xfrm>
          <a:prstGeom prst="rect">
            <a:avLst/>
          </a:prstGeom>
        </p:spPr>
        <p:txBody>
          <a:bodyPr wrap="square">
            <a:spAutoFit/>
          </a:bodyPr>
          <a:lstStyle/>
          <a:p>
            <a:pPr marL="285750" indent="-285750" fontAlgn="base">
              <a:lnSpc>
                <a:spcPts val="2600"/>
              </a:lnSpc>
              <a:spcBef>
                <a:spcPts val="600"/>
              </a:spcBef>
              <a:spcAft>
                <a:spcPts val="600"/>
              </a:spcAft>
              <a:buFont typeface="Wingdings" pitchFamily="2" charset="2"/>
              <a:buChar char="§"/>
            </a:pPr>
            <a:r>
              <a:rPr lang="en-US" altLang="ko-KR" sz="1600" b="1" dirty="0" smtClean="0">
                <a:latin typeface="Helvetica" panose="020B0604020202020204" pitchFamily="34" charset="0"/>
                <a:ea typeface="HY울릉도M" pitchFamily="18" charset="-127"/>
                <a:cs typeface="Helvetica" panose="020B0604020202020204" pitchFamily="34" charset="0"/>
              </a:rPr>
              <a:t>MIDAS GTS (FE analysis program) &amp; Strength reduction technique → </a:t>
            </a:r>
            <a:r>
              <a:rPr lang="en-US" altLang="ko-KR" sz="1600" b="1" dirty="0" err="1" smtClean="0">
                <a:latin typeface="Helvetica" panose="020B0604020202020204" pitchFamily="34" charset="0"/>
                <a:ea typeface="HY울릉도M" pitchFamily="18" charset="-127"/>
                <a:cs typeface="Helvetica" panose="020B0604020202020204" pitchFamily="34" charset="0"/>
              </a:rPr>
              <a:t>FoS</a:t>
            </a:r>
            <a:endParaRPr lang="ko-KR" altLang="en-US" sz="1600" b="1" dirty="0">
              <a:latin typeface="Helvetica" panose="020B0604020202020204" pitchFamily="34" charset="0"/>
              <a:ea typeface="HY울릉도M" pitchFamily="18" charset="-127"/>
              <a:cs typeface="Helvetica" panose="020B0604020202020204" pitchFamily="34" charset="0"/>
            </a:endParaRPr>
          </a:p>
        </p:txBody>
      </p:sp>
      <p:grpSp>
        <p:nvGrpSpPr>
          <p:cNvPr id="3" name="그룹 2"/>
          <p:cNvGrpSpPr/>
          <p:nvPr/>
        </p:nvGrpSpPr>
        <p:grpSpPr>
          <a:xfrm>
            <a:off x="144016" y="1124744"/>
            <a:ext cx="8892480" cy="5400600"/>
            <a:chOff x="0" y="1223647"/>
            <a:chExt cx="9071960" cy="5610423"/>
          </a:xfrm>
        </p:grpSpPr>
        <p:pic>
          <p:nvPicPr>
            <p:cNvPr id="9" name="그림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1960" y="4113220"/>
              <a:ext cx="4860000" cy="2720850"/>
            </a:xfrm>
            <a:prstGeom prst="rect">
              <a:avLst/>
            </a:prstGeom>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1516" y="1223647"/>
              <a:ext cx="6120000" cy="289704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5" name="그림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216162"/>
              <a:ext cx="4860000" cy="2514965"/>
            </a:xfrm>
            <a:prstGeom prst="rect">
              <a:avLst/>
            </a:prstGeom>
          </p:spPr>
        </p:pic>
        <p:sp>
          <p:nvSpPr>
            <p:cNvPr id="4" name="오른쪽 화살표 3"/>
            <p:cNvSpPr/>
            <p:nvPr/>
          </p:nvSpPr>
          <p:spPr>
            <a:xfrm rot="3393861">
              <a:off x="5048025" y="3589503"/>
              <a:ext cx="864096" cy="5703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오른쪽 화살표 9"/>
            <p:cNvSpPr/>
            <p:nvPr/>
          </p:nvSpPr>
          <p:spPr>
            <a:xfrm rot="5587212">
              <a:off x="2215957" y="3589503"/>
              <a:ext cx="864096" cy="5703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33356" y="2760"/>
            <a:ext cx="4960012" cy="523220"/>
          </a:xfrm>
          <a:prstGeom prst="rect">
            <a:avLst/>
          </a:prstGeom>
          <a:noFill/>
        </p:spPr>
        <p:txBody>
          <a:bodyPr wrap="none">
            <a:spAutoFit/>
          </a:bodyPr>
          <a:lstStyle/>
          <a:p>
            <a:pPr>
              <a:defRPr/>
            </a:pPr>
            <a:r>
              <a:rPr lang="en-US" altLang="ko-KR" sz="2800" b="1" dirty="0">
                <a:solidFill>
                  <a:srgbClr val="FFFFFF"/>
                </a:solidFill>
                <a:effectLst>
                  <a:outerShdw blurRad="38100" dist="38100" dir="2700000" algn="tl">
                    <a:srgbClr val="000000">
                      <a:alpha val="43137"/>
                    </a:srgbClr>
                  </a:outerShdw>
                </a:effectLst>
                <a:latin typeface="Helvetica" pitchFamily="34" charset="0"/>
                <a:ea typeface="굴림" pitchFamily="50" charset="-127"/>
                <a:cs typeface="Helvetica" pitchFamily="34" charset="0"/>
              </a:rPr>
              <a:t>   </a:t>
            </a:r>
            <a:r>
              <a:rPr lang="en-US" altLang="ko-KR" sz="2800" b="1" dirty="0" smtClean="0">
                <a:solidFill>
                  <a:srgbClr val="FFFFFF"/>
                </a:solidFill>
                <a:effectLst>
                  <a:outerShdw blurRad="38100" dist="38100" dir="2700000" algn="tl">
                    <a:srgbClr val="000000">
                      <a:alpha val="43137"/>
                    </a:srgbClr>
                  </a:outerShdw>
                </a:effectLst>
                <a:latin typeface="Helvetica" pitchFamily="34" charset="0"/>
                <a:ea typeface="굴림" pitchFamily="50" charset="-127"/>
                <a:cs typeface="Helvetica" pitchFamily="34" charset="0"/>
              </a:rPr>
              <a:t>3D slope stability analysis</a:t>
            </a:r>
            <a:endParaRPr lang="ko-KR" altLang="en-US" sz="2800" b="1" dirty="0">
              <a:solidFill>
                <a:srgbClr val="FFFFFF"/>
              </a:solidFill>
              <a:effectLst>
                <a:outerShdw blurRad="38100" dist="38100" dir="2700000" algn="tl">
                  <a:srgbClr val="000000">
                    <a:alpha val="43137"/>
                  </a:srgbClr>
                </a:outerShdw>
              </a:effectLst>
              <a:latin typeface="Helvetica" pitchFamily="34" charset="0"/>
              <a:ea typeface="굴림" pitchFamily="50" charset="-127"/>
              <a:cs typeface="Helvetica" pitchFamily="34" charset="0"/>
            </a:endParaRPr>
          </a:p>
        </p:txBody>
      </p:sp>
    </p:spTree>
    <p:extLst>
      <p:ext uri="{BB962C8B-B14F-4D97-AF65-F5344CB8AC3E}">
        <p14:creationId xmlns:p14="http://schemas.microsoft.com/office/powerpoint/2010/main" val="1960370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sz="quarter" idx="4294967295"/>
          </p:nvPr>
        </p:nvSpPr>
        <p:spPr>
          <a:xfrm>
            <a:off x="250825" y="27583"/>
            <a:ext cx="3455988" cy="432792"/>
          </a:xfrm>
          <a:prstGeom prst="rect">
            <a:avLst/>
          </a:prstGeom>
        </p:spPr>
        <p:txBody>
          <a:bodyPr/>
          <a:lstStyle/>
          <a:p>
            <a:pPr algn="l"/>
            <a:r>
              <a:rPr lang="en-US" altLang="ko-KR" sz="2800" b="1" dirty="0" smtClean="0">
                <a:solidFill>
                  <a:schemeClr val="bg1"/>
                </a:solidFill>
                <a:effectLst>
                  <a:outerShdw blurRad="38100" dist="38100" dir="2700000" algn="tl">
                    <a:srgbClr val="000000">
                      <a:alpha val="43137"/>
                    </a:srgbClr>
                  </a:outerShdw>
                </a:effectLst>
                <a:latin typeface="Helvetica" pitchFamily="34" charset="0"/>
                <a:cs typeface="Helvetica" pitchFamily="34" charset="0"/>
              </a:rPr>
              <a:t>Outline</a:t>
            </a:r>
            <a:endParaRPr lang="en-US" altLang="ko-KR" sz="2800" b="1" dirty="0">
              <a:solidFill>
                <a:schemeClr val="bg1"/>
              </a:solidFill>
              <a:effectLst>
                <a:outerShdw blurRad="38100" dist="38100" dir="2700000" algn="tl">
                  <a:srgbClr val="000000">
                    <a:alpha val="43137"/>
                  </a:srgbClr>
                </a:outerShdw>
              </a:effectLst>
              <a:latin typeface="Helvetica" pitchFamily="34" charset="0"/>
              <a:cs typeface="Helvetica" pitchFamily="34" charset="0"/>
            </a:endParaRPr>
          </a:p>
        </p:txBody>
      </p:sp>
      <p:sp>
        <p:nvSpPr>
          <p:cNvPr id="17429" name="Text Box 21"/>
          <p:cNvSpPr txBox="1">
            <a:spLocks noChangeArrowheads="1"/>
          </p:cNvSpPr>
          <p:nvPr/>
        </p:nvSpPr>
        <p:spPr bwMode="auto">
          <a:xfrm>
            <a:off x="8801100" y="6524625"/>
            <a:ext cx="273050"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107763" dir="2700000" algn="ctr" rotWithShape="0">
                    <a:srgbClr val="042C7C">
                      <a:alpha val="50000"/>
                    </a:srgbClr>
                  </a:outerShdw>
                </a:effectLst>
              </a14:hiddenEffects>
            </a:ext>
          </a:extLst>
        </p:spPr>
        <p:txBody>
          <a:bodyPr wrap="none">
            <a:spAutoFit/>
          </a:bodyPr>
          <a:lstStyle/>
          <a:p>
            <a:pPr>
              <a:spcBef>
                <a:spcPct val="50000"/>
              </a:spcBef>
            </a:pPr>
            <a:r>
              <a:rPr lang="en-US" altLang="ko-KR" sz="1400" b="1">
                <a:solidFill>
                  <a:schemeClr val="bg1"/>
                </a:solidFill>
                <a:latin typeface="Times New Roman" pitchFamily="18" charset="0"/>
              </a:rPr>
              <a:t>1</a:t>
            </a:r>
          </a:p>
        </p:txBody>
      </p:sp>
      <p:grpSp>
        <p:nvGrpSpPr>
          <p:cNvPr id="21" name="그룹 20"/>
          <p:cNvGrpSpPr/>
          <p:nvPr/>
        </p:nvGrpSpPr>
        <p:grpSpPr>
          <a:xfrm>
            <a:off x="1062087" y="1196752"/>
            <a:ext cx="7362246" cy="703330"/>
            <a:chOff x="1062087" y="1403826"/>
            <a:chExt cx="7362246" cy="703330"/>
          </a:xfrm>
        </p:grpSpPr>
        <p:sp>
          <p:nvSpPr>
            <p:cNvPr id="22" name="정육면체 21"/>
            <p:cNvSpPr/>
            <p:nvPr/>
          </p:nvSpPr>
          <p:spPr bwMode="auto">
            <a:xfrm rot="3546156">
              <a:off x="1052478" y="1413435"/>
              <a:ext cx="658657" cy="639439"/>
            </a:xfrm>
            <a:prstGeom prst="cube">
              <a:avLst>
                <a:gd name="adj" fmla="val 22321"/>
              </a:avLst>
            </a:prstGeom>
            <a:solidFill>
              <a:srgbClr val="00B05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20000"/>
                </a:spcBef>
                <a:spcAft>
                  <a:spcPct val="0"/>
                </a:spcAft>
                <a:buClrTx/>
                <a:buSzTx/>
                <a:tabLst/>
              </a:pPr>
              <a:endParaRPr kumimoji="1" lang="ko-KR" altLang="en-US" sz="2400" i="0" u="none" strike="noStrike"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erdana" pitchFamily="34" charset="0"/>
                <a:ea typeface="굴림" pitchFamily="50" charset="-127"/>
                <a:cs typeface="Verdana" pitchFamily="34" charset="0"/>
              </a:endParaRPr>
            </a:p>
          </p:txBody>
        </p:sp>
        <p:cxnSp>
          <p:nvCxnSpPr>
            <p:cNvPr id="23" name="직선 연결선 22"/>
            <p:cNvCxnSpPr/>
            <p:nvPr/>
          </p:nvCxnSpPr>
          <p:spPr bwMode="auto">
            <a:xfrm flipV="1">
              <a:off x="1403648" y="2103607"/>
              <a:ext cx="7020685" cy="3549"/>
            </a:xfrm>
            <a:prstGeom prst="line">
              <a:avLst/>
            </a:prstGeom>
            <a:noFill/>
            <a:ln w="28575" cap="flat" cmpd="sng" algn="ctr">
              <a:solidFill>
                <a:srgbClr val="92D050"/>
              </a:solidFill>
              <a:prstDash val="sysDot"/>
              <a:round/>
              <a:headEnd type="none" w="med" len="med"/>
              <a:tailEnd type="diamond" w="med" len="med"/>
            </a:ln>
            <a:effectLst/>
          </p:spPr>
        </p:cxnSp>
        <p:sp>
          <p:nvSpPr>
            <p:cNvPr id="24" name="TextBox 23"/>
            <p:cNvSpPr txBox="1"/>
            <p:nvPr/>
          </p:nvSpPr>
          <p:spPr>
            <a:xfrm>
              <a:off x="2039343" y="1556792"/>
              <a:ext cx="2367956" cy="461665"/>
            </a:xfrm>
            <a:prstGeom prst="rect">
              <a:avLst/>
            </a:prstGeom>
            <a:noFill/>
          </p:spPr>
          <p:txBody>
            <a:bodyPr wrap="none" rtlCol="0">
              <a:spAutoFit/>
            </a:bodyPr>
            <a:lstStyle/>
            <a:p>
              <a:r>
                <a:rPr lang="en-US" altLang="ko-KR" sz="2400" b="1" dirty="0" smtClean="0">
                  <a:latin typeface="Verdana" pitchFamily="34" charset="0"/>
                  <a:ea typeface="Verdana" pitchFamily="34" charset="0"/>
                  <a:cs typeface="Verdana" pitchFamily="34" charset="0"/>
                </a:rPr>
                <a:t>Introduction</a:t>
              </a:r>
              <a:endParaRPr lang="ko-KR" altLang="en-US" sz="2400" b="1" dirty="0">
                <a:latin typeface="Verdana" pitchFamily="34" charset="0"/>
                <a:cs typeface="Verdana" pitchFamily="34" charset="0"/>
              </a:endParaRPr>
            </a:p>
          </p:txBody>
        </p:sp>
        <p:sp>
          <p:nvSpPr>
            <p:cNvPr id="25" name="TextBox 24"/>
            <p:cNvSpPr txBox="1"/>
            <p:nvPr/>
          </p:nvSpPr>
          <p:spPr>
            <a:xfrm>
              <a:off x="1068547" y="1459845"/>
              <a:ext cx="439544" cy="523220"/>
            </a:xfrm>
            <a:prstGeom prst="rect">
              <a:avLst/>
            </a:prstGeom>
            <a:noFill/>
          </p:spPr>
          <p:txBody>
            <a:bodyPr wrap="none" rtlCol="0">
              <a:spAutoFit/>
            </a:bodyPr>
            <a:lstStyle/>
            <a:p>
              <a:r>
                <a:rPr lang="en-US" altLang="ko-KR" sz="2800" b="1" dirty="0" smtClean="0">
                  <a:solidFill>
                    <a:schemeClr val="bg1"/>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1</a:t>
              </a:r>
              <a:endParaRPr lang="ko-KR" altLang="en-US" sz="2800" b="1" dirty="0">
                <a:solidFill>
                  <a:schemeClr val="bg1"/>
                </a:solidFill>
                <a:effectLst>
                  <a:outerShdw blurRad="38100" dist="38100" dir="2700000" algn="tl">
                    <a:srgbClr val="000000">
                      <a:alpha val="43137"/>
                    </a:srgbClr>
                  </a:outerShdw>
                </a:effectLst>
                <a:latin typeface="Verdana" pitchFamily="34" charset="0"/>
                <a:cs typeface="Verdana" pitchFamily="34" charset="0"/>
              </a:endParaRPr>
            </a:p>
          </p:txBody>
        </p:sp>
      </p:grpSp>
      <p:grpSp>
        <p:nvGrpSpPr>
          <p:cNvPr id="26" name="그룹 25"/>
          <p:cNvGrpSpPr/>
          <p:nvPr/>
        </p:nvGrpSpPr>
        <p:grpSpPr>
          <a:xfrm>
            <a:off x="1043608" y="2437638"/>
            <a:ext cx="7719807" cy="703330"/>
            <a:chOff x="1062087" y="1403826"/>
            <a:chExt cx="7719807" cy="703330"/>
          </a:xfrm>
        </p:grpSpPr>
        <p:sp>
          <p:nvSpPr>
            <p:cNvPr id="27" name="정육면체 26"/>
            <p:cNvSpPr/>
            <p:nvPr/>
          </p:nvSpPr>
          <p:spPr bwMode="auto">
            <a:xfrm rot="3546156">
              <a:off x="1052478" y="1413435"/>
              <a:ext cx="658657" cy="639439"/>
            </a:xfrm>
            <a:prstGeom prst="cube">
              <a:avLst>
                <a:gd name="adj" fmla="val 22321"/>
              </a:avLst>
            </a:prstGeom>
            <a:solidFill>
              <a:srgbClr val="00B05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20000"/>
                </a:spcBef>
                <a:spcAft>
                  <a:spcPct val="0"/>
                </a:spcAft>
                <a:buClrTx/>
                <a:buSzTx/>
                <a:tabLst/>
              </a:pPr>
              <a:endParaRPr kumimoji="1" lang="ko-KR" altLang="en-US" sz="2400" i="0" u="none" strike="noStrike"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erdana" pitchFamily="34" charset="0"/>
                <a:ea typeface="굴림" pitchFamily="50" charset="-127"/>
                <a:cs typeface="Verdana" pitchFamily="34" charset="0"/>
              </a:endParaRPr>
            </a:p>
          </p:txBody>
        </p:sp>
        <p:cxnSp>
          <p:nvCxnSpPr>
            <p:cNvPr id="28" name="직선 연결선 27"/>
            <p:cNvCxnSpPr/>
            <p:nvPr/>
          </p:nvCxnSpPr>
          <p:spPr bwMode="auto">
            <a:xfrm>
              <a:off x="1403648" y="2107156"/>
              <a:ext cx="7039164" cy="0"/>
            </a:xfrm>
            <a:prstGeom prst="line">
              <a:avLst/>
            </a:prstGeom>
            <a:noFill/>
            <a:ln w="28575" cap="flat" cmpd="sng" algn="ctr">
              <a:solidFill>
                <a:srgbClr val="92D050"/>
              </a:solidFill>
              <a:prstDash val="sysDot"/>
              <a:round/>
              <a:headEnd type="none" w="med" len="med"/>
              <a:tailEnd type="diamond" w="med" len="med"/>
            </a:ln>
            <a:effectLst/>
          </p:spPr>
        </p:cxnSp>
        <p:sp>
          <p:nvSpPr>
            <p:cNvPr id="29" name="TextBox 28"/>
            <p:cNvSpPr txBox="1"/>
            <p:nvPr/>
          </p:nvSpPr>
          <p:spPr>
            <a:xfrm>
              <a:off x="2039343" y="1556792"/>
              <a:ext cx="6742551" cy="461665"/>
            </a:xfrm>
            <a:prstGeom prst="rect">
              <a:avLst/>
            </a:prstGeom>
            <a:noFill/>
          </p:spPr>
          <p:txBody>
            <a:bodyPr wrap="none" rtlCol="0">
              <a:spAutoFit/>
            </a:bodyPr>
            <a:lstStyle/>
            <a:p>
              <a:r>
                <a:rPr lang="en-US" altLang="ko-KR" sz="2400" b="1" dirty="0" smtClean="0">
                  <a:latin typeface="Verdana" pitchFamily="34" charset="0"/>
                  <a:ea typeface="Verdana" pitchFamily="34" charset="0"/>
                  <a:cs typeface="Verdana" pitchFamily="34" charset="0"/>
                </a:rPr>
                <a:t>Geological/Geophysical investigation</a:t>
              </a:r>
              <a:endParaRPr lang="ko-KR" altLang="en-US" sz="2400" b="1" dirty="0">
                <a:latin typeface="Verdana" pitchFamily="34" charset="0"/>
                <a:cs typeface="Verdana" pitchFamily="34" charset="0"/>
              </a:endParaRPr>
            </a:p>
          </p:txBody>
        </p:sp>
        <p:sp>
          <p:nvSpPr>
            <p:cNvPr id="30" name="TextBox 29"/>
            <p:cNvSpPr txBox="1"/>
            <p:nvPr/>
          </p:nvSpPr>
          <p:spPr>
            <a:xfrm>
              <a:off x="1068547" y="1459845"/>
              <a:ext cx="439544" cy="523220"/>
            </a:xfrm>
            <a:prstGeom prst="rect">
              <a:avLst/>
            </a:prstGeom>
            <a:noFill/>
          </p:spPr>
          <p:txBody>
            <a:bodyPr wrap="none" rtlCol="0">
              <a:spAutoFit/>
            </a:bodyPr>
            <a:lstStyle/>
            <a:p>
              <a:r>
                <a:rPr lang="en-US" altLang="ko-KR" sz="2800" b="1" dirty="0">
                  <a:solidFill>
                    <a:schemeClr val="bg1"/>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2</a:t>
              </a:r>
              <a:endParaRPr lang="ko-KR" altLang="en-US" sz="2800" b="1" dirty="0">
                <a:solidFill>
                  <a:schemeClr val="bg1"/>
                </a:solidFill>
                <a:effectLst>
                  <a:outerShdw blurRad="38100" dist="38100" dir="2700000" algn="tl">
                    <a:srgbClr val="000000">
                      <a:alpha val="43137"/>
                    </a:srgbClr>
                  </a:outerShdw>
                </a:effectLst>
                <a:latin typeface="Verdana" pitchFamily="34" charset="0"/>
                <a:cs typeface="Verdana" pitchFamily="34" charset="0"/>
              </a:endParaRPr>
            </a:p>
          </p:txBody>
        </p:sp>
      </p:grpSp>
      <p:grpSp>
        <p:nvGrpSpPr>
          <p:cNvPr id="31" name="그룹 30"/>
          <p:cNvGrpSpPr/>
          <p:nvPr/>
        </p:nvGrpSpPr>
        <p:grpSpPr>
          <a:xfrm>
            <a:off x="1043608" y="3733782"/>
            <a:ext cx="7567522" cy="703331"/>
            <a:chOff x="1062087" y="1403826"/>
            <a:chExt cx="7567522" cy="703331"/>
          </a:xfrm>
        </p:grpSpPr>
        <p:sp>
          <p:nvSpPr>
            <p:cNvPr id="32" name="정육면체 31"/>
            <p:cNvSpPr/>
            <p:nvPr/>
          </p:nvSpPr>
          <p:spPr bwMode="auto">
            <a:xfrm rot="3546156">
              <a:off x="1052478" y="1413435"/>
              <a:ext cx="658657" cy="639439"/>
            </a:xfrm>
            <a:prstGeom prst="cube">
              <a:avLst>
                <a:gd name="adj" fmla="val 22321"/>
              </a:avLst>
            </a:prstGeom>
            <a:solidFill>
              <a:srgbClr val="00B05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20000"/>
                </a:spcBef>
                <a:spcAft>
                  <a:spcPct val="0"/>
                </a:spcAft>
                <a:buClrTx/>
                <a:buSzTx/>
                <a:tabLst/>
              </a:pPr>
              <a:endParaRPr kumimoji="1" lang="ko-KR" altLang="en-US" sz="2400" i="0" u="none" strike="noStrike"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erdana" pitchFamily="34" charset="0"/>
                <a:ea typeface="굴림" pitchFamily="50" charset="-127"/>
                <a:cs typeface="Verdana" pitchFamily="34" charset="0"/>
              </a:endParaRPr>
            </a:p>
          </p:txBody>
        </p:sp>
        <p:cxnSp>
          <p:nvCxnSpPr>
            <p:cNvPr id="33" name="직선 연결선 32"/>
            <p:cNvCxnSpPr/>
            <p:nvPr/>
          </p:nvCxnSpPr>
          <p:spPr bwMode="auto">
            <a:xfrm flipV="1">
              <a:off x="1403648" y="2107156"/>
              <a:ext cx="7039164" cy="1"/>
            </a:xfrm>
            <a:prstGeom prst="line">
              <a:avLst/>
            </a:prstGeom>
            <a:noFill/>
            <a:ln w="28575" cap="flat" cmpd="sng" algn="ctr">
              <a:solidFill>
                <a:srgbClr val="92D050"/>
              </a:solidFill>
              <a:prstDash val="sysDot"/>
              <a:round/>
              <a:headEnd type="none" w="med" len="med"/>
              <a:tailEnd type="diamond" w="med" len="med"/>
            </a:ln>
            <a:effectLst/>
          </p:spPr>
        </p:cxnSp>
        <p:sp>
          <p:nvSpPr>
            <p:cNvPr id="34" name="TextBox 33"/>
            <p:cNvSpPr txBox="1"/>
            <p:nvPr/>
          </p:nvSpPr>
          <p:spPr>
            <a:xfrm>
              <a:off x="2039343" y="1556792"/>
              <a:ext cx="6590266" cy="461665"/>
            </a:xfrm>
            <a:prstGeom prst="rect">
              <a:avLst/>
            </a:prstGeom>
            <a:noFill/>
          </p:spPr>
          <p:txBody>
            <a:bodyPr wrap="none" rtlCol="0">
              <a:spAutoFit/>
            </a:bodyPr>
            <a:lstStyle/>
            <a:p>
              <a:r>
                <a:rPr lang="en-US" altLang="ko-KR" sz="2400" b="1" dirty="0" smtClean="0">
                  <a:latin typeface="Verdana" pitchFamily="34" charset="0"/>
                  <a:ea typeface="Verdana" pitchFamily="34" charset="0"/>
                  <a:cs typeface="Verdana" pitchFamily="34" charset="0"/>
                </a:rPr>
                <a:t>Numerical analysis for slope stability</a:t>
              </a:r>
              <a:endParaRPr lang="ko-KR" altLang="en-US" sz="2400" b="1" dirty="0">
                <a:latin typeface="Verdana" pitchFamily="34" charset="0"/>
                <a:cs typeface="Verdana" pitchFamily="34" charset="0"/>
              </a:endParaRPr>
            </a:p>
          </p:txBody>
        </p:sp>
        <p:sp>
          <p:nvSpPr>
            <p:cNvPr id="35" name="TextBox 34"/>
            <p:cNvSpPr txBox="1"/>
            <p:nvPr/>
          </p:nvSpPr>
          <p:spPr>
            <a:xfrm>
              <a:off x="1068547" y="1459845"/>
              <a:ext cx="439544" cy="523220"/>
            </a:xfrm>
            <a:prstGeom prst="rect">
              <a:avLst/>
            </a:prstGeom>
            <a:noFill/>
          </p:spPr>
          <p:txBody>
            <a:bodyPr wrap="none" rtlCol="0">
              <a:spAutoFit/>
            </a:bodyPr>
            <a:lstStyle/>
            <a:p>
              <a:r>
                <a:rPr lang="en-US" altLang="ko-KR" sz="2800" b="1" dirty="0">
                  <a:solidFill>
                    <a:schemeClr val="bg1"/>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3</a:t>
              </a:r>
              <a:endParaRPr lang="ko-KR" altLang="en-US" sz="2800" b="1" dirty="0">
                <a:solidFill>
                  <a:schemeClr val="bg1"/>
                </a:solidFill>
                <a:effectLst>
                  <a:outerShdw blurRad="38100" dist="38100" dir="2700000" algn="tl">
                    <a:srgbClr val="000000">
                      <a:alpha val="43137"/>
                    </a:srgbClr>
                  </a:outerShdw>
                </a:effectLst>
                <a:latin typeface="Verdana" pitchFamily="34" charset="0"/>
                <a:cs typeface="Verdana" pitchFamily="34" charset="0"/>
              </a:endParaRPr>
            </a:p>
          </p:txBody>
        </p:sp>
      </p:grpSp>
      <p:grpSp>
        <p:nvGrpSpPr>
          <p:cNvPr id="36" name="그룹 35"/>
          <p:cNvGrpSpPr/>
          <p:nvPr/>
        </p:nvGrpSpPr>
        <p:grpSpPr>
          <a:xfrm>
            <a:off x="1043608" y="5013176"/>
            <a:ext cx="7380725" cy="703330"/>
            <a:chOff x="1062087" y="1403826"/>
            <a:chExt cx="7380725" cy="703330"/>
          </a:xfrm>
        </p:grpSpPr>
        <p:sp>
          <p:nvSpPr>
            <p:cNvPr id="37" name="정육면체 36"/>
            <p:cNvSpPr/>
            <p:nvPr/>
          </p:nvSpPr>
          <p:spPr bwMode="auto">
            <a:xfrm rot="3546156">
              <a:off x="1052478" y="1413435"/>
              <a:ext cx="658657" cy="639439"/>
            </a:xfrm>
            <a:prstGeom prst="cube">
              <a:avLst>
                <a:gd name="adj" fmla="val 22321"/>
              </a:avLst>
            </a:prstGeom>
            <a:solidFill>
              <a:srgbClr val="00B05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20000"/>
                </a:spcBef>
                <a:spcAft>
                  <a:spcPct val="0"/>
                </a:spcAft>
                <a:buClrTx/>
                <a:buSzTx/>
                <a:tabLst/>
              </a:pPr>
              <a:endParaRPr kumimoji="1" lang="ko-KR" altLang="en-US" sz="2400" i="0" u="none" strike="noStrike"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Verdana" pitchFamily="34" charset="0"/>
                <a:ea typeface="굴림" pitchFamily="50" charset="-127"/>
                <a:cs typeface="Verdana" pitchFamily="34" charset="0"/>
              </a:endParaRPr>
            </a:p>
          </p:txBody>
        </p:sp>
        <p:cxnSp>
          <p:nvCxnSpPr>
            <p:cNvPr id="38" name="직선 연결선 37"/>
            <p:cNvCxnSpPr/>
            <p:nvPr/>
          </p:nvCxnSpPr>
          <p:spPr bwMode="auto">
            <a:xfrm>
              <a:off x="1403648" y="2107156"/>
              <a:ext cx="7039164" cy="0"/>
            </a:xfrm>
            <a:prstGeom prst="line">
              <a:avLst/>
            </a:prstGeom>
            <a:noFill/>
            <a:ln w="28575" cap="flat" cmpd="sng" algn="ctr">
              <a:solidFill>
                <a:srgbClr val="92D050"/>
              </a:solidFill>
              <a:prstDash val="sysDot"/>
              <a:round/>
              <a:headEnd type="none" w="med" len="med"/>
              <a:tailEnd type="diamond" w="med" len="med"/>
            </a:ln>
            <a:effectLst/>
          </p:spPr>
        </p:cxnSp>
        <p:sp>
          <p:nvSpPr>
            <p:cNvPr id="39" name="TextBox 38"/>
            <p:cNvSpPr txBox="1"/>
            <p:nvPr/>
          </p:nvSpPr>
          <p:spPr>
            <a:xfrm>
              <a:off x="2039343" y="1556792"/>
              <a:ext cx="2247731" cy="461665"/>
            </a:xfrm>
            <a:prstGeom prst="rect">
              <a:avLst/>
            </a:prstGeom>
            <a:noFill/>
          </p:spPr>
          <p:txBody>
            <a:bodyPr wrap="none" rtlCol="0">
              <a:spAutoFit/>
            </a:bodyPr>
            <a:lstStyle/>
            <a:p>
              <a:r>
                <a:rPr lang="en-US" altLang="ko-KR" sz="2400" b="1" dirty="0" smtClean="0">
                  <a:latin typeface="Verdana" pitchFamily="34" charset="0"/>
                  <a:ea typeface="Verdana" pitchFamily="34" charset="0"/>
                  <a:cs typeface="Verdana" pitchFamily="34" charset="0"/>
                </a:rPr>
                <a:t>Conclusions</a:t>
              </a:r>
              <a:endParaRPr lang="ko-KR" altLang="en-US" sz="2400" b="1" dirty="0">
                <a:latin typeface="Verdana" pitchFamily="34" charset="0"/>
                <a:cs typeface="Verdana" pitchFamily="34" charset="0"/>
              </a:endParaRPr>
            </a:p>
          </p:txBody>
        </p:sp>
        <p:sp>
          <p:nvSpPr>
            <p:cNvPr id="40" name="TextBox 39"/>
            <p:cNvSpPr txBox="1"/>
            <p:nvPr/>
          </p:nvSpPr>
          <p:spPr>
            <a:xfrm>
              <a:off x="1068547" y="1459845"/>
              <a:ext cx="439544" cy="523220"/>
            </a:xfrm>
            <a:prstGeom prst="rect">
              <a:avLst/>
            </a:prstGeom>
            <a:noFill/>
          </p:spPr>
          <p:txBody>
            <a:bodyPr wrap="none" rtlCol="0">
              <a:spAutoFit/>
            </a:bodyPr>
            <a:lstStyle/>
            <a:p>
              <a:r>
                <a:rPr lang="en-US" altLang="ko-KR" sz="2800" b="1" dirty="0">
                  <a:solidFill>
                    <a:schemeClr val="bg1"/>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4</a:t>
              </a:r>
              <a:endParaRPr lang="ko-KR" altLang="en-US" sz="2800" b="1" dirty="0">
                <a:solidFill>
                  <a:schemeClr val="bg1"/>
                </a:solidFill>
                <a:effectLst>
                  <a:outerShdw blurRad="38100" dist="38100" dir="2700000" algn="tl">
                    <a:srgbClr val="000000">
                      <a:alpha val="43137"/>
                    </a:srgbClr>
                  </a:outerShdw>
                </a:effectLst>
                <a:latin typeface="Verdana" pitchFamily="34" charset="0"/>
                <a:cs typeface="Verdana" pitchFamily="34" charset="0"/>
              </a:endParaRPr>
            </a:p>
          </p:txBody>
        </p:sp>
      </p:grpSp>
    </p:spTree>
    <p:extLst>
      <p:ext uri="{BB962C8B-B14F-4D97-AF65-F5344CB8AC3E}">
        <p14:creationId xmlns:p14="http://schemas.microsoft.com/office/powerpoint/2010/main" val="34451686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표 1"/>
          <p:cNvGraphicFramePr>
            <a:graphicFrameLocks noGrp="1"/>
          </p:cNvGraphicFramePr>
          <p:nvPr>
            <p:extLst>
              <p:ext uri="{D42A27DB-BD31-4B8C-83A1-F6EECF244321}">
                <p14:modId xmlns:p14="http://schemas.microsoft.com/office/powerpoint/2010/main" val="4254646800"/>
              </p:ext>
            </p:extLst>
          </p:nvPr>
        </p:nvGraphicFramePr>
        <p:xfrm>
          <a:off x="784454" y="5615118"/>
          <a:ext cx="7848872" cy="731520"/>
        </p:xfrm>
        <a:graphic>
          <a:graphicData uri="http://schemas.openxmlformats.org/drawingml/2006/table">
            <a:tbl>
              <a:tblPr firstRow="1" bandRow="1">
                <a:tableStyleId>{0E3FDE45-AF77-4B5C-9715-49D594BDF05E}</a:tableStyleId>
              </a:tblPr>
              <a:tblGrid>
                <a:gridCol w="1962218"/>
                <a:gridCol w="1962218"/>
                <a:gridCol w="1962218"/>
                <a:gridCol w="1962218"/>
              </a:tblGrid>
              <a:tr h="360040">
                <a:tc>
                  <a:txBody>
                    <a:bodyPr/>
                    <a:lstStyle/>
                    <a:p>
                      <a:pPr algn="ctr"/>
                      <a:r>
                        <a:rPr lang="en-US" b="1" dirty="0" smtClean="0">
                          <a:latin typeface="Helvetica" panose="020B0604020202020204" pitchFamily="34" charset="0"/>
                          <a:cs typeface="Helvetica" panose="020B0604020202020204" pitchFamily="34" charset="0"/>
                        </a:rPr>
                        <a:t>Zone</a:t>
                      </a:r>
                      <a:endParaRPr lang="en-US" b="1" dirty="0">
                        <a:latin typeface="Helvetica" panose="020B0604020202020204" pitchFamily="34" charset="0"/>
                        <a:cs typeface="Helvetica" panose="020B0604020202020204" pitchFamily="34" charset="0"/>
                      </a:endParaRPr>
                    </a:p>
                  </a:txBody>
                  <a:tcPr/>
                </a:tc>
                <a:tc>
                  <a:txBody>
                    <a:bodyPr/>
                    <a:lstStyle/>
                    <a:p>
                      <a:pPr algn="ctr"/>
                      <a:r>
                        <a:rPr lang="en-US" b="1" dirty="0" smtClean="0">
                          <a:latin typeface="Helvetica" panose="020B0604020202020204" pitchFamily="34" charset="0"/>
                          <a:cs typeface="Helvetica" panose="020B0604020202020204" pitchFamily="34" charset="0"/>
                        </a:rPr>
                        <a:t>Min.</a:t>
                      </a:r>
                      <a:r>
                        <a:rPr lang="en-US" b="1" baseline="0" dirty="0" smtClean="0">
                          <a:latin typeface="Helvetica" panose="020B0604020202020204" pitchFamily="34" charset="0"/>
                          <a:cs typeface="Helvetica" panose="020B0604020202020204" pitchFamily="34" charset="0"/>
                        </a:rPr>
                        <a:t> </a:t>
                      </a:r>
                      <a:r>
                        <a:rPr lang="en-US" b="1" baseline="0" dirty="0" err="1" smtClean="0">
                          <a:latin typeface="Helvetica" panose="020B0604020202020204" pitchFamily="34" charset="0"/>
                          <a:cs typeface="Helvetica" panose="020B0604020202020204" pitchFamily="34" charset="0"/>
                        </a:rPr>
                        <a:t>FoS</a:t>
                      </a:r>
                      <a:endParaRPr lang="en-US" b="1" dirty="0">
                        <a:latin typeface="Helvetica" panose="020B0604020202020204" pitchFamily="34" charset="0"/>
                        <a:cs typeface="Helvetica" panose="020B0604020202020204" pitchFamily="34" charset="0"/>
                      </a:endParaRPr>
                    </a:p>
                  </a:txBody>
                  <a:tcPr/>
                </a:tc>
                <a:tc>
                  <a:txBody>
                    <a:bodyPr/>
                    <a:lstStyle/>
                    <a:p>
                      <a:pPr algn="ctr"/>
                      <a:r>
                        <a:rPr lang="en-US" b="1" dirty="0" smtClean="0">
                          <a:latin typeface="Helvetica" panose="020B0604020202020204" pitchFamily="34" charset="0"/>
                          <a:cs typeface="Helvetica" panose="020B0604020202020204" pitchFamily="34" charset="0"/>
                        </a:rPr>
                        <a:t>Criterion</a:t>
                      </a:r>
                      <a:endParaRPr lang="en-US" b="1" dirty="0">
                        <a:latin typeface="Helvetica" panose="020B0604020202020204" pitchFamily="34" charset="0"/>
                        <a:cs typeface="Helvetica" panose="020B0604020202020204" pitchFamily="34" charset="0"/>
                      </a:endParaRPr>
                    </a:p>
                  </a:txBody>
                  <a:tcPr/>
                </a:tc>
                <a:tc>
                  <a:txBody>
                    <a:bodyPr/>
                    <a:lstStyle/>
                    <a:p>
                      <a:pPr algn="ctr"/>
                      <a:r>
                        <a:rPr lang="en-US" b="1" dirty="0" smtClean="0">
                          <a:latin typeface="Helvetica" panose="020B0604020202020204" pitchFamily="34" charset="0"/>
                          <a:cs typeface="Helvetica" panose="020B0604020202020204" pitchFamily="34" charset="0"/>
                        </a:rPr>
                        <a:t>Remark</a:t>
                      </a:r>
                      <a:endParaRPr lang="en-US" b="1" dirty="0">
                        <a:latin typeface="Helvetica" panose="020B0604020202020204" pitchFamily="34" charset="0"/>
                        <a:cs typeface="Helvetica" panose="020B0604020202020204" pitchFamily="34" charset="0"/>
                      </a:endParaRPr>
                    </a:p>
                  </a:txBody>
                  <a:tcPr/>
                </a:tc>
              </a:tr>
              <a:tr h="360040">
                <a:tc>
                  <a:txBody>
                    <a:bodyPr/>
                    <a:lstStyle/>
                    <a:p>
                      <a:pPr algn="ctr"/>
                      <a:r>
                        <a:rPr lang="en-US" b="1" dirty="0" smtClean="0">
                          <a:latin typeface="Helvetica" panose="020B0604020202020204" pitchFamily="34" charset="0"/>
                          <a:cs typeface="Helvetica" panose="020B0604020202020204" pitchFamily="34" charset="0"/>
                        </a:rPr>
                        <a:t>A</a:t>
                      </a:r>
                      <a:endParaRPr lang="en-US" b="1" dirty="0">
                        <a:latin typeface="Helvetica" panose="020B0604020202020204" pitchFamily="34" charset="0"/>
                        <a:cs typeface="Helvetica" panose="020B0604020202020204" pitchFamily="34" charset="0"/>
                      </a:endParaRPr>
                    </a:p>
                  </a:txBody>
                  <a:tcPr/>
                </a:tc>
                <a:tc>
                  <a:txBody>
                    <a:bodyPr/>
                    <a:lstStyle/>
                    <a:p>
                      <a:pPr algn="ctr"/>
                      <a:r>
                        <a:rPr lang="en-US" b="1" dirty="0" smtClean="0">
                          <a:latin typeface="Helvetica" panose="020B0604020202020204" pitchFamily="34" charset="0"/>
                          <a:cs typeface="Helvetica" panose="020B0604020202020204" pitchFamily="34" charset="0"/>
                        </a:rPr>
                        <a:t>7.73</a:t>
                      </a:r>
                      <a:endParaRPr lang="en-US" b="1" dirty="0">
                        <a:latin typeface="Helvetica" panose="020B0604020202020204" pitchFamily="34" charset="0"/>
                        <a:cs typeface="Helvetica" panose="020B0604020202020204" pitchFamily="34" charset="0"/>
                      </a:endParaRPr>
                    </a:p>
                  </a:txBody>
                  <a:tcPr/>
                </a:tc>
                <a:tc>
                  <a:txBody>
                    <a:bodyPr/>
                    <a:lstStyle/>
                    <a:p>
                      <a:pPr algn="ctr"/>
                      <a:r>
                        <a:rPr lang="en-US" b="1" dirty="0" err="1" smtClean="0">
                          <a:latin typeface="Helvetica" panose="020B0604020202020204" pitchFamily="34" charset="0"/>
                          <a:cs typeface="Helvetica" panose="020B0604020202020204" pitchFamily="34" charset="0"/>
                        </a:rPr>
                        <a:t>FoS</a:t>
                      </a:r>
                      <a:r>
                        <a:rPr lang="en-US" b="1" dirty="0" smtClean="0">
                          <a:latin typeface="Helvetica" panose="020B0604020202020204" pitchFamily="34" charset="0"/>
                          <a:cs typeface="Helvetica" panose="020B0604020202020204" pitchFamily="34" charset="0"/>
                        </a:rPr>
                        <a:t> &gt; 1.5</a:t>
                      </a:r>
                      <a:endParaRPr lang="en-US" b="1" dirty="0">
                        <a:latin typeface="Helvetica" panose="020B0604020202020204" pitchFamily="34" charset="0"/>
                        <a:cs typeface="Helvetica" panose="020B0604020202020204" pitchFamily="34" charset="0"/>
                      </a:endParaRPr>
                    </a:p>
                  </a:txBody>
                  <a:tcPr/>
                </a:tc>
                <a:tc>
                  <a:txBody>
                    <a:bodyPr/>
                    <a:lstStyle/>
                    <a:p>
                      <a:pPr algn="ctr"/>
                      <a:r>
                        <a:rPr lang="en-US" b="1" dirty="0" smtClean="0">
                          <a:latin typeface="Helvetica" panose="020B0604020202020204" pitchFamily="34" charset="0"/>
                          <a:cs typeface="Helvetica" panose="020B0604020202020204" pitchFamily="34" charset="0"/>
                        </a:rPr>
                        <a:t>Stable</a:t>
                      </a:r>
                      <a:endParaRPr lang="en-US" b="1" dirty="0">
                        <a:latin typeface="Helvetica" panose="020B0604020202020204" pitchFamily="34" charset="0"/>
                        <a:cs typeface="Helvetica" panose="020B0604020202020204" pitchFamily="34" charset="0"/>
                      </a:endParaRPr>
                    </a:p>
                  </a:txBody>
                  <a:tcPr/>
                </a:tc>
              </a:tr>
            </a:tbl>
          </a:graphicData>
        </a:graphic>
      </p:graphicFrame>
      <p:grpSp>
        <p:nvGrpSpPr>
          <p:cNvPr id="3" name="그룹 2"/>
          <p:cNvGrpSpPr/>
          <p:nvPr/>
        </p:nvGrpSpPr>
        <p:grpSpPr>
          <a:xfrm>
            <a:off x="455406" y="738862"/>
            <a:ext cx="8208912" cy="4778370"/>
            <a:chOff x="8313" y="1124744"/>
            <a:chExt cx="9100191" cy="5642466"/>
          </a:xfrm>
        </p:grpSpPr>
        <p:pic>
          <p:nvPicPr>
            <p:cNvPr id="7" name="그림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1124744"/>
              <a:ext cx="4500000" cy="2519305"/>
            </a:xfrm>
            <a:prstGeom prst="rect">
              <a:avLst/>
            </a:prstGeom>
          </p:spPr>
        </p:pic>
        <p:sp>
          <p:nvSpPr>
            <p:cNvPr id="8" name="TextBox 7"/>
            <p:cNvSpPr txBox="1"/>
            <p:nvPr/>
          </p:nvSpPr>
          <p:spPr>
            <a:xfrm>
              <a:off x="1043608" y="3609891"/>
              <a:ext cx="2736304" cy="276999"/>
            </a:xfrm>
            <a:prstGeom prst="rect">
              <a:avLst/>
            </a:prstGeom>
            <a:noFill/>
          </p:spPr>
          <p:txBody>
            <a:bodyPr wrap="square" rtlCol="0">
              <a:spAutoFit/>
            </a:bodyPr>
            <a:lstStyle/>
            <a:p>
              <a:pPr algn="ctr"/>
              <a:r>
                <a:rPr lang="en-US" sz="1200" dirty="0" smtClean="0">
                  <a:latin typeface="Helvetica" panose="020B0604020202020204" pitchFamily="34" charset="0"/>
                  <a:cs typeface="Helvetica" panose="020B0604020202020204" pitchFamily="34" charset="0"/>
                </a:rPr>
                <a:t>Maximum shear strain</a:t>
              </a:r>
              <a:endParaRPr lang="en-US" sz="1200" dirty="0">
                <a:latin typeface="Helvetica" panose="020B0604020202020204" pitchFamily="34" charset="0"/>
                <a:cs typeface="Helvetica" panose="020B0604020202020204" pitchFamily="34" charset="0"/>
              </a:endParaRPr>
            </a:p>
          </p:txBody>
        </p:sp>
        <p:sp>
          <p:nvSpPr>
            <p:cNvPr id="15" name="TextBox 14"/>
            <p:cNvSpPr txBox="1"/>
            <p:nvPr/>
          </p:nvSpPr>
          <p:spPr>
            <a:xfrm>
              <a:off x="5364088" y="3609891"/>
              <a:ext cx="2736304" cy="276999"/>
            </a:xfrm>
            <a:prstGeom prst="rect">
              <a:avLst/>
            </a:prstGeom>
            <a:noFill/>
          </p:spPr>
          <p:txBody>
            <a:bodyPr wrap="square" rtlCol="0">
              <a:spAutoFit/>
            </a:bodyPr>
            <a:lstStyle/>
            <a:p>
              <a:pPr algn="ctr"/>
              <a:r>
                <a:rPr lang="en-US" sz="1200" dirty="0" smtClean="0">
                  <a:latin typeface="Helvetica" panose="020B0604020202020204" pitchFamily="34" charset="0"/>
                  <a:cs typeface="Helvetica" panose="020B0604020202020204" pitchFamily="34" charset="0"/>
                </a:rPr>
                <a:t>Displacement magnitude</a:t>
              </a:r>
              <a:endParaRPr lang="en-US" sz="1200" dirty="0">
                <a:latin typeface="Helvetica" panose="020B0604020202020204" pitchFamily="34" charset="0"/>
                <a:cs typeface="Helvetica" panose="020B0604020202020204" pitchFamily="34" charset="0"/>
              </a:endParaRPr>
            </a:p>
          </p:txBody>
        </p:sp>
        <p:pic>
          <p:nvPicPr>
            <p:cNvPr id="11" name="그림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3" y="1124744"/>
              <a:ext cx="4500000" cy="2519305"/>
            </a:xfrm>
            <a:prstGeom prst="rect">
              <a:avLst/>
            </a:prstGeom>
          </p:spPr>
        </p:pic>
        <p:pic>
          <p:nvPicPr>
            <p:cNvPr id="12" name="그림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3" y="4006039"/>
              <a:ext cx="4500000" cy="2519305"/>
            </a:xfrm>
            <a:prstGeom prst="rect">
              <a:avLst/>
            </a:prstGeom>
          </p:spPr>
        </p:pic>
        <p:sp>
          <p:nvSpPr>
            <p:cNvPr id="17" name="TextBox 16"/>
            <p:cNvSpPr txBox="1"/>
            <p:nvPr/>
          </p:nvSpPr>
          <p:spPr>
            <a:xfrm>
              <a:off x="3087015" y="6490211"/>
              <a:ext cx="2961293" cy="276999"/>
            </a:xfrm>
            <a:prstGeom prst="rect">
              <a:avLst/>
            </a:prstGeom>
            <a:noFill/>
          </p:spPr>
          <p:txBody>
            <a:bodyPr wrap="square" rtlCol="0">
              <a:spAutoFit/>
            </a:bodyPr>
            <a:lstStyle/>
            <a:p>
              <a:pPr algn="ctr"/>
              <a:r>
                <a:rPr lang="en-US" sz="1200" dirty="0" smtClean="0">
                  <a:latin typeface="Helvetica" panose="020B0604020202020204" pitchFamily="34" charset="0"/>
                  <a:cs typeface="Helvetica" panose="020B0604020202020204" pitchFamily="34" charset="0"/>
                </a:rPr>
                <a:t>Maximum shear strain in faults</a:t>
              </a:r>
              <a:endParaRPr lang="en-US" sz="1200" dirty="0">
                <a:latin typeface="Helvetica" panose="020B0604020202020204" pitchFamily="34" charset="0"/>
                <a:cs typeface="Helvetica" panose="020B0604020202020204" pitchFamily="34" charset="0"/>
              </a:endParaRPr>
            </a:p>
          </p:txBody>
        </p:sp>
        <p:pic>
          <p:nvPicPr>
            <p:cNvPr id="16" name="그림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08504" y="4006039"/>
              <a:ext cx="4500000" cy="2519305"/>
            </a:xfrm>
            <a:prstGeom prst="rect">
              <a:avLst/>
            </a:prstGeom>
          </p:spPr>
        </p:pic>
      </p:grpSp>
      <p:sp>
        <p:nvSpPr>
          <p:cNvPr id="13" name="Rectangle 2"/>
          <p:cNvSpPr txBox="1">
            <a:spLocks noChangeArrowheads="1"/>
          </p:cNvSpPr>
          <p:nvPr/>
        </p:nvSpPr>
        <p:spPr>
          <a:xfrm>
            <a:off x="323850" y="7487"/>
            <a:ext cx="5976342" cy="432792"/>
          </a:xfrm>
          <a:prstGeom prst="rect">
            <a:avLst/>
          </a:prstGeom>
        </p:spPr>
        <p:txBody>
          <a:bodyPr/>
          <a:lstStyle>
            <a:lvl1pPr algn="ctr" rtl="0" eaLnBrk="0" fontAlgn="base" latinLnBrk="1" hangingPunct="0">
              <a:spcBef>
                <a:spcPct val="0"/>
              </a:spcBef>
              <a:spcAft>
                <a:spcPct val="0"/>
              </a:spcAft>
              <a:defRPr kumimoji="1" sz="4400">
                <a:solidFill>
                  <a:schemeClr val="tx2"/>
                </a:solidFill>
                <a:latin typeface="Arial" pitchFamily="34" charset="0"/>
                <a:ea typeface="+mj-ea"/>
                <a:cs typeface="+mj-cs"/>
              </a:defRPr>
            </a:lvl1pPr>
            <a:lvl2pPr algn="ctr" rtl="0" eaLnBrk="0" fontAlgn="base" latinLnBrk="1" hangingPunct="0">
              <a:spcBef>
                <a:spcPct val="0"/>
              </a:spcBef>
              <a:spcAft>
                <a:spcPct val="0"/>
              </a:spcAft>
              <a:defRPr kumimoji="1" sz="4400">
                <a:solidFill>
                  <a:schemeClr val="tx2"/>
                </a:solidFill>
                <a:latin typeface="Arial" pitchFamily="34" charset="0"/>
                <a:ea typeface="HY헤드라인M" pitchFamily="18" charset="-127"/>
              </a:defRPr>
            </a:lvl2pPr>
            <a:lvl3pPr algn="ctr" rtl="0" eaLnBrk="0" fontAlgn="base" latinLnBrk="1" hangingPunct="0">
              <a:spcBef>
                <a:spcPct val="0"/>
              </a:spcBef>
              <a:spcAft>
                <a:spcPct val="0"/>
              </a:spcAft>
              <a:defRPr kumimoji="1" sz="4400">
                <a:solidFill>
                  <a:schemeClr val="tx2"/>
                </a:solidFill>
                <a:latin typeface="Arial" pitchFamily="34" charset="0"/>
                <a:ea typeface="HY헤드라인M" pitchFamily="18" charset="-127"/>
              </a:defRPr>
            </a:lvl3pPr>
            <a:lvl4pPr algn="ctr" rtl="0" eaLnBrk="0" fontAlgn="base" latinLnBrk="1" hangingPunct="0">
              <a:spcBef>
                <a:spcPct val="0"/>
              </a:spcBef>
              <a:spcAft>
                <a:spcPct val="0"/>
              </a:spcAft>
              <a:defRPr kumimoji="1" sz="4400">
                <a:solidFill>
                  <a:schemeClr val="tx2"/>
                </a:solidFill>
                <a:latin typeface="Arial" pitchFamily="34" charset="0"/>
                <a:ea typeface="HY헤드라인M" pitchFamily="18" charset="-127"/>
              </a:defRPr>
            </a:lvl4pPr>
            <a:lvl5pPr algn="ctr" rtl="0" eaLnBrk="0" fontAlgn="base" latinLnBrk="1" hangingPunct="0">
              <a:spcBef>
                <a:spcPct val="0"/>
              </a:spcBef>
              <a:spcAft>
                <a:spcPct val="0"/>
              </a:spcAft>
              <a:defRPr kumimoji="1" sz="4400">
                <a:solidFill>
                  <a:schemeClr val="tx2"/>
                </a:solidFill>
                <a:latin typeface="Arial" pitchFamily="34" charset="0"/>
                <a:ea typeface="HY헤드라인M" pitchFamily="18" charset="-127"/>
              </a:defRPr>
            </a:lvl5pPr>
            <a:lvl6pPr marL="457200" algn="ctr" rtl="0" fontAlgn="base" latinLnBrk="1">
              <a:spcBef>
                <a:spcPct val="0"/>
              </a:spcBef>
              <a:spcAft>
                <a:spcPct val="0"/>
              </a:spcAft>
              <a:defRPr kumimoji="1" sz="4400">
                <a:solidFill>
                  <a:schemeClr val="tx2"/>
                </a:solidFill>
                <a:latin typeface="HY헤드라인M" pitchFamily="18" charset="-127"/>
                <a:ea typeface="HY헤드라인M" pitchFamily="18" charset="-127"/>
              </a:defRPr>
            </a:lvl6pPr>
            <a:lvl7pPr marL="914400" algn="ctr" rtl="0" fontAlgn="base" latinLnBrk="1">
              <a:spcBef>
                <a:spcPct val="0"/>
              </a:spcBef>
              <a:spcAft>
                <a:spcPct val="0"/>
              </a:spcAft>
              <a:defRPr kumimoji="1" sz="4400">
                <a:solidFill>
                  <a:schemeClr val="tx2"/>
                </a:solidFill>
                <a:latin typeface="HY헤드라인M" pitchFamily="18" charset="-127"/>
                <a:ea typeface="HY헤드라인M" pitchFamily="18" charset="-127"/>
              </a:defRPr>
            </a:lvl7pPr>
            <a:lvl8pPr marL="1371600" algn="ctr" rtl="0" fontAlgn="base" latinLnBrk="1">
              <a:spcBef>
                <a:spcPct val="0"/>
              </a:spcBef>
              <a:spcAft>
                <a:spcPct val="0"/>
              </a:spcAft>
              <a:defRPr kumimoji="1" sz="4400">
                <a:solidFill>
                  <a:schemeClr val="tx2"/>
                </a:solidFill>
                <a:latin typeface="HY헤드라인M" pitchFamily="18" charset="-127"/>
                <a:ea typeface="HY헤드라인M" pitchFamily="18" charset="-127"/>
              </a:defRPr>
            </a:lvl8pPr>
            <a:lvl9pPr marL="1828800" algn="ctr" rtl="0" fontAlgn="base" latinLnBrk="1">
              <a:spcBef>
                <a:spcPct val="0"/>
              </a:spcBef>
              <a:spcAft>
                <a:spcPct val="0"/>
              </a:spcAft>
              <a:defRPr kumimoji="1" sz="4400">
                <a:solidFill>
                  <a:schemeClr val="tx2"/>
                </a:solidFill>
                <a:latin typeface="HY헤드라인M" pitchFamily="18" charset="-127"/>
                <a:ea typeface="HY헤드라인M" pitchFamily="18" charset="-127"/>
              </a:defRPr>
            </a:lvl9pPr>
          </a:lstStyle>
          <a:p>
            <a:pPr algn="l"/>
            <a:r>
              <a:rPr lang="en-US" altLang="ko-KR" sz="2800" b="1" dirty="0" smtClean="0">
                <a:solidFill>
                  <a:schemeClr val="bg1"/>
                </a:solidFill>
                <a:effectLst>
                  <a:outerShdw blurRad="38100" dist="38100" dir="2700000" algn="tl">
                    <a:srgbClr val="000000">
                      <a:alpha val="43137"/>
                    </a:srgbClr>
                  </a:outerShdw>
                </a:effectLst>
                <a:latin typeface="Helvetica" pitchFamily="34" charset="0"/>
                <a:cs typeface="Helvetica" pitchFamily="34" charset="0"/>
              </a:rPr>
              <a:t>Result of 3-D analysis for Zone A</a:t>
            </a:r>
            <a:endParaRPr lang="en-US" altLang="ko-KR" sz="2800" b="1" dirty="0">
              <a:solidFill>
                <a:schemeClr val="bg1"/>
              </a:solidFill>
              <a:effectLst>
                <a:outerShdw blurRad="38100" dist="38100" dir="2700000" algn="tl">
                  <a:srgbClr val="000000">
                    <a:alpha val="43137"/>
                  </a:srgbClr>
                </a:outerShdw>
              </a:effectLst>
              <a:latin typeface="Helvetica" pitchFamily="34" charset="0"/>
              <a:cs typeface="Helvetica" pitchFamily="34" charset="0"/>
            </a:endParaRPr>
          </a:p>
        </p:txBody>
      </p:sp>
    </p:spTree>
    <p:extLst>
      <p:ext uri="{BB962C8B-B14F-4D97-AF65-F5344CB8AC3E}">
        <p14:creationId xmlns:p14="http://schemas.microsoft.com/office/powerpoint/2010/main" val="24481698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표 1"/>
          <p:cNvGraphicFramePr>
            <a:graphicFrameLocks noGrp="1"/>
          </p:cNvGraphicFramePr>
          <p:nvPr>
            <p:extLst>
              <p:ext uri="{D42A27DB-BD31-4B8C-83A1-F6EECF244321}">
                <p14:modId xmlns:p14="http://schemas.microsoft.com/office/powerpoint/2010/main" val="2281334804"/>
              </p:ext>
            </p:extLst>
          </p:nvPr>
        </p:nvGraphicFramePr>
        <p:xfrm>
          <a:off x="962974" y="5606492"/>
          <a:ext cx="7848872" cy="731520"/>
        </p:xfrm>
        <a:graphic>
          <a:graphicData uri="http://schemas.openxmlformats.org/drawingml/2006/table">
            <a:tbl>
              <a:tblPr firstRow="1" bandRow="1">
                <a:tableStyleId>{0E3FDE45-AF77-4B5C-9715-49D594BDF05E}</a:tableStyleId>
              </a:tblPr>
              <a:tblGrid>
                <a:gridCol w="1962218"/>
                <a:gridCol w="1962218"/>
                <a:gridCol w="1962218"/>
                <a:gridCol w="1962218"/>
              </a:tblGrid>
              <a:tr h="360040">
                <a:tc>
                  <a:txBody>
                    <a:bodyPr/>
                    <a:lstStyle/>
                    <a:p>
                      <a:pPr algn="ctr"/>
                      <a:r>
                        <a:rPr lang="en-US" b="1" dirty="0" smtClean="0">
                          <a:latin typeface="Helvetica" panose="020B0604020202020204" pitchFamily="34" charset="0"/>
                          <a:cs typeface="Helvetica" panose="020B0604020202020204" pitchFamily="34" charset="0"/>
                        </a:rPr>
                        <a:t>Zone</a:t>
                      </a:r>
                      <a:endParaRPr lang="en-US" b="1" dirty="0">
                        <a:latin typeface="Helvetica" panose="020B0604020202020204" pitchFamily="34" charset="0"/>
                        <a:cs typeface="Helvetica" panose="020B0604020202020204" pitchFamily="34" charset="0"/>
                      </a:endParaRPr>
                    </a:p>
                  </a:txBody>
                  <a:tcPr/>
                </a:tc>
                <a:tc>
                  <a:txBody>
                    <a:bodyPr/>
                    <a:lstStyle/>
                    <a:p>
                      <a:pPr algn="ctr"/>
                      <a:r>
                        <a:rPr lang="en-US" b="1" dirty="0" smtClean="0">
                          <a:latin typeface="Helvetica" panose="020B0604020202020204" pitchFamily="34" charset="0"/>
                          <a:cs typeface="Helvetica" panose="020B0604020202020204" pitchFamily="34" charset="0"/>
                        </a:rPr>
                        <a:t>Min.</a:t>
                      </a:r>
                      <a:r>
                        <a:rPr lang="en-US" b="1" baseline="0" dirty="0" smtClean="0">
                          <a:latin typeface="Helvetica" panose="020B0604020202020204" pitchFamily="34" charset="0"/>
                          <a:cs typeface="Helvetica" panose="020B0604020202020204" pitchFamily="34" charset="0"/>
                        </a:rPr>
                        <a:t> </a:t>
                      </a:r>
                      <a:r>
                        <a:rPr lang="en-US" b="1" baseline="0" dirty="0" err="1" smtClean="0">
                          <a:latin typeface="Helvetica" panose="020B0604020202020204" pitchFamily="34" charset="0"/>
                          <a:cs typeface="Helvetica" panose="020B0604020202020204" pitchFamily="34" charset="0"/>
                        </a:rPr>
                        <a:t>FoS</a:t>
                      </a:r>
                      <a:endParaRPr lang="en-US" b="1" dirty="0">
                        <a:latin typeface="Helvetica" panose="020B0604020202020204" pitchFamily="34" charset="0"/>
                        <a:cs typeface="Helvetica" panose="020B0604020202020204" pitchFamily="34" charset="0"/>
                      </a:endParaRPr>
                    </a:p>
                  </a:txBody>
                  <a:tcPr/>
                </a:tc>
                <a:tc>
                  <a:txBody>
                    <a:bodyPr/>
                    <a:lstStyle/>
                    <a:p>
                      <a:pPr algn="ctr"/>
                      <a:r>
                        <a:rPr lang="en-US" b="1" dirty="0" smtClean="0">
                          <a:latin typeface="Helvetica" panose="020B0604020202020204" pitchFamily="34" charset="0"/>
                          <a:cs typeface="Helvetica" panose="020B0604020202020204" pitchFamily="34" charset="0"/>
                        </a:rPr>
                        <a:t>Criterion</a:t>
                      </a:r>
                      <a:endParaRPr lang="en-US" b="1" dirty="0">
                        <a:latin typeface="Helvetica" panose="020B0604020202020204" pitchFamily="34" charset="0"/>
                        <a:cs typeface="Helvetica" panose="020B0604020202020204" pitchFamily="34" charset="0"/>
                      </a:endParaRPr>
                    </a:p>
                  </a:txBody>
                  <a:tcPr/>
                </a:tc>
                <a:tc>
                  <a:txBody>
                    <a:bodyPr/>
                    <a:lstStyle/>
                    <a:p>
                      <a:pPr algn="ctr"/>
                      <a:r>
                        <a:rPr lang="en-US" b="1" dirty="0" smtClean="0">
                          <a:latin typeface="Helvetica" panose="020B0604020202020204" pitchFamily="34" charset="0"/>
                          <a:cs typeface="Helvetica" panose="020B0604020202020204" pitchFamily="34" charset="0"/>
                        </a:rPr>
                        <a:t>Remark</a:t>
                      </a:r>
                      <a:endParaRPr lang="en-US" b="1" dirty="0">
                        <a:latin typeface="Helvetica" panose="020B0604020202020204" pitchFamily="34" charset="0"/>
                        <a:cs typeface="Helvetica" panose="020B0604020202020204" pitchFamily="34" charset="0"/>
                      </a:endParaRPr>
                    </a:p>
                  </a:txBody>
                  <a:tcPr/>
                </a:tc>
              </a:tr>
              <a:tr h="360040">
                <a:tc>
                  <a:txBody>
                    <a:bodyPr/>
                    <a:lstStyle/>
                    <a:p>
                      <a:pPr algn="ctr"/>
                      <a:r>
                        <a:rPr lang="en-US" b="1" dirty="0" smtClean="0">
                          <a:latin typeface="Helvetica" panose="020B0604020202020204" pitchFamily="34" charset="0"/>
                          <a:cs typeface="Helvetica" panose="020B0604020202020204" pitchFamily="34" charset="0"/>
                        </a:rPr>
                        <a:t>B</a:t>
                      </a:r>
                      <a:endParaRPr lang="en-US" b="1" dirty="0">
                        <a:latin typeface="Helvetica" panose="020B0604020202020204" pitchFamily="34" charset="0"/>
                        <a:cs typeface="Helvetica" panose="020B0604020202020204" pitchFamily="34" charset="0"/>
                      </a:endParaRPr>
                    </a:p>
                  </a:txBody>
                  <a:tcPr/>
                </a:tc>
                <a:tc>
                  <a:txBody>
                    <a:bodyPr/>
                    <a:lstStyle/>
                    <a:p>
                      <a:pPr algn="ctr"/>
                      <a:r>
                        <a:rPr lang="en-US" b="1" dirty="0" smtClean="0">
                          <a:latin typeface="Helvetica" panose="020B0604020202020204" pitchFamily="34" charset="0"/>
                          <a:cs typeface="Helvetica" panose="020B0604020202020204" pitchFamily="34" charset="0"/>
                        </a:rPr>
                        <a:t>7.43</a:t>
                      </a:r>
                      <a:endParaRPr lang="en-US" b="1" dirty="0">
                        <a:latin typeface="Helvetica" panose="020B0604020202020204" pitchFamily="34" charset="0"/>
                        <a:cs typeface="Helvetica" panose="020B0604020202020204" pitchFamily="34" charset="0"/>
                      </a:endParaRPr>
                    </a:p>
                  </a:txBody>
                  <a:tcPr/>
                </a:tc>
                <a:tc>
                  <a:txBody>
                    <a:bodyPr/>
                    <a:lstStyle/>
                    <a:p>
                      <a:pPr algn="ctr"/>
                      <a:r>
                        <a:rPr lang="en-US" b="1" dirty="0" err="1" smtClean="0">
                          <a:latin typeface="Helvetica" panose="020B0604020202020204" pitchFamily="34" charset="0"/>
                          <a:cs typeface="Helvetica" panose="020B0604020202020204" pitchFamily="34" charset="0"/>
                        </a:rPr>
                        <a:t>FoS</a:t>
                      </a:r>
                      <a:r>
                        <a:rPr lang="en-US" b="1" dirty="0" smtClean="0">
                          <a:latin typeface="Helvetica" panose="020B0604020202020204" pitchFamily="34" charset="0"/>
                          <a:cs typeface="Helvetica" panose="020B0604020202020204" pitchFamily="34" charset="0"/>
                        </a:rPr>
                        <a:t> &gt; 1.5</a:t>
                      </a:r>
                      <a:endParaRPr lang="en-US" b="1" dirty="0">
                        <a:latin typeface="Helvetica" panose="020B0604020202020204" pitchFamily="34" charset="0"/>
                        <a:cs typeface="Helvetica" panose="020B0604020202020204" pitchFamily="34" charset="0"/>
                      </a:endParaRPr>
                    </a:p>
                  </a:txBody>
                  <a:tcPr/>
                </a:tc>
                <a:tc>
                  <a:txBody>
                    <a:bodyPr/>
                    <a:lstStyle/>
                    <a:p>
                      <a:pPr algn="ctr"/>
                      <a:r>
                        <a:rPr lang="en-US" b="1" dirty="0" smtClean="0">
                          <a:latin typeface="Helvetica" panose="020B0604020202020204" pitchFamily="34" charset="0"/>
                          <a:cs typeface="Helvetica" panose="020B0604020202020204" pitchFamily="34" charset="0"/>
                        </a:rPr>
                        <a:t>Stable</a:t>
                      </a:r>
                      <a:endParaRPr lang="en-US" b="1" dirty="0">
                        <a:latin typeface="Helvetica" panose="020B0604020202020204" pitchFamily="34" charset="0"/>
                        <a:cs typeface="Helvetica" panose="020B0604020202020204" pitchFamily="34" charset="0"/>
                      </a:endParaRPr>
                    </a:p>
                  </a:txBody>
                  <a:tcPr/>
                </a:tc>
              </a:tr>
            </a:tbl>
          </a:graphicData>
        </a:graphic>
      </p:graphicFrame>
      <p:grpSp>
        <p:nvGrpSpPr>
          <p:cNvPr id="7" name="그룹 6"/>
          <p:cNvGrpSpPr/>
          <p:nvPr/>
        </p:nvGrpSpPr>
        <p:grpSpPr>
          <a:xfrm>
            <a:off x="467544" y="738862"/>
            <a:ext cx="8100400" cy="4778370"/>
            <a:chOff x="0" y="1268760"/>
            <a:chExt cx="9144008" cy="5498450"/>
          </a:xfrm>
        </p:grpSpPr>
        <p:sp>
          <p:nvSpPr>
            <p:cNvPr id="8" name="TextBox 7"/>
            <p:cNvSpPr txBox="1"/>
            <p:nvPr/>
          </p:nvSpPr>
          <p:spPr>
            <a:xfrm>
              <a:off x="1043608" y="3609891"/>
              <a:ext cx="2736304" cy="276999"/>
            </a:xfrm>
            <a:prstGeom prst="rect">
              <a:avLst/>
            </a:prstGeom>
            <a:noFill/>
          </p:spPr>
          <p:txBody>
            <a:bodyPr wrap="square" rtlCol="0">
              <a:spAutoFit/>
            </a:bodyPr>
            <a:lstStyle/>
            <a:p>
              <a:pPr algn="ctr"/>
              <a:r>
                <a:rPr lang="en-US" sz="1200" dirty="0" smtClean="0">
                  <a:latin typeface="Helvetica" panose="020B0604020202020204" pitchFamily="34" charset="0"/>
                  <a:cs typeface="Helvetica" panose="020B0604020202020204" pitchFamily="34" charset="0"/>
                </a:rPr>
                <a:t>Maximum shear strain</a:t>
              </a:r>
              <a:endParaRPr lang="en-US" sz="1200" dirty="0">
                <a:latin typeface="Helvetica" panose="020B0604020202020204" pitchFamily="34" charset="0"/>
                <a:cs typeface="Helvetica" panose="020B0604020202020204" pitchFamily="34" charset="0"/>
              </a:endParaRPr>
            </a:p>
          </p:txBody>
        </p:sp>
        <p:sp>
          <p:nvSpPr>
            <p:cNvPr id="15" name="TextBox 14"/>
            <p:cNvSpPr txBox="1"/>
            <p:nvPr/>
          </p:nvSpPr>
          <p:spPr>
            <a:xfrm>
              <a:off x="5364088" y="3609891"/>
              <a:ext cx="2736304" cy="276999"/>
            </a:xfrm>
            <a:prstGeom prst="rect">
              <a:avLst/>
            </a:prstGeom>
            <a:noFill/>
          </p:spPr>
          <p:txBody>
            <a:bodyPr wrap="square" rtlCol="0">
              <a:spAutoFit/>
            </a:bodyPr>
            <a:lstStyle/>
            <a:p>
              <a:pPr algn="ctr"/>
              <a:r>
                <a:rPr lang="en-US" sz="1200" dirty="0" smtClean="0">
                  <a:latin typeface="Helvetica" panose="020B0604020202020204" pitchFamily="34" charset="0"/>
                  <a:cs typeface="Helvetica" panose="020B0604020202020204" pitchFamily="34" charset="0"/>
                </a:rPr>
                <a:t>Displacement magnitude</a:t>
              </a:r>
              <a:endParaRPr lang="en-US" sz="1200" dirty="0">
                <a:latin typeface="Helvetica" panose="020B0604020202020204" pitchFamily="34" charset="0"/>
                <a:cs typeface="Helvetica" panose="020B0604020202020204" pitchFamily="34" charset="0"/>
              </a:endParaRPr>
            </a:p>
          </p:txBody>
        </p:sp>
        <p:sp>
          <p:nvSpPr>
            <p:cNvPr id="17" name="TextBox 16"/>
            <p:cNvSpPr txBox="1"/>
            <p:nvPr/>
          </p:nvSpPr>
          <p:spPr>
            <a:xfrm>
              <a:off x="3087015" y="6490211"/>
              <a:ext cx="2961293" cy="276999"/>
            </a:xfrm>
            <a:prstGeom prst="rect">
              <a:avLst/>
            </a:prstGeom>
            <a:noFill/>
          </p:spPr>
          <p:txBody>
            <a:bodyPr wrap="square" rtlCol="0">
              <a:spAutoFit/>
            </a:bodyPr>
            <a:lstStyle/>
            <a:p>
              <a:pPr algn="ctr"/>
              <a:r>
                <a:rPr lang="en-US" sz="1200" dirty="0" smtClean="0">
                  <a:latin typeface="Helvetica" panose="020B0604020202020204" pitchFamily="34" charset="0"/>
                  <a:cs typeface="Helvetica" panose="020B0604020202020204" pitchFamily="34" charset="0"/>
                </a:rPr>
                <a:t>Maximum shear strain in faults</a:t>
              </a:r>
              <a:endParaRPr lang="en-US" sz="1200" dirty="0">
                <a:latin typeface="Helvetica" panose="020B0604020202020204" pitchFamily="34" charset="0"/>
                <a:cs typeface="Helvetica" panose="020B0604020202020204" pitchFamily="34" charset="0"/>
              </a:endParaRPr>
            </a:p>
          </p:txBody>
        </p:sp>
        <p:pic>
          <p:nvPicPr>
            <p:cNvPr id="3" name="그림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4008" y="1268760"/>
              <a:ext cx="4500000" cy="2328671"/>
            </a:xfrm>
            <a:prstGeom prst="rect">
              <a:avLst/>
            </a:prstGeom>
          </p:spPr>
        </p:pic>
        <p:pic>
          <p:nvPicPr>
            <p:cNvPr id="4" name="그림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68760"/>
              <a:ext cx="4500000" cy="2328671"/>
            </a:xfrm>
            <a:prstGeom prst="rect">
              <a:avLst/>
            </a:prstGeom>
          </p:spPr>
        </p:pic>
        <p:pic>
          <p:nvPicPr>
            <p:cNvPr id="5" name="그림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24665"/>
              <a:ext cx="4500000" cy="2328671"/>
            </a:xfrm>
            <a:prstGeom prst="rect">
              <a:avLst/>
            </a:prstGeom>
          </p:spPr>
        </p:pic>
        <p:pic>
          <p:nvPicPr>
            <p:cNvPr id="6" name="그림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4008" y="4124665"/>
              <a:ext cx="4500000" cy="2328671"/>
            </a:xfrm>
            <a:prstGeom prst="rect">
              <a:avLst/>
            </a:prstGeom>
          </p:spPr>
        </p:pic>
      </p:grpSp>
      <p:sp>
        <p:nvSpPr>
          <p:cNvPr id="11" name="Rectangle 2"/>
          <p:cNvSpPr txBox="1">
            <a:spLocks noChangeArrowheads="1"/>
          </p:cNvSpPr>
          <p:nvPr/>
        </p:nvSpPr>
        <p:spPr>
          <a:xfrm>
            <a:off x="323850" y="7487"/>
            <a:ext cx="5976342" cy="432792"/>
          </a:xfrm>
          <a:prstGeom prst="rect">
            <a:avLst/>
          </a:prstGeom>
        </p:spPr>
        <p:txBody>
          <a:bodyPr/>
          <a:lstStyle>
            <a:lvl1pPr algn="ctr" rtl="0" eaLnBrk="0" fontAlgn="base" latinLnBrk="1" hangingPunct="0">
              <a:spcBef>
                <a:spcPct val="0"/>
              </a:spcBef>
              <a:spcAft>
                <a:spcPct val="0"/>
              </a:spcAft>
              <a:defRPr kumimoji="1" sz="4400">
                <a:solidFill>
                  <a:schemeClr val="tx2"/>
                </a:solidFill>
                <a:latin typeface="Arial" pitchFamily="34" charset="0"/>
                <a:ea typeface="+mj-ea"/>
                <a:cs typeface="+mj-cs"/>
              </a:defRPr>
            </a:lvl1pPr>
            <a:lvl2pPr algn="ctr" rtl="0" eaLnBrk="0" fontAlgn="base" latinLnBrk="1" hangingPunct="0">
              <a:spcBef>
                <a:spcPct val="0"/>
              </a:spcBef>
              <a:spcAft>
                <a:spcPct val="0"/>
              </a:spcAft>
              <a:defRPr kumimoji="1" sz="4400">
                <a:solidFill>
                  <a:schemeClr val="tx2"/>
                </a:solidFill>
                <a:latin typeface="Arial" pitchFamily="34" charset="0"/>
                <a:ea typeface="HY헤드라인M" pitchFamily="18" charset="-127"/>
              </a:defRPr>
            </a:lvl2pPr>
            <a:lvl3pPr algn="ctr" rtl="0" eaLnBrk="0" fontAlgn="base" latinLnBrk="1" hangingPunct="0">
              <a:spcBef>
                <a:spcPct val="0"/>
              </a:spcBef>
              <a:spcAft>
                <a:spcPct val="0"/>
              </a:spcAft>
              <a:defRPr kumimoji="1" sz="4400">
                <a:solidFill>
                  <a:schemeClr val="tx2"/>
                </a:solidFill>
                <a:latin typeface="Arial" pitchFamily="34" charset="0"/>
                <a:ea typeface="HY헤드라인M" pitchFamily="18" charset="-127"/>
              </a:defRPr>
            </a:lvl3pPr>
            <a:lvl4pPr algn="ctr" rtl="0" eaLnBrk="0" fontAlgn="base" latinLnBrk="1" hangingPunct="0">
              <a:spcBef>
                <a:spcPct val="0"/>
              </a:spcBef>
              <a:spcAft>
                <a:spcPct val="0"/>
              </a:spcAft>
              <a:defRPr kumimoji="1" sz="4400">
                <a:solidFill>
                  <a:schemeClr val="tx2"/>
                </a:solidFill>
                <a:latin typeface="Arial" pitchFamily="34" charset="0"/>
                <a:ea typeface="HY헤드라인M" pitchFamily="18" charset="-127"/>
              </a:defRPr>
            </a:lvl4pPr>
            <a:lvl5pPr algn="ctr" rtl="0" eaLnBrk="0" fontAlgn="base" latinLnBrk="1" hangingPunct="0">
              <a:spcBef>
                <a:spcPct val="0"/>
              </a:spcBef>
              <a:spcAft>
                <a:spcPct val="0"/>
              </a:spcAft>
              <a:defRPr kumimoji="1" sz="4400">
                <a:solidFill>
                  <a:schemeClr val="tx2"/>
                </a:solidFill>
                <a:latin typeface="Arial" pitchFamily="34" charset="0"/>
                <a:ea typeface="HY헤드라인M" pitchFamily="18" charset="-127"/>
              </a:defRPr>
            </a:lvl5pPr>
            <a:lvl6pPr marL="457200" algn="ctr" rtl="0" fontAlgn="base" latinLnBrk="1">
              <a:spcBef>
                <a:spcPct val="0"/>
              </a:spcBef>
              <a:spcAft>
                <a:spcPct val="0"/>
              </a:spcAft>
              <a:defRPr kumimoji="1" sz="4400">
                <a:solidFill>
                  <a:schemeClr val="tx2"/>
                </a:solidFill>
                <a:latin typeface="HY헤드라인M" pitchFamily="18" charset="-127"/>
                <a:ea typeface="HY헤드라인M" pitchFamily="18" charset="-127"/>
              </a:defRPr>
            </a:lvl6pPr>
            <a:lvl7pPr marL="914400" algn="ctr" rtl="0" fontAlgn="base" latinLnBrk="1">
              <a:spcBef>
                <a:spcPct val="0"/>
              </a:spcBef>
              <a:spcAft>
                <a:spcPct val="0"/>
              </a:spcAft>
              <a:defRPr kumimoji="1" sz="4400">
                <a:solidFill>
                  <a:schemeClr val="tx2"/>
                </a:solidFill>
                <a:latin typeface="HY헤드라인M" pitchFamily="18" charset="-127"/>
                <a:ea typeface="HY헤드라인M" pitchFamily="18" charset="-127"/>
              </a:defRPr>
            </a:lvl7pPr>
            <a:lvl8pPr marL="1371600" algn="ctr" rtl="0" fontAlgn="base" latinLnBrk="1">
              <a:spcBef>
                <a:spcPct val="0"/>
              </a:spcBef>
              <a:spcAft>
                <a:spcPct val="0"/>
              </a:spcAft>
              <a:defRPr kumimoji="1" sz="4400">
                <a:solidFill>
                  <a:schemeClr val="tx2"/>
                </a:solidFill>
                <a:latin typeface="HY헤드라인M" pitchFamily="18" charset="-127"/>
                <a:ea typeface="HY헤드라인M" pitchFamily="18" charset="-127"/>
              </a:defRPr>
            </a:lvl8pPr>
            <a:lvl9pPr marL="1828800" algn="ctr" rtl="0" fontAlgn="base" latinLnBrk="1">
              <a:spcBef>
                <a:spcPct val="0"/>
              </a:spcBef>
              <a:spcAft>
                <a:spcPct val="0"/>
              </a:spcAft>
              <a:defRPr kumimoji="1" sz="4400">
                <a:solidFill>
                  <a:schemeClr val="tx2"/>
                </a:solidFill>
                <a:latin typeface="HY헤드라인M" pitchFamily="18" charset="-127"/>
                <a:ea typeface="HY헤드라인M" pitchFamily="18" charset="-127"/>
              </a:defRPr>
            </a:lvl9pPr>
          </a:lstStyle>
          <a:p>
            <a:pPr algn="l"/>
            <a:r>
              <a:rPr lang="en-US" altLang="ko-KR" sz="2800" b="1" dirty="0" smtClean="0">
                <a:solidFill>
                  <a:schemeClr val="bg1"/>
                </a:solidFill>
                <a:effectLst>
                  <a:outerShdw blurRad="38100" dist="38100" dir="2700000" algn="tl">
                    <a:srgbClr val="000000">
                      <a:alpha val="43137"/>
                    </a:srgbClr>
                  </a:outerShdw>
                </a:effectLst>
                <a:latin typeface="Helvetica" pitchFamily="34" charset="0"/>
                <a:cs typeface="Helvetica" pitchFamily="34" charset="0"/>
              </a:rPr>
              <a:t>Result of 3-D analysis for Zone B</a:t>
            </a:r>
            <a:endParaRPr lang="en-US" altLang="ko-KR" sz="2800" b="1" dirty="0">
              <a:solidFill>
                <a:schemeClr val="bg1"/>
              </a:solidFill>
              <a:effectLst>
                <a:outerShdw blurRad="38100" dist="38100" dir="2700000" algn="tl">
                  <a:srgbClr val="000000">
                    <a:alpha val="43137"/>
                  </a:srgbClr>
                </a:outerShdw>
              </a:effectLst>
              <a:latin typeface="Helvetica" pitchFamily="34" charset="0"/>
              <a:cs typeface="Helvetica" pitchFamily="34" charset="0"/>
            </a:endParaRPr>
          </a:p>
        </p:txBody>
      </p:sp>
    </p:spTree>
    <p:extLst>
      <p:ext uri="{BB962C8B-B14F-4D97-AF65-F5344CB8AC3E}">
        <p14:creationId xmlns:p14="http://schemas.microsoft.com/office/powerpoint/2010/main" val="15486257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356" y="2760"/>
            <a:ext cx="3180679" cy="523220"/>
          </a:xfrm>
          <a:prstGeom prst="rect">
            <a:avLst/>
          </a:prstGeom>
          <a:noFill/>
        </p:spPr>
        <p:txBody>
          <a:bodyPr wrap="none">
            <a:spAutoFit/>
          </a:bodyPr>
          <a:lstStyle/>
          <a:p>
            <a:pPr>
              <a:defRPr/>
            </a:pPr>
            <a:r>
              <a:rPr lang="en-US" altLang="ko-KR" sz="2800" b="1" dirty="0">
                <a:solidFill>
                  <a:srgbClr val="FFFFFF"/>
                </a:solidFill>
                <a:effectLst>
                  <a:outerShdw blurRad="38100" dist="38100" dir="2700000" algn="tl">
                    <a:srgbClr val="000000">
                      <a:alpha val="43137"/>
                    </a:srgbClr>
                  </a:outerShdw>
                </a:effectLst>
                <a:latin typeface="Helvetica" pitchFamily="34" charset="0"/>
                <a:ea typeface="굴림" pitchFamily="50" charset="-127"/>
                <a:cs typeface="Helvetica" pitchFamily="34" charset="0"/>
              </a:rPr>
              <a:t>   </a:t>
            </a:r>
            <a:r>
              <a:rPr lang="en-US" altLang="ko-KR" sz="2800" b="1" dirty="0" smtClean="0">
                <a:solidFill>
                  <a:srgbClr val="FFFFFF"/>
                </a:solidFill>
                <a:effectLst>
                  <a:outerShdw blurRad="38100" dist="38100" dir="2700000" algn="tl">
                    <a:srgbClr val="000000">
                      <a:alpha val="43137"/>
                    </a:srgbClr>
                  </a:outerShdw>
                </a:effectLst>
                <a:latin typeface="Helvetica" pitchFamily="34" charset="0"/>
                <a:ea typeface="굴림" pitchFamily="50" charset="-127"/>
                <a:cs typeface="Helvetica" pitchFamily="34" charset="0"/>
              </a:rPr>
              <a:t>Conclusions (1)</a:t>
            </a:r>
            <a:endParaRPr lang="ko-KR" altLang="en-US" sz="2800" b="1" dirty="0">
              <a:solidFill>
                <a:srgbClr val="FFFFFF"/>
              </a:solidFill>
              <a:effectLst>
                <a:outerShdw blurRad="38100" dist="38100" dir="2700000" algn="tl">
                  <a:srgbClr val="000000">
                    <a:alpha val="43137"/>
                  </a:srgbClr>
                </a:outerShdw>
              </a:effectLst>
              <a:latin typeface="Helvetica" pitchFamily="34" charset="0"/>
              <a:ea typeface="굴림" pitchFamily="50" charset="-127"/>
              <a:cs typeface="Helvetica" pitchFamily="34" charset="0"/>
            </a:endParaRPr>
          </a:p>
        </p:txBody>
      </p:sp>
      <p:sp>
        <p:nvSpPr>
          <p:cNvPr id="5" name="직사각형 4"/>
          <p:cNvSpPr/>
          <p:nvPr/>
        </p:nvSpPr>
        <p:spPr>
          <a:xfrm>
            <a:off x="395536" y="835833"/>
            <a:ext cx="8064896" cy="5401479"/>
          </a:xfrm>
          <a:prstGeom prst="rect">
            <a:avLst/>
          </a:prstGeom>
        </p:spPr>
        <p:txBody>
          <a:bodyPr wrap="square">
            <a:spAutoFit/>
          </a:bodyPr>
          <a:lstStyle/>
          <a:p>
            <a:pPr marL="285750" indent="-285750">
              <a:lnSpc>
                <a:spcPts val="2600"/>
              </a:lnSpc>
              <a:spcBef>
                <a:spcPts val="0"/>
              </a:spcBef>
              <a:spcAft>
                <a:spcPts val="1200"/>
              </a:spcAft>
              <a:buFont typeface="Wingdings" panose="05000000000000000000" pitchFamily="2" charset="2"/>
              <a:buChar char="§"/>
            </a:pPr>
            <a:r>
              <a:rPr lang="en-US" altLang="ko-KR" sz="2000" u="sng" dirty="0" smtClean="0">
                <a:latin typeface="Helvetica" panose="020B0604020202020204" pitchFamily="34" charset="0"/>
                <a:cs typeface="Helvetica" panose="020B0604020202020204" pitchFamily="34" charset="0"/>
              </a:rPr>
              <a:t>The </a:t>
            </a:r>
            <a:r>
              <a:rPr lang="en-US" altLang="ko-KR" sz="2000" u="sng" dirty="0">
                <a:latin typeface="Helvetica" panose="020B0604020202020204" pitchFamily="34" charset="0"/>
                <a:cs typeface="Helvetica" panose="020B0604020202020204" pitchFamily="34" charset="0"/>
              </a:rPr>
              <a:t>slope stability conditions at the LH open pit mine are governed mainly by the </a:t>
            </a:r>
            <a:r>
              <a:rPr lang="en-US" altLang="ko-KR" sz="2000" u="sng" dirty="0" smtClean="0">
                <a:latin typeface="Helvetica" panose="020B0604020202020204" pitchFamily="34" charset="0"/>
                <a:cs typeface="Helvetica" panose="020B0604020202020204" pitchFamily="34" charset="0"/>
              </a:rPr>
              <a:t>very </a:t>
            </a:r>
            <a:r>
              <a:rPr lang="en-US" altLang="ko-KR" sz="2000" u="sng" dirty="0">
                <a:latin typeface="Helvetica" panose="020B0604020202020204" pitchFamily="34" charset="0"/>
                <a:cs typeface="Helvetica" panose="020B0604020202020204" pitchFamily="34" charset="0"/>
              </a:rPr>
              <a:t>continuous joints and faults</a:t>
            </a:r>
            <a:r>
              <a:rPr lang="en-US" altLang="ko-KR" sz="2000" dirty="0">
                <a:latin typeface="Helvetica" panose="020B0604020202020204" pitchFamily="34" charset="0"/>
                <a:cs typeface="Helvetica" panose="020B0604020202020204" pitchFamily="34" charset="0"/>
              </a:rPr>
              <a:t>. As a result of unfavorable combinations of directions of major joints and faults, local stability problems </a:t>
            </a:r>
            <a:r>
              <a:rPr lang="en-US" altLang="ko-KR" sz="2000" dirty="0" smtClean="0">
                <a:latin typeface="Helvetica" panose="020B0604020202020204" pitchFamily="34" charset="0"/>
                <a:cs typeface="Helvetica" panose="020B0604020202020204" pitchFamily="34" charset="0"/>
              </a:rPr>
              <a:t>may occur </a:t>
            </a:r>
            <a:r>
              <a:rPr lang="en-US" altLang="ko-KR" sz="2000" dirty="0">
                <a:latin typeface="Helvetica" panose="020B0604020202020204" pitchFamily="34" charset="0"/>
                <a:cs typeface="Helvetica" panose="020B0604020202020204" pitchFamily="34" charset="0"/>
              </a:rPr>
              <a:t>at several places on the slope walls</a:t>
            </a:r>
            <a:r>
              <a:rPr lang="en-US" altLang="ko-KR" sz="2000" dirty="0" smtClean="0">
                <a:latin typeface="Helvetica" panose="020B0604020202020204" pitchFamily="34" charset="0"/>
                <a:cs typeface="Helvetica" panose="020B0604020202020204" pitchFamily="34" charset="0"/>
              </a:rPr>
              <a:t>.</a:t>
            </a:r>
          </a:p>
          <a:p>
            <a:pPr marL="285750" indent="-285750">
              <a:lnSpc>
                <a:spcPts val="2600"/>
              </a:lnSpc>
              <a:spcBef>
                <a:spcPts val="0"/>
              </a:spcBef>
              <a:spcAft>
                <a:spcPts val="1200"/>
              </a:spcAft>
              <a:buFont typeface="Wingdings" panose="05000000000000000000" pitchFamily="2" charset="2"/>
              <a:buChar char="§"/>
            </a:pPr>
            <a:r>
              <a:rPr lang="en-US" altLang="ko-KR" sz="2000" dirty="0" smtClean="0">
                <a:latin typeface="Helvetica" panose="020B0604020202020204" pitchFamily="34" charset="0"/>
                <a:cs typeface="Helvetica" panose="020B0604020202020204" pitchFamily="34" charset="0"/>
              </a:rPr>
              <a:t>A </a:t>
            </a:r>
            <a:r>
              <a:rPr lang="en-US" altLang="ko-KR" sz="2000" dirty="0">
                <a:latin typeface="Helvetica" panose="020B0604020202020204" pitchFamily="34" charset="0"/>
                <a:cs typeface="Helvetica" panose="020B0604020202020204" pitchFamily="34" charset="0"/>
              </a:rPr>
              <a:t>series of extensive </a:t>
            </a:r>
            <a:r>
              <a:rPr lang="en-US" altLang="ko-KR" sz="2000" u="sng" dirty="0">
                <a:latin typeface="Helvetica" panose="020B0604020202020204" pitchFamily="34" charset="0"/>
                <a:cs typeface="Helvetica" panose="020B0604020202020204" pitchFamily="34" charset="0"/>
              </a:rPr>
              <a:t>geological surveys </a:t>
            </a:r>
            <a:r>
              <a:rPr lang="en-US" altLang="ko-KR" sz="2000" dirty="0">
                <a:latin typeface="Helvetica" panose="020B0604020202020204" pitchFamily="34" charset="0"/>
                <a:cs typeface="Helvetica" panose="020B0604020202020204" pitchFamily="34" charset="0"/>
              </a:rPr>
              <a:t>were carried out to investigate the geological features including joints and faults, by using the </a:t>
            </a:r>
            <a:r>
              <a:rPr lang="en-US" altLang="ko-KR" sz="2000" u="sng" dirty="0">
                <a:latin typeface="Helvetica" panose="020B0604020202020204" pitchFamily="34" charset="0"/>
                <a:cs typeface="Helvetica" panose="020B0604020202020204" pitchFamily="34" charset="0"/>
              </a:rPr>
              <a:t>surface geological mapping and 3D laser scanning</a:t>
            </a:r>
            <a:r>
              <a:rPr lang="en-US" altLang="ko-KR" sz="2000" dirty="0">
                <a:latin typeface="Helvetica" panose="020B0604020202020204" pitchFamily="34" charset="0"/>
                <a:cs typeface="Helvetica" panose="020B0604020202020204" pitchFamily="34" charset="0"/>
              </a:rPr>
              <a:t>. </a:t>
            </a:r>
            <a:endParaRPr lang="en-US" altLang="ko-KR" sz="2000" dirty="0" smtClean="0">
              <a:latin typeface="Helvetica" panose="020B0604020202020204" pitchFamily="34" charset="0"/>
              <a:cs typeface="Helvetica" panose="020B0604020202020204" pitchFamily="34" charset="0"/>
            </a:endParaRPr>
          </a:p>
          <a:p>
            <a:pPr marL="285750" indent="-285750">
              <a:lnSpc>
                <a:spcPts val="2600"/>
              </a:lnSpc>
              <a:spcBef>
                <a:spcPts val="0"/>
              </a:spcBef>
              <a:spcAft>
                <a:spcPts val="1200"/>
              </a:spcAft>
              <a:buFont typeface="Wingdings" panose="05000000000000000000" pitchFamily="2" charset="2"/>
              <a:buChar char="§"/>
            </a:pPr>
            <a:r>
              <a:rPr lang="en-US" altLang="ko-KR" sz="2000" dirty="0" smtClean="0">
                <a:latin typeface="Helvetica" panose="020B0604020202020204" pitchFamily="34" charset="0"/>
                <a:cs typeface="Helvetica" panose="020B0604020202020204" pitchFamily="34" charset="0"/>
              </a:rPr>
              <a:t>Based </a:t>
            </a:r>
            <a:r>
              <a:rPr lang="en-US" altLang="ko-KR" sz="2000" dirty="0">
                <a:latin typeface="Helvetica" panose="020B0604020202020204" pitchFamily="34" charset="0"/>
                <a:cs typeface="Helvetica" panose="020B0604020202020204" pitchFamily="34" charset="0"/>
              </a:rPr>
              <a:t>on the stereographic projection technique it has been found that the orientation of main joints was divided into four sets in the area. When these joints are oriented approximately parallel to the slope wall, and have a dip angle steeper than that of the slope, sliding tends to occur unless the necessary stabilizing measures are taken in time. So, stability problems due to wedge and plane failure can occur locally in the slope </a:t>
            </a:r>
            <a:r>
              <a:rPr lang="en-US" altLang="ko-KR" sz="2000" dirty="0" smtClean="0">
                <a:latin typeface="Helvetica" panose="020B0604020202020204" pitchFamily="34" charset="0"/>
                <a:cs typeface="Helvetica" panose="020B0604020202020204" pitchFamily="34" charset="0"/>
              </a:rPr>
              <a:t>wall.</a:t>
            </a:r>
          </a:p>
        </p:txBody>
      </p:sp>
    </p:spTree>
    <p:extLst>
      <p:ext uri="{BB962C8B-B14F-4D97-AF65-F5344CB8AC3E}">
        <p14:creationId xmlns:p14="http://schemas.microsoft.com/office/powerpoint/2010/main" val="2420958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356" y="2760"/>
            <a:ext cx="3180679" cy="523220"/>
          </a:xfrm>
          <a:prstGeom prst="rect">
            <a:avLst/>
          </a:prstGeom>
          <a:noFill/>
        </p:spPr>
        <p:txBody>
          <a:bodyPr wrap="none">
            <a:spAutoFit/>
          </a:bodyPr>
          <a:lstStyle/>
          <a:p>
            <a:pPr>
              <a:defRPr/>
            </a:pPr>
            <a:r>
              <a:rPr lang="en-US" altLang="ko-KR" sz="2800" b="1" dirty="0">
                <a:solidFill>
                  <a:srgbClr val="FFFFFF"/>
                </a:solidFill>
                <a:effectLst>
                  <a:outerShdw blurRad="38100" dist="38100" dir="2700000" algn="tl">
                    <a:srgbClr val="000000">
                      <a:alpha val="43137"/>
                    </a:srgbClr>
                  </a:outerShdw>
                </a:effectLst>
                <a:latin typeface="Helvetica" pitchFamily="34" charset="0"/>
                <a:ea typeface="굴림" pitchFamily="50" charset="-127"/>
                <a:cs typeface="Helvetica" pitchFamily="34" charset="0"/>
              </a:rPr>
              <a:t>   </a:t>
            </a:r>
            <a:r>
              <a:rPr lang="en-US" altLang="ko-KR" sz="2800" b="1" dirty="0" smtClean="0">
                <a:solidFill>
                  <a:srgbClr val="FFFFFF"/>
                </a:solidFill>
                <a:effectLst>
                  <a:outerShdw blurRad="38100" dist="38100" dir="2700000" algn="tl">
                    <a:srgbClr val="000000">
                      <a:alpha val="43137"/>
                    </a:srgbClr>
                  </a:outerShdw>
                </a:effectLst>
                <a:latin typeface="Helvetica" pitchFamily="34" charset="0"/>
                <a:ea typeface="굴림" pitchFamily="50" charset="-127"/>
                <a:cs typeface="Helvetica" pitchFamily="34" charset="0"/>
              </a:rPr>
              <a:t>Conclusions (2)</a:t>
            </a:r>
            <a:endParaRPr lang="ko-KR" altLang="en-US" sz="2800" b="1" dirty="0">
              <a:solidFill>
                <a:srgbClr val="FFFFFF"/>
              </a:solidFill>
              <a:effectLst>
                <a:outerShdw blurRad="38100" dist="38100" dir="2700000" algn="tl">
                  <a:srgbClr val="000000">
                    <a:alpha val="43137"/>
                  </a:srgbClr>
                </a:outerShdw>
              </a:effectLst>
              <a:latin typeface="Helvetica" pitchFamily="34" charset="0"/>
              <a:ea typeface="굴림" pitchFamily="50" charset="-127"/>
              <a:cs typeface="Helvetica" pitchFamily="34" charset="0"/>
            </a:endParaRPr>
          </a:p>
        </p:txBody>
      </p:sp>
      <p:sp>
        <p:nvSpPr>
          <p:cNvPr id="5" name="직사각형 4"/>
          <p:cNvSpPr/>
          <p:nvPr/>
        </p:nvSpPr>
        <p:spPr>
          <a:xfrm>
            <a:off x="395536" y="908720"/>
            <a:ext cx="8064896" cy="5401479"/>
          </a:xfrm>
          <a:prstGeom prst="rect">
            <a:avLst/>
          </a:prstGeom>
        </p:spPr>
        <p:txBody>
          <a:bodyPr wrap="square">
            <a:spAutoFit/>
          </a:bodyPr>
          <a:lstStyle/>
          <a:p>
            <a:pPr marL="285750" indent="-285750">
              <a:lnSpc>
                <a:spcPts val="2600"/>
              </a:lnSpc>
              <a:spcAft>
                <a:spcPts val="1200"/>
              </a:spcAft>
              <a:buFont typeface="Wingdings" panose="05000000000000000000" pitchFamily="2" charset="2"/>
              <a:buChar char="§"/>
            </a:pPr>
            <a:r>
              <a:rPr lang="en-US" altLang="ko-KR" sz="2000" dirty="0" smtClean="0">
                <a:latin typeface="Helvetica" panose="020B0604020202020204" pitchFamily="34" charset="0"/>
                <a:cs typeface="Helvetica" panose="020B0604020202020204" pitchFamily="34" charset="0"/>
              </a:rPr>
              <a:t>Two- </a:t>
            </a:r>
            <a:r>
              <a:rPr lang="en-US" altLang="ko-KR" sz="2000" dirty="0">
                <a:latin typeface="Helvetica" panose="020B0604020202020204" pitchFamily="34" charset="0"/>
                <a:cs typeface="Helvetica" panose="020B0604020202020204" pitchFamily="34" charset="0"/>
              </a:rPr>
              <a:t>and three-dimensional numerical analyses based on the strength reduction method were conducted to investigate failure mechanisms in more detail and to explore the general characteristics of slope failure. </a:t>
            </a:r>
            <a:r>
              <a:rPr lang="en-US" altLang="ko-KR" sz="2000" u="sng" dirty="0">
                <a:latin typeface="Helvetica" panose="020B0604020202020204" pitchFamily="34" charset="0"/>
                <a:cs typeface="Helvetica" panose="020B0604020202020204" pitchFamily="34" charset="0"/>
              </a:rPr>
              <a:t>From the numerical results, the overall stability of slopes was estimated by the criteria of the minimum value of safety factors and </a:t>
            </a:r>
            <a:r>
              <a:rPr lang="en-US" altLang="ko-KR" sz="2000" u="sng" dirty="0" smtClean="0">
                <a:latin typeface="Helvetica" panose="020B0604020202020204" pitchFamily="34" charset="0"/>
                <a:cs typeface="Helvetica" panose="020B0604020202020204" pitchFamily="34" charset="0"/>
              </a:rPr>
              <a:t>probability </a:t>
            </a:r>
            <a:r>
              <a:rPr lang="en-US" altLang="ko-KR" sz="2000" u="sng" dirty="0">
                <a:latin typeface="Helvetica" panose="020B0604020202020204" pitchFamily="34" charset="0"/>
                <a:cs typeface="Helvetica" panose="020B0604020202020204" pitchFamily="34" charset="0"/>
              </a:rPr>
              <a:t>of </a:t>
            </a:r>
            <a:r>
              <a:rPr lang="en-US" altLang="ko-KR" sz="2000" u="sng" dirty="0" smtClean="0">
                <a:latin typeface="Helvetica" panose="020B0604020202020204" pitchFamily="34" charset="0"/>
                <a:cs typeface="Helvetica" panose="020B0604020202020204" pitchFamily="34" charset="0"/>
              </a:rPr>
              <a:t>failure</a:t>
            </a:r>
            <a:r>
              <a:rPr lang="en-US" altLang="ko-KR" sz="2000" dirty="0" smtClean="0">
                <a:latin typeface="Helvetica" panose="020B0604020202020204" pitchFamily="34" charset="0"/>
                <a:cs typeface="Helvetica" panose="020B0604020202020204" pitchFamily="34" charset="0"/>
              </a:rPr>
              <a:t>.</a:t>
            </a:r>
          </a:p>
          <a:p>
            <a:pPr marL="285750" indent="-285750">
              <a:lnSpc>
                <a:spcPts val="2600"/>
              </a:lnSpc>
              <a:spcAft>
                <a:spcPts val="1200"/>
              </a:spcAft>
              <a:buFont typeface="Wingdings" panose="05000000000000000000" pitchFamily="2" charset="2"/>
              <a:buChar char="§"/>
            </a:pPr>
            <a:r>
              <a:rPr lang="en-US" altLang="ko-KR" sz="2000" dirty="0" smtClean="0">
                <a:latin typeface="Helvetica" panose="020B0604020202020204" pitchFamily="34" charset="0"/>
                <a:cs typeface="Helvetica" panose="020B0604020202020204" pitchFamily="34" charset="0"/>
              </a:rPr>
              <a:t>As </a:t>
            </a:r>
            <a:r>
              <a:rPr lang="en-US" altLang="ko-KR" sz="2000" dirty="0">
                <a:latin typeface="Helvetica" panose="020B0604020202020204" pitchFamily="34" charset="0"/>
                <a:cs typeface="Helvetica" panose="020B0604020202020204" pitchFamily="34" charset="0"/>
              </a:rPr>
              <a:t>the rock mass class of the slope is greatly affected by the quality of blasting, </a:t>
            </a:r>
            <a:r>
              <a:rPr lang="en-US" altLang="ko-KR" sz="2000" u="sng" dirty="0">
                <a:latin typeface="Helvetica" panose="020B0604020202020204" pitchFamily="34" charset="0"/>
                <a:cs typeface="Helvetica" panose="020B0604020202020204" pitchFamily="34" charset="0"/>
              </a:rPr>
              <a:t>a controlled perimeter blasting is a prerequisite for the stability of slopes and also for ensuring safe working conditions at lower levels</a:t>
            </a:r>
            <a:r>
              <a:rPr lang="en-US" altLang="ko-KR" sz="2000" dirty="0">
                <a:latin typeface="Helvetica" panose="020B0604020202020204" pitchFamily="34" charset="0"/>
                <a:cs typeface="Helvetica" panose="020B0604020202020204" pitchFamily="34" charset="0"/>
              </a:rPr>
              <a:t> of the </a:t>
            </a:r>
            <a:r>
              <a:rPr lang="en-US" altLang="ko-KR" sz="2000" dirty="0" smtClean="0">
                <a:latin typeface="Helvetica" panose="020B0604020202020204" pitchFamily="34" charset="0"/>
                <a:cs typeface="Helvetica" panose="020B0604020202020204" pitchFamily="34" charset="0"/>
              </a:rPr>
              <a:t>mine.</a:t>
            </a:r>
          </a:p>
          <a:p>
            <a:pPr marL="285750" indent="-285750">
              <a:lnSpc>
                <a:spcPts val="2600"/>
              </a:lnSpc>
              <a:spcAft>
                <a:spcPts val="1200"/>
              </a:spcAft>
              <a:buFont typeface="Wingdings" panose="05000000000000000000" pitchFamily="2" charset="2"/>
              <a:buChar char="§"/>
            </a:pPr>
            <a:r>
              <a:rPr lang="en-US" altLang="ko-KR" sz="2000" dirty="0" smtClean="0">
                <a:latin typeface="Helvetica" panose="020B0604020202020204" pitchFamily="34" charset="0"/>
                <a:cs typeface="Helvetica" panose="020B0604020202020204" pitchFamily="34" charset="0"/>
              </a:rPr>
              <a:t>As </a:t>
            </a:r>
            <a:r>
              <a:rPr lang="en-US" altLang="ko-KR" sz="2000" dirty="0">
                <a:latin typeface="Helvetica" panose="020B0604020202020204" pitchFamily="34" charset="0"/>
                <a:cs typeface="Helvetica" panose="020B0604020202020204" pitchFamily="34" charset="0"/>
              </a:rPr>
              <a:t>an early detection and remedy for unstable conditions is very important for economy and safety of the open pit mining, </a:t>
            </a:r>
            <a:r>
              <a:rPr lang="en-US" altLang="ko-KR" sz="2000" u="sng" dirty="0">
                <a:latin typeface="Helvetica" panose="020B0604020202020204" pitchFamily="34" charset="0"/>
                <a:cs typeface="Helvetica" panose="020B0604020202020204" pitchFamily="34" charset="0"/>
              </a:rPr>
              <a:t>various monitoring techniques can be suggested for detecting unstable conditions of rock slopes</a:t>
            </a:r>
            <a:r>
              <a:rPr lang="en-US" altLang="ko-KR" sz="2000" dirty="0">
                <a:latin typeface="Helvetica" panose="020B0604020202020204" pitchFamily="34" charset="0"/>
                <a:cs typeface="Helvetica" panose="020B0604020202020204" pitchFamily="34" charset="0"/>
              </a:rPr>
              <a:t> and taking the necessary stabilizing measures in time.</a:t>
            </a:r>
          </a:p>
        </p:txBody>
      </p:sp>
    </p:spTree>
    <p:extLst>
      <p:ext uri="{BB962C8B-B14F-4D97-AF65-F5344CB8AC3E}">
        <p14:creationId xmlns:p14="http://schemas.microsoft.com/office/powerpoint/2010/main" val="2837767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D:\02_06\2012라파즈한라\네이버_이미지.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contrast="-40000"/>
                    </a14:imgEffect>
                  </a14:imgLayer>
                </a14:imgProps>
              </a:ext>
            </a:extLst>
          </a:blip>
          <a:srcRect/>
          <a:stretch>
            <a:fillRect/>
          </a:stretch>
        </p:blipFill>
        <p:spPr bwMode="auto">
          <a:xfrm>
            <a:off x="0" y="1"/>
            <a:ext cx="9144000" cy="6857999"/>
          </a:xfrm>
          <a:prstGeom prst="rect">
            <a:avLst/>
          </a:prstGeom>
          <a:noFill/>
        </p:spPr>
      </p:pic>
      <p:sp>
        <p:nvSpPr>
          <p:cNvPr id="4" name="Text Box 13"/>
          <p:cNvSpPr txBox="1">
            <a:spLocks noChangeArrowheads="1"/>
          </p:cNvSpPr>
          <p:nvPr/>
        </p:nvSpPr>
        <p:spPr bwMode="auto">
          <a:xfrm>
            <a:off x="640628" y="2708920"/>
            <a:ext cx="7895110" cy="830997"/>
          </a:xfrm>
          <a:prstGeom prst="rect">
            <a:avLst/>
          </a:prstGeom>
          <a:noFill/>
          <a:ln w="9525" algn="ctr">
            <a:noFill/>
            <a:miter lim="800000"/>
            <a:headEnd/>
            <a:tailEnd/>
          </a:ln>
          <a:effectLst/>
        </p:spPr>
        <p:txBody>
          <a:bodyPr wrap="none">
            <a:spAutoFit/>
          </a:bodyPr>
          <a:lstStyle/>
          <a:p>
            <a:pPr>
              <a:defRPr/>
            </a:pPr>
            <a:r>
              <a:rPr lang="en-US" altLang="ko-KR" sz="4800" b="1" dirty="0" smtClean="0">
                <a:solidFill>
                  <a:srgbClr val="FFFF00"/>
                </a:solidFill>
                <a:effectLst>
                  <a:outerShdw blurRad="38100" dist="38100" dir="2700000" algn="tl">
                    <a:srgbClr val="000000"/>
                  </a:outerShdw>
                </a:effectLst>
                <a:latin typeface="Tahoma" panose="020B0604030504040204" pitchFamily="34" charset="0"/>
                <a:ea typeface="Tahoma" panose="020B0604030504040204" pitchFamily="34" charset="0"/>
                <a:cs typeface="Tahoma" panose="020B0604030504040204" pitchFamily="34" charset="0"/>
              </a:rPr>
              <a:t>Thank you </a:t>
            </a:r>
            <a:r>
              <a:rPr lang="en-US" altLang="ko-KR" sz="4800" b="1" dirty="0" smtClean="0">
                <a:solidFill>
                  <a:srgbClr val="FFFF00"/>
                </a:solidFill>
                <a:effectLst>
                  <a:outerShdw blurRad="38100" dist="38100" dir="2700000" algn="tl">
                    <a:srgbClr val="000000"/>
                  </a:outerShdw>
                </a:effectLst>
                <a:latin typeface="Tahoma" panose="020B0604030504040204" pitchFamily="34" charset="0"/>
                <a:ea typeface="Tahoma" panose="020B0604030504040204" pitchFamily="34" charset="0"/>
                <a:cs typeface="Tahoma" panose="020B0604030504040204" pitchFamily="34" charset="0"/>
              </a:rPr>
              <a:t>for attention !</a:t>
            </a:r>
            <a:endParaRPr lang="ko-KR" altLang="en-US" sz="4800" b="1" dirty="0">
              <a:solidFill>
                <a:srgbClr val="FFFF00"/>
              </a:solidFill>
              <a:effectLst>
                <a:outerShdw blurRad="38100" dist="38100" dir="2700000" algn="tl">
                  <a:srgbClr val="000000"/>
                </a:outerShdw>
              </a:effectLst>
              <a:latin typeface="Tahoma" panose="020B0604030504040204" pitchFamily="34" charset="0"/>
              <a:ea typeface="HY백송B" pitchFamily="18" charset="-127"/>
              <a:cs typeface="Tahoma" panose="020B0604030504040204" pitchFamily="34" charset="0"/>
            </a:endParaRPr>
          </a:p>
        </p:txBody>
      </p:sp>
    </p:spTree>
    <p:extLst>
      <p:ext uri="{BB962C8B-B14F-4D97-AF65-F5344CB8AC3E}">
        <p14:creationId xmlns:p14="http://schemas.microsoft.com/office/powerpoint/2010/main" val="23588239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ntroduction 1-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502" y="980728"/>
            <a:ext cx="2468563" cy="511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08015" y="980728"/>
            <a:ext cx="3132137"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p:cNvSpPr txBox="1">
            <a:spLocks noChangeArrowheads="1"/>
          </p:cNvSpPr>
          <p:nvPr/>
        </p:nvSpPr>
        <p:spPr>
          <a:xfrm>
            <a:off x="250824" y="27583"/>
            <a:ext cx="6913464" cy="432792"/>
          </a:xfrm>
          <a:prstGeom prst="rect">
            <a:avLst/>
          </a:prstGeom>
        </p:spPr>
        <p:txBody>
          <a:bodyPr/>
          <a:lstStyle>
            <a:lvl1pPr algn="ctr" rtl="0" eaLnBrk="0" fontAlgn="base" latinLnBrk="1" hangingPunct="0">
              <a:spcBef>
                <a:spcPct val="0"/>
              </a:spcBef>
              <a:spcAft>
                <a:spcPct val="0"/>
              </a:spcAft>
              <a:defRPr kumimoji="1" sz="4400">
                <a:solidFill>
                  <a:schemeClr val="tx2"/>
                </a:solidFill>
                <a:latin typeface="Arial" pitchFamily="34" charset="0"/>
                <a:ea typeface="+mj-ea"/>
                <a:cs typeface="+mj-cs"/>
              </a:defRPr>
            </a:lvl1pPr>
            <a:lvl2pPr algn="ctr" rtl="0" eaLnBrk="0" fontAlgn="base" latinLnBrk="1" hangingPunct="0">
              <a:spcBef>
                <a:spcPct val="0"/>
              </a:spcBef>
              <a:spcAft>
                <a:spcPct val="0"/>
              </a:spcAft>
              <a:defRPr kumimoji="1" sz="4400">
                <a:solidFill>
                  <a:schemeClr val="tx2"/>
                </a:solidFill>
                <a:latin typeface="Arial" pitchFamily="34" charset="0"/>
                <a:ea typeface="HY헤드라인M" pitchFamily="18" charset="-127"/>
              </a:defRPr>
            </a:lvl2pPr>
            <a:lvl3pPr algn="ctr" rtl="0" eaLnBrk="0" fontAlgn="base" latinLnBrk="1" hangingPunct="0">
              <a:spcBef>
                <a:spcPct val="0"/>
              </a:spcBef>
              <a:spcAft>
                <a:spcPct val="0"/>
              </a:spcAft>
              <a:defRPr kumimoji="1" sz="4400">
                <a:solidFill>
                  <a:schemeClr val="tx2"/>
                </a:solidFill>
                <a:latin typeface="Arial" pitchFamily="34" charset="0"/>
                <a:ea typeface="HY헤드라인M" pitchFamily="18" charset="-127"/>
              </a:defRPr>
            </a:lvl3pPr>
            <a:lvl4pPr algn="ctr" rtl="0" eaLnBrk="0" fontAlgn="base" latinLnBrk="1" hangingPunct="0">
              <a:spcBef>
                <a:spcPct val="0"/>
              </a:spcBef>
              <a:spcAft>
                <a:spcPct val="0"/>
              </a:spcAft>
              <a:defRPr kumimoji="1" sz="4400">
                <a:solidFill>
                  <a:schemeClr val="tx2"/>
                </a:solidFill>
                <a:latin typeface="Arial" pitchFamily="34" charset="0"/>
                <a:ea typeface="HY헤드라인M" pitchFamily="18" charset="-127"/>
              </a:defRPr>
            </a:lvl4pPr>
            <a:lvl5pPr algn="ctr" rtl="0" eaLnBrk="0" fontAlgn="base" latinLnBrk="1" hangingPunct="0">
              <a:spcBef>
                <a:spcPct val="0"/>
              </a:spcBef>
              <a:spcAft>
                <a:spcPct val="0"/>
              </a:spcAft>
              <a:defRPr kumimoji="1" sz="4400">
                <a:solidFill>
                  <a:schemeClr val="tx2"/>
                </a:solidFill>
                <a:latin typeface="Arial" pitchFamily="34" charset="0"/>
                <a:ea typeface="HY헤드라인M" pitchFamily="18" charset="-127"/>
              </a:defRPr>
            </a:lvl5pPr>
            <a:lvl6pPr marL="457200" algn="ctr" rtl="0" fontAlgn="base" latinLnBrk="1">
              <a:spcBef>
                <a:spcPct val="0"/>
              </a:spcBef>
              <a:spcAft>
                <a:spcPct val="0"/>
              </a:spcAft>
              <a:defRPr kumimoji="1" sz="4400">
                <a:solidFill>
                  <a:schemeClr val="tx2"/>
                </a:solidFill>
                <a:latin typeface="HY헤드라인M" pitchFamily="18" charset="-127"/>
                <a:ea typeface="HY헤드라인M" pitchFamily="18" charset="-127"/>
              </a:defRPr>
            </a:lvl6pPr>
            <a:lvl7pPr marL="914400" algn="ctr" rtl="0" fontAlgn="base" latinLnBrk="1">
              <a:spcBef>
                <a:spcPct val="0"/>
              </a:spcBef>
              <a:spcAft>
                <a:spcPct val="0"/>
              </a:spcAft>
              <a:defRPr kumimoji="1" sz="4400">
                <a:solidFill>
                  <a:schemeClr val="tx2"/>
                </a:solidFill>
                <a:latin typeface="HY헤드라인M" pitchFamily="18" charset="-127"/>
                <a:ea typeface="HY헤드라인M" pitchFamily="18" charset="-127"/>
              </a:defRPr>
            </a:lvl7pPr>
            <a:lvl8pPr marL="1371600" algn="ctr" rtl="0" fontAlgn="base" latinLnBrk="1">
              <a:spcBef>
                <a:spcPct val="0"/>
              </a:spcBef>
              <a:spcAft>
                <a:spcPct val="0"/>
              </a:spcAft>
              <a:defRPr kumimoji="1" sz="4400">
                <a:solidFill>
                  <a:schemeClr val="tx2"/>
                </a:solidFill>
                <a:latin typeface="HY헤드라인M" pitchFamily="18" charset="-127"/>
                <a:ea typeface="HY헤드라인M" pitchFamily="18" charset="-127"/>
              </a:defRPr>
            </a:lvl8pPr>
            <a:lvl9pPr marL="1828800" algn="ctr" rtl="0" fontAlgn="base" latinLnBrk="1">
              <a:spcBef>
                <a:spcPct val="0"/>
              </a:spcBef>
              <a:spcAft>
                <a:spcPct val="0"/>
              </a:spcAft>
              <a:defRPr kumimoji="1" sz="4400">
                <a:solidFill>
                  <a:schemeClr val="tx2"/>
                </a:solidFill>
                <a:latin typeface="HY헤드라인M" pitchFamily="18" charset="-127"/>
                <a:ea typeface="HY헤드라인M" pitchFamily="18" charset="-127"/>
              </a:defRPr>
            </a:lvl9pPr>
          </a:lstStyle>
          <a:p>
            <a:pPr algn="l"/>
            <a:r>
              <a:rPr lang="en-US" altLang="ko-KR" sz="2800" b="1" dirty="0" smtClean="0">
                <a:solidFill>
                  <a:schemeClr val="bg1"/>
                </a:solidFill>
                <a:effectLst>
                  <a:outerShdw blurRad="38100" dist="38100" dir="2700000" algn="tl">
                    <a:srgbClr val="000000">
                      <a:alpha val="43137"/>
                    </a:srgbClr>
                  </a:outerShdw>
                </a:effectLst>
                <a:latin typeface="Helvetica" pitchFamily="34" charset="0"/>
                <a:cs typeface="Helvetica" pitchFamily="34" charset="0"/>
              </a:rPr>
              <a:t>Geology of Korea &amp; location</a:t>
            </a:r>
            <a:endParaRPr lang="en-US" altLang="ko-KR" sz="2800" b="1" dirty="0">
              <a:solidFill>
                <a:schemeClr val="bg1"/>
              </a:solidFill>
              <a:effectLst>
                <a:outerShdw blurRad="38100" dist="38100" dir="2700000" algn="tl">
                  <a:srgbClr val="000000">
                    <a:alpha val="43137"/>
                  </a:srgbClr>
                </a:outerShdw>
              </a:effectLst>
              <a:latin typeface="Helvetica" pitchFamily="34" charset="0"/>
              <a:cs typeface="Helvetica" pitchFamily="34" charset="0"/>
            </a:endParaRPr>
          </a:p>
        </p:txBody>
      </p:sp>
      <p:pic>
        <p:nvPicPr>
          <p:cNvPr id="12185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28354" y="980728"/>
            <a:ext cx="3081781" cy="5184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814035" y="3471391"/>
            <a:ext cx="1231427" cy="461665"/>
          </a:xfrm>
          <a:prstGeom prst="rect">
            <a:avLst/>
          </a:prstGeom>
          <a:noFill/>
        </p:spPr>
        <p:txBody>
          <a:bodyPr wrap="none" rtlCol="0">
            <a:spAutoFit/>
          </a:bodyPr>
          <a:lstStyle/>
          <a:p>
            <a:r>
              <a:rPr lang="en-US" altLang="ko-KR" sz="1200" b="1" dirty="0" smtClean="0">
                <a:solidFill>
                  <a:srgbClr val="FFFF00"/>
                </a:solidFill>
                <a:latin typeface="Helvetica" panose="020B0604020202020204" pitchFamily="34" charset="0"/>
                <a:cs typeface="Helvetica" panose="020B0604020202020204" pitchFamily="34" charset="0"/>
              </a:rPr>
              <a:t>LH limestone </a:t>
            </a:r>
          </a:p>
          <a:p>
            <a:r>
              <a:rPr lang="en-US" altLang="ko-KR" sz="1200" b="1" dirty="0" smtClean="0">
                <a:solidFill>
                  <a:srgbClr val="FFFF00"/>
                </a:solidFill>
                <a:latin typeface="Helvetica" panose="020B0604020202020204" pitchFamily="34" charset="0"/>
                <a:cs typeface="Helvetica" panose="020B0604020202020204" pitchFamily="34" charset="0"/>
              </a:rPr>
              <a:t>open pit mine</a:t>
            </a:r>
            <a:endParaRPr lang="ko-KR" altLang="en-US" sz="1200" b="1" dirty="0">
              <a:solidFill>
                <a:srgbClr val="FFFF00"/>
              </a:solidFill>
              <a:latin typeface="Helvetica" panose="020B0604020202020204" pitchFamily="34" charset="0"/>
              <a:cs typeface="Helvetica" panose="020B0604020202020204" pitchFamily="34" charset="0"/>
            </a:endParaRPr>
          </a:p>
        </p:txBody>
      </p:sp>
      <p:sp>
        <p:nvSpPr>
          <p:cNvPr id="4" name="타원 3"/>
          <p:cNvSpPr/>
          <p:nvPr/>
        </p:nvSpPr>
        <p:spPr bwMode="auto">
          <a:xfrm>
            <a:off x="8028384" y="3933056"/>
            <a:ext cx="310922" cy="216024"/>
          </a:xfrm>
          <a:prstGeom prst="ellipse">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1" hangingPunct="1">
              <a:lnSpc>
                <a:spcPct val="100000"/>
              </a:lnSpc>
              <a:spcBef>
                <a:spcPct val="20000"/>
              </a:spcBef>
              <a:spcAft>
                <a:spcPct val="0"/>
              </a:spcAft>
              <a:buClrTx/>
              <a:buSzTx/>
              <a:buFontTx/>
              <a:buChar char="•"/>
              <a:tabLst/>
            </a:pPr>
            <a:endParaRPr kumimoji="1" lang="ko-KR" altLang="en-US" sz="1800" b="0" i="0" u="none" strike="noStrike" cap="none" normalizeH="0" baseline="0" smtClean="0">
              <a:ln>
                <a:noFill/>
              </a:ln>
              <a:solidFill>
                <a:schemeClr val="tx1"/>
              </a:solidFill>
              <a:effectLst/>
              <a:latin typeface="굴림" pitchFamily="50" charset="-127"/>
              <a:ea typeface="굴림" pitchFamily="50" charset="-127"/>
            </a:endParaRPr>
          </a:p>
        </p:txBody>
      </p:sp>
      <p:sp>
        <p:nvSpPr>
          <p:cNvPr id="11" name="타원 10"/>
          <p:cNvSpPr/>
          <p:nvPr/>
        </p:nvSpPr>
        <p:spPr bwMode="auto">
          <a:xfrm>
            <a:off x="4940666" y="4023816"/>
            <a:ext cx="351414" cy="396044"/>
          </a:xfrm>
          <a:prstGeom prst="ellipse">
            <a:avLst/>
          </a:prstGeom>
          <a:noFill/>
          <a:ln w="2857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1" hangingPunct="1">
              <a:lnSpc>
                <a:spcPct val="100000"/>
              </a:lnSpc>
              <a:spcBef>
                <a:spcPct val="20000"/>
              </a:spcBef>
              <a:spcAft>
                <a:spcPct val="0"/>
              </a:spcAft>
              <a:buClrTx/>
              <a:buSzTx/>
              <a:buFontTx/>
              <a:buChar char="•"/>
              <a:tabLst/>
            </a:pPr>
            <a:endParaRPr kumimoji="1" lang="ko-KR" altLang="en-US" sz="1800" b="0" i="0" u="none" strike="noStrike" cap="none" normalizeH="0" baseline="0" smtClean="0">
              <a:ln>
                <a:noFill/>
              </a:ln>
              <a:solidFill>
                <a:schemeClr val="tx1"/>
              </a:solidFill>
              <a:effectLst/>
              <a:latin typeface="굴림" pitchFamily="50" charset="-127"/>
              <a:ea typeface="굴림" pitchFamily="50" charset="-127"/>
            </a:endParaRPr>
          </a:p>
        </p:txBody>
      </p:sp>
    </p:spTree>
    <p:extLst>
      <p:ext uri="{BB962C8B-B14F-4D97-AF65-F5344CB8AC3E}">
        <p14:creationId xmlns:p14="http://schemas.microsoft.com/office/powerpoint/2010/main" val="30412702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noChangeArrowheads="1"/>
          </p:cNvSpPr>
          <p:nvPr/>
        </p:nvSpPr>
        <p:spPr>
          <a:xfrm>
            <a:off x="250824" y="27583"/>
            <a:ext cx="6913464" cy="432792"/>
          </a:xfrm>
          <a:prstGeom prst="rect">
            <a:avLst/>
          </a:prstGeom>
        </p:spPr>
        <p:txBody>
          <a:bodyPr/>
          <a:lstStyle>
            <a:lvl1pPr algn="ctr" rtl="0" eaLnBrk="0" fontAlgn="base" latinLnBrk="1" hangingPunct="0">
              <a:spcBef>
                <a:spcPct val="0"/>
              </a:spcBef>
              <a:spcAft>
                <a:spcPct val="0"/>
              </a:spcAft>
              <a:defRPr kumimoji="1" sz="4400">
                <a:solidFill>
                  <a:schemeClr val="tx2"/>
                </a:solidFill>
                <a:latin typeface="Arial" pitchFamily="34" charset="0"/>
                <a:ea typeface="+mj-ea"/>
                <a:cs typeface="+mj-cs"/>
              </a:defRPr>
            </a:lvl1pPr>
            <a:lvl2pPr algn="ctr" rtl="0" eaLnBrk="0" fontAlgn="base" latinLnBrk="1" hangingPunct="0">
              <a:spcBef>
                <a:spcPct val="0"/>
              </a:spcBef>
              <a:spcAft>
                <a:spcPct val="0"/>
              </a:spcAft>
              <a:defRPr kumimoji="1" sz="4400">
                <a:solidFill>
                  <a:schemeClr val="tx2"/>
                </a:solidFill>
                <a:latin typeface="Arial" pitchFamily="34" charset="0"/>
                <a:ea typeface="HY헤드라인M" pitchFamily="18" charset="-127"/>
              </a:defRPr>
            </a:lvl2pPr>
            <a:lvl3pPr algn="ctr" rtl="0" eaLnBrk="0" fontAlgn="base" latinLnBrk="1" hangingPunct="0">
              <a:spcBef>
                <a:spcPct val="0"/>
              </a:spcBef>
              <a:spcAft>
                <a:spcPct val="0"/>
              </a:spcAft>
              <a:defRPr kumimoji="1" sz="4400">
                <a:solidFill>
                  <a:schemeClr val="tx2"/>
                </a:solidFill>
                <a:latin typeface="Arial" pitchFamily="34" charset="0"/>
                <a:ea typeface="HY헤드라인M" pitchFamily="18" charset="-127"/>
              </a:defRPr>
            </a:lvl3pPr>
            <a:lvl4pPr algn="ctr" rtl="0" eaLnBrk="0" fontAlgn="base" latinLnBrk="1" hangingPunct="0">
              <a:spcBef>
                <a:spcPct val="0"/>
              </a:spcBef>
              <a:spcAft>
                <a:spcPct val="0"/>
              </a:spcAft>
              <a:defRPr kumimoji="1" sz="4400">
                <a:solidFill>
                  <a:schemeClr val="tx2"/>
                </a:solidFill>
                <a:latin typeface="Arial" pitchFamily="34" charset="0"/>
                <a:ea typeface="HY헤드라인M" pitchFamily="18" charset="-127"/>
              </a:defRPr>
            </a:lvl4pPr>
            <a:lvl5pPr algn="ctr" rtl="0" eaLnBrk="0" fontAlgn="base" latinLnBrk="1" hangingPunct="0">
              <a:spcBef>
                <a:spcPct val="0"/>
              </a:spcBef>
              <a:spcAft>
                <a:spcPct val="0"/>
              </a:spcAft>
              <a:defRPr kumimoji="1" sz="4400">
                <a:solidFill>
                  <a:schemeClr val="tx2"/>
                </a:solidFill>
                <a:latin typeface="Arial" pitchFamily="34" charset="0"/>
                <a:ea typeface="HY헤드라인M" pitchFamily="18" charset="-127"/>
              </a:defRPr>
            </a:lvl5pPr>
            <a:lvl6pPr marL="457200" algn="ctr" rtl="0" fontAlgn="base" latinLnBrk="1">
              <a:spcBef>
                <a:spcPct val="0"/>
              </a:spcBef>
              <a:spcAft>
                <a:spcPct val="0"/>
              </a:spcAft>
              <a:defRPr kumimoji="1" sz="4400">
                <a:solidFill>
                  <a:schemeClr val="tx2"/>
                </a:solidFill>
                <a:latin typeface="HY헤드라인M" pitchFamily="18" charset="-127"/>
                <a:ea typeface="HY헤드라인M" pitchFamily="18" charset="-127"/>
              </a:defRPr>
            </a:lvl6pPr>
            <a:lvl7pPr marL="914400" algn="ctr" rtl="0" fontAlgn="base" latinLnBrk="1">
              <a:spcBef>
                <a:spcPct val="0"/>
              </a:spcBef>
              <a:spcAft>
                <a:spcPct val="0"/>
              </a:spcAft>
              <a:defRPr kumimoji="1" sz="4400">
                <a:solidFill>
                  <a:schemeClr val="tx2"/>
                </a:solidFill>
                <a:latin typeface="HY헤드라인M" pitchFamily="18" charset="-127"/>
                <a:ea typeface="HY헤드라인M" pitchFamily="18" charset="-127"/>
              </a:defRPr>
            </a:lvl7pPr>
            <a:lvl8pPr marL="1371600" algn="ctr" rtl="0" fontAlgn="base" latinLnBrk="1">
              <a:spcBef>
                <a:spcPct val="0"/>
              </a:spcBef>
              <a:spcAft>
                <a:spcPct val="0"/>
              </a:spcAft>
              <a:defRPr kumimoji="1" sz="4400">
                <a:solidFill>
                  <a:schemeClr val="tx2"/>
                </a:solidFill>
                <a:latin typeface="HY헤드라인M" pitchFamily="18" charset="-127"/>
                <a:ea typeface="HY헤드라인M" pitchFamily="18" charset="-127"/>
              </a:defRPr>
            </a:lvl8pPr>
            <a:lvl9pPr marL="1828800" algn="ctr" rtl="0" fontAlgn="base" latinLnBrk="1">
              <a:spcBef>
                <a:spcPct val="0"/>
              </a:spcBef>
              <a:spcAft>
                <a:spcPct val="0"/>
              </a:spcAft>
              <a:defRPr kumimoji="1" sz="4400">
                <a:solidFill>
                  <a:schemeClr val="tx2"/>
                </a:solidFill>
                <a:latin typeface="HY헤드라인M" pitchFamily="18" charset="-127"/>
                <a:ea typeface="HY헤드라인M" pitchFamily="18" charset="-127"/>
              </a:defRPr>
            </a:lvl9pPr>
          </a:lstStyle>
          <a:p>
            <a:pPr algn="l"/>
            <a:r>
              <a:rPr lang="en-US" altLang="ko-KR" sz="2800" b="1" dirty="0" smtClean="0">
                <a:solidFill>
                  <a:schemeClr val="bg1"/>
                </a:solidFill>
                <a:effectLst>
                  <a:outerShdw blurRad="38100" dist="38100" dir="2700000" algn="tl">
                    <a:srgbClr val="000000">
                      <a:alpha val="43137"/>
                    </a:srgbClr>
                  </a:outerShdw>
                </a:effectLst>
                <a:latin typeface="Helvetica" pitchFamily="34" charset="0"/>
                <a:cs typeface="Helvetica" pitchFamily="34" charset="0"/>
              </a:rPr>
              <a:t>Aerial observation of LH site </a:t>
            </a:r>
            <a:endParaRPr lang="en-US" altLang="ko-KR" sz="2800" b="1" dirty="0">
              <a:solidFill>
                <a:schemeClr val="bg1"/>
              </a:solidFill>
              <a:effectLst>
                <a:outerShdw blurRad="38100" dist="38100" dir="2700000" algn="tl">
                  <a:srgbClr val="000000">
                    <a:alpha val="43137"/>
                  </a:srgbClr>
                </a:outerShdw>
              </a:effectLst>
              <a:latin typeface="Helvetica" pitchFamily="34" charset="0"/>
              <a:cs typeface="Helvetica" pitchFamily="34" charset="0"/>
            </a:endParaRPr>
          </a:p>
        </p:txBody>
      </p:sp>
      <p:pic>
        <p:nvPicPr>
          <p:cNvPr id="12" name="그림 11"/>
          <p:cNvPicPr>
            <a:picLocks noChangeAspect="1"/>
          </p:cNvPicPr>
          <p:nvPr/>
        </p:nvPicPr>
        <p:blipFill rotWithShape="1">
          <a:blip r:embed="rId2" cstate="print">
            <a:extLst>
              <a:ext uri="{28A0092B-C50C-407E-A947-70E740481C1C}">
                <a14:useLocalDpi xmlns:a14="http://schemas.microsoft.com/office/drawing/2010/main" val="0"/>
              </a:ext>
            </a:extLst>
          </a:blip>
          <a:srcRect r="5584"/>
          <a:stretch/>
        </p:blipFill>
        <p:spPr>
          <a:xfrm>
            <a:off x="633880" y="3645024"/>
            <a:ext cx="3772794" cy="2663957"/>
          </a:xfrm>
          <a:prstGeom prst="rect">
            <a:avLst/>
          </a:prstGeom>
        </p:spPr>
      </p:pic>
      <p:pic>
        <p:nvPicPr>
          <p:cNvPr id="13" name="Picture 2"/>
          <p:cNvPicPr>
            <a:picLocks noChangeAspect="1" noChangeArrowheads="1"/>
          </p:cNvPicPr>
          <p:nvPr/>
        </p:nvPicPr>
        <p:blipFill>
          <a:blip r:embed="rId3" cstate="print"/>
          <a:srcRect/>
          <a:stretch>
            <a:fillRect/>
          </a:stretch>
        </p:blipFill>
        <p:spPr bwMode="auto">
          <a:xfrm>
            <a:off x="4976772" y="805949"/>
            <a:ext cx="3689421" cy="2767066"/>
          </a:xfrm>
          <a:prstGeom prst="rect">
            <a:avLst/>
          </a:prstGeom>
          <a:noFill/>
          <a:ln w="9525">
            <a:noFill/>
            <a:miter lim="800000"/>
            <a:headEnd/>
            <a:tailEnd/>
          </a:ln>
        </p:spPr>
      </p:pic>
      <p:pic>
        <p:nvPicPr>
          <p:cNvPr id="14"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43" b="3722"/>
          <a:stretch/>
        </p:blipFill>
        <p:spPr bwMode="auto">
          <a:xfrm>
            <a:off x="633880" y="805949"/>
            <a:ext cx="3772794" cy="2767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그림 15"/>
          <p:cNvPicPr>
            <a:picLocks noChangeAspect="1"/>
          </p:cNvPicPr>
          <p:nvPr/>
        </p:nvPicPr>
        <p:blipFill rotWithShape="1">
          <a:blip r:embed="rId5" cstate="print">
            <a:extLst>
              <a:ext uri="{28A0092B-C50C-407E-A947-70E740481C1C}">
                <a14:useLocalDpi xmlns:a14="http://schemas.microsoft.com/office/drawing/2010/main" val="0"/>
              </a:ext>
            </a:extLst>
          </a:blip>
          <a:srcRect r="10397"/>
          <a:stretch/>
        </p:blipFill>
        <p:spPr>
          <a:xfrm>
            <a:off x="4967899" y="3657195"/>
            <a:ext cx="3698294" cy="2652125"/>
          </a:xfrm>
          <a:prstGeom prst="rect">
            <a:avLst/>
          </a:prstGeom>
        </p:spPr>
      </p:pic>
      <p:pic>
        <p:nvPicPr>
          <p:cNvPr id="15"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26305" y="2924944"/>
            <a:ext cx="1925815" cy="1427683"/>
          </a:xfrm>
          <a:prstGeom prst="roundRect">
            <a:avLst>
              <a:gd name="adj" fmla="val 8594"/>
            </a:avLst>
          </a:prstGeom>
          <a:solidFill>
            <a:srgbClr val="FFFFFF">
              <a:shade val="85000"/>
            </a:srgbClr>
          </a:solidFill>
          <a:ln w="28575">
            <a:solidFill>
              <a:srgbClr val="00FF00"/>
            </a:solidFill>
            <a:miter lim="800000"/>
            <a:headEnd/>
            <a:tailEnd/>
          </a:ln>
          <a:effectLst>
            <a:reflection blurRad="12700" stA="38000" endPos="28000" dist="5000" dir="5400000" sy="-100000" algn="bl" rotWithShape="0"/>
          </a:effectLst>
          <a:extLst/>
        </p:spPr>
      </p:pic>
    </p:spTree>
    <p:extLst>
      <p:ext uri="{BB962C8B-B14F-4D97-AF65-F5344CB8AC3E}">
        <p14:creationId xmlns:p14="http://schemas.microsoft.com/office/powerpoint/2010/main" val="30403912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250824" y="7487"/>
            <a:ext cx="5617319" cy="432792"/>
          </a:xfrm>
          <a:prstGeom prst="rect">
            <a:avLst/>
          </a:prstGeom>
        </p:spPr>
        <p:txBody>
          <a:bodyPr/>
          <a:lstStyle>
            <a:lvl1pPr algn="ctr" rtl="0" eaLnBrk="0" fontAlgn="base" latinLnBrk="1" hangingPunct="0">
              <a:spcBef>
                <a:spcPct val="0"/>
              </a:spcBef>
              <a:spcAft>
                <a:spcPct val="0"/>
              </a:spcAft>
              <a:defRPr kumimoji="1" sz="4400">
                <a:solidFill>
                  <a:schemeClr val="tx2"/>
                </a:solidFill>
                <a:latin typeface="Arial" pitchFamily="34" charset="0"/>
                <a:ea typeface="+mj-ea"/>
                <a:cs typeface="+mj-cs"/>
              </a:defRPr>
            </a:lvl1pPr>
            <a:lvl2pPr algn="ctr" rtl="0" eaLnBrk="0" fontAlgn="base" latinLnBrk="1" hangingPunct="0">
              <a:spcBef>
                <a:spcPct val="0"/>
              </a:spcBef>
              <a:spcAft>
                <a:spcPct val="0"/>
              </a:spcAft>
              <a:defRPr kumimoji="1" sz="4400">
                <a:solidFill>
                  <a:schemeClr val="tx2"/>
                </a:solidFill>
                <a:latin typeface="Arial" pitchFamily="34" charset="0"/>
                <a:ea typeface="HY헤드라인M" pitchFamily="18" charset="-127"/>
              </a:defRPr>
            </a:lvl2pPr>
            <a:lvl3pPr algn="ctr" rtl="0" eaLnBrk="0" fontAlgn="base" latinLnBrk="1" hangingPunct="0">
              <a:spcBef>
                <a:spcPct val="0"/>
              </a:spcBef>
              <a:spcAft>
                <a:spcPct val="0"/>
              </a:spcAft>
              <a:defRPr kumimoji="1" sz="4400">
                <a:solidFill>
                  <a:schemeClr val="tx2"/>
                </a:solidFill>
                <a:latin typeface="Arial" pitchFamily="34" charset="0"/>
                <a:ea typeface="HY헤드라인M" pitchFamily="18" charset="-127"/>
              </a:defRPr>
            </a:lvl3pPr>
            <a:lvl4pPr algn="ctr" rtl="0" eaLnBrk="0" fontAlgn="base" latinLnBrk="1" hangingPunct="0">
              <a:spcBef>
                <a:spcPct val="0"/>
              </a:spcBef>
              <a:spcAft>
                <a:spcPct val="0"/>
              </a:spcAft>
              <a:defRPr kumimoji="1" sz="4400">
                <a:solidFill>
                  <a:schemeClr val="tx2"/>
                </a:solidFill>
                <a:latin typeface="Arial" pitchFamily="34" charset="0"/>
                <a:ea typeface="HY헤드라인M" pitchFamily="18" charset="-127"/>
              </a:defRPr>
            </a:lvl4pPr>
            <a:lvl5pPr algn="ctr" rtl="0" eaLnBrk="0" fontAlgn="base" latinLnBrk="1" hangingPunct="0">
              <a:spcBef>
                <a:spcPct val="0"/>
              </a:spcBef>
              <a:spcAft>
                <a:spcPct val="0"/>
              </a:spcAft>
              <a:defRPr kumimoji="1" sz="4400">
                <a:solidFill>
                  <a:schemeClr val="tx2"/>
                </a:solidFill>
                <a:latin typeface="Arial" pitchFamily="34" charset="0"/>
                <a:ea typeface="HY헤드라인M" pitchFamily="18" charset="-127"/>
              </a:defRPr>
            </a:lvl5pPr>
            <a:lvl6pPr marL="457200" algn="ctr" rtl="0" fontAlgn="base" latinLnBrk="1">
              <a:spcBef>
                <a:spcPct val="0"/>
              </a:spcBef>
              <a:spcAft>
                <a:spcPct val="0"/>
              </a:spcAft>
              <a:defRPr kumimoji="1" sz="4400">
                <a:solidFill>
                  <a:schemeClr val="tx2"/>
                </a:solidFill>
                <a:latin typeface="HY헤드라인M" pitchFamily="18" charset="-127"/>
                <a:ea typeface="HY헤드라인M" pitchFamily="18" charset="-127"/>
              </a:defRPr>
            </a:lvl6pPr>
            <a:lvl7pPr marL="914400" algn="ctr" rtl="0" fontAlgn="base" latinLnBrk="1">
              <a:spcBef>
                <a:spcPct val="0"/>
              </a:spcBef>
              <a:spcAft>
                <a:spcPct val="0"/>
              </a:spcAft>
              <a:defRPr kumimoji="1" sz="4400">
                <a:solidFill>
                  <a:schemeClr val="tx2"/>
                </a:solidFill>
                <a:latin typeface="HY헤드라인M" pitchFamily="18" charset="-127"/>
                <a:ea typeface="HY헤드라인M" pitchFamily="18" charset="-127"/>
              </a:defRPr>
            </a:lvl7pPr>
            <a:lvl8pPr marL="1371600" algn="ctr" rtl="0" fontAlgn="base" latinLnBrk="1">
              <a:spcBef>
                <a:spcPct val="0"/>
              </a:spcBef>
              <a:spcAft>
                <a:spcPct val="0"/>
              </a:spcAft>
              <a:defRPr kumimoji="1" sz="4400">
                <a:solidFill>
                  <a:schemeClr val="tx2"/>
                </a:solidFill>
                <a:latin typeface="HY헤드라인M" pitchFamily="18" charset="-127"/>
                <a:ea typeface="HY헤드라인M" pitchFamily="18" charset="-127"/>
              </a:defRPr>
            </a:lvl8pPr>
            <a:lvl9pPr marL="1828800" algn="ctr" rtl="0" fontAlgn="base" latinLnBrk="1">
              <a:spcBef>
                <a:spcPct val="0"/>
              </a:spcBef>
              <a:spcAft>
                <a:spcPct val="0"/>
              </a:spcAft>
              <a:defRPr kumimoji="1" sz="4400">
                <a:solidFill>
                  <a:schemeClr val="tx2"/>
                </a:solidFill>
                <a:latin typeface="HY헤드라인M" pitchFamily="18" charset="-127"/>
                <a:ea typeface="HY헤드라인M" pitchFamily="18" charset="-127"/>
              </a:defRPr>
            </a:lvl9pPr>
          </a:lstStyle>
          <a:p>
            <a:pPr algn="l"/>
            <a:r>
              <a:rPr lang="en-US" altLang="ko-KR" sz="2800" b="1" dirty="0" smtClean="0">
                <a:solidFill>
                  <a:schemeClr val="bg1"/>
                </a:solidFill>
                <a:effectLst>
                  <a:outerShdw blurRad="38100" dist="38100" dir="2700000" algn="tl">
                    <a:srgbClr val="000000">
                      <a:alpha val="43137"/>
                    </a:srgbClr>
                  </a:outerShdw>
                </a:effectLst>
                <a:latin typeface="Helvetica" pitchFamily="34" charset="0"/>
                <a:cs typeface="Helvetica" pitchFamily="34" charset="0"/>
              </a:rPr>
              <a:t>Rock types in the study area</a:t>
            </a:r>
            <a:endParaRPr lang="en-US" altLang="ko-KR" sz="2800" b="1" dirty="0">
              <a:solidFill>
                <a:schemeClr val="bg1"/>
              </a:solidFill>
              <a:effectLst>
                <a:outerShdw blurRad="38100" dist="38100" dir="2700000" algn="tl">
                  <a:srgbClr val="000000">
                    <a:alpha val="43137"/>
                  </a:srgbClr>
                </a:outerShdw>
              </a:effectLst>
              <a:latin typeface="Helvetica" pitchFamily="34" charset="0"/>
              <a:cs typeface="Helvetica" pitchFamily="34" charset="0"/>
            </a:endParaRPr>
          </a:p>
        </p:txBody>
      </p:sp>
      <p:grpSp>
        <p:nvGrpSpPr>
          <p:cNvPr id="11" name="그룹 10"/>
          <p:cNvGrpSpPr/>
          <p:nvPr/>
        </p:nvGrpSpPr>
        <p:grpSpPr>
          <a:xfrm>
            <a:off x="3113596" y="3192234"/>
            <a:ext cx="2776675" cy="2016224"/>
            <a:chOff x="179512" y="3068960"/>
            <a:chExt cx="4788024" cy="3591018"/>
          </a:xfrm>
        </p:grpSpPr>
        <p:pic>
          <p:nvPicPr>
            <p:cNvPr id="12" name="Picture 3"/>
            <p:cNvPicPr>
              <a:picLocks noChangeAspect="1" noChangeArrowheads="1"/>
            </p:cNvPicPr>
            <p:nvPr/>
          </p:nvPicPr>
          <p:blipFill>
            <a:blip r:embed="rId2" cstate="print"/>
            <a:srcRect/>
            <a:stretch>
              <a:fillRect/>
            </a:stretch>
          </p:blipFill>
          <p:spPr bwMode="auto">
            <a:xfrm>
              <a:off x="179512" y="3068960"/>
              <a:ext cx="4788024" cy="3591018"/>
            </a:xfrm>
            <a:prstGeom prst="rect">
              <a:avLst/>
            </a:prstGeom>
            <a:noFill/>
            <a:ln w="9525">
              <a:noFill/>
              <a:miter lim="800000"/>
              <a:headEnd/>
              <a:tailEnd/>
            </a:ln>
          </p:spPr>
        </p:pic>
        <p:sp>
          <p:nvSpPr>
            <p:cNvPr id="13" name="TextBox 12"/>
            <p:cNvSpPr txBox="1"/>
            <p:nvPr/>
          </p:nvSpPr>
          <p:spPr>
            <a:xfrm>
              <a:off x="179512" y="3068960"/>
              <a:ext cx="1521482" cy="548170"/>
            </a:xfrm>
            <a:prstGeom prst="rect">
              <a:avLst/>
            </a:prstGeom>
            <a:pattFill prst="smConfetti">
              <a:fgClr>
                <a:srgbClr val="FF0000"/>
              </a:fgClr>
              <a:bgClr>
                <a:schemeClr val="bg1"/>
              </a:bgClr>
            </a:pattFill>
          </p:spPr>
          <p:txBody>
            <a:bodyPr wrap="square" rtlCol="0">
              <a:spAutoFit/>
            </a:bodyPr>
            <a:lstStyle/>
            <a:p>
              <a:r>
                <a:rPr lang="en-US" altLang="ko-KR" sz="1400" dirty="0" smtClean="0">
                  <a:latin typeface="Helvetica" panose="020B0604020202020204" pitchFamily="34" charset="0"/>
                  <a:ea typeface="휴먼둥근헤드라인" pitchFamily="18" charset="-127"/>
                  <a:cs typeface="Helvetica" panose="020B0604020202020204" pitchFamily="34" charset="0"/>
                </a:rPr>
                <a:t>Granite</a:t>
              </a:r>
              <a:endParaRPr lang="ko-KR" altLang="en-US" sz="1400" dirty="0">
                <a:latin typeface="Helvetica" panose="020B0604020202020204" pitchFamily="34" charset="0"/>
                <a:ea typeface="휴먼둥근헤드라인" pitchFamily="18" charset="-127"/>
                <a:cs typeface="Helvetica" panose="020B0604020202020204" pitchFamily="34" charset="0"/>
              </a:endParaRPr>
            </a:p>
          </p:txBody>
        </p:sp>
      </p:grpSp>
      <p:grpSp>
        <p:nvGrpSpPr>
          <p:cNvPr id="14" name="그룹 13"/>
          <p:cNvGrpSpPr/>
          <p:nvPr/>
        </p:nvGrpSpPr>
        <p:grpSpPr>
          <a:xfrm>
            <a:off x="6047656" y="836712"/>
            <a:ext cx="2880320" cy="2088232"/>
            <a:chOff x="3743400" y="692696"/>
            <a:chExt cx="5400600" cy="4050450"/>
          </a:xfrm>
        </p:grpSpPr>
        <p:pic>
          <p:nvPicPr>
            <p:cNvPr id="15" name="Picture 2"/>
            <p:cNvPicPr>
              <a:picLocks noChangeAspect="1" noChangeArrowheads="1"/>
            </p:cNvPicPr>
            <p:nvPr/>
          </p:nvPicPr>
          <p:blipFill>
            <a:blip r:embed="rId3" cstate="print"/>
            <a:srcRect/>
            <a:stretch>
              <a:fillRect/>
            </a:stretch>
          </p:blipFill>
          <p:spPr bwMode="auto">
            <a:xfrm>
              <a:off x="3743400" y="692696"/>
              <a:ext cx="5400600" cy="4050450"/>
            </a:xfrm>
            <a:prstGeom prst="rect">
              <a:avLst/>
            </a:prstGeom>
            <a:noFill/>
            <a:ln w="9525">
              <a:noFill/>
              <a:miter lim="800000"/>
              <a:headEnd/>
              <a:tailEnd/>
            </a:ln>
          </p:spPr>
        </p:pic>
        <p:sp>
          <p:nvSpPr>
            <p:cNvPr id="16" name="TextBox 15"/>
            <p:cNvSpPr txBox="1"/>
            <p:nvPr/>
          </p:nvSpPr>
          <p:spPr>
            <a:xfrm>
              <a:off x="3744744" y="692696"/>
              <a:ext cx="4332659" cy="596981"/>
            </a:xfrm>
            <a:prstGeom prst="rect">
              <a:avLst/>
            </a:prstGeom>
            <a:pattFill prst="smConfetti">
              <a:fgClr>
                <a:srgbClr val="FF0000"/>
              </a:fgClr>
              <a:bgClr>
                <a:schemeClr val="bg1"/>
              </a:bgClr>
            </a:pattFill>
          </p:spPr>
          <p:txBody>
            <a:bodyPr wrap="square" rtlCol="0">
              <a:spAutoFit/>
            </a:bodyPr>
            <a:lstStyle/>
            <a:p>
              <a:r>
                <a:rPr lang="en-US" altLang="ko-KR" sz="1400" dirty="0" smtClean="0">
                  <a:latin typeface="Helvetica" panose="020B0604020202020204" pitchFamily="34" charset="0"/>
                  <a:ea typeface="휴먼둥근헤드라인" pitchFamily="18" charset="-127"/>
                  <a:cs typeface="Helvetica" panose="020B0604020202020204" pitchFamily="34" charset="0"/>
                </a:rPr>
                <a:t>Leucocratic granite gneiss</a:t>
              </a:r>
              <a:endParaRPr lang="ko-KR" altLang="en-US" sz="1400" dirty="0">
                <a:latin typeface="Helvetica" panose="020B0604020202020204" pitchFamily="34" charset="0"/>
                <a:ea typeface="휴먼둥근헤드라인" pitchFamily="18" charset="-127"/>
                <a:cs typeface="Helvetica" panose="020B0604020202020204" pitchFamily="34" charset="0"/>
              </a:endParaRPr>
            </a:p>
          </p:txBody>
        </p:sp>
      </p:grpSp>
      <p:grpSp>
        <p:nvGrpSpPr>
          <p:cNvPr id="4" name="그룹 3"/>
          <p:cNvGrpSpPr/>
          <p:nvPr/>
        </p:nvGrpSpPr>
        <p:grpSpPr>
          <a:xfrm>
            <a:off x="250824" y="845338"/>
            <a:ext cx="2784340" cy="2088255"/>
            <a:chOff x="149241" y="3000148"/>
            <a:chExt cx="2784340" cy="2088255"/>
          </a:xfrm>
        </p:grpSpPr>
        <p:pic>
          <p:nvPicPr>
            <p:cNvPr id="19" name="Picture 3"/>
            <p:cNvPicPr>
              <a:picLocks noChangeAspect="1" noChangeArrowheads="1"/>
            </p:cNvPicPr>
            <p:nvPr/>
          </p:nvPicPr>
          <p:blipFill>
            <a:blip r:embed="rId4" cstate="print"/>
            <a:srcRect/>
            <a:stretch>
              <a:fillRect/>
            </a:stretch>
          </p:blipFill>
          <p:spPr bwMode="auto">
            <a:xfrm>
              <a:off x="149241" y="3000148"/>
              <a:ext cx="2784340" cy="2088255"/>
            </a:xfrm>
            <a:prstGeom prst="rect">
              <a:avLst/>
            </a:prstGeom>
            <a:noFill/>
            <a:ln w="9525">
              <a:noFill/>
              <a:miter lim="800000"/>
              <a:headEnd/>
              <a:tailEnd/>
            </a:ln>
          </p:spPr>
        </p:pic>
        <p:sp>
          <p:nvSpPr>
            <p:cNvPr id="18" name="TextBox 17"/>
            <p:cNvSpPr txBox="1"/>
            <p:nvPr/>
          </p:nvSpPr>
          <p:spPr>
            <a:xfrm>
              <a:off x="149241" y="3000148"/>
              <a:ext cx="2326278" cy="523220"/>
            </a:xfrm>
            <a:prstGeom prst="rect">
              <a:avLst/>
            </a:prstGeom>
            <a:solidFill>
              <a:srgbClr val="FFCC66"/>
            </a:solidFill>
          </p:spPr>
          <p:txBody>
            <a:bodyPr wrap="none" rtlCol="0">
              <a:spAutoFit/>
            </a:bodyPr>
            <a:lstStyle/>
            <a:p>
              <a:pPr algn="ctr"/>
              <a:r>
                <a:rPr lang="en-US" altLang="ko-KR" sz="1400" dirty="0" smtClean="0">
                  <a:latin typeface="Helvetica" panose="020B0604020202020204" pitchFamily="34" charset="0"/>
                  <a:ea typeface="휴먼둥근헤드라인" pitchFamily="18" charset="-127"/>
                  <a:cs typeface="Helvetica" panose="020B0604020202020204" pitchFamily="34" charset="0"/>
                </a:rPr>
                <a:t>Mica schist &amp; sandy schist </a:t>
              </a:r>
            </a:p>
            <a:p>
              <a:pPr algn="ctr"/>
              <a:r>
                <a:rPr lang="en-US" altLang="ko-KR" sz="1400" dirty="0" smtClean="0">
                  <a:latin typeface="Helvetica" panose="020B0604020202020204" pitchFamily="34" charset="0"/>
                  <a:ea typeface="휴먼둥근헤드라인" pitchFamily="18" charset="-127"/>
                  <a:cs typeface="Helvetica" panose="020B0604020202020204" pitchFamily="34" charset="0"/>
                </a:rPr>
                <a:t>(</a:t>
              </a:r>
              <a:r>
                <a:rPr lang="en-US" altLang="ko-KR" sz="1400" dirty="0" err="1" smtClean="0">
                  <a:latin typeface="Helvetica" panose="020B0604020202020204" pitchFamily="34" charset="0"/>
                  <a:ea typeface="휴먼둥근헤드라인" pitchFamily="18" charset="-127"/>
                  <a:cs typeface="Helvetica" panose="020B0604020202020204" pitchFamily="34" charset="0"/>
                </a:rPr>
                <a:t>Myobong</a:t>
              </a:r>
              <a:r>
                <a:rPr lang="en-US" altLang="ko-KR" sz="1400" dirty="0" smtClean="0">
                  <a:latin typeface="Helvetica" panose="020B0604020202020204" pitchFamily="34" charset="0"/>
                  <a:ea typeface="휴먼둥근헤드라인" pitchFamily="18" charset="-127"/>
                  <a:cs typeface="Helvetica" panose="020B0604020202020204" pitchFamily="34" charset="0"/>
                </a:rPr>
                <a:t> formation)</a:t>
              </a:r>
              <a:endParaRPr lang="ko-KR" altLang="en-US" sz="1400" dirty="0">
                <a:latin typeface="Helvetica" panose="020B0604020202020204" pitchFamily="34" charset="0"/>
                <a:ea typeface="휴먼둥근헤드라인" pitchFamily="18" charset="-127"/>
                <a:cs typeface="Helvetica" panose="020B0604020202020204" pitchFamily="34" charset="0"/>
              </a:endParaRPr>
            </a:p>
          </p:txBody>
        </p:sp>
      </p:grpSp>
      <p:grpSp>
        <p:nvGrpSpPr>
          <p:cNvPr id="3" name="그룹 2"/>
          <p:cNvGrpSpPr/>
          <p:nvPr/>
        </p:nvGrpSpPr>
        <p:grpSpPr>
          <a:xfrm>
            <a:off x="3105962" y="836712"/>
            <a:ext cx="2784309" cy="2088232"/>
            <a:chOff x="3105962" y="836712"/>
            <a:chExt cx="2784309" cy="2088232"/>
          </a:xfrm>
        </p:grpSpPr>
        <p:pic>
          <p:nvPicPr>
            <p:cNvPr id="20" name="Picture 2"/>
            <p:cNvPicPr>
              <a:picLocks noChangeAspect="1" noChangeArrowheads="1"/>
            </p:cNvPicPr>
            <p:nvPr/>
          </p:nvPicPr>
          <p:blipFill>
            <a:blip r:embed="rId5" cstate="print"/>
            <a:srcRect/>
            <a:stretch>
              <a:fillRect/>
            </a:stretch>
          </p:blipFill>
          <p:spPr bwMode="auto">
            <a:xfrm>
              <a:off x="3105962" y="836712"/>
              <a:ext cx="2784309" cy="2088232"/>
            </a:xfrm>
            <a:prstGeom prst="rect">
              <a:avLst/>
            </a:prstGeom>
            <a:noFill/>
            <a:ln w="9525">
              <a:noFill/>
              <a:miter lim="800000"/>
              <a:headEnd/>
              <a:tailEnd/>
            </a:ln>
          </p:spPr>
        </p:pic>
        <p:sp>
          <p:nvSpPr>
            <p:cNvPr id="21" name="TextBox 20"/>
            <p:cNvSpPr txBox="1"/>
            <p:nvPr/>
          </p:nvSpPr>
          <p:spPr>
            <a:xfrm>
              <a:off x="3113596" y="845338"/>
              <a:ext cx="2699792" cy="307777"/>
            </a:xfrm>
            <a:prstGeom prst="rect">
              <a:avLst/>
            </a:prstGeom>
            <a:solidFill>
              <a:srgbClr val="66FFFF"/>
            </a:solidFill>
          </p:spPr>
          <p:txBody>
            <a:bodyPr wrap="square" rtlCol="0">
              <a:spAutoFit/>
            </a:bodyPr>
            <a:lstStyle/>
            <a:p>
              <a:r>
                <a:rPr lang="en-US" altLang="ko-KR" sz="1400" dirty="0" smtClean="0">
                  <a:latin typeface="Helvetica" panose="020B0604020202020204" pitchFamily="34" charset="0"/>
                  <a:ea typeface="휴먼둥근헤드라인" pitchFamily="18" charset="-127"/>
                  <a:cs typeface="Helvetica" panose="020B0604020202020204" pitchFamily="34" charset="0"/>
                </a:rPr>
                <a:t>Carbonate rich limestone</a:t>
              </a:r>
              <a:endParaRPr lang="ko-KR" altLang="en-US" sz="1400" dirty="0">
                <a:latin typeface="Helvetica" panose="020B0604020202020204" pitchFamily="34" charset="0"/>
                <a:ea typeface="휴먼둥근헤드라인" pitchFamily="18" charset="-127"/>
                <a:cs typeface="Helvetica" panose="020B0604020202020204" pitchFamily="34" charset="0"/>
              </a:endParaRPr>
            </a:p>
          </p:txBody>
        </p:sp>
      </p:grpSp>
      <p:grpSp>
        <p:nvGrpSpPr>
          <p:cNvPr id="2" name="그룹 1"/>
          <p:cNvGrpSpPr/>
          <p:nvPr/>
        </p:nvGrpSpPr>
        <p:grpSpPr>
          <a:xfrm>
            <a:off x="250824" y="3192234"/>
            <a:ext cx="2688299" cy="2016224"/>
            <a:chOff x="803581" y="4941168"/>
            <a:chExt cx="2688299" cy="2016224"/>
          </a:xfrm>
        </p:grpSpPr>
        <p:pic>
          <p:nvPicPr>
            <p:cNvPr id="23" name="Picture 2"/>
            <p:cNvPicPr>
              <a:picLocks noChangeAspect="1" noChangeArrowheads="1"/>
            </p:cNvPicPr>
            <p:nvPr/>
          </p:nvPicPr>
          <p:blipFill>
            <a:blip r:embed="rId6" cstate="print"/>
            <a:srcRect/>
            <a:stretch>
              <a:fillRect/>
            </a:stretch>
          </p:blipFill>
          <p:spPr bwMode="auto">
            <a:xfrm>
              <a:off x="803581" y="4941168"/>
              <a:ext cx="2688299" cy="2016224"/>
            </a:xfrm>
            <a:prstGeom prst="rect">
              <a:avLst/>
            </a:prstGeom>
            <a:noFill/>
            <a:ln w="9525">
              <a:noFill/>
              <a:miter lim="800000"/>
              <a:headEnd/>
              <a:tailEnd/>
            </a:ln>
          </p:spPr>
        </p:pic>
        <p:sp>
          <p:nvSpPr>
            <p:cNvPr id="24" name="TextBox 23"/>
            <p:cNvSpPr txBox="1"/>
            <p:nvPr/>
          </p:nvSpPr>
          <p:spPr>
            <a:xfrm>
              <a:off x="803581" y="4941168"/>
              <a:ext cx="2031262" cy="523220"/>
            </a:xfrm>
            <a:prstGeom prst="rect">
              <a:avLst/>
            </a:prstGeom>
            <a:solidFill>
              <a:srgbClr val="00FF00"/>
            </a:solidFill>
          </p:spPr>
          <p:txBody>
            <a:bodyPr wrap="none" rtlCol="0">
              <a:spAutoFit/>
            </a:bodyPr>
            <a:lstStyle/>
            <a:p>
              <a:r>
                <a:rPr lang="en-US" altLang="ko-KR" sz="1400" dirty="0" smtClean="0">
                  <a:latin typeface="Helvetica" panose="020B0604020202020204" pitchFamily="34" charset="0"/>
                  <a:ea typeface="휴먼둥근헤드라인" pitchFamily="18" charset="-127"/>
                  <a:cs typeface="Helvetica" panose="020B0604020202020204" pitchFamily="34" charset="0"/>
                </a:rPr>
                <a:t>Worm-eaten limestone </a:t>
              </a:r>
            </a:p>
            <a:p>
              <a:r>
                <a:rPr lang="en-US" altLang="ko-KR" sz="1400" dirty="0" smtClean="0">
                  <a:latin typeface="Helvetica" panose="020B0604020202020204" pitchFamily="34" charset="0"/>
                  <a:ea typeface="휴먼둥근헤드라인" pitchFamily="18" charset="-127"/>
                  <a:cs typeface="Helvetica" panose="020B0604020202020204" pitchFamily="34" charset="0"/>
                </a:rPr>
                <a:t>(</a:t>
              </a:r>
              <a:r>
                <a:rPr lang="en-US" altLang="ko-KR" sz="1400" dirty="0" err="1" smtClean="0">
                  <a:latin typeface="Helvetica" panose="020B0604020202020204" pitchFamily="34" charset="0"/>
                  <a:ea typeface="휴먼둥근헤드라인" pitchFamily="18" charset="-127"/>
                  <a:cs typeface="Helvetica" panose="020B0604020202020204" pitchFamily="34" charset="0"/>
                </a:rPr>
                <a:t>Hwajeol</a:t>
              </a:r>
              <a:r>
                <a:rPr lang="en-US" altLang="ko-KR" sz="1400" dirty="0" smtClean="0">
                  <a:latin typeface="Helvetica" panose="020B0604020202020204" pitchFamily="34" charset="0"/>
                  <a:ea typeface="휴먼둥근헤드라인" pitchFamily="18" charset="-127"/>
                  <a:cs typeface="Helvetica" panose="020B0604020202020204" pitchFamily="34" charset="0"/>
                </a:rPr>
                <a:t> formation)</a:t>
              </a:r>
              <a:endParaRPr lang="ko-KR" altLang="en-US" sz="1400" dirty="0">
                <a:latin typeface="Helvetica" panose="020B0604020202020204" pitchFamily="34" charset="0"/>
                <a:ea typeface="휴먼둥근헤드라인" pitchFamily="18" charset="-127"/>
                <a:cs typeface="Helvetica" panose="020B0604020202020204" pitchFamily="34" charset="0"/>
              </a:endParaRPr>
            </a:p>
          </p:txBody>
        </p:sp>
      </p:grpSp>
      <p:grpSp>
        <p:nvGrpSpPr>
          <p:cNvPr id="27" name="그룹 26"/>
          <p:cNvGrpSpPr/>
          <p:nvPr/>
        </p:nvGrpSpPr>
        <p:grpSpPr>
          <a:xfrm>
            <a:off x="6048373" y="3192234"/>
            <a:ext cx="2879603" cy="3131228"/>
            <a:chOff x="6048373" y="3192234"/>
            <a:chExt cx="2879603" cy="3131228"/>
          </a:xfrm>
        </p:grpSpPr>
        <p:pic>
          <p:nvPicPr>
            <p:cNvPr id="26" name="_x200364944" descr="EMB00000a10019d"/>
            <p:cNvPicPr>
              <a:picLocks noChangeAspect="1" noChangeArrowheads="1"/>
            </p:cNvPicPr>
            <p:nvPr/>
          </p:nvPicPr>
          <p:blipFill rotWithShape="1">
            <a:blip r:embed="rId7" cstate="print"/>
            <a:srcRect t="22206" b="-3724"/>
            <a:stretch/>
          </p:blipFill>
          <p:spPr bwMode="auto">
            <a:xfrm>
              <a:off x="6048373" y="3192234"/>
              <a:ext cx="2879603" cy="3131228"/>
            </a:xfrm>
            <a:prstGeom prst="rect">
              <a:avLst/>
            </a:prstGeom>
            <a:noFill/>
          </p:spPr>
        </p:pic>
        <p:sp>
          <p:nvSpPr>
            <p:cNvPr id="6" name="TextBox 5"/>
            <p:cNvSpPr txBox="1"/>
            <p:nvPr/>
          </p:nvSpPr>
          <p:spPr>
            <a:xfrm>
              <a:off x="6048847" y="5877272"/>
              <a:ext cx="1883849" cy="307777"/>
            </a:xfrm>
            <a:prstGeom prst="rect">
              <a:avLst/>
            </a:prstGeom>
            <a:solidFill>
              <a:srgbClr val="92D050"/>
            </a:solidFill>
          </p:spPr>
          <p:txBody>
            <a:bodyPr wrap="none" rtlCol="0">
              <a:spAutoFit/>
            </a:bodyPr>
            <a:lstStyle/>
            <a:p>
              <a:r>
                <a:rPr lang="en-US" altLang="ko-KR" sz="1400" b="1" dirty="0" smtClean="0">
                  <a:solidFill>
                    <a:srgbClr val="FFFF0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basic &amp; </a:t>
              </a:r>
              <a:r>
                <a:rPr lang="en-US" altLang="ko-KR" sz="1400" b="1" dirty="0" smtClean="0">
                  <a:solidFill>
                    <a:srgbClr val="FF000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acidic </a:t>
              </a:r>
              <a:r>
                <a:rPr lang="en-US" altLang="ko-KR" sz="1400" b="1" dirty="0" smtClean="0">
                  <a:solidFill>
                    <a:srgbClr val="FF000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dyke</a:t>
              </a:r>
              <a:endParaRPr lang="ko-KR" altLang="en-US" sz="1400" b="1" dirty="0">
                <a:solidFill>
                  <a:srgbClr val="FF000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p:txBody>
        </p:sp>
      </p:grpSp>
    </p:spTree>
    <p:extLst>
      <p:ext uri="{BB962C8B-B14F-4D97-AF65-F5344CB8AC3E}">
        <p14:creationId xmlns:p14="http://schemas.microsoft.com/office/powerpoint/2010/main" val="27126157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250824" y="7487"/>
            <a:ext cx="5617319" cy="432792"/>
          </a:xfrm>
          <a:prstGeom prst="rect">
            <a:avLst/>
          </a:prstGeom>
        </p:spPr>
        <p:txBody>
          <a:bodyPr/>
          <a:lstStyle>
            <a:lvl1pPr algn="ctr" rtl="0" eaLnBrk="0" fontAlgn="base" latinLnBrk="1" hangingPunct="0">
              <a:spcBef>
                <a:spcPct val="0"/>
              </a:spcBef>
              <a:spcAft>
                <a:spcPct val="0"/>
              </a:spcAft>
              <a:defRPr kumimoji="1" sz="4400">
                <a:solidFill>
                  <a:schemeClr val="tx2"/>
                </a:solidFill>
                <a:latin typeface="Arial" pitchFamily="34" charset="0"/>
                <a:ea typeface="+mj-ea"/>
                <a:cs typeface="+mj-cs"/>
              </a:defRPr>
            </a:lvl1pPr>
            <a:lvl2pPr algn="ctr" rtl="0" eaLnBrk="0" fontAlgn="base" latinLnBrk="1" hangingPunct="0">
              <a:spcBef>
                <a:spcPct val="0"/>
              </a:spcBef>
              <a:spcAft>
                <a:spcPct val="0"/>
              </a:spcAft>
              <a:defRPr kumimoji="1" sz="4400">
                <a:solidFill>
                  <a:schemeClr val="tx2"/>
                </a:solidFill>
                <a:latin typeface="Arial" pitchFamily="34" charset="0"/>
                <a:ea typeface="HY헤드라인M" pitchFamily="18" charset="-127"/>
              </a:defRPr>
            </a:lvl2pPr>
            <a:lvl3pPr algn="ctr" rtl="0" eaLnBrk="0" fontAlgn="base" latinLnBrk="1" hangingPunct="0">
              <a:spcBef>
                <a:spcPct val="0"/>
              </a:spcBef>
              <a:spcAft>
                <a:spcPct val="0"/>
              </a:spcAft>
              <a:defRPr kumimoji="1" sz="4400">
                <a:solidFill>
                  <a:schemeClr val="tx2"/>
                </a:solidFill>
                <a:latin typeface="Arial" pitchFamily="34" charset="0"/>
                <a:ea typeface="HY헤드라인M" pitchFamily="18" charset="-127"/>
              </a:defRPr>
            </a:lvl3pPr>
            <a:lvl4pPr algn="ctr" rtl="0" eaLnBrk="0" fontAlgn="base" latinLnBrk="1" hangingPunct="0">
              <a:spcBef>
                <a:spcPct val="0"/>
              </a:spcBef>
              <a:spcAft>
                <a:spcPct val="0"/>
              </a:spcAft>
              <a:defRPr kumimoji="1" sz="4400">
                <a:solidFill>
                  <a:schemeClr val="tx2"/>
                </a:solidFill>
                <a:latin typeface="Arial" pitchFamily="34" charset="0"/>
                <a:ea typeface="HY헤드라인M" pitchFamily="18" charset="-127"/>
              </a:defRPr>
            </a:lvl4pPr>
            <a:lvl5pPr algn="ctr" rtl="0" eaLnBrk="0" fontAlgn="base" latinLnBrk="1" hangingPunct="0">
              <a:spcBef>
                <a:spcPct val="0"/>
              </a:spcBef>
              <a:spcAft>
                <a:spcPct val="0"/>
              </a:spcAft>
              <a:defRPr kumimoji="1" sz="4400">
                <a:solidFill>
                  <a:schemeClr val="tx2"/>
                </a:solidFill>
                <a:latin typeface="Arial" pitchFamily="34" charset="0"/>
                <a:ea typeface="HY헤드라인M" pitchFamily="18" charset="-127"/>
              </a:defRPr>
            </a:lvl5pPr>
            <a:lvl6pPr marL="457200" algn="ctr" rtl="0" fontAlgn="base" latinLnBrk="1">
              <a:spcBef>
                <a:spcPct val="0"/>
              </a:spcBef>
              <a:spcAft>
                <a:spcPct val="0"/>
              </a:spcAft>
              <a:defRPr kumimoji="1" sz="4400">
                <a:solidFill>
                  <a:schemeClr val="tx2"/>
                </a:solidFill>
                <a:latin typeface="HY헤드라인M" pitchFamily="18" charset="-127"/>
                <a:ea typeface="HY헤드라인M" pitchFamily="18" charset="-127"/>
              </a:defRPr>
            </a:lvl6pPr>
            <a:lvl7pPr marL="914400" algn="ctr" rtl="0" fontAlgn="base" latinLnBrk="1">
              <a:spcBef>
                <a:spcPct val="0"/>
              </a:spcBef>
              <a:spcAft>
                <a:spcPct val="0"/>
              </a:spcAft>
              <a:defRPr kumimoji="1" sz="4400">
                <a:solidFill>
                  <a:schemeClr val="tx2"/>
                </a:solidFill>
                <a:latin typeface="HY헤드라인M" pitchFamily="18" charset="-127"/>
                <a:ea typeface="HY헤드라인M" pitchFamily="18" charset="-127"/>
              </a:defRPr>
            </a:lvl7pPr>
            <a:lvl8pPr marL="1371600" algn="ctr" rtl="0" fontAlgn="base" latinLnBrk="1">
              <a:spcBef>
                <a:spcPct val="0"/>
              </a:spcBef>
              <a:spcAft>
                <a:spcPct val="0"/>
              </a:spcAft>
              <a:defRPr kumimoji="1" sz="4400">
                <a:solidFill>
                  <a:schemeClr val="tx2"/>
                </a:solidFill>
                <a:latin typeface="HY헤드라인M" pitchFamily="18" charset="-127"/>
                <a:ea typeface="HY헤드라인M" pitchFamily="18" charset="-127"/>
              </a:defRPr>
            </a:lvl8pPr>
            <a:lvl9pPr marL="1828800" algn="ctr" rtl="0" fontAlgn="base" latinLnBrk="1">
              <a:spcBef>
                <a:spcPct val="0"/>
              </a:spcBef>
              <a:spcAft>
                <a:spcPct val="0"/>
              </a:spcAft>
              <a:defRPr kumimoji="1" sz="4400">
                <a:solidFill>
                  <a:schemeClr val="tx2"/>
                </a:solidFill>
                <a:latin typeface="HY헤드라인M" pitchFamily="18" charset="-127"/>
                <a:ea typeface="HY헤드라인M" pitchFamily="18" charset="-127"/>
              </a:defRPr>
            </a:lvl9pPr>
          </a:lstStyle>
          <a:p>
            <a:pPr algn="l"/>
            <a:r>
              <a:rPr lang="en-US" altLang="ko-KR" sz="2800" b="1" dirty="0" smtClean="0">
                <a:solidFill>
                  <a:schemeClr val="bg1"/>
                </a:solidFill>
                <a:effectLst>
                  <a:outerShdw blurRad="38100" dist="38100" dir="2700000" algn="tl">
                    <a:srgbClr val="000000">
                      <a:alpha val="43137"/>
                    </a:srgbClr>
                  </a:outerShdw>
                </a:effectLst>
                <a:latin typeface="Helvetica" pitchFamily="34" charset="0"/>
                <a:cs typeface="Helvetica" pitchFamily="34" charset="0"/>
              </a:rPr>
              <a:t>Geology of LH Open Pit Mine</a:t>
            </a:r>
            <a:endParaRPr lang="en-US" altLang="ko-KR" sz="2800" b="1" dirty="0">
              <a:solidFill>
                <a:schemeClr val="bg1"/>
              </a:solidFill>
              <a:effectLst>
                <a:outerShdw blurRad="38100" dist="38100" dir="2700000" algn="tl">
                  <a:srgbClr val="000000">
                    <a:alpha val="43137"/>
                  </a:srgbClr>
                </a:outerShdw>
              </a:effectLst>
              <a:latin typeface="Helvetica" pitchFamily="34" charset="0"/>
              <a:cs typeface="Helvetica" pitchFamily="34" charset="0"/>
            </a:endParaRPr>
          </a:p>
        </p:txBody>
      </p:sp>
      <p:grpSp>
        <p:nvGrpSpPr>
          <p:cNvPr id="7" name="그룹 6"/>
          <p:cNvGrpSpPr/>
          <p:nvPr/>
        </p:nvGrpSpPr>
        <p:grpSpPr>
          <a:xfrm>
            <a:off x="288032" y="908720"/>
            <a:ext cx="6048671" cy="3672408"/>
            <a:chOff x="251520" y="1268760"/>
            <a:chExt cx="8532813" cy="4540250"/>
          </a:xfrm>
        </p:grpSpPr>
        <p:pic>
          <p:nvPicPr>
            <p:cNvPr id="8" name="_x189497176" descr="EMB000017c8be45"/>
            <p:cNvPicPr>
              <a:picLocks noChangeAspect="1" noChangeArrowheads="1"/>
            </p:cNvPicPr>
            <p:nvPr/>
          </p:nvPicPr>
          <p:blipFill>
            <a:blip r:embed="rId2" cstate="print"/>
            <a:srcRect/>
            <a:stretch>
              <a:fillRect/>
            </a:stretch>
          </p:blipFill>
          <p:spPr bwMode="auto">
            <a:xfrm>
              <a:off x="251520" y="1268760"/>
              <a:ext cx="8532813" cy="4540250"/>
            </a:xfrm>
            <a:prstGeom prst="rect">
              <a:avLst/>
            </a:prstGeom>
            <a:noFill/>
          </p:spPr>
        </p:pic>
        <p:cxnSp>
          <p:nvCxnSpPr>
            <p:cNvPr id="9" name="직선 연결선 8"/>
            <p:cNvCxnSpPr/>
            <p:nvPr/>
          </p:nvCxnSpPr>
          <p:spPr>
            <a:xfrm flipH="1">
              <a:off x="4175448" y="4797152"/>
              <a:ext cx="792088" cy="2160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111603" y="4684357"/>
              <a:ext cx="596432" cy="323432"/>
            </a:xfrm>
            <a:prstGeom prst="rect">
              <a:avLst/>
            </a:prstGeom>
            <a:noFill/>
          </p:spPr>
          <p:txBody>
            <a:bodyPr wrap="square" rtlCol="0">
              <a:spAutoFit/>
            </a:bodyPr>
            <a:lstStyle/>
            <a:p>
              <a:r>
                <a:rPr lang="en-US" altLang="ko-KR" sz="1100" b="1" dirty="0" smtClean="0">
                  <a:latin typeface="Helvetica" panose="020B0604020202020204" pitchFamily="34" charset="0"/>
                  <a:cs typeface="Helvetica" panose="020B0604020202020204" pitchFamily="34" charset="0"/>
                </a:rPr>
                <a:t>F1</a:t>
              </a:r>
              <a:endParaRPr lang="ko-KR" altLang="en-US" sz="1100" b="1" dirty="0">
                <a:latin typeface="Helvetica" panose="020B0604020202020204" pitchFamily="34" charset="0"/>
                <a:cs typeface="Helvetica" panose="020B0604020202020204" pitchFamily="34" charset="0"/>
              </a:endParaRPr>
            </a:p>
          </p:txBody>
        </p:sp>
      </p:grpSp>
      <p:pic>
        <p:nvPicPr>
          <p:cNvPr id="11" name="Picture 2"/>
          <p:cNvPicPr>
            <a:picLocks noChangeAspect="1" noChangeArrowheads="1"/>
          </p:cNvPicPr>
          <p:nvPr/>
        </p:nvPicPr>
        <p:blipFill>
          <a:blip r:embed="rId3" cstate="print"/>
          <a:srcRect/>
          <a:stretch>
            <a:fillRect/>
          </a:stretch>
        </p:blipFill>
        <p:spPr bwMode="auto">
          <a:xfrm>
            <a:off x="6480720" y="980728"/>
            <a:ext cx="2411760" cy="1619325"/>
          </a:xfrm>
          <a:prstGeom prst="rect">
            <a:avLst/>
          </a:prstGeom>
          <a:noFill/>
          <a:ln w="9525">
            <a:noFill/>
            <a:miter lim="800000"/>
            <a:headEnd/>
            <a:tailEnd/>
          </a:ln>
        </p:spPr>
      </p:pic>
      <p:sp>
        <p:nvSpPr>
          <p:cNvPr id="2" name="TextBox 1"/>
          <p:cNvSpPr txBox="1"/>
          <p:nvPr/>
        </p:nvSpPr>
        <p:spPr>
          <a:xfrm>
            <a:off x="7710746" y="980728"/>
            <a:ext cx="1181734" cy="523220"/>
          </a:xfrm>
          <a:prstGeom prst="rect">
            <a:avLst/>
          </a:prstGeom>
          <a:noFill/>
        </p:spPr>
        <p:txBody>
          <a:bodyPr wrap="none" rtlCol="0">
            <a:spAutoFit/>
          </a:bodyPr>
          <a:lstStyle/>
          <a:p>
            <a:r>
              <a:rPr lang="en-US" altLang="ko-KR" sz="1400" b="1" dirty="0" smtClean="0">
                <a:solidFill>
                  <a:srgbClr val="FFFF0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Fault  AB</a:t>
            </a:r>
          </a:p>
          <a:p>
            <a:r>
              <a:rPr lang="en-US" altLang="ko-KR" sz="1400" b="1" dirty="0" smtClean="0">
                <a:solidFill>
                  <a:srgbClr val="FFFF0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N40W/75NE</a:t>
            </a:r>
            <a:endParaRPr lang="ko-KR" altLang="en-US" sz="1400" b="1" dirty="0">
              <a:solidFill>
                <a:srgbClr val="FFFF0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p:txBody>
      </p:sp>
      <p:pic>
        <p:nvPicPr>
          <p:cNvPr id="12" name="Picture 3"/>
          <p:cNvPicPr>
            <a:picLocks noChangeAspect="1" noChangeArrowheads="1"/>
          </p:cNvPicPr>
          <p:nvPr/>
        </p:nvPicPr>
        <p:blipFill>
          <a:blip r:embed="rId4" cstate="print"/>
          <a:srcRect/>
          <a:stretch>
            <a:fillRect/>
          </a:stretch>
        </p:blipFill>
        <p:spPr bwMode="auto">
          <a:xfrm>
            <a:off x="6522828" y="2731881"/>
            <a:ext cx="2369652" cy="1777239"/>
          </a:xfrm>
          <a:prstGeom prst="rect">
            <a:avLst/>
          </a:prstGeom>
          <a:noFill/>
          <a:ln w="9525">
            <a:noFill/>
            <a:miter lim="800000"/>
            <a:headEnd/>
            <a:tailEnd/>
          </a:ln>
        </p:spPr>
      </p:pic>
      <p:sp>
        <p:nvSpPr>
          <p:cNvPr id="13" name="TextBox 12"/>
          <p:cNvSpPr txBox="1"/>
          <p:nvPr/>
        </p:nvSpPr>
        <p:spPr>
          <a:xfrm>
            <a:off x="7734561" y="2744512"/>
            <a:ext cx="1122423" cy="523220"/>
          </a:xfrm>
          <a:prstGeom prst="rect">
            <a:avLst/>
          </a:prstGeom>
          <a:noFill/>
        </p:spPr>
        <p:txBody>
          <a:bodyPr wrap="none" rtlCol="0">
            <a:spAutoFit/>
          </a:bodyPr>
          <a:lstStyle/>
          <a:p>
            <a:r>
              <a:rPr lang="en-US" altLang="ko-KR" sz="1400" b="1" dirty="0" smtClean="0">
                <a:solidFill>
                  <a:srgbClr val="FFFF0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Fault  A1</a:t>
            </a:r>
          </a:p>
          <a:p>
            <a:r>
              <a:rPr lang="en-US" altLang="ko-KR" sz="1400" b="1" dirty="0" smtClean="0">
                <a:solidFill>
                  <a:srgbClr val="FFFF0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N65E/80SE</a:t>
            </a:r>
            <a:endParaRPr lang="ko-KR" altLang="en-US" sz="1400" b="1" dirty="0">
              <a:solidFill>
                <a:srgbClr val="FFFF0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p:txBody>
      </p:sp>
      <p:pic>
        <p:nvPicPr>
          <p:cNvPr id="14" name="_x33062272" descr="EMB00000a1001b5"/>
          <p:cNvPicPr>
            <a:picLocks noChangeAspect="1" noChangeArrowheads="1"/>
          </p:cNvPicPr>
          <p:nvPr/>
        </p:nvPicPr>
        <p:blipFill>
          <a:blip r:embed="rId5" cstate="print"/>
          <a:srcRect/>
          <a:stretch>
            <a:fillRect/>
          </a:stretch>
        </p:blipFill>
        <p:spPr bwMode="auto">
          <a:xfrm>
            <a:off x="4574705" y="4621204"/>
            <a:ext cx="2284062" cy="1718082"/>
          </a:xfrm>
          <a:prstGeom prst="rect">
            <a:avLst/>
          </a:prstGeom>
          <a:noFill/>
        </p:spPr>
      </p:pic>
      <p:sp>
        <p:nvSpPr>
          <p:cNvPr id="15" name="TextBox 14"/>
          <p:cNvSpPr txBox="1"/>
          <p:nvPr/>
        </p:nvSpPr>
        <p:spPr>
          <a:xfrm>
            <a:off x="4594313" y="4627281"/>
            <a:ext cx="1122423" cy="523220"/>
          </a:xfrm>
          <a:prstGeom prst="rect">
            <a:avLst/>
          </a:prstGeom>
          <a:noFill/>
        </p:spPr>
        <p:txBody>
          <a:bodyPr wrap="none" rtlCol="0">
            <a:spAutoFit/>
          </a:bodyPr>
          <a:lstStyle/>
          <a:p>
            <a:r>
              <a:rPr lang="en-US" altLang="ko-KR" sz="1400" b="1" dirty="0" smtClean="0">
                <a:solidFill>
                  <a:srgbClr val="FFFF0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Fault  B0</a:t>
            </a:r>
          </a:p>
          <a:p>
            <a:r>
              <a:rPr lang="en-US" altLang="ko-KR" sz="1400" b="1" dirty="0" smtClean="0">
                <a:solidFill>
                  <a:srgbClr val="FFFF0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N20E/70SE</a:t>
            </a:r>
            <a:endParaRPr lang="ko-KR" altLang="en-US" sz="1400" b="1" dirty="0">
              <a:solidFill>
                <a:srgbClr val="FFFF0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p:txBody>
      </p:sp>
      <p:pic>
        <p:nvPicPr>
          <p:cNvPr id="16" name="_x200773472" descr="DRW00000a1001c4"/>
          <p:cNvPicPr>
            <a:picLocks noChangeAspect="1" noChangeArrowheads="1"/>
          </p:cNvPicPr>
          <p:nvPr/>
        </p:nvPicPr>
        <p:blipFill rotWithShape="1">
          <a:blip r:embed="rId6" cstate="print"/>
          <a:srcRect r="50000"/>
          <a:stretch/>
        </p:blipFill>
        <p:spPr bwMode="auto">
          <a:xfrm>
            <a:off x="216024" y="4609521"/>
            <a:ext cx="1986620" cy="1771807"/>
          </a:xfrm>
          <a:prstGeom prst="rect">
            <a:avLst/>
          </a:prstGeom>
          <a:noFill/>
        </p:spPr>
      </p:pic>
      <p:sp>
        <p:nvSpPr>
          <p:cNvPr id="17" name="TextBox 16"/>
          <p:cNvSpPr txBox="1"/>
          <p:nvPr/>
        </p:nvSpPr>
        <p:spPr>
          <a:xfrm>
            <a:off x="216024" y="4628936"/>
            <a:ext cx="1159292" cy="523220"/>
          </a:xfrm>
          <a:prstGeom prst="rect">
            <a:avLst/>
          </a:prstGeom>
          <a:noFill/>
        </p:spPr>
        <p:txBody>
          <a:bodyPr wrap="none" rtlCol="0">
            <a:spAutoFit/>
          </a:bodyPr>
          <a:lstStyle/>
          <a:p>
            <a:r>
              <a:rPr lang="en-US" altLang="ko-KR" sz="1400" b="1" dirty="0" smtClean="0">
                <a:solidFill>
                  <a:srgbClr val="FFFF0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Fault  E2</a:t>
            </a:r>
          </a:p>
          <a:p>
            <a:r>
              <a:rPr lang="en-US" altLang="ko-KR" sz="1400" b="1" dirty="0" smtClean="0">
                <a:solidFill>
                  <a:srgbClr val="FFFF0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N20E/70SE</a:t>
            </a:r>
            <a:endParaRPr lang="ko-KR" altLang="en-US" sz="1400" b="1" dirty="0">
              <a:solidFill>
                <a:srgbClr val="FFFF0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p:txBody>
      </p:sp>
      <p:pic>
        <p:nvPicPr>
          <p:cNvPr id="18" name="_x201441576" descr="EMB00000a1001cf"/>
          <p:cNvPicPr>
            <a:picLocks noChangeAspect="1" noChangeArrowheads="1"/>
          </p:cNvPicPr>
          <p:nvPr/>
        </p:nvPicPr>
        <p:blipFill>
          <a:blip r:embed="rId7" cstate="print"/>
          <a:srcRect/>
          <a:stretch>
            <a:fillRect/>
          </a:stretch>
        </p:blipFill>
        <p:spPr bwMode="auto">
          <a:xfrm>
            <a:off x="2232944" y="4611684"/>
            <a:ext cx="2304256" cy="1729989"/>
          </a:xfrm>
          <a:prstGeom prst="rect">
            <a:avLst/>
          </a:prstGeom>
          <a:noFill/>
        </p:spPr>
      </p:pic>
      <p:sp>
        <p:nvSpPr>
          <p:cNvPr id="19" name="TextBox 18"/>
          <p:cNvSpPr txBox="1"/>
          <p:nvPr/>
        </p:nvSpPr>
        <p:spPr>
          <a:xfrm>
            <a:off x="2232944" y="4621204"/>
            <a:ext cx="1159292" cy="523220"/>
          </a:xfrm>
          <a:prstGeom prst="rect">
            <a:avLst/>
          </a:prstGeom>
          <a:noFill/>
        </p:spPr>
        <p:txBody>
          <a:bodyPr wrap="none" rtlCol="0">
            <a:spAutoFit/>
          </a:bodyPr>
          <a:lstStyle/>
          <a:p>
            <a:r>
              <a:rPr lang="en-US" altLang="ko-KR" sz="1400" b="1" dirty="0" smtClean="0">
                <a:solidFill>
                  <a:srgbClr val="FFFF0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Fault  F1</a:t>
            </a:r>
          </a:p>
          <a:p>
            <a:r>
              <a:rPr lang="en-US" altLang="ko-KR" sz="1400" b="1" dirty="0" smtClean="0">
                <a:solidFill>
                  <a:srgbClr val="FFFF0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N20E/70SE</a:t>
            </a:r>
            <a:endParaRPr lang="ko-KR" altLang="en-US" sz="1400" b="1" dirty="0">
              <a:solidFill>
                <a:srgbClr val="FFFF0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p:txBody>
      </p:sp>
      <p:pic>
        <p:nvPicPr>
          <p:cNvPr id="20" name="Picture 2"/>
          <p:cNvPicPr>
            <a:picLocks noChangeAspect="1" noChangeArrowheads="1"/>
          </p:cNvPicPr>
          <p:nvPr/>
        </p:nvPicPr>
        <p:blipFill>
          <a:blip r:embed="rId8" cstate="print"/>
          <a:srcRect/>
          <a:stretch>
            <a:fillRect/>
          </a:stretch>
        </p:blipFill>
        <p:spPr bwMode="auto">
          <a:xfrm>
            <a:off x="6893697" y="4628936"/>
            <a:ext cx="1998783" cy="1710350"/>
          </a:xfrm>
          <a:prstGeom prst="rect">
            <a:avLst/>
          </a:prstGeom>
          <a:noFill/>
          <a:ln w="9525">
            <a:noFill/>
            <a:miter lim="800000"/>
            <a:headEnd/>
            <a:tailEnd/>
          </a:ln>
        </p:spPr>
      </p:pic>
      <p:sp>
        <p:nvSpPr>
          <p:cNvPr id="21" name="TextBox 20"/>
          <p:cNvSpPr txBox="1"/>
          <p:nvPr/>
        </p:nvSpPr>
        <p:spPr>
          <a:xfrm>
            <a:off x="6893697" y="4581635"/>
            <a:ext cx="1181734" cy="523220"/>
          </a:xfrm>
          <a:prstGeom prst="rect">
            <a:avLst/>
          </a:prstGeom>
          <a:noFill/>
        </p:spPr>
        <p:txBody>
          <a:bodyPr wrap="none" rtlCol="0">
            <a:spAutoFit/>
          </a:bodyPr>
          <a:lstStyle/>
          <a:p>
            <a:r>
              <a:rPr lang="en-US" altLang="ko-KR" sz="1400" b="1" dirty="0" smtClean="0">
                <a:solidFill>
                  <a:srgbClr val="FFFF0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Fault  A4</a:t>
            </a:r>
          </a:p>
          <a:p>
            <a:r>
              <a:rPr lang="en-US" altLang="ko-KR" sz="1400" b="1" dirty="0" smtClean="0">
                <a:solidFill>
                  <a:srgbClr val="FFFF0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N35W/70NE</a:t>
            </a:r>
            <a:endParaRPr lang="ko-KR" altLang="en-US" sz="1400" b="1" dirty="0">
              <a:solidFill>
                <a:srgbClr val="FFFF0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p:txBody>
      </p:sp>
      <p:sp>
        <p:nvSpPr>
          <p:cNvPr id="3" name="TextBox 2"/>
          <p:cNvSpPr txBox="1"/>
          <p:nvPr/>
        </p:nvSpPr>
        <p:spPr>
          <a:xfrm>
            <a:off x="1980005" y="4149080"/>
            <a:ext cx="1228221" cy="276999"/>
          </a:xfrm>
          <a:prstGeom prst="rect">
            <a:avLst/>
          </a:prstGeom>
          <a:noFill/>
        </p:spPr>
        <p:txBody>
          <a:bodyPr wrap="none" rtlCol="0">
            <a:spAutoFit/>
          </a:bodyPr>
          <a:lstStyle/>
          <a:p>
            <a:r>
              <a:rPr lang="en-US" altLang="ko-KR" sz="1200" b="1" dirty="0" smtClean="0">
                <a:latin typeface="Helvetica" panose="020B0604020202020204" pitchFamily="34" charset="0"/>
                <a:cs typeface="Helvetica" panose="020B0604020202020204" pitchFamily="34" charset="0"/>
              </a:rPr>
              <a:t>granite/gneiss</a:t>
            </a:r>
            <a:endParaRPr lang="ko-KR" altLang="en-US" sz="1200" b="1" dirty="0">
              <a:latin typeface="Helvetica" panose="020B0604020202020204" pitchFamily="34" charset="0"/>
              <a:cs typeface="Helvetica" panose="020B0604020202020204" pitchFamily="34" charset="0"/>
            </a:endParaRPr>
          </a:p>
        </p:txBody>
      </p:sp>
      <p:sp>
        <p:nvSpPr>
          <p:cNvPr id="22" name="TextBox 21"/>
          <p:cNvSpPr txBox="1"/>
          <p:nvPr/>
        </p:nvSpPr>
        <p:spPr>
          <a:xfrm>
            <a:off x="2045102" y="3725658"/>
            <a:ext cx="646331" cy="276999"/>
          </a:xfrm>
          <a:prstGeom prst="rect">
            <a:avLst/>
          </a:prstGeom>
          <a:noFill/>
        </p:spPr>
        <p:txBody>
          <a:bodyPr wrap="none" rtlCol="0">
            <a:spAutoFit/>
          </a:bodyPr>
          <a:lstStyle/>
          <a:p>
            <a:r>
              <a:rPr lang="en-US" altLang="ko-KR" sz="1200" b="1" dirty="0" smtClean="0">
                <a:latin typeface="Helvetica" panose="020B0604020202020204" pitchFamily="34" charset="0"/>
                <a:cs typeface="Helvetica" panose="020B0604020202020204" pitchFamily="34" charset="0"/>
              </a:rPr>
              <a:t>Schist</a:t>
            </a:r>
            <a:endParaRPr lang="ko-KR" altLang="en-US" sz="1200" b="1" dirty="0">
              <a:latin typeface="Helvetica" panose="020B0604020202020204" pitchFamily="34" charset="0"/>
              <a:cs typeface="Helvetica" panose="020B0604020202020204" pitchFamily="34" charset="0"/>
            </a:endParaRPr>
          </a:p>
        </p:txBody>
      </p:sp>
      <p:sp>
        <p:nvSpPr>
          <p:cNvPr id="23" name="TextBox 22"/>
          <p:cNvSpPr txBox="1"/>
          <p:nvPr/>
        </p:nvSpPr>
        <p:spPr>
          <a:xfrm>
            <a:off x="524729" y="3343501"/>
            <a:ext cx="1399742" cy="276999"/>
          </a:xfrm>
          <a:prstGeom prst="rect">
            <a:avLst/>
          </a:prstGeom>
          <a:noFill/>
        </p:spPr>
        <p:txBody>
          <a:bodyPr wrap="none" rtlCol="0">
            <a:spAutoFit/>
          </a:bodyPr>
          <a:lstStyle/>
          <a:p>
            <a:r>
              <a:rPr lang="en-US" altLang="ko-KR" sz="1200" b="1" dirty="0" smtClean="0">
                <a:latin typeface="Helvetica" panose="020B0604020202020204" pitchFamily="34" charset="0"/>
                <a:cs typeface="Helvetica" panose="020B0604020202020204" pitchFamily="34" charset="0"/>
              </a:rPr>
              <a:t>Lower limestone</a:t>
            </a:r>
            <a:endParaRPr lang="ko-KR" altLang="en-US" sz="1200" b="1" dirty="0">
              <a:latin typeface="Helvetica" panose="020B0604020202020204" pitchFamily="34" charset="0"/>
              <a:cs typeface="Helvetica" panose="020B0604020202020204" pitchFamily="34" charset="0"/>
            </a:endParaRPr>
          </a:p>
        </p:txBody>
      </p:sp>
      <p:sp>
        <p:nvSpPr>
          <p:cNvPr id="24" name="TextBox 23"/>
          <p:cNvSpPr txBox="1"/>
          <p:nvPr/>
        </p:nvSpPr>
        <p:spPr>
          <a:xfrm>
            <a:off x="3916128" y="2647945"/>
            <a:ext cx="1519968" cy="276999"/>
          </a:xfrm>
          <a:prstGeom prst="rect">
            <a:avLst/>
          </a:prstGeom>
          <a:noFill/>
        </p:spPr>
        <p:txBody>
          <a:bodyPr wrap="none" rtlCol="0">
            <a:spAutoFit/>
          </a:bodyPr>
          <a:lstStyle/>
          <a:p>
            <a:r>
              <a:rPr lang="en-US" altLang="ko-KR" sz="1200" b="1" dirty="0" err="1" smtClean="0">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Hwajeol</a:t>
            </a:r>
            <a:r>
              <a:rPr lang="en-US" altLang="ko-KR" sz="1200" b="1" dirty="0" smtClean="0">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 formation</a:t>
            </a:r>
            <a:endParaRPr lang="ko-KR" altLang="en-US" sz="1200" b="1" dirty="0">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p:txBody>
      </p:sp>
      <p:sp>
        <p:nvSpPr>
          <p:cNvPr id="25" name="TextBox 24"/>
          <p:cNvSpPr txBox="1"/>
          <p:nvPr/>
        </p:nvSpPr>
        <p:spPr>
          <a:xfrm>
            <a:off x="360362" y="1842254"/>
            <a:ext cx="2492990" cy="276999"/>
          </a:xfrm>
          <a:prstGeom prst="rect">
            <a:avLst/>
          </a:prstGeom>
          <a:solidFill>
            <a:schemeClr val="bg1"/>
          </a:solidFill>
        </p:spPr>
        <p:txBody>
          <a:bodyPr wrap="none" rtlCol="0">
            <a:spAutoFit/>
          </a:bodyPr>
          <a:lstStyle/>
          <a:p>
            <a:r>
              <a:rPr lang="en-US" altLang="ko-KR" sz="1200" b="1" dirty="0" smtClean="0">
                <a:solidFill>
                  <a:srgbClr val="0033CC"/>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Upper carbonate rich limestone</a:t>
            </a:r>
            <a:endParaRPr lang="ko-KR" altLang="en-US" sz="1200" b="1" dirty="0">
              <a:solidFill>
                <a:srgbClr val="0033CC"/>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p:txBody>
      </p:sp>
      <p:sp>
        <p:nvSpPr>
          <p:cNvPr id="26" name="TextBox 25"/>
          <p:cNvSpPr txBox="1"/>
          <p:nvPr/>
        </p:nvSpPr>
        <p:spPr>
          <a:xfrm>
            <a:off x="1359143" y="2143631"/>
            <a:ext cx="843501" cy="276999"/>
          </a:xfrm>
          <a:prstGeom prst="rect">
            <a:avLst/>
          </a:prstGeom>
          <a:solidFill>
            <a:schemeClr val="bg1"/>
          </a:solidFill>
        </p:spPr>
        <p:txBody>
          <a:bodyPr wrap="none" rtlCol="0">
            <a:spAutoFit/>
          </a:bodyPr>
          <a:lstStyle/>
          <a:p>
            <a:r>
              <a:rPr lang="en-US" altLang="ko-KR" sz="1200" b="1" dirty="0" smtClean="0">
                <a:solidFill>
                  <a:srgbClr val="FFFF0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Dolomite</a:t>
            </a:r>
            <a:endParaRPr lang="ko-KR" altLang="en-US" sz="1200" b="1" dirty="0">
              <a:solidFill>
                <a:srgbClr val="FFFF0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p:txBody>
      </p:sp>
      <p:cxnSp>
        <p:nvCxnSpPr>
          <p:cNvPr id="27" name="직선 화살표 연결선 26"/>
          <p:cNvCxnSpPr/>
          <p:nvPr/>
        </p:nvCxnSpPr>
        <p:spPr bwMode="auto">
          <a:xfrm flipH="1">
            <a:off x="795670" y="2119253"/>
            <a:ext cx="140434" cy="430168"/>
          </a:xfrm>
          <a:prstGeom prst="straightConnector1">
            <a:avLst/>
          </a:prstGeom>
          <a:noFill/>
          <a:ln w="28575" cap="flat" cmpd="sng" algn="ctr">
            <a:solidFill>
              <a:schemeClr val="tx1"/>
            </a:solidFill>
            <a:prstDash val="solid"/>
            <a:round/>
            <a:headEnd type="none" w="med" len="med"/>
            <a:tailEnd type="arrow" w="med" len="lg"/>
          </a:ln>
          <a:effectLst/>
        </p:spPr>
      </p:cxnSp>
      <p:cxnSp>
        <p:nvCxnSpPr>
          <p:cNvPr id="30" name="직선 화살표 연결선 29"/>
          <p:cNvCxnSpPr/>
          <p:nvPr/>
        </p:nvCxnSpPr>
        <p:spPr bwMode="auto">
          <a:xfrm flipH="1">
            <a:off x="1440160" y="2417888"/>
            <a:ext cx="140434" cy="504056"/>
          </a:xfrm>
          <a:prstGeom prst="straightConnector1">
            <a:avLst/>
          </a:prstGeom>
          <a:noFill/>
          <a:ln w="28575" cap="flat" cmpd="sng" algn="ctr">
            <a:solidFill>
              <a:schemeClr val="tx1"/>
            </a:solidFill>
            <a:prstDash val="solid"/>
            <a:round/>
            <a:headEnd type="none" w="med" len="med"/>
            <a:tailEnd type="arrow" w="med" len="lg"/>
          </a:ln>
          <a:effectLst/>
        </p:spPr>
      </p:cxnSp>
    </p:spTree>
    <p:extLst>
      <p:ext uri="{BB962C8B-B14F-4D97-AF65-F5344CB8AC3E}">
        <p14:creationId xmlns:p14="http://schemas.microsoft.com/office/powerpoint/2010/main" val="35307915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692696"/>
            <a:ext cx="8496944" cy="5698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2"/>
          <p:cNvSpPr txBox="1">
            <a:spLocks noChangeArrowheads="1"/>
          </p:cNvSpPr>
          <p:nvPr/>
        </p:nvSpPr>
        <p:spPr>
          <a:xfrm>
            <a:off x="0" y="0"/>
            <a:ext cx="6948264" cy="432792"/>
          </a:xfrm>
          <a:prstGeom prst="rect">
            <a:avLst/>
          </a:prstGeom>
        </p:spPr>
        <p:txBody>
          <a:bodyPr/>
          <a:lstStyle>
            <a:lvl1pPr algn="ctr" rtl="0" eaLnBrk="0" fontAlgn="base" latinLnBrk="1" hangingPunct="0">
              <a:spcBef>
                <a:spcPct val="0"/>
              </a:spcBef>
              <a:spcAft>
                <a:spcPct val="0"/>
              </a:spcAft>
              <a:defRPr kumimoji="1" sz="4400">
                <a:solidFill>
                  <a:schemeClr val="tx2"/>
                </a:solidFill>
                <a:latin typeface="Arial" pitchFamily="34" charset="0"/>
                <a:ea typeface="+mj-ea"/>
                <a:cs typeface="+mj-cs"/>
              </a:defRPr>
            </a:lvl1pPr>
            <a:lvl2pPr algn="ctr" rtl="0" eaLnBrk="0" fontAlgn="base" latinLnBrk="1" hangingPunct="0">
              <a:spcBef>
                <a:spcPct val="0"/>
              </a:spcBef>
              <a:spcAft>
                <a:spcPct val="0"/>
              </a:spcAft>
              <a:defRPr kumimoji="1" sz="4400">
                <a:solidFill>
                  <a:schemeClr val="tx2"/>
                </a:solidFill>
                <a:latin typeface="Arial" pitchFamily="34" charset="0"/>
                <a:ea typeface="HY헤드라인M" pitchFamily="18" charset="-127"/>
              </a:defRPr>
            </a:lvl2pPr>
            <a:lvl3pPr algn="ctr" rtl="0" eaLnBrk="0" fontAlgn="base" latinLnBrk="1" hangingPunct="0">
              <a:spcBef>
                <a:spcPct val="0"/>
              </a:spcBef>
              <a:spcAft>
                <a:spcPct val="0"/>
              </a:spcAft>
              <a:defRPr kumimoji="1" sz="4400">
                <a:solidFill>
                  <a:schemeClr val="tx2"/>
                </a:solidFill>
                <a:latin typeface="Arial" pitchFamily="34" charset="0"/>
                <a:ea typeface="HY헤드라인M" pitchFamily="18" charset="-127"/>
              </a:defRPr>
            </a:lvl3pPr>
            <a:lvl4pPr algn="ctr" rtl="0" eaLnBrk="0" fontAlgn="base" latinLnBrk="1" hangingPunct="0">
              <a:spcBef>
                <a:spcPct val="0"/>
              </a:spcBef>
              <a:spcAft>
                <a:spcPct val="0"/>
              </a:spcAft>
              <a:defRPr kumimoji="1" sz="4400">
                <a:solidFill>
                  <a:schemeClr val="tx2"/>
                </a:solidFill>
                <a:latin typeface="Arial" pitchFamily="34" charset="0"/>
                <a:ea typeface="HY헤드라인M" pitchFamily="18" charset="-127"/>
              </a:defRPr>
            </a:lvl4pPr>
            <a:lvl5pPr algn="ctr" rtl="0" eaLnBrk="0" fontAlgn="base" latinLnBrk="1" hangingPunct="0">
              <a:spcBef>
                <a:spcPct val="0"/>
              </a:spcBef>
              <a:spcAft>
                <a:spcPct val="0"/>
              </a:spcAft>
              <a:defRPr kumimoji="1" sz="4400">
                <a:solidFill>
                  <a:schemeClr val="tx2"/>
                </a:solidFill>
                <a:latin typeface="Arial" pitchFamily="34" charset="0"/>
                <a:ea typeface="HY헤드라인M" pitchFamily="18" charset="-127"/>
              </a:defRPr>
            </a:lvl5pPr>
            <a:lvl6pPr marL="457200" algn="ctr" rtl="0" fontAlgn="base" latinLnBrk="1">
              <a:spcBef>
                <a:spcPct val="0"/>
              </a:spcBef>
              <a:spcAft>
                <a:spcPct val="0"/>
              </a:spcAft>
              <a:defRPr kumimoji="1" sz="4400">
                <a:solidFill>
                  <a:schemeClr val="tx2"/>
                </a:solidFill>
                <a:latin typeface="HY헤드라인M" pitchFamily="18" charset="-127"/>
                <a:ea typeface="HY헤드라인M" pitchFamily="18" charset="-127"/>
              </a:defRPr>
            </a:lvl6pPr>
            <a:lvl7pPr marL="914400" algn="ctr" rtl="0" fontAlgn="base" latinLnBrk="1">
              <a:spcBef>
                <a:spcPct val="0"/>
              </a:spcBef>
              <a:spcAft>
                <a:spcPct val="0"/>
              </a:spcAft>
              <a:defRPr kumimoji="1" sz="4400">
                <a:solidFill>
                  <a:schemeClr val="tx2"/>
                </a:solidFill>
                <a:latin typeface="HY헤드라인M" pitchFamily="18" charset="-127"/>
                <a:ea typeface="HY헤드라인M" pitchFamily="18" charset="-127"/>
              </a:defRPr>
            </a:lvl7pPr>
            <a:lvl8pPr marL="1371600" algn="ctr" rtl="0" fontAlgn="base" latinLnBrk="1">
              <a:spcBef>
                <a:spcPct val="0"/>
              </a:spcBef>
              <a:spcAft>
                <a:spcPct val="0"/>
              </a:spcAft>
              <a:defRPr kumimoji="1" sz="4400">
                <a:solidFill>
                  <a:schemeClr val="tx2"/>
                </a:solidFill>
                <a:latin typeface="HY헤드라인M" pitchFamily="18" charset="-127"/>
                <a:ea typeface="HY헤드라인M" pitchFamily="18" charset="-127"/>
              </a:defRPr>
            </a:lvl8pPr>
            <a:lvl9pPr marL="1828800" algn="ctr" rtl="0" fontAlgn="base" latinLnBrk="1">
              <a:spcBef>
                <a:spcPct val="0"/>
              </a:spcBef>
              <a:spcAft>
                <a:spcPct val="0"/>
              </a:spcAft>
              <a:defRPr kumimoji="1" sz="4400">
                <a:solidFill>
                  <a:schemeClr val="tx2"/>
                </a:solidFill>
                <a:latin typeface="HY헤드라인M" pitchFamily="18" charset="-127"/>
                <a:ea typeface="HY헤드라인M" pitchFamily="18" charset="-127"/>
              </a:defRPr>
            </a:lvl9pPr>
          </a:lstStyle>
          <a:p>
            <a:pPr algn="l"/>
            <a:r>
              <a:rPr lang="en-US" altLang="ko-KR" sz="2800" b="1" dirty="0" smtClean="0">
                <a:solidFill>
                  <a:schemeClr val="bg1"/>
                </a:solidFill>
                <a:effectLst>
                  <a:outerShdw blurRad="38100" dist="38100" dir="2700000" algn="tl">
                    <a:srgbClr val="000000">
                      <a:alpha val="43137"/>
                    </a:srgbClr>
                  </a:outerShdw>
                </a:effectLst>
                <a:latin typeface="Helvetica" pitchFamily="34" charset="0"/>
                <a:cs typeface="Helvetica" pitchFamily="34" charset="0"/>
              </a:rPr>
              <a:t>Result of geophysical survey on faults</a:t>
            </a:r>
            <a:endParaRPr lang="en-US" altLang="ko-KR" sz="2800" b="1" dirty="0">
              <a:solidFill>
                <a:schemeClr val="bg1"/>
              </a:solidFill>
              <a:effectLst>
                <a:outerShdw blurRad="38100" dist="38100" dir="2700000" algn="tl">
                  <a:srgbClr val="000000">
                    <a:alpha val="43137"/>
                  </a:srgbClr>
                </a:outerShdw>
              </a:effectLst>
              <a:latin typeface="Helvetica" pitchFamily="34" charset="0"/>
              <a:cs typeface="Helvetica" pitchFamily="34" charset="0"/>
            </a:endParaRPr>
          </a:p>
        </p:txBody>
      </p:sp>
    </p:spTree>
    <p:extLst>
      <p:ext uri="{BB962C8B-B14F-4D97-AF65-F5344CB8AC3E}">
        <p14:creationId xmlns:p14="http://schemas.microsoft.com/office/powerpoint/2010/main" val="35900706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7212"/>
          <a:stretch/>
        </p:blipFill>
        <p:spPr bwMode="auto">
          <a:xfrm>
            <a:off x="1129937" y="1052736"/>
            <a:ext cx="7556863" cy="4465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그룹 5"/>
          <p:cNvGrpSpPr/>
          <p:nvPr/>
        </p:nvGrpSpPr>
        <p:grpSpPr>
          <a:xfrm>
            <a:off x="659674" y="4050611"/>
            <a:ext cx="3847872" cy="2031325"/>
            <a:chOff x="685800" y="4114800"/>
            <a:chExt cx="3847872" cy="2031325"/>
          </a:xfrm>
        </p:grpSpPr>
        <p:sp>
          <p:nvSpPr>
            <p:cNvPr id="7" name="TextBox 6"/>
            <p:cNvSpPr txBox="1"/>
            <p:nvPr/>
          </p:nvSpPr>
          <p:spPr>
            <a:xfrm>
              <a:off x="1143000" y="4114800"/>
              <a:ext cx="3390672" cy="2031325"/>
            </a:xfrm>
            <a:prstGeom prst="rect">
              <a:avLst/>
            </a:prstGeom>
            <a:noFill/>
          </p:spPr>
          <p:txBody>
            <a:bodyPr wrap="none" rtlCol="0">
              <a:spAutoFit/>
            </a:bodyPr>
            <a:lstStyle/>
            <a:p>
              <a:r>
                <a:rPr lang="en-US" altLang="ko-KR" sz="1800" dirty="0" smtClean="0">
                  <a:latin typeface="Helvetica" panose="020B0604020202020204" pitchFamily="34" charset="0"/>
                  <a:cs typeface="Helvetica" panose="020B0604020202020204" pitchFamily="34" charset="0"/>
                </a:rPr>
                <a:t>Granite</a:t>
              </a:r>
            </a:p>
            <a:p>
              <a:r>
                <a:rPr lang="en-US" altLang="ko-KR" sz="1800" dirty="0" err="1" smtClean="0">
                  <a:latin typeface="Helvetica" panose="020B0604020202020204" pitchFamily="34" charset="0"/>
                  <a:cs typeface="Helvetica" panose="020B0604020202020204" pitchFamily="34" charset="0"/>
                </a:rPr>
                <a:t>Myobong</a:t>
              </a:r>
              <a:r>
                <a:rPr lang="en-US" altLang="ko-KR" sz="1800" dirty="0" smtClean="0">
                  <a:latin typeface="Helvetica" panose="020B0604020202020204" pitchFamily="34" charset="0"/>
                  <a:cs typeface="Helvetica" panose="020B0604020202020204" pitchFamily="34" charset="0"/>
                </a:rPr>
                <a:t> formation</a:t>
              </a:r>
            </a:p>
            <a:p>
              <a:r>
                <a:rPr lang="en-US" altLang="ko-KR" sz="1800" dirty="0" smtClean="0">
                  <a:latin typeface="Helvetica" panose="020B0604020202020204" pitchFamily="34" charset="0"/>
                  <a:cs typeface="Helvetica" panose="020B0604020202020204" pitchFamily="34" charset="0"/>
                </a:rPr>
                <a:t>Lower limestone</a:t>
              </a:r>
            </a:p>
            <a:p>
              <a:r>
                <a:rPr lang="en-US" altLang="ko-KR" sz="1800" dirty="0" smtClean="0">
                  <a:latin typeface="Helvetica" panose="020B0604020202020204" pitchFamily="34" charset="0"/>
                  <a:cs typeface="Helvetica" panose="020B0604020202020204" pitchFamily="34" charset="0"/>
                </a:rPr>
                <a:t>Middle dolomite</a:t>
              </a:r>
              <a:endParaRPr lang="en-US" altLang="ko-KR" sz="1800" dirty="0">
                <a:latin typeface="Helvetica" panose="020B0604020202020204" pitchFamily="34" charset="0"/>
                <a:cs typeface="Helvetica" panose="020B0604020202020204" pitchFamily="34" charset="0"/>
              </a:endParaRPr>
            </a:p>
            <a:p>
              <a:r>
                <a:rPr lang="en-US" altLang="ko-KR" sz="1800" dirty="0" smtClean="0">
                  <a:latin typeface="Helvetica" panose="020B0604020202020204" pitchFamily="34" charset="0"/>
                  <a:cs typeface="Helvetica" panose="020B0604020202020204" pitchFamily="34" charset="0"/>
                </a:rPr>
                <a:t>Upper carbonate rich limestone</a:t>
              </a:r>
            </a:p>
            <a:p>
              <a:r>
                <a:rPr lang="en-US" altLang="ko-KR" sz="1800" dirty="0" err="1" smtClean="0">
                  <a:latin typeface="Helvetica" panose="020B0604020202020204" pitchFamily="34" charset="0"/>
                  <a:cs typeface="Helvetica" panose="020B0604020202020204" pitchFamily="34" charset="0"/>
                </a:rPr>
                <a:t>Hwajeol</a:t>
              </a:r>
              <a:r>
                <a:rPr lang="en-US" altLang="ko-KR" sz="1800" dirty="0" smtClean="0">
                  <a:latin typeface="Helvetica" panose="020B0604020202020204" pitchFamily="34" charset="0"/>
                  <a:cs typeface="Helvetica" panose="020B0604020202020204" pitchFamily="34" charset="0"/>
                </a:rPr>
                <a:t> formation</a:t>
              </a:r>
            </a:p>
            <a:p>
              <a:r>
                <a:rPr lang="en-US" altLang="ko-KR" sz="1800" dirty="0" smtClean="0">
                  <a:latin typeface="Helvetica" panose="020B0604020202020204" pitchFamily="34" charset="0"/>
                  <a:cs typeface="Helvetica" panose="020B0604020202020204" pitchFamily="34" charset="0"/>
                </a:rPr>
                <a:t>Fault &amp; Dyke</a:t>
              </a:r>
              <a:endParaRPr lang="ko-KR" altLang="en-US" sz="1800" dirty="0">
                <a:latin typeface="Helvetica" panose="020B0604020202020204" pitchFamily="34" charset="0"/>
                <a:cs typeface="Helvetica" panose="020B0604020202020204" pitchFamily="34" charset="0"/>
              </a:endParaRPr>
            </a:p>
          </p:txBody>
        </p:sp>
        <p:sp>
          <p:nvSpPr>
            <p:cNvPr id="8" name="직사각형 7"/>
            <p:cNvSpPr/>
            <p:nvPr/>
          </p:nvSpPr>
          <p:spPr>
            <a:xfrm>
              <a:off x="685800" y="4217895"/>
              <a:ext cx="381000" cy="228600"/>
            </a:xfrm>
            <a:prstGeom prst="rect">
              <a:avLst/>
            </a:prstGeom>
            <a:solidFill>
              <a:srgbClr val="99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p:cNvSpPr/>
            <p:nvPr/>
          </p:nvSpPr>
          <p:spPr>
            <a:xfrm>
              <a:off x="685800" y="4491320"/>
              <a:ext cx="381000" cy="2286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9"/>
            <p:cNvSpPr/>
            <p:nvPr/>
          </p:nvSpPr>
          <p:spPr>
            <a:xfrm>
              <a:off x="685800" y="4769225"/>
              <a:ext cx="3810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직사각형 10"/>
            <p:cNvSpPr/>
            <p:nvPr/>
          </p:nvSpPr>
          <p:spPr>
            <a:xfrm>
              <a:off x="685800" y="5042650"/>
              <a:ext cx="381000" cy="2286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직사각형 11"/>
            <p:cNvSpPr/>
            <p:nvPr/>
          </p:nvSpPr>
          <p:spPr>
            <a:xfrm>
              <a:off x="685800" y="5305425"/>
              <a:ext cx="381000" cy="22860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직사각형 12"/>
            <p:cNvSpPr/>
            <p:nvPr/>
          </p:nvSpPr>
          <p:spPr>
            <a:xfrm>
              <a:off x="685800" y="5578850"/>
              <a:ext cx="381000" cy="228600"/>
            </a:xfrm>
            <a:prstGeom prst="rect">
              <a:avLst/>
            </a:prstGeom>
            <a:solidFill>
              <a:srgbClr val="00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직사각형 13"/>
            <p:cNvSpPr/>
            <p:nvPr/>
          </p:nvSpPr>
          <p:spPr>
            <a:xfrm>
              <a:off x="685800" y="5856755"/>
              <a:ext cx="381000" cy="228600"/>
            </a:xfrm>
            <a:prstGeom prst="rect">
              <a:avLst/>
            </a:prstGeom>
            <a:solidFill>
              <a:srgbClr val="CC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17" name="Rectangle 2"/>
          <p:cNvSpPr txBox="1">
            <a:spLocks noChangeArrowheads="1"/>
          </p:cNvSpPr>
          <p:nvPr/>
        </p:nvSpPr>
        <p:spPr>
          <a:xfrm>
            <a:off x="179512" y="7487"/>
            <a:ext cx="6481416" cy="432792"/>
          </a:xfrm>
          <a:prstGeom prst="rect">
            <a:avLst/>
          </a:prstGeom>
        </p:spPr>
        <p:txBody>
          <a:bodyPr/>
          <a:lstStyle>
            <a:lvl1pPr algn="ctr" rtl="0" eaLnBrk="0" fontAlgn="base" latinLnBrk="1" hangingPunct="0">
              <a:spcBef>
                <a:spcPct val="0"/>
              </a:spcBef>
              <a:spcAft>
                <a:spcPct val="0"/>
              </a:spcAft>
              <a:defRPr kumimoji="1" sz="4400">
                <a:solidFill>
                  <a:schemeClr val="tx2"/>
                </a:solidFill>
                <a:latin typeface="Arial" pitchFamily="34" charset="0"/>
                <a:ea typeface="+mj-ea"/>
                <a:cs typeface="+mj-cs"/>
              </a:defRPr>
            </a:lvl1pPr>
            <a:lvl2pPr algn="ctr" rtl="0" eaLnBrk="0" fontAlgn="base" latinLnBrk="1" hangingPunct="0">
              <a:spcBef>
                <a:spcPct val="0"/>
              </a:spcBef>
              <a:spcAft>
                <a:spcPct val="0"/>
              </a:spcAft>
              <a:defRPr kumimoji="1" sz="4400">
                <a:solidFill>
                  <a:schemeClr val="tx2"/>
                </a:solidFill>
                <a:latin typeface="Arial" pitchFamily="34" charset="0"/>
                <a:ea typeface="HY헤드라인M" pitchFamily="18" charset="-127"/>
              </a:defRPr>
            </a:lvl2pPr>
            <a:lvl3pPr algn="ctr" rtl="0" eaLnBrk="0" fontAlgn="base" latinLnBrk="1" hangingPunct="0">
              <a:spcBef>
                <a:spcPct val="0"/>
              </a:spcBef>
              <a:spcAft>
                <a:spcPct val="0"/>
              </a:spcAft>
              <a:defRPr kumimoji="1" sz="4400">
                <a:solidFill>
                  <a:schemeClr val="tx2"/>
                </a:solidFill>
                <a:latin typeface="Arial" pitchFamily="34" charset="0"/>
                <a:ea typeface="HY헤드라인M" pitchFamily="18" charset="-127"/>
              </a:defRPr>
            </a:lvl3pPr>
            <a:lvl4pPr algn="ctr" rtl="0" eaLnBrk="0" fontAlgn="base" latinLnBrk="1" hangingPunct="0">
              <a:spcBef>
                <a:spcPct val="0"/>
              </a:spcBef>
              <a:spcAft>
                <a:spcPct val="0"/>
              </a:spcAft>
              <a:defRPr kumimoji="1" sz="4400">
                <a:solidFill>
                  <a:schemeClr val="tx2"/>
                </a:solidFill>
                <a:latin typeface="Arial" pitchFamily="34" charset="0"/>
                <a:ea typeface="HY헤드라인M" pitchFamily="18" charset="-127"/>
              </a:defRPr>
            </a:lvl4pPr>
            <a:lvl5pPr algn="ctr" rtl="0" eaLnBrk="0" fontAlgn="base" latinLnBrk="1" hangingPunct="0">
              <a:spcBef>
                <a:spcPct val="0"/>
              </a:spcBef>
              <a:spcAft>
                <a:spcPct val="0"/>
              </a:spcAft>
              <a:defRPr kumimoji="1" sz="4400">
                <a:solidFill>
                  <a:schemeClr val="tx2"/>
                </a:solidFill>
                <a:latin typeface="Arial" pitchFamily="34" charset="0"/>
                <a:ea typeface="HY헤드라인M" pitchFamily="18" charset="-127"/>
              </a:defRPr>
            </a:lvl5pPr>
            <a:lvl6pPr marL="457200" algn="ctr" rtl="0" fontAlgn="base" latinLnBrk="1">
              <a:spcBef>
                <a:spcPct val="0"/>
              </a:spcBef>
              <a:spcAft>
                <a:spcPct val="0"/>
              </a:spcAft>
              <a:defRPr kumimoji="1" sz="4400">
                <a:solidFill>
                  <a:schemeClr val="tx2"/>
                </a:solidFill>
                <a:latin typeface="HY헤드라인M" pitchFamily="18" charset="-127"/>
                <a:ea typeface="HY헤드라인M" pitchFamily="18" charset="-127"/>
              </a:defRPr>
            </a:lvl6pPr>
            <a:lvl7pPr marL="914400" algn="ctr" rtl="0" fontAlgn="base" latinLnBrk="1">
              <a:spcBef>
                <a:spcPct val="0"/>
              </a:spcBef>
              <a:spcAft>
                <a:spcPct val="0"/>
              </a:spcAft>
              <a:defRPr kumimoji="1" sz="4400">
                <a:solidFill>
                  <a:schemeClr val="tx2"/>
                </a:solidFill>
                <a:latin typeface="HY헤드라인M" pitchFamily="18" charset="-127"/>
                <a:ea typeface="HY헤드라인M" pitchFamily="18" charset="-127"/>
              </a:defRPr>
            </a:lvl7pPr>
            <a:lvl8pPr marL="1371600" algn="ctr" rtl="0" fontAlgn="base" latinLnBrk="1">
              <a:spcBef>
                <a:spcPct val="0"/>
              </a:spcBef>
              <a:spcAft>
                <a:spcPct val="0"/>
              </a:spcAft>
              <a:defRPr kumimoji="1" sz="4400">
                <a:solidFill>
                  <a:schemeClr val="tx2"/>
                </a:solidFill>
                <a:latin typeface="HY헤드라인M" pitchFamily="18" charset="-127"/>
                <a:ea typeface="HY헤드라인M" pitchFamily="18" charset="-127"/>
              </a:defRPr>
            </a:lvl8pPr>
            <a:lvl9pPr marL="1828800" algn="ctr" rtl="0" fontAlgn="base" latinLnBrk="1">
              <a:spcBef>
                <a:spcPct val="0"/>
              </a:spcBef>
              <a:spcAft>
                <a:spcPct val="0"/>
              </a:spcAft>
              <a:defRPr kumimoji="1" sz="4400">
                <a:solidFill>
                  <a:schemeClr val="tx2"/>
                </a:solidFill>
                <a:latin typeface="HY헤드라인M" pitchFamily="18" charset="-127"/>
                <a:ea typeface="HY헤드라인M" pitchFamily="18" charset="-127"/>
              </a:defRPr>
            </a:lvl9pPr>
          </a:lstStyle>
          <a:p>
            <a:pPr algn="l"/>
            <a:r>
              <a:rPr lang="en-US" altLang="ko-KR" sz="2800" b="1" dirty="0" smtClean="0">
                <a:solidFill>
                  <a:schemeClr val="bg1"/>
                </a:solidFill>
                <a:effectLst>
                  <a:outerShdw blurRad="38100" dist="38100" dir="2700000" algn="tl">
                    <a:srgbClr val="000000">
                      <a:alpha val="43137"/>
                    </a:srgbClr>
                  </a:outerShdw>
                </a:effectLst>
                <a:latin typeface="Helvetica" pitchFamily="34" charset="0"/>
                <a:cs typeface="Helvetica" pitchFamily="34" charset="0"/>
              </a:rPr>
              <a:t>3-D Geological modeling</a:t>
            </a:r>
            <a:endParaRPr lang="en-US" altLang="ko-KR" sz="2800" b="1" dirty="0">
              <a:solidFill>
                <a:schemeClr val="bg1"/>
              </a:solidFill>
              <a:effectLst>
                <a:outerShdw blurRad="38100" dist="38100" dir="2700000" algn="tl">
                  <a:srgbClr val="000000">
                    <a:alpha val="43137"/>
                  </a:srgbClr>
                </a:outerShdw>
              </a:effectLst>
              <a:latin typeface="Helvetica" pitchFamily="34" charset="0"/>
              <a:cs typeface="Helvetica" pitchFamily="34" charset="0"/>
            </a:endParaRPr>
          </a:p>
        </p:txBody>
      </p:sp>
    </p:spTree>
    <p:extLst>
      <p:ext uri="{BB962C8B-B14F-4D97-AF65-F5344CB8AC3E}">
        <p14:creationId xmlns:p14="http://schemas.microsoft.com/office/powerpoint/2010/main" val="36567879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아래쪽 화살표 17"/>
          <p:cNvSpPr/>
          <p:nvPr/>
        </p:nvSpPr>
        <p:spPr>
          <a:xfrm>
            <a:off x="6093060" y="1700808"/>
            <a:ext cx="1008112"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아래쪽 화살표 13"/>
          <p:cNvSpPr/>
          <p:nvPr/>
        </p:nvSpPr>
        <p:spPr>
          <a:xfrm>
            <a:off x="1970602" y="1700808"/>
            <a:ext cx="1008112"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표 1"/>
          <p:cNvGraphicFramePr>
            <a:graphicFrameLocks noGrp="1"/>
          </p:cNvGraphicFramePr>
          <p:nvPr>
            <p:extLst>
              <p:ext uri="{D42A27DB-BD31-4B8C-83A1-F6EECF244321}">
                <p14:modId xmlns:p14="http://schemas.microsoft.com/office/powerpoint/2010/main" val="2757016699"/>
              </p:ext>
            </p:extLst>
          </p:nvPr>
        </p:nvGraphicFramePr>
        <p:xfrm>
          <a:off x="251520" y="3501008"/>
          <a:ext cx="8640961" cy="2669520"/>
        </p:xfrm>
        <a:graphic>
          <a:graphicData uri="http://schemas.openxmlformats.org/drawingml/2006/table">
            <a:tbl>
              <a:tblPr firstRow="1" bandRow="1">
                <a:tableStyleId>{5C22544A-7EE6-4342-B048-85BDC9FD1C3A}</a:tableStyleId>
              </a:tblPr>
              <a:tblGrid>
                <a:gridCol w="1440160"/>
                <a:gridCol w="1296144"/>
                <a:gridCol w="966965"/>
                <a:gridCol w="1121267"/>
                <a:gridCol w="1347579"/>
                <a:gridCol w="1388725"/>
                <a:gridCol w="1080121"/>
              </a:tblGrid>
              <a:tr h="360388">
                <a:tc>
                  <a:txBody>
                    <a:bodyPr/>
                    <a:lstStyle/>
                    <a:p>
                      <a:pPr algn="ctr"/>
                      <a:r>
                        <a:rPr lang="en-US" sz="1200" dirty="0" smtClean="0">
                          <a:solidFill>
                            <a:schemeClr val="tx1"/>
                          </a:solidFill>
                          <a:latin typeface="Helvetica" panose="020B0604020202020204" pitchFamily="34" charset="0"/>
                          <a:cs typeface="Helvetica" panose="020B0604020202020204" pitchFamily="34" charset="0"/>
                        </a:rPr>
                        <a:t>Rock type</a:t>
                      </a:r>
                      <a:endParaRPr lang="en-US" sz="1200" dirty="0">
                        <a:solidFill>
                          <a:schemeClr val="tx1"/>
                        </a:solidFill>
                        <a:latin typeface="Helvetica" panose="020B0604020202020204" pitchFamily="34" charset="0"/>
                        <a:cs typeface="Helvetica" panose="020B0604020202020204" pitchFamily="34" charset="0"/>
                      </a:endParaRPr>
                    </a:p>
                  </a:txBody>
                  <a:tcPr anchor="ctr"/>
                </a:tc>
                <a:tc>
                  <a:txBody>
                    <a:bodyPr/>
                    <a:lstStyle/>
                    <a:p>
                      <a:pPr algn="ctr"/>
                      <a:r>
                        <a:rPr lang="en-US" sz="1200" dirty="0" smtClean="0">
                          <a:solidFill>
                            <a:schemeClr val="tx1"/>
                          </a:solidFill>
                          <a:latin typeface="Helvetica" panose="020B0604020202020204" pitchFamily="34" charset="0"/>
                          <a:cs typeface="Helvetica" panose="020B0604020202020204" pitchFamily="34" charset="0"/>
                        </a:rPr>
                        <a:t>Deformation </a:t>
                      </a:r>
                    </a:p>
                    <a:p>
                      <a:pPr algn="ctr"/>
                      <a:r>
                        <a:rPr lang="en-US" sz="1200" dirty="0" smtClean="0">
                          <a:solidFill>
                            <a:schemeClr val="tx1"/>
                          </a:solidFill>
                          <a:latin typeface="Helvetica" panose="020B0604020202020204" pitchFamily="34" charset="0"/>
                          <a:cs typeface="Helvetica" panose="020B0604020202020204" pitchFamily="34" charset="0"/>
                        </a:rPr>
                        <a:t>Modulus </a:t>
                      </a:r>
                      <a:r>
                        <a:rPr lang="en-US" sz="1200" baseline="0" dirty="0" smtClean="0">
                          <a:solidFill>
                            <a:schemeClr val="tx1"/>
                          </a:solidFill>
                          <a:latin typeface="Helvetica" panose="020B0604020202020204" pitchFamily="34" charset="0"/>
                          <a:cs typeface="Helvetica" panose="020B0604020202020204" pitchFamily="34" charset="0"/>
                        </a:rPr>
                        <a:t>(</a:t>
                      </a:r>
                      <a:r>
                        <a:rPr lang="en-US" sz="1200" baseline="0" dirty="0" err="1" smtClean="0">
                          <a:solidFill>
                            <a:schemeClr val="tx1"/>
                          </a:solidFill>
                          <a:latin typeface="Helvetica" panose="020B0604020202020204" pitchFamily="34" charset="0"/>
                          <a:cs typeface="Helvetica" panose="020B0604020202020204" pitchFamily="34" charset="0"/>
                        </a:rPr>
                        <a:t>MPa</a:t>
                      </a:r>
                      <a:r>
                        <a:rPr lang="en-US" sz="1200" baseline="0" dirty="0" smtClean="0">
                          <a:solidFill>
                            <a:schemeClr val="tx1"/>
                          </a:solidFill>
                          <a:latin typeface="Helvetica" panose="020B0604020202020204" pitchFamily="34" charset="0"/>
                          <a:cs typeface="Helvetica" panose="020B0604020202020204" pitchFamily="34" charset="0"/>
                        </a:rPr>
                        <a:t>)</a:t>
                      </a:r>
                      <a:endParaRPr lang="en-US" sz="1200" dirty="0">
                        <a:solidFill>
                          <a:schemeClr val="tx1"/>
                        </a:solidFill>
                        <a:latin typeface="Helvetica" panose="020B0604020202020204" pitchFamily="34" charset="0"/>
                        <a:cs typeface="Helvetica" panose="020B0604020202020204" pitchFamily="34" charset="0"/>
                      </a:endParaRPr>
                    </a:p>
                  </a:txBody>
                  <a:tcPr anchor="ctr"/>
                </a:tc>
                <a:tc>
                  <a:txBody>
                    <a:bodyPr/>
                    <a:lstStyle/>
                    <a:p>
                      <a:pPr algn="ctr"/>
                      <a:r>
                        <a:rPr lang="en-US" sz="1200" dirty="0" smtClean="0">
                          <a:solidFill>
                            <a:schemeClr val="tx1"/>
                          </a:solidFill>
                          <a:latin typeface="Helvetica" panose="020B0604020202020204" pitchFamily="34" charset="0"/>
                          <a:cs typeface="Helvetica" panose="020B0604020202020204" pitchFamily="34" charset="0"/>
                        </a:rPr>
                        <a:t>Poisson’s</a:t>
                      </a:r>
                    </a:p>
                    <a:p>
                      <a:pPr algn="ctr"/>
                      <a:r>
                        <a:rPr lang="en-US" sz="1200" dirty="0" smtClean="0">
                          <a:solidFill>
                            <a:schemeClr val="tx1"/>
                          </a:solidFill>
                          <a:latin typeface="Helvetica" panose="020B0604020202020204" pitchFamily="34" charset="0"/>
                          <a:cs typeface="Helvetica" panose="020B0604020202020204" pitchFamily="34" charset="0"/>
                        </a:rPr>
                        <a:t>ratio</a:t>
                      </a:r>
                      <a:endParaRPr lang="en-US" sz="1200" dirty="0">
                        <a:solidFill>
                          <a:schemeClr val="tx1"/>
                        </a:solidFill>
                        <a:latin typeface="Helvetica" panose="020B0604020202020204" pitchFamily="34" charset="0"/>
                        <a:cs typeface="Helvetica" panose="020B0604020202020204" pitchFamily="34" charset="0"/>
                      </a:endParaRPr>
                    </a:p>
                  </a:txBody>
                  <a:tcPr anchor="ctr"/>
                </a:tc>
                <a:tc>
                  <a:txBody>
                    <a:bodyPr/>
                    <a:lstStyle/>
                    <a:p>
                      <a:pPr algn="ctr"/>
                      <a:r>
                        <a:rPr lang="en-US" sz="1200" dirty="0" smtClean="0">
                          <a:solidFill>
                            <a:schemeClr val="tx1"/>
                          </a:solidFill>
                          <a:latin typeface="Helvetica" panose="020B0604020202020204" pitchFamily="34" charset="0"/>
                          <a:cs typeface="Helvetica" panose="020B0604020202020204" pitchFamily="34" charset="0"/>
                        </a:rPr>
                        <a:t>Cohesion</a:t>
                      </a:r>
                    </a:p>
                    <a:p>
                      <a:pPr algn="ctr"/>
                      <a:r>
                        <a:rPr lang="en-US" sz="1200" dirty="0" smtClean="0">
                          <a:solidFill>
                            <a:schemeClr val="tx1"/>
                          </a:solidFill>
                          <a:latin typeface="Helvetica" panose="020B0604020202020204" pitchFamily="34" charset="0"/>
                          <a:cs typeface="Helvetica" panose="020B0604020202020204" pitchFamily="34" charset="0"/>
                        </a:rPr>
                        <a:t>(</a:t>
                      </a:r>
                      <a:r>
                        <a:rPr lang="en-US" sz="1200" dirty="0" err="1" smtClean="0">
                          <a:solidFill>
                            <a:schemeClr val="tx1"/>
                          </a:solidFill>
                          <a:latin typeface="Helvetica" panose="020B0604020202020204" pitchFamily="34" charset="0"/>
                          <a:cs typeface="Helvetica" panose="020B0604020202020204" pitchFamily="34" charset="0"/>
                        </a:rPr>
                        <a:t>MPa</a:t>
                      </a:r>
                      <a:r>
                        <a:rPr lang="en-US" sz="1200" dirty="0" smtClean="0">
                          <a:solidFill>
                            <a:schemeClr val="tx1"/>
                          </a:solidFill>
                          <a:latin typeface="Helvetica" panose="020B0604020202020204" pitchFamily="34" charset="0"/>
                          <a:cs typeface="Helvetica" panose="020B0604020202020204" pitchFamily="34" charset="0"/>
                        </a:rPr>
                        <a:t>)</a:t>
                      </a:r>
                      <a:endParaRPr lang="en-US" sz="1200" dirty="0">
                        <a:solidFill>
                          <a:schemeClr val="tx1"/>
                        </a:solidFill>
                        <a:latin typeface="Helvetica" panose="020B0604020202020204" pitchFamily="34" charset="0"/>
                        <a:cs typeface="Helvetica" panose="020B0604020202020204" pitchFamily="34" charset="0"/>
                      </a:endParaRPr>
                    </a:p>
                  </a:txBody>
                  <a:tcPr anchor="ctr"/>
                </a:tc>
                <a:tc>
                  <a:txBody>
                    <a:bodyPr/>
                    <a:lstStyle/>
                    <a:p>
                      <a:pPr algn="ctr"/>
                      <a:r>
                        <a:rPr lang="en-US" sz="1200" dirty="0" smtClean="0">
                          <a:solidFill>
                            <a:schemeClr val="tx1"/>
                          </a:solidFill>
                          <a:latin typeface="Helvetica" panose="020B0604020202020204" pitchFamily="34" charset="0"/>
                          <a:cs typeface="Helvetica" panose="020B0604020202020204" pitchFamily="34" charset="0"/>
                        </a:rPr>
                        <a:t>Friction angle</a:t>
                      </a:r>
                    </a:p>
                    <a:p>
                      <a:pPr algn="ctr"/>
                      <a:r>
                        <a:rPr lang="en-US" sz="1200" dirty="0" smtClean="0">
                          <a:solidFill>
                            <a:schemeClr val="tx1"/>
                          </a:solidFill>
                          <a:latin typeface="Helvetica" panose="020B0604020202020204" pitchFamily="34" charset="0"/>
                          <a:cs typeface="Helvetica" panose="020B0604020202020204" pitchFamily="34" charset="0"/>
                        </a:rPr>
                        <a:t>(˚)</a:t>
                      </a:r>
                      <a:endParaRPr lang="en-US" sz="1200" dirty="0">
                        <a:solidFill>
                          <a:schemeClr val="tx1"/>
                        </a:solidFill>
                        <a:latin typeface="Helvetica" panose="020B0604020202020204" pitchFamily="34" charset="0"/>
                        <a:cs typeface="Helvetica" panose="020B0604020202020204" pitchFamily="34" charset="0"/>
                      </a:endParaRPr>
                    </a:p>
                  </a:txBody>
                  <a:tcPr anchor="ctr"/>
                </a:tc>
                <a:tc>
                  <a:txBody>
                    <a:bodyPr/>
                    <a:lstStyle/>
                    <a:p>
                      <a:pPr algn="ctr"/>
                      <a:r>
                        <a:rPr lang="en-US" sz="1200" dirty="0" smtClean="0">
                          <a:solidFill>
                            <a:schemeClr val="tx1"/>
                          </a:solidFill>
                          <a:latin typeface="Helvetica" panose="020B0604020202020204" pitchFamily="34" charset="0"/>
                          <a:cs typeface="Helvetica" panose="020B0604020202020204" pitchFamily="34" charset="0"/>
                        </a:rPr>
                        <a:t>Tensile</a:t>
                      </a:r>
                      <a:r>
                        <a:rPr lang="en-US" sz="1200" baseline="0" dirty="0" smtClean="0">
                          <a:solidFill>
                            <a:schemeClr val="tx1"/>
                          </a:solidFill>
                          <a:latin typeface="Helvetica" panose="020B0604020202020204" pitchFamily="34" charset="0"/>
                          <a:cs typeface="Helvetica" panose="020B0604020202020204" pitchFamily="34" charset="0"/>
                        </a:rPr>
                        <a:t> strength (</a:t>
                      </a:r>
                      <a:r>
                        <a:rPr lang="en-US" sz="1200" baseline="0" dirty="0" err="1" smtClean="0">
                          <a:solidFill>
                            <a:schemeClr val="tx1"/>
                          </a:solidFill>
                          <a:latin typeface="Helvetica" panose="020B0604020202020204" pitchFamily="34" charset="0"/>
                          <a:cs typeface="Helvetica" panose="020B0604020202020204" pitchFamily="34" charset="0"/>
                        </a:rPr>
                        <a:t>MPa</a:t>
                      </a:r>
                      <a:r>
                        <a:rPr lang="en-US" sz="1200" baseline="0" dirty="0" smtClean="0">
                          <a:solidFill>
                            <a:schemeClr val="tx1"/>
                          </a:solidFill>
                          <a:latin typeface="Helvetica" panose="020B0604020202020204" pitchFamily="34" charset="0"/>
                          <a:cs typeface="Helvetica" panose="020B0604020202020204" pitchFamily="34" charset="0"/>
                        </a:rPr>
                        <a:t>)</a:t>
                      </a:r>
                      <a:endParaRPr lang="en-US" sz="1200" dirty="0">
                        <a:solidFill>
                          <a:schemeClr val="tx1"/>
                        </a:solidFill>
                        <a:latin typeface="Helvetica" panose="020B0604020202020204" pitchFamily="34" charset="0"/>
                        <a:cs typeface="Helvetica" panose="020B0604020202020204" pitchFamily="34" charset="0"/>
                      </a:endParaRPr>
                    </a:p>
                  </a:txBody>
                  <a:tcPr anchor="ctr"/>
                </a:tc>
                <a:tc>
                  <a:txBody>
                    <a:bodyPr/>
                    <a:lstStyle/>
                    <a:p>
                      <a:pPr algn="ctr"/>
                      <a:r>
                        <a:rPr lang="en-US" sz="1200" dirty="0" smtClean="0">
                          <a:solidFill>
                            <a:schemeClr val="tx1"/>
                          </a:solidFill>
                          <a:latin typeface="Helvetica" panose="020B0604020202020204" pitchFamily="34" charset="0"/>
                          <a:cs typeface="Helvetica" panose="020B0604020202020204" pitchFamily="34" charset="0"/>
                        </a:rPr>
                        <a:t>Density</a:t>
                      </a:r>
                    </a:p>
                    <a:p>
                      <a:pPr algn="ctr"/>
                      <a:r>
                        <a:rPr lang="en-US" sz="1200" dirty="0" smtClean="0">
                          <a:solidFill>
                            <a:schemeClr val="tx1"/>
                          </a:solidFill>
                          <a:latin typeface="Helvetica" panose="020B0604020202020204" pitchFamily="34" charset="0"/>
                          <a:cs typeface="Helvetica" panose="020B0604020202020204" pitchFamily="34" charset="0"/>
                        </a:rPr>
                        <a:t>(</a:t>
                      </a:r>
                      <a:r>
                        <a:rPr lang="en-US" sz="1200" dirty="0" err="1" smtClean="0">
                          <a:solidFill>
                            <a:schemeClr val="tx1"/>
                          </a:solidFill>
                          <a:latin typeface="Helvetica" panose="020B0604020202020204" pitchFamily="34" charset="0"/>
                          <a:cs typeface="Helvetica" panose="020B0604020202020204" pitchFamily="34" charset="0"/>
                        </a:rPr>
                        <a:t>kgf</a:t>
                      </a:r>
                      <a:r>
                        <a:rPr lang="en-US" sz="1200" dirty="0" smtClean="0">
                          <a:solidFill>
                            <a:schemeClr val="tx1"/>
                          </a:solidFill>
                          <a:latin typeface="Helvetica" panose="020B0604020202020204" pitchFamily="34" charset="0"/>
                          <a:cs typeface="Helvetica" panose="020B0604020202020204" pitchFamily="34" charset="0"/>
                        </a:rPr>
                        <a:t>/m</a:t>
                      </a:r>
                      <a:r>
                        <a:rPr lang="en-US" sz="1200" baseline="30000" dirty="0" smtClean="0">
                          <a:solidFill>
                            <a:schemeClr val="tx1"/>
                          </a:solidFill>
                          <a:latin typeface="Helvetica" panose="020B0604020202020204" pitchFamily="34" charset="0"/>
                          <a:cs typeface="Helvetica" panose="020B0604020202020204" pitchFamily="34" charset="0"/>
                        </a:rPr>
                        <a:t>3</a:t>
                      </a:r>
                      <a:r>
                        <a:rPr lang="en-US" sz="1200" dirty="0" smtClean="0">
                          <a:solidFill>
                            <a:schemeClr val="tx1"/>
                          </a:solidFill>
                          <a:latin typeface="Helvetica" panose="020B0604020202020204" pitchFamily="34" charset="0"/>
                          <a:cs typeface="Helvetica" panose="020B0604020202020204" pitchFamily="34" charset="0"/>
                        </a:rPr>
                        <a:t>)</a:t>
                      </a:r>
                      <a:endParaRPr lang="en-US" sz="1200" dirty="0">
                        <a:solidFill>
                          <a:schemeClr val="tx1"/>
                        </a:solidFill>
                        <a:latin typeface="Helvetica" panose="020B0604020202020204" pitchFamily="34" charset="0"/>
                        <a:cs typeface="Helvetica" panose="020B0604020202020204" pitchFamily="34" charset="0"/>
                      </a:endParaRPr>
                    </a:p>
                  </a:txBody>
                  <a:tcPr anchor="ctr"/>
                </a:tc>
              </a:tr>
              <a:tr h="368720">
                <a:tc>
                  <a:txBody>
                    <a:bodyPr/>
                    <a:lstStyle/>
                    <a:p>
                      <a:pPr algn="ctr"/>
                      <a:r>
                        <a:rPr lang="en-US" sz="1200" dirty="0" smtClean="0">
                          <a:latin typeface="Helvetica" panose="020B0604020202020204" pitchFamily="34" charset="0"/>
                          <a:cs typeface="Helvetica" panose="020B0604020202020204" pitchFamily="34" charset="0"/>
                        </a:rPr>
                        <a:t>Limestone</a:t>
                      </a:r>
                      <a:endParaRPr lang="en-US" sz="1200" dirty="0">
                        <a:latin typeface="Helvetica" panose="020B0604020202020204" pitchFamily="34" charset="0"/>
                        <a:cs typeface="Helvetica" panose="020B0604020202020204" pitchFamily="34" charset="0"/>
                      </a:endParaRPr>
                    </a:p>
                  </a:txBody>
                  <a:tcPr anchor="ctr"/>
                </a:tc>
                <a:tc>
                  <a:txBody>
                    <a:bodyPr/>
                    <a:lstStyle/>
                    <a:p>
                      <a:pPr marL="0" marR="0" indent="0" algn="ctr" fontAlgn="base" latinLnBrk="0">
                        <a:lnSpc>
                          <a:spcPct val="160000"/>
                        </a:lnSpc>
                        <a:spcBef>
                          <a:spcPts val="0"/>
                        </a:spcBef>
                        <a:spcAft>
                          <a:spcPts val="0"/>
                        </a:spcAft>
                      </a:pPr>
                      <a:r>
                        <a:rPr lang="en-US" sz="1200" kern="0" spc="0" dirty="0">
                          <a:solidFill>
                            <a:srgbClr val="000000"/>
                          </a:solidFill>
                          <a:effectLst/>
                          <a:latin typeface="Helvetica" panose="020B0604020202020204" pitchFamily="34" charset="0"/>
                          <a:cs typeface="Helvetica" panose="020B0604020202020204" pitchFamily="34" charset="0"/>
                        </a:rPr>
                        <a:t>28,000</a:t>
                      </a:r>
                    </a:p>
                  </a:txBody>
                  <a:tcPr marL="64770" marR="64770" marT="17907" marB="17907" anchor="ctr"/>
                </a:tc>
                <a:tc>
                  <a:txBody>
                    <a:bodyPr/>
                    <a:lstStyle/>
                    <a:p>
                      <a:pPr marL="0" marR="0" indent="0" algn="ctr" fontAlgn="base" latinLnBrk="0">
                        <a:lnSpc>
                          <a:spcPct val="160000"/>
                        </a:lnSpc>
                        <a:spcBef>
                          <a:spcPts val="0"/>
                        </a:spcBef>
                        <a:spcAft>
                          <a:spcPts val="0"/>
                        </a:spcAft>
                      </a:pPr>
                      <a:r>
                        <a:rPr lang="en-US" sz="1200" kern="0" spc="0">
                          <a:solidFill>
                            <a:srgbClr val="000000"/>
                          </a:solidFill>
                          <a:effectLst/>
                          <a:latin typeface="Helvetica" panose="020B0604020202020204" pitchFamily="34" charset="0"/>
                          <a:cs typeface="Helvetica" panose="020B0604020202020204" pitchFamily="34" charset="0"/>
                        </a:rPr>
                        <a:t>0.22</a:t>
                      </a:r>
                    </a:p>
                  </a:txBody>
                  <a:tcPr marL="64770" marR="64770" marT="17907" marB="17907" anchor="ctr"/>
                </a:tc>
                <a:tc>
                  <a:txBody>
                    <a:bodyPr/>
                    <a:lstStyle/>
                    <a:p>
                      <a:pPr marL="0" marR="0" indent="0" algn="ctr" fontAlgn="base" latinLnBrk="0">
                        <a:lnSpc>
                          <a:spcPct val="160000"/>
                        </a:lnSpc>
                        <a:spcBef>
                          <a:spcPts val="0"/>
                        </a:spcBef>
                        <a:spcAft>
                          <a:spcPts val="0"/>
                        </a:spcAft>
                      </a:pPr>
                      <a:r>
                        <a:rPr lang="en-US" sz="1200" kern="0" spc="0">
                          <a:solidFill>
                            <a:srgbClr val="000000"/>
                          </a:solidFill>
                          <a:effectLst/>
                          <a:latin typeface="Helvetica" panose="020B0604020202020204" pitchFamily="34" charset="0"/>
                          <a:cs typeface="Helvetica" panose="020B0604020202020204" pitchFamily="34" charset="0"/>
                        </a:rPr>
                        <a:t>3.70</a:t>
                      </a:r>
                    </a:p>
                  </a:txBody>
                  <a:tcPr marL="64770" marR="64770" marT="17907" marB="17907" anchor="ctr"/>
                </a:tc>
                <a:tc>
                  <a:txBody>
                    <a:bodyPr/>
                    <a:lstStyle/>
                    <a:p>
                      <a:pPr marL="0" marR="0" indent="0" algn="ctr" fontAlgn="base" latinLnBrk="0">
                        <a:lnSpc>
                          <a:spcPct val="160000"/>
                        </a:lnSpc>
                        <a:spcBef>
                          <a:spcPts val="0"/>
                        </a:spcBef>
                        <a:spcAft>
                          <a:spcPts val="0"/>
                        </a:spcAft>
                      </a:pPr>
                      <a:r>
                        <a:rPr lang="en-US" sz="1200" kern="0" spc="0">
                          <a:solidFill>
                            <a:srgbClr val="000000"/>
                          </a:solidFill>
                          <a:effectLst/>
                          <a:latin typeface="Helvetica" panose="020B0604020202020204" pitchFamily="34" charset="0"/>
                          <a:cs typeface="Helvetica" panose="020B0604020202020204" pitchFamily="34" charset="0"/>
                        </a:rPr>
                        <a:t>43</a:t>
                      </a:r>
                    </a:p>
                  </a:txBody>
                  <a:tcPr marL="64770" marR="64770" marT="17907" marB="17907" anchor="ctr"/>
                </a:tc>
                <a:tc>
                  <a:txBody>
                    <a:bodyPr/>
                    <a:lstStyle/>
                    <a:p>
                      <a:pPr marL="0" marR="0" indent="0" algn="ctr" fontAlgn="base" latinLnBrk="0">
                        <a:lnSpc>
                          <a:spcPct val="160000"/>
                        </a:lnSpc>
                        <a:spcBef>
                          <a:spcPts val="0"/>
                        </a:spcBef>
                        <a:spcAft>
                          <a:spcPts val="0"/>
                        </a:spcAft>
                      </a:pPr>
                      <a:r>
                        <a:rPr lang="en-US" sz="1200" kern="0" spc="0">
                          <a:solidFill>
                            <a:srgbClr val="000000"/>
                          </a:solidFill>
                          <a:effectLst/>
                          <a:latin typeface="Helvetica" panose="020B0604020202020204" pitchFamily="34" charset="0"/>
                          <a:cs typeface="Helvetica" panose="020B0604020202020204" pitchFamily="34" charset="0"/>
                        </a:rPr>
                        <a:t>0.9</a:t>
                      </a:r>
                    </a:p>
                  </a:txBody>
                  <a:tcPr marL="64770" marR="64770" marT="17907" marB="17907" anchor="ctr"/>
                </a:tc>
                <a:tc>
                  <a:txBody>
                    <a:bodyPr/>
                    <a:lstStyle/>
                    <a:p>
                      <a:pPr marL="0" marR="0" indent="0" algn="ctr" fontAlgn="base" latinLnBrk="0">
                        <a:lnSpc>
                          <a:spcPct val="160000"/>
                        </a:lnSpc>
                        <a:spcBef>
                          <a:spcPts val="0"/>
                        </a:spcBef>
                        <a:spcAft>
                          <a:spcPts val="0"/>
                        </a:spcAft>
                      </a:pPr>
                      <a:r>
                        <a:rPr lang="en-US" sz="1200" kern="0" spc="0" dirty="0" smtClean="0">
                          <a:solidFill>
                            <a:srgbClr val="000000"/>
                          </a:solidFill>
                          <a:effectLst/>
                          <a:latin typeface="Helvetica" panose="020B0604020202020204" pitchFamily="34" charset="0"/>
                          <a:cs typeface="Helvetica" panose="020B0604020202020204" pitchFamily="34" charset="0"/>
                        </a:rPr>
                        <a:t>2,700</a:t>
                      </a:r>
                      <a:endParaRPr lang="en-US" sz="1200" kern="0" spc="0" dirty="0">
                        <a:solidFill>
                          <a:srgbClr val="000000"/>
                        </a:solidFill>
                        <a:effectLst/>
                        <a:latin typeface="Helvetica" panose="020B0604020202020204" pitchFamily="34" charset="0"/>
                        <a:cs typeface="Helvetica" panose="020B0604020202020204" pitchFamily="34" charset="0"/>
                      </a:endParaRPr>
                    </a:p>
                  </a:txBody>
                  <a:tcPr marL="64770" marR="64770" marT="17907" marB="17907" anchor="ctr"/>
                </a:tc>
              </a:tr>
              <a:tr h="368720">
                <a:tc>
                  <a:txBody>
                    <a:bodyPr/>
                    <a:lstStyle/>
                    <a:p>
                      <a:pPr algn="ctr"/>
                      <a:r>
                        <a:rPr lang="en-US" sz="1200" dirty="0" smtClean="0">
                          <a:latin typeface="Helvetica" panose="020B0604020202020204" pitchFamily="34" charset="0"/>
                          <a:cs typeface="Helvetica" panose="020B0604020202020204" pitchFamily="34" charset="0"/>
                        </a:rPr>
                        <a:t>Dolomite</a:t>
                      </a:r>
                      <a:endParaRPr lang="en-US" sz="1200" dirty="0">
                        <a:latin typeface="Helvetica" panose="020B0604020202020204" pitchFamily="34" charset="0"/>
                        <a:cs typeface="Helvetica" panose="020B0604020202020204" pitchFamily="34" charset="0"/>
                      </a:endParaRPr>
                    </a:p>
                  </a:txBody>
                  <a:tcPr anchor="ctr"/>
                </a:tc>
                <a:tc>
                  <a:txBody>
                    <a:bodyPr/>
                    <a:lstStyle/>
                    <a:p>
                      <a:pPr marL="0" marR="0" indent="0" algn="ctr" fontAlgn="base" latinLnBrk="0">
                        <a:lnSpc>
                          <a:spcPct val="160000"/>
                        </a:lnSpc>
                        <a:spcBef>
                          <a:spcPts val="0"/>
                        </a:spcBef>
                        <a:spcAft>
                          <a:spcPts val="0"/>
                        </a:spcAft>
                      </a:pPr>
                      <a:r>
                        <a:rPr lang="en-US" sz="1200" kern="0" spc="0" dirty="0">
                          <a:solidFill>
                            <a:srgbClr val="000000"/>
                          </a:solidFill>
                          <a:effectLst/>
                          <a:latin typeface="Helvetica" panose="020B0604020202020204" pitchFamily="34" charset="0"/>
                          <a:cs typeface="Helvetica" panose="020B0604020202020204" pitchFamily="34" charset="0"/>
                        </a:rPr>
                        <a:t>33,000</a:t>
                      </a:r>
                    </a:p>
                  </a:txBody>
                  <a:tcPr marL="64770" marR="64770" marT="17907" marB="17907" anchor="ctr"/>
                </a:tc>
                <a:tc>
                  <a:txBody>
                    <a:bodyPr/>
                    <a:lstStyle/>
                    <a:p>
                      <a:pPr marL="0" marR="0" indent="0" algn="ctr" fontAlgn="base" latinLnBrk="0">
                        <a:lnSpc>
                          <a:spcPct val="160000"/>
                        </a:lnSpc>
                        <a:spcBef>
                          <a:spcPts val="0"/>
                        </a:spcBef>
                        <a:spcAft>
                          <a:spcPts val="0"/>
                        </a:spcAft>
                      </a:pPr>
                      <a:r>
                        <a:rPr lang="en-US" sz="1200" kern="0" spc="0" dirty="0">
                          <a:solidFill>
                            <a:srgbClr val="000000"/>
                          </a:solidFill>
                          <a:effectLst/>
                          <a:latin typeface="Helvetica" panose="020B0604020202020204" pitchFamily="34" charset="0"/>
                          <a:cs typeface="Helvetica" panose="020B0604020202020204" pitchFamily="34" charset="0"/>
                        </a:rPr>
                        <a:t>0.22</a:t>
                      </a:r>
                    </a:p>
                  </a:txBody>
                  <a:tcPr marL="64770" marR="64770" marT="17907" marB="17907" anchor="ctr"/>
                </a:tc>
                <a:tc>
                  <a:txBody>
                    <a:bodyPr/>
                    <a:lstStyle/>
                    <a:p>
                      <a:pPr marL="0" marR="0" indent="0" algn="ctr" fontAlgn="base" latinLnBrk="0">
                        <a:lnSpc>
                          <a:spcPct val="160000"/>
                        </a:lnSpc>
                        <a:spcBef>
                          <a:spcPts val="0"/>
                        </a:spcBef>
                        <a:spcAft>
                          <a:spcPts val="0"/>
                        </a:spcAft>
                      </a:pPr>
                      <a:r>
                        <a:rPr lang="en-US" sz="1200" kern="0" spc="0">
                          <a:solidFill>
                            <a:srgbClr val="000000"/>
                          </a:solidFill>
                          <a:effectLst/>
                          <a:latin typeface="Helvetica" panose="020B0604020202020204" pitchFamily="34" charset="0"/>
                          <a:cs typeface="Helvetica" panose="020B0604020202020204" pitchFamily="34" charset="0"/>
                        </a:rPr>
                        <a:t>4.30</a:t>
                      </a:r>
                    </a:p>
                  </a:txBody>
                  <a:tcPr marL="64770" marR="64770" marT="17907" marB="17907" anchor="ctr"/>
                </a:tc>
                <a:tc>
                  <a:txBody>
                    <a:bodyPr/>
                    <a:lstStyle/>
                    <a:p>
                      <a:pPr marL="0" marR="0" indent="0" algn="ctr" fontAlgn="base" latinLnBrk="0">
                        <a:lnSpc>
                          <a:spcPct val="160000"/>
                        </a:lnSpc>
                        <a:spcBef>
                          <a:spcPts val="0"/>
                        </a:spcBef>
                        <a:spcAft>
                          <a:spcPts val="0"/>
                        </a:spcAft>
                      </a:pPr>
                      <a:r>
                        <a:rPr lang="en-US" sz="1200" kern="0" spc="0">
                          <a:solidFill>
                            <a:srgbClr val="000000"/>
                          </a:solidFill>
                          <a:effectLst/>
                          <a:latin typeface="Helvetica" panose="020B0604020202020204" pitchFamily="34" charset="0"/>
                          <a:cs typeface="Helvetica" panose="020B0604020202020204" pitchFamily="34" charset="0"/>
                        </a:rPr>
                        <a:t>44</a:t>
                      </a:r>
                    </a:p>
                  </a:txBody>
                  <a:tcPr marL="64770" marR="64770" marT="17907" marB="17907" anchor="ctr"/>
                </a:tc>
                <a:tc>
                  <a:txBody>
                    <a:bodyPr/>
                    <a:lstStyle/>
                    <a:p>
                      <a:pPr marL="0" marR="0" indent="0" algn="ctr" fontAlgn="base" latinLnBrk="0">
                        <a:lnSpc>
                          <a:spcPct val="160000"/>
                        </a:lnSpc>
                        <a:spcBef>
                          <a:spcPts val="0"/>
                        </a:spcBef>
                        <a:spcAft>
                          <a:spcPts val="0"/>
                        </a:spcAft>
                      </a:pPr>
                      <a:r>
                        <a:rPr lang="en-US" sz="1200" kern="0" spc="0">
                          <a:solidFill>
                            <a:srgbClr val="000000"/>
                          </a:solidFill>
                          <a:effectLst/>
                          <a:latin typeface="Helvetica" panose="020B0604020202020204" pitchFamily="34" charset="0"/>
                          <a:cs typeface="Helvetica" panose="020B0604020202020204" pitchFamily="34" charset="0"/>
                        </a:rPr>
                        <a:t>2.4</a:t>
                      </a:r>
                    </a:p>
                  </a:txBody>
                  <a:tcPr marL="64770" marR="64770" marT="17907" marB="17907" anchor="ctr"/>
                </a:tc>
                <a:tc>
                  <a:txBody>
                    <a:bodyPr/>
                    <a:lstStyle/>
                    <a:p>
                      <a:pPr marL="0" marR="0" indent="0" algn="ctr" fontAlgn="base" latinLnBrk="0">
                        <a:lnSpc>
                          <a:spcPct val="160000"/>
                        </a:lnSpc>
                        <a:spcBef>
                          <a:spcPts val="0"/>
                        </a:spcBef>
                        <a:spcAft>
                          <a:spcPts val="0"/>
                        </a:spcAft>
                      </a:pPr>
                      <a:r>
                        <a:rPr lang="en-US" sz="1200" kern="0" spc="0" dirty="0" smtClean="0">
                          <a:solidFill>
                            <a:srgbClr val="000000"/>
                          </a:solidFill>
                          <a:effectLst/>
                          <a:latin typeface="Helvetica" panose="020B0604020202020204" pitchFamily="34" charset="0"/>
                          <a:cs typeface="Helvetica" panose="020B0604020202020204" pitchFamily="34" charset="0"/>
                        </a:rPr>
                        <a:t>2,850</a:t>
                      </a:r>
                      <a:endParaRPr lang="en-US" sz="1200" kern="0" spc="0" dirty="0">
                        <a:solidFill>
                          <a:srgbClr val="000000"/>
                        </a:solidFill>
                        <a:effectLst/>
                        <a:latin typeface="Helvetica" panose="020B0604020202020204" pitchFamily="34" charset="0"/>
                        <a:cs typeface="Helvetica" panose="020B0604020202020204" pitchFamily="34" charset="0"/>
                      </a:endParaRPr>
                    </a:p>
                  </a:txBody>
                  <a:tcPr marL="64770" marR="64770" marT="17907" marB="17907" anchor="ctr"/>
                </a:tc>
              </a:tr>
              <a:tr h="368720">
                <a:tc>
                  <a:txBody>
                    <a:bodyPr/>
                    <a:lstStyle/>
                    <a:p>
                      <a:pPr algn="ctr"/>
                      <a:r>
                        <a:rPr lang="en-US" sz="1200" dirty="0" smtClean="0">
                          <a:latin typeface="Helvetica" panose="020B0604020202020204" pitchFamily="34" charset="0"/>
                          <a:cs typeface="Helvetica" panose="020B0604020202020204" pitchFamily="34" charset="0"/>
                        </a:rPr>
                        <a:t>Granite</a:t>
                      </a:r>
                      <a:endParaRPr lang="en-US" sz="1200" dirty="0">
                        <a:latin typeface="Helvetica" panose="020B0604020202020204" pitchFamily="34" charset="0"/>
                        <a:cs typeface="Helvetica" panose="020B0604020202020204" pitchFamily="34" charset="0"/>
                      </a:endParaRPr>
                    </a:p>
                  </a:txBody>
                  <a:tcPr anchor="ctr"/>
                </a:tc>
                <a:tc>
                  <a:txBody>
                    <a:bodyPr/>
                    <a:lstStyle/>
                    <a:p>
                      <a:pPr marL="0" marR="0" indent="0" algn="ctr" fontAlgn="base" latinLnBrk="0">
                        <a:lnSpc>
                          <a:spcPct val="160000"/>
                        </a:lnSpc>
                        <a:spcBef>
                          <a:spcPts val="0"/>
                        </a:spcBef>
                        <a:spcAft>
                          <a:spcPts val="0"/>
                        </a:spcAft>
                      </a:pPr>
                      <a:r>
                        <a:rPr lang="en-US" sz="1200" kern="0" spc="0" dirty="0">
                          <a:solidFill>
                            <a:srgbClr val="000000"/>
                          </a:solidFill>
                          <a:effectLst/>
                          <a:latin typeface="Helvetica" panose="020B0604020202020204" pitchFamily="34" charset="0"/>
                          <a:cs typeface="Helvetica" panose="020B0604020202020204" pitchFamily="34" charset="0"/>
                        </a:rPr>
                        <a:t>28,000</a:t>
                      </a:r>
                    </a:p>
                  </a:txBody>
                  <a:tcPr marL="64770" marR="64770" marT="17907" marB="17907" anchor="ctr"/>
                </a:tc>
                <a:tc>
                  <a:txBody>
                    <a:bodyPr/>
                    <a:lstStyle/>
                    <a:p>
                      <a:pPr marL="0" marR="0" indent="0" algn="ctr" fontAlgn="base" latinLnBrk="0">
                        <a:lnSpc>
                          <a:spcPct val="160000"/>
                        </a:lnSpc>
                        <a:spcBef>
                          <a:spcPts val="0"/>
                        </a:spcBef>
                        <a:spcAft>
                          <a:spcPts val="0"/>
                        </a:spcAft>
                      </a:pPr>
                      <a:r>
                        <a:rPr lang="en-US" sz="1200" kern="0" spc="0" dirty="0">
                          <a:solidFill>
                            <a:srgbClr val="000000"/>
                          </a:solidFill>
                          <a:effectLst/>
                          <a:latin typeface="Helvetica" panose="020B0604020202020204" pitchFamily="34" charset="0"/>
                          <a:cs typeface="Helvetica" panose="020B0604020202020204" pitchFamily="34" charset="0"/>
                        </a:rPr>
                        <a:t>0.21</a:t>
                      </a:r>
                    </a:p>
                  </a:txBody>
                  <a:tcPr marL="64770" marR="64770" marT="17907" marB="17907" anchor="ctr"/>
                </a:tc>
                <a:tc>
                  <a:txBody>
                    <a:bodyPr/>
                    <a:lstStyle/>
                    <a:p>
                      <a:pPr marL="0" marR="0" indent="0" algn="ctr" fontAlgn="base" latinLnBrk="0">
                        <a:lnSpc>
                          <a:spcPct val="160000"/>
                        </a:lnSpc>
                        <a:spcBef>
                          <a:spcPts val="0"/>
                        </a:spcBef>
                        <a:spcAft>
                          <a:spcPts val="0"/>
                        </a:spcAft>
                      </a:pPr>
                      <a:r>
                        <a:rPr lang="en-US" sz="1200" kern="0" spc="0" dirty="0">
                          <a:solidFill>
                            <a:srgbClr val="000000"/>
                          </a:solidFill>
                          <a:effectLst/>
                          <a:latin typeface="Helvetica" panose="020B0604020202020204" pitchFamily="34" charset="0"/>
                          <a:cs typeface="Helvetica" panose="020B0604020202020204" pitchFamily="34" charset="0"/>
                        </a:rPr>
                        <a:t>4.40</a:t>
                      </a:r>
                    </a:p>
                  </a:txBody>
                  <a:tcPr marL="64770" marR="64770" marT="17907" marB="17907" anchor="ctr"/>
                </a:tc>
                <a:tc>
                  <a:txBody>
                    <a:bodyPr/>
                    <a:lstStyle/>
                    <a:p>
                      <a:pPr marL="0" marR="0" indent="0" algn="ctr" fontAlgn="base" latinLnBrk="0">
                        <a:lnSpc>
                          <a:spcPct val="160000"/>
                        </a:lnSpc>
                        <a:spcBef>
                          <a:spcPts val="0"/>
                        </a:spcBef>
                        <a:spcAft>
                          <a:spcPts val="0"/>
                        </a:spcAft>
                      </a:pPr>
                      <a:r>
                        <a:rPr lang="en-US" sz="1200" kern="0" spc="0">
                          <a:solidFill>
                            <a:srgbClr val="000000"/>
                          </a:solidFill>
                          <a:effectLst/>
                          <a:latin typeface="Helvetica" panose="020B0604020202020204" pitchFamily="34" charset="0"/>
                          <a:cs typeface="Helvetica" panose="020B0604020202020204" pitchFamily="34" charset="0"/>
                        </a:rPr>
                        <a:t>47</a:t>
                      </a:r>
                    </a:p>
                  </a:txBody>
                  <a:tcPr marL="64770" marR="64770" marT="17907" marB="17907" anchor="ctr"/>
                </a:tc>
                <a:tc>
                  <a:txBody>
                    <a:bodyPr/>
                    <a:lstStyle/>
                    <a:p>
                      <a:pPr marL="0" marR="0" indent="0" algn="ctr" fontAlgn="base" latinLnBrk="0">
                        <a:lnSpc>
                          <a:spcPct val="160000"/>
                        </a:lnSpc>
                        <a:spcBef>
                          <a:spcPts val="0"/>
                        </a:spcBef>
                        <a:spcAft>
                          <a:spcPts val="0"/>
                        </a:spcAft>
                      </a:pPr>
                      <a:r>
                        <a:rPr lang="en-US" sz="1200" kern="0" spc="0">
                          <a:solidFill>
                            <a:srgbClr val="000000"/>
                          </a:solidFill>
                          <a:effectLst/>
                          <a:latin typeface="Helvetica" panose="020B0604020202020204" pitchFamily="34" charset="0"/>
                          <a:cs typeface="Helvetica" panose="020B0604020202020204" pitchFamily="34" charset="0"/>
                        </a:rPr>
                        <a:t>0.4</a:t>
                      </a:r>
                    </a:p>
                  </a:txBody>
                  <a:tcPr marL="64770" marR="64770" marT="17907" marB="17907" anchor="ctr"/>
                </a:tc>
                <a:tc>
                  <a:txBody>
                    <a:bodyPr/>
                    <a:lstStyle/>
                    <a:p>
                      <a:pPr marL="0" marR="0" indent="0" algn="ctr" fontAlgn="base" latinLnBrk="0">
                        <a:lnSpc>
                          <a:spcPct val="160000"/>
                        </a:lnSpc>
                        <a:spcBef>
                          <a:spcPts val="0"/>
                        </a:spcBef>
                        <a:spcAft>
                          <a:spcPts val="0"/>
                        </a:spcAft>
                      </a:pPr>
                      <a:r>
                        <a:rPr lang="en-US" sz="1200" kern="0" spc="0" dirty="0" smtClean="0">
                          <a:solidFill>
                            <a:srgbClr val="000000"/>
                          </a:solidFill>
                          <a:effectLst/>
                          <a:latin typeface="Helvetica" panose="020B0604020202020204" pitchFamily="34" charset="0"/>
                          <a:cs typeface="Helvetica" panose="020B0604020202020204" pitchFamily="34" charset="0"/>
                        </a:rPr>
                        <a:t>2,630</a:t>
                      </a:r>
                      <a:endParaRPr lang="en-US" sz="1200" kern="0" spc="0" dirty="0">
                        <a:solidFill>
                          <a:srgbClr val="000000"/>
                        </a:solidFill>
                        <a:effectLst/>
                        <a:latin typeface="Helvetica" panose="020B0604020202020204" pitchFamily="34" charset="0"/>
                        <a:cs typeface="Helvetica" panose="020B0604020202020204" pitchFamily="34" charset="0"/>
                      </a:endParaRPr>
                    </a:p>
                  </a:txBody>
                  <a:tcPr marL="64770" marR="64770" marT="17907" marB="17907" anchor="ctr"/>
                </a:tc>
              </a:tr>
              <a:tr h="368720">
                <a:tc>
                  <a:txBody>
                    <a:bodyPr/>
                    <a:lstStyle/>
                    <a:p>
                      <a:pPr algn="ctr"/>
                      <a:r>
                        <a:rPr lang="en-US" sz="1200" dirty="0" smtClean="0">
                          <a:latin typeface="Helvetica" panose="020B0604020202020204" pitchFamily="34" charset="0"/>
                          <a:cs typeface="Helvetica" panose="020B0604020202020204" pitchFamily="34" charset="0"/>
                        </a:rPr>
                        <a:t>Schist</a:t>
                      </a:r>
                      <a:endParaRPr lang="en-US" sz="1200" dirty="0">
                        <a:latin typeface="Helvetica" panose="020B0604020202020204" pitchFamily="34" charset="0"/>
                        <a:cs typeface="Helvetica" panose="020B0604020202020204" pitchFamily="34" charset="0"/>
                      </a:endParaRPr>
                    </a:p>
                  </a:txBody>
                  <a:tcPr anchor="ctr"/>
                </a:tc>
                <a:tc>
                  <a:txBody>
                    <a:bodyPr/>
                    <a:lstStyle/>
                    <a:p>
                      <a:pPr marL="0" marR="0" indent="0" algn="ctr" fontAlgn="base" latinLnBrk="0">
                        <a:lnSpc>
                          <a:spcPct val="160000"/>
                        </a:lnSpc>
                        <a:spcBef>
                          <a:spcPts val="0"/>
                        </a:spcBef>
                        <a:spcAft>
                          <a:spcPts val="0"/>
                        </a:spcAft>
                      </a:pPr>
                      <a:r>
                        <a:rPr lang="en-US" sz="1200" kern="0" spc="0">
                          <a:solidFill>
                            <a:srgbClr val="000000"/>
                          </a:solidFill>
                          <a:effectLst/>
                          <a:latin typeface="Helvetica" panose="020B0604020202020204" pitchFamily="34" charset="0"/>
                          <a:cs typeface="Helvetica" panose="020B0604020202020204" pitchFamily="34" charset="0"/>
                        </a:rPr>
                        <a:t>15,000</a:t>
                      </a:r>
                    </a:p>
                  </a:txBody>
                  <a:tcPr marL="64770" marR="64770" marT="17907" marB="17907" anchor="ctr"/>
                </a:tc>
                <a:tc>
                  <a:txBody>
                    <a:bodyPr/>
                    <a:lstStyle/>
                    <a:p>
                      <a:pPr marL="0" marR="0" indent="0" algn="ctr" fontAlgn="base" latinLnBrk="0">
                        <a:lnSpc>
                          <a:spcPct val="160000"/>
                        </a:lnSpc>
                        <a:spcBef>
                          <a:spcPts val="0"/>
                        </a:spcBef>
                        <a:spcAft>
                          <a:spcPts val="0"/>
                        </a:spcAft>
                      </a:pPr>
                      <a:r>
                        <a:rPr lang="en-US" sz="1200" kern="0" spc="0" dirty="0">
                          <a:solidFill>
                            <a:srgbClr val="000000"/>
                          </a:solidFill>
                          <a:effectLst/>
                          <a:latin typeface="Helvetica" panose="020B0604020202020204" pitchFamily="34" charset="0"/>
                          <a:cs typeface="Helvetica" panose="020B0604020202020204" pitchFamily="34" charset="0"/>
                        </a:rPr>
                        <a:t>0.19</a:t>
                      </a:r>
                    </a:p>
                  </a:txBody>
                  <a:tcPr marL="64770" marR="64770" marT="17907" marB="17907" anchor="ctr"/>
                </a:tc>
                <a:tc>
                  <a:txBody>
                    <a:bodyPr/>
                    <a:lstStyle/>
                    <a:p>
                      <a:pPr marL="0" marR="0" indent="0" algn="ctr" fontAlgn="base" latinLnBrk="0">
                        <a:lnSpc>
                          <a:spcPct val="160000"/>
                        </a:lnSpc>
                        <a:spcBef>
                          <a:spcPts val="0"/>
                        </a:spcBef>
                        <a:spcAft>
                          <a:spcPts val="0"/>
                        </a:spcAft>
                      </a:pPr>
                      <a:r>
                        <a:rPr lang="en-US" sz="1200" kern="0" spc="0" dirty="0">
                          <a:solidFill>
                            <a:srgbClr val="000000"/>
                          </a:solidFill>
                          <a:effectLst/>
                          <a:latin typeface="Helvetica" panose="020B0604020202020204" pitchFamily="34" charset="0"/>
                          <a:cs typeface="Helvetica" panose="020B0604020202020204" pitchFamily="34" charset="0"/>
                        </a:rPr>
                        <a:t>1.95</a:t>
                      </a:r>
                    </a:p>
                  </a:txBody>
                  <a:tcPr marL="64770" marR="64770" marT="17907" marB="17907" anchor="ctr"/>
                </a:tc>
                <a:tc>
                  <a:txBody>
                    <a:bodyPr/>
                    <a:lstStyle/>
                    <a:p>
                      <a:pPr marL="0" marR="0" indent="0" algn="ctr" fontAlgn="base" latinLnBrk="0">
                        <a:lnSpc>
                          <a:spcPct val="160000"/>
                        </a:lnSpc>
                        <a:spcBef>
                          <a:spcPts val="0"/>
                        </a:spcBef>
                        <a:spcAft>
                          <a:spcPts val="0"/>
                        </a:spcAft>
                      </a:pPr>
                      <a:r>
                        <a:rPr lang="en-US" sz="1200" kern="0" spc="0" dirty="0">
                          <a:solidFill>
                            <a:srgbClr val="000000"/>
                          </a:solidFill>
                          <a:effectLst/>
                          <a:latin typeface="Helvetica" panose="020B0604020202020204" pitchFamily="34" charset="0"/>
                          <a:cs typeface="Helvetica" panose="020B0604020202020204" pitchFamily="34" charset="0"/>
                        </a:rPr>
                        <a:t>42</a:t>
                      </a:r>
                    </a:p>
                  </a:txBody>
                  <a:tcPr marL="64770" marR="64770" marT="17907" marB="17907" anchor="ctr"/>
                </a:tc>
                <a:tc>
                  <a:txBody>
                    <a:bodyPr/>
                    <a:lstStyle/>
                    <a:p>
                      <a:pPr marL="0" marR="0" indent="0" algn="ctr" fontAlgn="base" latinLnBrk="0">
                        <a:lnSpc>
                          <a:spcPct val="160000"/>
                        </a:lnSpc>
                        <a:spcBef>
                          <a:spcPts val="0"/>
                        </a:spcBef>
                        <a:spcAft>
                          <a:spcPts val="0"/>
                        </a:spcAft>
                      </a:pPr>
                      <a:r>
                        <a:rPr lang="en-US" sz="1200" kern="0" spc="0">
                          <a:solidFill>
                            <a:srgbClr val="000000"/>
                          </a:solidFill>
                          <a:effectLst/>
                          <a:latin typeface="Helvetica" panose="020B0604020202020204" pitchFamily="34" charset="0"/>
                          <a:cs typeface="Helvetica" panose="020B0604020202020204" pitchFamily="34" charset="0"/>
                        </a:rPr>
                        <a:t>0.7</a:t>
                      </a:r>
                    </a:p>
                  </a:txBody>
                  <a:tcPr marL="64770" marR="64770" marT="17907" marB="17907" anchor="ctr"/>
                </a:tc>
                <a:tc>
                  <a:txBody>
                    <a:bodyPr/>
                    <a:lstStyle/>
                    <a:p>
                      <a:pPr marL="0" marR="0" indent="0" algn="ctr" fontAlgn="base" latinLnBrk="0">
                        <a:lnSpc>
                          <a:spcPct val="160000"/>
                        </a:lnSpc>
                        <a:spcBef>
                          <a:spcPts val="0"/>
                        </a:spcBef>
                        <a:spcAft>
                          <a:spcPts val="0"/>
                        </a:spcAft>
                      </a:pPr>
                      <a:r>
                        <a:rPr lang="en-US" sz="1200" kern="0" spc="0" dirty="0" smtClean="0">
                          <a:solidFill>
                            <a:srgbClr val="000000"/>
                          </a:solidFill>
                          <a:effectLst/>
                          <a:latin typeface="Helvetica" panose="020B0604020202020204" pitchFamily="34" charset="0"/>
                          <a:cs typeface="Helvetica" panose="020B0604020202020204" pitchFamily="34" charset="0"/>
                        </a:rPr>
                        <a:t>2,800</a:t>
                      </a:r>
                      <a:endParaRPr lang="en-US" sz="1200" kern="0" spc="0" dirty="0">
                        <a:solidFill>
                          <a:srgbClr val="000000"/>
                        </a:solidFill>
                        <a:effectLst/>
                        <a:latin typeface="Helvetica" panose="020B0604020202020204" pitchFamily="34" charset="0"/>
                        <a:cs typeface="Helvetica" panose="020B0604020202020204" pitchFamily="34" charset="0"/>
                      </a:endParaRPr>
                    </a:p>
                  </a:txBody>
                  <a:tcPr marL="64770" marR="64770" marT="17907" marB="17907" anchor="ctr"/>
                </a:tc>
              </a:tr>
              <a:tr h="368720">
                <a:tc>
                  <a:txBody>
                    <a:bodyPr/>
                    <a:lstStyle/>
                    <a:p>
                      <a:pPr algn="ctr">
                        <a:lnSpc>
                          <a:spcPct val="80000"/>
                        </a:lnSpc>
                      </a:pPr>
                      <a:r>
                        <a:rPr lang="en-US" sz="1200" dirty="0" err="1" smtClean="0">
                          <a:latin typeface="Helvetica" panose="020B0604020202020204" pitchFamily="34" charset="0"/>
                          <a:cs typeface="Helvetica" panose="020B0604020202020204" pitchFamily="34" charset="0"/>
                        </a:rPr>
                        <a:t>Hwajeol</a:t>
                      </a:r>
                      <a:r>
                        <a:rPr lang="en-US" sz="1200" dirty="0" smtClean="0">
                          <a:latin typeface="Helvetica" panose="020B0604020202020204" pitchFamily="34" charset="0"/>
                          <a:cs typeface="Helvetica" panose="020B0604020202020204" pitchFamily="34" charset="0"/>
                        </a:rPr>
                        <a:t> formation</a:t>
                      </a:r>
                      <a:endParaRPr lang="en-US" sz="1200" dirty="0">
                        <a:latin typeface="Helvetica" panose="020B0604020202020204" pitchFamily="34" charset="0"/>
                        <a:cs typeface="Helvetica" panose="020B0604020202020204" pitchFamily="34" charset="0"/>
                      </a:endParaRPr>
                    </a:p>
                  </a:txBody>
                  <a:tcPr anchor="ctr"/>
                </a:tc>
                <a:tc>
                  <a:txBody>
                    <a:bodyPr/>
                    <a:lstStyle/>
                    <a:p>
                      <a:pPr marL="0" marR="0" indent="0" algn="ctr" fontAlgn="base" latinLnBrk="0">
                        <a:lnSpc>
                          <a:spcPct val="160000"/>
                        </a:lnSpc>
                        <a:spcBef>
                          <a:spcPts val="0"/>
                        </a:spcBef>
                        <a:spcAft>
                          <a:spcPts val="0"/>
                        </a:spcAft>
                      </a:pPr>
                      <a:r>
                        <a:rPr lang="en-US" sz="1200" kern="0" spc="0">
                          <a:solidFill>
                            <a:srgbClr val="000000"/>
                          </a:solidFill>
                          <a:effectLst/>
                          <a:latin typeface="Helvetica" panose="020B0604020202020204" pitchFamily="34" charset="0"/>
                          <a:cs typeface="Helvetica" panose="020B0604020202020204" pitchFamily="34" charset="0"/>
                        </a:rPr>
                        <a:t>28,000</a:t>
                      </a:r>
                    </a:p>
                  </a:txBody>
                  <a:tcPr marL="64770" marR="64770" marT="17907" marB="17907" anchor="ctr"/>
                </a:tc>
                <a:tc>
                  <a:txBody>
                    <a:bodyPr/>
                    <a:lstStyle/>
                    <a:p>
                      <a:pPr marL="0" marR="0" indent="0" algn="ctr" fontAlgn="base" latinLnBrk="0">
                        <a:lnSpc>
                          <a:spcPct val="160000"/>
                        </a:lnSpc>
                        <a:spcBef>
                          <a:spcPts val="0"/>
                        </a:spcBef>
                        <a:spcAft>
                          <a:spcPts val="0"/>
                        </a:spcAft>
                      </a:pPr>
                      <a:r>
                        <a:rPr lang="en-US" sz="1200" kern="0" spc="0">
                          <a:solidFill>
                            <a:srgbClr val="000000"/>
                          </a:solidFill>
                          <a:effectLst/>
                          <a:latin typeface="Helvetica" panose="020B0604020202020204" pitchFamily="34" charset="0"/>
                          <a:cs typeface="Helvetica" panose="020B0604020202020204" pitchFamily="34" charset="0"/>
                        </a:rPr>
                        <a:t>0.22</a:t>
                      </a:r>
                    </a:p>
                  </a:txBody>
                  <a:tcPr marL="64770" marR="64770" marT="17907" marB="17907" anchor="ctr"/>
                </a:tc>
                <a:tc>
                  <a:txBody>
                    <a:bodyPr/>
                    <a:lstStyle/>
                    <a:p>
                      <a:pPr marL="0" marR="0" indent="0" algn="ctr" fontAlgn="base" latinLnBrk="0">
                        <a:lnSpc>
                          <a:spcPct val="160000"/>
                        </a:lnSpc>
                        <a:spcBef>
                          <a:spcPts val="0"/>
                        </a:spcBef>
                        <a:spcAft>
                          <a:spcPts val="0"/>
                        </a:spcAft>
                      </a:pPr>
                      <a:r>
                        <a:rPr lang="en-US" sz="1200" kern="0" spc="0" dirty="0">
                          <a:solidFill>
                            <a:srgbClr val="000000"/>
                          </a:solidFill>
                          <a:effectLst/>
                          <a:latin typeface="Helvetica" panose="020B0604020202020204" pitchFamily="34" charset="0"/>
                          <a:cs typeface="Helvetica" panose="020B0604020202020204" pitchFamily="34" charset="0"/>
                        </a:rPr>
                        <a:t>3.70</a:t>
                      </a:r>
                    </a:p>
                  </a:txBody>
                  <a:tcPr marL="64770" marR="64770" marT="17907" marB="17907" anchor="ctr"/>
                </a:tc>
                <a:tc>
                  <a:txBody>
                    <a:bodyPr/>
                    <a:lstStyle/>
                    <a:p>
                      <a:pPr marL="0" marR="0" indent="0" algn="ctr" fontAlgn="base" latinLnBrk="0">
                        <a:lnSpc>
                          <a:spcPct val="160000"/>
                        </a:lnSpc>
                        <a:spcBef>
                          <a:spcPts val="0"/>
                        </a:spcBef>
                        <a:spcAft>
                          <a:spcPts val="0"/>
                        </a:spcAft>
                      </a:pPr>
                      <a:r>
                        <a:rPr lang="en-US" sz="1200" kern="0" spc="0" dirty="0">
                          <a:solidFill>
                            <a:srgbClr val="000000"/>
                          </a:solidFill>
                          <a:effectLst/>
                          <a:latin typeface="Helvetica" panose="020B0604020202020204" pitchFamily="34" charset="0"/>
                          <a:cs typeface="Helvetica" panose="020B0604020202020204" pitchFamily="34" charset="0"/>
                        </a:rPr>
                        <a:t>43</a:t>
                      </a:r>
                    </a:p>
                  </a:txBody>
                  <a:tcPr marL="64770" marR="64770" marT="17907" marB="17907" anchor="ctr"/>
                </a:tc>
                <a:tc>
                  <a:txBody>
                    <a:bodyPr/>
                    <a:lstStyle/>
                    <a:p>
                      <a:pPr marL="0" marR="0" indent="0" algn="ctr" fontAlgn="base" latinLnBrk="0">
                        <a:lnSpc>
                          <a:spcPct val="160000"/>
                        </a:lnSpc>
                        <a:spcBef>
                          <a:spcPts val="0"/>
                        </a:spcBef>
                        <a:spcAft>
                          <a:spcPts val="0"/>
                        </a:spcAft>
                      </a:pPr>
                      <a:r>
                        <a:rPr lang="en-US" sz="1200" kern="0" spc="0" dirty="0">
                          <a:solidFill>
                            <a:srgbClr val="000000"/>
                          </a:solidFill>
                          <a:effectLst/>
                          <a:latin typeface="Helvetica" panose="020B0604020202020204" pitchFamily="34" charset="0"/>
                          <a:cs typeface="Helvetica" panose="020B0604020202020204" pitchFamily="34" charset="0"/>
                        </a:rPr>
                        <a:t>0.9</a:t>
                      </a:r>
                    </a:p>
                  </a:txBody>
                  <a:tcPr marL="64770" marR="64770" marT="17907" marB="17907" anchor="ctr"/>
                </a:tc>
                <a:tc>
                  <a:txBody>
                    <a:bodyPr/>
                    <a:lstStyle/>
                    <a:p>
                      <a:pPr marL="0" marR="0" indent="0" algn="ctr" fontAlgn="base" latinLnBrk="0">
                        <a:lnSpc>
                          <a:spcPct val="160000"/>
                        </a:lnSpc>
                        <a:spcBef>
                          <a:spcPts val="0"/>
                        </a:spcBef>
                        <a:spcAft>
                          <a:spcPts val="0"/>
                        </a:spcAft>
                      </a:pPr>
                      <a:r>
                        <a:rPr lang="en-US" sz="1200" kern="0" spc="0" dirty="0" smtClean="0">
                          <a:solidFill>
                            <a:srgbClr val="000000"/>
                          </a:solidFill>
                          <a:effectLst/>
                          <a:latin typeface="Helvetica" panose="020B0604020202020204" pitchFamily="34" charset="0"/>
                          <a:cs typeface="Helvetica" panose="020B0604020202020204" pitchFamily="34" charset="0"/>
                        </a:rPr>
                        <a:t>2,700</a:t>
                      </a:r>
                      <a:endParaRPr lang="en-US" sz="1200" kern="0" spc="0" dirty="0">
                        <a:solidFill>
                          <a:srgbClr val="000000"/>
                        </a:solidFill>
                        <a:effectLst/>
                        <a:latin typeface="Helvetica" panose="020B0604020202020204" pitchFamily="34" charset="0"/>
                        <a:cs typeface="Helvetica" panose="020B0604020202020204" pitchFamily="34" charset="0"/>
                      </a:endParaRPr>
                    </a:p>
                  </a:txBody>
                  <a:tcPr marL="64770" marR="64770" marT="17907" marB="17907" anchor="ctr"/>
                </a:tc>
              </a:tr>
              <a:tr h="368720">
                <a:tc>
                  <a:txBody>
                    <a:bodyPr/>
                    <a:lstStyle/>
                    <a:p>
                      <a:pPr algn="ctr"/>
                      <a:r>
                        <a:rPr lang="en-US" sz="1200" dirty="0" smtClean="0">
                          <a:latin typeface="Helvetica" panose="020B0604020202020204" pitchFamily="34" charset="0"/>
                          <a:cs typeface="Helvetica" panose="020B0604020202020204" pitchFamily="34" charset="0"/>
                        </a:rPr>
                        <a:t>Fault</a:t>
                      </a:r>
                      <a:endParaRPr lang="en-US" sz="1200" dirty="0">
                        <a:latin typeface="Helvetica" panose="020B0604020202020204" pitchFamily="34" charset="0"/>
                        <a:cs typeface="Helvetica" panose="020B0604020202020204" pitchFamily="34" charset="0"/>
                      </a:endParaRPr>
                    </a:p>
                  </a:txBody>
                  <a:tcPr anchor="ctr"/>
                </a:tc>
                <a:tc>
                  <a:txBody>
                    <a:bodyPr/>
                    <a:lstStyle/>
                    <a:p>
                      <a:pPr marL="0" marR="0" indent="0" algn="ctr" fontAlgn="base" latinLnBrk="0">
                        <a:lnSpc>
                          <a:spcPct val="160000"/>
                        </a:lnSpc>
                        <a:spcBef>
                          <a:spcPts val="0"/>
                        </a:spcBef>
                        <a:spcAft>
                          <a:spcPts val="0"/>
                        </a:spcAft>
                      </a:pPr>
                      <a:r>
                        <a:rPr lang="en-US" sz="1200" kern="0" spc="0">
                          <a:solidFill>
                            <a:srgbClr val="000000"/>
                          </a:solidFill>
                          <a:effectLst/>
                          <a:latin typeface="Helvetica" panose="020B0604020202020204" pitchFamily="34" charset="0"/>
                          <a:cs typeface="Helvetica" panose="020B0604020202020204" pitchFamily="34" charset="0"/>
                        </a:rPr>
                        <a:t>9,000</a:t>
                      </a:r>
                    </a:p>
                  </a:txBody>
                  <a:tcPr marL="64770" marR="64770" marT="17907" marB="17907" anchor="ctr"/>
                </a:tc>
                <a:tc>
                  <a:txBody>
                    <a:bodyPr/>
                    <a:lstStyle/>
                    <a:p>
                      <a:pPr marL="0" marR="0" indent="0" algn="ctr" fontAlgn="base" latinLnBrk="0">
                        <a:lnSpc>
                          <a:spcPct val="160000"/>
                        </a:lnSpc>
                        <a:spcBef>
                          <a:spcPts val="0"/>
                        </a:spcBef>
                        <a:spcAft>
                          <a:spcPts val="0"/>
                        </a:spcAft>
                      </a:pPr>
                      <a:r>
                        <a:rPr lang="en-US" sz="1200" kern="0" spc="0">
                          <a:solidFill>
                            <a:srgbClr val="000000"/>
                          </a:solidFill>
                          <a:effectLst/>
                          <a:latin typeface="Helvetica" panose="020B0604020202020204" pitchFamily="34" charset="0"/>
                          <a:cs typeface="Helvetica" panose="020B0604020202020204" pitchFamily="34" charset="0"/>
                        </a:rPr>
                        <a:t>0.22</a:t>
                      </a:r>
                    </a:p>
                  </a:txBody>
                  <a:tcPr marL="64770" marR="64770" marT="17907" marB="17907" anchor="ctr"/>
                </a:tc>
                <a:tc>
                  <a:txBody>
                    <a:bodyPr/>
                    <a:lstStyle/>
                    <a:p>
                      <a:pPr marL="0" marR="0" indent="0" algn="ctr" fontAlgn="base" latinLnBrk="0">
                        <a:lnSpc>
                          <a:spcPct val="160000"/>
                        </a:lnSpc>
                        <a:spcBef>
                          <a:spcPts val="0"/>
                        </a:spcBef>
                        <a:spcAft>
                          <a:spcPts val="0"/>
                        </a:spcAft>
                      </a:pPr>
                      <a:r>
                        <a:rPr lang="en-US" sz="1200" kern="0" spc="0" dirty="0">
                          <a:solidFill>
                            <a:srgbClr val="000000"/>
                          </a:solidFill>
                          <a:effectLst/>
                          <a:latin typeface="Helvetica" panose="020B0604020202020204" pitchFamily="34" charset="0"/>
                          <a:cs typeface="Helvetica" panose="020B0604020202020204" pitchFamily="34" charset="0"/>
                        </a:rPr>
                        <a:t>1.20</a:t>
                      </a:r>
                    </a:p>
                  </a:txBody>
                  <a:tcPr marL="64770" marR="64770" marT="17907" marB="17907" anchor="ctr"/>
                </a:tc>
                <a:tc>
                  <a:txBody>
                    <a:bodyPr/>
                    <a:lstStyle/>
                    <a:p>
                      <a:pPr marL="0" marR="0" indent="0" algn="ctr" fontAlgn="base" latinLnBrk="0">
                        <a:lnSpc>
                          <a:spcPct val="160000"/>
                        </a:lnSpc>
                        <a:spcBef>
                          <a:spcPts val="0"/>
                        </a:spcBef>
                        <a:spcAft>
                          <a:spcPts val="0"/>
                        </a:spcAft>
                      </a:pPr>
                      <a:r>
                        <a:rPr lang="en-US" sz="1200" kern="0" spc="0" dirty="0">
                          <a:solidFill>
                            <a:srgbClr val="000000"/>
                          </a:solidFill>
                          <a:effectLst/>
                          <a:latin typeface="Helvetica" panose="020B0604020202020204" pitchFamily="34" charset="0"/>
                          <a:cs typeface="Helvetica" panose="020B0604020202020204" pitchFamily="34" charset="0"/>
                        </a:rPr>
                        <a:t>30</a:t>
                      </a:r>
                    </a:p>
                  </a:txBody>
                  <a:tcPr marL="64770" marR="64770" marT="17907" marB="17907" anchor="ctr"/>
                </a:tc>
                <a:tc>
                  <a:txBody>
                    <a:bodyPr/>
                    <a:lstStyle/>
                    <a:p>
                      <a:pPr marL="0" marR="0" indent="0" algn="ctr" fontAlgn="base" latinLnBrk="0">
                        <a:lnSpc>
                          <a:spcPct val="160000"/>
                        </a:lnSpc>
                        <a:spcBef>
                          <a:spcPts val="0"/>
                        </a:spcBef>
                        <a:spcAft>
                          <a:spcPts val="0"/>
                        </a:spcAft>
                      </a:pPr>
                      <a:r>
                        <a:rPr lang="en-US" sz="1200" kern="0" spc="0" dirty="0">
                          <a:solidFill>
                            <a:srgbClr val="000000"/>
                          </a:solidFill>
                          <a:effectLst/>
                          <a:latin typeface="Helvetica" panose="020B0604020202020204" pitchFamily="34" charset="0"/>
                          <a:cs typeface="Helvetica" panose="020B0604020202020204" pitchFamily="34" charset="0"/>
                        </a:rPr>
                        <a:t>0</a:t>
                      </a:r>
                    </a:p>
                  </a:txBody>
                  <a:tcPr marL="64770" marR="64770" marT="17907" marB="17907" anchor="ctr"/>
                </a:tc>
                <a:tc>
                  <a:txBody>
                    <a:bodyPr/>
                    <a:lstStyle/>
                    <a:p>
                      <a:pPr marL="0" marR="0" indent="0" algn="ctr" fontAlgn="base" latinLnBrk="0">
                        <a:lnSpc>
                          <a:spcPct val="160000"/>
                        </a:lnSpc>
                        <a:spcBef>
                          <a:spcPts val="0"/>
                        </a:spcBef>
                        <a:spcAft>
                          <a:spcPts val="0"/>
                        </a:spcAft>
                      </a:pPr>
                      <a:r>
                        <a:rPr lang="en-US" sz="1200" kern="0" spc="0" dirty="0" smtClean="0">
                          <a:solidFill>
                            <a:srgbClr val="000000"/>
                          </a:solidFill>
                          <a:effectLst/>
                          <a:latin typeface="Helvetica" panose="020B0604020202020204" pitchFamily="34" charset="0"/>
                          <a:cs typeface="Helvetica" panose="020B0604020202020204" pitchFamily="34" charset="0"/>
                        </a:rPr>
                        <a:t>2,700</a:t>
                      </a:r>
                      <a:endParaRPr lang="en-US" sz="1200" kern="0" spc="0" dirty="0">
                        <a:solidFill>
                          <a:srgbClr val="000000"/>
                        </a:solidFill>
                        <a:effectLst/>
                        <a:latin typeface="Helvetica" panose="020B0604020202020204" pitchFamily="34" charset="0"/>
                        <a:cs typeface="Helvetica" panose="020B0604020202020204" pitchFamily="34" charset="0"/>
                      </a:endParaRPr>
                    </a:p>
                  </a:txBody>
                  <a:tcPr marL="64770" marR="64770" marT="17907" marB="17907" anchor="ctr"/>
                </a:tc>
              </a:tr>
            </a:tbl>
          </a:graphicData>
        </a:graphic>
      </p:graphicFrame>
      <p:sp>
        <p:nvSpPr>
          <p:cNvPr id="12" name="모서리가 둥근 직사각형 11"/>
          <p:cNvSpPr/>
          <p:nvPr/>
        </p:nvSpPr>
        <p:spPr>
          <a:xfrm>
            <a:off x="710463" y="764704"/>
            <a:ext cx="3564395" cy="100811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179388" indent="-179388">
              <a:buFont typeface="Wingdings" pitchFamily="2" charset="2"/>
              <a:buChar char="§"/>
            </a:pPr>
            <a:r>
              <a:rPr lang="en-US" sz="1500" b="1" dirty="0" smtClean="0">
                <a:latin typeface="Helvetica" panose="020B0604020202020204" pitchFamily="34" charset="0"/>
                <a:cs typeface="Helvetica" panose="020B0604020202020204" pitchFamily="34" charset="0"/>
              </a:rPr>
              <a:t>Mechanical laboratory tests</a:t>
            </a:r>
          </a:p>
          <a:p>
            <a:r>
              <a:rPr lang="en-US" sz="1500" dirty="0">
                <a:latin typeface="Helvetica" panose="020B0604020202020204" pitchFamily="34" charset="0"/>
                <a:cs typeface="Helvetica" panose="020B0604020202020204" pitchFamily="34" charset="0"/>
              </a:rPr>
              <a:t> </a:t>
            </a:r>
            <a:r>
              <a:rPr lang="en-US" sz="1500" dirty="0" smtClean="0">
                <a:latin typeface="Helvetica" panose="020B0604020202020204" pitchFamily="34" charset="0"/>
                <a:cs typeface="Helvetica" panose="020B0604020202020204" pitchFamily="34" charset="0"/>
              </a:rPr>
              <a:t> - Uniaxial &amp; tri-axial compressive</a:t>
            </a:r>
          </a:p>
          <a:p>
            <a:r>
              <a:rPr lang="en-US" sz="1500" dirty="0">
                <a:latin typeface="Helvetica" panose="020B0604020202020204" pitchFamily="34" charset="0"/>
                <a:cs typeface="Helvetica" panose="020B0604020202020204" pitchFamily="34" charset="0"/>
              </a:rPr>
              <a:t> </a:t>
            </a:r>
            <a:r>
              <a:rPr lang="en-US" sz="1500" dirty="0" smtClean="0">
                <a:latin typeface="Helvetica" panose="020B0604020202020204" pitchFamily="34" charset="0"/>
                <a:cs typeface="Helvetica" panose="020B0604020202020204" pitchFamily="34" charset="0"/>
              </a:rPr>
              <a:t>   strength test</a:t>
            </a:r>
          </a:p>
          <a:p>
            <a:r>
              <a:rPr lang="en-US" sz="1500" dirty="0">
                <a:latin typeface="Helvetica" panose="020B0604020202020204" pitchFamily="34" charset="0"/>
                <a:cs typeface="Helvetica" panose="020B0604020202020204" pitchFamily="34" charset="0"/>
              </a:rPr>
              <a:t> </a:t>
            </a:r>
            <a:r>
              <a:rPr lang="en-US" sz="1500" dirty="0" smtClean="0">
                <a:latin typeface="Helvetica" panose="020B0604020202020204" pitchFamily="34" charset="0"/>
                <a:cs typeface="Helvetica" panose="020B0604020202020204" pitchFamily="34" charset="0"/>
              </a:rPr>
              <a:t> - Indirect tensile strength test, etc.</a:t>
            </a:r>
            <a:endParaRPr lang="en-US" sz="1500" dirty="0">
              <a:latin typeface="Helvetica" panose="020B0604020202020204" pitchFamily="34" charset="0"/>
              <a:cs typeface="Helvetica" panose="020B0604020202020204" pitchFamily="34" charset="0"/>
            </a:endParaRPr>
          </a:p>
        </p:txBody>
      </p:sp>
      <p:sp>
        <p:nvSpPr>
          <p:cNvPr id="16" name="모서리가 둥근 직사각형 15"/>
          <p:cNvSpPr/>
          <p:nvPr/>
        </p:nvSpPr>
        <p:spPr>
          <a:xfrm>
            <a:off x="4814919" y="764704"/>
            <a:ext cx="3564395" cy="100811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179388" indent="-179388">
              <a:buFont typeface="Wingdings" pitchFamily="2" charset="2"/>
              <a:buChar char="§"/>
            </a:pPr>
            <a:r>
              <a:rPr lang="en-US" sz="1500" b="1" dirty="0" smtClean="0">
                <a:latin typeface="Helvetica" panose="020B0604020202020204" pitchFamily="34" charset="0"/>
                <a:cs typeface="Helvetica" panose="020B0604020202020204" pitchFamily="34" charset="0"/>
              </a:rPr>
              <a:t>Rock mass classification</a:t>
            </a:r>
          </a:p>
          <a:p>
            <a:r>
              <a:rPr lang="en-US" sz="1500" dirty="0">
                <a:latin typeface="Helvetica" panose="020B0604020202020204" pitchFamily="34" charset="0"/>
                <a:cs typeface="Helvetica" panose="020B0604020202020204" pitchFamily="34" charset="0"/>
              </a:rPr>
              <a:t> </a:t>
            </a:r>
            <a:r>
              <a:rPr lang="en-US" sz="1500" dirty="0" smtClean="0">
                <a:latin typeface="Helvetica" panose="020B0604020202020204" pitchFamily="34" charset="0"/>
                <a:cs typeface="Helvetica" panose="020B0604020202020204" pitchFamily="34" charset="0"/>
              </a:rPr>
              <a:t> - RMR (rock mass rating)</a:t>
            </a:r>
          </a:p>
          <a:p>
            <a:r>
              <a:rPr lang="en-US" sz="1500" dirty="0" smtClean="0">
                <a:latin typeface="Helvetica" panose="020B0604020202020204" pitchFamily="34" charset="0"/>
                <a:cs typeface="Helvetica" panose="020B0604020202020204" pitchFamily="34" charset="0"/>
              </a:rPr>
              <a:t>  - GSI (geological strength index)</a:t>
            </a:r>
          </a:p>
          <a:p>
            <a:endParaRPr lang="en-US" sz="1500" dirty="0">
              <a:latin typeface="Helvetica" panose="020B0604020202020204" pitchFamily="34" charset="0"/>
              <a:cs typeface="Helvetica" panose="020B0604020202020204" pitchFamily="34" charset="0"/>
            </a:endParaRPr>
          </a:p>
        </p:txBody>
      </p:sp>
      <mc:AlternateContent xmlns:mc="http://schemas.openxmlformats.org/markup-compatibility/2006" xmlns:a14="http://schemas.microsoft.com/office/drawing/2010/main">
        <mc:Choice Requires="a14">
          <p:sp>
            <p:nvSpPr>
              <p:cNvPr id="17" name="모서리가 둥근 직사각형 16"/>
              <p:cNvSpPr/>
              <p:nvPr/>
            </p:nvSpPr>
            <p:spPr>
              <a:xfrm>
                <a:off x="728681" y="2276872"/>
                <a:ext cx="7668851" cy="108012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1">
                <a:schemeClr val="accent1"/>
              </a:lnRef>
              <a:fillRef idx="2">
                <a:schemeClr val="accent1"/>
              </a:fillRef>
              <a:effectRef idx="1">
                <a:schemeClr val="accent1"/>
              </a:effectRef>
              <a:fontRef idx="minor">
                <a:schemeClr val="dk1"/>
              </a:fontRef>
            </p:style>
            <p:txBody>
              <a:bodyPr rtlCol="0" anchor="ctr"/>
              <a:lstStyle/>
              <a:p>
                <a:pPr marL="179388" indent="-179388">
                  <a:buFont typeface="Wingdings" pitchFamily="2" charset="2"/>
                  <a:buChar char="§"/>
                </a:pPr>
                <a:r>
                  <a:rPr lang="en-US" sz="1500" b="1" dirty="0" smtClean="0">
                    <a:solidFill>
                      <a:schemeClr val="dk1"/>
                    </a:solidFill>
                    <a:latin typeface="Times New Roman" pitchFamily="18" charset="0"/>
                    <a:cs typeface="Times New Roman" pitchFamily="18" charset="0"/>
                  </a:rPr>
                  <a:t>Empirical equations &amp; </a:t>
                </a:r>
                <a:r>
                  <a:rPr lang="en-US" sz="1500" b="1" dirty="0" err="1" smtClean="0">
                    <a:solidFill>
                      <a:schemeClr val="dk1"/>
                    </a:solidFill>
                    <a:latin typeface="Times New Roman" pitchFamily="18" charset="0"/>
                    <a:cs typeface="Times New Roman" pitchFamily="18" charset="0"/>
                  </a:rPr>
                  <a:t>Hoek</a:t>
                </a:r>
                <a:r>
                  <a:rPr lang="en-US" sz="1500" b="1" dirty="0" smtClean="0">
                    <a:solidFill>
                      <a:schemeClr val="dk1"/>
                    </a:solidFill>
                    <a:latin typeface="Times New Roman" pitchFamily="18" charset="0"/>
                    <a:cs typeface="Times New Roman" pitchFamily="18" charset="0"/>
                  </a:rPr>
                  <a:t>-Brown method for estimation of geotechnical properties</a:t>
                </a:r>
              </a:p>
              <a:p>
                <a:r>
                  <a:rPr lang="en-US" sz="1500" dirty="0">
                    <a:latin typeface="Times New Roman" pitchFamily="18" charset="0"/>
                    <a:cs typeface="Times New Roman" pitchFamily="18" charset="0"/>
                  </a:rPr>
                  <a:t> </a:t>
                </a:r>
                <a:r>
                  <a:rPr lang="en-US" sz="1500" dirty="0" smtClean="0">
                    <a:latin typeface="Times New Roman" pitchFamily="18" charset="0"/>
                    <a:cs typeface="Times New Roman" pitchFamily="18" charset="0"/>
                  </a:rPr>
                  <a:t> </a:t>
                </a:r>
                <a:r>
                  <a:rPr lang="en-US" sz="1400" dirty="0" smtClean="0">
                    <a:latin typeface="Times New Roman" pitchFamily="18" charset="0"/>
                    <a:cs typeface="Times New Roman" pitchFamily="18" charset="0"/>
                  </a:rPr>
                  <a:t>- </a:t>
                </a:r>
                <a14:m>
                  <m:oMath xmlns:m="http://schemas.openxmlformats.org/officeDocument/2006/math">
                    <m:sSub>
                      <m:sSubPr>
                        <m:ctrlPr>
                          <a:rPr lang="en-US" sz="1400" i="1" smtClean="0">
                            <a:latin typeface="Cambria Math" panose="02040503050406030204" pitchFamily="18" charset="0"/>
                            <a:cs typeface="Times New Roman" pitchFamily="18" charset="0"/>
                          </a:rPr>
                        </m:ctrlPr>
                      </m:sSubPr>
                      <m:e>
                        <m:r>
                          <a:rPr lang="en-US" sz="1400" b="0" i="1" smtClean="0">
                            <a:latin typeface="Cambria Math"/>
                            <a:cs typeface="Times New Roman" pitchFamily="18" charset="0"/>
                          </a:rPr>
                          <m:t>𝐸</m:t>
                        </m:r>
                      </m:e>
                      <m:sub>
                        <m:r>
                          <a:rPr lang="en-US" sz="1400" b="0" i="1" smtClean="0">
                            <a:latin typeface="Cambria Math"/>
                            <a:cs typeface="Times New Roman" pitchFamily="18" charset="0"/>
                          </a:rPr>
                          <m:t>𝑚</m:t>
                        </m:r>
                      </m:sub>
                    </m:sSub>
                    <m:r>
                      <a:rPr lang="en-US" sz="1400" b="0" i="1" smtClean="0">
                        <a:latin typeface="Cambria Math"/>
                        <a:cs typeface="Times New Roman" pitchFamily="18" charset="0"/>
                      </a:rPr>
                      <m:t>=</m:t>
                    </m:r>
                    <m:sSup>
                      <m:sSupPr>
                        <m:ctrlPr>
                          <a:rPr lang="en-US" sz="1400" i="1" smtClean="0">
                            <a:latin typeface="Cambria Math" panose="02040503050406030204" pitchFamily="18" charset="0"/>
                            <a:cs typeface="Times New Roman" pitchFamily="18" charset="0"/>
                          </a:rPr>
                        </m:ctrlPr>
                      </m:sSupPr>
                      <m:e>
                        <m:r>
                          <a:rPr lang="en-US" sz="1400" b="0" i="1" smtClean="0">
                            <a:latin typeface="Cambria Math"/>
                            <a:cs typeface="Times New Roman" pitchFamily="18" charset="0"/>
                          </a:rPr>
                          <m:t>10</m:t>
                        </m:r>
                      </m:e>
                      <m:sup>
                        <m:f>
                          <m:fPr>
                            <m:ctrlPr>
                              <a:rPr lang="en-US" sz="1400" i="1" smtClean="0">
                                <a:latin typeface="Cambria Math" panose="02040503050406030204" pitchFamily="18" charset="0"/>
                                <a:cs typeface="Times New Roman" pitchFamily="18" charset="0"/>
                              </a:rPr>
                            </m:ctrlPr>
                          </m:fPr>
                          <m:num>
                            <m:r>
                              <a:rPr lang="en-US" sz="1400" b="0" i="1" smtClean="0">
                                <a:latin typeface="Cambria Math"/>
                                <a:cs typeface="Times New Roman" pitchFamily="18" charset="0"/>
                              </a:rPr>
                              <m:t>𝑅𝑀𝑅</m:t>
                            </m:r>
                            <m:r>
                              <a:rPr lang="en-US" sz="1400" b="0" i="1" smtClean="0">
                                <a:latin typeface="Cambria Math"/>
                                <a:cs typeface="Times New Roman" pitchFamily="18" charset="0"/>
                              </a:rPr>
                              <m:t>−10</m:t>
                            </m:r>
                          </m:num>
                          <m:den>
                            <m:r>
                              <a:rPr lang="en-US" sz="1400" b="0" i="1" smtClean="0">
                                <a:latin typeface="Cambria Math"/>
                                <a:cs typeface="Times New Roman" pitchFamily="18" charset="0"/>
                              </a:rPr>
                              <m:t>40</m:t>
                            </m:r>
                          </m:den>
                        </m:f>
                      </m:sup>
                    </m:sSup>
                  </m:oMath>
                </a14:m>
                <a:r>
                  <a:rPr lang="en-US" sz="1400" dirty="0" smtClean="0">
                    <a:solidFill>
                      <a:schemeClr val="dk1"/>
                    </a:solidFill>
                    <a:latin typeface="Times New Roman" pitchFamily="18" charset="0"/>
                    <a:cs typeface="Times New Roman" pitchFamily="18" charset="0"/>
                  </a:rPr>
                  <a:t> (</a:t>
                </a:r>
                <a:r>
                  <a:rPr lang="en-US" sz="1400" dirty="0" err="1" smtClean="0">
                    <a:solidFill>
                      <a:schemeClr val="dk1"/>
                    </a:solidFill>
                    <a:latin typeface="Times New Roman" pitchFamily="18" charset="0"/>
                    <a:cs typeface="Times New Roman" pitchFamily="18" charset="0"/>
                  </a:rPr>
                  <a:t>MPa</a:t>
                </a:r>
                <a:r>
                  <a:rPr lang="en-US" sz="1400" dirty="0" smtClean="0">
                    <a:solidFill>
                      <a:schemeClr val="dk1"/>
                    </a:solidFill>
                    <a:latin typeface="Times New Roman" pitchFamily="18" charset="0"/>
                    <a:cs typeface="Times New Roman" pitchFamily="18" charset="0"/>
                  </a:rPr>
                  <a:t>), </a:t>
                </a:r>
                <a14:m>
                  <m:oMath xmlns:m="http://schemas.openxmlformats.org/officeDocument/2006/math">
                    <m:sSub>
                      <m:sSubPr>
                        <m:ctrlPr>
                          <a:rPr lang="en-US" sz="1400" i="1" smtClean="0">
                            <a:solidFill>
                              <a:schemeClr val="dk1"/>
                            </a:solidFill>
                            <a:latin typeface="Cambria Math" panose="02040503050406030204" pitchFamily="18" charset="0"/>
                            <a:cs typeface="Times New Roman" pitchFamily="18" charset="0"/>
                          </a:rPr>
                        </m:ctrlPr>
                      </m:sSubPr>
                      <m:e>
                        <m:r>
                          <a:rPr lang="en-US" sz="1400" b="0" i="1" smtClean="0">
                            <a:solidFill>
                              <a:schemeClr val="dk1"/>
                            </a:solidFill>
                            <a:latin typeface="Cambria Math"/>
                            <a:cs typeface="Times New Roman" pitchFamily="18" charset="0"/>
                          </a:rPr>
                          <m:t>𝐶</m:t>
                        </m:r>
                      </m:e>
                      <m:sub>
                        <m:r>
                          <a:rPr lang="en-US" sz="1400" b="0" i="1" smtClean="0">
                            <a:solidFill>
                              <a:schemeClr val="dk1"/>
                            </a:solidFill>
                            <a:latin typeface="Cambria Math"/>
                            <a:cs typeface="Times New Roman" pitchFamily="18" charset="0"/>
                          </a:rPr>
                          <m:t>𝑚</m:t>
                        </m:r>
                      </m:sub>
                    </m:sSub>
                    <m:r>
                      <a:rPr lang="en-US" sz="1400" b="0" i="1" smtClean="0">
                        <a:solidFill>
                          <a:schemeClr val="dk1"/>
                        </a:solidFill>
                        <a:latin typeface="Cambria Math"/>
                        <a:cs typeface="Times New Roman" pitchFamily="18" charset="0"/>
                      </a:rPr>
                      <m:t>=0.25</m:t>
                    </m:r>
                    <m:func>
                      <m:funcPr>
                        <m:ctrlPr>
                          <a:rPr lang="en-US" sz="1400" i="1" smtClean="0">
                            <a:solidFill>
                              <a:schemeClr val="dk1"/>
                            </a:solidFill>
                            <a:latin typeface="Cambria Math" panose="02040503050406030204" pitchFamily="18" charset="0"/>
                            <a:cs typeface="Times New Roman" pitchFamily="18" charset="0"/>
                          </a:rPr>
                        </m:ctrlPr>
                      </m:funcPr>
                      <m:fName>
                        <m:r>
                          <m:rPr>
                            <m:sty m:val="p"/>
                          </m:rPr>
                          <a:rPr lang="en-US" sz="1400" b="0" i="0" smtClean="0">
                            <a:solidFill>
                              <a:schemeClr val="dk1"/>
                            </a:solidFill>
                            <a:latin typeface="Cambria Math"/>
                            <a:cs typeface="Times New Roman" pitchFamily="18" charset="0"/>
                          </a:rPr>
                          <m:t>exp</m:t>
                        </m:r>
                      </m:fName>
                      <m:e>
                        <m:d>
                          <m:dPr>
                            <m:ctrlPr>
                              <a:rPr lang="en-US" sz="1400" i="1" smtClean="0">
                                <a:solidFill>
                                  <a:schemeClr val="dk1"/>
                                </a:solidFill>
                                <a:latin typeface="Cambria Math" panose="02040503050406030204" pitchFamily="18" charset="0"/>
                                <a:cs typeface="Times New Roman" pitchFamily="18" charset="0"/>
                              </a:rPr>
                            </m:ctrlPr>
                          </m:dPr>
                          <m:e>
                            <m:r>
                              <a:rPr lang="en-US" sz="1400" b="0" i="1" smtClean="0">
                                <a:solidFill>
                                  <a:schemeClr val="dk1"/>
                                </a:solidFill>
                                <a:latin typeface="Cambria Math"/>
                                <a:cs typeface="Times New Roman" pitchFamily="18" charset="0"/>
                              </a:rPr>
                              <m:t>0.05</m:t>
                            </m:r>
                            <m:r>
                              <a:rPr lang="en-US" sz="1400" b="0" i="1" smtClean="0">
                                <a:solidFill>
                                  <a:schemeClr val="dk1"/>
                                </a:solidFill>
                                <a:latin typeface="Cambria Math"/>
                                <a:cs typeface="Times New Roman" pitchFamily="18" charset="0"/>
                              </a:rPr>
                              <m:t>𝑅𝑀𝑅</m:t>
                            </m:r>
                          </m:e>
                        </m:d>
                      </m:e>
                    </m:func>
                  </m:oMath>
                </a14:m>
                <a:r>
                  <a:rPr lang="en-US" sz="1400" dirty="0" smtClean="0">
                    <a:solidFill>
                      <a:schemeClr val="dk1"/>
                    </a:solidFill>
                    <a:latin typeface="Times New Roman" pitchFamily="18" charset="0"/>
                    <a:cs typeface="Times New Roman" pitchFamily="18" charset="0"/>
                  </a:rPr>
                  <a:t> (</a:t>
                </a:r>
                <a:r>
                  <a:rPr lang="en-US" sz="1400" dirty="0" err="1" smtClean="0">
                    <a:solidFill>
                      <a:schemeClr val="dk1"/>
                    </a:solidFill>
                    <a:latin typeface="Times New Roman" pitchFamily="18" charset="0"/>
                    <a:cs typeface="Times New Roman" pitchFamily="18" charset="0"/>
                  </a:rPr>
                  <a:t>MPa</a:t>
                </a:r>
                <a:r>
                  <a:rPr lang="en-US" sz="1400" dirty="0" smtClean="0">
                    <a:solidFill>
                      <a:schemeClr val="dk1"/>
                    </a:solidFill>
                    <a:latin typeface="Times New Roman" pitchFamily="18" charset="0"/>
                    <a:cs typeface="Times New Roman" pitchFamily="18" charset="0"/>
                  </a:rPr>
                  <a:t>), </a:t>
                </a:r>
                <a14:m>
                  <m:oMath xmlns:m="http://schemas.openxmlformats.org/officeDocument/2006/math">
                    <m:sSub>
                      <m:sSubPr>
                        <m:ctrlPr>
                          <a:rPr lang="en-US" sz="1400" i="1" smtClean="0">
                            <a:solidFill>
                              <a:schemeClr val="dk1"/>
                            </a:solidFill>
                            <a:latin typeface="Cambria Math" panose="02040503050406030204" pitchFamily="18" charset="0"/>
                            <a:cs typeface="Times New Roman" pitchFamily="18" charset="0"/>
                          </a:rPr>
                        </m:ctrlPr>
                      </m:sSubPr>
                      <m:e>
                        <m:r>
                          <m:rPr>
                            <m:sty m:val="p"/>
                          </m:rPr>
                          <a:rPr lang="el-GR" sz="1400" i="1" smtClean="0">
                            <a:solidFill>
                              <a:schemeClr val="dk1"/>
                            </a:solidFill>
                            <a:latin typeface="Cambria Math"/>
                            <a:cs typeface="Times New Roman" pitchFamily="18" charset="0"/>
                          </a:rPr>
                          <m:t>Φ</m:t>
                        </m:r>
                      </m:e>
                      <m:sub>
                        <m:r>
                          <a:rPr lang="en-US" sz="1400" b="0" i="1" smtClean="0">
                            <a:solidFill>
                              <a:schemeClr val="dk1"/>
                            </a:solidFill>
                            <a:latin typeface="Cambria Math"/>
                            <a:cs typeface="Times New Roman" pitchFamily="18" charset="0"/>
                          </a:rPr>
                          <m:t>𝑚</m:t>
                        </m:r>
                      </m:sub>
                    </m:sSub>
                    <m:r>
                      <a:rPr lang="en-US" sz="1400" b="0" i="1" smtClean="0">
                        <a:solidFill>
                          <a:schemeClr val="dk1"/>
                        </a:solidFill>
                        <a:latin typeface="Cambria Math"/>
                        <a:cs typeface="Times New Roman" pitchFamily="18" charset="0"/>
                      </a:rPr>
                      <m:t>=0.5</m:t>
                    </m:r>
                    <m:r>
                      <a:rPr lang="en-US" sz="1400" b="0" i="1" smtClean="0">
                        <a:solidFill>
                          <a:schemeClr val="dk1"/>
                        </a:solidFill>
                        <a:latin typeface="Cambria Math"/>
                        <a:cs typeface="Times New Roman" pitchFamily="18" charset="0"/>
                      </a:rPr>
                      <m:t>𝑅𝑀𝑅</m:t>
                    </m:r>
                    <m:r>
                      <a:rPr lang="en-US" sz="1400" b="0" i="1" smtClean="0">
                        <a:solidFill>
                          <a:schemeClr val="dk1"/>
                        </a:solidFill>
                        <a:latin typeface="Cambria Math"/>
                        <a:cs typeface="Times New Roman" pitchFamily="18" charset="0"/>
                      </a:rPr>
                      <m:t>+5 </m:t>
                    </m:r>
                    <m:d>
                      <m:dPr>
                        <m:ctrlPr>
                          <a:rPr lang="en-US" sz="1400" b="0" i="1" smtClean="0">
                            <a:solidFill>
                              <a:schemeClr val="dk1"/>
                            </a:solidFill>
                            <a:latin typeface="Cambria Math" panose="02040503050406030204" pitchFamily="18" charset="0"/>
                            <a:cs typeface="Times New Roman" pitchFamily="18" charset="0"/>
                          </a:rPr>
                        </m:ctrlPr>
                      </m:dPr>
                      <m:e>
                        <m:r>
                          <a:rPr lang="en-US" sz="1400" b="0" i="1" smtClean="0">
                            <a:solidFill>
                              <a:schemeClr val="dk1"/>
                            </a:solidFill>
                            <a:latin typeface="Cambria Math"/>
                            <a:cs typeface="Times New Roman" pitchFamily="18" charset="0"/>
                          </a:rPr>
                          <m:t>˚</m:t>
                        </m:r>
                      </m:e>
                    </m:d>
                  </m:oMath>
                </a14:m>
                <a:r>
                  <a:rPr lang="en-US" sz="1400" b="0" dirty="0" smtClean="0">
                    <a:solidFill>
                      <a:schemeClr val="dk1"/>
                    </a:solidFill>
                    <a:latin typeface="Times New Roman" pitchFamily="18" charset="0"/>
                    <a:cs typeface="Times New Roman" pitchFamily="18" charset="0"/>
                  </a:rPr>
                  <a:t>, ····</a:t>
                </a:r>
              </a:p>
              <a:p>
                <a:r>
                  <a:rPr lang="en-US" sz="1400" dirty="0" smtClean="0">
                    <a:solidFill>
                      <a:schemeClr val="dk1"/>
                    </a:solidFill>
                    <a:latin typeface="Times New Roman" pitchFamily="18" charset="0"/>
                    <a:cs typeface="Times New Roman" pitchFamily="18" charset="0"/>
                  </a:rPr>
                  <a:t>  - </a:t>
                </a:r>
                <a14:m>
                  <m:oMath xmlns:m="http://schemas.openxmlformats.org/officeDocument/2006/math">
                    <m:sSub>
                      <m:sSubPr>
                        <m:ctrlPr>
                          <a:rPr lang="en-US" sz="1400" i="1" smtClean="0">
                            <a:solidFill>
                              <a:schemeClr val="dk1"/>
                            </a:solidFill>
                            <a:latin typeface="Cambria Math" panose="02040503050406030204" pitchFamily="18" charset="0"/>
                            <a:cs typeface="Times New Roman" pitchFamily="18" charset="0"/>
                          </a:rPr>
                        </m:ctrlPr>
                      </m:sSubPr>
                      <m:e>
                        <m:r>
                          <a:rPr lang="en-US" sz="1400" b="0" i="1" smtClean="0">
                            <a:solidFill>
                              <a:schemeClr val="dk1"/>
                            </a:solidFill>
                            <a:latin typeface="Cambria Math"/>
                            <a:cs typeface="Times New Roman" pitchFamily="18" charset="0"/>
                          </a:rPr>
                          <m:t>𝐸</m:t>
                        </m:r>
                      </m:e>
                      <m:sub>
                        <m:r>
                          <a:rPr lang="en-US" sz="1400" b="0" i="1" smtClean="0">
                            <a:solidFill>
                              <a:schemeClr val="dk1"/>
                            </a:solidFill>
                            <a:latin typeface="Cambria Math"/>
                            <a:cs typeface="Times New Roman" pitchFamily="18" charset="0"/>
                          </a:rPr>
                          <m:t>𝑚</m:t>
                        </m:r>
                      </m:sub>
                    </m:sSub>
                    <m:r>
                      <a:rPr lang="en-US" sz="1400" b="0" i="1" smtClean="0">
                        <a:solidFill>
                          <a:schemeClr val="dk1"/>
                        </a:solidFill>
                        <a:latin typeface="Cambria Math"/>
                        <a:cs typeface="Times New Roman" pitchFamily="18" charset="0"/>
                      </a:rPr>
                      <m:t>=</m:t>
                    </m:r>
                    <m:d>
                      <m:dPr>
                        <m:ctrlPr>
                          <a:rPr lang="en-US" sz="1400" b="0" i="1" smtClean="0">
                            <a:solidFill>
                              <a:schemeClr val="dk1"/>
                            </a:solidFill>
                            <a:latin typeface="Cambria Math" panose="02040503050406030204" pitchFamily="18" charset="0"/>
                            <a:cs typeface="Times New Roman" pitchFamily="18" charset="0"/>
                          </a:rPr>
                        </m:ctrlPr>
                      </m:dPr>
                      <m:e>
                        <m:r>
                          <a:rPr lang="en-US" sz="1400" b="0" i="1" smtClean="0">
                            <a:solidFill>
                              <a:schemeClr val="dk1"/>
                            </a:solidFill>
                            <a:latin typeface="Cambria Math"/>
                            <a:cs typeface="Times New Roman" pitchFamily="18" charset="0"/>
                          </a:rPr>
                          <m:t>1−</m:t>
                        </m:r>
                        <m:f>
                          <m:fPr>
                            <m:ctrlPr>
                              <a:rPr lang="en-US" sz="1400" b="0" i="1" smtClean="0">
                                <a:solidFill>
                                  <a:schemeClr val="dk1"/>
                                </a:solidFill>
                                <a:latin typeface="Cambria Math" panose="02040503050406030204" pitchFamily="18" charset="0"/>
                                <a:cs typeface="Times New Roman" pitchFamily="18" charset="0"/>
                              </a:rPr>
                            </m:ctrlPr>
                          </m:fPr>
                          <m:num>
                            <m:r>
                              <a:rPr lang="en-US" sz="1400" b="0" i="1" smtClean="0">
                                <a:solidFill>
                                  <a:schemeClr val="dk1"/>
                                </a:solidFill>
                                <a:latin typeface="Cambria Math"/>
                                <a:cs typeface="Times New Roman" pitchFamily="18" charset="0"/>
                              </a:rPr>
                              <m:t>𝐷</m:t>
                            </m:r>
                          </m:num>
                          <m:den>
                            <m:r>
                              <a:rPr lang="en-US" sz="1400" b="0" i="1" smtClean="0">
                                <a:solidFill>
                                  <a:schemeClr val="dk1"/>
                                </a:solidFill>
                                <a:latin typeface="Cambria Math"/>
                                <a:cs typeface="Times New Roman" pitchFamily="18" charset="0"/>
                              </a:rPr>
                              <m:t>2</m:t>
                            </m:r>
                          </m:den>
                        </m:f>
                      </m:e>
                    </m:d>
                    <m:rad>
                      <m:radPr>
                        <m:degHide m:val="on"/>
                        <m:ctrlPr>
                          <a:rPr lang="en-US" sz="1400" b="0" i="1" smtClean="0">
                            <a:solidFill>
                              <a:schemeClr val="dk1"/>
                            </a:solidFill>
                            <a:latin typeface="Cambria Math" panose="02040503050406030204" pitchFamily="18" charset="0"/>
                            <a:cs typeface="Times New Roman" pitchFamily="18" charset="0"/>
                          </a:rPr>
                        </m:ctrlPr>
                      </m:radPr>
                      <m:deg/>
                      <m:e>
                        <m:f>
                          <m:fPr>
                            <m:ctrlPr>
                              <a:rPr lang="en-US" sz="1400" b="0" i="1" smtClean="0">
                                <a:solidFill>
                                  <a:schemeClr val="dk1"/>
                                </a:solidFill>
                                <a:latin typeface="Cambria Math" panose="02040503050406030204" pitchFamily="18" charset="0"/>
                                <a:cs typeface="Times New Roman" pitchFamily="18" charset="0"/>
                              </a:rPr>
                            </m:ctrlPr>
                          </m:fPr>
                          <m:num>
                            <m:sSub>
                              <m:sSubPr>
                                <m:ctrlPr>
                                  <a:rPr lang="en-US" sz="1400" b="0" i="1" smtClean="0">
                                    <a:solidFill>
                                      <a:schemeClr val="dk1"/>
                                    </a:solidFill>
                                    <a:latin typeface="Cambria Math" panose="02040503050406030204" pitchFamily="18" charset="0"/>
                                    <a:cs typeface="Times New Roman" pitchFamily="18" charset="0"/>
                                  </a:rPr>
                                </m:ctrlPr>
                              </m:sSubPr>
                              <m:e>
                                <m:r>
                                  <a:rPr lang="en-US" sz="1400" b="0" i="1" smtClean="0">
                                    <a:solidFill>
                                      <a:schemeClr val="dk1"/>
                                    </a:solidFill>
                                    <a:latin typeface="Cambria Math"/>
                                    <a:ea typeface="Cambria Math"/>
                                    <a:cs typeface="Times New Roman" pitchFamily="18" charset="0"/>
                                  </a:rPr>
                                  <m:t>𝜎</m:t>
                                </m:r>
                              </m:e>
                              <m:sub>
                                <m:r>
                                  <a:rPr lang="en-US" sz="1400" b="0" i="1" smtClean="0">
                                    <a:solidFill>
                                      <a:schemeClr val="dk1"/>
                                    </a:solidFill>
                                    <a:latin typeface="Cambria Math"/>
                                    <a:cs typeface="Times New Roman" pitchFamily="18" charset="0"/>
                                  </a:rPr>
                                  <m:t>𝑐𝑖</m:t>
                                </m:r>
                              </m:sub>
                            </m:sSub>
                          </m:num>
                          <m:den>
                            <m:r>
                              <a:rPr lang="en-US" sz="1400" b="0" i="1" smtClean="0">
                                <a:solidFill>
                                  <a:schemeClr val="dk1"/>
                                </a:solidFill>
                                <a:latin typeface="Cambria Math"/>
                                <a:cs typeface="Times New Roman" pitchFamily="18" charset="0"/>
                              </a:rPr>
                              <m:t>100</m:t>
                            </m:r>
                          </m:den>
                        </m:f>
                      </m:e>
                    </m:rad>
                    <m:r>
                      <a:rPr lang="en-US" sz="1400" b="0" i="1" smtClean="0">
                        <a:solidFill>
                          <a:schemeClr val="dk1"/>
                        </a:solidFill>
                        <a:latin typeface="Cambria Math"/>
                        <a:ea typeface="Cambria Math"/>
                        <a:cs typeface="Times New Roman" pitchFamily="18" charset="0"/>
                      </a:rPr>
                      <m:t>∙</m:t>
                    </m:r>
                    <m:sSup>
                      <m:sSupPr>
                        <m:ctrlPr>
                          <a:rPr lang="en-US" sz="1400" b="0" i="1" smtClean="0">
                            <a:solidFill>
                              <a:schemeClr val="dk1"/>
                            </a:solidFill>
                            <a:latin typeface="Cambria Math" panose="02040503050406030204" pitchFamily="18" charset="0"/>
                            <a:ea typeface="Cambria Math"/>
                            <a:cs typeface="Times New Roman" pitchFamily="18" charset="0"/>
                          </a:rPr>
                        </m:ctrlPr>
                      </m:sSupPr>
                      <m:e>
                        <m:r>
                          <a:rPr lang="en-US" sz="1400" b="0" i="1" smtClean="0">
                            <a:solidFill>
                              <a:schemeClr val="dk1"/>
                            </a:solidFill>
                            <a:latin typeface="Cambria Math"/>
                            <a:ea typeface="Cambria Math"/>
                            <a:cs typeface="Times New Roman" pitchFamily="18" charset="0"/>
                          </a:rPr>
                          <m:t>10</m:t>
                        </m:r>
                      </m:e>
                      <m:sup>
                        <m:f>
                          <m:fPr>
                            <m:ctrlPr>
                              <a:rPr lang="en-US" sz="1400" b="0" i="1" smtClean="0">
                                <a:solidFill>
                                  <a:schemeClr val="dk1"/>
                                </a:solidFill>
                                <a:latin typeface="Cambria Math" panose="02040503050406030204" pitchFamily="18" charset="0"/>
                                <a:ea typeface="Cambria Math"/>
                                <a:cs typeface="Times New Roman" pitchFamily="18" charset="0"/>
                              </a:rPr>
                            </m:ctrlPr>
                          </m:fPr>
                          <m:num>
                            <m:r>
                              <a:rPr lang="en-US" sz="1400" b="0" i="1" smtClean="0">
                                <a:solidFill>
                                  <a:schemeClr val="dk1"/>
                                </a:solidFill>
                                <a:latin typeface="Cambria Math"/>
                                <a:ea typeface="Cambria Math"/>
                                <a:cs typeface="Times New Roman" pitchFamily="18" charset="0"/>
                              </a:rPr>
                              <m:t>𝐺𝑆𝐼</m:t>
                            </m:r>
                            <m:r>
                              <a:rPr lang="en-US" sz="1400" b="0" i="1" smtClean="0">
                                <a:solidFill>
                                  <a:schemeClr val="dk1"/>
                                </a:solidFill>
                                <a:latin typeface="Cambria Math"/>
                                <a:ea typeface="Cambria Math"/>
                                <a:cs typeface="Times New Roman" pitchFamily="18" charset="0"/>
                              </a:rPr>
                              <m:t>−10</m:t>
                            </m:r>
                          </m:num>
                          <m:den>
                            <m:r>
                              <a:rPr lang="en-US" sz="1400" b="0" i="1" smtClean="0">
                                <a:solidFill>
                                  <a:schemeClr val="dk1"/>
                                </a:solidFill>
                                <a:latin typeface="Cambria Math"/>
                                <a:ea typeface="Cambria Math"/>
                                <a:cs typeface="Times New Roman" pitchFamily="18" charset="0"/>
                              </a:rPr>
                              <m:t>40</m:t>
                            </m:r>
                          </m:den>
                        </m:f>
                      </m:sup>
                    </m:sSup>
                  </m:oMath>
                </a14:m>
                <a:r>
                  <a:rPr lang="en-US" sz="1400" dirty="0" smtClean="0">
                    <a:solidFill>
                      <a:schemeClr val="dk1"/>
                    </a:solidFill>
                    <a:latin typeface="Times New Roman" pitchFamily="18" charset="0"/>
                    <a:cs typeface="Times New Roman" pitchFamily="18" charset="0"/>
                  </a:rPr>
                  <a:t> (</a:t>
                </a:r>
                <a:r>
                  <a:rPr lang="en-US" sz="1400" dirty="0" err="1" smtClean="0">
                    <a:solidFill>
                      <a:schemeClr val="dk1"/>
                    </a:solidFill>
                    <a:latin typeface="Times New Roman" pitchFamily="18" charset="0"/>
                    <a:cs typeface="Times New Roman" pitchFamily="18" charset="0"/>
                  </a:rPr>
                  <a:t>GPa</a:t>
                </a:r>
                <a:r>
                  <a:rPr lang="en-US" sz="1400" dirty="0" smtClean="0">
                    <a:solidFill>
                      <a:schemeClr val="dk1"/>
                    </a:solidFill>
                    <a:latin typeface="Times New Roman" pitchFamily="18" charset="0"/>
                    <a:cs typeface="Times New Roman" pitchFamily="18" charset="0"/>
                  </a:rPr>
                  <a:t>)</a:t>
                </a:r>
                <a:endParaRPr lang="en-US" sz="1400" dirty="0">
                  <a:solidFill>
                    <a:schemeClr val="dk1"/>
                  </a:solidFill>
                  <a:latin typeface="Times New Roman" pitchFamily="18" charset="0"/>
                  <a:cs typeface="Times New Roman" pitchFamily="18" charset="0"/>
                </a:endParaRPr>
              </a:p>
            </p:txBody>
          </p:sp>
        </mc:Choice>
        <mc:Fallback xmlns="">
          <p:sp>
            <p:nvSpPr>
              <p:cNvPr id="17" name="모서리가 둥근 직사각형 16"/>
              <p:cNvSpPr>
                <a:spLocks noRot="1" noChangeAspect="1" noMove="1" noResize="1" noEditPoints="1" noAdjustHandles="1" noChangeArrowheads="1" noChangeShapeType="1" noTextEdit="1"/>
              </p:cNvSpPr>
              <p:nvPr/>
            </p:nvSpPr>
            <p:spPr>
              <a:xfrm>
                <a:off x="728681" y="2276872"/>
                <a:ext cx="7668851" cy="1080120"/>
              </a:xfrm>
              <a:prstGeom prst="roundRect">
                <a:avLst/>
              </a:prstGeom>
              <a:blipFill rotWithShape="1">
                <a:blip r:embed="rId2" cstate="print"/>
                <a:stretch>
                  <a:fillRect/>
                </a:stretch>
              </a:blipFill>
            </p:spPr>
            <p:txBody>
              <a:bodyPr/>
              <a:lstStyle/>
              <a:p>
                <a:r>
                  <a:rPr lang="ko-KR" altLang="en-US">
                    <a:noFill/>
                  </a:rPr>
                  <a:t> </a:t>
                </a:r>
              </a:p>
            </p:txBody>
          </p:sp>
        </mc:Fallback>
      </mc:AlternateContent>
      <p:sp>
        <p:nvSpPr>
          <p:cNvPr id="9" name="Rectangle 2"/>
          <p:cNvSpPr txBox="1">
            <a:spLocks noChangeArrowheads="1"/>
          </p:cNvSpPr>
          <p:nvPr/>
        </p:nvSpPr>
        <p:spPr>
          <a:xfrm>
            <a:off x="107504" y="7487"/>
            <a:ext cx="6921660" cy="432792"/>
          </a:xfrm>
          <a:prstGeom prst="rect">
            <a:avLst/>
          </a:prstGeom>
        </p:spPr>
        <p:txBody>
          <a:bodyPr/>
          <a:lstStyle>
            <a:lvl1pPr algn="ctr" rtl="0" eaLnBrk="0" fontAlgn="base" latinLnBrk="1" hangingPunct="0">
              <a:spcBef>
                <a:spcPct val="0"/>
              </a:spcBef>
              <a:spcAft>
                <a:spcPct val="0"/>
              </a:spcAft>
              <a:defRPr kumimoji="1" sz="4400">
                <a:solidFill>
                  <a:schemeClr val="tx2"/>
                </a:solidFill>
                <a:latin typeface="Arial" pitchFamily="34" charset="0"/>
                <a:ea typeface="+mj-ea"/>
                <a:cs typeface="+mj-cs"/>
              </a:defRPr>
            </a:lvl1pPr>
            <a:lvl2pPr algn="ctr" rtl="0" eaLnBrk="0" fontAlgn="base" latinLnBrk="1" hangingPunct="0">
              <a:spcBef>
                <a:spcPct val="0"/>
              </a:spcBef>
              <a:spcAft>
                <a:spcPct val="0"/>
              </a:spcAft>
              <a:defRPr kumimoji="1" sz="4400">
                <a:solidFill>
                  <a:schemeClr val="tx2"/>
                </a:solidFill>
                <a:latin typeface="Arial" pitchFamily="34" charset="0"/>
                <a:ea typeface="HY헤드라인M" pitchFamily="18" charset="-127"/>
              </a:defRPr>
            </a:lvl2pPr>
            <a:lvl3pPr algn="ctr" rtl="0" eaLnBrk="0" fontAlgn="base" latinLnBrk="1" hangingPunct="0">
              <a:spcBef>
                <a:spcPct val="0"/>
              </a:spcBef>
              <a:spcAft>
                <a:spcPct val="0"/>
              </a:spcAft>
              <a:defRPr kumimoji="1" sz="4400">
                <a:solidFill>
                  <a:schemeClr val="tx2"/>
                </a:solidFill>
                <a:latin typeface="Arial" pitchFamily="34" charset="0"/>
                <a:ea typeface="HY헤드라인M" pitchFamily="18" charset="-127"/>
              </a:defRPr>
            </a:lvl3pPr>
            <a:lvl4pPr algn="ctr" rtl="0" eaLnBrk="0" fontAlgn="base" latinLnBrk="1" hangingPunct="0">
              <a:spcBef>
                <a:spcPct val="0"/>
              </a:spcBef>
              <a:spcAft>
                <a:spcPct val="0"/>
              </a:spcAft>
              <a:defRPr kumimoji="1" sz="4400">
                <a:solidFill>
                  <a:schemeClr val="tx2"/>
                </a:solidFill>
                <a:latin typeface="Arial" pitchFamily="34" charset="0"/>
                <a:ea typeface="HY헤드라인M" pitchFamily="18" charset="-127"/>
              </a:defRPr>
            </a:lvl4pPr>
            <a:lvl5pPr algn="ctr" rtl="0" eaLnBrk="0" fontAlgn="base" latinLnBrk="1" hangingPunct="0">
              <a:spcBef>
                <a:spcPct val="0"/>
              </a:spcBef>
              <a:spcAft>
                <a:spcPct val="0"/>
              </a:spcAft>
              <a:defRPr kumimoji="1" sz="4400">
                <a:solidFill>
                  <a:schemeClr val="tx2"/>
                </a:solidFill>
                <a:latin typeface="Arial" pitchFamily="34" charset="0"/>
                <a:ea typeface="HY헤드라인M" pitchFamily="18" charset="-127"/>
              </a:defRPr>
            </a:lvl5pPr>
            <a:lvl6pPr marL="457200" algn="ctr" rtl="0" fontAlgn="base" latinLnBrk="1">
              <a:spcBef>
                <a:spcPct val="0"/>
              </a:spcBef>
              <a:spcAft>
                <a:spcPct val="0"/>
              </a:spcAft>
              <a:defRPr kumimoji="1" sz="4400">
                <a:solidFill>
                  <a:schemeClr val="tx2"/>
                </a:solidFill>
                <a:latin typeface="HY헤드라인M" pitchFamily="18" charset="-127"/>
                <a:ea typeface="HY헤드라인M" pitchFamily="18" charset="-127"/>
              </a:defRPr>
            </a:lvl6pPr>
            <a:lvl7pPr marL="914400" algn="ctr" rtl="0" fontAlgn="base" latinLnBrk="1">
              <a:spcBef>
                <a:spcPct val="0"/>
              </a:spcBef>
              <a:spcAft>
                <a:spcPct val="0"/>
              </a:spcAft>
              <a:defRPr kumimoji="1" sz="4400">
                <a:solidFill>
                  <a:schemeClr val="tx2"/>
                </a:solidFill>
                <a:latin typeface="HY헤드라인M" pitchFamily="18" charset="-127"/>
                <a:ea typeface="HY헤드라인M" pitchFamily="18" charset="-127"/>
              </a:defRPr>
            </a:lvl7pPr>
            <a:lvl8pPr marL="1371600" algn="ctr" rtl="0" fontAlgn="base" latinLnBrk="1">
              <a:spcBef>
                <a:spcPct val="0"/>
              </a:spcBef>
              <a:spcAft>
                <a:spcPct val="0"/>
              </a:spcAft>
              <a:defRPr kumimoji="1" sz="4400">
                <a:solidFill>
                  <a:schemeClr val="tx2"/>
                </a:solidFill>
                <a:latin typeface="HY헤드라인M" pitchFamily="18" charset="-127"/>
                <a:ea typeface="HY헤드라인M" pitchFamily="18" charset="-127"/>
              </a:defRPr>
            </a:lvl8pPr>
            <a:lvl9pPr marL="1828800" algn="ctr" rtl="0" fontAlgn="base" latinLnBrk="1">
              <a:spcBef>
                <a:spcPct val="0"/>
              </a:spcBef>
              <a:spcAft>
                <a:spcPct val="0"/>
              </a:spcAft>
              <a:defRPr kumimoji="1" sz="4400">
                <a:solidFill>
                  <a:schemeClr val="tx2"/>
                </a:solidFill>
                <a:latin typeface="HY헤드라인M" pitchFamily="18" charset="-127"/>
                <a:ea typeface="HY헤드라인M" pitchFamily="18" charset="-127"/>
              </a:defRPr>
            </a:lvl9pPr>
          </a:lstStyle>
          <a:p>
            <a:pPr algn="l"/>
            <a:r>
              <a:rPr lang="en-US" altLang="ko-KR" sz="2800" b="1" dirty="0" smtClean="0">
                <a:solidFill>
                  <a:schemeClr val="bg1"/>
                </a:solidFill>
                <a:effectLst>
                  <a:outerShdw blurRad="38100" dist="38100" dir="2700000" algn="tl">
                    <a:srgbClr val="000000">
                      <a:alpha val="43137"/>
                    </a:srgbClr>
                  </a:outerShdw>
                </a:effectLst>
                <a:latin typeface="Helvetica" pitchFamily="34" charset="0"/>
                <a:cs typeface="Helvetica" pitchFamily="34" charset="0"/>
              </a:rPr>
              <a:t>Estimation of geotechnical properties</a:t>
            </a:r>
            <a:endParaRPr lang="en-US" altLang="ko-KR" sz="2800" b="1" dirty="0">
              <a:solidFill>
                <a:schemeClr val="bg1"/>
              </a:solidFill>
              <a:effectLst>
                <a:outerShdw blurRad="38100" dist="38100" dir="2700000" algn="tl">
                  <a:srgbClr val="000000">
                    <a:alpha val="43137"/>
                  </a:srgbClr>
                </a:outerShdw>
              </a:effectLst>
              <a:latin typeface="Helvetica" pitchFamily="34" charset="0"/>
              <a:cs typeface="Helvetica" pitchFamily="34" charset="0"/>
            </a:endParaRPr>
          </a:p>
        </p:txBody>
      </p:sp>
    </p:spTree>
    <p:extLst>
      <p:ext uri="{BB962C8B-B14F-4D97-AF65-F5344CB8AC3E}">
        <p14:creationId xmlns:p14="http://schemas.microsoft.com/office/powerpoint/2010/main" val="2557007498"/>
      </p:ext>
    </p:extLst>
  </p:cSld>
  <p:clrMapOvr>
    <a:masterClrMapping/>
  </p:clrMapOvr>
  <p:timing>
    <p:tnLst>
      <p:par>
        <p:cTn id="1" dur="indefinite" restart="never" nodeType="tmRoot"/>
      </p:par>
    </p:tnLst>
  </p:timing>
</p:sld>
</file>

<file path=ppt/theme/theme1.xml><?xml version="1.0" encoding="utf-8"?>
<a:theme xmlns:a="http://schemas.openxmlformats.org/drawingml/2006/main" name="7_기본 디자인">
  <a:themeElements>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7_기본 디자인">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1" hangingPunct="1">
          <a:lnSpc>
            <a:spcPct val="100000"/>
          </a:lnSpc>
          <a:spcBef>
            <a:spcPct val="20000"/>
          </a:spcBef>
          <a:spcAft>
            <a:spcPct val="0"/>
          </a:spcAft>
          <a:buClrTx/>
          <a:buSzTx/>
          <a:buFontTx/>
          <a:buChar char="•"/>
          <a:tabLst/>
          <a:defRPr kumimoji="1" lang="ko-KR" altLang="en-US" sz="1800" b="0" i="0" u="none" strike="noStrike" cap="none" normalizeH="0" baseline="0" smtClean="0">
            <a:ln>
              <a:noFill/>
            </a:ln>
            <a:solidFill>
              <a:schemeClr val="tx1"/>
            </a:solidFill>
            <a:effectLst/>
            <a:latin typeface="굴림" pitchFamily="50" charset="-127"/>
            <a:ea typeface="굴림" pitchFamily="50" charset="-127"/>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1" hangingPunct="1">
          <a:lnSpc>
            <a:spcPct val="100000"/>
          </a:lnSpc>
          <a:spcBef>
            <a:spcPct val="20000"/>
          </a:spcBef>
          <a:spcAft>
            <a:spcPct val="0"/>
          </a:spcAft>
          <a:buClrTx/>
          <a:buSzTx/>
          <a:buFontTx/>
          <a:buChar char="•"/>
          <a:tabLst/>
          <a:defRPr kumimoji="1" lang="ko-KR" altLang="en-US" sz="1800" b="0" i="0" u="none" strike="noStrike" cap="none" normalizeH="0" baseline="0" smtClean="0">
            <a:ln>
              <a:noFill/>
            </a:ln>
            <a:solidFill>
              <a:schemeClr val="tx1"/>
            </a:solidFill>
            <a:effectLst/>
            <a:latin typeface="굴림" pitchFamily="50" charset="-127"/>
            <a:ea typeface="굴림" pitchFamily="50" charset="-127"/>
          </a:defRPr>
        </a:defPPr>
      </a:lstStyle>
    </a:lnDef>
  </a:objectDefaults>
  <a:extraClrSchemeLst>
    <a:extraClrScheme>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기본 디자인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기본 디자인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기본 디자인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기본 디자인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기본 디자인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기본 디자인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기본 디자인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기본 디자인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기본 디자인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기본 디자인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기본 디자인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테마">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테마">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Balloons</Template>
  <TotalTime>14981</TotalTime>
  <Words>1417</Words>
  <Application>Microsoft Office PowerPoint</Application>
  <PresentationFormat>화면 슬라이드 쇼(4:3)</PresentationFormat>
  <Paragraphs>363</Paragraphs>
  <Slides>24</Slides>
  <Notes>3</Notes>
  <HiddenSlides>0</HiddenSlides>
  <MMClips>0</MMClips>
  <ScaleCrop>false</ScaleCrop>
  <HeadingPairs>
    <vt:vector size="6" baseType="variant">
      <vt:variant>
        <vt:lpstr>사용한 글꼴</vt:lpstr>
      </vt:variant>
      <vt:variant>
        <vt:i4>13</vt:i4>
      </vt:variant>
      <vt:variant>
        <vt:lpstr>테마</vt:lpstr>
      </vt:variant>
      <vt:variant>
        <vt:i4>1</vt:i4>
      </vt:variant>
      <vt:variant>
        <vt:lpstr>슬라이드 제목</vt:lpstr>
      </vt:variant>
      <vt:variant>
        <vt:i4>24</vt:i4>
      </vt:variant>
    </vt:vector>
  </HeadingPairs>
  <TitlesOfParts>
    <vt:vector size="38" baseType="lpstr">
      <vt:lpstr>HY백송B</vt:lpstr>
      <vt:lpstr>HY울릉도M</vt:lpstr>
      <vt:lpstr>HY헤드라인M</vt:lpstr>
      <vt:lpstr>굴림</vt:lpstr>
      <vt:lpstr>휴먼둥근헤드라인</vt:lpstr>
      <vt:lpstr>휴먼엑스포</vt:lpstr>
      <vt:lpstr>Arial</vt:lpstr>
      <vt:lpstr>Cambria Math</vt:lpstr>
      <vt:lpstr>Helvetica</vt:lpstr>
      <vt:lpstr>Tahoma</vt:lpstr>
      <vt:lpstr>Times New Roman</vt:lpstr>
      <vt:lpstr>Verdana</vt:lpstr>
      <vt:lpstr>Wingdings</vt:lpstr>
      <vt:lpstr>7_기본 디자인</vt:lpstr>
      <vt:lpstr>PowerPoint 프레젠테이션</vt:lpstr>
      <vt:lpstr>Outline</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슬라이드 1</dc:title>
  <dc:creator>김형목</dc:creator>
  <cp:lastModifiedBy>GEO-ENG-LAB</cp:lastModifiedBy>
  <cp:revision>969</cp:revision>
  <dcterms:created xsi:type="dcterms:W3CDTF">2006-11-09T09:01:35Z</dcterms:created>
  <dcterms:modified xsi:type="dcterms:W3CDTF">2013-10-27T05:12:41Z</dcterms:modified>
</cp:coreProperties>
</file>