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3" r:id="rId3"/>
    <p:sldId id="258" r:id="rId4"/>
    <p:sldId id="262" r:id="rId5"/>
    <p:sldId id="259" r:id="rId6"/>
    <p:sldId id="264" r:id="rId7"/>
    <p:sldId id="273" r:id="rId8"/>
    <p:sldId id="265" r:id="rId9"/>
    <p:sldId id="278" r:id="rId10"/>
    <p:sldId id="266" r:id="rId11"/>
    <p:sldId id="268" r:id="rId12"/>
    <p:sldId id="260" r:id="rId13"/>
    <p:sldId id="269" r:id="rId14"/>
    <p:sldId id="277" r:id="rId15"/>
    <p:sldId id="274" r:id="rId16"/>
    <p:sldId id="271" r:id="rId17"/>
    <p:sldId id="276" r:id="rId18"/>
    <p:sldId id="270" r:id="rId19"/>
    <p:sldId id="272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CD571-6FE6-47F5-B63C-5DA083FB00E5}" type="datetimeFigureOut">
              <a:rPr lang="en-US" smtClean="0"/>
              <a:t>10/27/2013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B5CD2-565B-439D-AA46-DECDDE4CD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06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B5CD2-565B-439D-AA46-DECDDE4CD4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39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B5CD2-565B-439D-AA46-DECDDE4CD4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20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B5CD2-565B-439D-AA46-DECDDE4CD4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95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208"/>
            <a:ext cx="9144000" cy="61157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4951" y="-76200"/>
            <a:ext cx="91539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Rock Glaciers in the Tobacco Root Mountains, MT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400" y="3810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Andrew </a:t>
            </a:r>
            <a:r>
              <a:rPr lang="en-US" dirty="0" err="1" smtClean="0"/>
              <a:t>Gustin</a:t>
            </a:r>
            <a:r>
              <a:rPr lang="en-US" dirty="0" smtClean="0"/>
              <a:t> – Indiana University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4463100"/>
            <a:ext cx="3391487" cy="9515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914" y="4458235"/>
            <a:ext cx="3391482" cy="956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928" y="5442362"/>
            <a:ext cx="860141" cy="8601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84210" y="4057213"/>
            <a:ext cx="1600200" cy="120032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solidFill>
                  <a:schemeClr val="bg1"/>
                </a:solidFill>
              </a:rPr>
              <a:t>Advisors: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Greg Olyphant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Sally </a:t>
            </a:r>
            <a:r>
              <a:rPr lang="en-US" dirty="0" err="1" smtClean="0">
                <a:solidFill>
                  <a:schemeClr val="bg1"/>
                </a:solidFill>
              </a:rPr>
              <a:t>Letsinger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Bruce Douglas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09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3343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Radiation Reduction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457200"/>
            <a:ext cx="3638550" cy="2943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505200"/>
            <a:ext cx="3657600" cy="297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457200"/>
            <a:ext cx="3657600" cy="2962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5" y="3505200"/>
            <a:ext cx="3648075" cy="2971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47800" y="2971800"/>
            <a:ext cx="1524000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Winter Solstice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057900" y="6019800"/>
            <a:ext cx="1600200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Summer Solstice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76950" y="2971800"/>
            <a:ext cx="1562100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Summer Season</a:t>
            </a:r>
            <a:endParaRPr 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0" y="6019800"/>
            <a:ext cx="1447800" cy="3385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Vernal Equinox</a:t>
            </a:r>
            <a:endParaRPr lang="en-US" sz="16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0585" y="2295533"/>
            <a:ext cx="687741" cy="28436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r="2515"/>
          <a:stretch/>
        </p:blipFill>
        <p:spPr>
          <a:xfrm>
            <a:off x="3200400" y="6477000"/>
            <a:ext cx="2953261" cy="31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8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40"/>
            <a:ext cx="9144000" cy="68596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15240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Headwall         Measurements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1467927"/>
            <a:ext cx="3048000" cy="1938992"/>
          </a:xfrm>
          <a:prstGeom prst="rect">
            <a:avLst/>
          </a:prstGeom>
          <a:solidFill>
            <a:schemeClr val="bg1">
              <a:lumMod val="75000"/>
              <a:alpha val="8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Fracture Orientations</a:t>
            </a:r>
          </a:p>
          <a:p>
            <a:pPr algn="ctr"/>
            <a:r>
              <a:rPr lang="en-US" sz="2400" dirty="0" smtClean="0"/>
              <a:t>Fracture Density</a:t>
            </a:r>
          </a:p>
          <a:p>
            <a:pPr algn="ctr"/>
            <a:r>
              <a:rPr lang="en-US" sz="2400" dirty="0" smtClean="0"/>
              <a:t>Bedrock Lithology</a:t>
            </a:r>
          </a:p>
          <a:p>
            <a:pPr algn="ctr"/>
            <a:r>
              <a:rPr lang="en-US" sz="2400" dirty="0"/>
              <a:t>Dip-Slope </a:t>
            </a:r>
            <a:r>
              <a:rPr lang="en-US" sz="2400" dirty="0" smtClean="0"/>
              <a:t>Fractures</a:t>
            </a:r>
            <a:endParaRPr lang="en-US" sz="2400" dirty="0"/>
          </a:p>
          <a:p>
            <a:pPr algn="ctr"/>
            <a:r>
              <a:rPr lang="en-US" sz="2400" dirty="0" smtClean="0"/>
              <a:t>Compositional Banding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34200" y="57912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by </a:t>
            </a:r>
            <a:r>
              <a:rPr lang="en-US" dirty="0" smtClean="0">
                <a:solidFill>
                  <a:schemeClr val="bg1"/>
                </a:solidFill>
              </a:rPr>
              <a:t>GRBR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77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381000"/>
            <a:ext cx="4724400" cy="3385542"/>
          </a:xfrm>
          <a:prstGeom prst="rect">
            <a:avLst/>
          </a:prstGeom>
          <a:solidFill>
            <a:schemeClr val="bg1">
              <a:lumMod val="75000"/>
              <a:alpha val="8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/>
              <a:t>Relative Age Dating</a:t>
            </a:r>
            <a:endParaRPr lang="en-US" sz="2000" u="sng" dirty="0" smtClean="0"/>
          </a:p>
          <a:p>
            <a:endParaRPr lang="en-US" dirty="0"/>
          </a:p>
          <a:p>
            <a:pPr algn="ctr"/>
            <a:r>
              <a:rPr lang="en-US" sz="2400" dirty="0" smtClean="0"/>
              <a:t>Oxidation Cover and Rind Thickness</a:t>
            </a:r>
          </a:p>
          <a:p>
            <a:pPr algn="ctr"/>
            <a:r>
              <a:rPr lang="en-US" sz="2400" dirty="0"/>
              <a:t>Lichen Cover and Diameter</a:t>
            </a:r>
          </a:p>
          <a:p>
            <a:pPr algn="ctr"/>
            <a:r>
              <a:rPr lang="en-US" sz="2400" dirty="0" smtClean="0"/>
              <a:t>Pitting Cover and Depth</a:t>
            </a:r>
          </a:p>
          <a:p>
            <a:pPr algn="ctr"/>
            <a:r>
              <a:rPr lang="en-US" sz="2400" dirty="0" smtClean="0"/>
              <a:t>Percent </a:t>
            </a:r>
            <a:r>
              <a:rPr lang="en-US" sz="2400" dirty="0"/>
              <a:t>Weathered</a:t>
            </a:r>
          </a:p>
          <a:p>
            <a:pPr algn="ctr"/>
            <a:r>
              <a:rPr lang="en-US" sz="2400" dirty="0"/>
              <a:t>Boulder Diameter</a:t>
            </a:r>
          </a:p>
          <a:p>
            <a:pPr algn="ctr"/>
            <a:r>
              <a:rPr lang="en-US" sz="2400" dirty="0" smtClean="0"/>
              <a:t>Crystal Height</a:t>
            </a:r>
          </a:p>
          <a:p>
            <a:pPr algn="ctr"/>
            <a:r>
              <a:rPr lang="en-US" sz="2400" dirty="0" smtClean="0"/>
              <a:t>Angularity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39636" y="3886200"/>
            <a:ext cx="1676400" cy="1200329"/>
          </a:xfrm>
          <a:prstGeom prst="rect">
            <a:avLst/>
          </a:prstGeom>
          <a:solidFill>
            <a:schemeClr val="bg1">
              <a:lumMod val="75000"/>
              <a:alpha val="87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Principle</a:t>
            </a:r>
          </a:p>
          <a:p>
            <a:pPr algn="ctr"/>
            <a:r>
              <a:rPr lang="en-US" sz="2400" b="1" dirty="0" smtClean="0"/>
              <a:t>Component Analysis</a:t>
            </a:r>
            <a:endParaRPr lang="en-US" b="1" dirty="0" smtClean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38200" y="1600200"/>
            <a:ext cx="1066800" cy="2057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657600" y="1600200"/>
            <a:ext cx="1143000" cy="2057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 rot="1753715">
            <a:off x="7834700" y="2878187"/>
            <a:ext cx="1269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&lt;- </a:t>
            </a:r>
            <a:r>
              <a:rPr lang="en-US" b="1" dirty="0" err="1" smtClean="0">
                <a:solidFill>
                  <a:schemeClr val="bg1"/>
                </a:solidFill>
              </a:rPr>
              <a:t>Jolyphan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56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8400" y="7620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Results – Statistical Analyses</a:t>
            </a:r>
            <a:endParaRPr lang="en-US" sz="2800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" r="6056" b="5422"/>
          <a:stretch/>
        </p:blipFill>
        <p:spPr bwMode="auto">
          <a:xfrm>
            <a:off x="554477" y="1371601"/>
            <a:ext cx="8056123" cy="434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54476" y="3962399"/>
            <a:ext cx="8056123" cy="175260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54478" y="6019800"/>
            <a:ext cx="8056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Facies progression – Protalus </a:t>
            </a:r>
            <a:r>
              <a:rPr lang="en-US" sz="2400" dirty="0" smtClean="0">
                <a:sym typeface="Wingdings" panose="05000000000000000000" pitchFamily="2" charset="2"/>
              </a:rPr>
              <a:t> Lobate   Tongue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7328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4417 L -0.00104 0.29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76" y="1600200"/>
            <a:ext cx="8869047" cy="38477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799" y="533400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Thickness Estimations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3714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14529"/>
            <a:ext cx="3276600" cy="5635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Radiation Reduction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88633"/>
            <a:ext cx="859809" cy="10168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grpSp>
        <p:nvGrpSpPr>
          <p:cNvPr id="16" name="Group 15"/>
          <p:cNvGrpSpPr/>
          <p:nvPr/>
        </p:nvGrpSpPr>
        <p:grpSpPr>
          <a:xfrm>
            <a:off x="60996" y="574850"/>
            <a:ext cx="9006804" cy="6283150"/>
            <a:chOff x="60996" y="574850"/>
            <a:chExt cx="9006804" cy="62831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r="22222"/>
            <a:stretch/>
          </p:blipFill>
          <p:spPr>
            <a:xfrm>
              <a:off x="914400" y="609600"/>
              <a:ext cx="2667000" cy="268157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r="21883"/>
            <a:stretch/>
          </p:blipFill>
          <p:spPr>
            <a:xfrm>
              <a:off x="3657600" y="620304"/>
              <a:ext cx="2667000" cy="266016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r="22151"/>
            <a:stretch/>
          </p:blipFill>
          <p:spPr>
            <a:xfrm>
              <a:off x="914400" y="3505200"/>
              <a:ext cx="2677995" cy="27019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96934" y="609600"/>
              <a:ext cx="2670866" cy="267086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52128" y="3505200"/>
              <a:ext cx="2687712" cy="268771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03204" y="3519321"/>
              <a:ext cx="2658326" cy="268779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066800" y="6253984"/>
              <a:ext cx="7696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    Winter Solstice	        Summer Season	        Summer Solstice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14400" y="587008"/>
              <a:ext cx="8147130" cy="562010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2" idx="1"/>
            </p:cNvCxnSpPr>
            <p:nvPr/>
          </p:nvCxnSpPr>
          <p:spPr>
            <a:xfrm flipV="1">
              <a:off x="914400" y="3354188"/>
              <a:ext cx="8147130" cy="4287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592805" y="587008"/>
              <a:ext cx="5233" cy="627099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336297" y="574850"/>
              <a:ext cx="21924" cy="628315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0996" y="1515404"/>
              <a:ext cx="844214" cy="58477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Deposit</a:t>
              </a:r>
            </a:p>
            <a:p>
              <a:pPr algn="ctr"/>
              <a:r>
                <a:rPr lang="en-US" sz="1600" dirty="0" smtClean="0"/>
                <a:t>Max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996" y="4693939"/>
              <a:ext cx="844213" cy="33855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Cirque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343400" y="6500961"/>
              <a:ext cx="1524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(equinox to equinox)</a:t>
              </a:r>
              <a:endParaRPr lang="en-US" sz="1200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939548" y="609600"/>
              <a:ext cx="279652" cy="236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664412" y="626690"/>
              <a:ext cx="279652" cy="237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396934" y="643030"/>
              <a:ext cx="308666" cy="236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26974" y="3522250"/>
              <a:ext cx="279652" cy="236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664412" y="3519321"/>
              <a:ext cx="279652" cy="236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433166" y="3522250"/>
              <a:ext cx="272434" cy="2421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12674" y="609600"/>
              <a:ext cx="508252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/>
                <a:t>100</a:t>
              </a:r>
            </a:p>
            <a:p>
              <a:pPr algn="r"/>
              <a:endParaRPr lang="en-US" sz="1200" dirty="0"/>
            </a:p>
            <a:p>
              <a:pPr algn="r"/>
              <a:endParaRPr lang="en-US" sz="1200" dirty="0" smtClean="0"/>
            </a:p>
            <a:p>
              <a:pPr algn="r"/>
              <a:endParaRPr lang="en-US" sz="1200" dirty="0"/>
            </a:p>
            <a:p>
              <a:pPr algn="r"/>
              <a:endParaRPr lang="en-US" sz="1200" dirty="0" smtClean="0"/>
            </a:p>
            <a:p>
              <a:pPr algn="r"/>
              <a:endParaRPr lang="en-US" sz="1200" dirty="0"/>
            </a:p>
            <a:p>
              <a:pPr algn="r"/>
              <a:r>
                <a:rPr lang="en-US" sz="1200" dirty="0" smtClean="0"/>
                <a:t>50</a:t>
              </a:r>
            </a:p>
            <a:p>
              <a:pPr algn="r"/>
              <a:endParaRPr lang="en-US" sz="1200" dirty="0"/>
            </a:p>
            <a:p>
              <a:pPr algn="r"/>
              <a:endParaRPr lang="en-US" sz="1200" dirty="0" smtClean="0"/>
            </a:p>
            <a:p>
              <a:pPr algn="r"/>
              <a:endParaRPr lang="en-US" sz="1200" dirty="0" smtClean="0"/>
            </a:p>
            <a:p>
              <a:pPr algn="r"/>
              <a:endParaRPr lang="en-US" sz="1200" dirty="0"/>
            </a:p>
            <a:p>
              <a:pPr algn="r"/>
              <a:endParaRPr lang="en-US" sz="1200" dirty="0"/>
            </a:p>
            <a:p>
              <a:pPr algn="r"/>
              <a:r>
                <a:rPr lang="en-US" sz="1200" dirty="0" smtClean="0"/>
                <a:t>0</a:t>
              </a:r>
              <a:endParaRPr lang="en-US" sz="12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530348" y="620304"/>
              <a:ext cx="508252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/>
                <a:t>100</a:t>
              </a:r>
            </a:p>
            <a:p>
              <a:pPr algn="r"/>
              <a:endParaRPr lang="en-US" sz="1200" dirty="0"/>
            </a:p>
            <a:p>
              <a:pPr algn="r"/>
              <a:endParaRPr lang="en-US" sz="1200" dirty="0" smtClean="0"/>
            </a:p>
            <a:p>
              <a:pPr algn="r"/>
              <a:endParaRPr lang="en-US" sz="1200" dirty="0"/>
            </a:p>
            <a:p>
              <a:pPr algn="r"/>
              <a:endParaRPr lang="en-US" sz="1200" dirty="0" smtClean="0"/>
            </a:p>
            <a:p>
              <a:pPr algn="r"/>
              <a:endParaRPr lang="en-US" sz="1200" dirty="0"/>
            </a:p>
            <a:p>
              <a:pPr algn="r"/>
              <a:r>
                <a:rPr lang="en-US" sz="1200" dirty="0" smtClean="0"/>
                <a:t>50</a:t>
              </a:r>
            </a:p>
            <a:p>
              <a:pPr algn="r"/>
              <a:endParaRPr lang="en-US" sz="1200" dirty="0"/>
            </a:p>
            <a:p>
              <a:pPr algn="r"/>
              <a:endParaRPr lang="en-US" sz="1200" dirty="0" smtClean="0"/>
            </a:p>
            <a:p>
              <a:pPr algn="r"/>
              <a:endParaRPr lang="en-US" sz="1200" dirty="0" smtClean="0"/>
            </a:p>
            <a:p>
              <a:pPr algn="r"/>
              <a:endParaRPr lang="en-US" sz="1200" dirty="0"/>
            </a:p>
            <a:p>
              <a:pPr algn="r"/>
              <a:endParaRPr lang="en-US" sz="1200" dirty="0"/>
            </a:p>
            <a:p>
              <a:pPr algn="r"/>
              <a:r>
                <a:rPr lang="en-US" sz="1200" dirty="0" smtClean="0"/>
                <a:t>0</a:t>
              </a:r>
              <a:endParaRPr lang="en-US" sz="12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297141" y="609600"/>
              <a:ext cx="508252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/>
                <a:t>100</a:t>
              </a:r>
            </a:p>
            <a:p>
              <a:pPr algn="r"/>
              <a:endParaRPr lang="en-US" sz="1200" dirty="0"/>
            </a:p>
            <a:p>
              <a:pPr algn="r"/>
              <a:endParaRPr lang="en-US" sz="1200" dirty="0" smtClean="0"/>
            </a:p>
            <a:p>
              <a:pPr algn="r"/>
              <a:endParaRPr lang="en-US" sz="1200" dirty="0"/>
            </a:p>
            <a:p>
              <a:pPr algn="r"/>
              <a:endParaRPr lang="en-US" sz="1200" dirty="0" smtClean="0"/>
            </a:p>
            <a:p>
              <a:pPr algn="r"/>
              <a:endParaRPr lang="en-US" sz="1200" dirty="0"/>
            </a:p>
            <a:p>
              <a:pPr algn="r"/>
              <a:r>
                <a:rPr lang="en-US" sz="1200" dirty="0" smtClean="0"/>
                <a:t>50</a:t>
              </a:r>
            </a:p>
            <a:p>
              <a:pPr algn="r"/>
              <a:endParaRPr lang="en-US" sz="1200" dirty="0"/>
            </a:p>
            <a:p>
              <a:pPr algn="r"/>
              <a:endParaRPr lang="en-US" sz="1200" dirty="0" smtClean="0"/>
            </a:p>
            <a:p>
              <a:pPr algn="r"/>
              <a:endParaRPr lang="en-US" sz="1200" dirty="0" smtClean="0"/>
            </a:p>
            <a:p>
              <a:pPr algn="r"/>
              <a:endParaRPr lang="en-US" sz="1200" dirty="0"/>
            </a:p>
            <a:p>
              <a:pPr algn="r"/>
              <a:endParaRPr lang="en-US" sz="1200" dirty="0"/>
            </a:p>
            <a:p>
              <a:pPr algn="r"/>
              <a:r>
                <a:rPr lang="en-US" sz="1200" dirty="0" smtClean="0"/>
                <a:t>0</a:t>
              </a:r>
              <a:endParaRPr lang="en-US" sz="12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25248" y="3530930"/>
              <a:ext cx="508252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/>
                <a:t>100</a:t>
              </a:r>
            </a:p>
            <a:p>
              <a:pPr algn="r"/>
              <a:endParaRPr lang="en-US" sz="1200" dirty="0"/>
            </a:p>
            <a:p>
              <a:pPr algn="r"/>
              <a:endParaRPr lang="en-US" sz="1200" dirty="0" smtClean="0"/>
            </a:p>
            <a:p>
              <a:pPr algn="r"/>
              <a:endParaRPr lang="en-US" sz="1200" dirty="0"/>
            </a:p>
            <a:p>
              <a:pPr algn="r"/>
              <a:endParaRPr lang="en-US" sz="1200" dirty="0" smtClean="0"/>
            </a:p>
            <a:p>
              <a:pPr algn="r"/>
              <a:endParaRPr lang="en-US" sz="1200" dirty="0"/>
            </a:p>
            <a:p>
              <a:pPr algn="r"/>
              <a:r>
                <a:rPr lang="en-US" sz="1200" dirty="0" smtClean="0"/>
                <a:t>50</a:t>
              </a:r>
            </a:p>
            <a:p>
              <a:pPr algn="r"/>
              <a:endParaRPr lang="en-US" sz="1200" dirty="0"/>
            </a:p>
            <a:p>
              <a:pPr algn="r"/>
              <a:endParaRPr lang="en-US" sz="1200" dirty="0" smtClean="0"/>
            </a:p>
            <a:p>
              <a:pPr algn="r"/>
              <a:endParaRPr lang="en-US" sz="1200" dirty="0" smtClean="0"/>
            </a:p>
            <a:p>
              <a:pPr algn="r"/>
              <a:endParaRPr lang="en-US" sz="1200" dirty="0"/>
            </a:p>
            <a:p>
              <a:pPr algn="r"/>
              <a:endParaRPr lang="en-US" sz="1200" dirty="0"/>
            </a:p>
            <a:p>
              <a:pPr algn="r"/>
              <a:r>
                <a:rPr lang="en-US" sz="1200" dirty="0" smtClean="0"/>
                <a:t>0</a:t>
              </a:r>
              <a:endParaRPr lang="en-US" sz="12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530348" y="3519321"/>
              <a:ext cx="508252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/>
                <a:t>100</a:t>
              </a:r>
            </a:p>
            <a:p>
              <a:pPr algn="r"/>
              <a:endParaRPr lang="en-US" sz="1200" dirty="0"/>
            </a:p>
            <a:p>
              <a:pPr algn="r"/>
              <a:endParaRPr lang="en-US" sz="1200" dirty="0" smtClean="0"/>
            </a:p>
            <a:p>
              <a:pPr algn="r"/>
              <a:endParaRPr lang="en-US" sz="1200" dirty="0"/>
            </a:p>
            <a:p>
              <a:pPr algn="r"/>
              <a:endParaRPr lang="en-US" sz="1200" dirty="0" smtClean="0"/>
            </a:p>
            <a:p>
              <a:pPr algn="r"/>
              <a:endParaRPr lang="en-US" sz="1200" dirty="0"/>
            </a:p>
            <a:p>
              <a:pPr algn="r"/>
              <a:r>
                <a:rPr lang="en-US" sz="1200" dirty="0" smtClean="0"/>
                <a:t>50</a:t>
              </a:r>
            </a:p>
            <a:p>
              <a:pPr algn="r"/>
              <a:endParaRPr lang="en-US" sz="1200" dirty="0"/>
            </a:p>
            <a:p>
              <a:pPr algn="r"/>
              <a:endParaRPr lang="en-US" sz="1200" dirty="0" smtClean="0"/>
            </a:p>
            <a:p>
              <a:pPr algn="r"/>
              <a:endParaRPr lang="en-US" sz="1200" dirty="0" smtClean="0"/>
            </a:p>
            <a:p>
              <a:pPr algn="r"/>
              <a:endParaRPr lang="en-US" sz="1200" dirty="0"/>
            </a:p>
            <a:p>
              <a:pPr algn="r"/>
              <a:endParaRPr lang="en-US" sz="1200" dirty="0"/>
            </a:p>
            <a:p>
              <a:pPr algn="r"/>
              <a:r>
                <a:rPr lang="en-US" sz="1200" dirty="0" smtClean="0"/>
                <a:t>0</a:t>
              </a:r>
              <a:endParaRPr lang="en-US" sz="12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297141" y="3519321"/>
              <a:ext cx="508252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/>
                <a:t>100</a:t>
              </a:r>
            </a:p>
            <a:p>
              <a:pPr algn="r"/>
              <a:endParaRPr lang="en-US" sz="1200" dirty="0"/>
            </a:p>
            <a:p>
              <a:pPr algn="r"/>
              <a:endParaRPr lang="en-US" sz="1200" dirty="0" smtClean="0"/>
            </a:p>
            <a:p>
              <a:pPr algn="r"/>
              <a:endParaRPr lang="en-US" sz="1200" dirty="0"/>
            </a:p>
            <a:p>
              <a:pPr algn="r"/>
              <a:endParaRPr lang="en-US" sz="1200" dirty="0" smtClean="0"/>
            </a:p>
            <a:p>
              <a:pPr algn="r"/>
              <a:endParaRPr lang="en-US" sz="1200" dirty="0"/>
            </a:p>
            <a:p>
              <a:pPr algn="r"/>
              <a:r>
                <a:rPr lang="en-US" sz="1200" dirty="0" smtClean="0"/>
                <a:t>50</a:t>
              </a:r>
            </a:p>
            <a:p>
              <a:pPr algn="r"/>
              <a:endParaRPr lang="en-US" sz="1200" dirty="0"/>
            </a:p>
            <a:p>
              <a:pPr algn="r"/>
              <a:endParaRPr lang="en-US" sz="1200" dirty="0" smtClean="0"/>
            </a:p>
            <a:p>
              <a:pPr algn="r"/>
              <a:endParaRPr lang="en-US" sz="1200" dirty="0" smtClean="0"/>
            </a:p>
            <a:p>
              <a:pPr algn="r"/>
              <a:endParaRPr lang="en-US" sz="1200" dirty="0"/>
            </a:p>
            <a:p>
              <a:pPr algn="r"/>
              <a:endParaRPr lang="en-US" sz="1200" dirty="0"/>
            </a:p>
            <a:p>
              <a:pPr algn="r"/>
              <a:r>
                <a:rPr lang="en-US" sz="1200" dirty="0" smtClean="0"/>
                <a:t>0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78496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01340" y="162580"/>
            <a:ext cx="3907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Priority Headwall Data</a:t>
            </a:r>
            <a:endParaRPr lang="en-US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28279" r="22638"/>
          <a:stretch/>
        </p:blipFill>
        <p:spPr bwMode="auto">
          <a:xfrm>
            <a:off x="1896894" y="1215957"/>
            <a:ext cx="5243208" cy="44366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09600" y="60198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QFG – </a:t>
            </a:r>
            <a:r>
              <a:rPr lang="en-US" dirty="0" err="1" smtClean="0"/>
              <a:t>Quartzofeldspathic</a:t>
            </a:r>
            <a:r>
              <a:rPr lang="en-US" dirty="0" smtClean="0"/>
              <a:t> Gneiss 		QMG – Mafic Gneiss with Quartz CBF – Compositional Banding Fractures		DSF – Dip-Slope Fractures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28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76200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Principle Components Analysis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633" y="969530"/>
            <a:ext cx="4752133" cy="15325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332" y="2895600"/>
            <a:ext cx="7466667" cy="376190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200400" y="4724400"/>
            <a:ext cx="1143000" cy="19049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953000" y="3200400"/>
            <a:ext cx="914400" cy="10667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833766" y="4267199"/>
            <a:ext cx="762000" cy="25670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833766" y="3200401"/>
            <a:ext cx="762000" cy="5333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854219" y="5334000"/>
            <a:ext cx="762000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029200" y="6345084"/>
            <a:ext cx="762000" cy="28431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029200" y="5562600"/>
            <a:ext cx="762000" cy="28431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7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96"/>
          <a:stretch/>
        </p:blipFill>
        <p:spPr>
          <a:xfrm rot="5400000">
            <a:off x="1590815" y="-682660"/>
            <a:ext cx="5962370" cy="86992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33600" y="76200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Principle Components Analysis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101444" y="1281017"/>
            <a:ext cx="16002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Gannett Peak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638800" y="729343"/>
            <a:ext cx="11430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Audubon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400800" y="4343400"/>
            <a:ext cx="1295400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Early Neoglacial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189514" y="3983519"/>
            <a:ext cx="1143000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Pinedale or older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1178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29000" y="76200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Conclusions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066800"/>
            <a:ext cx="8382000" cy="4524315"/>
          </a:xfrm>
          <a:prstGeom prst="rect">
            <a:avLst/>
          </a:prstGeom>
          <a:solidFill>
            <a:schemeClr val="bg1">
              <a:lumMod val="7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Four periods of periglacial development identified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Most deposits originated during the Early Neoglacial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</a:t>
            </a:r>
            <a:r>
              <a:rPr lang="en-US" sz="2400" dirty="0" smtClean="0"/>
              <a:t>eposits </a:t>
            </a:r>
            <a:r>
              <a:rPr lang="en-US" sz="2400" dirty="0"/>
              <a:t>emanate from topoclimatic niches </a:t>
            </a:r>
            <a:r>
              <a:rPr lang="en-US" sz="2400" dirty="0" smtClean="0"/>
              <a:t>of </a:t>
            </a:r>
            <a:r>
              <a:rPr lang="en-US" sz="2400" dirty="0"/>
              <a:t>increased solar radiation reduction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Statistically significant differences between morphologies consistent with facies model </a:t>
            </a:r>
          </a:p>
          <a:p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Fracture orientation can influence debris availability and deposit volume</a:t>
            </a:r>
          </a:p>
        </p:txBody>
      </p:sp>
    </p:spTree>
    <p:extLst>
      <p:ext uri="{BB962C8B-B14F-4D97-AF65-F5344CB8AC3E}">
        <p14:creationId xmlns:p14="http://schemas.microsoft.com/office/powerpoint/2010/main" val="4681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152400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What is a rock glacier?</a:t>
            </a:r>
            <a:endParaRPr lang="en-US" sz="3200" dirty="0"/>
          </a:p>
        </p:txBody>
      </p:sp>
      <p:grpSp>
        <p:nvGrpSpPr>
          <p:cNvPr id="4" name="Group 3"/>
          <p:cNvGrpSpPr/>
          <p:nvPr/>
        </p:nvGrpSpPr>
        <p:grpSpPr>
          <a:xfrm>
            <a:off x="-2" y="3516868"/>
            <a:ext cx="9144002" cy="3341132"/>
            <a:chOff x="-2" y="3516868"/>
            <a:chExt cx="9144002" cy="3341132"/>
          </a:xfrm>
        </p:grpSpPr>
        <p:sp>
          <p:nvSpPr>
            <p:cNvPr id="14" name="Rectangle 13"/>
            <p:cNvSpPr/>
            <p:nvPr/>
          </p:nvSpPr>
          <p:spPr>
            <a:xfrm>
              <a:off x="0" y="3581400"/>
              <a:ext cx="9144000" cy="3048000"/>
            </a:xfrm>
            <a:prstGeom prst="rect">
              <a:avLst/>
            </a:prstGeom>
            <a:blipFill dpi="0" rotWithShape="1">
              <a:blip r:embed="rId3">
                <a:alphaModFix amt="84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3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886200" y="3516868"/>
              <a:ext cx="1905000" cy="36933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Glaciogenic</a:t>
              </a:r>
              <a:r>
                <a:rPr lang="en-US" dirty="0" smtClean="0"/>
                <a:t> origin</a:t>
              </a:r>
              <a:endParaRPr lang="en-US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1905000" y="4953000"/>
              <a:ext cx="9144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-2" y="6519446"/>
              <a:ext cx="914400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 </a:t>
              </a:r>
              <a:r>
                <a:rPr lang="en-US" sz="1600" dirty="0" smtClean="0"/>
                <a:t>           Receding Glacier                                 Advancing (Rock) Glacier   	        Inactive Rock Glacier</a:t>
              </a:r>
              <a:endParaRPr lang="en-US" sz="1600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5105400" y="4953000"/>
              <a:ext cx="9144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7042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762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Questions?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8994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0" b="6450"/>
          <a:stretch/>
        </p:blipFill>
        <p:spPr bwMode="auto">
          <a:xfrm>
            <a:off x="149125" y="0"/>
            <a:ext cx="4880075" cy="348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t="7198" b="17605"/>
          <a:stretch/>
        </p:blipFill>
        <p:spPr>
          <a:xfrm>
            <a:off x="5792199" y="-1"/>
            <a:ext cx="3123201" cy="34852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952" y="3581400"/>
            <a:ext cx="9144000" cy="3200400"/>
          </a:xfrm>
          <a:prstGeom prst="rect">
            <a:avLst/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485231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Periglacial</a:t>
            </a:r>
            <a:r>
              <a:rPr lang="en-US" dirty="0" smtClean="0"/>
              <a:t> </a:t>
            </a:r>
            <a:r>
              <a:rPr lang="en-US" dirty="0"/>
              <a:t>origin </a:t>
            </a:r>
            <a:r>
              <a:rPr lang="en-US" dirty="0" smtClean="0"/>
              <a:t>- </a:t>
            </a:r>
            <a:r>
              <a:rPr lang="en-US" dirty="0" err="1" smtClean="0"/>
              <a:t>Facies</a:t>
            </a:r>
            <a:r>
              <a:rPr lang="en-US" dirty="0" smtClean="0"/>
              <a:t> </a:t>
            </a:r>
            <a:r>
              <a:rPr lang="en-US" dirty="0"/>
              <a:t>model (</a:t>
            </a:r>
            <a:r>
              <a:rPr lang="en-US" dirty="0" err="1"/>
              <a:t>Madole</a:t>
            </a:r>
            <a:r>
              <a:rPr lang="en-US" dirty="0"/>
              <a:t>, 1972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49" y="6553201"/>
            <a:ext cx="914365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 </a:t>
            </a:r>
            <a:r>
              <a:rPr lang="en-US" sz="1600" dirty="0" smtClean="0"/>
              <a:t>            </a:t>
            </a:r>
            <a:r>
              <a:rPr lang="en-US" sz="1600" dirty="0" err="1" smtClean="0"/>
              <a:t>Protalus</a:t>
            </a:r>
            <a:r>
              <a:rPr lang="en-US" sz="1600" dirty="0" smtClean="0"/>
              <a:t> Rampart	                  	  </a:t>
            </a:r>
            <a:r>
              <a:rPr lang="en-US" sz="1600" dirty="0" err="1" smtClean="0"/>
              <a:t>Lobate</a:t>
            </a:r>
            <a:r>
              <a:rPr lang="en-US" sz="1600" dirty="0" smtClean="0"/>
              <a:t> Rock Glacier                       Tongue-Shaped Rock Glacier</a:t>
            </a:r>
            <a:endParaRPr lang="en-US" sz="16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752600" y="5105400"/>
            <a:ext cx="914400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953000" y="5105400"/>
            <a:ext cx="914400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69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739" y="-685800"/>
            <a:ext cx="9565339" cy="7391400"/>
          </a:xfrm>
        </p:spPr>
      </p:pic>
      <p:sp>
        <p:nvSpPr>
          <p:cNvPr id="5" name="TextBox 4"/>
          <p:cNvSpPr txBox="1"/>
          <p:nvPr/>
        </p:nvSpPr>
        <p:spPr>
          <a:xfrm>
            <a:off x="457200" y="6280125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Priority deposits (n=34)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04271" y="6280125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All deposits (n=248)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6400" y="6310903"/>
            <a:ext cx="350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Tongue – 90;  </a:t>
            </a:r>
            <a:r>
              <a:rPr lang="en-US" sz="1600" dirty="0" err="1" smtClean="0"/>
              <a:t>Lobate</a:t>
            </a:r>
            <a:r>
              <a:rPr lang="en-US" sz="1600" dirty="0" smtClean="0"/>
              <a:t> – 98;  </a:t>
            </a:r>
            <a:r>
              <a:rPr lang="en-US" sz="1600" dirty="0" err="1" smtClean="0"/>
              <a:t>Protalus</a:t>
            </a:r>
            <a:r>
              <a:rPr lang="en-US" sz="1600" dirty="0" smtClean="0"/>
              <a:t> - 60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7220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6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459304"/>
            <a:ext cx="5105400" cy="289310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All deposits (n=248):</a:t>
            </a:r>
          </a:p>
          <a:p>
            <a:endParaRPr lang="en-US" dirty="0"/>
          </a:p>
          <a:p>
            <a:r>
              <a:rPr lang="en-US" sz="2000" dirty="0" smtClean="0"/>
              <a:t>Feature Identification and  Extent Mapping</a:t>
            </a:r>
          </a:p>
          <a:p>
            <a:endParaRPr lang="en-US" sz="2000" dirty="0" smtClean="0"/>
          </a:p>
          <a:p>
            <a:r>
              <a:rPr lang="en-US" sz="2000" dirty="0" smtClean="0"/>
              <a:t>Minimum Bounding Geometry</a:t>
            </a:r>
          </a:p>
          <a:p>
            <a:endParaRPr lang="en-US" sz="2000" dirty="0" smtClean="0"/>
          </a:p>
          <a:p>
            <a:r>
              <a:rPr lang="en-US" sz="2000" dirty="0" smtClean="0"/>
              <a:t>Interpolated Thickness Estimation</a:t>
            </a:r>
          </a:p>
          <a:p>
            <a:endParaRPr lang="en-US" sz="2000" dirty="0" smtClean="0"/>
          </a:p>
          <a:p>
            <a:r>
              <a:rPr lang="en-US" sz="2000" dirty="0" smtClean="0"/>
              <a:t>DEM - Solar </a:t>
            </a:r>
            <a:r>
              <a:rPr lang="en-US" sz="2000" dirty="0"/>
              <a:t>Radiation </a:t>
            </a:r>
            <a:r>
              <a:rPr lang="en-US" sz="2000" dirty="0" smtClean="0"/>
              <a:t>Reduction, Cirque points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304800" y="274638"/>
            <a:ext cx="586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3733800"/>
            <a:ext cx="6019800" cy="29238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Priority deposits (n=34):</a:t>
            </a:r>
          </a:p>
          <a:p>
            <a:endParaRPr lang="en-US" sz="2000" dirty="0"/>
          </a:p>
          <a:p>
            <a:r>
              <a:rPr lang="en-US" sz="2000" dirty="0"/>
              <a:t>Contributing </a:t>
            </a:r>
            <a:r>
              <a:rPr lang="en-US" sz="2000" dirty="0" err="1"/>
              <a:t>Rockshed</a:t>
            </a:r>
            <a:r>
              <a:rPr lang="en-US" sz="2000" dirty="0"/>
              <a:t> Delineation</a:t>
            </a:r>
          </a:p>
          <a:p>
            <a:endParaRPr lang="en-US" sz="2000" dirty="0"/>
          </a:p>
          <a:p>
            <a:r>
              <a:rPr lang="en-US" sz="2000" dirty="0"/>
              <a:t>Alternative Slope-Curve Thickness </a:t>
            </a:r>
            <a:r>
              <a:rPr lang="en-US" sz="2000" dirty="0" smtClean="0"/>
              <a:t>Estimation</a:t>
            </a:r>
          </a:p>
          <a:p>
            <a:endParaRPr lang="en-US" sz="2000" dirty="0"/>
          </a:p>
          <a:p>
            <a:r>
              <a:rPr lang="en-US" sz="2000" dirty="0"/>
              <a:t>Headwall Fracturing – Density and orientation (15 sites)</a:t>
            </a:r>
          </a:p>
          <a:p>
            <a:endParaRPr lang="en-US" sz="2000" dirty="0"/>
          </a:p>
          <a:p>
            <a:r>
              <a:rPr lang="en-US" sz="2000" dirty="0" smtClean="0"/>
              <a:t>Relative Age Dating – 24 sites</a:t>
            </a:r>
          </a:p>
        </p:txBody>
      </p:sp>
    </p:spTree>
    <p:extLst>
      <p:ext uri="{BB962C8B-B14F-4D97-AF65-F5344CB8AC3E}">
        <p14:creationId xmlns:p14="http://schemas.microsoft.com/office/powerpoint/2010/main" val="225006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" r="7037" b="5555"/>
          <a:stretch/>
        </p:blipFill>
        <p:spPr>
          <a:xfrm>
            <a:off x="4572000" y="152400"/>
            <a:ext cx="4419600" cy="647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5240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Feature Identification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1" y="682547"/>
            <a:ext cx="4495800" cy="548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0066" y="5562600"/>
            <a:ext cx="1461934" cy="43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0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295400"/>
            <a:ext cx="6490657" cy="52648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6019800"/>
            <a:ext cx="3713984" cy="4642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8528" y="3810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Minimum Bounding Rectangles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 rot="3019684">
            <a:off x="3360497" y="1579088"/>
            <a:ext cx="2307844" cy="47344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935622">
            <a:off x="3439837" y="3132899"/>
            <a:ext cx="1478806" cy="29579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506476">
            <a:off x="5520508" y="3643814"/>
            <a:ext cx="570345" cy="11213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493973">
            <a:off x="3424131" y="4900971"/>
            <a:ext cx="526588" cy="10773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8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9409" y="0"/>
            <a:ext cx="4316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/>
              <a:t>Thickness Estimations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76400"/>
            <a:ext cx="6477000" cy="48160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6418" y="762000"/>
            <a:ext cx="7897982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Automated interpolation method - All 248 deposits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6072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6063" y="838200"/>
            <a:ext cx="8719337" cy="5816184"/>
            <a:chOff x="272263" y="3651418"/>
            <a:chExt cx="4375937" cy="300296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2263" y="3651418"/>
              <a:ext cx="4375937" cy="300296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352800" y="5638800"/>
              <a:ext cx="781049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461030" y="6057900"/>
              <a:ext cx="781049" cy="266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219200" y="3671486"/>
              <a:ext cx="2438400" cy="1385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33400" y="87876"/>
            <a:ext cx="7772400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Slope-Curve method - Priority deposits only (34)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2945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4722</TotalTime>
  <Words>313</Words>
  <Application>Microsoft Office PowerPoint</Application>
  <PresentationFormat>On-screen Show (4:3)</PresentationFormat>
  <Paragraphs>170</Paragraphs>
  <Slides>20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Radiation Reduction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Gustin, Andrew Robert</dc:creator>
  <cp:lastModifiedBy>Nature</cp:lastModifiedBy>
  <cp:revision>183</cp:revision>
  <dcterms:created xsi:type="dcterms:W3CDTF">2006-08-16T00:00:00Z</dcterms:created>
  <dcterms:modified xsi:type="dcterms:W3CDTF">2013-10-27T15:19:14Z</dcterms:modified>
</cp:coreProperties>
</file>