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1206400" cy="32918400"/>
  <p:notesSz cx="6858000" cy="9144000"/>
  <p:defaultTextStyle>
    <a:defPPr>
      <a:defRPr lang="en-US"/>
    </a:defPPr>
    <a:lvl1pPr marL="0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51288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02576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053864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405153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756441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107729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459017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8810305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38" autoAdjust="0"/>
  </p:normalViewPr>
  <p:slideViewPr>
    <p:cSldViewPr>
      <p:cViewPr>
        <p:scale>
          <a:sx n="54" d="100"/>
          <a:sy n="54" d="100"/>
        </p:scale>
        <p:origin x="-96" y="-80"/>
      </p:cViewPr>
      <p:guideLst>
        <p:guide orient="horz" pos="10368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E3561-914C-46AC-BFCB-451C127E9108}" type="datetimeFigureOut">
              <a:rPr lang="en-US" smtClean="0"/>
              <a:t>10/26/13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53003-B931-4C65-8FBF-5F8C55140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0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0226042"/>
            <a:ext cx="4352544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18653760"/>
            <a:ext cx="3584448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53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05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A1F0-EC05-4CD2-A365-BF475FCA0395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18FF-ACC9-4F36-A31C-8EF30AE30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A1F0-EC05-4CD2-A365-BF475FCA0395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18FF-ACC9-4F36-A31C-8EF30AE30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4640" y="1318265"/>
            <a:ext cx="1152144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20" y="1318265"/>
            <a:ext cx="3371088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A1F0-EC05-4CD2-A365-BF475FCA0395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18FF-ACC9-4F36-A31C-8EF30AE30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A1F0-EC05-4CD2-A365-BF475FCA0395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18FF-ACC9-4F36-A31C-8EF30AE30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1153122"/>
            <a:ext cx="43525440" cy="6537960"/>
          </a:xfrm>
        </p:spPr>
        <p:txBody>
          <a:bodyPr anchor="t"/>
          <a:lstStyle>
            <a:lvl1pPr algn="l">
              <a:defRPr sz="20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3952225"/>
            <a:ext cx="43525440" cy="7200898"/>
          </a:xfrm>
        </p:spPr>
        <p:txBody>
          <a:bodyPr anchor="b"/>
          <a:lstStyle>
            <a:lvl1pPr marL="0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1pPr>
            <a:lvl2pPr marL="2351288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702576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3pPr>
            <a:lvl4pPr marL="7053864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40515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A1F0-EC05-4CD2-A365-BF475FCA0395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18FF-ACC9-4F36-A31C-8EF30AE30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320" y="7680963"/>
            <a:ext cx="22616160" cy="21724622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7680963"/>
            <a:ext cx="22616160" cy="21724622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A1F0-EC05-4CD2-A365-BF475FCA0395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18FF-ACC9-4F36-A31C-8EF30AE30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7368542"/>
            <a:ext cx="22625053" cy="3070858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0439400"/>
            <a:ext cx="22625053" cy="18966182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4" y="7368542"/>
            <a:ext cx="22633940" cy="3070858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4" y="10439400"/>
            <a:ext cx="22633940" cy="18966182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A1F0-EC05-4CD2-A365-BF475FCA0395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18FF-ACC9-4F36-A31C-8EF30AE30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A1F0-EC05-4CD2-A365-BF475FCA0395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18FF-ACC9-4F36-A31C-8EF30AE30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A1F0-EC05-4CD2-A365-BF475FCA0395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18FF-ACC9-4F36-A31C-8EF30AE300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E:\DSCN2355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66" b="46331"/>
          <a:stretch/>
        </p:blipFill>
        <p:spPr bwMode="auto">
          <a:xfrm>
            <a:off x="-186" y="0"/>
            <a:ext cx="51206400" cy="4876800"/>
          </a:xfrm>
          <a:prstGeom prst="rect">
            <a:avLst/>
          </a:prstGeom>
          <a:noFill/>
          <a:ln w="76200" cmpd="sng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0" y="4876800"/>
            <a:ext cx="51206400" cy="0"/>
          </a:xfrm>
          <a:prstGeom prst="line">
            <a:avLst/>
          </a:prstGeom>
          <a:ln w="12700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3" y="1310640"/>
            <a:ext cx="16846553" cy="5577840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310643"/>
            <a:ext cx="28625800" cy="28094942"/>
          </a:xfrm>
        </p:spPr>
        <p:txBody>
          <a:bodyPr/>
          <a:lstStyle>
            <a:lvl1pPr>
              <a:defRPr sz="16500"/>
            </a:lvl1pPr>
            <a:lvl2pPr>
              <a:defRPr sz="14400"/>
            </a:lvl2pPr>
            <a:lvl3pPr>
              <a:defRPr sz="123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3" y="6888483"/>
            <a:ext cx="16846553" cy="22517102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A1F0-EC05-4CD2-A365-BF475FCA0395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18FF-ACC9-4F36-A31C-8EF30AE30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3042880"/>
            <a:ext cx="30723840" cy="2720342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2941320"/>
            <a:ext cx="30723840" cy="19751040"/>
          </a:xfrm>
        </p:spPr>
        <p:txBody>
          <a:bodyPr/>
          <a:lstStyle>
            <a:lvl1pPr marL="0" indent="0">
              <a:buNone/>
              <a:defRPr sz="16500"/>
            </a:lvl1pPr>
            <a:lvl2pPr marL="2351288" indent="0">
              <a:buNone/>
              <a:defRPr sz="14400"/>
            </a:lvl2pPr>
            <a:lvl3pPr marL="4702576" indent="0">
              <a:buNone/>
              <a:defRPr sz="12300"/>
            </a:lvl3pPr>
            <a:lvl4pPr marL="7053864" indent="0">
              <a:buNone/>
              <a:defRPr sz="10300"/>
            </a:lvl4pPr>
            <a:lvl5pPr marL="9405153" indent="0">
              <a:buNone/>
              <a:defRPr sz="10300"/>
            </a:lvl5pPr>
            <a:lvl6pPr marL="11756441" indent="0">
              <a:buNone/>
              <a:defRPr sz="10300"/>
            </a:lvl6pPr>
            <a:lvl7pPr marL="14107729" indent="0">
              <a:buNone/>
              <a:defRPr sz="10300"/>
            </a:lvl7pPr>
            <a:lvl8pPr marL="16459017" indent="0">
              <a:buNone/>
              <a:defRPr sz="10300"/>
            </a:lvl8pPr>
            <a:lvl9pPr marL="18810305" indent="0">
              <a:buNone/>
              <a:defRPr sz="10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25763222"/>
            <a:ext cx="30723840" cy="3863338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A1F0-EC05-4CD2-A365-BF475FCA0395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18FF-ACC9-4F36-A31C-8EF30AE30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318262"/>
            <a:ext cx="46085760" cy="5486400"/>
          </a:xfrm>
          <a:prstGeom prst="rect">
            <a:avLst/>
          </a:prstGeom>
        </p:spPr>
        <p:txBody>
          <a:bodyPr vert="horz" lIns="470258" tIns="235129" rIns="470258" bIns="2351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7680963"/>
            <a:ext cx="46085760" cy="21724622"/>
          </a:xfrm>
          <a:prstGeom prst="rect">
            <a:avLst/>
          </a:prstGeom>
        </p:spPr>
        <p:txBody>
          <a:bodyPr vert="horz" lIns="470258" tIns="235129" rIns="470258" bIns="2351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0510482"/>
            <a:ext cx="11948160" cy="17526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l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6A1F0-EC05-4CD2-A365-BF475FCA0395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0510482"/>
            <a:ext cx="16215360" cy="17526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ct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0510482"/>
            <a:ext cx="11948160" cy="17526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D18FF-ACC9-4F36-A31C-8EF30AE30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2576" rtl="0" eaLnBrk="1" latinLnBrk="0" hangingPunct="1">
        <a:spcBef>
          <a:spcPct val="0"/>
        </a:spcBef>
        <a:buNone/>
        <a:defRPr sz="2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3466" indent="-1763466" algn="l" defTabSz="4702576" rtl="0" eaLnBrk="1" latinLnBrk="0" hangingPunct="1">
        <a:spcBef>
          <a:spcPct val="20000"/>
        </a:spcBef>
        <a:buFont typeface="Arial" pitchFamily="34" charset="0"/>
        <a:buChar char="•"/>
        <a:defRPr sz="16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0843" indent="-1469555" algn="l" defTabSz="4702576" rtl="0" eaLnBrk="1" latinLnBrk="0" hangingPunct="1">
        <a:spcBef>
          <a:spcPct val="20000"/>
        </a:spcBef>
        <a:buFont typeface="Arial" pitchFamily="34" charset="0"/>
        <a:buChar char="–"/>
        <a:defRPr sz="14400" kern="1200">
          <a:solidFill>
            <a:schemeClr val="tx1"/>
          </a:solidFill>
          <a:latin typeface="+mn-lt"/>
          <a:ea typeface="+mn-ea"/>
          <a:cs typeface="+mn-cs"/>
        </a:defRPr>
      </a:lvl2pPr>
      <a:lvl3pPr marL="5878220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509" indent="-1175644" algn="l" defTabSz="4702576" rtl="0" eaLnBrk="1" latinLnBrk="0" hangingPunct="1">
        <a:spcBef>
          <a:spcPct val="20000"/>
        </a:spcBef>
        <a:buFont typeface="Arial" pitchFamily="34" charset="0"/>
        <a:buChar char="–"/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580797" indent="-1175644" algn="l" defTabSz="4702576" rtl="0" eaLnBrk="1" latinLnBrk="0" hangingPunct="1">
        <a:spcBef>
          <a:spcPct val="20000"/>
        </a:spcBef>
        <a:buFont typeface="Arial" pitchFamily="34" charset="0"/>
        <a:buChar char="»"/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2932085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283373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4661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5949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1288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76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53864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53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56441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7729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017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10305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1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78"/>
          <p:cNvSpPr txBox="1">
            <a:spLocks noChangeArrowheads="1"/>
          </p:cNvSpPr>
          <p:nvPr/>
        </p:nvSpPr>
        <p:spPr bwMode="auto">
          <a:xfrm>
            <a:off x="914400" y="5257800"/>
            <a:ext cx="15015869" cy="27392066"/>
          </a:xfrm>
          <a:prstGeom prst="rect">
            <a:avLst/>
          </a:prstGeom>
          <a:noFill/>
          <a:ln w="889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lIns="91404" tIns="45702" rIns="91404" bIns="45702">
            <a:spAutoFit/>
          </a:bodyPr>
          <a:lstStyle/>
          <a:p>
            <a:pPr marL="857250" indent="-857250" defTabSz="5273675">
              <a:buAutoNum type="romanUcPeriod"/>
            </a:pPr>
            <a:r>
              <a:rPr lang="en-US" sz="4200" b="1" dirty="0" smtClean="0">
                <a:solidFill>
                  <a:srgbClr val="FFFFFF"/>
                </a:solidFill>
              </a:rPr>
              <a:t>INTRODUCTION</a:t>
            </a:r>
          </a:p>
          <a:p>
            <a:pPr defTabSz="5273675"/>
            <a:endParaRPr lang="en-US" sz="2000" dirty="0">
              <a:solidFill>
                <a:srgbClr val="FFFFFF"/>
              </a:solidFill>
            </a:endParaRPr>
          </a:p>
          <a:p>
            <a:pPr marL="1497013" lvl="1" indent="-681038" defTabSz="5273675">
              <a:buFont typeface="Wingdings" charset="2"/>
              <a:buChar char="²"/>
            </a:pPr>
            <a:r>
              <a:rPr lang="en-US" sz="3600" dirty="0">
                <a:solidFill>
                  <a:srgbClr val="FFFFFF"/>
                </a:solidFill>
              </a:rPr>
              <a:t>A few estimates exist of </a:t>
            </a:r>
            <a:r>
              <a:rPr lang="en-US" sz="3600" dirty="0" smtClean="0">
                <a:solidFill>
                  <a:srgbClr val="FFFFFF"/>
                </a:solidFill>
              </a:rPr>
              <a:t>pyrogenic C (</a:t>
            </a:r>
            <a:r>
              <a:rPr lang="en-US" sz="3600" dirty="0" err="1" smtClean="0">
                <a:solidFill>
                  <a:srgbClr val="FFFFFF"/>
                </a:solidFill>
              </a:rPr>
              <a:t>PyC</a:t>
            </a:r>
            <a:r>
              <a:rPr lang="en-US" sz="3600" dirty="0" smtClean="0">
                <a:solidFill>
                  <a:srgbClr val="FFFFFF"/>
                </a:solidFill>
              </a:rPr>
              <a:t>) </a:t>
            </a:r>
            <a:r>
              <a:rPr lang="en-US" sz="3600" dirty="0">
                <a:solidFill>
                  <a:srgbClr val="FFFFFF"/>
                </a:solidFill>
              </a:rPr>
              <a:t>production after fire (e.g., </a:t>
            </a:r>
            <a:r>
              <a:rPr lang="en-US" sz="3600" dirty="0" err="1">
                <a:solidFill>
                  <a:srgbClr val="FFFFFF"/>
                </a:solidFill>
              </a:rPr>
              <a:t>Santin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i="1" dirty="0">
                <a:solidFill>
                  <a:srgbClr val="FFFFFF"/>
                </a:solidFill>
              </a:rPr>
              <a:t>et al.</a:t>
            </a:r>
            <a:r>
              <a:rPr lang="en-US" sz="3600" dirty="0">
                <a:solidFill>
                  <a:srgbClr val="FFFFFF"/>
                </a:solidFill>
              </a:rPr>
              <a:t>, 2012), as well as of </a:t>
            </a:r>
            <a:r>
              <a:rPr lang="en-US" sz="3600" dirty="0" err="1" smtClean="0">
                <a:solidFill>
                  <a:srgbClr val="FFFFFF"/>
                </a:solidFill>
              </a:rPr>
              <a:t>PyC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>
                <a:solidFill>
                  <a:srgbClr val="FFFFFF"/>
                </a:solidFill>
              </a:rPr>
              <a:t>stocks in soils, for different ecosystems (Bird</a:t>
            </a:r>
            <a:r>
              <a:rPr lang="en-US" sz="3600" i="1" dirty="0">
                <a:solidFill>
                  <a:srgbClr val="FFFFFF"/>
                </a:solidFill>
              </a:rPr>
              <a:t> et al.</a:t>
            </a:r>
            <a:r>
              <a:rPr lang="en-US" sz="3600" dirty="0">
                <a:solidFill>
                  <a:srgbClr val="FFFFFF"/>
                </a:solidFill>
              </a:rPr>
              <a:t> 1999, Cusack </a:t>
            </a:r>
            <a:r>
              <a:rPr lang="en-US" sz="3600" i="1" dirty="0">
                <a:solidFill>
                  <a:srgbClr val="FFFFFF"/>
                </a:solidFill>
              </a:rPr>
              <a:t>et al</a:t>
            </a:r>
            <a:r>
              <a:rPr lang="en-US" sz="3600" dirty="0">
                <a:solidFill>
                  <a:srgbClr val="FFFFFF"/>
                </a:solidFill>
              </a:rPr>
              <a:t>., 2012, </a:t>
            </a:r>
            <a:r>
              <a:rPr lang="en-US" sz="3600" dirty="0" err="1">
                <a:solidFill>
                  <a:srgbClr val="FFFFFF"/>
                </a:solidFill>
              </a:rPr>
              <a:t>Skiemstad</a:t>
            </a:r>
            <a:r>
              <a:rPr lang="en-US" sz="3600" i="1" dirty="0">
                <a:solidFill>
                  <a:srgbClr val="FFFFFF"/>
                </a:solidFill>
              </a:rPr>
              <a:t> et al.</a:t>
            </a:r>
            <a:r>
              <a:rPr lang="en-US" sz="3600" dirty="0">
                <a:solidFill>
                  <a:srgbClr val="FFFFFF"/>
                </a:solidFill>
              </a:rPr>
              <a:t> 2002</a:t>
            </a:r>
            <a:r>
              <a:rPr lang="en-US" sz="3600" dirty="0" smtClean="0">
                <a:solidFill>
                  <a:srgbClr val="FFFFFF"/>
                </a:solidFill>
              </a:rPr>
              <a:t>).</a:t>
            </a:r>
          </a:p>
          <a:p>
            <a:pPr marL="1497013" lvl="1" indent="-681038" defTabSz="5273675">
              <a:buFont typeface="Wingdings" charset="2"/>
              <a:buChar char="²"/>
            </a:pPr>
            <a:endParaRPr lang="en-US" sz="3600" dirty="0" smtClean="0">
              <a:solidFill>
                <a:srgbClr val="FFFFFF"/>
              </a:solidFill>
            </a:endParaRPr>
          </a:p>
          <a:p>
            <a:pPr marL="1497013" lvl="1" indent="-681038" defTabSz="5273675">
              <a:buFont typeface="Wingdings" charset="2"/>
              <a:buChar char="²"/>
            </a:pPr>
            <a:r>
              <a:rPr lang="en-US" sz="3600" dirty="0">
                <a:solidFill>
                  <a:srgbClr val="FFFFFF"/>
                </a:solidFill>
              </a:rPr>
              <a:t>Yet, estimates of </a:t>
            </a:r>
            <a:r>
              <a:rPr lang="en-US" sz="3600" dirty="0" err="1" smtClean="0">
                <a:solidFill>
                  <a:srgbClr val="FFFFFF"/>
                </a:solidFill>
              </a:rPr>
              <a:t>PyC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>
                <a:solidFill>
                  <a:srgbClr val="FFFFFF"/>
                </a:solidFill>
              </a:rPr>
              <a:t>production and losses are not balanced (</a:t>
            </a:r>
            <a:r>
              <a:rPr lang="en-US" sz="3600" dirty="0" err="1">
                <a:solidFill>
                  <a:srgbClr val="FFFFFF"/>
                </a:solidFill>
              </a:rPr>
              <a:t>Czimczik</a:t>
            </a:r>
            <a:r>
              <a:rPr lang="en-US" sz="3600" dirty="0">
                <a:solidFill>
                  <a:srgbClr val="FFFFFF"/>
                </a:solidFill>
              </a:rPr>
              <a:t> &amp; </a:t>
            </a:r>
            <a:r>
              <a:rPr lang="en-US" sz="3600" dirty="0" err="1">
                <a:solidFill>
                  <a:srgbClr val="FFFFFF"/>
                </a:solidFill>
              </a:rPr>
              <a:t>Masiello</a:t>
            </a:r>
            <a:r>
              <a:rPr lang="en-US" sz="3600" dirty="0">
                <a:solidFill>
                  <a:srgbClr val="FFFFFF"/>
                </a:solidFill>
              </a:rPr>
              <a:t> 2007, Rivas </a:t>
            </a:r>
            <a:r>
              <a:rPr lang="en-US" sz="3600" i="1" dirty="0">
                <a:solidFill>
                  <a:srgbClr val="FFFFFF"/>
                </a:solidFill>
              </a:rPr>
              <a:t>et al.</a:t>
            </a:r>
            <a:r>
              <a:rPr lang="en-US" sz="3600" dirty="0">
                <a:solidFill>
                  <a:srgbClr val="FFFFFF"/>
                </a:solidFill>
              </a:rPr>
              <a:t>, 2012), clearly identifying our lack of understanding and the need for a full accurate accounting of </a:t>
            </a:r>
            <a:r>
              <a:rPr lang="en-US" sz="3600" dirty="0" err="1" smtClean="0">
                <a:solidFill>
                  <a:srgbClr val="FFFFFF"/>
                </a:solidFill>
              </a:rPr>
              <a:t>PyC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>
                <a:solidFill>
                  <a:srgbClr val="FFFFFF"/>
                </a:solidFill>
              </a:rPr>
              <a:t>dynamics at the watershed level. </a:t>
            </a:r>
            <a:endParaRPr lang="en-US" sz="3600" dirty="0" smtClean="0">
              <a:solidFill>
                <a:srgbClr val="FFFFFF"/>
              </a:solidFill>
            </a:endParaRPr>
          </a:p>
          <a:p>
            <a:pPr marL="1497013" lvl="1" indent="-681038" defTabSz="5273675">
              <a:buFont typeface="Wingdings" charset="2"/>
              <a:buChar char="²"/>
            </a:pPr>
            <a:endParaRPr lang="en-US" sz="3600" dirty="0">
              <a:solidFill>
                <a:srgbClr val="FFFFFF"/>
              </a:solidFill>
            </a:endParaRPr>
          </a:p>
          <a:p>
            <a:pPr marL="1497013" lvl="1" indent="-681038" defTabSz="5273675">
              <a:buFont typeface="Wingdings" charset="2"/>
              <a:buChar char="²"/>
            </a:pPr>
            <a:r>
              <a:rPr lang="en-US" sz="3600" dirty="0">
                <a:solidFill>
                  <a:srgbClr val="FFFFFF"/>
                </a:solidFill>
              </a:rPr>
              <a:t>Between June 9</a:t>
            </a:r>
            <a:r>
              <a:rPr lang="en-US" sz="3600" baseline="30000" dirty="0">
                <a:solidFill>
                  <a:srgbClr val="FFFFFF"/>
                </a:solidFill>
              </a:rPr>
              <a:t>th</a:t>
            </a:r>
            <a:r>
              <a:rPr lang="en-US" sz="3600" dirty="0">
                <a:solidFill>
                  <a:srgbClr val="FFFFFF"/>
                </a:solidFill>
              </a:rPr>
              <a:t>-24</a:t>
            </a:r>
            <a:r>
              <a:rPr lang="en-US" sz="3600" baseline="30000" dirty="0">
                <a:solidFill>
                  <a:srgbClr val="FFFFFF"/>
                </a:solidFill>
              </a:rPr>
              <a:t>th</a:t>
            </a:r>
            <a:r>
              <a:rPr lang="en-US" sz="3600" dirty="0">
                <a:solidFill>
                  <a:srgbClr val="FFFFFF"/>
                </a:solidFill>
              </a:rPr>
              <a:t>, 2012, the High Park fire burned more than 35,000 ha, including ponderosa pine (</a:t>
            </a:r>
            <a:r>
              <a:rPr lang="en-US" sz="3600" i="1" dirty="0" err="1">
                <a:solidFill>
                  <a:srgbClr val="FFFFFF"/>
                </a:solidFill>
              </a:rPr>
              <a:t>Pinus</a:t>
            </a:r>
            <a:r>
              <a:rPr lang="en-US" sz="3600" i="1" dirty="0">
                <a:solidFill>
                  <a:srgbClr val="FFFFFF"/>
                </a:solidFill>
              </a:rPr>
              <a:t> ponderosa</a:t>
            </a:r>
            <a:r>
              <a:rPr lang="en-US" sz="3600" dirty="0">
                <a:solidFill>
                  <a:srgbClr val="FFFFFF"/>
                </a:solidFill>
              </a:rPr>
              <a:t>) and </a:t>
            </a:r>
            <a:r>
              <a:rPr lang="en-US" sz="3600" dirty="0" err="1">
                <a:solidFill>
                  <a:srgbClr val="FFFFFF"/>
                </a:solidFill>
              </a:rPr>
              <a:t>lodgepole</a:t>
            </a:r>
            <a:r>
              <a:rPr lang="en-US" sz="3600" dirty="0">
                <a:solidFill>
                  <a:srgbClr val="FFFFFF"/>
                </a:solidFill>
              </a:rPr>
              <a:t> pine (</a:t>
            </a:r>
            <a:r>
              <a:rPr lang="en-US" sz="3600" i="1" dirty="0" err="1">
                <a:solidFill>
                  <a:srgbClr val="FFFFFF"/>
                </a:solidFill>
              </a:rPr>
              <a:t>Pinus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contorta</a:t>
            </a:r>
            <a:r>
              <a:rPr lang="en-US" sz="3600" dirty="0">
                <a:solidFill>
                  <a:srgbClr val="FFFFFF"/>
                </a:solidFill>
              </a:rPr>
              <a:t>) </a:t>
            </a:r>
            <a:r>
              <a:rPr lang="en-US" sz="3600" dirty="0" smtClean="0">
                <a:solidFill>
                  <a:srgbClr val="FFFFFF"/>
                </a:solidFill>
              </a:rPr>
              <a:t>forests, </a:t>
            </a:r>
            <a:r>
              <a:rPr lang="en-US" sz="3600" dirty="0">
                <a:solidFill>
                  <a:srgbClr val="FFFFFF"/>
                </a:solidFill>
              </a:rPr>
              <a:t>and </a:t>
            </a:r>
            <a:r>
              <a:rPr lang="en-US" sz="3600" dirty="0" err="1" smtClean="0">
                <a:solidFill>
                  <a:srgbClr val="FFFFFF"/>
                </a:solidFill>
              </a:rPr>
              <a:t>shrubland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>
                <a:solidFill>
                  <a:srgbClr val="FFFFFF"/>
                </a:solidFill>
              </a:rPr>
              <a:t>dominated by mountain mahogany (</a:t>
            </a:r>
            <a:r>
              <a:rPr lang="en-US" sz="3600" i="1" dirty="0" err="1">
                <a:solidFill>
                  <a:srgbClr val="FFFFFF"/>
                </a:solidFill>
              </a:rPr>
              <a:t>Cercocarpus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montanus</a:t>
            </a:r>
            <a:r>
              <a:rPr lang="en-US" sz="3600" dirty="0">
                <a:solidFill>
                  <a:srgbClr val="FFFFFF"/>
                </a:solidFill>
              </a:rPr>
              <a:t>), along the Cache la </a:t>
            </a:r>
            <a:r>
              <a:rPr lang="en-US" sz="3600" dirty="0" smtClean="0">
                <a:solidFill>
                  <a:srgbClr val="FFFFFF"/>
                </a:solidFill>
              </a:rPr>
              <a:t>Poudre </a:t>
            </a:r>
            <a:r>
              <a:rPr lang="en-US" sz="3600" dirty="0" smtClean="0">
                <a:solidFill>
                  <a:srgbClr val="FFFFFF"/>
                </a:solidFill>
              </a:rPr>
              <a:t>River </a:t>
            </a:r>
            <a:r>
              <a:rPr lang="en-US" sz="3600" dirty="0">
                <a:solidFill>
                  <a:srgbClr val="FFFFFF"/>
                </a:solidFill>
              </a:rPr>
              <a:t>in northern </a:t>
            </a:r>
            <a:r>
              <a:rPr lang="en-US" sz="3600" dirty="0" smtClean="0">
                <a:solidFill>
                  <a:srgbClr val="FFFFFF"/>
                </a:solidFill>
              </a:rPr>
              <a:t>Colorado. </a:t>
            </a:r>
          </a:p>
          <a:p>
            <a:pPr marL="1497013" lvl="1" indent="-681038" defTabSz="5273675">
              <a:buFont typeface="Wingdings" charset="2"/>
              <a:buChar char="²"/>
            </a:pPr>
            <a:endParaRPr lang="en-US" sz="2000" b="1" dirty="0">
              <a:solidFill>
                <a:srgbClr val="FFFFFF"/>
              </a:solidFill>
            </a:endParaRPr>
          </a:p>
          <a:p>
            <a:pPr marL="857250" indent="-857250" defTabSz="5273675">
              <a:buAutoNum type="romanUcPeriod"/>
            </a:pPr>
            <a:r>
              <a:rPr lang="en-US" sz="4200" b="1" dirty="0" smtClean="0">
                <a:solidFill>
                  <a:srgbClr val="FFFFFF"/>
                </a:solidFill>
              </a:rPr>
              <a:t>QUESTIONS and EXPECTED RESULTS</a:t>
            </a:r>
          </a:p>
          <a:p>
            <a:pPr defTabSz="5273675"/>
            <a:endParaRPr lang="en-US" sz="2000" b="1" dirty="0" smtClean="0">
              <a:solidFill>
                <a:srgbClr val="FFFFFF"/>
              </a:solidFill>
            </a:endParaRPr>
          </a:p>
          <a:p>
            <a:pPr marL="1524000" lvl="1" indent="-617538" defTabSz="5273675">
              <a:buFont typeface="Wingdings" charset="2"/>
              <a:buChar char="²"/>
            </a:pPr>
            <a:r>
              <a:rPr lang="en-US" sz="3600" dirty="0">
                <a:solidFill>
                  <a:srgbClr val="FFFFFF"/>
                </a:solidFill>
              </a:rPr>
              <a:t>What is the content of </a:t>
            </a:r>
            <a:r>
              <a:rPr lang="en-US" sz="3600" dirty="0" err="1">
                <a:solidFill>
                  <a:srgbClr val="FFFFFF"/>
                </a:solidFill>
              </a:rPr>
              <a:t>PyC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smtClean="0">
                <a:solidFill>
                  <a:srgbClr val="FFFFFF"/>
                </a:solidFill>
              </a:rPr>
              <a:t>in </a:t>
            </a:r>
            <a:r>
              <a:rPr lang="en-US" sz="3600" dirty="0">
                <a:solidFill>
                  <a:srgbClr val="FFFFFF"/>
                </a:solidFill>
              </a:rPr>
              <a:t>surface and subsurface </a:t>
            </a:r>
            <a:r>
              <a:rPr lang="en-US" sz="3600" dirty="0" smtClean="0">
                <a:solidFill>
                  <a:srgbClr val="FFFFFF"/>
                </a:solidFill>
              </a:rPr>
              <a:t>soils, river sediments, and dissolved and particulate organic matter in the Cache La Poudre watershed following the High Park Fire?</a:t>
            </a:r>
          </a:p>
          <a:p>
            <a:pPr marL="1524000" lvl="1" indent="-617538" defTabSz="5273675">
              <a:buFont typeface="Wingdings" charset="2"/>
              <a:buChar char="²"/>
            </a:pPr>
            <a:endParaRPr lang="en-US" sz="3600" dirty="0" smtClean="0">
              <a:solidFill>
                <a:srgbClr val="FFFFFF"/>
              </a:solidFill>
            </a:endParaRPr>
          </a:p>
          <a:p>
            <a:pPr marL="1524000" lvl="1" indent="-571500" defTabSz="5273675">
              <a:buFont typeface="Wingdings" charset="2"/>
              <a:buChar char="²"/>
            </a:pPr>
            <a:r>
              <a:rPr lang="en-US" sz="3600" dirty="0" smtClean="0">
                <a:solidFill>
                  <a:srgbClr val="FFFFFF"/>
                </a:solidFill>
              </a:rPr>
              <a:t>In soil collection,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smtClean="0">
                <a:solidFill>
                  <a:srgbClr val="FFFFFF"/>
                </a:solidFill>
              </a:rPr>
              <a:t>we </a:t>
            </a:r>
            <a:r>
              <a:rPr lang="en-US" sz="3600" dirty="0">
                <a:solidFill>
                  <a:srgbClr val="FFFFFF"/>
                </a:solidFill>
              </a:rPr>
              <a:t>expected to find more </a:t>
            </a:r>
            <a:r>
              <a:rPr lang="en-US" sz="3600" dirty="0" err="1">
                <a:solidFill>
                  <a:srgbClr val="FFFFFF"/>
                </a:solidFill>
              </a:rPr>
              <a:t>PyC</a:t>
            </a:r>
            <a:r>
              <a:rPr lang="en-US" sz="3600" dirty="0">
                <a:solidFill>
                  <a:srgbClr val="FFFFFF"/>
                </a:solidFill>
              </a:rPr>
              <a:t> in surface soils, </a:t>
            </a:r>
            <a:r>
              <a:rPr lang="en-US" sz="3600" dirty="0" smtClean="0">
                <a:solidFill>
                  <a:srgbClr val="FFFFFF"/>
                </a:solidFill>
              </a:rPr>
              <a:t>in </a:t>
            </a:r>
            <a:r>
              <a:rPr lang="en-US" sz="3600" dirty="0">
                <a:solidFill>
                  <a:srgbClr val="FFFFFF"/>
                </a:solidFill>
              </a:rPr>
              <a:t>moderate </a:t>
            </a:r>
            <a:r>
              <a:rPr lang="en-US" sz="3600" dirty="0" smtClean="0">
                <a:solidFill>
                  <a:srgbClr val="FFFFFF"/>
                </a:solidFill>
              </a:rPr>
              <a:t>and </a:t>
            </a:r>
            <a:r>
              <a:rPr lang="en-US" sz="3600" dirty="0">
                <a:solidFill>
                  <a:srgbClr val="FFFFFF"/>
                </a:solidFill>
              </a:rPr>
              <a:t>high burn </a:t>
            </a:r>
            <a:r>
              <a:rPr lang="en-US" sz="3600" dirty="0" smtClean="0">
                <a:solidFill>
                  <a:srgbClr val="FFFFFF"/>
                </a:solidFill>
              </a:rPr>
              <a:t>intensities, </a:t>
            </a:r>
            <a:r>
              <a:rPr lang="en-US" sz="3600" dirty="0">
                <a:solidFill>
                  <a:srgbClr val="FFFFFF"/>
                </a:solidFill>
              </a:rPr>
              <a:t>and low to moderate slopes.</a:t>
            </a:r>
            <a:endParaRPr lang="en-US" sz="3600" b="1" dirty="0">
              <a:solidFill>
                <a:srgbClr val="FFFFFF"/>
              </a:solidFill>
            </a:endParaRPr>
          </a:p>
          <a:p>
            <a:pPr marL="1524000" lvl="1" indent="-571500" defTabSz="5273675">
              <a:buFont typeface="Wingdings" charset="2"/>
              <a:buChar char="²"/>
            </a:pPr>
            <a:endParaRPr lang="en-US" sz="2000" dirty="0">
              <a:solidFill>
                <a:srgbClr val="FFFFFF"/>
              </a:solidFill>
            </a:endParaRPr>
          </a:p>
          <a:p>
            <a:pPr marL="857250" indent="-857250" defTabSz="5273675">
              <a:buAutoNum type="romanUcPeriod"/>
            </a:pPr>
            <a:r>
              <a:rPr lang="en-US" sz="4200" b="1" dirty="0" smtClean="0">
                <a:solidFill>
                  <a:srgbClr val="FFFFFF"/>
                </a:solidFill>
              </a:rPr>
              <a:t>EXPERIMENTAL DESIGN and METHODS</a:t>
            </a:r>
            <a:r>
              <a:rPr lang="en-US" sz="3400" dirty="0" smtClean="0">
                <a:solidFill>
                  <a:srgbClr val="FFFFFF"/>
                </a:solidFill>
              </a:rPr>
              <a:t> </a:t>
            </a:r>
          </a:p>
          <a:p>
            <a:pPr defTabSz="5273675"/>
            <a:endParaRPr lang="en-US" sz="2000" b="1" dirty="0">
              <a:solidFill>
                <a:srgbClr val="FFFFFF"/>
              </a:solidFill>
            </a:endParaRPr>
          </a:p>
          <a:p>
            <a:pPr marL="1450975" lvl="1" indent="-544513" defTabSz="5273675">
              <a:buFont typeface="Wingdings" charset="2"/>
              <a:buChar char="²"/>
            </a:pPr>
            <a:r>
              <a:rPr lang="en-US" sz="3600" dirty="0" smtClean="0">
                <a:solidFill>
                  <a:srgbClr val="FFFFFF"/>
                </a:solidFill>
              </a:rPr>
              <a:t>Site Selection: 3 burn intensities (unburned, moderate, high) 3 vegetation types (ponderosa pine, </a:t>
            </a:r>
            <a:r>
              <a:rPr lang="en-US" sz="3600" dirty="0" err="1" smtClean="0">
                <a:solidFill>
                  <a:srgbClr val="FFFFFF"/>
                </a:solidFill>
              </a:rPr>
              <a:t>lodgepole</a:t>
            </a:r>
            <a:r>
              <a:rPr lang="en-US" sz="3600" dirty="0" smtClean="0">
                <a:solidFill>
                  <a:srgbClr val="FFFFFF"/>
                </a:solidFill>
              </a:rPr>
              <a:t> pine, shrub), 3 slopes (0-5, 5-15, 15-</a:t>
            </a:r>
            <a:r>
              <a:rPr lang="en-US" sz="3600" dirty="0" smtClean="0">
                <a:solidFill>
                  <a:srgbClr val="FFFFFF"/>
                </a:solidFill>
              </a:rPr>
              <a:t>30 degrees)</a:t>
            </a:r>
            <a:r>
              <a:rPr lang="en-US" sz="3600" dirty="0" smtClean="0">
                <a:solidFill>
                  <a:srgbClr val="FFFFFF"/>
                </a:solidFill>
              </a:rPr>
              <a:t>, 4 depths (surface litter, 0-5 cm, 5-15 cm, 15-30 cm)</a:t>
            </a:r>
          </a:p>
          <a:p>
            <a:pPr marL="571500" indent="-571500" defTabSz="5273675">
              <a:buFont typeface="Wingdings" charset="2"/>
              <a:buChar char="²"/>
            </a:pPr>
            <a:endParaRPr lang="en-US" sz="3600" dirty="0" smtClean="0">
              <a:solidFill>
                <a:srgbClr val="FFFFFF"/>
              </a:solidFill>
            </a:endParaRPr>
          </a:p>
          <a:p>
            <a:pPr defTabSz="5273675"/>
            <a:endParaRPr lang="en-US" sz="3600" dirty="0" smtClean="0">
              <a:solidFill>
                <a:srgbClr val="FFFFFF"/>
              </a:solidFill>
            </a:endParaRPr>
          </a:p>
          <a:p>
            <a:pPr defTabSz="5273675"/>
            <a:endParaRPr lang="en-US" sz="3600" dirty="0" smtClean="0">
              <a:solidFill>
                <a:srgbClr val="FFFFFF"/>
              </a:solidFill>
            </a:endParaRPr>
          </a:p>
          <a:p>
            <a:pPr defTabSz="5273675"/>
            <a:endParaRPr lang="en-US" sz="3600" dirty="0" smtClean="0">
              <a:solidFill>
                <a:srgbClr val="FFFFFF"/>
              </a:solidFill>
            </a:endParaRPr>
          </a:p>
          <a:p>
            <a:pPr defTabSz="5273675"/>
            <a:endParaRPr lang="en-US" sz="3600" dirty="0">
              <a:solidFill>
                <a:srgbClr val="FFFFFF"/>
              </a:solidFill>
            </a:endParaRPr>
          </a:p>
          <a:p>
            <a:pPr defTabSz="5273675"/>
            <a:endParaRPr lang="en-US" sz="3600" dirty="0" smtClean="0">
              <a:solidFill>
                <a:srgbClr val="FFFFFF"/>
              </a:solidFill>
            </a:endParaRPr>
          </a:p>
          <a:p>
            <a:pPr defTabSz="5273675"/>
            <a:endParaRPr lang="en-US" sz="3600" dirty="0">
              <a:solidFill>
                <a:srgbClr val="FFFFFF"/>
              </a:solidFill>
            </a:endParaRPr>
          </a:p>
          <a:p>
            <a:pPr defTabSz="5273675"/>
            <a:endParaRPr lang="en-US" sz="3600" dirty="0" smtClean="0">
              <a:solidFill>
                <a:srgbClr val="FFFFFF"/>
              </a:solidFill>
            </a:endParaRPr>
          </a:p>
          <a:p>
            <a:pPr defTabSz="5273675"/>
            <a:endParaRPr lang="en-US" sz="3600" dirty="0">
              <a:solidFill>
                <a:srgbClr val="FFFFFF"/>
              </a:solidFill>
            </a:endParaRPr>
          </a:p>
          <a:p>
            <a:pPr defTabSz="5273675"/>
            <a:endParaRPr lang="en-US" sz="3600" dirty="0">
              <a:solidFill>
                <a:srgbClr val="FFFFFF"/>
              </a:solidFill>
            </a:endParaRPr>
          </a:p>
          <a:p>
            <a:pPr defTabSz="5273675"/>
            <a:endParaRPr lang="en-US" sz="3600" dirty="0" smtClean="0">
              <a:solidFill>
                <a:srgbClr val="FFFFFF"/>
              </a:solidFill>
            </a:endParaRPr>
          </a:p>
          <a:p>
            <a:pPr defTabSz="5273675"/>
            <a:endParaRPr lang="en-US" sz="3600" dirty="0">
              <a:solidFill>
                <a:srgbClr val="FFFFFF"/>
              </a:solidFill>
            </a:endParaRPr>
          </a:p>
          <a:p>
            <a:pPr defTabSz="5273675"/>
            <a:endParaRPr lang="en-US" sz="3600" dirty="0" smtClean="0">
              <a:solidFill>
                <a:srgbClr val="FFFFFF"/>
              </a:solidFill>
            </a:endParaRPr>
          </a:p>
          <a:p>
            <a:pPr defTabSz="5273675"/>
            <a:endParaRPr lang="en-US" sz="3600" dirty="0" smtClean="0">
              <a:solidFill>
                <a:srgbClr val="FFFFFF"/>
              </a:solidFill>
            </a:endParaRPr>
          </a:p>
          <a:p>
            <a:pPr defTabSz="5273675"/>
            <a:endParaRPr lang="en-US" sz="3600" dirty="0" smtClean="0">
              <a:solidFill>
                <a:srgbClr val="FFFFFF"/>
              </a:solidFill>
            </a:endParaRPr>
          </a:p>
          <a:p>
            <a:pPr marL="1497013" lvl="1" indent="-681038" defTabSz="5273675">
              <a:buFont typeface="Wingdings" charset="2"/>
              <a:buChar char="²"/>
            </a:pPr>
            <a:r>
              <a:rPr lang="en-US" sz="3600" dirty="0" smtClean="0">
                <a:solidFill>
                  <a:srgbClr val="FFFFFF"/>
                </a:solidFill>
              </a:rPr>
              <a:t>Soil Collection: sampled </a:t>
            </a:r>
            <a:r>
              <a:rPr lang="en-US" sz="3600" dirty="0" smtClean="0">
                <a:solidFill>
                  <a:srgbClr val="FFFFFF"/>
                </a:solidFill>
              </a:rPr>
              <a:t>20</a:t>
            </a:r>
            <a:r>
              <a:rPr lang="en-US" sz="3600" dirty="0">
                <a:solidFill>
                  <a:srgbClr val="FFFFFF"/>
                </a:solidFill>
              </a:rPr>
              <a:t>×20 cm surface </a:t>
            </a:r>
            <a:r>
              <a:rPr lang="en-US" sz="3600" dirty="0" smtClean="0">
                <a:solidFill>
                  <a:srgbClr val="FFFFFF"/>
                </a:solidFill>
              </a:rPr>
              <a:t>area monoliths, </a:t>
            </a:r>
            <a:r>
              <a:rPr lang="en-US" sz="3600" dirty="0">
                <a:solidFill>
                  <a:schemeClr val="bg1"/>
                </a:solidFill>
              </a:rPr>
              <a:t>%C was measured by elemental analyzer (LECO</a:t>
            </a:r>
            <a:r>
              <a:rPr lang="en-US" sz="3600" dirty="0" smtClean="0">
                <a:solidFill>
                  <a:schemeClr val="bg1"/>
                </a:solidFill>
              </a:rPr>
              <a:t>), bulk </a:t>
            </a:r>
            <a:r>
              <a:rPr lang="en-US" sz="3600" dirty="0">
                <a:solidFill>
                  <a:schemeClr val="bg1"/>
                </a:solidFill>
              </a:rPr>
              <a:t>density was measured by the millet </a:t>
            </a:r>
            <a:r>
              <a:rPr lang="en-US" sz="3600" dirty="0" smtClean="0">
                <a:solidFill>
                  <a:schemeClr val="bg1"/>
                </a:solidFill>
              </a:rPr>
              <a:t>method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1497013" lvl="1" indent="-681038" defTabSz="5273675">
              <a:buFont typeface="Wingdings" charset="2"/>
              <a:buChar char="²"/>
            </a:pPr>
            <a:r>
              <a:rPr lang="en-US" sz="3600" dirty="0" err="1" smtClean="0">
                <a:solidFill>
                  <a:srgbClr val="FFFFFF"/>
                </a:solidFill>
              </a:rPr>
              <a:t>PyC</a:t>
            </a:r>
            <a:r>
              <a:rPr lang="en-US" sz="3600" dirty="0" smtClean="0">
                <a:solidFill>
                  <a:srgbClr val="FFFFFF"/>
                </a:solidFill>
              </a:rPr>
              <a:t> Quantification: benzene </a:t>
            </a:r>
            <a:r>
              <a:rPr lang="en-US" sz="3600" dirty="0" err="1" smtClean="0">
                <a:solidFill>
                  <a:srgbClr val="FFFFFF"/>
                </a:solidFill>
              </a:rPr>
              <a:t>polycarboxylyic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smtClean="0">
                <a:solidFill>
                  <a:srgbClr val="FFFFFF"/>
                </a:solidFill>
              </a:rPr>
              <a:t>acid </a:t>
            </a:r>
            <a:r>
              <a:rPr lang="en-US" sz="3600" dirty="0" smtClean="0">
                <a:solidFill>
                  <a:srgbClr val="FFFFFF"/>
                </a:solidFill>
              </a:rPr>
              <a:t>(BPCA) </a:t>
            </a:r>
            <a:r>
              <a:rPr lang="en-US" sz="3600" dirty="0" smtClean="0">
                <a:solidFill>
                  <a:srgbClr val="FFFFFF"/>
                </a:solidFill>
              </a:rPr>
              <a:t>biomarkers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62600" y="141558"/>
            <a:ext cx="40233600" cy="42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83" tIns="45694" rIns="91383" bIns="45694">
            <a:spAutoFit/>
          </a:bodyPr>
          <a:lstStyle/>
          <a:p>
            <a:pPr algn="ctr" defTabSz="4391025"/>
            <a:r>
              <a:rPr lang="en-US" sz="8000" dirty="0">
                <a:solidFill>
                  <a:schemeClr val="bg1"/>
                </a:solidFill>
              </a:rPr>
              <a:t>Accounting for Pyrogenic Carbon Stocks in the Cache La Poudre Watershed </a:t>
            </a:r>
            <a:endParaRPr lang="en-US" sz="8000" dirty="0" smtClean="0">
              <a:solidFill>
                <a:schemeClr val="bg1"/>
              </a:solidFill>
            </a:endParaRPr>
          </a:p>
          <a:p>
            <a:pPr algn="ctr" defTabSz="4391025"/>
            <a:r>
              <a:rPr lang="en-US" sz="8000" dirty="0">
                <a:solidFill>
                  <a:schemeClr val="bg1"/>
                </a:solidFill>
              </a:rPr>
              <a:t>f</a:t>
            </a:r>
            <a:r>
              <a:rPr lang="en-US" sz="8000" dirty="0" smtClean="0">
                <a:solidFill>
                  <a:schemeClr val="bg1"/>
                </a:solidFill>
              </a:rPr>
              <a:t>ollowing </a:t>
            </a:r>
            <a:r>
              <a:rPr lang="en-US" sz="8000" dirty="0">
                <a:solidFill>
                  <a:schemeClr val="bg1"/>
                </a:solidFill>
              </a:rPr>
              <a:t>the High Park Fire </a:t>
            </a:r>
            <a:endParaRPr lang="en-US" sz="8000" dirty="0" smtClean="0">
              <a:solidFill>
                <a:schemeClr val="bg1"/>
              </a:solidFill>
            </a:endParaRPr>
          </a:p>
          <a:p>
            <a:pPr algn="ctr" defTabSz="4391025"/>
            <a:r>
              <a:rPr lang="en-US" sz="4400" dirty="0" smtClean="0">
                <a:solidFill>
                  <a:schemeClr val="bg1"/>
                </a:solidFill>
              </a:rPr>
              <a:t>Claudia </a:t>
            </a:r>
            <a:r>
              <a:rPr lang="en-US" sz="4400" dirty="0">
                <a:solidFill>
                  <a:schemeClr val="bg1"/>
                </a:solidFill>
              </a:rPr>
              <a:t>M. Boot, Michelle L. </a:t>
            </a:r>
            <a:r>
              <a:rPr lang="en-US" sz="4400" dirty="0" err="1">
                <a:solidFill>
                  <a:schemeClr val="bg1"/>
                </a:solidFill>
              </a:rPr>
              <a:t>Haddix</a:t>
            </a:r>
            <a:r>
              <a:rPr lang="en-US" sz="4400" dirty="0">
                <a:solidFill>
                  <a:schemeClr val="bg1"/>
                </a:solidFill>
              </a:rPr>
              <a:t>, Keith </a:t>
            </a:r>
            <a:r>
              <a:rPr lang="en-US" sz="4400" dirty="0" err="1">
                <a:solidFill>
                  <a:schemeClr val="bg1"/>
                </a:solidFill>
              </a:rPr>
              <a:t>Paustian</a:t>
            </a:r>
            <a:r>
              <a:rPr lang="en-US" sz="4400" dirty="0">
                <a:solidFill>
                  <a:schemeClr val="bg1"/>
                </a:solidFill>
              </a:rPr>
              <a:t>, M. Francesca </a:t>
            </a:r>
            <a:r>
              <a:rPr lang="en-US" sz="4400" dirty="0" err="1">
                <a:solidFill>
                  <a:schemeClr val="bg1"/>
                </a:solidFill>
              </a:rPr>
              <a:t>Cotrufo</a:t>
            </a:r>
            <a:endParaRPr lang="en-US" sz="4400" dirty="0">
              <a:solidFill>
                <a:schemeClr val="bg1"/>
              </a:solidFill>
            </a:endParaRPr>
          </a:p>
          <a:p>
            <a:pPr algn="ctr" defTabSz="4391025"/>
            <a:r>
              <a:rPr lang="en-US" sz="3400" i="1" baseline="30000" dirty="0" smtClean="0">
                <a:solidFill>
                  <a:schemeClr val="bg1"/>
                </a:solidFill>
              </a:rPr>
              <a:t>1</a:t>
            </a:r>
            <a:r>
              <a:rPr lang="en-US" sz="3400" i="1" dirty="0" smtClean="0">
                <a:solidFill>
                  <a:schemeClr val="bg1"/>
                </a:solidFill>
              </a:rPr>
              <a:t>Natural Resource Ecology Laboratory, </a:t>
            </a:r>
            <a:r>
              <a:rPr lang="en-US" sz="3400" i="1" baseline="30000" dirty="0" smtClean="0">
                <a:solidFill>
                  <a:schemeClr val="bg1"/>
                </a:solidFill>
              </a:rPr>
              <a:t>2</a:t>
            </a:r>
            <a:r>
              <a:rPr lang="en-US" sz="3400" i="1" dirty="0" smtClean="0">
                <a:solidFill>
                  <a:schemeClr val="bg1"/>
                </a:solidFill>
              </a:rPr>
              <a:t>Soil and Crop Sciences, Colorado State University, Fort Collins, CO </a:t>
            </a:r>
            <a:r>
              <a:rPr lang="en-US" sz="3400" i="1" dirty="0" smtClean="0">
                <a:solidFill>
                  <a:schemeClr val="bg1"/>
                </a:solidFill>
              </a:rPr>
              <a:t>80523</a:t>
            </a:r>
          </a:p>
          <a:p>
            <a:pPr algn="ctr" defTabSz="4391025"/>
            <a:r>
              <a:rPr lang="en-US" sz="3400" i="1" dirty="0" err="1" smtClean="0">
                <a:solidFill>
                  <a:schemeClr val="bg1"/>
                </a:solidFill>
              </a:rPr>
              <a:t>claudia.boot@colostate.edu</a:t>
            </a:r>
            <a:endParaRPr lang="en-US" sz="3400" i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91770" y="24348357"/>
            <a:ext cx="2479557" cy="1327574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378"/>
          <p:cNvSpPr txBox="1">
            <a:spLocks noChangeArrowheads="1"/>
          </p:cNvSpPr>
          <p:nvPr/>
        </p:nvSpPr>
        <p:spPr bwMode="auto">
          <a:xfrm>
            <a:off x="16735778" y="5162705"/>
            <a:ext cx="17859022" cy="25145321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square" lIns="91404" tIns="45702" rIns="91404" bIns="45702">
            <a:spAutoFit/>
          </a:bodyPr>
          <a:lstStyle/>
          <a:p>
            <a:pPr marL="404813" indent="-404813" defTabSz="5273675"/>
            <a:r>
              <a:rPr lang="en-US" sz="4200" b="1" dirty="0" smtClean="0">
                <a:solidFill>
                  <a:srgbClr val="FFFFFF"/>
                </a:solidFill>
              </a:rPr>
              <a:t>IV. METHOD DEVELOPMENT</a:t>
            </a:r>
          </a:p>
          <a:p>
            <a:pPr marL="1497013" lvl="1" indent="-681038" defTabSz="5273675">
              <a:buFont typeface="Wingdings" charset="2"/>
              <a:buChar char="²"/>
            </a:pPr>
            <a:endParaRPr lang="en-US" sz="2000" dirty="0" smtClean="0">
              <a:solidFill>
                <a:srgbClr val="FFFFFF"/>
              </a:solidFill>
            </a:endParaRPr>
          </a:p>
          <a:p>
            <a:pPr marL="1497013" lvl="1" indent="-681038" defTabSz="5273675">
              <a:buFont typeface="Wingdings" charset="2"/>
              <a:buChar char="²"/>
            </a:pPr>
            <a:r>
              <a:rPr lang="en-US" sz="3600" dirty="0" smtClean="0">
                <a:solidFill>
                  <a:srgbClr val="FFFFFF"/>
                </a:solidFill>
              </a:rPr>
              <a:t>Quantification </a:t>
            </a:r>
            <a:r>
              <a:rPr lang="en-US" sz="3600" dirty="0">
                <a:solidFill>
                  <a:srgbClr val="FFFFFF"/>
                </a:solidFill>
              </a:rPr>
              <a:t>of </a:t>
            </a:r>
            <a:r>
              <a:rPr lang="en-US" sz="3600" dirty="0" err="1">
                <a:solidFill>
                  <a:srgbClr val="FFFFFF"/>
                </a:solidFill>
              </a:rPr>
              <a:t>PyC</a:t>
            </a:r>
            <a:r>
              <a:rPr lang="en-US" sz="3600" dirty="0">
                <a:solidFill>
                  <a:srgbClr val="FFFFFF"/>
                </a:solidFill>
              </a:rPr>
              <a:t>: benzene </a:t>
            </a:r>
            <a:r>
              <a:rPr lang="en-US" sz="3600" dirty="0" err="1">
                <a:solidFill>
                  <a:srgbClr val="FFFFFF"/>
                </a:solidFill>
              </a:rPr>
              <a:t>polycarboxylyic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smtClean="0">
                <a:solidFill>
                  <a:srgbClr val="FFFFFF"/>
                </a:solidFill>
              </a:rPr>
              <a:t>acid </a:t>
            </a:r>
            <a:r>
              <a:rPr lang="en-US" sz="3600" dirty="0">
                <a:solidFill>
                  <a:srgbClr val="FFFFFF"/>
                </a:solidFill>
              </a:rPr>
              <a:t>(BPCA</a:t>
            </a:r>
            <a:r>
              <a:rPr lang="en-US" sz="3600" dirty="0" smtClean="0">
                <a:solidFill>
                  <a:srgbClr val="FFFFFF"/>
                </a:solidFill>
              </a:rPr>
              <a:t>) biomarkers </a:t>
            </a:r>
            <a:endParaRPr lang="en-US" sz="3600" dirty="0">
              <a:solidFill>
                <a:srgbClr val="FFFFFF"/>
              </a:solidFill>
            </a:endParaRPr>
          </a:p>
          <a:p>
            <a:pPr marL="1497013" lvl="1" indent="-681038" defTabSz="5273675">
              <a:buFont typeface="Wingdings" charset="2"/>
              <a:buChar char="²"/>
            </a:pPr>
            <a:endParaRPr lang="en-US" sz="4200" dirty="0">
              <a:solidFill>
                <a:srgbClr val="FFFFFF"/>
              </a:solidFill>
            </a:endParaRPr>
          </a:p>
          <a:p>
            <a:pPr marL="1497013" lvl="1" indent="-681038" defTabSz="5273675">
              <a:buFont typeface="Wingdings" charset="2"/>
              <a:buChar char="²"/>
            </a:pPr>
            <a:endParaRPr lang="en-US" sz="4200" dirty="0">
              <a:solidFill>
                <a:srgbClr val="FFFFFF"/>
              </a:solidFill>
            </a:endParaRPr>
          </a:p>
          <a:p>
            <a:pPr marL="1497013" lvl="1" indent="-681038" defTabSz="5273675">
              <a:buFont typeface="Wingdings" charset="2"/>
              <a:buChar char="²"/>
            </a:pPr>
            <a:endParaRPr lang="en-US" sz="4200" dirty="0">
              <a:solidFill>
                <a:srgbClr val="FFFFFF"/>
              </a:solidFill>
            </a:endParaRPr>
          </a:p>
          <a:p>
            <a:pPr marL="1497013" lvl="1" indent="-681038" defTabSz="5273675">
              <a:buFont typeface="Wingdings" charset="2"/>
              <a:buChar char="²"/>
            </a:pPr>
            <a:endParaRPr lang="en-US" sz="4200" dirty="0">
              <a:solidFill>
                <a:srgbClr val="FFFFFF"/>
              </a:solidFill>
            </a:endParaRPr>
          </a:p>
          <a:p>
            <a:pPr marL="1497013" lvl="1" indent="-681038" defTabSz="5273675">
              <a:buFont typeface="Wingdings" charset="2"/>
              <a:buChar char="²"/>
            </a:pPr>
            <a:endParaRPr lang="en-US" sz="4200" dirty="0">
              <a:solidFill>
                <a:srgbClr val="FFFFFF"/>
              </a:solidFill>
            </a:endParaRPr>
          </a:p>
          <a:p>
            <a:pPr marL="1497013" lvl="1" indent="-681038" defTabSz="5273675">
              <a:buFont typeface="Wingdings" charset="2"/>
              <a:buChar char="²"/>
            </a:pPr>
            <a:endParaRPr lang="en-US" sz="4200" dirty="0">
              <a:solidFill>
                <a:srgbClr val="FFFFFF"/>
              </a:solidFill>
            </a:endParaRPr>
          </a:p>
          <a:p>
            <a:pPr marL="1497013" lvl="1" indent="-681038" defTabSz="5273675">
              <a:buFont typeface="Wingdings" charset="2"/>
              <a:buChar char="²"/>
            </a:pPr>
            <a:endParaRPr lang="en-US" sz="4200" dirty="0">
              <a:solidFill>
                <a:srgbClr val="FFFFFF"/>
              </a:solidFill>
            </a:endParaRPr>
          </a:p>
          <a:p>
            <a:pPr marL="815975" lvl="1" defTabSz="5273675"/>
            <a:endParaRPr lang="en-US" sz="4200" dirty="0">
              <a:solidFill>
                <a:srgbClr val="FFFFFF"/>
              </a:solidFill>
            </a:endParaRPr>
          </a:p>
          <a:p>
            <a:pPr marL="815975" lvl="1" indent="671513" defTabSz="5273675"/>
            <a:r>
              <a:rPr lang="en-US" sz="3600" u="sng" dirty="0" smtClean="0">
                <a:solidFill>
                  <a:srgbClr val="FFFFFF"/>
                </a:solidFill>
              </a:rPr>
              <a:t>solid </a:t>
            </a:r>
            <a:r>
              <a:rPr lang="en-US" sz="3600" u="sng" dirty="0">
                <a:solidFill>
                  <a:srgbClr val="FFFFFF"/>
                </a:solidFill>
              </a:rPr>
              <a:t>phase</a:t>
            </a:r>
            <a:r>
              <a:rPr lang="en-US" sz="3600" dirty="0">
                <a:solidFill>
                  <a:srgbClr val="FFFFFF"/>
                </a:solidFill>
              </a:rPr>
              <a:t>: Waters </a:t>
            </a:r>
            <a:r>
              <a:rPr lang="en-US" sz="3600" dirty="0" err="1">
                <a:solidFill>
                  <a:srgbClr val="FFFFFF"/>
                </a:solidFill>
              </a:rPr>
              <a:t>Xbridge</a:t>
            </a:r>
            <a:r>
              <a:rPr lang="en-US" sz="3600" dirty="0">
                <a:solidFill>
                  <a:srgbClr val="FFFFFF"/>
                </a:solidFill>
              </a:rPr>
              <a:t> C18 column 3.5 </a:t>
            </a:r>
            <a:r>
              <a:rPr lang="en-US" sz="3600" dirty="0" err="1">
                <a:solidFill>
                  <a:srgbClr val="FFFFFF"/>
                </a:solidFill>
              </a:rPr>
              <a:t>μm</a:t>
            </a:r>
            <a:r>
              <a:rPr lang="en-US" sz="3600" dirty="0">
                <a:solidFill>
                  <a:srgbClr val="FFFFFF"/>
                </a:solidFill>
              </a:rPr>
              <a:t> particle size</a:t>
            </a:r>
          </a:p>
          <a:p>
            <a:pPr marL="815975" lvl="1" indent="671513" defTabSz="5273675"/>
            <a:r>
              <a:rPr lang="en-US" sz="3600" u="sng" dirty="0">
                <a:solidFill>
                  <a:srgbClr val="FFFFFF"/>
                </a:solidFill>
              </a:rPr>
              <a:t>mobile phase</a:t>
            </a:r>
            <a:r>
              <a:rPr lang="en-US" sz="3600" dirty="0">
                <a:solidFill>
                  <a:srgbClr val="FFFFFF"/>
                </a:solidFill>
              </a:rPr>
              <a:t>: buffered phosphoric acid (A) and acetonitrile (B) with gradient elution</a:t>
            </a:r>
          </a:p>
          <a:p>
            <a:pPr marL="815975" lvl="1" indent="671513" defTabSz="5273675"/>
            <a:r>
              <a:rPr lang="en-US" sz="3600" u="sng" dirty="0">
                <a:solidFill>
                  <a:srgbClr val="FFFFFF"/>
                </a:solidFill>
              </a:rPr>
              <a:t>gradient</a:t>
            </a:r>
            <a:r>
              <a:rPr lang="en-US" sz="3600" dirty="0">
                <a:solidFill>
                  <a:srgbClr val="FFFFFF"/>
                </a:solidFill>
              </a:rPr>
              <a:t>: 5 min hold @ 0.5% B, 25 min to 30% B, .1 min to 95% B, 5 min hold</a:t>
            </a:r>
          </a:p>
          <a:p>
            <a:pPr marL="815975" lvl="1" indent="671513" defTabSz="5273675"/>
            <a:r>
              <a:rPr lang="en-US" sz="3600" u="sng" dirty="0">
                <a:solidFill>
                  <a:srgbClr val="FFFFFF"/>
                </a:solidFill>
              </a:rPr>
              <a:t>detection</a:t>
            </a:r>
            <a:r>
              <a:rPr lang="en-US" sz="3600" dirty="0">
                <a:solidFill>
                  <a:srgbClr val="FFFFFF"/>
                </a:solidFill>
              </a:rPr>
              <a:t>: photodiode array @ 240 and 216 nm</a:t>
            </a:r>
          </a:p>
          <a:p>
            <a:pPr marL="815975" lvl="1" indent="671513" defTabSz="5273675"/>
            <a:r>
              <a:rPr lang="en-US" sz="3600" u="sng" dirty="0">
                <a:solidFill>
                  <a:srgbClr val="FFFFFF"/>
                </a:solidFill>
              </a:rPr>
              <a:t>quantification</a:t>
            </a:r>
            <a:r>
              <a:rPr lang="en-US" sz="3600" dirty="0">
                <a:solidFill>
                  <a:srgbClr val="FFFFFF"/>
                </a:solidFill>
              </a:rPr>
              <a:t>: standards with UV properties and retention </a:t>
            </a:r>
            <a:r>
              <a:rPr lang="en-US" sz="3600" dirty="0" smtClean="0">
                <a:solidFill>
                  <a:srgbClr val="FFFFFF"/>
                </a:solidFill>
              </a:rPr>
              <a:t>times</a:t>
            </a:r>
          </a:p>
          <a:p>
            <a:pPr marL="815975" lvl="1" defTabSz="5273675"/>
            <a:endParaRPr lang="en-US" sz="2000" b="1" dirty="0" smtClean="0">
              <a:solidFill>
                <a:srgbClr val="FFFFFF"/>
              </a:solidFill>
            </a:endParaRPr>
          </a:p>
          <a:p>
            <a:pPr marL="404813" indent="-404813" defTabSz="5273675"/>
            <a:r>
              <a:rPr lang="en-US" sz="4200" b="1" dirty="0" smtClean="0">
                <a:solidFill>
                  <a:srgbClr val="FFFFFF"/>
                </a:solidFill>
              </a:rPr>
              <a:t>V</a:t>
            </a:r>
            <a:r>
              <a:rPr lang="en-US" sz="4200" b="1" dirty="0" smtClean="0">
                <a:solidFill>
                  <a:srgbClr val="FFFFFF"/>
                </a:solidFill>
              </a:rPr>
              <a:t>. DATA</a:t>
            </a:r>
          </a:p>
          <a:p>
            <a:pPr marL="404813" indent="-404813" defTabSz="5273675"/>
            <a:endParaRPr lang="en-US" sz="2000" b="1" dirty="0" smtClean="0">
              <a:solidFill>
                <a:schemeClr val="bg1"/>
              </a:solidFill>
            </a:endParaRPr>
          </a:p>
          <a:p>
            <a:pPr marL="404813" indent="-404813" defTabSz="5273675"/>
            <a:r>
              <a:rPr lang="en-US" sz="4200" b="1" dirty="0" smtClean="0">
                <a:solidFill>
                  <a:schemeClr val="bg1"/>
                </a:solidFill>
              </a:rPr>
              <a:t>	a.  method validation</a:t>
            </a:r>
            <a:endParaRPr lang="en-US" sz="4200" b="1" dirty="0">
              <a:solidFill>
                <a:schemeClr val="bg1"/>
              </a:solidFill>
            </a:endParaRPr>
          </a:p>
          <a:p>
            <a:pPr marL="404813" indent="-404813" defTabSz="5273675"/>
            <a:endParaRPr lang="en-US" sz="3400" dirty="0">
              <a:solidFill>
                <a:srgbClr val="FFFFFF"/>
              </a:solidFill>
            </a:endParaRPr>
          </a:p>
          <a:p>
            <a:pPr marL="404813" indent="-404813" defTabSz="5273675"/>
            <a:endParaRPr lang="en-US" sz="3400" b="1" dirty="0">
              <a:solidFill>
                <a:srgbClr val="FFFFFF"/>
              </a:solidFill>
            </a:endParaRPr>
          </a:p>
          <a:p>
            <a:pPr marL="404813" indent="-404813" defTabSz="5273675"/>
            <a:endParaRPr lang="en-US" sz="3400" b="1" dirty="0">
              <a:solidFill>
                <a:srgbClr val="FFFFFF"/>
              </a:solidFill>
            </a:endParaRPr>
          </a:p>
          <a:p>
            <a:pPr marL="404813" indent="-404813" defTabSz="5273675"/>
            <a:endParaRPr lang="en-US" sz="3400" b="1" dirty="0">
              <a:solidFill>
                <a:srgbClr val="FFFFFF"/>
              </a:solidFill>
            </a:endParaRPr>
          </a:p>
          <a:p>
            <a:pPr marL="404813" indent="-404813" defTabSz="5273675"/>
            <a:endParaRPr lang="en-US" sz="3400" b="1" dirty="0" smtClean="0">
              <a:solidFill>
                <a:srgbClr val="FFFFFF"/>
              </a:solidFill>
            </a:endParaRPr>
          </a:p>
          <a:p>
            <a:pPr marL="404813" indent="-404813" defTabSz="5273675"/>
            <a:endParaRPr lang="en-US" sz="3400" b="1" dirty="0">
              <a:solidFill>
                <a:srgbClr val="FFFFFF"/>
              </a:solidFill>
            </a:endParaRPr>
          </a:p>
          <a:p>
            <a:pPr marL="404813" indent="-404813" defTabSz="5273675"/>
            <a:endParaRPr lang="en-US" sz="3400" b="1" dirty="0" smtClean="0">
              <a:solidFill>
                <a:srgbClr val="FFFFFF"/>
              </a:solidFill>
            </a:endParaRPr>
          </a:p>
          <a:p>
            <a:pPr marL="404813" indent="-404813" defTabSz="5273675"/>
            <a:endParaRPr lang="en-US" sz="3400" b="1" dirty="0">
              <a:solidFill>
                <a:srgbClr val="FFFFFF"/>
              </a:solidFill>
            </a:endParaRPr>
          </a:p>
          <a:p>
            <a:pPr marL="404813" indent="-404813" defTabSz="5273675"/>
            <a:endParaRPr lang="en-US" sz="3400" b="1" dirty="0">
              <a:solidFill>
                <a:srgbClr val="FFFFFF"/>
              </a:solidFill>
            </a:endParaRPr>
          </a:p>
          <a:p>
            <a:pPr marL="404813" indent="-404813" defTabSz="5273675"/>
            <a:endParaRPr lang="en-US" sz="3400" b="1" dirty="0">
              <a:solidFill>
                <a:srgbClr val="FFFFFF"/>
              </a:solidFill>
            </a:endParaRPr>
          </a:p>
          <a:p>
            <a:pPr marL="404813" indent="-404813" defTabSz="5273675"/>
            <a:endParaRPr lang="en-US" sz="4200" b="1" dirty="0">
              <a:solidFill>
                <a:srgbClr val="FFFFFF"/>
              </a:solidFill>
            </a:endParaRPr>
          </a:p>
          <a:p>
            <a:pPr marL="404813" indent="-404813" defTabSz="5273675"/>
            <a:endParaRPr lang="en-US" sz="4200" b="1" dirty="0">
              <a:solidFill>
                <a:srgbClr val="FFFFFF"/>
              </a:solidFill>
            </a:endParaRPr>
          </a:p>
          <a:p>
            <a:pPr marL="404813" indent="-404813" defTabSz="5273675"/>
            <a:endParaRPr lang="en-US" sz="4200" b="1" dirty="0" smtClean="0">
              <a:solidFill>
                <a:srgbClr val="FFFFFF"/>
              </a:solidFill>
            </a:endParaRPr>
          </a:p>
          <a:p>
            <a:pPr marL="404813" indent="-404813" defTabSz="5273675"/>
            <a:r>
              <a:rPr lang="en-US" sz="4200" b="1" dirty="0">
                <a:solidFill>
                  <a:srgbClr val="FFFFFF"/>
                </a:solidFill>
              </a:rPr>
              <a:t>	b</a:t>
            </a:r>
            <a:r>
              <a:rPr lang="en-US" sz="4200" b="1" dirty="0" smtClean="0">
                <a:solidFill>
                  <a:srgbClr val="FFFFFF"/>
                </a:solidFill>
              </a:rPr>
              <a:t>. soil C content</a:t>
            </a:r>
          </a:p>
          <a:p>
            <a:pPr marL="404813" indent="-404813" defTabSz="5273675"/>
            <a:endParaRPr lang="en-US" sz="3400" b="1" dirty="0">
              <a:solidFill>
                <a:srgbClr val="FFFFFF"/>
              </a:solidFill>
            </a:endParaRPr>
          </a:p>
          <a:p>
            <a:pPr marL="404813" indent="-404813" defTabSz="5273675"/>
            <a:endParaRPr lang="en-US" sz="3400" b="1" dirty="0" smtClean="0">
              <a:solidFill>
                <a:srgbClr val="FFFFFF"/>
              </a:solidFill>
            </a:endParaRPr>
          </a:p>
          <a:p>
            <a:pPr marL="404813" indent="-404813" defTabSz="5273675"/>
            <a:endParaRPr lang="en-US" sz="3400" b="1" dirty="0">
              <a:solidFill>
                <a:srgbClr val="FFFFFF"/>
              </a:solidFill>
            </a:endParaRPr>
          </a:p>
          <a:p>
            <a:pPr marL="404813" indent="-404813" defTabSz="5273675"/>
            <a:endParaRPr lang="en-US" sz="3400" b="1" dirty="0" smtClean="0">
              <a:solidFill>
                <a:srgbClr val="FFFFFF"/>
              </a:solidFill>
            </a:endParaRPr>
          </a:p>
          <a:p>
            <a:pPr marL="404813" indent="-404813" defTabSz="5273675"/>
            <a:endParaRPr lang="en-US" sz="3400" b="1" dirty="0">
              <a:solidFill>
                <a:srgbClr val="FFFFFF"/>
              </a:solidFill>
            </a:endParaRPr>
          </a:p>
          <a:p>
            <a:pPr marL="404813" indent="-404813" defTabSz="5273675"/>
            <a:endParaRPr lang="en-US" sz="3400" b="1" dirty="0" smtClean="0">
              <a:solidFill>
                <a:srgbClr val="FFFFFF"/>
              </a:solidFill>
            </a:endParaRPr>
          </a:p>
          <a:p>
            <a:pPr marL="404813" indent="-404813" defTabSz="5273675"/>
            <a:endParaRPr lang="en-US" sz="3400" b="1" dirty="0">
              <a:solidFill>
                <a:srgbClr val="FFFFFF"/>
              </a:solidFill>
            </a:endParaRPr>
          </a:p>
          <a:p>
            <a:pPr marL="404813" indent="-404813" defTabSz="5273675"/>
            <a:endParaRPr lang="en-US" sz="3400" b="1" dirty="0" smtClean="0">
              <a:solidFill>
                <a:srgbClr val="FFFFFF"/>
              </a:solidFill>
            </a:endParaRPr>
          </a:p>
          <a:p>
            <a:pPr marL="404813" indent="-404813" defTabSz="5273675"/>
            <a:endParaRPr lang="en-US" sz="3400" b="1" dirty="0">
              <a:solidFill>
                <a:srgbClr val="FFFFFF"/>
              </a:solidFill>
            </a:endParaRPr>
          </a:p>
          <a:p>
            <a:pPr marL="404813" indent="-404813" defTabSz="5273675"/>
            <a:endParaRPr lang="en-US" sz="3400" b="1" dirty="0">
              <a:solidFill>
                <a:srgbClr val="FFFFFF"/>
              </a:solidFill>
            </a:endParaRPr>
          </a:p>
          <a:p>
            <a:pPr marL="404813" indent="-404813" defTabSz="5273675"/>
            <a:endParaRPr lang="en-US" sz="4200" b="1" dirty="0" smtClean="0">
              <a:solidFill>
                <a:srgbClr val="FFFFFF"/>
              </a:solidFill>
            </a:endParaRPr>
          </a:p>
        </p:txBody>
      </p:sp>
      <p:sp>
        <p:nvSpPr>
          <p:cNvPr id="58" name="Text Box 378"/>
          <p:cNvSpPr txBox="1">
            <a:spLocks noChangeArrowheads="1"/>
          </p:cNvSpPr>
          <p:nvPr/>
        </p:nvSpPr>
        <p:spPr bwMode="auto">
          <a:xfrm>
            <a:off x="35433000" y="5105400"/>
            <a:ext cx="14859000" cy="27330516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square" lIns="91404" tIns="45702" rIns="91404" bIns="45702">
            <a:spAutoFit/>
          </a:bodyPr>
          <a:lstStyle/>
          <a:p>
            <a:pPr marL="857250" indent="-857250" defTabSz="5273675">
              <a:buAutoNum type="romanUcPeriod" startAt="5"/>
            </a:pPr>
            <a:r>
              <a:rPr lang="en-US" sz="4200" b="1" dirty="0" smtClean="0">
                <a:solidFill>
                  <a:srgbClr val="FFFFFF"/>
                </a:solidFill>
              </a:rPr>
              <a:t>DATA, continued</a:t>
            </a:r>
          </a:p>
          <a:p>
            <a:pPr defTabSz="5273675"/>
            <a:endParaRPr lang="en-US" sz="2000" b="1" dirty="0">
              <a:solidFill>
                <a:srgbClr val="FFFFFF"/>
              </a:solidFill>
            </a:endParaRPr>
          </a:p>
          <a:p>
            <a:pPr defTabSz="5273675"/>
            <a:r>
              <a:rPr lang="en-US" sz="4200" b="1" dirty="0" smtClean="0">
                <a:solidFill>
                  <a:srgbClr val="FFFFFF"/>
                </a:solidFill>
              </a:rPr>
              <a:t>c. soil </a:t>
            </a:r>
            <a:r>
              <a:rPr lang="en-US" sz="4200" b="1" dirty="0" err="1" smtClean="0">
                <a:solidFill>
                  <a:srgbClr val="FFFFFF"/>
                </a:solidFill>
              </a:rPr>
              <a:t>PyC</a:t>
            </a:r>
            <a:r>
              <a:rPr lang="en-US" sz="4200" b="1" dirty="0" smtClean="0">
                <a:solidFill>
                  <a:srgbClr val="FFFFFF"/>
                </a:solidFill>
              </a:rPr>
              <a:t> content </a:t>
            </a:r>
            <a:endParaRPr lang="en-US" sz="4200" b="1" dirty="0">
              <a:solidFill>
                <a:srgbClr val="FFFFFF"/>
              </a:solidFill>
            </a:endParaRPr>
          </a:p>
          <a:p>
            <a:pPr defTabSz="5273675"/>
            <a:endParaRPr lang="en-US" sz="2000" b="1" dirty="0">
              <a:solidFill>
                <a:srgbClr val="FFFFFF"/>
              </a:solidFill>
            </a:endParaRPr>
          </a:p>
          <a:p>
            <a:pPr defTabSz="5273675"/>
            <a:r>
              <a:rPr lang="en-US" sz="4200" b="1" dirty="0">
                <a:solidFill>
                  <a:srgbClr val="FFFFFF"/>
                </a:solidFill>
              </a:rPr>
              <a:t> </a:t>
            </a:r>
            <a:r>
              <a:rPr lang="en-US" sz="4200" b="1" dirty="0" smtClean="0">
                <a:solidFill>
                  <a:srgbClr val="FFFFFF"/>
                </a:solidFill>
              </a:rPr>
              <a:t>    </a:t>
            </a:r>
            <a:r>
              <a:rPr lang="en-US" sz="4200" b="1" dirty="0">
                <a:solidFill>
                  <a:srgbClr val="FFFFFF"/>
                </a:solidFill>
              </a:rPr>
              <a:t> </a:t>
            </a:r>
            <a:r>
              <a:rPr lang="en-US" sz="4200" b="1" dirty="0" smtClean="0">
                <a:solidFill>
                  <a:srgbClr val="FFFFFF"/>
                </a:solidFill>
              </a:rPr>
              <a:t>       surface soil (0-5 cm</a:t>
            </a:r>
            <a:r>
              <a:rPr lang="en-US" sz="4200" b="1" dirty="0">
                <a:solidFill>
                  <a:srgbClr val="FFFFFF"/>
                </a:solidFill>
              </a:rPr>
              <a:t>) </a:t>
            </a:r>
            <a:r>
              <a:rPr lang="en-US" sz="4200" b="1" dirty="0" smtClean="0">
                <a:solidFill>
                  <a:srgbClr val="FFFFFF"/>
                </a:solidFill>
              </a:rPr>
              <a:t>                    subsurface </a:t>
            </a:r>
            <a:r>
              <a:rPr lang="en-US" sz="4200" b="1" dirty="0">
                <a:solidFill>
                  <a:srgbClr val="FFFFFF"/>
                </a:solidFill>
              </a:rPr>
              <a:t>soil (5-15 cm)</a:t>
            </a:r>
          </a:p>
          <a:p>
            <a:pPr defTabSz="5273675"/>
            <a:endParaRPr lang="en-US" sz="4200" b="1" dirty="0" smtClean="0">
              <a:solidFill>
                <a:srgbClr val="FFFFFF"/>
              </a:solidFill>
            </a:endParaRPr>
          </a:p>
          <a:p>
            <a:pPr defTabSz="5273675"/>
            <a:endParaRPr lang="en-US" sz="4200" b="1" dirty="0">
              <a:solidFill>
                <a:srgbClr val="FFFFFF"/>
              </a:solidFill>
            </a:endParaRPr>
          </a:p>
          <a:p>
            <a:pPr defTabSz="5273675"/>
            <a:endParaRPr lang="en-US" sz="4200" b="1" dirty="0" smtClean="0">
              <a:solidFill>
                <a:srgbClr val="FFFFFF"/>
              </a:solidFill>
            </a:endParaRPr>
          </a:p>
          <a:p>
            <a:pPr defTabSz="5273675"/>
            <a:endParaRPr lang="en-US" sz="4200" b="1" dirty="0">
              <a:solidFill>
                <a:srgbClr val="FFFFFF"/>
              </a:solidFill>
            </a:endParaRPr>
          </a:p>
          <a:p>
            <a:pPr defTabSz="5273675"/>
            <a:endParaRPr lang="en-US" sz="4200" b="1" dirty="0" smtClean="0">
              <a:solidFill>
                <a:srgbClr val="FFFFFF"/>
              </a:solidFill>
            </a:endParaRPr>
          </a:p>
          <a:p>
            <a:pPr defTabSz="5273675"/>
            <a:endParaRPr lang="en-US" sz="4200" b="1" dirty="0">
              <a:solidFill>
                <a:srgbClr val="FFFFFF"/>
              </a:solidFill>
            </a:endParaRPr>
          </a:p>
          <a:p>
            <a:pPr defTabSz="5273675"/>
            <a:endParaRPr lang="en-US" sz="4200" b="1" dirty="0" smtClean="0">
              <a:solidFill>
                <a:srgbClr val="FFFFFF"/>
              </a:solidFill>
            </a:endParaRPr>
          </a:p>
          <a:p>
            <a:pPr defTabSz="5273675"/>
            <a:endParaRPr lang="en-US" sz="4200" b="1" dirty="0">
              <a:solidFill>
                <a:srgbClr val="FFFFFF"/>
              </a:solidFill>
            </a:endParaRPr>
          </a:p>
          <a:p>
            <a:pPr defTabSz="5273675"/>
            <a:endParaRPr lang="en-US" sz="4200" b="1" dirty="0" smtClean="0">
              <a:solidFill>
                <a:srgbClr val="FFFFFF"/>
              </a:solidFill>
            </a:endParaRPr>
          </a:p>
          <a:p>
            <a:pPr defTabSz="5273675"/>
            <a:r>
              <a:rPr lang="en-US" sz="4200" b="1" dirty="0" smtClean="0">
                <a:solidFill>
                  <a:srgbClr val="FFFFFF"/>
                </a:solidFill>
              </a:rPr>
              <a:t>VI. SUMMARY and FUTURE WORK</a:t>
            </a:r>
          </a:p>
          <a:p>
            <a:pPr defTabSz="5273675"/>
            <a:endParaRPr lang="en-US" sz="2000" b="1" dirty="0" smtClean="0">
              <a:solidFill>
                <a:srgbClr val="FFFFFF"/>
              </a:solidFill>
            </a:endParaRPr>
          </a:p>
          <a:p>
            <a:pPr marL="1497013" lvl="1" indent="-681038" defTabSz="5273675">
              <a:buFont typeface="Wingdings" charset="2"/>
              <a:buChar char="²"/>
            </a:pPr>
            <a:r>
              <a:rPr lang="en-US" sz="3600" dirty="0">
                <a:solidFill>
                  <a:srgbClr val="FFFFFF"/>
                </a:solidFill>
              </a:rPr>
              <a:t>Soil C stocks were highly variable post-fire and ranged from 8.7</a:t>
            </a:r>
            <a:r>
              <a:rPr lang="en-US" sz="3600" dirty="0" smtClean="0">
                <a:solidFill>
                  <a:srgbClr val="FFFFFF"/>
                </a:solidFill>
              </a:rPr>
              <a:t>-25.9 </a:t>
            </a:r>
            <a:r>
              <a:rPr lang="en-US" sz="3600" dirty="0" err="1">
                <a:solidFill>
                  <a:srgbClr val="FFFFFF"/>
                </a:solidFill>
              </a:rPr>
              <a:t>tC</a:t>
            </a:r>
            <a:r>
              <a:rPr lang="en-US" sz="3600" dirty="0">
                <a:solidFill>
                  <a:srgbClr val="FFFFFF"/>
                </a:solidFill>
              </a:rPr>
              <a:t> ha</a:t>
            </a:r>
            <a:r>
              <a:rPr lang="en-US" sz="3600" baseline="30000" dirty="0">
                <a:solidFill>
                  <a:srgbClr val="FFFFFF"/>
                </a:solidFill>
              </a:rPr>
              <a:t>-1</a:t>
            </a:r>
            <a:r>
              <a:rPr lang="en-US" sz="3600" dirty="0">
                <a:solidFill>
                  <a:srgbClr val="FFFFFF"/>
                </a:solidFill>
              </a:rPr>
              <a:t> in the ponderosa </a:t>
            </a:r>
            <a:r>
              <a:rPr lang="en-US" sz="3600" dirty="0" smtClean="0">
                <a:solidFill>
                  <a:srgbClr val="FFFFFF"/>
                </a:solidFill>
              </a:rPr>
              <a:t>pine soils.  In surface soils, the </a:t>
            </a:r>
            <a:r>
              <a:rPr lang="en-US" sz="3600" dirty="0">
                <a:solidFill>
                  <a:srgbClr val="FFFFFF"/>
                </a:solidFill>
              </a:rPr>
              <a:t>high burn intensity tended to have lower soil C stocks compared to the moderate and unburned soil. </a:t>
            </a:r>
          </a:p>
          <a:p>
            <a:pPr marL="1497013" lvl="1" indent="-681038" defTabSz="5273675">
              <a:buFont typeface="Wingdings" charset="2"/>
              <a:buChar char="²"/>
            </a:pPr>
            <a:endParaRPr lang="en-US" sz="2000" dirty="0" smtClean="0">
              <a:solidFill>
                <a:srgbClr val="FFFFFF"/>
              </a:solidFill>
            </a:endParaRPr>
          </a:p>
          <a:p>
            <a:pPr marL="1497013" lvl="1" indent="-681038" defTabSz="5273675">
              <a:buFont typeface="Wingdings" charset="2"/>
              <a:buChar char="²"/>
            </a:pPr>
            <a:r>
              <a:rPr lang="en-US" sz="3600" dirty="0" smtClean="0">
                <a:solidFill>
                  <a:srgbClr val="FFFFFF"/>
                </a:solidFill>
              </a:rPr>
              <a:t>Contrary to our expectations, BPCA-C </a:t>
            </a:r>
            <a:r>
              <a:rPr lang="en-US" sz="3600" dirty="0">
                <a:solidFill>
                  <a:srgbClr val="FFFFFF"/>
                </a:solidFill>
              </a:rPr>
              <a:t>data from ponderosa </a:t>
            </a:r>
            <a:r>
              <a:rPr lang="en-US" sz="3600" dirty="0" smtClean="0">
                <a:solidFill>
                  <a:srgbClr val="FFFFFF"/>
                </a:solidFill>
              </a:rPr>
              <a:t>pine </a:t>
            </a:r>
            <a:r>
              <a:rPr lang="en-US" sz="3600" dirty="0">
                <a:solidFill>
                  <a:srgbClr val="FFFFFF"/>
                </a:solidFill>
              </a:rPr>
              <a:t>soils indicated </a:t>
            </a:r>
            <a:r>
              <a:rPr lang="en-US" sz="3600" dirty="0" smtClean="0">
                <a:solidFill>
                  <a:srgbClr val="FFFFFF"/>
                </a:solidFill>
              </a:rPr>
              <a:t>there were similar quantities of </a:t>
            </a:r>
            <a:r>
              <a:rPr lang="en-US" sz="3600" dirty="0" err="1" smtClean="0">
                <a:solidFill>
                  <a:srgbClr val="FFFFFF"/>
                </a:solidFill>
              </a:rPr>
              <a:t>PyC</a:t>
            </a:r>
            <a:r>
              <a:rPr lang="en-US" sz="3600" dirty="0" smtClean="0">
                <a:solidFill>
                  <a:srgbClr val="FFFFFF"/>
                </a:solidFill>
              </a:rPr>
              <a:t> in surface and subsurface soils among the different slopes, and that </a:t>
            </a:r>
            <a:r>
              <a:rPr lang="en-US" sz="3600" dirty="0" err="1" smtClean="0">
                <a:solidFill>
                  <a:srgbClr val="FFFFFF"/>
                </a:solidFill>
              </a:rPr>
              <a:t>PyC</a:t>
            </a:r>
            <a:r>
              <a:rPr lang="en-US" sz="3600" dirty="0" smtClean="0">
                <a:solidFill>
                  <a:srgbClr val="FFFFFF"/>
                </a:solidFill>
              </a:rPr>
              <a:t> tended to increase with burn intensity only on the steepest slopes.</a:t>
            </a:r>
          </a:p>
          <a:p>
            <a:pPr marL="1497013" lvl="1" indent="-681038" defTabSz="5273675">
              <a:buFont typeface="Wingdings" charset="2"/>
              <a:buChar char="²"/>
            </a:pPr>
            <a:endParaRPr lang="en-US" sz="2000" dirty="0">
              <a:solidFill>
                <a:srgbClr val="FFFFFF"/>
              </a:solidFill>
            </a:endParaRPr>
          </a:p>
          <a:p>
            <a:pPr marL="1497013" lvl="1" indent="-681038" defTabSz="5273675">
              <a:buFont typeface="Wingdings" charset="2"/>
              <a:buChar char="²"/>
            </a:pPr>
            <a:r>
              <a:rPr lang="en-US" sz="3600" dirty="0" smtClean="0">
                <a:solidFill>
                  <a:srgbClr val="FFFFFF"/>
                </a:solidFill>
              </a:rPr>
              <a:t>High </a:t>
            </a:r>
            <a:r>
              <a:rPr lang="en-US" sz="3600" dirty="0">
                <a:solidFill>
                  <a:srgbClr val="FFFFFF"/>
                </a:solidFill>
              </a:rPr>
              <a:t>amounts of </a:t>
            </a:r>
            <a:r>
              <a:rPr lang="en-US" sz="3600" dirty="0" err="1">
                <a:solidFill>
                  <a:srgbClr val="FFFFFF"/>
                </a:solidFill>
              </a:rPr>
              <a:t>PyC</a:t>
            </a:r>
            <a:r>
              <a:rPr lang="en-US" sz="3600" dirty="0">
                <a:solidFill>
                  <a:srgbClr val="FFFFFF"/>
                </a:solidFill>
              </a:rPr>
              <a:t> in </a:t>
            </a:r>
            <a:r>
              <a:rPr lang="en-US" sz="3600" dirty="0" smtClean="0">
                <a:solidFill>
                  <a:srgbClr val="FFFFFF"/>
                </a:solidFill>
              </a:rPr>
              <a:t>unburned and subsurface </a:t>
            </a:r>
            <a:r>
              <a:rPr lang="en-US" sz="3600" dirty="0">
                <a:solidFill>
                  <a:srgbClr val="FFFFFF"/>
                </a:solidFill>
              </a:rPr>
              <a:t>soils </a:t>
            </a:r>
            <a:r>
              <a:rPr lang="en-US" sz="3600" dirty="0" smtClean="0">
                <a:solidFill>
                  <a:srgbClr val="FFFFFF"/>
                </a:solidFill>
              </a:rPr>
              <a:t>may </a:t>
            </a:r>
            <a:r>
              <a:rPr lang="en-US" sz="3600" dirty="0">
                <a:solidFill>
                  <a:srgbClr val="FFFFFF"/>
                </a:solidFill>
              </a:rPr>
              <a:t>be from previous fires, or from atmospheric deposition of </a:t>
            </a:r>
            <a:r>
              <a:rPr lang="en-US" sz="3600" dirty="0" err="1">
                <a:solidFill>
                  <a:srgbClr val="FFFFFF"/>
                </a:solidFill>
              </a:rPr>
              <a:t>PyC</a:t>
            </a:r>
            <a:r>
              <a:rPr lang="en-US" sz="3600" dirty="0">
                <a:solidFill>
                  <a:srgbClr val="FFFFFF"/>
                </a:solidFill>
              </a:rPr>
              <a:t> from burned areas to unburned sites. Additionally, </a:t>
            </a:r>
            <a:r>
              <a:rPr lang="en-US" sz="3600" dirty="0" smtClean="0">
                <a:solidFill>
                  <a:srgbClr val="FFFFFF"/>
                </a:solidFill>
              </a:rPr>
              <a:t>lower </a:t>
            </a:r>
            <a:r>
              <a:rPr lang="en-US" sz="3600" dirty="0">
                <a:solidFill>
                  <a:srgbClr val="FFFFFF"/>
                </a:solidFill>
              </a:rPr>
              <a:t>amounts of </a:t>
            </a:r>
            <a:r>
              <a:rPr lang="en-US" sz="3600" dirty="0" err="1">
                <a:solidFill>
                  <a:srgbClr val="FFFFFF"/>
                </a:solidFill>
              </a:rPr>
              <a:t>PyC</a:t>
            </a:r>
            <a:r>
              <a:rPr lang="en-US" sz="3600" dirty="0">
                <a:solidFill>
                  <a:srgbClr val="FFFFFF"/>
                </a:solidFill>
              </a:rPr>
              <a:t> in high burn intensity sites may be due to losses from wind transport or combustion of </a:t>
            </a:r>
            <a:r>
              <a:rPr lang="en-US" sz="3600" dirty="0" smtClean="0">
                <a:solidFill>
                  <a:srgbClr val="FFFFFF"/>
                </a:solidFill>
              </a:rPr>
              <a:t>residual soil </a:t>
            </a:r>
            <a:r>
              <a:rPr lang="en-US" sz="3600" dirty="0" err="1">
                <a:solidFill>
                  <a:srgbClr val="FFFFFF"/>
                </a:solidFill>
              </a:rPr>
              <a:t>PyC</a:t>
            </a:r>
            <a:r>
              <a:rPr lang="en-US" sz="3600" dirty="0">
                <a:solidFill>
                  <a:srgbClr val="FFFFFF"/>
                </a:solidFill>
              </a:rPr>
              <a:t> during the High Park fire. </a:t>
            </a:r>
            <a:endParaRPr lang="en-US" sz="3600" dirty="0" smtClean="0">
              <a:solidFill>
                <a:srgbClr val="FFFFFF"/>
              </a:solidFill>
            </a:endParaRPr>
          </a:p>
          <a:p>
            <a:pPr marL="1497013" lvl="1" indent="-681038" defTabSz="5273675">
              <a:buFont typeface="Wingdings" charset="2"/>
              <a:buChar char="²"/>
            </a:pPr>
            <a:endParaRPr lang="en-US" sz="3600" dirty="0">
              <a:solidFill>
                <a:srgbClr val="FFFFFF"/>
              </a:solidFill>
            </a:endParaRPr>
          </a:p>
          <a:p>
            <a:pPr marL="1497013" lvl="1" indent="-681038" defTabSz="5273675">
              <a:buFont typeface="Wingdings" charset="2"/>
              <a:buChar char="²"/>
            </a:pPr>
            <a:r>
              <a:rPr lang="en-US" sz="3600" dirty="0" smtClean="0">
                <a:solidFill>
                  <a:srgbClr val="FFFFFF"/>
                </a:solidFill>
              </a:rPr>
              <a:t>Data collection are ongoing for this effort and include </a:t>
            </a:r>
            <a:r>
              <a:rPr lang="en-US" sz="3600" dirty="0" err="1" smtClean="0">
                <a:solidFill>
                  <a:srgbClr val="FFFFFF"/>
                </a:solidFill>
              </a:rPr>
              <a:t>lodgepole</a:t>
            </a:r>
            <a:r>
              <a:rPr lang="en-US" sz="3600" dirty="0" smtClean="0">
                <a:solidFill>
                  <a:srgbClr val="FFFFFF"/>
                </a:solidFill>
              </a:rPr>
              <a:t> and shrub surface and subsurface soils, riverine sediments and particulate and dissolved </a:t>
            </a:r>
            <a:r>
              <a:rPr lang="en-US" sz="3600" dirty="0" err="1" smtClean="0">
                <a:solidFill>
                  <a:srgbClr val="FFFFFF"/>
                </a:solidFill>
              </a:rPr>
              <a:t>PyC</a:t>
            </a:r>
            <a:r>
              <a:rPr lang="en-US" sz="3600" dirty="0" smtClean="0">
                <a:solidFill>
                  <a:srgbClr val="FFFFFF"/>
                </a:solidFill>
              </a:rPr>
              <a:t> from time course sampling of the Cache </a:t>
            </a:r>
            <a:r>
              <a:rPr lang="en-US" sz="3600" dirty="0">
                <a:solidFill>
                  <a:srgbClr val="FFFFFF"/>
                </a:solidFill>
              </a:rPr>
              <a:t>l</a:t>
            </a:r>
            <a:r>
              <a:rPr lang="en-US" sz="3600" dirty="0" smtClean="0">
                <a:solidFill>
                  <a:srgbClr val="FFFFFF"/>
                </a:solidFill>
              </a:rPr>
              <a:t>a </a:t>
            </a:r>
            <a:r>
              <a:rPr lang="en-US" sz="3600" dirty="0" smtClean="0">
                <a:solidFill>
                  <a:srgbClr val="FFFFFF"/>
                </a:solidFill>
              </a:rPr>
              <a:t>Poudre.</a:t>
            </a:r>
          </a:p>
          <a:p>
            <a:pPr marL="1497013" lvl="1" indent="-681038" defTabSz="5273675">
              <a:buFont typeface="Wingdings" charset="2"/>
              <a:buChar char="²"/>
            </a:pPr>
            <a:endParaRPr lang="en-US" sz="2000" dirty="0" smtClean="0">
              <a:solidFill>
                <a:srgbClr val="FFFFFF"/>
              </a:solidFill>
            </a:endParaRPr>
          </a:p>
          <a:p>
            <a:pPr marL="815975" lvl="1" indent="-815975" defTabSz="5273675"/>
            <a:r>
              <a:rPr lang="en-US" sz="4200" b="1" dirty="0" smtClean="0">
                <a:solidFill>
                  <a:srgbClr val="FFFFFF"/>
                </a:solidFill>
              </a:rPr>
              <a:t>VII. REFERENCES</a:t>
            </a:r>
          </a:p>
          <a:p>
            <a:pPr defTabSz="5273675"/>
            <a:endParaRPr lang="en-US" sz="2000" b="1" dirty="0" smtClean="0">
              <a:solidFill>
                <a:srgbClr val="FFFFFF"/>
              </a:solidFill>
            </a:endParaRPr>
          </a:p>
          <a:p>
            <a:pPr marL="815975" lvl="1" defTabSz="5273675"/>
            <a:r>
              <a:rPr lang="en-US" sz="2000" dirty="0">
                <a:solidFill>
                  <a:srgbClr val="FFFFFF"/>
                </a:solidFill>
              </a:rPr>
              <a:t>Bird MI, </a:t>
            </a:r>
            <a:r>
              <a:rPr lang="en-US" sz="2000" dirty="0" err="1">
                <a:solidFill>
                  <a:srgbClr val="FFFFFF"/>
                </a:solidFill>
              </a:rPr>
              <a:t>Moyo</a:t>
            </a:r>
            <a:r>
              <a:rPr lang="en-US" sz="2000" dirty="0">
                <a:solidFill>
                  <a:srgbClr val="FFFFFF"/>
                </a:solidFill>
              </a:rPr>
              <a:t> C, </a:t>
            </a:r>
            <a:r>
              <a:rPr lang="en-US" sz="2000" dirty="0" err="1">
                <a:solidFill>
                  <a:srgbClr val="FFFFFF"/>
                </a:solidFill>
              </a:rPr>
              <a:t>Veenendaal</a:t>
            </a:r>
            <a:r>
              <a:rPr lang="en-US" sz="2000" dirty="0">
                <a:solidFill>
                  <a:srgbClr val="FFFFFF"/>
                </a:solidFill>
              </a:rPr>
              <a:t> EM, Lloyd J, Frost P (1999) Stability of elemental carbon in a savanna soil. </a:t>
            </a:r>
            <a:r>
              <a:rPr lang="en-US" sz="2000" i="1" dirty="0">
                <a:solidFill>
                  <a:srgbClr val="FFFFFF"/>
                </a:solidFill>
              </a:rPr>
              <a:t>Global Biogeochemical Cycles,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b="1" dirty="0">
                <a:solidFill>
                  <a:srgbClr val="FFFFFF"/>
                </a:solidFill>
              </a:rPr>
              <a:t>13</a:t>
            </a:r>
            <a:r>
              <a:rPr lang="en-US" sz="2000" dirty="0">
                <a:solidFill>
                  <a:srgbClr val="FFFFFF"/>
                </a:solidFill>
              </a:rPr>
              <a:t>, 923-932.</a:t>
            </a:r>
          </a:p>
          <a:p>
            <a:pPr marL="815975" lvl="1" defTabSz="5273675"/>
            <a:r>
              <a:rPr lang="en-US" sz="2000" dirty="0" err="1" smtClean="0">
                <a:solidFill>
                  <a:srgbClr val="FFFFFF"/>
                </a:solidFill>
              </a:rPr>
              <a:t>Czimczik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CI, </a:t>
            </a:r>
            <a:r>
              <a:rPr lang="en-US" sz="2000" dirty="0" err="1">
                <a:solidFill>
                  <a:srgbClr val="FFFFFF"/>
                </a:solidFill>
              </a:rPr>
              <a:t>Masiello</a:t>
            </a:r>
            <a:r>
              <a:rPr lang="en-US" sz="2000" dirty="0">
                <a:solidFill>
                  <a:srgbClr val="FFFFFF"/>
                </a:solidFill>
              </a:rPr>
              <a:t> CA (2007) Controls on black carbon storage in soils. </a:t>
            </a:r>
            <a:r>
              <a:rPr lang="en-US" sz="2000" i="1" dirty="0">
                <a:solidFill>
                  <a:srgbClr val="FFFFFF"/>
                </a:solidFill>
              </a:rPr>
              <a:t>Global Biogeochemical Cycles,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b="1" dirty="0">
                <a:solidFill>
                  <a:srgbClr val="FFFFFF"/>
                </a:solidFill>
              </a:rPr>
              <a:t>21</a:t>
            </a:r>
            <a:r>
              <a:rPr lang="en-US" sz="2000" dirty="0">
                <a:solidFill>
                  <a:srgbClr val="FFFFFF"/>
                </a:solidFill>
              </a:rPr>
              <a:t>, doi:10.1029/</a:t>
            </a:r>
            <a:r>
              <a:rPr lang="en-US" sz="2000" dirty="0" smtClean="0">
                <a:solidFill>
                  <a:srgbClr val="FFFFFF"/>
                </a:solidFill>
              </a:rPr>
              <a:t>2006GB002798.</a:t>
            </a:r>
          </a:p>
          <a:p>
            <a:pPr marL="815975" lvl="1" defTabSz="5273675"/>
            <a:r>
              <a:rPr lang="en-US" sz="2000" dirty="0" smtClean="0">
                <a:solidFill>
                  <a:srgbClr val="FFFFFF"/>
                </a:solidFill>
              </a:rPr>
              <a:t>Cusack </a:t>
            </a:r>
            <a:r>
              <a:rPr lang="en-US" sz="2000" dirty="0">
                <a:solidFill>
                  <a:srgbClr val="FFFFFF"/>
                </a:solidFill>
              </a:rPr>
              <a:t>DF, Chadwick OA, </a:t>
            </a:r>
            <a:r>
              <a:rPr lang="en-US" sz="2000" dirty="0" err="1">
                <a:solidFill>
                  <a:srgbClr val="FFFFFF"/>
                </a:solidFill>
              </a:rPr>
              <a:t>Hockaday</a:t>
            </a:r>
            <a:r>
              <a:rPr lang="en-US" sz="2000" dirty="0">
                <a:solidFill>
                  <a:srgbClr val="FFFFFF"/>
                </a:solidFill>
              </a:rPr>
              <a:t> WC, </a:t>
            </a:r>
            <a:r>
              <a:rPr lang="en-US" sz="2000" i="1" dirty="0">
                <a:solidFill>
                  <a:srgbClr val="FFFFFF"/>
                </a:solidFill>
              </a:rPr>
              <a:t>et al</a:t>
            </a:r>
            <a:r>
              <a:rPr lang="en-US" sz="2000" dirty="0">
                <a:solidFill>
                  <a:srgbClr val="FFFFFF"/>
                </a:solidFill>
              </a:rPr>
              <a:t>. (2012) Mineralogical controls on soil black carbon preservation. </a:t>
            </a:r>
            <a:r>
              <a:rPr lang="en-US" sz="2000" i="1" dirty="0">
                <a:solidFill>
                  <a:srgbClr val="FFFFFF"/>
                </a:solidFill>
              </a:rPr>
              <a:t>Global Biogeochemical Cycles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b="1" dirty="0">
                <a:solidFill>
                  <a:srgbClr val="FFFFFF"/>
                </a:solidFill>
              </a:rPr>
              <a:t>26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doi</a:t>
            </a:r>
            <a:r>
              <a:rPr lang="en-US" sz="2000" dirty="0">
                <a:solidFill>
                  <a:srgbClr val="FFFFFF"/>
                </a:solidFill>
              </a:rPr>
              <a:t>: 10.1029/2011GB004109   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815975" lvl="1" defTabSz="5273675"/>
            <a:r>
              <a:rPr lang="en-US" sz="2000" dirty="0" smtClean="0">
                <a:solidFill>
                  <a:srgbClr val="FFFFFF"/>
                </a:solidFill>
              </a:rPr>
              <a:t>Rivas </a:t>
            </a:r>
            <a:r>
              <a:rPr lang="en-US" sz="2000" dirty="0">
                <a:solidFill>
                  <a:srgbClr val="FFFFFF"/>
                </a:solidFill>
              </a:rPr>
              <a:t>Y, </a:t>
            </a:r>
            <a:r>
              <a:rPr lang="en-US" sz="2000" dirty="0" err="1">
                <a:solidFill>
                  <a:srgbClr val="FFFFFF"/>
                </a:solidFill>
              </a:rPr>
              <a:t>Matus</a:t>
            </a:r>
            <a:r>
              <a:rPr lang="en-US" sz="2000" dirty="0">
                <a:solidFill>
                  <a:srgbClr val="FFFFFF"/>
                </a:solidFill>
              </a:rPr>
              <a:t> F, </a:t>
            </a:r>
            <a:r>
              <a:rPr lang="en-US" sz="2000" dirty="0" err="1">
                <a:solidFill>
                  <a:srgbClr val="FFFFFF"/>
                </a:solidFill>
              </a:rPr>
              <a:t>Rumpel</a:t>
            </a:r>
            <a:r>
              <a:rPr lang="en-US" sz="2000" dirty="0">
                <a:solidFill>
                  <a:srgbClr val="FFFFFF"/>
                </a:solidFill>
              </a:rPr>
              <a:t> C, </a:t>
            </a:r>
            <a:r>
              <a:rPr lang="en-US" sz="2000" i="1" dirty="0">
                <a:solidFill>
                  <a:srgbClr val="FFFFFF"/>
                </a:solidFill>
              </a:rPr>
              <a:t>et al.</a:t>
            </a:r>
            <a:r>
              <a:rPr lang="en-US" sz="2000" dirty="0">
                <a:solidFill>
                  <a:srgbClr val="FFFFFF"/>
                </a:solidFill>
              </a:rPr>
              <a:t> (2012) Black carbon contribution in volcanic soils affected by wildfire or stubble burning. </a:t>
            </a:r>
            <a:r>
              <a:rPr lang="en-US" sz="2000" i="1" dirty="0">
                <a:solidFill>
                  <a:srgbClr val="FFFFFF"/>
                </a:solidFill>
              </a:rPr>
              <a:t>Organic Geochemistry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b="1" dirty="0">
                <a:solidFill>
                  <a:srgbClr val="FFFFFF"/>
                </a:solidFill>
              </a:rPr>
              <a:t>47</a:t>
            </a:r>
            <a:r>
              <a:rPr lang="en-US" sz="2000" dirty="0">
                <a:solidFill>
                  <a:srgbClr val="FFFFFF"/>
                </a:solidFill>
              </a:rPr>
              <a:t>, 41-</a:t>
            </a:r>
            <a:r>
              <a:rPr lang="en-US" sz="2000" dirty="0" smtClean="0">
                <a:solidFill>
                  <a:srgbClr val="FFFFFF"/>
                </a:solidFill>
              </a:rPr>
              <a:t>50.   </a:t>
            </a:r>
            <a:endParaRPr lang="en-US" sz="2000" dirty="0">
              <a:solidFill>
                <a:srgbClr val="FFFFFF"/>
              </a:solidFill>
            </a:endParaRPr>
          </a:p>
          <a:p>
            <a:pPr marL="815975" lvl="1" defTabSz="5273675"/>
            <a:r>
              <a:rPr lang="en-US" sz="2000" dirty="0" err="1" smtClean="0">
                <a:solidFill>
                  <a:srgbClr val="FFFFFF"/>
                </a:solidFill>
              </a:rPr>
              <a:t>Santin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C, </a:t>
            </a:r>
            <a:r>
              <a:rPr lang="en-US" sz="2000" dirty="0" err="1">
                <a:solidFill>
                  <a:srgbClr val="FFFFFF"/>
                </a:solidFill>
              </a:rPr>
              <a:t>Doerr</a:t>
            </a:r>
            <a:r>
              <a:rPr lang="en-US" sz="2000" dirty="0">
                <a:solidFill>
                  <a:srgbClr val="FFFFFF"/>
                </a:solidFill>
              </a:rPr>
              <a:t> SH, </a:t>
            </a:r>
            <a:r>
              <a:rPr lang="en-US" sz="2000" dirty="0" err="1">
                <a:solidFill>
                  <a:srgbClr val="FFFFFF"/>
                </a:solidFill>
              </a:rPr>
              <a:t>Shakesby</a:t>
            </a:r>
            <a:r>
              <a:rPr lang="en-US" sz="2000" dirty="0">
                <a:solidFill>
                  <a:srgbClr val="FFFFFF"/>
                </a:solidFill>
              </a:rPr>
              <a:t> RA, </a:t>
            </a:r>
            <a:r>
              <a:rPr lang="en-US" sz="2000" i="1" dirty="0">
                <a:solidFill>
                  <a:srgbClr val="FFFFFF"/>
                </a:solidFill>
              </a:rPr>
              <a:t>et al.</a:t>
            </a:r>
            <a:r>
              <a:rPr lang="en-US" sz="2000" dirty="0">
                <a:solidFill>
                  <a:srgbClr val="FFFFFF"/>
                </a:solidFill>
              </a:rPr>
              <a:t> (2012) Carbon loads, forms and sequestration potential within ash deposits produced by wildfire: new insights from the 2009 'Black Saturday' fires, Australia. </a:t>
            </a:r>
            <a:r>
              <a:rPr lang="en-US" sz="2000" i="1" dirty="0">
                <a:solidFill>
                  <a:srgbClr val="FFFFFF"/>
                </a:solidFill>
              </a:rPr>
              <a:t>European Journal of Forest Research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b="1" dirty="0">
                <a:solidFill>
                  <a:srgbClr val="FFFFFF"/>
                </a:solidFill>
              </a:rPr>
              <a:t>131</a:t>
            </a:r>
            <a:r>
              <a:rPr lang="en-US" sz="2000" dirty="0">
                <a:solidFill>
                  <a:srgbClr val="FFFFFF"/>
                </a:solidFill>
              </a:rPr>
              <a:t>, 1245-</a:t>
            </a:r>
            <a:r>
              <a:rPr lang="en-US" sz="2000" dirty="0" smtClean="0">
                <a:solidFill>
                  <a:srgbClr val="FFFFFF"/>
                </a:solidFill>
              </a:rPr>
              <a:t>1253.   </a:t>
            </a:r>
          </a:p>
          <a:p>
            <a:pPr marL="815975" lvl="1" defTabSz="5273675"/>
            <a:r>
              <a:rPr lang="en-US" sz="2000" dirty="0" err="1" smtClean="0">
                <a:solidFill>
                  <a:srgbClr val="FFFFFF"/>
                </a:solidFill>
              </a:rPr>
              <a:t>Skiemstad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JO, </a:t>
            </a:r>
            <a:r>
              <a:rPr lang="en-US" sz="2000" dirty="0" err="1">
                <a:solidFill>
                  <a:srgbClr val="FFFFFF"/>
                </a:solidFill>
              </a:rPr>
              <a:t>Reicosky</a:t>
            </a:r>
            <a:r>
              <a:rPr lang="en-US" sz="2000" dirty="0">
                <a:solidFill>
                  <a:srgbClr val="FFFFFF"/>
                </a:solidFill>
              </a:rPr>
              <a:t> DC, Wilts AR, McGowan JA (2002) Charcoal carbon in US agricultural soils. </a:t>
            </a:r>
            <a:r>
              <a:rPr lang="en-US" sz="2000" i="1" dirty="0">
                <a:solidFill>
                  <a:srgbClr val="FFFFFF"/>
                </a:solidFill>
              </a:rPr>
              <a:t>Soil Science Society American Journal,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b="1" dirty="0">
                <a:solidFill>
                  <a:srgbClr val="FFFFFF"/>
                </a:solidFill>
              </a:rPr>
              <a:t>66</a:t>
            </a:r>
            <a:r>
              <a:rPr lang="en-US" sz="2000" dirty="0">
                <a:solidFill>
                  <a:srgbClr val="FFFFFF"/>
                </a:solidFill>
              </a:rPr>
              <a:t>, 1249-</a:t>
            </a:r>
            <a:r>
              <a:rPr lang="en-US" sz="2000" dirty="0" smtClean="0">
                <a:solidFill>
                  <a:srgbClr val="FFFFFF"/>
                </a:solidFill>
              </a:rPr>
              <a:t>1255.</a:t>
            </a:r>
          </a:p>
          <a:p>
            <a:pPr marL="815975" lvl="1" defTabSz="5273675"/>
            <a:endParaRPr lang="en-US" sz="2000" dirty="0" smtClean="0">
              <a:solidFill>
                <a:srgbClr val="FFFFFF"/>
              </a:solidFill>
            </a:endParaRPr>
          </a:p>
          <a:p>
            <a:pPr marL="815975" lvl="1" indent="-754063" defTabSz="5273675"/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4200" b="1" dirty="0" smtClean="0">
                <a:solidFill>
                  <a:srgbClr val="FFFFFF"/>
                </a:solidFill>
              </a:rPr>
              <a:t>VIII. ACKNOWLEDGEMENTS</a:t>
            </a:r>
          </a:p>
          <a:p>
            <a:pPr marL="815975" lvl="1" indent="-754063" defTabSz="5273675"/>
            <a:endParaRPr lang="en-US" sz="2000" b="1" dirty="0" smtClean="0">
              <a:solidFill>
                <a:srgbClr val="FFFFFF"/>
              </a:solidFill>
            </a:endParaRPr>
          </a:p>
          <a:p>
            <a:pPr marL="800100" defTabSz="5273675"/>
            <a:r>
              <a:rPr lang="en-US" sz="2400" dirty="0" smtClean="0">
                <a:solidFill>
                  <a:srgbClr val="FFFFFF"/>
                </a:solidFill>
              </a:rPr>
              <a:t>Amy </a:t>
            </a:r>
            <a:r>
              <a:rPr lang="en-US" sz="2400" dirty="0" smtClean="0">
                <a:solidFill>
                  <a:srgbClr val="FFFFFF"/>
                </a:solidFill>
              </a:rPr>
              <a:t>Swan, </a:t>
            </a:r>
            <a:r>
              <a:rPr lang="en-US" sz="2400" dirty="0">
                <a:solidFill>
                  <a:srgbClr val="FFFFFF"/>
                </a:solidFill>
              </a:rPr>
              <a:t>Daniel </a:t>
            </a:r>
            <a:r>
              <a:rPr lang="en-US" sz="2400" dirty="0" err="1" smtClean="0">
                <a:solidFill>
                  <a:srgbClr val="FFFFFF"/>
                </a:solidFill>
              </a:rPr>
              <a:t>Wiedemeier</a:t>
            </a:r>
            <a:r>
              <a:rPr lang="en-US" sz="2400" dirty="0" smtClean="0">
                <a:solidFill>
                  <a:srgbClr val="FFFFFF"/>
                </a:solidFill>
              </a:rPr>
              <a:t>, Michael Schmidt, </a:t>
            </a:r>
            <a:r>
              <a:rPr lang="en-US" sz="2400" dirty="0" err="1" smtClean="0">
                <a:solidFill>
                  <a:srgbClr val="FFFFFF"/>
                </a:solidFill>
              </a:rPr>
              <a:t>Clarie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Freeman, John Norman, Tara Baker, Geoffrey </a:t>
            </a:r>
            <a:r>
              <a:rPr lang="en-US" sz="2400" dirty="0" err="1" smtClean="0">
                <a:solidFill>
                  <a:srgbClr val="FFFFFF"/>
                </a:solidFill>
              </a:rPr>
              <a:t>Bedrosian</a:t>
            </a:r>
            <a:r>
              <a:rPr lang="en-US" sz="2400" dirty="0" smtClean="0">
                <a:solidFill>
                  <a:srgbClr val="FFFFFF"/>
                </a:solidFill>
              </a:rPr>
              <a:t>, Jake </a:t>
            </a:r>
            <a:r>
              <a:rPr lang="en-US" sz="2400" dirty="0" err="1" smtClean="0">
                <a:solidFill>
                  <a:srgbClr val="FFFFFF"/>
                </a:solidFill>
              </a:rPr>
              <a:t>Betzen</a:t>
            </a:r>
            <a:r>
              <a:rPr lang="en-US" sz="2400" dirty="0" smtClean="0">
                <a:solidFill>
                  <a:srgbClr val="FFFFFF"/>
                </a:solidFill>
              </a:rPr>
              <a:t>, Daniel </a:t>
            </a:r>
            <a:r>
              <a:rPr lang="en-US" sz="2400" dirty="0" err="1" smtClean="0">
                <a:solidFill>
                  <a:srgbClr val="FFFFFF"/>
                </a:solidFill>
              </a:rPr>
              <a:t>Kovar</a:t>
            </a:r>
            <a:r>
              <a:rPr lang="en-US" sz="2400" dirty="0" smtClean="0">
                <a:solidFill>
                  <a:srgbClr val="FFFFFF"/>
                </a:solidFill>
              </a:rPr>
              <a:t>, Bryan Brown, Robert Murphy, Allison </a:t>
            </a:r>
            <a:r>
              <a:rPr lang="en-US" sz="2400" dirty="0" err="1" smtClean="0">
                <a:solidFill>
                  <a:srgbClr val="FFFFFF"/>
                </a:solidFill>
              </a:rPr>
              <a:t>Reser</a:t>
            </a:r>
            <a:r>
              <a:rPr lang="en-US" sz="2400" dirty="0" smtClean="0">
                <a:solidFill>
                  <a:srgbClr val="FFFFFF"/>
                </a:solidFill>
              </a:rPr>
              <a:t>, Halle </a:t>
            </a:r>
            <a:r>
              <a:rPr lang="en-US" sz="2400" dirty="0" err="1" smtClean="0">
                <a:solidFill>
                  <a:srgbClr val="FFFFFF"/>
                </a:solidFill>
              </a:rPr>
              <a:t>Pooaw</a:t>
            </a:r>
            <a:r>
              <a:rPr lang="en-US" sz="2400" dirty="0" smtClean="0">
                <a:solidFill>
                  <a:srgbClr val="FFFFFF"/>
                </a:solidFill>
              </a:rPr>
              <a:t>, Michael </a:t>
            </a:r>
            <a:r>
              <a:rPr lang="en-US" sz="2400" dirty="0" err="1" smtClean="0">
                <a:solidFill>
                  <a:srgbClr val="FFFFFF"/>
                </a:solidFill>
              </a:rPr>
              <a:t>Jurich</a:t>
            </a:r>
            <a:r>
              <a:rPr lang="en-US" sz="2400" dirty="0" smtClean="0">
                <a:solidFill>
                  <a:srgbClr val="FFFFFF"/>
                </a:solidFill>
              </a:rPr>
              <a:t>, Erika </a:t>
            </a:r>
            <a:r>
              <a:rPr lang="en-US" sz="2400" dirty="0" err="1" smtClean="0">
                <a:solidFill>
                  <a:srgbClr val="FFFFFF"/>
                </a:solidFill>
              </a:rPr>
              <a:t>Szonntag</a:t>
            </a:r>
            <a:r>
              <a:rPr lang="en-US" sz="2400" dirty="0" smtClean="0">
                <a:solidFill>
                  <a:srgbClr val="FFFFFF"/>
                </a:solidFill>
              </a:rPr>
              <a:t>, Joey </a:t>
            </a:r>
            <a:r>
              <a:rPr lang="en-US" sz="2400" dirty="0" err="1" smtClean="0">
                <a:solidFill>
                  <a:srgbClr val="FFFFFF"/>
                </a:solidFill>
              </a:rPr>
              <a:t>e’Silva</a:t>
            </a:r>
            <a:r>
              <a:rPr lang="en-US" sz="2400" dirty="0" smtClean="0">
                <a:solidFill>
                  <a:srgbClr val="FFFFFF"/>
                </a:solidFill>
              </a:rPr>
              <a:t>. </a:t>
            </a:r>
            <a:r>
              <a:rPr lang="en-US" sz="2400" smtClean="0">
                <a:solidFill>
                  <a:srgbClr val="FFFFFF"/>
                </a:solidFill>
              </a:rPr>
              <a:t>Funding: NSF </a:t>
            </a:r>
            <a:r>
              <a:rPr lang="en-US" sz="2400" dirty="0" smtClean="0">
                <a:solidFill>
                  <a:srgbClr val="FFFFFF"/>
                </a:solidFill>
              </a:rPr>
              <a:t>DEB 1261383.</a:t>
            </a:r>
          </a:p>
        </p:txBody>
      </p:sp>
      <p:pic>
        <p:nvPicPr>
          <p:cNvPr id="67" name="Picture 66" descr="600px-NSF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33400"/>
            <a:ext cx="2923823" cy="2819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200" y="533400"/>
            <a:ext cx="3124200" cy="3031450"/>
          </a:xfrm>
          <a:prstGeom prst="rect">
            <a:avLst/>
          </a:prstGeom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400" y="643073"/>
            <a:ext cx="2971800" cy="286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529" t="1" b="55205"/>
          <a:stretch/>
        </p:blipFill>
        <p:spPr>
          <a:xfrm>
            <a:off x="19354800" y="7148974"/>
            <a:ext cx="12420599" cy="4281026"/>
          </a:xfrm>
          <a:prstGeom prst="rect">
            <a:avLst/>
          </a:prstGeom>
          <a:ln w="88900">
            <a:solidFill>
              <a:schemeClr val="accent6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24087" b="9261"/>
          <a:stretch/>
        </p:blipFill>
        <p:spPr>
          <a:xfrm>
            <a:off x="19735595" y="17068800"/>
            <a:ext cx="11811205" cy="5904277"/>
          </a:xfrm>
          <a:prstGeom prst="rect">
            <a:avLst/>
          </a:prstGeom>
          <a:ln w="88900">
            <a:solidFill>
              <a:schemeClr val="accent6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36600" y="24765000"/>
            <a:ext cx="8305800" cy="5694444"/>
          </a:xfrm>
          <a:prstGeom prst="rect">
            <a:avLst/>
          </a:prstGeom>
          <a:ln w="88900">
            <a:solidFill>
              <a:schemeClr val="accent6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r="869"/>
          <a:stretch/>
        </p:blipFill>
        <p:spPr>
          <a:xfrm>
            <a:off x="16987926" y="24765000"/>
            <a:ext cx="8158074" cy="5684704"/>
          </a:xfrm>
          <a:prstGeom prst="rect">
            <a:avLst/>
          </a:prstGeom>
          <a:ln w="88900">
            <a:solidFill>
              <a:schemeClr val="accent6"/>
            </a:solidFill>
          </a:ln>
        </p:spPr>
      </p:pic>
      <p:pic>
        <p:nvPicPr>
          <p:cNvPr id="2" name="Picture 1" descr="ponderosa BPCA C 0-5 v2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7"/>
          <a:stretch/>
        </p:blipFill>
        <p:spPr>
          <a:xfrm>
            <a:off x="35661600" y="8001000"/>
            <a:ext cx="6934200" cy="4826206"/>
          </a:xfrm>
          <a:prstGeom prst="rect">
            <a:avLst/>
          </a:prstGeom>
          <a:ln w="88900">
            <a:solidFill>
              <a:schemeClr val="accent6"/>
            </a:solidFill>
          </a:ln>
        </p:spPr>
      </p:pic>
      <p:pic>
        <p:nvPicPr>
          <p:cNvPr id="4" name="Picture 3" descr="ponderosa BPCA C 5-15 v2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9"/>
          <a:stretch/>
        </p:blipFill>
        <p:spPr>
          <a:xfrm>
            <a:off x="43434000" y="8001000"/>
            <a:ext cx="6629400" cy="4850908"/>
          </a:xfrm>
          <a:prstGeom prst="rect">
            <a:avLst/>
          </a:prstGeom>
          <a:ln w="88900">
            <a:solidFill>
              <a:schemeClr val="accent6"/>
            </a:solidFill>
          </a:ln>
        </p:spPr>
      </p:pic>
      <p:pic>
        <p:nvPicPr>
          <p:cNvPr id="7" name="Picture 6" descr="HPF_SamplingSites_Imagery.t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257327"/>
            <a:ext cx="9753600" cy="7536873"/>
          </a:xfrm>
          <a:prstGeom prst="rect">
            <a:avLst/>
          </a:prstGeom>
          <a:ln w="88900">
            <a:solidFill>
              <a:schemeClr val="accent6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40309584" y="8305800"/>
            <a:ext cx="175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U vs. H p = 0.084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47929800" y="8359914"/>
            <a:ext cx="175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U </a:t>
            </a:r>
            <a:r>
              <a:rPr lang="en-US" sz="1800" dirty="0" smtClean="0"/>
              <a:t>vs. </a:t>
            </a:r>
            <a:r>
              <a:rPr lang="en-US" sz="1800" dirty="0" smtClean="0"/>
              <a:t>H p = 0.056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2857</TotalTime>
  <Words>995</Words>
  <Application>Microsoft Macintosh PowerPoint</Application>
  <PresentationFormat>Custom</PresentationFormat>
  <Paragraphs>120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California, Santa Barbara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Claudia M Boot</dc:creator>
  <cp:lastModifiedBy>Claudia Boot</cp:lastModifiedBy>
  <cp:revision>124</cp:revision>
  <dcterms:created xsi:type="dcterms:W3CDTF">2010-03-11T23:21:36Z</dcterms:created>
  <dcterms:modified xsi:type="dcterms:W3CDTF">2013-10-26T23:19:47Z</dcterms:modified>
</cp:coreProperties>
</file>