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95" r:id="rId3"/>
    <p:sldId id="307" r:id="rId4"/>
    <p:sldId id="312" r:id="rId5"/>
    <p:sldId id="297" r:id="rId6"/>
    <p:sldId id="314" r:id="rId7"/>
    <p:sldId id="305" r:id="rId8"/>
    <p:sldId id="258" r:id="rId9"/>
    <p:sldId id="302" r:id="rId10"/>
    <p:sldId id="300" r:id="rId11"/>
    <p:sldId id="303" r:id="rId12"/>
    <p:sldId id="301" r:id="rId13"/>
    <p:sldId id="304" r:id="rId14"/>
    <p:sldId id="323" r:id="rId15"/>
    <p:sldId id="322" r:id="rId16"/>
    <p:sldId id="276" r:id="rId17"/>
    <p:sldId id="315" r:id="rId18"/>
    <p:sldId id="316" r:id="rId19"/>
    <p:sldId id="318" r:id="rId20"/>
    <p:sldId id="324" r:id="rId21"/>
    <p:sldId id="325" r:id="rId22"/>
    <p:sldId id="311" r:id="rId23"/>
    <p:sldId id="319" r:id="rId24"/>
    <p:sldId id="320" r:id="rId25"/>
    <p:sldId id="273" r:id="rId26"/>
    <p:sldId id="313" r:id="rId27"/>
    <p:sldId id="308" r:id="rId2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0000"/>
    <a:srgbClr val="FF0000"/>
    <a:srgbClr val="C6D9F1"/>
    <a:srgbClr val="FF7C80"/>
    <a:srgbClr val="D01E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-15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A470B-30CC-4F22-851E-AD1328419F4B}" type="datetimeFigureOut">
              <a:rPr lang="en-US" smtClean="0"/>
              <a:pPr/>
              <a:t>5/20/2013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767"/>
            <a:ext cx="5607050" cy="415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5D8F9-0C4C-44EE-A1E7-368CAABCEF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057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5D8F9-0C4C-44EE-A1E7-368CAABCEF6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B023-AD5D-4DD1-B88D-48AE2B30CAEB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077200" y="5668"/>
            <a:ext cx="1030572" cy="8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1919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CAA9-4833-4017-9993-284A3C189D38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1554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5246-4777-473C-8F40-64C27126CAE9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388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6F25-9CEB-4B27-A7E7-283ACB5D08A3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048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666B-BCCC-4CB3-84C6-1923464F8BCA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427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61CB5-CAB4-4741-A4B1-529F214BC80C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852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2E767-38C3-48D6-88D0-301E4C6388EF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664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0187-0990-4CAF-A905-9B8FB4F99277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82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51F-7A1F-480E-A5E3-D5C77B97C18F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965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D960-79CC-4B86-9AF0-089B2FA2455F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705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6DE9-312F-49BA-B719-A1EE3CEFA85B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26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9F321-FD61-4CFE-A5E1-3134A2BACB52}" type="datetime1">
              <a:rPr lang="en-US" smtClean="0"/>
              <a:pPr/>
              <a:t>5/20/2013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CB55-66A1-4C66-BD7C-A514B91142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057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8153400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provenance challenge of the Harmony Formation in central Nevada: An enigmatic piece in the Cordilleran jigsaw puzzle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9154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Gwen M. </a:t>
            </a:r>
            <a:r>
              <a:rPr lang="en-US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Linde</a:t>
            </a:r>
            <a:r>
              <a:rPr lang="en-US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*, Patricia H. </a:t>
            </a:r>
            <a:r>
              <a:rPr lang="en-US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Cashman</a:t>
            </a:r>
            <a:r>
              <a:rPr lang="en-US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*, </a:t>
            </a:r>
          </a:p>
          <a:p>
            <a:r>
              <a:rPr lang="en-US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R. Dickinson**, and James H. </a:t>
            </a:r>
            <a:r>
              <a:rPr lang="en-US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Trexler</a:t>
            </a:r>
            <a:r>
              <a:rPr lang="en-US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Jr.*</a:t>
            </a:r>
          </a:p>
          <a:p>
            <a:endParaRPr lang="en-US" sz="2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*Department of Geological Sciences and Engineering, University of Nevada, Reno, Nevada</a:t>
            </a:r>
          </a:p>
          <a:p>
            <a:r>
              <a:rPr lang="en-US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**Department of Geosciences, University of Arizona, Tucson, Arizona</a:t>
            </a:r>
            <a:endParaRPr lang="en-US" sz="2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8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604" y="18202"/>
            <a:ext cx="7861339" cy="57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2959" y="6021288"/>
            <a:ext cx="2480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(Normalized probability graph)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0" y="-9149"/>
            <a:ext cx="1030572" cy="8398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86020" y="130701"/>
            <a:ext cx="370695" cy="5041452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8600" y="142666"/>
            <a:ext cx="222417" cy="5041452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0" y="142666"/>
            <a:ext cx="296556" cy="5041452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63075" y="204841"/>
            <a:ext cx="370695" cy="4967312"/>
          </a:xfrm>
          <a:prstGeom prst="rect">
            <a:avLst/>
          </a:prstGeom>
          <a:solidFill>
            <a:schemeClr val="tx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95010" y="84227"/>
            <a:ext cx="86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Grenville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Orogen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8160" y="-69361"/>
            <a:ext cx="866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1.34-1.40, 1.40-1.48 provinces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84227"/>
            <a:ext cx="999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Yav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5044" y="74140"/>
            <a:ext cx="86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Archean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Craton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67452" y="1270648"/>
            <a:ext cx="1200744" cy="850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 Margin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5591" y="1271848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9153" y="3733800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65957" y="2879002"/>
            <a:ext cx="23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3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33962" y="2449322"/>
            <a:ext cx="40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4,5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71841" y="2620835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70945" y="2743946"/>
            <a:ext cx="227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3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62726" y="2326211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3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0" y="5438745"/>
            <a:ext cx="308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1: This study; 2: </a:t>
            </a:r>
            <a:r>
              <a:rPr lang="en-US" sz="1000" b="1" dirty="0" err="1" smtClean="0">
                <a:solidFill>
                  <a:schemeClr val="bg1"/>
                </a:solidFill>
              </a:rPr>
              <a:t>Linde</a:t>
            </a:r>
            <a:r>
              <a:rPr lang="en-US" sz="1000" b="1" dirty="0" smtClean="0">
                <a:solidFill>
                  <a:schemeClr val="bg1"/>
                </a:solidFill>
              </a:rPr>
              <a:t> et al., 2012; 3: Link, et al., 2011;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4: Reed et al., 2012; 5: Lawton et al., 2010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71841" y="3002113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1841" y="4512345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5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71841" y="4719510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71841" y="4864387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3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2191" y="4612603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3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69153" y="4993664"/>
            <a:ext cx="243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87378"/>
            <a:ext cx="163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Older </a:t>
            </a:r>
          </a:p>
          <a:p>
            <a:pPr algn="ctr"/>
            <a:r>
              <a:rPr lang="en-US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 Margin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0200" y="2990167"/>
            <a:ext cx="163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Younger</a:t>
            </a:r>
          </a:p>
          <a:p>
            <a:pPr algn="ctr"/>
            <a:r>
              <a:rPr lang="en-US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 Margin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25" y="5638800"/>
            <a:ext cx="4205342" cy="117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10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6756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8628714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 compared to: </a:t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Ordovician – Devonian Roberts Mountains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Allochthon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54440"/>
            <a:ext cx="6553200" cy="574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11</a:t>
            </a:fld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xmlns="" val="4818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3177" y="403519"/>
            <a:ext cx="7713277" cy="560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0144" y="6172199"/>
            <a:ext cx="262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(Normalized probability graph)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0" y="-9149"/>
            <a:ext cx="1030572" cy="8398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5689" y="424812"/>
            <a:ext cx="351406" cy="4809361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67200" y="409207"/>
            <a:ext cx="210843" cy="4836932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8076" y="403520"/>
            <a:ext cx="281124" cy="4842620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65722" y="424812"/>
            <a:ext cx="351406" cy="4812042"/>
          </a:xfrm>
          <a:prstGeom prst="rect">
            <a:avLst/>
          </a:prstGeom>
          <a:solidFill>
            <a:schemeClr val="tx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5331" y="94580"/>
            <a:ext cx="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Grenville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Orogen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4931" y="-68997"/>
            <a:ext cx="89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1.34-1.40, 1.40-1.48 provinces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9457" y="0"/>
            <a:ext cx="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Mazatzal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Yavapai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-36853"/>
            <a:ext cx="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Archean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Craton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483076" y="1191582"/>
            <a:ext cx="2413777" cy="850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Roberts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Mountains </a:t>
            </a:r>
          </a:p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Allochthon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6547" y="5541341"/>
            <a:ext cx="2866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1: This study; 2: Smith &amp; </a:t>
            </a:r>
            <a:r>
              <a:rPr lang="en-US" sz="1000" b="1" dirty="0" err="1" smtClean="0">
                <a:solidFill>
                  <a:schemeClr val="bg1"/>
                </a:solidFill>
              </a:rPr>
              <a:t>Gehrels</a:t>
            </a:r>
            <a:r>
              <a:rPr lang="en-US" sz="1000" b="1" dirty="0" smtClean="0">
                <a:solidFill>
                  <a:schemeClr val="bg1"/>
                </a:solidFill>
              </a:rPr>
              <a:t>, 1994; 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3: </a:t>
            </a:r>
            <a:r>
              <a:rPr lang="en-US" sz="1000" b="1" dirty="0" err="1" smtClean="0">
                <a:solidFill>
                  <a:schemeClr val="bg1"/>
                </a:solidFill>
              </a:rPr>
              <a:t>Gehrels</a:t>
            </a:r>
            <a:r>
              <a:rPr lang="en-US" sz="1000" b="1" dirty="0" smtClean="0">
                <a:solidFill>
                  <a:schemeClr val="bg1"/>
                </a:solidFill>
              </a:rPr>
              <a:t> &amp; Stewart, 1998; 4: </a:t>
            </a:r>
            <a:r>
              <a:rPr lang="en-US" sz="1000" b="1" dirty="0" err="1" smtClean="0">
                <a:solidFill>
                  <a:schemeClr val="bg1"/>
                </a:solidFill>
              </a:rPr>
              <a:t>Gehrels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</a:rPr>
              <a:t>et al., 2000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5513" y="409206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5513" y="916615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05513" y="1202819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05513" y="1678615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3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05513" y="2364415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05513" y="3248555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5513" y="3888415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5513" y="4345615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05513" y="4955215"/>
            <a:ext cx="230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4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2729227" y="615261"/>
            <a:ext cx="281125" cy="832539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64169" y="739142"/>
            <a:ext cx="154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947709" cy="303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43000" y="6251652"/>
            <a:ext cx="94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After </a:t>
            </a:r>
            <a:r>
              <a:rPr lang="en-US" sz="900" b="1" dirty="0" err="1" smtClean="0">
                <a:solidFill>
                  <a:schemeClr val="bg1"/>
                </a:solidFill>
              </a:rPr>
              <a:t>Gehrels</a:t>
            </a:r>
            <a:r>
              <a:rPr lang="en-US" sz="9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900" b="1" dirty="0" smtClean="0">
                <a:solidFill>
                  <a:schemeClr val="bg1"/>
                </a:solidFill>
              </a:rPr>
              <a:t>et al., 2000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7383" y="6457609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12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942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128" y="1828800"/>
            <a:ext cx="3964272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 </a:t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 to: </a:t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NP/Cambrian </a:t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Canadian Arctic &amp; BC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13</a:t>
            </a:fld>
            <a:endParaRPr lang="en-US" sz="1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5046260" cy="66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58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911" y="838200"/>
            <a:ext cx="8232889" cy="600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9602" y="6464784"/>
            <a:ext cx="2549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(Normalized probability graph)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0" y="-9149"/>
            <a:ext cx="1030572" cy="8398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8097" y="930042"/>
            <a:ext cx="381000" cy="5264447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2610" y="930042"/>
            <a:ext cx="228600" cy="5276412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3400" y="930042"/>
            <a:ext cx="304800" cy="5276412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46125" y="930042"/>
            <a:ext cx="381000" cy="5267021"/>
          </a:xfrm>
          <a:prstGeom prst="rect">
            <a:avLst/>
          </a:prstGeom>
          <a:solidFill>
            <a:schemeClr val="tx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28335" y="468377"/>
            <a:ext cx="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Grenville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Orogen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1485" y="304800"/>
            <a:ext cx="89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1.34-1.40, 1.40-1.48 provinces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312860"/>
            <a:ext cx="8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Mazatzal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Yavapai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856499"/>
            <a:ext cx="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Archean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Craton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3681" y="5668"/>
            <a:ext cx="5943600" cy="850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Neoproterozoic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/Cambrian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Canadian Arctic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6526340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1: This study; 2: </a:t>
            </a:r>
            <a:r>
              <a:rPr lang="en-US" sz="1000" b="1" dirty="0" err="1" smtClean="0">
                <a:solidFill>
                  <a:schemeClr val="bg1"/>
                </a:solidFill>
              </a:rPr>
              <a:t>Hadlari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</a:rPr>
              <a:t>et al., 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9853" y="127787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89952" y="228600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09853" y="384159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89827" y="297180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09853" y="444888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09853" y="531637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6200" y="6316020"/>
            <a:ext cx="5334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14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30055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1821"/>
            <a:ext cx="8190371" cy="594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6625" y="6552570"/>
            <a:ext cx="2549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(Normalized probability graph)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0" y="-9149"/>
            <a:ext cx="1030572" cy="8398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8097" y="700812"/>
            <a:ext cx="381000" cy="5264447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2610" y="700812"/>
            <a:ext cx="228600" cy="5276412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3400" y="700812"/>
            <a:ext cx="304800" cy="5276412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46125" y="700812"/>
            <a:ext cx="381000" cy="5267021"/>
          </a:xfrm>
          <a:prstGeom prst="rect">
            <a:avLst/>
          </a:prstGeom>
          <a:solidFill>
            <a:schemeClr val="tx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28335" y="239147"/>
            <a:ext cx="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Grenville </a:t>
            </a:r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Orogen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1485" y="75570"/>
            <a:ext cx="89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1.34-1.40, 1.40-1.48 provinces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83630"/>
            <a:ext cx="8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Mazatzal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Yavapai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627269"/>
            <a:ext cx="89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Archean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Craton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06910" y="-120870"/>
            <a:ext cx="5943600" cy="850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Neoproterozoic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/Cambrian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British Columbia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3707" y="6189387"/>
            <a:ext cx="22012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1: This study; 2: </a:t>
            </a:r>
            <a:r>
              <a:rPr lang="en-US" sz="1000" b="1" dirty="0" err="1" smtClean="0">
                <a:solidFill>
                  <a:schemeClr val="bg1"/>
                </a:solidFill>
              </a:rPr>
              <a:t>Gehrels</a:t>
            </a:r>
            <a:r>
              <a:rPr lang="en-US" sz="1000" b="1" dirty="0" smtClean="0">
                <a:solidFill>
                  <a:schemeClr val="bg1"/>
                </a:solidFill>
              </a:rPr>
              <a:t> &amp; Ross, 1998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9827" y="182817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93244" y="298879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09853" y="421965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93244" y="540957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7972" y="6568075"/>
            <a:ext cx="716028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15</a:t>
            </a:fld>
            <a:endParaRPr lang="en-US" sz="16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595" y="4613433"/>
            <a:ext cx="1934079" cy="224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61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06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 Provenance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028" y="1600200"/>
            <a:ext cx="7010400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Source? 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Depocenter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Age?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account for A and B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be Laurentian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immaturity of Harmony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16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9211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pic>
        <p:nvPicPr>
          <p:cNvPr id="2052" name="Picture 4" descr="http://cpgeosystems.com/namC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6946900" cy="6710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xtLst/>
        </p:spPr>
      </p:pic>
      <p:sp>
        <p:nvSpPr>
          <p:cNvPr id="7" name="TextBox 6"/>
          <p:cNvSpPr txBox="1"/>
          <p:nvPr/>
        </p:nvSpPr>
        <p:spPr>
          <a:xfrm>
            <a:off x="7062144" y="547051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15" y="179391"/>
            <a:ext cx="5687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Cambrian? </a:t>
            </a:r>
          </a:p>
        </p:txBody>
      </p:sp>
      <p:sp>
        <p:nvSpPr>
          <p:cNvPr id="2" name="Oval 1"/>
          <p:cNvSpPr/>
          <p:nvPr/>
        </p:nvSpPr>
        <p:spPr>
          <a:xfrm>
            <a:off x="2133600" y="3337807"/>
            <a:ext cx="187490" cy="18749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62106" y="2031494"/>
            <a:ext cx="187490" cy="18749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8853" y="645956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17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40929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pic>
        <p:nvPicPr>
          <p:cNvPr id="2052" name="Picture 4" descr="http://cpgeosystems.com/namC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6946900" cy="6710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xtLst/>
        </p:spPr>
      </p:pic>
      <p:sp>
        <p:nvSpPr>
          <p:cNvPr id="7" name="TextBox 6"/>
          <p:cNvSpPr txBox="1"/>
          <p:nvPr/>
        </p:nvSpPr>
        <p:spPr>
          <a:xfrm>
            <a:off x="7062144" y="547051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15" y="179391"/>
            <a:ext cx="5687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Cambrian? </a:t>
            </a:r>
          </a:p>
        </p:txBody>
      </p:sp>
      <p:sp>
        <p:nvSpPr>
          <p:cNvPr id="22" name="Oval 21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62106" y="2031494"/>
            <a:ext cx="187490" cy="18749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46627" y="3754790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935216" y="3086504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8950" y="249416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38627" y="1458192"/>
            <a:ext cx="79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18</a:t>
            </a:fld>
            <a:endParaRPr lang="en-US" sz="1600" b="1" dirty="0"/>
          </a:p>
        </p:txBody>
      </p:sp>
      <p:sp>
        <p:nvSpPr>
          <p:cNvPr id="30" name="Oval 29"/>
          <p:cNvSpPr/>
          <p:nvPr/>
        </p:nvSpPr>
        <p:spPr>
          <a:xfrm>
            <a:off x="2133600" y="3337807"/>
            <a:ext cx="187490" cy="18749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634017" y="1576695"/>
            <a:ext cx="234580" cy="239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832532" y="3197769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2043" y="2794353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 Columbia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365798"/>
            <a:ext cx="1530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-Pacific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5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pgeosystems.com/namC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6946900" cy="6710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2144" y="547051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15" y="179391"/>
            <a:ext cx="5687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Cambrian? </a:t>
            </a:r>
          </a:p>
        </p:txBody>
      </p:sp>
      <p:sp>
        <p:nvSpPr>
          <p:cNvPr id="22" name="Oval 21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62106" y="2031494"/>
            <a:ext cx="187490" cy="18749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34017" y="1576695"/>
            <a:ext cx="234580" cy="239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935216" y="3086504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8950" y="249416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Down Arrow 29"/>
          <p:cNvSpPr/>
          <p:nvPr/>
        </p:nvSpPr>
        <p:spPr>
          <a:xfrm rot="8262981">
            <a:off x="1888208" y="3815258"/>
            <a:ext cx="391099" cy="1718662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2839751">
            <a:off x="1504740" y="4517346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Harmony 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 rot="6619468">
            <a:off x="1941837" y="3540498"/>
            <a:ext cx="383525" cy="1301921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293112">
            <a:off x="1617380" y="4016314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Harmony 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33005" y="3664800"/>
            <a:ext cx="1197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8627" y="1458192"/>
            <a:ext cx="79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2043" y="2794353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 Columbia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Down Arrow 40"/>
          <p:cNvSpPr/>
          <p:nvPr/>
        </p:nvSpPr>
        <p:spPr>
          <a:xfrm rot="6518934">
            <a:off x="7919814" y="3931070"/>
            <a:ext cx="464345" cy="1095637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40938" y="649287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19</a:t>
            </a:fld>
            <a:endParaRPr lang="en-US" sz="1600" b="1" dirty="0"/>
          </a:p>
        </p:txBody>
      </p:sp>
      <p:sp>
        <p:nvSpPr>
          <p:cNvPr id="42" name="Oval 41"/>
          <p:cNvSpPr/>
          <p:nvPr/>
        </p:nvSpPr>
        <p:spPr>
          <a:xfrm>
            <a:off x="2133600" y="3337807"/>
            <a:ext cx="187490" cy="18749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832532" y="3197769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46627" y="3754790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0" y="3365798"/>
            <a:ext cx="1530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-Pacific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2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6976" y="845561"/>
            <a:ext cx="5293818" cy="591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744"/>
            <a:ext cx="5257800" cy="90601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5179766"/>
            <a:ext cx="3692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D01E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A – Galena Range</a:t>
            </a:r>
          </a:p>
          <a:p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B – All ranges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21" y="921761"/>
            <a:ext cx="3436723" cy="425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-10374" y="6492875"/>
            <a:ext cx="3048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2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7969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pgeosystems.com/namC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6946900" cy="6710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xtLst/>
        </p:spPr>
      </p:pic>
      <p:sp>
        <p:nvSpPr>
          <p:cNvPr id="33" name="TextBox 32"/>
          <p:cNvSpPr txBox="1"/>
          <p:nvPr/>
        </p:nvSpPr>
        <p:spPr>
          <a:xfrm rot="4115155">
            <a:off x="2670353" y="173701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2144" y="547051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15" y="179391"/>
            <a:ext cx="5687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Cambrian? </a:t>
            </a:r>
          </a:p>
        </p:txBody>
      </p:sp>
      <p:sp>
        <p:nvSpPr>
          <p:cNvPr id="22" name="Oval 21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62106" y="2031494"/>
            <a:ext cx="187490" cy="18749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34017" y="1576695"/>
            <a:ext cx="234580" cy="239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935216" y="3086504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9743738">
            <a:off x="2629040" y="1801935"/>
            <a:ext cx="363329" cy="239502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8950" y="249416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Down Arrow 19"/>
          <p:cNvSpPr/>
          <p:nvPr/>
        </p:nvSpPr>
        <p:spPr>
          <a:xfrm rot="11771350">
            <a:off x="2277542" y="1850427"/>
            <a:ext cx="365006" cy="1386280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7189922">
            <a:off x="1641023" y="2222967"/>
            <a:ext cx="166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Harmony 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33005" y="3664800"/>
            <a:ext cx="1197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8627" y="1458192"/>
            <a:ext cx="79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2043" y="2794353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 Columbia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Down Arrow 40"/>
          <p:cNvSpPr/>
          <p:nvPr/>
        </p:nvSpPr>
        <p:spPr>
          <a:xfrm rot="6518934">
            <a:off x="7919814" y="3931070"/>
            <a:ext cx="464345" cy="1095637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40938" y="649287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20</a:t>
            </a:fld>
            <a:endParaRPr lang="en-US" sz="1600" b="1" dirty="0"/>
          </a:p>
        </p:txBody>
      </p:sp>
      <p:sp>
        <p:nvSpPr>
          <p:cNvPr id="42" name="Oval 41"/>
          <p:cNvSpPr/>
          <p:nvPr/>
        </p:nvSpPr>
        <p:spPr>
          <a:xfrm>
            <a:off x="2133600" y="3337807"/>
            <a:ext cx="187490" cy="18749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832532" y="3197769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246627" y="3754790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0" y="3365798"/>
            <a:ext cx="1530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-Pacific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1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pgeosystems.com/namC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6946900" cy="67107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2144" y="547051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515" y="179391"/>
            <a:ext cx="5687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Cambrian? </a:t>
            </a:r>
          </a:p>
        </p:txBody>
      </p:sp>
      <p:sp>
        <p:nvSpPr>
          <p:cNvPr id="22" name="Oval 21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762106" y="2031494"/>
            <a:ext cx="187490" cy="18749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34017" y="1576695"/>
            <a:ext cx="234580" cy="239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935216" y="3086504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618950" y="249416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33005" y="3664800"/>
            <a:ext cx="1197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8627" y="1458192"/>
            <a:ext cx="79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2043" y="2794353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 Columbia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Down Arrow 40"/>
          <p:cNvSpPr/>
          <p:nvPr/>
        </p:nvSpPr>
        <p:spPr>
          <a:xfrm rot="6518934">
            <a:off x="7919814" y="3931070"/>
            <a:ext cx="464345" cy="1095637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40938" y="649287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21</a:t>
            </a:fld>
            <a:endParaRPr lang="en-US" sz="1600" b="1" dirty="0"/>
          </a:p>
        </p:txBody>
      </p:sp>
      <p:sp>
        <p:nvSpPr>
          <p:cNvPr id="42" name="Oval 41"/>
          <p:cNvSpPr/>
          <p:nvPr/>
        </p:nvSpPr>
        <p:spPr>
          <a:xfrm>
            <a:off x="2133600" y="3337807"/>
            <a:ext cx="187490" cy="187490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832532" y="3197769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14769" y="3955505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2013" y="4267200"/>
            <a:ext cx="1530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-Pacific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 rot="1122217">
            <a:off x="1970093" y="321614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1" name="Down Arrow 50"/>
          <p:cNvSpPr/>
          <p:nvPr/>
        </p:nvSpPr>
        <p:spPr>
          <a:xfrm rot="6626246">
            <a:off x="1967483" y="3271129"/>
            <a:ext cx="246367" cy="175958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 rot="5246327">
            <a:off x="3219546" y="1882658"/>
            <a:ext cx="383525" cy="2625054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 rot="21408856">
            <a:off x="2888463" y="2999219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Harmony 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0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0733" y="541020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cpgeosystems.com/namD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15"/>
            <a:ext cx="7017210" cy="6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873" y="179391"/>
            <a:ext cx="56668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Devonian? </a:t>
            </a:r>
          </a:p>
        </p:txBody>
      </p:sp>
      <p:sp>
        <p:nvSpPr>
          <p:cNvPr id="16" name="Oval 15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22</a:t>
            </a:fld>
            <a:endParaRPr lang="en-US" sz="1600" b="1" dirty="0"/>
          </a:p>
        </p:txBody>
      </p:sp>
      <p:sp>
        <p:nvSpPr>
          <p:cNvPr id="23" name="Oval 22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0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0733" y="541020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cpgeosystems.com/namD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15"/>
            <a:ext cx="7017210" cy="6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873" y="179391"/>
            <a:ext cx="56668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Devonian? </a:t>
            </a:r>
          </a:p>
        </p:txBody>
      </p:sp>
      <p:sp>
        <p:nvSpPr>
          <p:cNvPr id="16" name="Oval 15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19200" y="3617341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935216" y="3086504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18950" y="249416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988" y="3203395"/>
            <a:ext cx="1530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-Pacific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6772" y="649287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23</a:t>
            </a:fld>
            <a:endParaRPr lang="en-US" sz="1600" b="1" dirty="0"/>
          </a:p>
        </p:txBody>
      </p:sp>
      <p:sp>
        <p:nvSpPr>
          <p:cNvPr id="27" name="Oval 26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14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0733" y="5410200"/>
            <a:ext cx="1987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360 Ma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Paleogeography: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Blakey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NAU Geology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cpgeosystems.com/namD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15"/>
            <a:ext cx="7017210" cy="6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1873" y="179391"/>
            <a:ext cx="56668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the Harmony is Late Devonian? </a:t>
            </a:r>
          </a:p>
        </p:txBody>
      </p:sp>
      <p:sp>
        <p:nvSpPr>
          <p:cNvPr id="16" name="Oval 15"/>
          <p:cNvSpPr/>
          <p:nvPr/>
        </p:nvSpPr>
        <p:spPr>
          <a:xfrm rot="2903866">
            <a:off x="2799671" y="4927121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5400000">
            <a:off x="7446346" y="1544964"/>
            <a:ext cx="198592" cy="608413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849849" y="1631384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1.0-1.2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8690" y="1188440"/>
            <a:ext cx="1009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>
          <a:xfrm rot="4994666">
            <a:off x="2798959" y="3348547"/>
            <a:ext cx="562766" cy="2024741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7459393" y="1914778"/>
            <a:ext cx="198592" cy="608413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849848" y="2018929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1.7-1.8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35216" y="3086504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18950" y="2494168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Basins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Down Arrow 26"/>
          <p:cNvSpPr/>
          <p:nvPr/>
        </p:nvSpPr>
        <p:spPr>
          <a:xfrm rot="8221094">
            <a:off x="1774026" y="3793578"/>
            <a:ext cx="536634" cy="1569265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2846905">
            <a:off x="1396564" y="4335843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Harmony 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 rot="6518934">
            <a:off x="2106131" y="3130879"/>
            <a:ext cx="494713" cy="1726045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196622">
            <a:off x="1903650" y="3832923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Harmony 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33005" y="3664800"/>
            <a:ext cx="1197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Pathways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Down Arrow 31"/>
          <p:cNvSpPr/>
          <p:nvPr/>
        </p:nvSpPr>
        <p:spPr>
          <a:xfrm rot="6518934">
            <a:off x="7919814" y="3931070"/>
            <a:ext cx="464345" cy="1095637"/>
          </a:xfrm>
          <a:prstGeom prst="downArrow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5998" y="6468315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b="1" smtClean="0"/>
              <a:pPr/>
              <a:t>24</a:t>
            </a:fld>
            <a:endParaRPr lang="en-US" sz="1600" b="1" dirty="0"/>
          </a:p>
        </p:txBody>
      </p:sp>
      <p:sp>
        <p:nvSpPr>
          <p:cNvPr id="33" name="Oval 32"/>
          <p:cNvSpPr/>
          <p:nvPr/>
        </p:nvSpPr>
        <p:spPr>
          <a:xfrm rot="1740021">
            <a:off x="4409527" y="2575377"/>
            <a:ext cx="401146" cy="2592610"/>
          </a:xfrm>
          <a:prstGeom prst="ellipse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219200" y="3617341"/>
            <a:ext cx="228600" cy="2337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30988" y="3203395"/>
            <a:ext cx="1530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-Pacific</a:t>
            </a:r>
            <a:endParaRPr lang="en-US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281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75374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Sturmer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Ross Miller, LA-ICP-MS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assistants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Gehrels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Arizona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LaserChron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staff, and NSF EAR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1032156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supporting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LaserChron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grad students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NSF Graduate Research Fellowship Program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NSF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 0510915 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(Pat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Cashman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PI)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UNR grad student association travel grant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Veterans Affairs Post-9/11 G.I. Bill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GSA travel grant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pic>
        <p:nvPicPr>
          <p:cNvPr id="7170" name="Picture 2" descr="http://ts4.mm.bing.net/th?id=i.4746871576593399&amp;pid=1.7&amp;w=158&amp;h=153&amp;c=7&amp;rs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1" y="76201"/>
            <a:ext cx="865405" cy="83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eeklogo.com/images/T/The_Geological_Society_of_America-logo-B3FCB353D6-seeklogo.com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839893" cy="8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davidparrishrealtor.com/myblog/wp-content/uploads/2011/01/department_of_veterans_affairs_logo-300x1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1" y="5867400"/>
            <a:ext cx="1828799" cy="96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fWRiXKRyLKZQmowHUMJRrHYiHOg2rjzwB7ceeZrblLkGH0pVvGJ-ZutOVwe7FKFDO6R0b-Jc2DDVU1K3-wxRY7Jwy2UmuF23cFth6n5ncgbYiRx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569644"/>
            <a:ext cx="2771949" cy="126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165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47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41" y="4270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5969" y="2170335"/>
            <a:ext cx="1615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A</a:t>
            </a:r>
          </a:p>
          <a:p>
            <a:pPr algn="ctr"/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quartzose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1012" y="4242098"/>
            <a:ext cx="1602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B</a:t>
            </a:r>
          </a:p>
          <a:p>
            <a:pPr algn="ctr"/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arksoic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0225" y="6039987"/>
            <a:ext cx="2483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(uncrossed </a:t>
            </a:r>
            <a:r>
              <a:rPr lang="en-US" sz="24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Nicols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3276600"/>
            <a:ext cx="4401741" cy="331425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1" y="914400"/>
            <a:ext cx="4419599" cy="33276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56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0" y="0"/>
            <a:ext cx="1030572" cy="839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56" y="2400658"/>
            <a:ext cx="4514919" cy="339946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4531" y="1188960"/>
            <a:ext cx="4219541" cy="31770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651501" y="1676400"/>
            <a:ext cx="1856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338554"/>
            <a:ext cx="1840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517" y="5959887"/>
            <a:ext cx="30508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(crossed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Nicols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Dickinson and </a:t>
            </a:r>
            <a:r>
              <a:rPr lang="en-US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Gehrels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2000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770" y="1200329"/>
            <a:ext cx="1053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= 93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1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= 6  *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0"/>
            <a:ext cx="1053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= 80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15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= 5  *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918" y="4570053"/>
            <a:ext cx="2946082" cy="221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3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8217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1828800"/>
            <a:ext cx="3124200" cy="90601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Cottonwood Canyon</a:t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(Galena Range)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14762" y="5788850"/>
            <a:ext cx="3124200" cy="906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Base: Antler Peak Quad, </a:t>
            </a:r>
          </a:p>
          <a:p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Roberts, 1951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62"/>
            <a:ext cx="5505876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3200400"/>
            <a:ext cx="3200400" cy="224676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Antler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Peak Limestone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Battle Formation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---- : Contact Harmony A -- B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Harmony Formation</a:t>
            </a:r>
          </a:p>
          <a:p>
            <a:pPr algn="ctr"/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FF7C80"/>
                </a:solidFill>
              </a:rPr>
              <a:t>Comus</a:t>
            </a:r>
            <a:r>
              <a:rPr lang="en-US" sz="2000" b="1" dirty="0" smtClean="0">
                <a:solidFill>
                  <a:srgbClr val="FF7C80"/>
                </a:solidFill>
              </a:rPr>
              <a:t> Formation</a:t>
            </a:r>
            <a:endParaRPr lang="en-US" sz="2000" b="1" dirty="0">
              <a:solidFill>
                <a:srgbClr val="FF7C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133600"/>
            <a:ext cx="163483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Harmony A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209800"/>
            <a:ext cx="163483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Harmony B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867400" y="4884942"/>
            <a:ext cx="2539160" cy="144258"/>
          </a:xfrm>
          <a:custGeom>
            <a:avLst/>
            <a:gdLst>
              <a:gd name="connsiteX0" fmla="*/ 0 w 2539160"/>
              <a:gd name="connsiteY0" fmla="*/ 30228 h 136115"/>
              <a:gd name="connsiteX1" fmla="*/ 702803 w 2539160"/>
              <a:gd name="connsiteY1" fmla="*/ 136026 h 136115"/>
              <a:gd name="connsiteX2" fmla="*/ 1314922 w 2539160"/>
              <a:gd name="connsiteY2" fmla="*/ 22671 h 136115"/>
              <a:gd name="connsiteX3" fmla="*/ 1919484 w 2539160"/>
              <a:gd name="connsiteY3" fmla="*/ 136026 h 136115"/>
              <a:gd name="connsiteX4" fmla="*/ 2539160 w 2539160"/>
              <a:gd name="connsiteY4" fmla="*/ 0 h 136115"/>
              <a:gd name="connsiteX5" fmla="*/ 2539160 w 2539160"/>
              <a:gd name="connsiteY5" fmla="*/ 0 h 13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9160" h="136115">
                <a:moveTo>
                  <a:pt x="0" y="30228"/>
                </a:moveTo>
                <a:cubicBezTo>
                  <a:pt x="241824" y="83756"/>
                  <a:pt x="483649" y="137285"/>
                  <a:pt x="702803" y="136026"/>
                </a:cubicBezTo>
                <a:cubicBezTo>
                  <a:pt x="921957" y="134767"/>
                  <a:pt x="1112142" y="22671"/>
                  <a:pt x="1314922" y="22671"/>
                </a:cubicBezTo>
                <a:cubicBezTo>
                  <a:pt x="1517702" y="22671"/>
                  <a:pt x="1715444" y="139805"/>
                  <a:pt x="1919484" y="136026"/>
                </a:cubicBezTo>
                <a:cubicBezTo>
                  <a:pt x="2123524" y="132248"/>
                  <a:pt x="2539160" y="0"/>
                  <a:pt x="2539160" y="0"/>
                </a:cubicBezTo>
                <a:lnTo>
                  <a:pt x="2539160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6014762" y="4808742"/>
            <a:ext cx="176784" cy="152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6534307" y="4857021"/>
            <a:ext cx="176784" cy="152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8219700" y="4751180"/>
            <a:ext cx="176784" cy="152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7048588" y="4750506"/>
            <a:ext cx="176784" cy="152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7696200" y="4870832"/>
            <a:ext cx="176784" cy="152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937705" y="3809999"/>
            <a:ext cx="2468855" cy="245693"/>
          </a:xfrm>
          <a:custGeom>
            <a:avLst/>
            <a:gdLst>
              <a:gd name="connsiteX0" fmla="*/ 0 w 2539160"/>
              <a:gd name="connsiteY0" fmla="*/ 30228 h 136115"/>
              <a:gd name="connsiteX1" fmla="*/ 702803 w 2539160"/>
              <a:gd name="connsiteY1" fmla="*/ 136026 h 136115"/>
              <a:gd name="connsiteX2" fmla="*/ 1314922 w 2539160"/>
              <a:gd name="connsiteY2" fmla="*/ 22671 h 136115"/>
              <a:gd name="connsiteX3" fmla="*/ 1919484 w 2539160"/>
              <a:gd name="connsiteY3" fmla="*/ 136026 h 136115"/>
              <a:gd name="connsiteX4" fmla="*/ 2539160 w 2539160"/>
              <a:gd name="connsiteY4" fmla="*/ 0 h 136115"/>
              <a:gd name="connsiteX5" fmla="*/ 2539160 w 2539160"/>
              <a:gd name="connsiteY5" fmla="*/ 0 h 13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9160" h="136115">
                <a:moveTo>
                  <a:pt x="0" y="30228"/>
                </a:moveTo>
                <a:cubicBezTo>
                  <a:pt x="241824" y="83756"/>
                  <a:pt x="483649" y="137285"/>
                  <a:pt x="702803" y="136026"/>
                </a:cubicBezTo>
                <a:cubicBezTo>
                  <a:pt x="921957" y="134767"/>
                  <a:pt x="1112142" y="22671"/>
                  <a:pt x="1314922" y="22671"/>
                </a:cubicBezTo>
                <a:cubicBezTo>
                  <a:pt x="1517702" y="22671"/>
                  <a:pt x="1715444" y="139805"/>
                  <a:pt x="1919484" y="136026"/>
                </a:cubicBezTo>
                <a:cubicBezTo>
                  <a:pt x="2123524" y="132248"/>
                  <a:pt x="2539160" y="0"/>
                  <a:pt x="2539160" y="0"/>
                </a:cubicBezTo>
                <a:lnTo>
                  <a:pt x="2539160" y="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4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2609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Occurrence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nappe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Roberts Mountains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Allochthon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Underlying the Antler Overlap Sequence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Clasts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other RMA rocks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Mississippian Antler Foreland Basin strata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5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39351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22473"/>
            <a:ext cx="3461017" cy="173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13581"/>
            <a:ext cx="3461017" cy="173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56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8952" y="1406980"/>
            <a:ext cx="35242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3667" y="1780984"/>
            <a:ext cx="194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Roberts, 1951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53667" y="3555354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Hotz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Willden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1964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53666" y="5564831"/>
            <a:ext cx="3422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Jones, 1997;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Ketner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2000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6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23261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97" y="457200"/>
            <a:ext cx="5649903" cy="631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1406361"/>
            <a:ext cx="3581400" cy="102170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locations</a:t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2611908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Kluncy</a:t>
            </a:r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Canyon (B)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8151" y="4114800"/>
            <a:ext cx="253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Cottonwood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Canyon (A &amp; B)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062335"/>
            <a:ext cx="2667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Gough’s Canyon (B)</a:t>
            </a:r>
            <a:endParaRPr lang="en-US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182137" y="1448354"/>
            <a:ext cx="491655" cy="41004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971597" y="4354011"/>
            <a:ext cx="371804" cy="14179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057400" y="2922825"/>
            <a:ext cx="381000" cy="8008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7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30826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751387" y="5668"/>
            <a:ext cx="5943600" cy="8508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34237" y="5867400"/>
            <a:ext cx="4099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Reported U-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ages are concordant ages from LA-ICP-MS at 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Arizona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LaserChron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Center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165943" y="5391812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(Relative probability graphs)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98" y="385411"/>
            <a:ext cx="2972202" cy="212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98" y="2511020"/>
            <a:ext cx="2981633" cy="221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98" y="4700502"/>
            <a:ext cx="2981633" cy="215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2953871" cy="208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193272"/>
            <a:ext cx="2953870" cy="214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5334000" y="773668"/>
            <a:ext cx="2599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A (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quartzose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4834" y="0"/>
            <a:ext cx="3287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B (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arkosic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96545" y="6248400"/>
            <a:ext cx="2133600" cy="365125"/>
          </a:xfrm>
        </p:spPr>
        <p:txBody>
          <a:bodyPr/>
          <a:lstStyle/>
          <a:p>
            <a:fld id="{9636CB55-66A1-4C66-BD7C-A514B9114237}" type="slidenum">
              <a:rPr lang="en-US" sz="1600" smtClean="0"/>
              <a:pPr/>
              <a:t>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2376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467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Harmony Formation compared to:</a:t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Neoproterozoic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/Cambrian Passive Margin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4" t="36886" r="25519" b="36379"/>
          <a:stretch/>
        </p:blipFill>
        <p:spPr>
          <a:xfrm>
            <a:off x="8113428" y="5668"/>
            <a:ext cx="1030572" cy="83989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20811"/>
            <a:ext cx="6553200" cy="576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CB55-66A1-4C66-BD7C-A514B9114237}" type="slidenum">
              <a:rPr lang="en-US" sz="1600" b="1" smtClean="0"/>
              <a:pPr/>
              <a:t>9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xmlns="" val="17866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6984</TotalTime>
  <Words>795</Words>
  <Application>Microsoft Office PowerPoint</Application>
  <PresentationFormat>On-screen Show (4:3)</PresentationFormat>
  <Paragraphs>304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provenance challenge of the Harmony Formation in central Nevada: An enigmatic piece in the Cordilleran jigsaw puzzle</vt:lpstr>
      <vt:lpstr>Harmony Formation</vt:lpstr>
      <vt:lpstr>Slide 3</vt:lpstr>
      <vt:lpstr>Little Cottonwood Canyon (Galena Range)</vt:lpstr>
      <vt:lpstr>Harmony Formation Occurrence</vt:lpstr>
      <vt:lpstr>Harmony Formation Age</vt:lpstr>
      <vt:lpstr>Sample locations  </vt:lpstr>
      <vt:lpstr>Slide 8</vt:lpstr>
      <vt:lpstr>Harmony Formation compared to: Neoproterozoic/Cambrian Passive Margin</vt:lpstr>
      <vt:lpstr>Slide 10</vt:lpstr>
      <vt:lpstr>Harmony Formation compared to:  Ordovician – Devonian Roberts Mountains Allochthon </vt:lpstr>
      <vt:lpstr>Slide 12</vt:lpstr>
      <vt:lpstr>Harmony Formation  compared to:  NP/Cambrian  Canadian Arctic &amp; BC</vt:lpstr>
      <vt:lpstr>Slide 14</vt:lpstr>
      <vt:lpstr>Slide 15</vt:lpstr>
      <vt:lpstr>Harmony Formation Provenance 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Thank you!</vt:lpstr>
      <vt:lpstr>Slide 26</vt:lpstr>
      <vt:lpstr>Harmony Formation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M Linde</dc:creator>
  <cp:lastModifiedBy>Gwen</cp:lastModifiedBy>
  <cp:revision>391</cp:revision>
  <cp:lastPrinted>2013-05-07T18:33:07Z</cp:lastPrinted>
  <dcterms:created xsi:type="dcterms:W3CDTF">2012-08-31T19:19:52Z</dcterms:created>
  <dcterms:modified xsi:type="dcterms:W3CDTF">2013-05-20T12:42:15Z</dcterms:modified>
</cp:coreProperties>
</file>