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310" r:id="rId3"/>
    <p:sldId id="257" r:id="rId4"/>
    <p:sldId id="258" r:id="rId5"/>
    <p:sldId id="295" r:id="rId6"/>
    <p:sldId id="263" r:id="rId7"/>
    <p:sldId id="268" r:id="rId8"/>
    <p:sldId id="296" r:id="rId9"/>
    <p:sldId id="276" r:id="rId10"/>
    <p:sldId id="277" r:id="rId11"/>
    <p:sldId id="300" r:id="rId12"/>
    <p:sldId id="298" r:id="rId13"/>
    <p:sldId id="269" r:id="rId14"/>
    <p:sldId id="307" r:id="rId15"/>
    <p:sldId id="272" r:id="rId16"/>
    <p:sldId id="273" r:id="rId17"/>
    <p:sldId id="270" r:id="rId18"/>
    <p:sldId id="280" r:id="rId19"/>
    <p:sldId id="278" r:id="rId20"/>
    <p:sldId id="284" r:id="rId21"/>
    <p:sldId id="285" r:id="rId22"/>
    <p:sldId id="287" r:id="rId23"/>
    <p:sldId id="308" r:id="rId24"/>
    <p:sldId id="288" r:id="rId25"/>
    <p:sldId id="311" r:id="rId26"/>
    <p:sldId id="291" r:id="rId27"/>
    <p:sldId id="313" r:id="rId28"/>
    <p:sldId id="301" r:id="rId29"/>
    <p:sldId id="302" r:id="rId30"/>
    <p:sldId id="314" r:id="rId31"/>
    <p:sldId id="312" r:id="rId32"/>
    <p:sldId id="303" r:id="rId33"/>
    <p:sldId id="292" r:id="rId34"/>
    <p:sldId id="294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AAE6F4"/>
    <a:srgbClr val="6666FF"/>
    <a:srgbClr val="6600FF"/>
    <a:srgbClr val="9966FF"/>
    <a:srgbClr val="201274"/>
    <a:srgbClr val="99CCFF"/>
    <a:srgbClr val="6699FF"/>
    <a:srgbClr val="1F4A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76"/>
    </p:cViewPr>
  </p:sorterViewPr>
  <p:gridSpacing cx="234086400" cy="234086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8000">
              <a:schemeClr val="bg2">
                <a:shade val="30000"/>
                <a:satMod val="2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B73B-9E5F-42E6-98AC-25EB54E4C1D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348C3-0AAF-4E3C-A663-DEE88C993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73" y="845391"/>
            <a:ext cx="6858000" cy="257929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n-US" sz="3600" b="1" cap="all" dirty="0">
                <a:solidFill>
                  <a:srgbClr val="FFC000"/>
                </a:solidFill>
              </a:rPr>
              <a:t>Developing a Protocol to Describe and Delineate </a:t>
            </a:r>
            <a:r>
              <a:rPr lang="en-US" sz="3600" b="1" cap="all" dirty="0" smtClean="0">
                <a:solidFill>
                  <a:srgbClr val="FFC000"/>
                </a:solidFill>
              </a:rPr>
              <a:t>Episodic Streams on Arid Landscapes FOR PERMITTING UTILITY-SCALE SOLAR POWER PLANTS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7211" y="4123426"/>
            <a:ext cx="500666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en-US" b="1" dirty="0" smtClean="0">
                <a:solidFill>
                  <a:schemeClr val="tx1"/>
                </a:solidFill>
              </a:rPr>
              <a:t>oland 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rady III</a:t>
            </a:r>
          </a:p>
          <a:p>
            <a:pPr>
              <a:spcAft>
                <a:spcPts val="1200"/>
              </a:spcAft>
            </a:pPr>
            <a:r>
              <a:rPr lang="en-US" b="1" cap="all" dirty="0" smtClean="0">
                <a:solidFill>
                  <a:schemeClr val="tx1"/>
                </a:solidFill>
              </a:rPr>
              <a:t> </a:t>
            </a:r>
            <a:r>
              <a:rPr lang="en-US" cap="all" dirty="0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rady and Associates Geologic Services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Kris Vyverberg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California Department of Fish and Wildlife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367" y="2098027"/>
            <a:ext cx="80398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171450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Although delineation = </a:t>
            </a:r>
            <a:r>
              <a:rPr lang="en-US" sz="2400" i="1" dirty="0" smtClean="0"/>
              <a:t>Fluvial geomorphology</a:t>
            </a:r>
            <a:r>
              <a:rPr lang="en-US" sz="2400" dirty="0" smtClean="0"/>
              <a:t>, commonly conducted by consulting staff having little or no experience in desert fluvial geomorphology.</a:t>
            </a:r>
            <a:br>
              <a:rPr lang="en-US" sz="2400" dirty="0" smtClean="0"/>
            </a:br>
            <a:endParaRPr lang="en-US" sz="2400" dirty="0" smtClean="0"/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No consistent protocols for delineating streams.</a:t>
            </a:r>
            <a:br>
              <a:rPr lang="en-US" sz="2400" dirty="0" smtClean="0"/>
            </a:br>
            <a:endParaRPr lang="en-US" sz="2400" dirty="0" smtClean="0"/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No consistent terminology for describing ephemeral stream features and processes.</a:t>
            </a:r>
            <a:br>
              <a:rPr lang="en-US" sz="2400" dirty="0" smtClean="0"/>
            </a:br>
            <a:endParaRPr lang="en-US" sz="2400" dirty="0" smtClean="0"/>
          </a:p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CDFW claim to jurisdictional waterways</a:t>
            </a:r>
            <a:r>
              <a:rPr lang="en-US" sz="2400" i="1" dirty="0" smtClean="0"/>
              <a:t> </a:t>
            </a:r>
            <a:r>
              <a:rPr lang="en-US" sz="2400" dirty="0" smtClean="0"/>
              <a:t>has been inconsistent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1757" y="611558"/>
            <a:ext cx="724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Compliance requires proper </a:t>
            </a:r>
            <a:r>
              <a:rPr lang="en-US" sz="2400" u="sng" dirty="0" smtClean="0"/>
              <a:t>recognition</a:t>
            </a:r>
            <a:r>
              <a:rPr lang="en-US" sz="2400" dirty="0" smtClean="0"/>
              <a:t> of active steams and their </a:t>
            </a:r>
            <a:r>
              <a:rPr lang="en-US" sz="2400" u="sng" dirty="0" smtClean="0"/>
              <a:t>delineation</a:t>
            </a:r>
            <a:r>
              <a:rPr lang="en-US" sz="2400" dirty="0" smtClean="0"/>
              <a:t> = </a:t>
            </a:r>
            <a:r>
              <a:rPr lang="en-US" sz="2400" i="1" dirty="0" smtClean="0"/>
              <a:t>determination if jurisdictional. 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48664" y="1656351"/>
            <a:ext cx="171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HOWEVER</a:t>
            </a:r>
            <a:r>
              <a:rPr lang="en-US" sz="2400" dirty="0" smtClean="0">
                <a:solidFill>
                  <a:srgbClr val="FFC000"/>
                </a:solidFill>
              </a:rPr>
              <a:t>: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8582" y="3424687"/>
            <a:ext cx="661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600200"/>
            <a:ext cx="7801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  <a:tabLst>
                <a:tab pos="344488" algn="l"/>
              </a:tabLst>
            </a:pPr>
            <a:r>
              <a:rPr lang="en-US" sz="2400" dirty="0" smtClean="0"/>
              <a:t>Applicants’ general </a:t>
            </a:r>
            <a:r>
              <a:rPr lang="en-US" sz="2400" dirty="0" smtClean="0"/>
              <a:t>misunderstanding of ephemeral stream features and processes. </a:t>
            </a:r>
            <a:r>
              <a:rPr lang="en-US" sz="2400" dirty="0" err="1" smtClean="0"/>
              <a:t>e.g</a:t>
            </a:r>
            <a:r>
              <a:rPr lang="en-US" sz="24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57200"/>
            <a:ext cx="736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Little communication between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engineers and environmental compliance staff.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745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84163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Not recognizing indicators of stream flow = not recognizing presence of stream.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886200"/>
            <a:ext cx="722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84163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Identifying (incorrectly) streams as “inactive” but not</a:t>
            </a:r>
            <a:br>
              <a:rPr lang="en-US" sz="2400" dirty="0" smtClean="0"/>
            </a:br>
            <a:r>
              <a:rPr lang="en-US" sz="2400" dirty="0" smtClean="0"/>
              <a:t>documenting features indicating age (soils, pavement,       varnish, weathering).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9899" y="5512282"/>
            <a:ext cx="75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173038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 Misinterpreting distributed out-of-channel flow as “</a:t>
            </a:r>
            <a:r>
              <a:rPr lang="en-US" sz="2400" dirty="0" err="1" smtClean="0"/>
              <a:t>sheetflow</a:t>
            </a:r>
            <a:r>
              <a:rPr lang="en-US" sz="2400" dirty="0" smtClean="0"/>
              <a:t>” (no channel, thus non-jurisdictional).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685804"/>
            <a:ext cx="7086600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Although much conceptual and regulatory guidance for </a:t>
            </a:r>
            <a:r>
              <a:rPr lang="en-US" sz="2400" u="sng" dirty="0" smtClean="0"/>
              <a:t>perennial</a:t>
            </a:r>
            <a:r>
              <a:rPr lang="en-US" sz="2400" dirty="0" smtClean="0"/>
              <a:t> </a:t>
            </a:r>
            <a:r>
              <a:rPr lang="en-US" sz="2400" u="sng" dirty="0" smtClean="0"/>
              <a:t>streams</a:t>
            </a:r>
            <a:r>
              <a:rPr lang="en-US" sz="2400" dirty="0" smtClean="0"/>
              <a:t>, little guidance to assist in task in mapping/delineating ephemeral stream systems:</a:t>
            </a:r>
          </a:p>
          <a:p>
            <a:endParaRPr lang="en-US" sz="2400" dirty="0" smtClean="0"/>
          </a:p>
          <a:p>
            <a:pPr marL="342900" indent="-342900"/>
            <a:r>
              <a:rPr lang="en-US" sz="2400" dirty="0" smtClean="0">
                <a:solidFill>
                  <a:srgbClr val="FFC000"/>
                </a:solidFill>
              </a:rPr>
              <a:t>US Army Corps of Engineers Ordinary High Water</a:t>
            </a:r>
            <a:r>
              <a:rPr lang="en-US" sz="2400" dirty="0" smtClean="0"/>
              <a:t>.</a:t>
            </a:r>
          </a:p>
          <a:p>
            <a:pPr marL="512763" indent="-165100"/>
            <a:r>
              <a:rPr lang="en-US" sz="2400" dirty="0" smtClean="0"/>
              <a:t>Application to ephemeral streams doubtful (USACE presently modifying guidelines for arid watersheds). </a:t>
            </a:r>
            <a:br>
              <a:rPr lang="en-US" sz="2400" dirty="0" smtClean="0"/>
            </a:br>
            <a:endParaRPr lang="en-US" sz="2400" dirty="0" smtClean="0"/>
          </a:p>
          <a:p>
            <a:pPr marL="347663" indent="-347663"/>
            <a:r>
              <a:rPr lang="en-US" sz="2400" dirty="0" smtClean="0">
                <a:solidFill>
                  <a:srgbClr val="FFC000"/>
                </a:solidFill>
              </a:rPr>
              <a:t>Stream Processes and Forms in Dryland Watershed</a:t>
            </a:r>
            <a:r>
              <a:rPr lang="en-US" sz="2400" dirty="0" smtClean="0"/>
              <a:t>s </a:t>
            </a:r>
            <a:br>
              <a:rPr lang="en-US" sz="2400" dirty="0" smtClean="0"/>
            </a:br>
            <a:r>
              <a:rPr lang="en-US" sz="2400" dirty="0" smtClean="0"/>
              <a:t>K. </a:t>
            </a:r>
            <a:r>
              <a:rPr lang="en-US" sz="2400" dirty="0" err="1" smtClean="0"/>
              <a:t>Vyverberg</a:t>
            </a:r>
            <a:r>
              <a:rPr lang="en-US" sz="2400" dirty="0" smtClean="0"/>
              <a:t>, ed., (2010) CDFW.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913" y="483279"/>
            <a:ext cx="746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  Negative incentive to document streams at permit site.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963" y="2924207"/>
            <a:ext cx="260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Fewer streams 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409" y="2950087"/>
            <a:ext cx="333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jurisdictional area 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424" y="2924207"/>
            <a:ext cx="297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mitigation 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319" y="3955062"/>
            <a:ext cx="264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Less </a:t>
            </a:r>
            <a:r>
              <a:rPr lang="en-US" sz="2400" b="1" dirty="0" smtClean="0">
                <a:solidFill>
                  <a:srgbClr val="00B050"/>
                </a:solidFill>
              </a:rPr>
              <a:t>$$</a:t>
            </a:r>
            <a:r>
              <a:rPr lang="en-US" sz="2400" dirty="0" smtClean="0"/>
              <a:t> to client.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36499" y="2018581"/>
            <a:ext cx="246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</a:rPr>
              <a:t>Guiding principle: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Roland Brady\Desktop\CEC working files\Site photos\SIL\SIL XS-3 Select\SIL-1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8600"/>
            <a:ext cx="4114800" cy="617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107" name="Picture 3" descr="C:\Users\Roland Brady\Desktop\CEC working files\Site photos\SIL\SIL XS-3 Select\SIL-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28600"/>
            <a:ext cx="4038600" cy="617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594360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Stream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94360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“Not a stream”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640080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Silurian Hills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300472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Projects Affect Streams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914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Infrastructure alters natural drainage (roads, buildings, </a:t>
            </a:r>
            <a:r>
              <a:rPr lang="en-US" sz="2400" dirty="0" err="1" smtClean="0"/>
              <a:t>berms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5146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Site grading removes natural channels (habitat). Water diverted. “Turns off” streams, habitat.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Water diverted and concentrated </a:t>
            </a:r>
            <a:r>
              <a:rPr lang="en-US" sz="2400" dirty="0" err="1" smtClean="0"/>
              <a:t>downslope</a:t>
            </a:r>
            <a:r>
              <a:rPr lang="en-US" sz="2400" dirty="0" smtClean="0"/>
              <a:t> =&gt; erosion and incision; sedimentation. Often off site impacts to property, infrastructure, and habitat.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57200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Ivanpah</a:t>
            </a:r>
            <a:r>
              <a:rPr lang="en-US" sz="1200" dirty="0" smtClean="0"/>
              <a:t> STEGS  Photo courtesy Los Angeles Times Data Desk.</a:t>
            </a:r>
            <a:endParaRPr lang="en-US" sz="1200" dirty="0"/>
          </a:p>
        </p:txBody>
      </p:sp>
      <p:pic>
        <p:nvPicPr>
          <p:cNvPr id="38913" name="Picture 1" descr="C:\Users\Roland Brady\Desktop\GSA present\Ivanpah%20CSP2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143000"/>
            <a:ext cx="4572000" cy="349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571500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Failure to incorporate ephemeral stream processes in project design can have significant consequences on cost and operation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7" name="Picture 1" descr="C:\Users\Roland Brady\Desktop\GSA present\gsepphotolog-floodevent.july30-31,2012 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2971800"/>
            <a:ext cx="3842512" cy="2590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2" descr="C:\Users\Roland Brady\Documents\1 BRADY AND ASSOCIATES\1. PROJECTS\2. 2012 Projects\'11 CEC Episodic streams\4. Field areas\Genesis imagery\gsepphotolog-floodevent.july30-31,2012 008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914404"/>
            <a:ext cx="3782568" cy="26068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85" y="125083"/>
            <a:ext cx="5916168" cy="6946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Streams Affect Projects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05774"/>
            <a:ext cx="2383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Flooding</a:t>
            </a:r>
          </a:p>
          <a:p>
            <a:pPr marL="119063" indent="-119063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Accelerated erosion</a:t>
            </a:r>
          </a:p>
          <a:p>
            <a:pPr marL="119063" indent="-119063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Damage to infrastructure</a:t>
            </a:r>
          </a:p>
          <a:p>
            <a:pPr marL="119063" indent="-119063"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Time delays and mitigation for environmental  and off-site damage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886204"/>
            <a:ext cx="1408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Genesis SEP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86000" y="2057400"/>
          <a:ext cx="4191000" cy="4400550"/>
        </p:xfrm>
        <a:graphic>
          <a:graphicData uri="http://schemas.openxmlformats.org/presentationml/2006/ole">
            <p:oleObj spid="_x0000_s2052" name="Image" r:id="rId3" imgW="5079365" imgH="5333333" progId="Photoshop.Image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57201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….and costly delays in permitting process if, upon inspection, permit application does not properly represent conditions on site, must reapply and go to the “back of the line”.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771" y="31652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Some stream delineations are thorough and well executed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4817" name="Picture 1" descr="C:\Users\Roland Brady\Desktop\GSA present\PVM for GS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9063" y="969108"/>
            <a:ext cx="8192951" cy="561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100" y="290916"/>
            <a:ext cx="239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Others are not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08699" y="1890789"/>
            <a:ext cx="2372263" cy="369332"/>
            <a:chOff x="1656273" y="3590193"/>
            <a:chExt cx="2372263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656273" y="3590193"/>
              <a:ext cx="2160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Non-jurisdictional</a:t>
              </a:r>
              <a:endParaRPr lang="en-US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451480" y="3774058"/>
              <a:ext cx="577056" cy="1768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673529" y="2767809"/>
            <a:ext cx="2113471" cy="369332"/>
            <a:chOff x="1673524" y="2767809"/>
            <a:chExt cx="2113471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673524" y="2767809"/>
              <a:ext cx="1882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Non-jurisdictional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485323" y="3045125"/>
              <a:ext cx="301672" cy="6182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817297" y="3828858"/>
            <a:ext cx="2320507" cy="369332"/>
            <a:chOff x="1886307" y="4510345"/>
            <a:chExt cx="2320507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1886307" y="4510345"/>
              <a:ext cx="1466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Jurisdictional</a:t>
              </a:r>
              <a:endParaRPr lang="en-US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232029" y="4691560"/>
              <a:ext cx="974785" cy="13923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793" name="Picture 1" descr="C:\Users\Roland Brady\Desktop\GSA present\LRN Stream Delin.jpg"/>
          <p:cNvPicPr>
            <a:picLocks noChangeAspect="1" noChangeArrowheads="1"/>
          </p:cNvPicPr>
          <p:nvPr/>
        </p:nvPicPr>
        <p:blipFill>
          <a:blip r:embed="rId2" cstate="screen"/>
          <a:srcRect l="16459" t="5155" r="20849" b="17182"/>
          <a:stretch>
            <a:fillRect/>
          </a:stretch>
        </p:blipFill>
        <p:spPr bwMode="auto">
          <a:xfrm>
            <a:off x="1029673" y="923026"/>
            <a:ext cx="6958391" cy="5507658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/>
        </p:nvGrpSpPr>
        <p:grpSpPr>
          <a:xfrm>
            <a:off x="1777045" y="4705868"/>
            <a:ext cx="2467155" cy="369332"/>
            <a:chOff x="1777042" y="4705868"/>
            <a:chExt cx="2467155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1777042" y="4705868"/>
              <a:ext cx="1975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Non-jurisdictional</a:t>
              </a:r>
              <a:endParaRPr lang="en-US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554083" y="4899802"/>
              <a:ext cx="690114" cy="2524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06442" y="3814480"/>
            <a:ext cx="2311879" cy="392336"/>
            <a:chOff x="1621766" y="3167499"/>
            <a:chExt cx="2311879" cy="392336"/>
          </a:xfrm>
        </p:grpSpPr>
        <p:grpSp>
          <p:nvGrpSpPr>
            <p:cNvPr id="24" name="Group 23"/>
            <p:cNvGrpSpPr/>
            <p:nvPr/>
          </p:nvGrpSpPr>
          <p:grpSpPr>
            <a:xfrm>
              <a:off x="1621766" y="3167499"/>
              <a:ext cx="2311879" cy="386584"/>
              <a:chOff x="1621766" y="3167499"/>
              <a:chExt cx="2311879" cy="38658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621766" y="3167499"/>
                <a:ext cx="14664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Jurisdictional</a:t>
                </a:r>
                <a:endParaRPr lang="en-US" b="1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958860" y="3381554"/>
                <a:ext cx="974785" cy="172529"/>
              </a:xfrm>
              <a:prstGeom prst="straightConnector1">
                <a:avLst/>
              </a:prstGeom>
              <a:ln w="2222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2976113" y="3407434"/>
              <a:ext cx="920151" cy="1524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612923" y="2178972"/>
            <a:ext cx="1581508" cy="1055934"/>
            <a:chOff x="5612922" y="2178972"/>
            <a:chExt cx="1581508" cy="1055934"/>
          </a:xfrm>
        </p:grpSpPr>
        <p:grpSp>
          <p:nvGrpSpPr>
            <p:cNvPr id="40" name="Group 39"/>
            <p:cNvGrpSpPr/>
            <p:nvPr/>
          </p:nvGrpSpPr>
          <p:grpSpPr>
            <a:xfrm>
              <a:off x="5612922" y="2178972"/>
              <a:ext cx="1581508" cy="823020"/>
              <a:chOff x="5612922" y="2178972"/>
              <a:chExt cx="1581508" cy="82302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612922" y="2178972"/>
                <a:ext cx="1193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“100-yr floodway”</a:t>
                </a:r>
                <a:endParaRPr lang="en-US" b="1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719977" y="2769079"/>
                <a:ext cx="474453" cy="232913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>
              <a:off x="6320287" y="2800709"/>
              <a:ext cx="537713" cy="43419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00050" y="3426289"/>
            <a:ext cx="2219863" cy="455604"/>
            <a:chOff x="1800046" y="3426283"/>
            <a:chExt cx="2219863" cy="455604"/>
          </a:xfrm>
        </p:grpSpPr>
        <p:sp>
          <p:nvSpPr>
            <p:cNvPr id="64" name="TextBox 63"/>
            <p:cNvSpPr txBox="1"/>
            <p:nvPr/>
          </p:nvSpPr>
          <p:spPr>
            <a:xfrm>
              <a:off x="1800046" y="3426283"/>
              <a:ext cx="1975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Non-jurisdictional</a:t>
              </a:r>
              <a:endParaRPr lang="en-US" b="1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3577087" y="3646097"/>
              <a:ext cx="442822" cy="23579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618895" y="3052480"/>
            <a:ext cx="2311879" cy="392336"/>
            <a:chOff x="1621766" y="3167499"/>
            <a:chExt cx="2311879" cy="392336"/>
          </a:xfrm>
        </p:grpSpPr>
        <p:grpSp>
          <p:nvGrpSpPr>
            <p:cNvPr id="70" name="Group 23"/>
            <p:cNvGrpSpPr/>
            <p:nvPr/>
          </p:nvGrpSpPr>
          <p:grpSpPr>
            <a:xfrm>
              <a:off x="1621766" y="3167499"/>
              <a:ext cx="2311879" cy="386584"/>
              <a:chOff x="1621766" y="3167499"/>
              <a:chExt cx="2311879" cy="38658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621766" y="3167499"/>
                <a:ext cx="14664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Jurisdictional</a:t>
                </a:r>
                <a:endParaRPr lang="en-US" b="1" dirty="0"/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>
                <a:off x="2958860" y="3381554"/>
                <a:ext cx="974785" cy="172529"/>
              </a:xfrm>
              <a:prstGeom prst="straightConnector1">
                <a:avLst/>
              </a:prstGeom>
              <a:ln w="22225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>
              <a:off x="2976113" y="3407434"/>
              <a:ext cx="920151" cy="1524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391732" y="2250221"/>
            <a:ext cx="2219863" cy="455604"/>
            <a:chOff x="1800046" y="3426283"/>
            <a:chExt cx="2219863" cy="455604"/>
          </a:xfrm>
        </p:grpSpPr>
        <p:sp>
          <p:nvSpPr>
            <p:cNvPr id="75" name="TextBox 74"/>
            <p:cNvSpPr txBox="1"/>
            <p:nvPr/>
          </p:nvSpPr>
          <p:spPr>
            <a:xfrm>
              <a:off x="1800046" y="3426283"/>
              <a:ext cx="1975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Non-jurisdictional</a:t>
              </a:r>
              <a:endParaRPr lang="en-US" b="1" dirty="0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3577087" y="3646097"/>
              <a:ext cx="442822" cy="23579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301" y="923026"/>
            <a:ext cx="72375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Thanks to:</a:t>
            </a:r>
          </a:p>
          <a:p>
            <a:endParaRPr lang="en-US" sz="2400" dirty="0" smtClean="0"/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/>
              <a:t>California Energy Commission </a:t>
            </a:r>
            <a:r>
              <a:rPr lang="en-US" sz="2400" dirty="0" smtClean="0"/>
              <a:t>(Funding)</a:t>
            </a:r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/>
              <a:t>Singleton Thibodeaux-Yost </a:t>
            </a:r>
            <a:r>
              <a:rPr lang="en-US" sz="2400" dirty="0" smtClean="0"/>
              <a:t>(Graduate student, CSU-Fresno)</a:t>
            </a:r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/>
              <a:t>Carolyn </a:t>
            </a:r>
            <a:r>
              <a:rPr lang="en-US" sz="2400" b="1" dirty="0" err="1" smtClean="0"/>
              <a:t>Chainey</a:t>
            </a:r>
            <a:r>
              <a:rPr lang="en-US" sz="2400" b="1" dirty="0" smtClean="0"/>
              <a:t>-Davis </a:t>
            </a:r>
            <a:r>
              <a:rPr lang="en-US" sz="2400" dirty="0" smtClean="0"/>
              <a:t>(Botanist-Consultant)</a:t>
            </a:r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/>
              <a:t>Kirk </a:t>
            </a:r>
            <a:r>
              <a:rPr lang="en-US" sz="2400" b="1" dirty="0" err="1" smtClean="0"/>
              <a:t>Vyverberg</a:t>
            </a:r>
            <a:r>
              <a:rPr lang="en-US" sz="2400" b="1" dirty="0" smtClean="0"/>
              <a:t> </a:t>
            </a:r>
            <a:r>
              <a:rPr lang="en-US" sz="2400" dirty="0" smtClean="0"/>
              <a:t>(Field support, editorial review, great camp </a:t>
            </a:r>
            <a:r>
              <a:rPr lang="en-US" sz="2400" dirty="0" err="1" smtClean="0"/>
              <a:t>cookin</a:t>
            </a:r>
            <a:r>
              <a:rPr lang="en-US" sz="2400" dirty="0" smtClean="0"/>
              <a:t>’)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421287"/>
            <a:ext cx="8850702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CEC CONTRACT 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>TO DEVELOP </a:t>
            </a:r>
            <a:r>
              <a:rPr lang="en-US" sz="3200" b="1" dirty="0" smtClean="0">
                <a:solidFill>
                  <a:srgbClr val="FFC000"/>
                </a:solidFill>
              </a:rPr>
              <a:t>PROTOCOLS FOR 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>DELINEATING DESERT STREAMS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31746" name="Picture 2" descr="C:\Users\Roland Brady\Desktop\CEC Imagery\CEC imagery (2) Mar-Apr 2013\SIL 2 images\SIL2-N-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4373" y="3260785"/>
            <a:ext cx="4963243" cy="33088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875" y="216523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Select </a:t>
            </a:r>
            <a:r>
              <a:rPr lang="en-US" sz="2400" u="sng" dirty="0" smtClean="0"/>
              <a:t>6</a:t>
            </a:r>
            <a:r>
              <a:rPr lang="en-US" sz="2400" dirty="0" smtClean="0"/>
              <a:t> sites </a:t>
            </a:r>
            <a:r>
              <a:rPr lang="en-US" sz="2400" dirty="0"/>
              <a:t>t</a:t>
            </a:r>
            <a:r>
              <a:rPr lang="en-US" sz="2400" dirty="0" smtClean="0"/>
              <a:t>ypical of sites for large, solar arrays.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3</a:t>
            </a:r>
            <a:r>
              <a:rPr lang="en-US" sz="2400" dirty="0" smtClean="0"/>
              <a:t> having permit applications and </a:t>
            </a:r>
            <a:r>
              <a:rPr lang="en-US" sz="2400" u="sng" dirty="0" smtClean="0"/>
              <a:t>3</a:t>
            </a:r>
            <a:r>
              <a:rPr lang="en-US" sz="2400" dirty="0" smtClean="0"/>
              <a:t> without</a:t>
            </a:r>
            <a:r>
              <a:rPr lang="en-US" sz="24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96112" y="356616"/>
            <a:ext cx="7726680" cy="5980176"/>
            <a:chOff x="1383792" y="582168"/>
            <a:chExt cx="6248400" cy="4818888"/>
          </a:xfrm>
        </p:grpSpPr>
        <p:pic>
          <p:nvPicPr>
            <p:cNvPr id="3" name="Picture 2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792" y="582168"/>
              <a:ext cx="6248400" cy="46482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51" name="Group 50"/>
            <p:cNvGrpSpPr/>
            <p:nvPr/>
          </p:nvGrpSpPr>
          <p:grpSpPr>
            <a:xfrm>
              <a:off x="1519048" y="2071566"/>
              <a:ext cx="1043849" cy="367934"/>
              <a:chOff x="1519048" y="2071566"/>
              <a:chExt cx="1043849" cy="367934"/>
            </a:xfrm>
          </p:grpSpPr>
          <p:sp>
            <p:nvSpPr>
              <p:cNvPr id="4098" name="Text Box 3"/>
              <p:cNvSpPr txBox="1">
                <a:spLocks noChangeArrowheads="1"/>
              </p:cNvSpPr>
              <p:nvPr/>
            </p:nvSpPr>
            <p:spPr bwMode="auto">
              <a:xfrm>
                <a:off x="1519048" y="2210900"/>
                <a:ext cx="838200" cy="2286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El Paso </a:t>
                </a: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Mts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5-Point Star 39"/>
              <p:cNvSpPr/>
              <p:nvPr/>
            </p:nvSpPr>
            <p:spPr>
              <a:xfrm>
                <a:off x="2334297" y="2071566"/>
                <a:ext cx="228600" cy="228600"/>
              </a:xfrm>
              <a:prstGeom prst="star5">
                <a:avLst/>
              </a:prstGeom>
              <a:solidFill>
                <a:srgbClr val="92D050"/>
              </a:solidFill>
              <a:ln w="635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601793" y="1648859"/>
              <a:ext cx="1066800" cy="484741"/>
              <a:chOff x="3601793" y="1648859"/>
              <a:chExt cx="1066800" cy="484741"/>
            </a:xfrm>
          </p:grpSpPr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601793" y="1648859"/>
                <a:ext cx="10668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Avawatz </a:t>
                </a: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Mts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4038600" y="19050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648200" y="1905000"/>
              <a:ext cx="1295400" cy="304800"/>
              <a:chOff x="4648200" y="1905000"/>
              <a:chExt cx="1295400" cy="304800"/>
            </a:xfrm>
          </p:grpSpPr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953000" y="1905000"/>
                <a:ext cx="9906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Silurian Hills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5-Point Star 44"/>
              <p:cNvSpPr/>
              <p:nvPr/>
            </p:nvSpPr>
            <p:spPr>
              <a:xfrm>
                <a:off x="4648200" y="19812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419600" y="3886200"/>
              <a:ext cx="1371600" cy="228600"/>
              <a:chOff x="4419600" y="3886200"/>
              <a:chExt cx="1371600" cy="228600"/>
            </a:xfrm>
          </p:grpSpPr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4419600" y="3886200"/>
                <a:ext cx="1066800" cy="2286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Coxcomb </a:t>
                </a: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Mts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5-Point Star 45"/>
              <p:cNvSpPr/>
              <p:nvPr/>
            </p:nvSpPr>
            <p:spPr>
              <a:xfrm>
                <a:off x="5562600" y="38862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248400" y="5096256"/>
              <a:ext cx="1203959" cy="304800"/>
              <a:chOff x="6248400" y="5096256"/>
              <a:chExt cx="1203959" cy="304800"/>
            </a:xfrm>
          </p:grpSpPr>
          <p:sp>
            <p:nvSpPr>
              <p:cNvPr id="47" name="5-Point Star 46"/>
              <p:cNvSpPr/>
              <p:nvPr/>
            </p:nvSpPr>
            <p:spPr>
              <a:xfrm>
                <a:off x="6248400" y="5105400"/>
                <a:ext cx="228600" cy="228600"/>
              </a:xfrm>
              <a:prstGeom prst="star5">
                <a:avLst/>
              </a:prstGeom>
              <a:solidFill>
                <a:srgbClr val="92D050"/>
              </a:solidFill>
              <a:ln w="635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537960" y="5096256"/>
                <a:ext cx="914399" cy="30480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Palo Verde Mesa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58952" y="3657600"/>
              <a:ext cx="1303448" cy="299167"/>
              <a:chOff x="2658952" y="3657600"/>
              <a:chExt cx="1303448" cy="299167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658952" y="3728168"/>
                <a:ext cx="1066800" cy="22859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" tIns="9144" rIns="9144" bIns="9144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0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Lucerne Valley</a:t>
                </a: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5-Point Star 47"/>
              <p:cNvSpPr/>
              <p:nvPr/>
            </p:nvSpPr>
            <p:spPr>
              <a:xfrm>
                <a:off x="3733800" y="3657600"/>
                <a:ext cx="228600" cy="228600"/>
              </a:xfrm>
              <a:prstGeom prst="star5">
                <a:avLst/>
              </a:prstGeom>
              <a:solidFill>
                <a:srgbClr val="92D050"/>
              </a:solidFill>
              <a:ln w="6350">
                <a:solidFill>
                  <a:schemeClr val="bg1"/>
                </a:solidFill>
              </a:ln>
              <a:effectLst>
                <a:outerShdw blurRad="50800" dist="63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2144" y="329626"/>
            <a:ext cx="6922008" cy="6494084"/>
            <a:chOff x="1152144" y="329626"/>
            <a:chExt cx="6922008" cy="6494084"/>
          </a:xfrm>
        </p:grpSpPr>
        <p:sp>
          <p:nvSpPr>
            <p:cNvPr id="6" name="TextBox 5"/>
            <p:cNvSpPr txBox="1"/>
            <p:nvPr/>
          </p:nvSpPr>
          <p:spPr>
            <a:xfrm>
              <a:off x="1444752" y="914400"/>
              <a:ext cx="6272784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r>
                <a:rPr lang="en-US" sz="2400" dirty="0" smtClean="0"/>
                <a:t>Google Earth Pro images on </a:t>
              </a:r>
              <a:r>
                <a:rPr lang="en-US" sz="2400" dirty="0" err="1" smtClean="0"/>
                <a:t>iPad</a:t>
              </a:r>
              <a:r>
                <a:rPr lang="en-US" sz="2400" dirty="0" smtClean="0"/>
                <a:t>, laid out transects.</a:t>
              </a:r>
              <a:br>
                <a:rPr lang="en-US" sz="2400" dirty="0" smtClean="0"/>
              </a:br>
              <a:endParaRPr lang="en-US" sz="2400" dirty="0" smtClean="0"/>
            </a:p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r>
                <a:rPr lang="en-US" sz="2400" dirty="0" smtClean="0"/>
                <a:t>Field mapped stream features. Plotted on GIS </a:t>
              </a:r>
              <a:r>
                <a:rPr lang="en-US" sz="2400" dirty="0" err="1" smtClean="0"/>
                <a:t>iPad</a:t>
              </a:r>
              <a:r>
                <a:rPr lang="en-US" sz="2400" dirty="0" smtClean="0"/>
                <a:t> using </a:t>
              </a:r>
              <a:r>
                <a:rPr lang="en-US" sz="2400" dirty="0" err="1" smtClean="0"/>
                <a:t>Garafa</a:t>
              </a:r>
              <a:r>
                <a:rPr lang="en-US" sz="2400" dirty="0" smtClean="0"/>
                <a:t> GIS program.</a:t>
              </a:r>
              <a:br>
                <a:rPr lang="en-US" sz="2400" dirty="0" smtClean="0"/>
              </a:br>
              <a:endParaRPr lang="en-US" sz="2400" dirty="0" smtClean="0"/>
            </a:p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r>
                <a:rPr lang="en-US" sz="2400" dirty="0" smtClean="0"/>
                <a:t>Photographed hundreds of stream features from 8’ ladder.</a:t>
              </a:r>
              <a:br>
                <a:rPr lang="en-US" sz="2400" dirty="0" smtClean="0"/>
              </a:br>
              <a:endParaRPr lang="en-US" sz="2400" dirty="0" smtClean="0"/>
            </a:p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r>
                <a:rPr lang="en-US" sz="2400" dirty="0" smtClean="0"/>
                <a:t>Excavated 22 soil trenches. Conducted 28 </a:t>
              </a:r>
              <a:r>
                <a:rPr lang="en-US" sz="2400" dirty="0" err="1" smtClean="0"/>
                <a:t>infiltrometer</a:t>
              </a:r>
              <a:r>
                <a:rPr lang="en-US" sz="2400" dirty="0" smtClean="0"/>
                <a:t> tests.</a:t>
              </a:r>
            </a:p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endParaRPr lang="en-US" sz="2400" dirty="0"/>
            </a:p>
            <a:p>
              <a:pPr marL="457200" indent="-457200">
                <a:buClr>
                  <a:srgbClr val="FFC000"/>
                </a:buClr>
                <a:buFont typeface="+mj-lt"/>
                <a:buAutoNum type="arabicPeriod"/>
              </a:pPr>
              <a:r>
                <a:rPr lang="en-US" sz="2400" dirty="0" smtClean="0"/>
                <a:t>Delineated CDFW jurisdictional streams. Compared with permit applications for 3 sites. </a:t>
              </a:r>
            </a:p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52144" y="329626"/>
              <a:ext cx="6922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C000"/>
                  </a:solidFill>
                  <a:latin typeface="+mj-lt"/>
                </a:rPr>
                <a:t>Method:</a:t>
              </a:r>
              <a:endParaRPr lang="en-US" sz="32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51987" y="2455363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WOW!!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53821" y="1277272"/>
            <a:ext cx="3139843" cy="5016153"/>
            <a:chOff x="5753819" y="1277272"/>
            <a:chExt cx="3139843" cy="5016153"/>
          </a:xfrm>
        </p:grpSpPr>
        <p:pic>
          <p:nvPicPr>
            <p:cNvPr id="32773" name="Picture 5" descr="C:\Users\Roland Brady\Desktop\CEC Imagery\El Paso Fan April 3-4 2012\EPW 214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857336" y="1277272"/>
              <a:ext cx="3036326" cy="4554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53819" y="5831760"/>
              <a:ext cx="275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Infiltrometer</a:t>
              </a:r>
              <a:r>
                <a:rPr lang="en-US" sz="2400" dirty="0" smtClean="0"/>
                <a:t> tests.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01993" y="794984"/>
            <a:ext cx="3065112" cy="5036779"/>
            <a:chOff x="3001993" y="794981"/>
            <a:chExt cx="3065112" cy="5036779"/>
          </a:xfrm>
        </p:grpSpPr>
        <p:sp>
          <p:nvSpPr>
            <p:cNvPr id="6" name="TextBox 5"/>
            <p:cNvSpPr txBox="1"/>
            <p:nvPr/>
          </p:nvSpPr>
          <p:spPr>
            <a:xfrm>
              <a:off x="3001993" y="5370095"/>
              <a:ext cx="2751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“Arial” mapping</a:t>
              </a:r>
              <a:endParaRPr lang="en-US" sz="2400" dirty="0"/>
            </a:p>
          </p:txBody>
        </p:sp>
        <p:pic>
          <p:nvPicPr>
            <p:cNvPr id="32772" name="Picture 4" descr="C:\Users\Roland Brady\Desktop\CEC Imagery\CEC unedited photos\CXB XS-4\CXB-029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01993" y="794981"/>
              <a:ext cx="3065112" cy="45751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250171" y="221177"/>
            <a:ext cx="3070831" cy="5036779"/>
            <a:chOff x="250167" y="221174"/>
            <a:chExt cx="3070831" cy="5036779"/>
          </a:xfrm>
        </p:grpSpPr>
        <p:sp>
          <p:nvSpPr>
            <p:cNvPr id="5" name="TextBox 4"/>
            <p:cNvSpPr txBox="1"/>
            <p:nvPr/>
          </p:nvSpPr>
          <p:spPr>
            <a:xfrm>
              <a:off x="250167" y="4796288"/>
              <a:ext cx="275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Soil pits</a:t>
              </a:r>
              <a:endParaRPr lang="en-US" sz="2400" dirty="0"/>
            </a:p>
          </p:txBody>
        </p:sp>
        <p:pic>
          <p:nvPicPr>
            <p:cNvPr id="32771" name="Picture 3" descr="C:\Users\Roland Brady\Desktop\CEC Imagery\CEC unedited photos\CXB XS-2\CXB-07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84672" y="221174"/>
              <a:ext cx="3036326" cy="45751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7" y="654200"/>
            <a:ext cx="8229600" cy="7494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RESULTS/RECOMMENDATIONS: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523" y="2188698"/>
            <a:ext cx="746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Field Guide to Fluvial Indicators</a:t>
            </a:r>
            <a:r>
              <a:rPr lang="en-US" sz="2400" dirty="0" smtClean="0">
                <a:solidFill>
                  <a:srgbClr val="FFC000"/>
                </a:solidFill>
              </a:rPr>
              <a:t>. 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 smtClean="0"/>
              <a:t>Photographic atlas of ephemeral stream features and landscapes including indicators of antiquity.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Roland Brady\Desktop\GSA present\Atlas In-channel indicators of fluvial flow.jpg"/>
          <p:cNvPicPr>
            <a:picLocks noChangeAspect="1" noChangeArrowheads="1"/>
          </p:cNvPicPr>
          <p:nvPr/>
        </p:nvPicPr>
        <p:blipFill>
          <a:blip r:embed="rId2" cstate="print"/>
          <a:srcRect l="11765" t="4545" r="7059" b="9091"/>
          <a:stretch>
            <a:fillRect/>
          </a:stretch>
        </p:blipFill>
        <p:spPr bwMode="auto">
          <a:xfrm>
            <a:off x="2277999" y="413161"/>
            <a:ext cx="4467420" cy="6150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440" y="576076"/>
            <a:ext cx="645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FFC000"/>
                </a:solidFill>
              </a:rPr>
              <a:t>Stream “activity”: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029204"/>
            <a:ext cx="633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“Relict” </a:t>
            </a:r>
            <a:r>
              <a:rPr lang="en-US" sz="2400" dirty="0" smtClean="0"/>
              <a:t>- abandoned channel having evidence of antiquity due to time/climate change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657604"/>
            <a:ext cx="614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“Abandoned” </a:t>
            </a:r>
            <a:r>
              <a:rPr lang="en-US" sz="2400" dirty="0" smtClean="0"/>
              <a:t>- channel isolated from water source by natural or anthropogenic causes; not part of modern channel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057400"/>
            <a:ext cx="620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“Dormant” </a:t>
            </a:r>
            <a:r>
              <a:rPr lang="en-US" sz="2400" dirty="0" smtClean="0"/>
              <a:t>- indicators of flow may be absent. Channel isolated from water source but  has potential for reactivation w/</a:t>
            </a:r>
            <a:r>
              <a:rPr lang="en-US" sz="2400" dirty="0" err="1" smtClean="0"/>
              <a:t>i</a:t>
            </a:r>
            <a:r>
              <a:rPr lang="en-US" sz="2400" dirty="0" smtClean="0"/>
              <a:t> lifetime of project (75 years).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143004"/>
            <a:ext cx="595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“Active” </a:t>
            </a:r>
            <a:r>
              <a:rPr lang="en-US" sz="2400" dirty="0" smtClean="0"/>
              <a:t>- indicators of flow present or existent connectivity to water source.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215" y="1099262"/>
            <a:ext cx="70995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C000"/>
                </a:solidFill>
              </a:rPr>
              <a:t>Field Data Sheet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dirty="0" smtClean="0"/>
              <a:t>For use in field assessment. Documents what features </a:t>
            </a:r>
            <a:r>
              <a:rPr lang="en-US" sz="2400" u="sng" dirty="0" smtClean="0"/>
              <a:t>are</a:t>
            </a:r>
            <a:r>
              <a:rPr lang="en-US" sz="2400" dirty="0" smtClean="0"/>
              <a:t> and </a:t>
            </a:r>
            <a:r>
              <a:rPr lang="en-US" sz="2400" u="sng" dirty="0" smtClean="0"/>
              <a:t>are not</a:t>
            </a:r>
            <a:r>
              <a:rPr lang="en-US" sz="2400" dirty="0" smtClean="0"/>
              <a:t> present (presence/absence of flow indicators) indicating channel “</a:t>
            </a:r>
            <a:r>
              <a:rPr lang="en-US" sz="2400" u="sng" dirty="0" smtClean="0"/>
              <a:t>activity</a:t>
            </a:r>
            <a:r>
              <a:rPr lang="en-US" sz="2400" dirty="0" smtClean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Roland Brady\Desktop\Fluvial Indicators Data Sheet V 14_Pag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6794" y="396815"/>
            <a:ext cx="4706101" cy="609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oland Brady\Desktop\Fluvial Indicators Data Sheet V 14_Pag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7991" y="455030"/>
            <a:ext cx="8331964" cy="5391027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888520" y="1759788"/>
            <a:ext cx="2285171" cy="446507"/>
            <a:chOff x="888520" y="1759788"/>
            <a:chExt cx="2285171" cy="446507"/>
          </a:xfrm>
        </p:grpSpPr>
        <p:sp>
          <p:nvSpPr>
            <p:cNvPr id="5" name="Oval 4"/>
            <p:cNvSpPr/>
            <p:nvPr/>
          </p:nvSpPr>
          <p:spPr>
            <a:xfrm>
              <a:off x="2717321" y="1759788"/>
              <a:ext cx="456370" cy="24153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8520" y="1785667"/>
              <a:ext cx="27604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baseline="30000" dirty="0" smtClean="0">
                  <a:solidFill>
                    <a:srgbClr val="FF0000"/>
                  </a:solidFill>
                </a:rPr>
                <a:t>+</a:t>
              </a:r>
              <a:endParaRPr lang="en-US" sz="32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7148" y="1802920"/>
            <a:ext cx="28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8054707" cy="5667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Development of utility-scale, solar power plants have high priority to provide much needed electrical energy in CA.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8" name="Picture 2" descr="C:\Users\Roland Brady\Desktop\la-me-solar-desert-tower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 l="1524"/>
          <a:stretch>
            <a:fillRect/>
          </a:stretch>
        </p:blipFill>
        <p:spPr bwMode="auto">
          <a:xfrm>
            <a:off x="457204" y="1646327"/>
            <a:ext cx="6604849" cy="4287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60057" y="5934093"/>
            <a:ext cx="3001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Photo and data courtesy </a:t>
            </a:r>
            <a:r>
              <a:rPr lang="en-US" sz="1050" dirty="0" err="1" smtClean="0"/>
              <a:t>BrightSource</a:t>
            </a:r>
            <a:r>
              <a:rPr lang="en-US" sz="1050" dirty="0" smtClean="0"/>
              <a:t> Energy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062053" y="1678276"/>
            <a:ext cx="190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Ivanpah</a:t>
            </a:r>
            <a:r>
              <a:rPr lang="en-US" sz="1400" b="1" dirty="0" smtClean="0"/>
              <a:t> Solar Thermal EGS</a:t>
            </a:r>
          </a:p>
          <a:p>
            <a:endParaRPr lang="en-US" sz="1400" dirty="0" smtClean="0"/>
          </a:p>
          <a:p>
            <a:pPr algn="ctr"/>
            <a:r>
              <a:rPr lang="en-US" sz="1400" b="1" dirty="0" smtClean="0"/>
              <a:t>Largest in world</a:t>
            </a:r>
          </a:p>
          <a:p>
            <a:pPr algn="ctr"/>
            <a:r>
              <a:rPr lang="en-US" sz="1400" dirty="0" smtClean="0"/>
              <a:t>  3500 acres</a:t>
            </a:r>
            <a:br>
              <a:rPr lang="en-US" sz="1400" dirty="0" smtClean="0"/>
            </a:br>
            <a:endParaRPr lang="en-US" sz="1400" dirty="0" smtClean="0"/>
          </a:p>
          <a:p>
            <a:pPr algn="ctr"/>
            <a:r>
              <a:rPr lang="en-US" sz="1400" b="1" dirty="0" smtClean="0"/>
              <a:t>377 MW </a:t>
            </a:r>
          </a:p>
          <a:p>
            <a:pPr algn="ctr"/>
            <a:r>
              <a:rPr lang="en-US" sz="1400" dirty="0" smtClean="0"/>
              <a:t>Supply 14,000 homes annually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755" y="2147978"/>
            <a:ext cx="6607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>
                <a:solidFill>
                  <a:srgbClr val="FFC000"/>
                </a:solidFill>
              </a:rPr>
              <a:t>Minimum map scale 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dirty="0" smtClean="0"/>
              <a:t>1” = 500’.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>
                <a:solidFill>
                  <a:srgbClr val="FFC000"/>
                </a:solidFill>
              </a:rPr>
              <a:t>Map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“watercourse”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/>
              <a:t>Map area rather than individual streams (linear).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36430" y="681488"/>
            <a:ext cx="4083570" cy="5665951"/>
            <a:chOff x="341781" y="646982"/>
            <a:chExt cx="4083570" cy="5665951"/>
          </a:xfrm>
        </p:grpSpPr>
        <p:sp>
          <p:nvSpPr>
            <p:cNvPr id="4" name="TextBox 3"/>
            <p:cNvSpPr txBox="1"/>
            <p:nvPr/>
          </p:nvSpPr>
          <p:spPr>
            <a:xfrm>
              <a:off x="341783" y="5943601"/>
              <a:ext cx="4083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Permit application delineation.                            </a:t>
              </a:r>
              <a:endParaRPr lang="en-US" b="1" dirty="0"/>
            </a:p>
          </p:txBody>
        </p:sp>
        <p:pic>
          <p:nvPicPr>
            <p:cNvPr id="32770" name="Picture 2" descr="C:\Users\Roland Brady\Desktop\GSA present\LRN Stream Delin cropp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781" y="646982"/>
              <a:ext cx="4066075" cy="5143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414068" y="1831674"/>
            <a:ext cx="2038709" cy="1477992"/>
            <a:chOff x="414068" y="1831674"/>
            <a:chExt cx="2038709" cy="1477992"/>
          </a:xfrm>
        </p:grpSpPr>
        <p:sp>
          <p:nvSpPr>
            <p:cNvPr id="20" name="TextBox 19"/>
            <p:cNvSpPr txBox="1"/>
            <p:nvPr/>
          </p:nvSpPr>
          <p:spPr>
            <a:xfrm>
              <a:off x="414068" y="1984076"/>
              <a:ext cx="1561381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</a:rPr>
                <a:t>Jurisdictional</a:t>
              </a:r>
              <a:endParaRPr lang="en-US" sz="2000" dirty="0">
                <a:solidFill>
                  <a:srgbClr val="3366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07366" y="2907101"/>
              <a:ext cx="276045" cy="19840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60430" y="3111259"/>
              <a:ext cx="276045" cy="19840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176732" y="1831674"/>
              <a:ext cx="276045" cy="19840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60472" y="2840965"/>
            <a:ext cx="2701905" cy="2357887"/>
            <a:chOff x="360472" y="2840965"/>
            <a:chExt cx="2701905" cy="235788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9426" y="2840965"/>
              <a:ext cx="276045" cy="198407"/>
            </a:xfrm>
            <a:prstGeom prst="straightConnector1">
              <a:avLst/>
            </a:prstGeom>
            <a:ln w="31750">
              <a:solidFill>
                <a:srgbClr val="AAE6F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60472" y="3594992"/>
              <a:ext cx="2701905" cy="1603860"/>
              <a:chOff x="360472" y="3594992"/>
              <a:chExt cx="2701905" cy="160386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60472" y="3594992"/>
                <a:ext cx="208080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AAE6F4"/>
                    </a:solidFill>
                  </a:rPr>
                  <a:t>Non-jurisdictiona</a:t>
                </a:r>
                <a:r>
                  <a:rPr lang="en-US" sz="2400" dirty="0" smtClean="0">
                    <a:solidFill>
                      <a:srgbClr val="AAE6F4"/>
                    </a:solidFill>
                  </a:rPr>
                  <a:t>l</a:t>
                </a:r>
                <a:endParaRPr lang="en-US" sz="2400" dirty="0">
                  <a:solidFill>
                    <a:srgbClr val="AAE6F4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058173" y="5000445"/>
                <a:ext cx="276045" cy="198407"/>
              </a:xfrm>
              <a:prstGeom prst="straightConnector1">
                <a:avLst/>
              </a:prstGeom>
              <a:ln w="31750">
                <a:solidFill>
                  <a:srgbClr val="AAE6F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81486" y="4209690"/>
                <a:ext cx="276045" cy="198407"/>
              </a:xfrm>
              <a:prstGeom prst="straightConnector1">
                <a:avLst/>
              </a:prstGeom>
              <a:ln w="31750">
                <a:solidFill>
                  <a:srgbClr val="AAE6F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786332" y="4839418"/>
                <a:ext cx="276045" cy="198407"/>
              </a:xfrm>
              <a:prstGeom prst="straightConnector1">
                <a:avLst/>
              </a:prstGeom>
              <a:ln w="31750">
                <a:solidFill>
                  <a:srgbClr val="AAE6F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4735901" y="621103"/>
            <a:ext cx="4091672" cy="5683203"/>
            <a:chOff x="4735901" y="621103"/>
            <a:chExt cx="4091672" cy="5683203"/>
          </a:xfrm>
        </p:grpSpPr>
        <p:grpSp>
          <p:nvGrpSpPr>
            <p:cNvPr id="37" name="Group 36"/>
            <p:cNvGrpSpPr/>
            <p:nvPr/>
          </p:nvGrpSpPr>
          <p:grpSpPr>
            <a:xfrm>
              <a:off x="4735901" y="621103"/>
              <a:ext cx="4091672" cy="5683203"/>
              <a:chOff x="4735901" y="621103"/>
              <a:chExt cx="4091672" cy="5683203"/>
            </a:xfrm>
          </p:grpSpPr>
          <p:pic>
            <p:nvPicPr>
              <p:cNvPr id="32771" name="Picture 3" descr="C:\Users\Roland Brady\Desktop\GSA present\LRN-KV delineation croppe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41251" y="621103"/>
                <a:ext cx="4086322" cy="5143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735901" y="5934974"/>
                <a:ext cx="4088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Revised delineation.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289031" y="1700058"/>
              <a:ext cx="159294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6666FF"/>
                  </a:solidFill>
                </a:rPr>
                <a:t>Jurisdictional</a:t>
              </a:r>
              <a:endParaRPr lang="en-US" sz="2000" dirty="0">
                <a:solidFill>
                  <a:srgbClr val="66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35" y="2372264"/>
            <a:ext cx="73315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b="1" dirty="0" smtClean="0">
                <a:solidFill>
                  <a:srgbClr val="FFC000"/>
                </a:solidFill>
              </a:rPr>
              <a:t>Oversight.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Project overseen by licensed geologist (PG) with experience working in arid watersheds who stamps and signs delineation report.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51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DISADVANTAGES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444752"/>
            <a:ext cx="726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Requires greater attention to site evaluation.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572000"/>
            <a:ext cx="678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 startAt="4"/>
            </a:pPr>
            <a:r>
              <a:rPr lang="en-US" sz="2400" dirty="0" smtClean="0"/>
              <a:t>Increases cost of assessment, but very small (&lt;1/2% of total).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678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 startAt="3"/>
            </a:pPr>
            <a:r>
              <a:rPr lang="en-US" sz="2400" dirty="0" smtClean="0"/>
              <a:t>Commonly increases jurisdictional stream length/area (increases mitigation obligation).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514600"/>
            <a:ext cx="689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Font typeface="+mj-lt"/>
              <a:buAutoNum type="arabicPeriod" startAt="2"/>
            </a:pPr>
            <a:r>
              <a:rPr lang="en-US" sz="2400" dirty="0" smtClean="0"/>
              <a:t>Practitioners learn new protocol.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BENEFITS: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884" y="1095559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To Taxpayers: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Most effective use of agency time in assessing permit applications.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Appropriate oversight of qualified personnel (Licensed Geologist).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9511" y="3515268"/>
            <a:ext cx="6867144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To project developers: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Speeds review of permit application.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Reduces chances for rejection by regulators due to faulty delineation.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Streamlines field assessment methods.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Consistent application of mitigation obligation.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969" y="271735"/>
            <a:ext cx="749635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To Environment: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Recognizes realistic area and location of stream habitat.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Aids in appropriate placement of footprint. Avoidance, mitigation obligation.</a:t>
            </a:r>
          </a:p>
          <a:p>
            <a:pPr marL="457200" indent="-457200">
              <a:spcAft>
                <a:spcPts val="1200"/>
              </a:spcAft>
              <a:buClr>
                <a:srgbClr val="FFC000"/>
              </a:buClr>
              <a:buFont typeface="+mj-lt"/>
              <a:buAutoNum type="arabicPeriod"/>
            </a:pPr>
            <a:r>
              <a:rPr lang="en-US" sz="2400" dirty="0" smtClean="0"/>
              <a:t>Protects fragile desert ecosystem without compromising production of electrical energy.</a:t>
            </a:r>
            <a:endParaRPr lang="en-US" sz="2400" dirty="0"/>
          </a:p>
        </p:txBody>
      </p:sp>
      <p:pic>
        <p:nvPicPr>
          <p:cNvPr id="46084" name="Picture 4" descr="C:\Users\Roland Brady\Desktop\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30461" y="3257167"/>
            <a:ext cx="4606507" cy="3454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710687" y="3579965"/>
            <a:ext cx="2363638" cy="1207698"/>
            <a:chOff x="5710687" y="3579965"/>
            <a:chExt cx="2363638" cy="1207698"/>
          </a:xfrm>
        </p:grpSpPr>
        <p:sp>
          <p:nvSpPr>
            <p:cNvPr id="6" name="Oval Callout 5"/>
            <p:cNvSpPr/>
            <p:nvPr/>
          </p:nvSpPr>
          <p:spPr>
            <a:xfrm>
              <a:off x="5710687" y="3579965"/>
              <a:ext cx="2363638" cy="1207698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1624" y="3778373"/>
              <a:ext cx="16994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empus Sans ITC" pitchFamily="82" charset="0"/>
                </a:rPr>
                <a:t>Thanks, geologists!!</a:t>
              </a:r>
              <a:endParaRPr lang="en-US" sz="2400" b="1" dirty="0">
                <a:solidFill>
                  <a:srgbClr val="FF0000"/>
                </a:solidFill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8001000" cy="56673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21 pending permit applications in CA desert. Proposed plant </a:t>
            </a:r>
            <a:r>
              <a:rPr lang="en-US" sz="2400" dirty="0" err="1" smtClean="0">
                <a:solidFill>
                  <a:srgbClr val="FFC000"/>
                </a:solidFill>
              </a:rPr>
              <a:t>sitings</a:t>
            </a:r>
            <a:r>
              <a:rPr lang="en-US" sz="2400" dirty="0" smtClean="0">
                <a:solidFill>
                  <a:srgbClr val="FFC000"/>
                </a:solidFill>
              </a:rPr>
              <a:t> covers hundreds of thousands of acres. 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829" y="6172204"/>
            <a:ext cx="341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courtesy of Los Angeles Times Data Desk.</a:t>
            </a:r>
            <a:endParaRPr lang="en-US" dirty="0"/>
          </a:p>
        </p:txBody>
      </p:sp>
      <p:pic>
        <p:nvPicPr>
          <p:cNvPr id="13315" name="Picture 3" descr="C:\Users\Roland Brady\Desktop\Solar sites 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1143004"/>
            <a:ext cx="5674637" cy="504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199" y="352133"/>
            <a:ext cx="864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Desert</a:t>
            </a:r>
            <a:r>
              <a:rPr lang="en-US" sz="2400" dirty="0" smtClean="0">
                <a:solidFill>
                  <a:srgbClr val="FFC000"/>
                </a:solidFill>
              </a:rPr>
              <a:t> -- area of ephemeral watersheds. Years between flows.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7833" y="6280896"/>
            <a:ext cx="157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Ivanpah</a:t>
            </a:r>
            <a:r>
              <a:rPr lang="en-US" sz="1200" dirty="0" smtClean="0"/>
              <a:t> STEGS</a:t>
            </a:r>
            <a:endParaRPr lang="en-US" sz="1200" dirty="0"/>
          </a:p>
        </p:txBody>
      </p:sp>
      <p:pic>
        <p:nvPicPr>
          <p:cNvPr id="40962" name="Picture 2" descr="C:\Users\Roland Brady\Desktop\GSA present\Ivanpah Google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5973" y="876791"/>
            <a:ext cx="6199632" cy="5404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299274" y="1750650"/>
            <a:ext cx="3188454" cy="1055077"/>
            <a:chOff x="4299274" y="1750650"/>
            <a:chExt cx="3188454" cy="105507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299274" y="2157050"/>
              <a:ext cx="1383323" cy="648677"/>
            </a:xfrm>
            <a:prstGeom prst="straightConnector1">
              <a:avLst/>
            </a:prstGeom>
            <a:ln w="12700">
              <a:solidFill>
                <a:srgbClr val="FFFF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79211" y="1750650"/>
              <a:ext cx="593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2 mi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6565" y="1932318"/>
              <a:ext cx="175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Project footprint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389" y="465021"/>
            <a:ext cx="77272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IMPORTANCE OF EPHEMERAL STREAMS IN ARID ECOSYSTEMS</a:t>
            </a:r>
          </a:p>
          <a:p>
            <a:pPr algn="ctr"/>
            <a:endParaRPr lang="en-US" sz="2400" b="1" dirty="0"/>
          </a:p>
          <a:p>
            <a:pPr marL="457200" indent="-2841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Higher biodiversity along stream corridors.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2841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Streams transport water, organic matter; disperse seeds and sediment.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2841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Channels provide </a:t>
            </a:r>
            <a:r>
              <a:rPr lang="en-US" sz="2400" dirty="0" err="1" smtClean="0"/>
              <a:t>elevational</a:t>
            </a:r>
            <a:r>
              <a:rPr lang="en-US" sz="2400" dirty="0" smtClean="0"/>
              <a:t> connectivity and refuge for animal migration.</a:t>
            </a:r>
            <a:br>
              <a:rPr lang="en-US" sz="2400" dirty="0" smtClean="0"/>
            </a:br>
            <a:endParaRPr lang="en-US" sz="2400" dirty="0" smtClean="0"/>
          </a:p>
          <a:p>
            <a:pPr marL="457200" indent="-28416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“Home” - - softer sediment in stream channel = greater ease of burrowing than on fan.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15568" y="5461865"/>
            <a:ext cx="726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algn="ctr"/>
            <a:r>
              <a:rPr lang="en-US" sz="2400" b="1" dirty="0" smtClean="0">
                <a:solidFill>
                  <a:srgbClr val="FFFF00"/>
                </a:solidFill>
              </a:rPr>
              <a:t>Because ephemeral stream habitats scarce in arid landscapes should be protected whenever possible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3" y="165222"/>
            <a:ext cx="8229600" cy="941514"/>
          </a:xfrm>
        </p:spPr>
        <p:txBody>
          <a:bodyPr/>
          <a:lstStyle/>
          <a:p>
            <a:pPr>
              <a:tabLst>
                <a:tab pos="687388" algn="l"/>
              </a:tabLst>
            </a:pPr>
            <a:r>
              <a:rPr lang="en-US" dirty="0" smtClean="0">
                <a:solidFill>
                  <a:srgbClr val="FFC000"/>
                </a:solidFill>
              </a:rPr>
              <a:t>Project Permitting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488" y="1280161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  Environmental permitting process extensive.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Solar thermal (and maybe photo-voltaic) projects </a:t>
            </a:r>
            <a:r>
              <a:rPr lang="en-US" sz="2400" dirty="0" smtClean="0"/>
              <a:t>permitted through </a:t>
            </a:r>
            <a:r>
              <a:rPr lang="en-US" sz="2400" dirty="0" smtClean="0"/>
              <a:t>California Energy Commission (CEC</a:t>
            </a:r>
            <a:r>
              <a:rPr lang="en-US" sz="2400" dirty="0" smtClean="0"/>
              <a:t>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6961" y="2954844"/>
            <a:ext cx="7722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1653" y="2993365"/>
            <a:ext cx="7513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CDFW responsible for conserving, protecting, and managing California's fish, wildlife, and native plant resources</a:t>
            </a:r>
            <a:r>
              <a:rPr lang="en-US" sz="2400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0061" y="4304581"/>
            <a:ext cx="6970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396875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Identify potential adverse impacts to fish and wildlife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54347" y="5124090"/>
            <a:ext cx="70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Clr>
                <a:srgbClr val="C00000"/>
              </a:buClr>
              <a:buFont typeface="Wingdings" pitchFamily="2" charset="2"/>
              <a:buChar char="ü"/>
              <a:tabLst>
                <a:tab pos="396875" algn="l"/>
              </a:tabLst>
            </a:pPr>
            <a:r>
              <a:rPr lang="en-US" sz="2400" dirty="0" smtClean="0"/>
              <a:t>Identify </a:t>
            </a:r>
            <a:r>
              <a:rPr lang="en-US" sz="2400" dirty="0" smtClean="0"/>
              <a:t>measures to eliminate or reduce impacts </a:t>
            </a:r>
            <a:r>
              <a:rPr lang="en-US" sz="2400" dirty="0" smtClean="0"/>
              <a:t> including </a:t>
            </a:r>
            <a:r>
              <a:rPr lang="en-US" sz="2400" dirty="0" smtClean="0"/>
              <a:t>avoidance, minimization, and mitigation</a:t>
            </a:r>
            <a:r>
              <a:rPr lang="en-US" sz="24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914404"/>
            <a:ext cx="7337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Fish and Game Code (Section 1602)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1600 Lake and Streambed 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Alteration Agreement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“Applies </a:t>
            </a:r>
            <a:r>
              <a:rPr lang="en-US" sz="2800" dirty="0"/>
              <a:t>to any work undertaken in or near a river, stream, or lake that flows at least intermittently through a bed or channel. I</a:t>
            </a:r>
            <a:r>
              <a:rPr lang="en-US" sz="2800" dirty="0" smtClean="0"/>
              <a:t>ncludes </a:t>
            </a:r>
            <a:r>
              <a:rPr lang="en-US" sz="2800" dirty="0"/>
              <a:t>ephemeral streams, desert washes, and watercourses with a subsurface flow</a:t>
            </a:r>
            <a:r>
              <a:rPr lang="en-US" sz="2800" dirty="0" smtClean="0"/>
              <a:t>.”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35169" y="4800600"/>
            <a:ext cx="50292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727" y="552832"/>
            <a:ext cx="7470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1600 requires entity to notify CDFW of any proposed activity or project that may: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284163" indent="-284163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Substantially modify a river, stream, or lake; </a:t>
            </a:r>
            <a:br>
              <a:rPr lang="en-US" sz="2400" dirty="0" smtClean="0"/>
            </a:br>
            <a:endParaRPr lang="en-US" sz="2400" dirty="0" smtClean="0"/>
          </a:p>
          <a:p>
            <a:pPr marL="284163" indent="-284163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Substantially divert </a:t>
            </a:r>
            <a:r>
              <a:rPr lang="en-US" sz="2400" dirty="0"/>
              <a:t>or </a:t>
            </a:r>
            <a:r>
              <a:rPr lang="en-US" sz="2400" dirty="0" smtClean="0"/>
              <a:t>obstruct </a:t>
            </a:r>
            <a:r>
              <a:rPr lang="en-US" sz="2400" dirty="0"/>
              <a:t>the natural </a:t>
            </a:r>
            <a:r>
              <a:rPr lang="en-US" sz="2400" dirty="0" smtClean="0"/>
              <a:t>flow;</a:t>
            </a:r>
            <a:br>
              <a:rPr lang="en-US" sz="2400" dirty="0" smtClean="0"/>
            </a:br>
            <a:endParaRPr lang="en-US" sz="2400" dirty="0"/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ubstantially change </a:t>
            </a:r>
            <a:r>
              <a:rPr lang="en-US" sz="2400" dirty="0"/>
              <a:t>or </a:t>
            </a:r>
            <a:r>
              <a:rPr lang="en-US" sz="2400" dirty="0" smtClean="0"/>
              <a:t>use </a:t>
            </a:r>
            <a:r>
              <a:rPr lang="en-US" sz="2400" dirty="0"/>
              <a:t>any material from the bed, channel, or </a:t>
            </a:r>
            <a:r>
              <a:rPr lang="en-US" sz="2400" dirty="0" smtClean="0"/>
              <a:t>bank, or;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  <a:p>
            <a:pPr marL="228600" indent="-22860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Deposit </a:t>
            </a:r>
            <a:r>
              <a:rPr lang="en-US" sz="2400" dirty="0"/>
              <a:t>or </a:t>
            </a:r>
            <a:r>
              <a:rPr lang="en-US" sz="2400" dirty="0" smtClean="0"/>
              <a:t>dispose </a:t>
            </a:r>
            <a:r>
              <a:rPr lang="en-US" sz="2400" dirty="0"/>
              <a:t>of debris, waste, or other </a:t>
            </a:r>
            <a:r>
              <a:rPr lang="en-US" sz="2400" dirty="0" smtClean="0"/>
              <a:t>material….. where </a:t>
            </a:r>
            <a:r>
              <a:rPr lang="en-US" sz="2400" dirty="0"/>
              <a:t>it may pass into any river, stream, or </a:t>
            </a:r>
            <a:r>
              <a:rPr lang="en-US" sz="2400" dirty="0" smtClean="0"/>
              <a:t>lake.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1560" y="658368"/>
            <a:ext cx="7059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2914" y="5334332"/>
            <a:ext cx="8798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Damage to jurisdictional streams requires on- or off-site mitigation.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1F497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967</Words>
  <Application>Microsoft Office PowerPoint</Application>
  <PresentationFormat>On-screen Show (4:3)</PresentationFormat>
  <Paragraphs>163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Image</vt:lpstr>
      <vt:lpstr>Developing a Protocol to Describe and Delineate Episodic Streams on Arid Landscapes FOR PERMITTING UTILITY-SCALE SOLAR POWER PLANTS</vt:lpstr>
      <vt:lpstr>Slide 2</vt:lpstr>
      <vt:lpstr>Development of utility-scale, solar power plants have high priority to provide much needed electrical energy in CA.</vt:lpstr>
      <vt:lpstr>21 pending permit applications in CA desert. Proposed plant sitings covers hundreds of thousands of acres.  </vt:lpstr>
      <vt:lpstr>Slide 5</vt:lpstr>
      <vt:lpstr>Slide 6</vt:lpstr>
      <vt:lpstr>Project Permitting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Projects Affect Streams</vt:lpstr>
      <vt:lpstr>Streams Affect Projects</vt:lpstr>
      <vt:lpstr>Slide 17</vt:lpstr>
      <vt:lpstr>Slide 18</vt:lpstr>
      <vt:lpstr>Slide 19</vt:lpstr>
      <vt:lpstr>CEC CONTRACT  TO DEVELOP PROTOCOLS FOR  DELINEATING DESERT STREAMS</vt:lpstr>
      <vt:lpstr>Slide 21</vt:lpstr>
      <vt:lpstr>Slide 22</vt:lpstr>
      <vt:lpstr>Slide 23</vt:lpstr>
      <vt:lpstr>RESULTS/RECOMMENDATIONS: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DISADVANTAGES</vt:lpstr>
      <vt:lpstr>BENEFITS:</vt:lpstr>
      <vt:lpstr>Slide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Protocol to Describe and Delineate Episodic Stream Processes on Arid Landscapes FOR PERMITTING SOLAR POWER PLANTS</dc:title>
  <dc:creator>Roland Brady</dc:creator>
  <cp:lastModifiedBy>Roland Brady</cp:lastModifiedBy>
  <cp:revision>178</cp:revision>
  <dcterms:created xsi:type="dcterms:W3CDTF">2013-05-11T21:56:34Z</dcterms:created>
  <dcterms:modified xsi:type="dcterms:W3CDTF">2013-05-20T21:50:05Z</dcterms:modified>
</cp:coreProperties>
</file>