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3891200" cy="32918400"/>
  <p:notesSz cx="6946900" cy="9283700"/>
  <p:defaultTextStyle>
    <a:defPPr>
      <a:defRPr lang="en-US"/>
    </a:defPPr>
    <a:lvl1pPr algn="l" rtl="0" fontAlgn="base">
      <a:spcBef>
        <a:spcPct val="0"/>
      </a:spcBef>
      <a:spcAft>
        <a:spcPct val="0"/>
      </a:spcAft>
      <a:defRPr sz="3600" kern="1200">
        <a:solidFill>
          <a:schemeClr val="tx1"/>
        </a:solidFill>
        <a:latin typeface="Times New Roman" pitchFamily="18" charset="0"/>
        <a:ea typeface="+mn-ea"/>
        <a:cs typeface="+mn-cs"/>
      </a:defRPr>
    </a:lvl1pPr>
    <a:lvl2pPr marL="457200" algn="l" rtl="0" fontAlgn="base">
      <a:spcBef>
        <a:spcPct val="0"/>
      </a:spcBef>
      <a:spcAft>
        <a:spcPct val="0"/>
      </a:spcAft>
      <a:defRPr sz="3600" kern="1200">
        <a:solidFill>
          <a:schemeClr val="tx1"/>
        </a:solidFill>
        <a:latin typeface="Times New Roman" pitchFamily="18" charset="0"/>
        <a:ea typeface="+mn-ea"/>
        <a:cs typeface="+mn-cs"/>
      </a:defRPr>
    </a:lvl2pPr>
    <a:lvl3pPr marL="914400" algn="l" rtl="0" fontAlgn="base">
      <a:spcBef>
        <a:spcPct val="0"/>
      </a:spcBef>
      <a:spcAft>
        <a:spcPct val="0"/>
      </a:spcAft>
      <a:defRPr sz="3600" kern="1200">
        <a:solidFill>
          <a:schemeClr val="tx1"/>
        </a:solidFill>
        <a:latin typeface="Times New Roman" pitchFamily="18" charset="0"/>
        <a:ea typeface="+mn-ea"/>
        <a:cs typeface="+mn-cs"/>
      </a:defRPr>
    </a:lvl3pPr>
    <a:lvl4pPr marL="1371600" algn="l" rtl="0" fontAlgn="base">
      <a:spcBef>
        <a:spcPct val="0"/>
      </a:spcBef>
      <a:spcAft>
        <a:spcPct val="0"/>
      </a:spcAft>
      <a:defRPr sz="3600" kern="1200">
        <a:solidFill>
          <a:schemeClr val="tx1"/>
        </a:solidFill>
        <a:latin typeface="Times New Roman" pitchFamily="18" charset="0"/>
        <a:ea typeface="+mn-ea"/>
        <a:cs typeface="+mn-cs"/>
      </a:defRPr>
    </a:lvl4pPr>
    <a:lvl5pPr marL="1828800" algn="l" rtl="0" fontAlgn="base">
      <a:spcBef>
        <a:spcPct val="0"/>
      </a:spcBef>
      <a:spcAft>
        <a:spcPct val="0"/>
      </a:spcAft>
      <a:defRPr sz="3600" kern="1200">
        <a:solidFill>
          <a:schemeClr val="tx1"/>
        </a:solidFill>
        <a:latin typeface="Times New Roman" pitchFamily="18" charset="0"/>
        <a:ea typeface="+mn-ea"/>
        <a:cs typeface="+mn-cs"/>
      </a:defRPr>
    </a:lvl5pPr>
    <a:lvl6pPr marL="2286000" algn="l" defTabSz="914400" rtl="0" eaLnBrk="1" latinLnBrk="0" hangingPunct="1">
      <a:defRPr sz="3600" kern="1200">
        <a:solidFill>
          <a:schemeClr val="tx1"/>
        </a:solidFill>
        <a:latin typeface="Times New Roman" pitchFamily="18" charset="0"/>
        <a:ea typeface="+mn-ea"/>
        <a:cs typeface="+mn-cs"/>
      </a:defRPr>
    </a:lvl6pPr>
    <a:lvl7pPr marL="2743200" algn="l" defTabSz="914400" rtl="0" eaLnBrk="1" latinLnBrk="0" hangingPunct="1">
      <a:defRPr sz="3600" kern="1200">
        <a:solidFill>
          <a:schemeClr val="tx1"/>
        </a:solidFill>
        <a:latin typeface="Times New Roman" pitchFamily="18" charset="0"/>
        <a:ea typeface="+mn-ea"/>
        <a:cs typeface="+mn-cs"/>
      </a:defRPr>
    </a:lvl7pPr>
    <a:lvl8pPr marL="3200400" algn="l" defTabSz="914400" rtl="0" eaLnBrk="1" latinLnBrk="0" hangingPunct="1">
      <a:defRPr sz="3600" kern="1200">
        <a:solidFill>
          <a:schemeClr val="tx1"/>
        </a:solidFill>
        <a:latin typeface="Times New Roman" pitchFamily="18" charset="0"/>
        <a:ea typeface="+mn-ea"/>
        <a:cs typeface="+mn-cs"/>
      </a:defRPr>
    </a:lvl8pPr>
    <a:lvl9pPr marL="3657600" algn="l" defTabSz="914400" rtl="0" eaLnBrk="1" latinLnBrk="0" hangingPunct="1">
      <a:defRPr sz="36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FFCC"/>
    <a:srgbClr val="AE1E74"/>
    <a:srgbClr val="AB217D"/>
    <a:srgbClr val="CC0000"/>
    <a:srgbClr val="A1A3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89496" autoAdjust="0"/>
  </p:normalViewPr>
  <p:slideViewPr>
    <p:cSldViewPr snapToGrid="0">
      <p:cViewPr>
        <p:scale>
          <a:sx n="33" d="100"/>
          <a:sy n="33" d="100"/>
        </p:scale>
        <p:origin x="-126" y="-72"/>
      </p:cViewPr>
      <p:guideLst>
        <p:guide orient="horz" pos="10368"/>
        <p:guide pos="1382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D:\SCIENCE\rock%20grap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1" Type="http://schemas.openxmlformats.org/officeDocument/2006/relationships/oleObject" Target="file:///D:\My%20Documents\Glacial%20Till%20Research%20Question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My%20Documents\Glacial%20Till%20Research%20Question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My%20Documents\Glacial%20Till%20Research%20Ques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800" u="sng" dirty="0">
                <a:solidFill>
                  <a:srgbClr val="002060"/>
                </a:solidFill>
                <a:latin typeface="Arial" pitchFamily="34" charset="0"/>
                <a:cs typeface="Arial" pitchFamily="34" charset="0"/>
              </a:rPr>
              <a:t>Proportion</a:t>
            </a:r>
            <a:r>
              <a:rPr lang="en-US" sz="2800" u="sng" baseline="0" dirty="0">
                <a:solidFill>
                  <a:srgbClr val="002060"/>
                </a:solidFill>
                <a:latin typeface="Arial" pitchFamily="34" charset="0"/>
                <a:cs typeface="Arial" pitchFamily="34" charset="0"/>
              </a:rPr>
              <a:t> of Rock Types</a:t>
            </a:r>
            <a:endParaRPr lang="en-US" sz="2800" u="sng" dirty="0">
              <a:solidFill>
                <a:srgbClr val="002060"/>
              </a:solidFill>
              <a:latin typeface="Arial" pitchFamily="34" charset="0"/>
              <a:cs typeface="Arial" pitchFamily="34" charset="0"/>
            </a:endParaRPr>
          </a:p>
        </c:rich>
      </c:tx>
      <c:layout/>
      <c:overlay val="0"/>
    </c:title>
    <c:autoTitleDeleted val="0"/>
    <c:plotArea>
      <c:layout/>
      <c:barChart>
        <c:barDir val="col"/>
        <c:grouping val="clustered"/>
        <c:varyColors val="0"/>
        <c:ser>
          <c:idx val="0"/>
          <c:order val="0"/>
          <c:spPr>
            <a:solidFill>
              <a:srgbClr val="002060"/>
            </a:solidFill>
            <a:ln>
              <a:solidFill>
                <a:srgbClr val="002060"/>
              </a:solidFill>
            </a:ln>
          </c:spPr>
          <c:invertIfNegative val="0"/>
          <c:cat>
            <c:strRef>
              <c:f>Sheet1!$C$1:$C$3</c:f>
              <c:strCache>
                <c:ptCount val="3"/>
                <c:pt idx="0">
                  <c:v>igneous</c:v>
                </c:pt>
                <c:pt idx="1">
                  <c:v>sedimentary</c:v>
                </c:pt>
                <c:pt idx="2">
                  <c:v>metamorphic</c:v>
                </c:pt>
              </c:strCache>
            </c:strRef>
          </c:cat>
          <c:val>
            <c:numRef>
              <c:f>Sheet1!$D$1:$D$3</c:f>
              <c:numCache>
                <c:formatCode>General</c:formatCode>
                <c:ptCount val="3"/>
                <c:pt idx="0">
                  <c:v>1</c:v>
                </c:pt>
                <c:pt idx="1">
                  <c:v>39</c:v>
                </c:pt>
                <c:pt idx="2">
                  <c:v>10</c:v>
                </c:pt>
              </c:numCache>
            </c:numRef>
          </c:val>
        </c:ser>
        <c:dLbls>
          <c:showLegendKey val="0"/>
          <c:showVal val="0"/>
          <c:showCatName val="0"/>
          <c:showSerName val="0"/>
          <c:showPercent val="0"/>
          <c:showBubbleSize val="0"/>
        </c:dLbls>
        <c:gapWidth val="150"/>
        <c:axId val="85879808"/>
        <c:axId val="91595904"/>
      </c:barChart>
      <c:catAx>
        <c:axId val="85879808"/>
        <c:scaling>
          <c:orientation val="minMax"/>
        </c:scaling>
        <c:delete val="0"/>
        <c:axPos val="b"/>
        <c:title>
          <c:tx>
            <c:rich>
              <a:bodyPr/>
              <a:lstStyle/>
              <a:p>
                <a:pPr>
                  <a:defRPr/>
                </a:pPr>
                <a:r>
                  <a:rPr lang="en-US" sz="2000" dirty="0">
                    <a:solidFill>
                      <a:srgbClr val="002060"/>
                    </a:solidFill>
                    <a:latin typeface="Arial" pitchFamily="34" charset="0"/>
                    <a:cs typeface="Arial" pitchFamily="34" charset="0"/>
                  </a:rPr>
                  <a:t>Rock</a:t>
                </a:r>
                <a:r>
                  <a:rPr lang="en-US" sz="2000" baseline="0" dirty="0">
                    <a:solidFill>
                      <a:srgbClr val="002060"/>
                    </a:solidFill>
                    <a:latin typeface="Arial" pitchFamily="34" charset="0"/>
                    <a:cs typeface="Arial" pitchFamily="34" charset="0"/>
                  </a:rPr>
                  <a:t> Type</a:t>
                </a:r>
              </a:p>
              <a:p>
                <a:pPr>
                  <a:defRPr/>
                </a:pPr>
                <a:r>
                  <a:rPr lang="en-US" sz="2000" baseline="0" dirty="0" smtClean="0">
                    <a:solidFill>
                      <a:srgbClr val="002060"/>
                    </a:solidFill>
                    <a:latin typeface="Arial" pitchFamily="34" charset="0"/>
                    <a:cs typeface="Arial" pitchFamily="34" charset="0"/>
                  </a:rPr>
                  <a:t>(Independent</a:t>
                </a:r>
                <a:r>
                  <a:rPr lang="en-US" sz="2000" baseline="0" dirty="0">
                    <a:solidFill>
                      <a:srgbClr val="002060"/>
                    </a:solidFill>
                    <a:latin typeface="Arial" pitchFamily="34" charset="0"/>
                    <a:cs typeface="Arial" pitchFamily="34" charset="0"/>
                  </a:rPr>
                  <a:t>)</a:t>
                </a:r>
                <a:endParaRPr lang="en-US" sz="2000" dirty="0">
                  <a:solidFill>
                    <a:srgbClr val="002060"/>
                  </a:solidFill>
                  <a:latin typeface="Arial" pitchFamily="34" charset="0"/>
                  <a:cs typeface="Arial" pitchFamily="34" charset="0"/>
                </a:endParaRPr>
              </a:p>
            </c:rich>
          </c:tx>
          <c:layout/>
          <c:overlay val="0"/>
        </c:title>
        <c:majorTickMark val="out"/>
        <c:minorTickMark val="none"/>
        <c:tickLblPos val="nextTo"/>
        <c:crossAx val="91595904"/>
        <c:crosses val="autoZero"/>
        <c:auto val="1"/>
        <c:lblAlgn val="ctr"/>
        <c:lblOffset val="100"/>
        <c:noMultiLvlLbl val="0"/>
      </c:catAx>
      <c:valAx>
        <c:axId val="91595904"/>
        <c:scaling>
          <c:orientation val="minMax"/>
        </c:scaling>
        <c:delete val="0"/>
        <c:axPos val="l"/>
        <c:majorGridlines/>
        <c:title>
          <c:tx>
            <c:rich>
              <a:bodyPr rot="0" vert="horz"/>
              <a:lstStyle/>
              <a:p>
                <a:pPr>
                  <a:defRPr/>
                </a:pPr>
                <a:r>
                  <a:rPr lang="en-US" sz="2000" dirty="0">
                    <a:solidFill>
                      <a:srgbClr val="002060"/>
                    </a:solidFill>
                    <a:latin typeface="Arial" pitchFamily="34" charset="0"/>
                    <a:cs typeface="Arial" pitchFamily="34" charset="0"/>
                  </a:rPr>
                  <a:t>Number</a:t>
                </a:r>
                <a:r>
                  <a:rPr lang="en-US" sz="2000" baseline="0" dirty="0">
                    <a:solidFill>
                      <a:srgbClr val="002060"/>
                    </a:solidFill>
                    <a:latin typeface="Arial" pitchFamily="34" charset="0"/>
                    <a:cs typeface="Arial" pitchFamily="34" charset="0"/>
                  </a:rPr>
                  <a:t> of Rocks</a:t>
                </a:r>
              </a:p>
              <a:p>
                <a:pPr>
                  <a:defRPr/>
                </a:pPr>
                <a:endParaRPr lang="en-US" sz="2000" baseline="0" dirty="0">
                  <a:solidFill>
                    <a:srgbClr val="002060"/>
                  </a:solidFill>
                  <a:latin typeface="Arial" pitchFamily="34" charset="0"/>
                  <a:cs typeface="Arial" pitchFamily="34" charset="0"/>
                </a:endParaRPr>
              </a:p>
              <a:p>
                <a:pPr>
                  <a:defRPr/>
                </a:pPr>
                <a:r>
                  <a:rPr lang="en-US" sz="2000" baseline="0" dirty="0">
                    <a:solidFill>
                      <a:srgbClr val="002060"/>
                    </a:solidFill>
                    <a:latin typeface="Arial" pitchFamily="34" charset="0"/>
                    <a:cs typeface="Arial" pitchFamily="34" charset="0"/>
                  </a:rPr>
                  <a:t>(Dependent</a:t>
                </a:r>
                <a:r>
                  <a:rPr lang="en-US" baseline="0" dirty="0">
                    <a:solidFill>
                      <a:srgbClr val="002060"/>
                    </a:solidFill>
                    <a:latin typeface="Arial" pitchFamily="34" charset="0"/>
                    <a:cs typeface="Arial" pitchFamily="34" charset="0"/>
                  </a:rPr>
                  <a:t>)</a:t>
                </a:r>
                <a:endParaRPr lang="en-US" dirty="0">
                  <a:solidFill>
                    <a:srgbClr val="002060"/>
                  </a:solidFill>
                  <a:latin typeface="Arial" pitchFamily="34" charset="0"/>
                  <a:cs typeface="Arial" pitchFamily="34" charset="0"/>
                </a:endParaRPr>
              </a:p>
            </c:rich>
          </c:tx>
          <c:layout/>
          <c:overlay val="0"/>
        </c:title>
        <c:numFmt formatCode="General" sourceLinked="1"/>
        <c:majorTickMark val="out"/>
        <c:minorTickMark val="none"/>
        <c:tickLblPos val="nextTo"/>
        <c:crossAx val="85879808"/>
        <c:crosses val="autoZero"/>
        <c:crossBetween val="between"/>
      </c:valAx>
    </c:plotArea>
    <c:legend>
      <c:legendPos val="r"/>
      <c:layout/>
      <c:overlay val="0"/>
    </c:legend>
    <c:plotVisOnly val="1"/>
    <c:dispBlanksAs val="gap"/>
    <c:showDLblsOverMax val="0"/>
  </c:chart>
  <c:spPr>
    <a:ln>
      <a:solidFill>
        <a:srgbClr val="002060"/>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800" u="sng" dirty="0">
                <a:solidFill>
                  <a:srgbClr val="002060"/>
                </a:solidFill>
              </a:rPr>
              <a:t>Proportion</a:t>
            </a:r>
            <a:r>
              <a:rPr lang="en-US" sz="2800" u="sng" baseline="0" dirty="0">
                <a:solidFill>
                  <a:srgbClr val="002060"/>
                </a:solidFill>
              </a:rPr>
              <a:t> of Rock Shapes</a:t>
            </a:r>
            <a:endParaRPr lang="en-US" sz="2800" u="sng" dirty="0">
              <a:solidFill>
                <a:srgbClr val="002060"/>
              </a:solidFill>
            </a:endParaRPr>
          </a:p>
        </c:rich>
      </c:tx>
      <c:layout/>
      <c:overlay val="0"/>
    </c:title>
    <c:autoTitleDeleted val="0"/>
    <c:plotArea>
      <c:layout/>
      <c:barChart>
        <c:barDir val="col"/>
        <c:grouping val="clustered"/>
        <c:varyColors val="0"/>
        <c:ser>
          <c:idx val="0"/>
          <c:order val="0"/>
          <c:spPr>
            <a:solidFill>
              <a:srgbClr val="002060"/>
            </a:solidFill>
            <a:ln>
              <a:solidFill>
                <a:srgbClr val="002060"/>
              </a:solidFill>
            </a:ln>
          </c:spPr>
          <c:invertIfNegative val="0"/>
          <c:cat>
            <c:strRef>
              <c:f>Sheet1!$B$24:$B$28</c:f>
              <c:strCache>
                <c:ptCount val="5"/>
                <c:pt idx="0">
                  <c:v>A</c:v>
                </c:pt>
                <c:pt idx="1">
                  <c:v>SA</c:v>
                </c:pt>
                <c:pt idx="2">
                  <c:v>SR</c:v>
                </c:pt>
                <c:pt idx="3">
                  <c:v>R</c:v>
                </c:pt>
                <c:pt idx="4">
                  <c:v>WR</c:v>
                </c:pt>
              </c:strCache>
            </c:strRef>
          </c:cat>
          <c:val>
            <c:numRef>
              <c:f>Sheet1!$C$24:$C$28</c:f>
              <c:numCache>
                <c:formatCode>General</c:formatCode>
                <c:ptCount val="5"/>
                <c:pt idx="0">
                  <c:v>17</c:v>
                </c:pt>
                <c:pt idx="1">
                  <c:v>17</c:v>
                </c:pt>
                <c:pt idx="2">
                  <c:v>9</c:v>
                </c:pt>
                <c:pt idx="3">
                  <c:v>7</c:v>
                </c:pt>
                <c:pt idx="4">
                  <c:v>0</c:v>
                </c:pt>
              </c:numCache>
            </c:numRef>
          </c:val>
        </c:ser>
        <c:dLbls>
          <c:showLegendKey val="0"/>
          <c:showVal val="0"/>
          <c:showCatName val="0"/>
          <c:showSerName val="0"/>
          <c:showPercent val="0"/>
          <c:showBubbleSize val="0"/>
        </c:dLbls>
        <c:gapWidth val="150"/>
        <c:axId val="90375680"/>
        <c:axId val="90377600"/>
      </c:barChart>
      <c:catAx>
        <c:axId val="90375680"/>
        <c:scaling>
          <c:orientation val="minMax"/>
        </c:scaling>
        <c:delete val="0"/>
        <c:axPos val="b"/>
        <c:title>
          <c:tx>
            <c:rich>
              <a:bodyPr/>
              <a:lstStyle/>
              <a:p>
                <a:pPr>
                  <a:defRPr/>
                </a:pPr>
                <a:r>
                  <a:rPr lang="en-US" sz="2000" dirty="0">
                    <a:solidFill>
                      <a:srgbClr val="002060"/>
                    </a:solidFill>
                  </a:rPr>
                  <a:t>Rock</a:t>
                </a:r>
                <a:r>
                  <a:rPr lang="en-US" sz="2000" baseline="0" dirty="0">
                    <a:solidFill>
                      <a:srgbClr val="002060"/>
                    </a:solidFill>
                  </a:rPr>
                  <a:t> Shape</a:t>
                </a:r>
              </a:p>
              <a:p>
                <a:pPr>
                  <a:defRPr/>
                </a:pPr>
                <a:r>
                  <a:rPr lang="en-US" sz="2000" baseline="0" dirty="0">
                    <a:solidFill>
                      <a:srgbClr val="002060"/>
                    </a:solidFill>
                  </a:rPr>
                  <a:t>(Independent)</a:t>
                </a:r>
                <a:endParaRPr lang="en-US" sz="2000" dirty="0">
                  <a:solidFill>
                    <a:srgbClr val="002060"/>
                  </a:solidFill>
                </a:endParaRPr>
              </a:p>
            </c:rich>
          </c:tx>
          <c:layout/>
          <c:overlay val="0"/>
        </c:title>
        <c:majorTickMark val="out"/>
        <c:minorTickMark val="none"/>
        <c:tickLblPos val="nextTo"/>
        <c:crossAx val="90377600"/>
        <c:crosses val="autoZero"/>
        <c:auto val="1"/>
        <c:lblAlgn val="ctr"/>
        <c:lblOffset val="100"/>
        <c:noMultiLvlLbl val="0"/>
      </c:catAx>
      <c:valAx>
        <c:axId val="90377600"/>
        <c:scaling>
          <c:orientation val="minMax"/>
        </c:scaling>
        <c:delete val="0"/>
        <c:axPos val="l"/>
        <c:majorGridlines/>
        <c:title>
          <c:tx>
            <c:rich>
              <a:bodyPr rot="0" vert="horz"/>
              <a:lstStyle/>
              <a:p>
                <a:pPr>
                  <a:defRPr/>
                </a:pPr>
                <a:r>
                  <a:rPr lang="en-US" sz="2000" dirty="0">
                    <a:solidFill>
                      <a:srgbClr val="002060"/>
                    </a:solidFill>
                  </a:rPr>
                  <a:t>Number</a:t>
                </a:r>
                <a:r>
                  <a:rPr lang="en-US" sz="2000" baseline="0" dirty="0">
                    <a:solidFill>
                      <a:srgbClr val="002060"/>
                    </a:solidFill>
                  </a:rPr>
                  <a:t> of Rocks</a:t>
                </a:r>
              </a:p>
              <a:p>
                <a:pPr>
                  <a:defRPr/>
                </a:pPr>
                <a:r>
                  <a:rPr lang="en-US" sz="2000" baseline="0" dirty="0">
                    <a:solidFill>
                      <a:srgbClr val="002060"/>
                    </a:solidFill>
                  </a:rPr>
                  <a:t>(Dependent)</a:t>
                </a:r>
                <a:endParaRPr lang="en-US" sz="2000" dirty="0">
                  <a:solidFill>
                    <a:srgbClr val="002060"/>
                  </a:solidFill>
                </a:endParaRPr>
              </a:p>
            </c:rich>
          </c:tx>
          <c:layout/>
          <c:overlay val="0"/>
        </c:title>
        <c:numFmt formatCode="General" sourceLinked="1"/>
        <c:majorTickMark val="out"/>
        <c:minorTickMark val="none"/>
        <c:tickLblPos val="nextTo"/>
        <c:crossAx val="90375680"/>
        <c:crosses val="autoZero"/>
        <c:crossBetween val="between"/>
      </c:valAx>
      <c:spPr>
        <a:noFill/>
        <a:ln w="25400">
          <a:noFill/>
        </a:ln>
      </c:spPr>
    </c:plotArea>
    <c:legend>
      <c:legendPos val="r"/>
      <c:layout/>
      <c:overlay val="0"/>
    </c:legend>
    <c:plotVisOnly val="1"/>
    <c:dispBlanksAs val="gap"/>
    <c:showDLblsOverMax val="0"/>
  </c:chart>
  <c:spPr>
    <a:ln w="3175">
      <a:solidFill>
        <a:srgbClr val="002060"/>
      </a:solidFill>
      <a:prstDash val="solid"/>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US" sz="2800" u="sng" dirty="0">
                <a:solidFill>
                  <a:srgbClr val="002060"/>
                </a:solidFill>
                <a:latin typeface="+mn-lt"/>
              </a:rPr>
              <a:t>Proportion</a:t>
            </a:r>
            <a:r>
              <a:rPr lang="en-US" sz="2800" u="sng" baseline="0" dirty="0">
                <a:solidFill>
                  <a:srgbClr val="002060"/>
                </a:solidFill>
                <a:latin typeface="+mn-lt"/>
              </a:rPr>
              <a:t> of Rock Sizes</a:t>
            </a:r>
            <a:endParaRPr lang="en-US" sz="2800" u="sng" dirty="0">
              <a:solidFill>
                <a:srgbClr val="002060"/>
              </a:solidFill>
              <a:latin typeface="+mn-lt"/>
            </a:endParaRPr>
          </a:p>
        </c:rich>
      </c:tx>
      <c:layout/>
      <c:overlay val="0"/>
    </c:title>
    <c:autoTitleDeleted val="0"/>
    <c:plotArea>
      <c:layout/>
      <c:barChart>
        <c:barDir val="col"/>
        <c:grouping val="clustered"/>
        <c:varyColors val="0"/>
        <c:ser>
          <c:idx val="0"/>
          <c:order val="0"/>
          <c:spPr>
            <a:solidFill>
              <a:srgbClr val="002060"/>
            </a:solidFill>
          </c:spPr>
          <c:invertIfNegative val="0"/>
          <c:cat>
            <c:strRef>
              <c:f>Sheet1!$C$44:$C$46</c:f>
              <c:strCache>
                <c:ptCount val="3"/>
                <c:pt idx="0">
                  <c:v>Pebble</c:v>
                </c:pt>
                <c:pt idx="1">
                  <c:v>Cobble</c:v>
                </c:pt>
                <c:pt idx="2">
                  <c:v>Boulder</c:v>
                </c:pt>
              </c:strCache>
            </c:strRef>
          </c:cat>
          <c:val>
            <c:numRef>
              <c:f>Sheet1!$D$44:$D$46</c:f>
              <c:numCache>
                <c:formatCode>General</c:formatCode>
                <c:ptCount val="3"/>
                <c:pt idx="0">
                  <c:v>46</c:v>
                </c:pt>
                <c:pt idx="1">
                  <c:v>4</c:v>
                </c:pt>
                <c:pt idx="2">
                  <c:v>0</c:v>
                </c:pt>
              </c:numCache>
            </c:numRef>
          </c:val>
        </c:ser>
        <c:dLbls>
          <c:showLegendKey val="0"/>
          <c:showVal val="0"/>
          <c:showCatName val="0"/>
          <c:showSerName val="0"/>
          <c:showPercent val="0"/>
          <c:showBubbleSize val="0"/>
        </c:dLbls>
        <c:gapWidth val="150"/>
        <c:axId val="90415104"/>
        <c:axId val="90417024"/>
      </c:barChart>
      <c:catAx>
        <c:axId val="90415104"/>
        <c:scaling>
          <c:orientation val="minMax"/>
        </c:scaling>
        <c:delete val="0"/>
        <c:axPos val="b"/>
        <c:title>
          <c:tx>
            <c:rich>
              <a:bodyPr/>
              <a:lstStyle/>
              <a:p>
                <a:pPr>
                  <a:defRPr/>
                </a:pPr>
                <a:r>
                  <a:rPr lang="en-US" sz="2000" dirty="0">
                    <a:solidFill>
                      <a:srgbClr val="002060"/>
                    </a:solidFill>
                  </a:rPr>
                  <a:t>Rock</a:t>
                </a:r>
                <a:r>
                  <a:rPr lang="en-US" sz="2000" baseline="0" dirty="0">
                    <a:solidFill>
                      <a:srgbClr val="002060"/>
                    </a:solidFill>
                  </a:rPr>
                  <a:t> Sizes</a:t>
                </a:r>
              </a:p>
              <a:p>
                <a:pPr>
                  <a:defRPr/>
                </a:pPr>
                <a:r>
                  <a:rPr lang="en-US" sz="2000" baseline="0" dirty="0">
                    <a:solidFill>
                      <a:srgbClr val="002060"/>
                    </a:solidFill>
                  </a:rPr>
                  <a:t>(Independent)</a:t>
                </a:r>
                <a:endParaRPr lang="en-US" sz="2000" dirty="0">
                  <a:solidFill>
                    <a:srgbClr val="002060"/>
                  </a:solidFill>
                </a:endParaRPr>
              </a:p>
            </c:rich>
          </c:tx>
          <c:layout/>
          <c:overlay val="0"/>
        </c:title>
        <c:majorTickMark val="out"/>
        <c:minorTickMark val="none"/>
        <c:tickLblPos val="nextTo"/>
        <c:crossAx val="90417024"/>
        <c:crosses val="autoZero"/>
        <c:auto val="1"/>
        <c:lblAlgn val="ctr"/>
        <c:lblOffset val="100"/>
        <c:noMultiLvlLbl val="0"/>
      </c:catAx>
      <c:valAx>
        <c:axId val="90417024"/>
        <c:scaling>
          <c:orientation val="minMax"/>
        </c:scaling>
        <c:delete val="0"/>
        <c:axPos val="l"/>
        <c:majorGridlines/>
        <c:title>
          <c:tx>
            <c:rich>
              <a:bodyPr rot="0" vert="horz"/>
              <a:lstStyle/>
              <a:p>
                <a:pPr>
                  <a:defRPr/>
                </a:pPr>
                <a:r>
                  <a:rPr lang="en-US" sz="2000" dirty="0">
                    <a:solidFill>
                      <a:srgbClr val="002060"/>
                    </a:solidFill>
                  </a:rPr>
                  <a:t>Number</a:t>
                </a:r>
                <a:r>
                  <a:rPr lang="en-US" sz="2000" baseline="0" dirty="0">
                    <a:solidFill>
                      <a:srgbClr val="002060"/>
                    </a:solidFill>
                  </a:rPr>
                  <a:t> of Rocks</a:t>
                </a:r>
              </a:p>
              <a:p>
                <a:pPr>
                  <a:defRPr/>
                </a:pPr>
                <a:r>
                  <a:rPr lang="en-US" sz="2000" baseline="0" dirty="0">
                    <a:solidFill>
                      <a:srgbClr val="002060"/>
                    </a:solidFill>
                  </a:rPr>
                  <a:t>(Dependent)</a:t>
                </a:r>
                <a:endParaRPr lang="en-US" sz="2000" dirty="0">
                  <a:solidFill>
                    <a:srgbClr val="002060"/>
                  </a:solidFill>
                </a:endParaRPr>
              </a:p>
            </c:rich>
          </c:tx>
          <c:layout/>
          <c:overlay val="0"/>
        </c:title>
        <c:numFmt formatCode="General" sourceLinked="1"/>
        <c:majorTickMark val="out"/>
        <c:minorTickMark val="none"/>
        <c:tickLblPos val="nextTo"/>
        <c:crossAx val="90415104"/>
        <c:crosses val="autoZero"/>
        <c:crossBetween val="between"/>
      </c:valAx>
    </c:plotArea>
    <c:legend>
      <c:legendPos val="r"/>
      <c:layout/>
      <c:overlay val="0"/>
    </c:legend>
    <c:plotVisOnly val="1"/>
    <c:dispBlanksAs val="gap"/>
    <c:showDLblsOverMax val="0"/>
  </c:chart>
  <c:spPr>
    <a:ln>
      <a:solidFill>
        <a:srgbClr val="002060"/>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800" u="sng" dirty="0">
                <a:solidFill>
                  <a:srgbClr val="002060"/>
                </a:solidFill>
              </a:rPr>
              <a:t>Proportion</a:t>
            </a:r>
            <a:r>
              <a:rPr lang="en-US" sz="2800" u="sng" baseline="0" dirty="0">
                <a:solidFill>
                  <a:srgbClr val="002060"/>
                </a:solidFill>
              </a:rPr>
              <a:t> of Rock Types</a:t>
            </a:r>
            <a:endParaRPr lang="en-US" sz="2800" u="sng" dirty="0">
              <a:solidFill>
                <a:srgbClr val="002060"/>
              </a:solidFill>
            </a:endParaRPr>
          </a:p>
        </c:rich>
      </c:tx>
      <c:layout/>
      <c:overlay val="0"/>
    </c:title>
    <c:autoTitleDeleted val="0"/>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tx>
            <c:strRef>
              <c:f>'Bar Graphs'!$A$1</c:f>
              <c:strCache>
                <c:ptCount val="1"/>
                <c:pt idx="0">
                  <c:v>Igneous</c:v>
                </c:pt>
              </c:strCache>
            </c:strRef>
          </c:tx>
          <c:spPr>
            <a:solidFill>
              <a:srgbClr val="00B0F0">
                <a:alpha val="68000"/>
              </a:srgbClr>
            </a:solidFill>
          </c:spPr>
          <c:invertIfNegative val="0"/>
          <c:val>
            <c:numRef>
              <c:f>'Bar Graphs'!$B$1</c:f>
              <c:numCache>
                <c:formatCode>General</c:formatCode>
                <c:ptCount val="1"/>
                <c:pt idx="0">
                  <c:v>1</c:v>
                </c:pt>
              </c:numCache>
            </c:numRef>
          </c:val>
        </c:ser>
        <c:ser>
          <c:idx val="1"/>
          <c:order val="1"/>
          <c:tx>
            <c:strRef>
              <c:f>'Bar Graphs'!$A$2</c:f>
              <c:strCache>
                <c:ptCount val="1"/>
                <c:pt idx="0">
                  <c:v>Sedimentary</c:v>
                </c:pt>
              </c:strCache>
            </c:strRef>
          </c:tx>
          <c:invertIfNegative val="0"/>
          <c:val>
            <c:numRef>
              <c:f>'Bar Graphs'!$B$2</c:f>
              <c:numCache>
                <c:formatCode>General</c:formatCode>
                <c:ptCount val="1"/>
                <c:pt idx="0">
                  <c:v>40</c:v>
                </c:pt>
              </c:numCache>
            </c:numRef>
          </c:val>
        </c:ser>
        <c:ser>
          <c:idx val="2"/>
          <c:order val="2"/>
          <c:tx>
            <c:strRef>
              <c:f>'Bar Graphs'!$A$3</c:f>
              <c:strCache>
                <c:ptCount val="1"/>
                <c:pt idx="0">
                  <c:v>Metamorphic</c:v>
                </c:pt>
              </c:strCache>
            </c:strRef>
          </c:tx>
          <c:invertIfNegative val="0"/>
          <c:val>
            <c:numRef>
              <c:f>'Bar Graphs'!$B$3</c:f>
              <c:numCache>
                <c:formatCode>General</c:formatCode>
                <c:ptCount val="1"/>
                <c:pt idx="0">
                  <c:v>9</c:v>
                </c:pt>
              </c:numCache>
            </c:numRef>
          </c:val>
        </c:ser>
        <c:dLbls>
          <c:showLegendKey val="0"/>
          <c:showVal val="0"/>
          <c:showCatName val="0"/>
          <c:showSerName val="0"/>
          <c:showPercent val="0"/>
          <c:showBubbleSize val="0"/>
        </c:dLbls>
        <c:gapWidth val="300"/>
        <c:shape val="cylinder"/>
        <c:axId val="91890048"/>
        <c:axId val="91891968"/>
        <c:axId val="0"/>
      </c:bar3DChart>
      <c:catAx>
        <c:axId val="91890048"/>
        <c:scaling>
          <c:orientation val="minMax"/>
        </c:scaling>
        <c:delete val="1"/>
        <c:axPos val="b"/>
        <c:title>
          <c:tx>
            <c:rich>
              <a:bodyPr/>
              <a:lstStyle/>
              <a:p>
                <a:pPr>
                  <a:defRPr/>
                </a:pPr>
                <a:r>
                  <a:rPr lang="en-US" sz="2000" dirty="0">
                    <a:solidFill>
                      <a:srgbClr val="002060"/>
                    </a:solidFill>
                  </a:rPr>
                  <a:t>Type of Rocks,</a:t>
                </a:r>
                <a:r>
                  <a:rPr lang="en-US" sz="2000" baseline="0" dirty="0">
                    <a:solidFill>
                      <a:srgbClr val="002060"/>
                    </a:solidFill>
                  </a:rPr>
                  <a:t> Independent</a:t>
                </a:r>
                <a:endParaRPr lang="en-US" sz="2000" dirty="0">
                  <a:solidFill>
                    <a:srgbClr val="002060"/>
                  </a:solidFill>
                </a:endParaRPr>
              </a:p>
            </c:rich>
          </c:tx>
          <c:layout/>
          <c:overlay val="0"/>
        </c:title>
        <c:majorTickMark val="none"/>
        <c:minorTickMark val="none"/>
        <c:tickLblPos val="nextTo"/>
        <c:crossAx val="91891968"/>
        <c:crosses val="autoZero"/>
        <c:auto val="1"/>
        <c:lblAlgn val="ctr"/>
        <c:lblOffset val="100"/>
        <c:noMultiLvlLbl val="0"/>
      </c:catAx>
      <c:valAx>
        <c:axId val="91891968"/>
        <c:scaling>
          <c:orientation val="minMax"/>
        </c:scaling>
        <c:delete val="0"/>
        <c:axPos val="l"/>
        <c:majorGridlines/>
        <c:minorGridlines/>
        <c:title>
          <c:tx>
            <c:rich>
              <a:bodyPr/>
              <a:lstStyle/>
              <a:p>
                <a:pPr>
                  <a:defRPr/>
                </a:pPr>
                <a:r>
                  <a:rPr lang="en-US" sz="2000" dirty="0">
                    <a:solidFill>
                      <a:srgbClr val="002060"/>
                    </a:solidFill>
                  </a:rPr>
                  <a:t>Number</a:t>
                </a:r>
                <a:r>
                  <a:rPr lang="en-US" sz="2000" baseline="0" dirty="0">
                    <a:solidFill>
                      <a:srgbClr val="002060"/>
                    </a:solidFill>
                  </a:rPr>
                  <a:t> of Rocks, Dependent</a:t>
                </a:r>
                <a:endParaRPr lang="en-US" sz="2000" dirty="0">
                  <a:solidFill>
                    <a:srgbClr val="002060"/>
                  </a:solidFill>
                </a:endParaRPr>
              </a:p>
            </c:rich>
          </c:tx>
          <c:layout/>
          <c:overlay val="0"/>
        </c:title>
        <c:numFmt formatCode="General" sourceLinked="1"/>
        <c:majorTickMark val="out"/>
        <c:minorTickMark val="none"/>
        <c:tickLblPos val="nextTo"/>
        <c:crossAx val="91890048"/>
        <c:crosses val="autoZero"/>
        <c:crossBetween val="between"/>
      </c:valAx>
    </c:plotArea>
    <c:legend>
      <c:legendPos val="r"/>
      <c:layout/>
      <c:overlay val="0"/>
    </c:legend>
    <c:plotVisOnly val="1"/>
    <c:dispBlanksAs val="gap"/>
    <c:showDLblsOverMax val="0"/>
  </c:chart>
  <c:spPr>
    <a:ln>
      <a:solidFill>
        <a:srgbClr val="002060"/>
      </a:solid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800" u="sng" dirty="0" smtClean="0">
                <a:solidFill>
                  <a:srgbClr val="002060"/>
                </a:solidFill>
              </a:rPr>
              <a:t>Shape</a:t>
            </a:r>
            <a:r>
              <a:rPr lang="en-US" sz="2800" u="sng" baseline="0" dirty="0" smtClean="0">
                <a:solidFill>
                  <a:srgbClr val="002060"/>
                </a:solidFill>
              </a:rPr>
              <a:t> of Glacial Till Clasts</a:t>
            </a:r>
            <a:endParaRPr lang="en-US" sz="2800" u="sng" dirty="0">
              <a:solidFill>
                <a:srgbClr val="002060"/>
              </a:solidFill>
            </a:endParaRPr>
          </a:p>
        </c:rich>
      </c:tx>
      <c:layout/>
      <c:overlay val="0"/>
    </c:title>
    <c:autoTitleDeleted val="0"/>
    <c:plotArea>
      <c:layout/>
      <c:barChart>
        <c:barDir val="col"/>
        <c:grouping val="clustered"/>
        <c:varyColors val="0"/>
        <c:ser>
          <c:idx val="0"/>
          <c:order val="0"/>
          <c:tx>
            <c:strRef>
              <c:f>'Bar Graphs'!$A$20</c:f>
              <c:strCache>
                <c:ptCount val="1"/>
                <c:pt idx="0">
                  <c:v>Angular</c:v>
                </c:pt>
              </c:strCache>
            </c:strRef>
          </c:tx>
          <c:invertIfNegative val="0"/>
          <c:val>
            <c:numRef>
              <c:f>'Bar Graphs'!$A$21</c:f>
              <c:numCache>
                <c:formatCode>General</c:formatCode>
                <c:ptCount val="1"/>
                <c:pt idx="0">
                  <c:v>16</c:v>
                </c:pt>
              </c:numCache>
            </c:numRef>
          </c:val>
        </c:ser>
        <c:ser>
          <c:idx val="1"/>
          <c:order val="1"/>
          <c:tx>
            <c:strRef>
              <c:f>'Bar Graphs'!$B$20</c:f>
              <c:strCache>
                <c:ptCount val="1"/>
                <c:pt idx="0">
                  <c:v>Subangular</c:v>
                </c:pt>
              </c:strCache>
            </c:strRef>
          </c:tx>
          <c:invertIfNegative val="0"/>
          <c:val>
            <c:numRef>
              <c:f>'Bar Graphs'!$B$21</c:f>
              <c:numCache>
                <c:formatCode>General</c:formatCode>
                <c:ptCount val="1"/>
                <c:pt idx="0">
                  <c:v>17</c:v>
                </c:pt>
              </c:numCache>
            </c:numRef>
          </c:val>
        </c:ser>
        <c:ser>
          <c:idx val="2"/>
          <c:order val="2"/>
          <c:tx>
            <c:strRef>
              <c:f>'Bar Graphs'!$C$20</c:f>
              <c:strCache>
                <c:ptCount val="1"/>
                <c:pt idx="0">
                  <c:v>Subrounded</c:v>
                </c:pt>
              </c:strCache>
            </c:strRef>
          </c:tx>
          <c:invertIfNegative val="0"/>
          <c:val>
            <c:numRef>
              <c:f>'Bar Graphs'!$C$21</c:f>
              <c:numCache>
                <c:formatCode>General</c:formatCode>
                <c:ptCount val="1"/>
                <c:pt idx="0">
                  <c:v>11</c:v>
                </c:pt>
              </c:numCache>
            </c:numRef>
          </c:val>
        </c:ser>
        <c:ser>
          <c:idx val="3"/>
          <c:order val="3"/>
          <c:tx>
            <c:strRef>
              <c:f>'Bar Graphs'!$D$20</c:f>
              <c:strCache>
                <c:ptCount val="1"/>
                <c:pt idx="0">
                  <c:v>Rounded </c:v>
                </c:pt>
              </c:strCache>
            </c:strRef>
          </c:tx>
          <c:invertIfNegative val="0"/>
          <c:val>
            <c:numRef>
              <c:f>'Bar Graphs'!$D$21</c:f>
              <c:numCache>
                <c:formatCode>General</c:formatCode>
                <c:ptCount val="1"/>
                <c:pt idx="0">
                  <c:v>5</c:v>
                </c:pt>
              </c:numCache>
            </c:numRef>
          </c:val>
        </c:ser>
        <c:ser>
          <c:idx val="4"/>
          <c:order val="4"/>
          <c:tx>
            <c:strRef>
              <c:f>'Bar Graphs'!$E$20</c:f>
              <c:strCache>
                <c:ptCount val="1"/>
                <c:pt idx="0">
                  <c:v>Well-Rounded</c:v>
                </c:pt>
              </c:strCache>
            </c:strRef>
          </c:tx>
          <c:invertIfNegative val="0"/>
          <c:val>
            <c:numRef>
              <c:f>'Bar Graphs'!$E$21</c:f>
              <c:numCache>
                <c:formatCode>General</c:formatCode>
                <c:ptCount val="1"/>
                <c:pt idx="0">
                  <c:v>1</c:v>
                </c:pt>
              </c:numCache>
            </c:numRef>
          </c:val>
        </c:ser>
        <c:dLbls>
          <c:showLegendKey val="0"/>
          <c:showVal val="0"/>
          <c:showCatName val="0"/>
          <c:showSerName val="0"/>
          <c:showPercent val="0"/>
          <c:showBubbleSize val="0"/>
        </c:dLbls>
        <c:gapWidth val="150"/>
        <c:axId val="91940736"/>
        <c:axId val="91631616"/>
      </c:barChart>
      <c:catAx>
        <c:axId val="91940736"/>
        <c:scaling>
          <c:orientation val="minMax"/>
        </c:scaling>
        <c:delete val="1"/>
        <c:axPos val="b"/>
        <c:title>
          <c:tx>
            <c:rich>
              <a:bodyPr/>
              <a:lstStyle/>
              <a:p>
                <a:pPr>
                  <a:defRPr/>
                </a:pPr>
                <a:r>
                  <a:rPr lang="en-US" sz="2000" baseline="0" dirty="0" smtClean="0">
                    <a:solidFill>
                      <a:srgbClr val="002060"/>
                    </a:solidFill>
                  </a:rPr>
                  <a:t>Shape of Rocks, </a:t>
                </a:r>
                <a:r>
                  <a:rPr lang="en-US" sz="2000" baseline="0" dirty="0">
                    <a:solidFill>
                      <a:srgbClr val="002060"/>
                    </a:solidFill>
                  </a:rPr>
                  <a:t>Independent</a:t>
                </a:r>
                <a:endParaRPr lang="en-US" sz="2000" dirty="0">
                  <a:solidFill>
                    <a:srgbClr val="002060"/>
                  </a:solidFill>
                </a:endParaRPr>
              </a:p>
            </c:rich>
          </c:tx>
          <c:layout/>
          <c:overlay val="0"/>
        </c:title>
        <c:majorTickMark val="out"/>
        <c:minorTickMark val="none"/>
        <c:tickLblPos val="nextTo"/>
        <c:crossAx val="91631616"/>
        <c:crosses val="autoZero"/>
        <c:auto val="1"/>
        <c:lblAlgn val="ctr"/>
        <c:lblOffset val="100"/>
        <c:noMultiLvlLbl val="0"/>
      </c:catAx>
      <c:valAx>
        <c:axId val="91631616"/>
        <c:scaling>
          <c:orientation val="minMax"/>
        </c:scaling>
        <c:delete val="0"/>
        <c:axPos val="l"/>
        <c:majorGridlines/>
        <c:title>
          <c:tx>
            <c:rich>
              <a:bodyPr rot="-5400000" vert="horz"/>
              <a:lstStyle/>
              <a:p>
                <a:pPr>
                  <a:defRPr/>
                </a:pPr>
                <a:r>
                  <a:rPr lang="en-US" sz="2000" dirty="0" smtClean="0">
                    <a:solidFill>
                      <a:srgbClr val="002060"/>
                    </a:solidFill>
                  </a:rPr>
                  <a:t>Number </a:t>
                </a:r>
                <a:r>
                  <a:rPr lang="en-US" sz="2000" dirty="0">
                    <a:solidFill>
                      <a:srgbClr val="002060"/>
                    </a:solidFill>
                  </a:rPr>
                  <a:t>of Particular</a:t>
                </a:r>
                <a:r>
                  <a:rPr lang="en-US" sz="2000" baseline="0" dirty="0">
                    <a:solidFill>
                      <a:srgbClr val="002060"/>
                    </a:solidFill>
                  </a:rPr>
                  <a:t> Shape, </a:t>
                </a:r>
                <a:r>
                  <a:rPr lang="en-US" sz="2000" baseline="0" dirty="0" smtClean="0">
                    <a:solidFill>
                      <a:srgbClr val="002060"/>
                    </a:solidFill>
                  </a:rPr>
                  <a:t>Dependent</a:t>
                </a:r>
                <a:endParaRPr lang="en-US" sz="2000" dirty="0">
                  <a:solidFill>
                    <a:srgbClr val="002060"/>
                  </a:solidFill>
                </a:endParaRPr>
              </a:p>
            </c:rich>
          </c:tx>
          <c:layout/>
          <c:overlay val="0"/>
        </c:title>
        <c:numFmt formatCode="General" sourceLinked="1"/>
        <c:majorTickMark val="out"/>
        <c:minorTickMark val="none"/>
        <c:tickLblPos val="nextTo"/>
        <c:crossAx val="91940736"/>
        <c:crosses val="autoZero"/>
        <c:crossBetween val="between"/>
      </c:valAx>
    </c:plotArea>
    <c:legend>
      <c:legendPos val="r"/>
      <c:layout/>
      <c:overlay val="0"/>
    </c:legend>
    <c:plotVisOnly val="1"/>
    <c:dispBlanksAs val="gap"/>
    <c:showDLblsOverMax val="0"/>
  </c:chart>
  <c:spPr>
    <a:ln>
      <a:solidFill>
        <a:srgbClr val="002060"/>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800" u="sng" dirty="0">
                <a:solidFill>
                  <a:srgbClr val="002060"/>
                </a:solidFill>
              </a:rPr>
              <a:t>Size Distribution of Rocks</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'Bar Graphs'!$C$38</c:f>
              <c:strCache>
                <c:ptCount val="1"/>
                <c:pt idx="0">
                  <c:v>Total Number</c:v>
                </c:pt>
              </c:strCache>
            </c:strRef>
          </c:tx>
          <c:invertIfNegative val="0"/>
          <c:cat>
            <c:multiLvlStrRef>
              <c:f>'Bar Graphs'!$A$39:$B$41</c:f>
              <c:multiLvlStrCache>
                <c:ptCount val="3"/>
                <c:lvl>
                  <c:pt idx="0">
                    <c:v>&gt;256 mm</c:v>
                  </c:pt>
                  <c:pt idx="1">
                    <c:v>64-256mm</c:v>
                  </c:pt>
                  <c:pt idx="2">
                    <c:v>4-64mm</c:v>
                  </c:pt>
                </c:lvl>
                <c:lvl>
                  <c:pt idx="0">
                    <c:v>Boulder</c:v>
                  </c:pt>
                  <c:pt idx="1">
                    <c:v>Cobble</c:v>
                  </c:pt>
                  <c:pt idx="2">
                    <c:v>Pebble</c:v>
                  </c:pt>
                </c:lvl>
              </c:multiLvlStrCache>
            </c:multiLvlStrRef>
          </c:cat>
          <c:val>
            <c:numRef>
              <c:f>'Bar Graphs'!$C$39:$C$41</c:f>
              <c:numCache>
                <c:formatCode>General</c:formatCode>
                <c:ptCount val="3"/>
                <c:pt idx="0">
                  <c:v>0</c:v>
                </c:pt>
                <c:pt idx="1">
                  <c:v>4</c:v>
                </c:pt>
                <c:pt idx="2">
                  <c:v>46</c:v>
                </c:pt>
              </c:numCache>
            </c:numRef>
          </c:val>
        </c:ser>
        <c:dLbls>
          <c:showLegendKey val="0"/>
          <c:showVal val="0"/>
          <c:showCatName val="0"/>
          <c:showSerName val="0"/>
          <c:showPercent val="0"/>
          <c:showBubbleSize val="0"/>
        </c:dLbls>
        <c:gapWidth val="150"/>
        <c:shape val="cylinder"/>
        <c:axId val="91652864"/>
        <c:axId val="91654784"/>
        <c:axId val="0"/>
      </c:bar3DChart>
      <c:catAx>
        <c:axId val="91652864"/>
        <c:scaling>
          <c:orientation val="minMax"/>
        </c:scaling>
        <c:delete val="0"/>
        <c:axPos val="b"/>
        <c:title>
          <c:tx>
            <c:rich>
              <a:bodyPr/>
              <a:lstStyle/>
              <a:p>
                <a:pPr>
                  <a:defRPr/>
                </a:pPr>
                <a:r>
                  <a:rPr lang="en-US" sz="2000" dirty="0">
                    <a:solidFill>
                      <a:srgbClr val="002060"/>
                    </a:solidFill>
                  </a:rPr>
                  <a:t>Type of Rocks</a:t>
                </a:r>
                <a:r>
                  <a:rPr lang="en-US" sz="2000" baseline="0" dirty="0">
                    <a:solidFill>
                      <a:srgbClr val="002060"/>
                    </a:solidFill>
                  </a:rPr>
                  <a:t> (based on size), Independent</a:t>
                </a:r>
                <a:endParaRPr lang="en-US" sz="2000" dirty="0">
                  <a:solidFill>
                    <a:srgbClr val="002060"/>
                  </a:solidFill>
                </a:endParaRPr>
              </a:p>
            </c:rich>
          </c:tx>
          <c:layout/>
          <c:overlay val="0"/>
        </c:title>
        <c:majorTickMark val="out"/>
        <c:minorTickMark val="none"/>
        <c:tickLblPos val="nextTo"/>
        <c:txPr>
          <a:bodyPr/>
          <a:lstStyle/>
          <a:p>
            <a:pPr>
              <a:defRPr baseline="0">
                <a:solidFill>
                  <a:srgbClr val="002060"/>
                </a:solidFill>
              </a:defRPr>
            </a:pPr>
            <a:endParaRPr lang="en-US"/>
          </a:p>
        </c:txPr>
        <c:crossAx val="91654784"/>
        <c:crosses val="autoZero"/>
        <c:auto val="1"/>
        <c:lblAlgn val="ctr"/>
        <c:lblOffset val="100"/>
        <c:noMultiLvlLbl val="0"/>
      </c:catAx>
      <c:valAx>
        <c:axId val="91654784"/>
        <c:scaling>
          <c:orientation val="minMax"/>
        </c:scaling>
        <c:delete val="0"/>
        <c:axPos val="l"/>
        <c:majorGridlines/>
        <c:title>
          <c:tx>
            <c:rich>
              <a:bodyPr rot="-5400000" vert="horz"/>
              <a:lstStyle/>
              <a:p>
                <a:pPr>
                  <a:defRPr/>
                </a:pPr>
                <a:r>
                  <a:rPr lang="en-US" sz="2000" dirty="0">
                    <a:solidFill>
                      <a:srgbClr val="002060"/>
                    </a:solidFill>
                  </a:rPr>
                  <a:t>Number of </a:t>
                </a:r>
                <a:r>
                  <a:rPr lang="en-US" sz="2000" dirty="0" smtClean="0">
                    <a:solidFill>
                      <a:srgbClr val="002060"/>
                    </a:solidFill>
                  </a:rPr>
                  <a:t>Rocks,</a:t>
                </a:r>
                <a:r>
                  <a:rPr lang="en-US" sz="2000" baseline="0" dirty="0" smtClean="0">
                    <a:solidFill>
                      <a:srgbClr val="002060"/>
                    </a:solidFill>
                  </a:rPr>
                  <a:t> </a:t>
                </a:r>
                <a:r>
                  <a:rPr lang="en-US" sz="2000" baseline="0" dirty="0">
                    <a:solidFill>
                      <a:srgbClr val="002060"/>
                    </a:solidFill>
                  </a:rPr>
                  <a:t>Dependent</a:t>
                </a:r>
                <a:endParaRPr lang="en-US" sz="2000" dirty="0">
                  <a:solidFill>
                    <a:srgbClr val="002060"/>
                  </a:solidFill>
                </a:endParaRPr>
              </a:p>
            </c:rich>
          </c:tx>
          <c:layout/>
          <c:overlay val="0"/>
        </c:title>
        <c:numFmt formatCode="General" sourceLinked="1"/>
        <c:majorTickMark val="out"/>
        <c:minorTickMark val="none"/>
        <c:tickLblPos val="nextTo"/>
        <c:txPr>
          <a:bodyPr/>
          <a:lstStyle/>
          <a:p>
            <a:pPr>
              <a:defRPr baseline="0">
                <a:solidFill>
                  <a:srgbClr val="002060"/>
                </a:solidFill>
              </a:defRPr>
            </a:pPr>
            <a:endParaRPr lang="en-US"/>
          </a:p>
        </c:txPr>
        <c:crossAx val="91652864"/>
        <c:crosses val="autoZero"/>
        <c:crossBetween val="between"/>
      </c:valAx>
    </c:plotArea>
    <c:plotVisOnly val="1"/>
    <c:dispBlanksAs val="gap"/>
    <c:showDLblsOverMax val="0"/>
  </c:chart>
  <c:spPr>
    <a:ln>
      <a:solidFill>
        <a:srgbClr val="002060"/>
      </a:solid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9900" cy="463550"/>
          </a:xfrm>
          <a:prstGeom prst="rect">
            <a:avLst/>
          </a:prstGeom>
        </p:spPr>
        <p:txBody>
          <a:bodyPr vert="horz" lIns="91431" tIns="45716" rIns="91431" bIns="45716" rtlCol="0"/>
          <a:lstStyle>
            <a:lvl1pPr algn="l">
              <a:defRPr sz="1200"/>
            </a:lvl1pPr>
          </a:lstStyle>
          <a:p>
            <a:endParaRPr lang="en-US" dirty="0"/>
          </a:p>
        </p:txBody>
      </p:sp>
      <p:sp>
        <p:nvSpPr>
          <p:cNvPr id="3" name="Date Placeholder 2"/>
          <p:cNvSpPr>
            <a:spLocks noGrp="1"/>
          </p:cNvSpPr>
          <p:nvPr>
            <p:ph type="dt" idx="1"/>
          </p:nvPr>
        </p:nvSpPr>
        <p:spPr>
          <a:xfrm>
            <a:off x="3935413" y="1"/>
            <a:ext cx="3009900" cy="463550"/>
          </a:xfrm>
          <a:prstGeom prst="rect">
            <a:avLst/>
          </a:prstGeom>
        </p:spPr>
        <p:txBody>
          <a:bodyPr vert="horz" lIns="91431" tIns="45716" rIns="91431" bIns="45716" rtlCol="0"/>
          <a:lstStyle>
            <a:lvl1pPr algn="r">
              <a:defRPr sz="1200"/>
            </a:lvl1pPr>
          </a:lstStyle>
          <a:p>
            <a:fld id="{FD71952E-E6EA-428A-9BDF-9F98A1BB2493}" type="datetimeFigureOut">
              <a:rPr lang="en-US" smtClean="0"/>
              <a:t>4/29/2002</a:t>
            </a:fld>
            <a:endParaRPr lang="en-US" dirty="0"/>
          </a:p>
        </p:txBody>
      </p:sp>
      <p:sp>
        <p:nvSpPr>
          <p:cNvPr id="4" name="Slide Image Placeholder 3"/>
          <p:cNvSpPr>
            <a:spLocks noGrp="1" noRot="1" noChangeAspect="1"/>
          </p:cNvSpPr>
          <p:nvPr>
            <p:ph type="sldImg" idx="2"/>
          </p:nvPr>
        </p:nvSpPr>
        <p:spPr>
          <a:xfrm>
            <a:off x="1152525" y="696913"/>
            <a:ext cx="4641850" cy="3481387"/>
          </a:xfrm>
          <a:prstGeom prst="rect">
            <a:avLst/>
          </a:prstGeom>
          <a:noFill/>
          <a:ln w="12700">
            <a:solidFill>
              <a:prstClr val="black"/>
            </a:solidFill>
          </a:ln>
        </p:spPr>
        <p:txBody>
          <a:bodyPr vert="horz" lIns="91431" tIns="45716" rIns="91431" bIns="45716" rtlCol="0" anchor="ctr"/>
          <a:lstStyle/>
          <a:p>
            <a:endParaRPr lang="en-US" dirty="0"/>
          </a:p>
        </p:txBody>
      </p:sp>
      <p:sp>
        <p:nvSpPr>
          <p:cNvPr id="5" name="Notes Placeholder 4"/>
          <p:cNvSpPr>
            <a:spLocks noGrp="1"/>
          </p:cNvSpPr>
          <p:nvPr>
            <p:ph type="body" sz="quarter" idx="3"/>
          </p:nvPr>
        </p:nvSpPr>
        <p:spPr>
          <a:xfrm>
            <a:off x="695325" y="4410076"/>
            <a:ext cx="5556250" cy="4176713"/>
          </a:xfrm>
          <a:prstGeom prst="rect">
            <a:avLst/>
          </a:prstGeom>
        </p:spPr>
        <p:txBody>
          <a:bodyPr vert="horz" lIns="91431" tIns="45716" rIns="91431" bIns="4571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8564"/>
            <a:ext cx="3009900" cy="463550"/>
          </a:xfrm>
          <a:prstGeom prst="rect">
            <a:avLst/>
          </a:prstGeom>
        </p:spPr>
        <p:txBody>
          <a:bodyPr vert="horz" lIns="91431" tIns="45716" rIns="91431" bIns="4571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5413" y="8818564"/>
            <a:ext cx="3009900" cy="463550"/>
          </a:xfrm>
          <a:prstGeom prst="rect">
            <a:avLst/>
          </a:prstGeom>
        </p:spPr>
        <p:txBody>
          <a:bodyPr vert="horz" lIns="91431" tIns="45716" rIns="91431" bIns="45716" rtlCol="0" anchor="b"/>
          <a:lstStyle>
            <a:lvl1pPr algn="r">
              <a:defRPr sz="1200"/>
            </a:lvl1pPr>
          </a:lstStyle>
          <a:p>
            <a:fld id="{65617597-DCEB-4057-B0DC-BCE5C2EBADE9}" type="slidenum">
              <a:rPr lang="en-US" smtClean="0"/>
              <a:t>‹#›</a:t>
            </a:fld>
            <a:endParaRPr lang="en-US" dirty="0"/>
          </a:p>
        </p:txBody>
      </p:sp>
    </p:spTree>
    <p:extLst>
      <p:ext uri="{BB962C8B-B14F-4D97-AF65-F5344CB8AC3E}">
        <p14:creationId xmlns:p14="http://schemas.microsoft.com/office/powerpoint/2010/main" val="2407910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617597-DCEB-4057-B0DC-BCE5C2EBADE9}" type="slidenum">
              <a:rPr lang="en-US" smtClean="0"/>
              <a:t>1</a:t>
            </a:fld>
            <a:endParaRPr lang="en-US" dirty="0"/>
          </a:p>
        </p:txBody>
      </p:sp>
    </p:spTree>
    <p:extLst>
      <p:ext uri="{BB962C8B-B14F-4D97-AF65-F5344CB8AC3E}">
        <p14:creationId xmlns:p14="http://schemas.microsoft.com/office/powerpoint/2010/main" val="3079459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363" y="18653125"/>
            <a:ext cx="30724475"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F7B69D71-B4CC-4546-868D-89B03A3C2711}"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4362148-9F73-4240-B602-7AFF1317091B}"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38" y="1317625"/>
            <a:ext cx="9875837" cy="280876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3925" y="1317625"/>
            <a:ext cx="29475113" cy="280876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B6124F3F-0CF6-4549-8C70-5B786894355B}"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4C8A5F69-EE0C-4EB4-B61D-E86B69FDC1B9}"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0" y="13952538"/>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C3249605-4BE6-487D-AF4B-F9FC57DEFE93}"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3925" y="7680325"/>
            <a:ext cx="19675475" cy="21724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21800" y="7680325"/>
            <a:ext cx="19675475" cy="21724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855628E1-D9A1-45B9-BC56-36E26CD2DD07}"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3925" y="7369175"/>
            <a:ext cx="1939290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3925" y="10439400"/>
            <a:ext cx="1939290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438" y="7369175"/>
            <a:ext cx="19400837"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6438" y="10439400"/>
            <a:ext cx="19400837"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dirty="0"/>
          </a:p>
        </p:txBody>
      </p:sp>
      <p:sp>
        <p:nvSpPr>
          <p:cNvPr id="8" name="Rectangle 5"/>
          <p:cNvSpPr>
            <a:spLocks noGrp="1" noChangeArrowheads="1"/>
          </p:cNvSpPr>
          <p:nvPr>
            <p:ph type="ftr" sz="quarter" idx="11"/>
          </p:nvPr>
        </p:nvSpPr>
        <p:spPr>
          <a:ln/>
        </p:spPr>
        <p:txBody>
          <a:bodyPr/>
          <a:lstStyle>
            <a:lvl1pPr>
              <a:defRPr/>
            </a:lvl1pPr>
          </a:lstStyle>
          <a:p>
            <a:endParaRPr lang="en-US" dirty="0"/>
          </a:p>
        </p:txBody>
      </p:sp>
      <p:sp>
        <p:nvSpPr>
          <p:cNvPr id="9" name="Rectangle 6"/>
          <p:cNvSpPr>
            <a:spLocks noGrp="1" noChangeArrowheads="1"/>
          </p:cNvSpPr>
          <p:nvPr>
            <p:ph type="sldNum" sz="quarter" idx="12"/>
          </p:nvPr>
        </p:nvSpPr>
        <p:spPr>
          <a:ln/>
        </p:spPr>
        <p:txBody>
          <a:bodyPr/>
          <a:lstStyle>
            <a:lvl1pPr>
              <a:defRPr/>
            </a:lvl1pPr>
          </a:lstStyle>
          <a:p>
            <a:fld id="{1E53B0C1-CD8E-4544-AFC2-FC7479874937}"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dirty="0"/>
          </a:p>
        </p:txBody>
      </p:sp>
      <p:sp>
        <p:nvSpPr>
          <p:cNvPr id="4" name="Rectangle 5"/>
          <p:cNvSpPr>
            <a:spLocks noGrp="1" noChangeArrowheads="1"/>
          </p:cNvSpPr>
          <p:nvPr>
            <p:ph type="ftr" sz="quarter" idx="11"/>
          </p:nvPr>
        </p:nvSpPr>
        <p:spPr>
          <a:ln/>
        </p:spPr>
        <p:txBody>
          <a:bodyPr/>
          <a:lstStyle>
            <a:lvl1pPr>
              <a:defRPr/>
            </a:lvl1pPr>
          </a:lstStyle>
          <a:p>
            <a:endParaRPr lang="en-US" dirty="0"/>
          </a:p>
        </p:txBody>
      </p:sp>
      <p:sp>
        <p:nvSpPr>
          <p:cNvPr id="5" name="Rectangle 6"/>
          <p:cNvSpPr>
            <a:spLocks noGrp="1" noChangeArrowheads="1"/>
          </p:cNvSpPr>
          <p:nvPr>
            <p:ph type="sldNum" sz="quarter" idx="12"/>
          </p:nvPr>
        </p:nvSpPr>
        <p:spPr>
          <a:ln/>
        </p:spPr>
        <p:txBody>
          <a:bodyPr/>
          <a:lstStyle>
            <a:lvl1pPr>
              <a:defRPr/>
            </a:lvl1pPr>
          </a:lstStyle>
          <a:p>
            <a:fld id="{5D5A1673-D93F-4C9A-AAC5-5C793FEC2F43}"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dirty="0"/>
          </a:p>
        </p:txBody>
      </p:sp>
      <p:sp>
        <p:nvSpPr>
          <p:cNvPr id="3" name="Rectangle 5"/>
          <p:cNvSpPr>
            <a:spLocks noGrp="1" noChangeArrowheads="1"/>
          </p:cNvSpPr>
          <p:nvPr>
            <p:ph type="ftr" sz="quarter" idx="11"/>
          </p:nvPr>
        </p:nvSpPr>
        <p:spPr>
          <a:ln/>
        </p:spPr>
        <p:txBody>
          <a:bodyPr/>
          <a:lstStyle>
            <a:lvl1pPr>
              <a:defRPr/>
            </a:lvl1pPr>
          </a:lstStyle>
          <a:p>
            <a:endParaRPr lang="en-US" dirty="0"/>
          </a:p>
        </p:txBody>
      </p:sp>
      <p:sp>
        <p:nvSpPr>
          <p:cNvPr id="4" name="Rectangle 6"/>
          <p:cNvSpPr>
            <a:spLocks noGrp="1" noChangeArrowheads="1"/>
          </p:cNvSpPr>
          <p:nvPr>
            <p:ph type="sldNum" sz="quarter" idx="12"/>
          </p:nvPr>
        </p:nvSpPr>
        <p:spPr>
          <a:ln/>
        </p:spPr>
        <p:txBody>
          <a:bodyPr/>
          <a:lstStyle>
            <a:lvl1pPr>
              <a:defRPr/>
            </a:lvl1pPr>
          </a:lstStyle>
          <a:p>
            <a:fld id="{6C9883E3-06AA-4F8D-8487-0BD60AB2EAB7}"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60875" y="1311275"/>
            <a:ext cx="245364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3925" y="6888163"/>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28D3FE16-7E80-4263-87AA-E5A6F376C629}"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3"/>
            <a:ext cx="26335037" cy="27209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2663" y="2941638"/>
            <a:ext cx="26335037"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8602663" y="25763538"/>
            <a:ext cx="26335037"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2981F40C-79BD-4A41-9D8E-147DA5944AC2}"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3925" y="1317625"/>
            <a:ext cx="39503350" cy="5486400"/>
          </a:xfrm>
          <a:prstGeom prst="rect">
            <a:avLst/>
          </a:prstGeom>
          <a:noFill/>
          <a:ln w="9525">
            <a:noFill/>
            <a:miter lim="800000"/>
            <a:headEnd/>
            <a:tailEnd/>
          </a:ln>
        </p:spPr>
        <p:txBody>
          <a:bodyPr vert="horz" wrap="square" lIns="438912" tIns="219456" rIns="438912" bIns="21945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193925" y="7680325"/>
            <a:ext cx="39503350" cy="21724938"/>
          </a:xfrm>
          <a:prstGeom prst="rect">
            <a:avLst/>
          </a:prstGeom>
          <a:noFill/>
          <a:ln w="9525">
            <a:noFill/>
            <a:miter lim="800000"/>
            <a:headEnd/>
            <a:tailEnd/>
          </a:ln>
        </p:spPr>
        <p:txBody>
          <a:bodyPr vert="horz" wrap="square" lIns="438912" tIns="219456" rIns="438912" bIns="21945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2193925" y="29976763"/>
            <a:ext cx="10242550" cy="228600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defRPr sz="6700">
                <a:latin typeface="Arial" charset="0"/>
              </a:defRPr>
            </a:lvl1pPr>
          </a:lstStyle>
          <a:p>
            <a:endParaRPr lang="en-US" dirty="0"/>
          </a:p>
        </p:txBody>
      </p:sp>
      <p:sp>
        <p:nvSpPr>
          <p:cNvPr id="1029" name="Rectangle 5"/>
          <p:cNvSpPr>
            <a:spLocks noGrp="1" noChangeArrowheads="1"/>
          </p:cNvSpPr>
          <p:nvPr>
            <p:ph type="ftr" sz="quarter" idx="3"/>
          </p:nvPr>
        </p:nvSpPr>
        <p:spPr bwMode="auto">
          <a:xfrm>
            <a:off x="14995525" y="29976763"/>
            <a:ext cx="13900150" cy="228600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lgn="ctr">
              <a:defRPr sz="6700">
                <a:latin typeface="Arial" charset="0"/>
              </a:defRPr>
            </a:lvl1pPr>
          </a:lstStyle>
          <a:p>
            <a:endParaRPr lang="en-US" dirty="0"/>
          </a:p>
        </p:txBody>
      </p:sp>
      <p:sp>
        <p:nvSpPr>
          <p:cNvPr id="1030" name="Rectangle 6"/>
          <p:cNvSpPr>
            <a:spLocks noGrp="1" noChangeArrowheads="1"/>
          </p:cNvSpPr>
          <p:nvPr>
            <p:ph type="sldNum" sz="quarter" idx="4"/>
          </p:nvPr>
        </p:nvSpPr>
        <p:spPr bwMode="auto">
          <a:xfrm>
            <a:off x="31454725" y="29976763"/>
            <a:ext cx="10242550" cy="228600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lgn="r">
              <a:defRPr sz="6700">
                <a:latin typeface="Arial" charset="0"/>
              </a:defRPr>
            </a:lvl1pPr>
          </a:lstStyle>
          <a:p>
            <a:fld id="{D6F24BED-2A6A-4772-8FB8-60A1B8F5E81F}"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438" rtl="0" eaLnBrk="0" fontAlgn="base" hangingPunct="0">
        <a:spcBef>
          <a:spcPct val="0"/>
        </a:spcBef>
        <a:spcAft>
          <a:spcPct val="0"/>
        </a:spcAft>
        <a:defRPr sz="21100">
          <a:solidFill>
            <a:schemeClr val="tx2"/>
          </a:solidFill>
          <a:latin typeface="+mj-lt"/>
          <a:ea typeface="+mj-ea"/>
          <a:cs typeface="+mj-cs"/>
        </a:defRPr>
      </a:lvl1pPr>
      <a:lvl2pPr algn="ctr" defTabSz="4389438" rtl="0" eaLnBrk="0" fontAlgn="base" hangingPunct="0">
        <a:spcBef>
          <a:spcPct val="0"/>
        </a:spcBef>
        <a:spcAft>
          <a:spcPct val="0"/>
        </a:spcAft>
        <a:defRPr sz="21100">
          <a:solidFill>
            <a:schemeClr val="tx2"/>
          </a:solidFill>
          <a:latin typeface="Arial" charset="0"/>
        </a:defRPr>
      </a:lvl2pPr>
      <a:lvl3pPr algn="ctr" defTabSz="4389438" rtl="0" eaLnBrk="0" fontAlgn="base" hangingPunct="0">
        <a:spcBef>
          <a:spcPct val="0"/>
        </a:spcBef>
        <a:spcAft>
          <a:spcPct val="0"/>
        </a:spcAft>
        <a:defRPr sz="21100">
          <a:solidFill>
            <a:schemeClr val="tx2"/>
          </a:solidFill>
          <a:latin typeface="Arial" charset="0"/>
        </a:defRPr>
      </a:lvl3pPr>
      <a:lvl4pPr algn="ctr" defTabSz="4389438" rtl="0" eaLnBrk="0" fontAlgn="base" hangingPunct="0">
        <a:spcBef>
          <a:spcPct val="0"/>
        </a:spcBef>
        <a:spcAft>
          <a:spcPct val="0"/>
        </a:spcAft>
        <a:defRPr sz="21100">
          <a:solidFill>
            <a:schemeClr val="tx2"/>
          </a:solidFill>
          <a:latin typeface="Arial" charset="0"/>
        </a:defRPr>
      </a:lvl4pPr>
      <a:lvl5pPr algn="ctr" defTabSz="4389438" rtl="0" eaLnBrk="0" fontAlgn="base" hangingPunct="0">
        <a:spcBef>
          <a:spcPct val="0"/>
        </a:spcBef>
        <a:spcAft>
          <a:spcPct val="0"/>
        </a:spcAft>
        <a:defRPr sz="21100">
          <a:solidFill>
            <a:schemeClr val="tx2"/>
          </a:solidFill>
          <a:latin typeface="Arial" charset="0"/>
        </a:defRPr>
      </a:lvl5pPr>
      <a:lvl6pPr marL="457200" algn="ctr" defTabSz="4389438" rtl="0" fontAlgn="base">
        <a:spcBef>
          <a:spcPct val="0"/>
        </a:spcBef>
        <a:spcAft>
          <a:spcPct val="0"/>
        </a:spcAft>
        <a:defRPr sz="21100">
          <a:solidFill>
            <a:schemeClr val="tx2"/>
          </a:solidFill>
          <a:latin typeface="Arial" charset="0"/>
        </a:defRPr>
      </a:lvl6pPr>
      <a:lvl7pPr marL="914400" algn="ctr" defTabSz="4389438" rtl="0" fontAlgn="base">
        <a:spcBef>
          <a:spcPct val="0"/>
        </a:spcBef>
        <a:spcAft>
          <a:spcPct val="0"/>
        </a:spcAft>
        <a:defRPr sz="21100">
          <a:solidFill>
            <a:schemeClr val="tx2"/>
          </a:solidFill>
          <a:latin typeface="Arial" charset="0"/>
        </a:defRPr>
      </a:lvl7pPr>
      <a:lvl8pPr marL="1371600" algn="ctr" defTabSz="4389438" rtl="0" fontAlgn="base">
        <a:spcBef>
          <a:spcPct val="0"/>
        </a:spcBef>
        <a:spcAft>
          <a:spcPct val="0"/>
        </a:spcAft>
        <a:defRPr sz="21100">
          <a:solidFill>
            <a:schemeClr val="tx2"/>
          </a:solidFill>
          <a:latin typeface="Arial" charset="0"/>
        </a:defRPr>
      </a:lvl8pPr>
      <a:lvl9pPr marL="1828800" algn="ctr" defTabSz="4389438" rtl="0" fontAlgn="base">
        <a:spcBef>
          <a:spcPct val="0"/>
        </a:spcBef>
        <a:spcAft>
          <a:spcPct val="0"/>
        </a:spcAft>
        <a:defRPr sz="21100">
          <a:solidFill>
            <a:schemeClr val="tx2"/>
          </a:solidFill>
          <a:latin typeface="Arial" charset="0"/>
        </a:defRPr>
      </a:lvl9pPr>
    </p:titleStyle>
    <p:bodyStyle>
      <a:lvl1pPr marL="1646238" indent="-1646238" algn="l" defTabSz="4389438" rtl="0" eaLnBrk="0" fontAlgn="base" hangingPunct="0">
        <a:spcBef>
          <a:spcPct val="20000"/>
        </a:spcBef>
        <a:spcAft>
          <a:spcPct val="0"/>
        </a:spcAft>
        <a:buChar char="•"/>
        <a:defRPr sz="15400">
          <a:solidFill>
            <a:schemeClr val="tx1"/>
          </a:solidFill>
          <a:latin typeface="+mn-lt"/>
          <a:ea typeface="+mn-ea"/>
          <a:cs typeface="+mn-cs"/>
        </a:defRPr>
      </a:lvl1pPr>
      <a:lvl2pPr marL="3565525" indent="-1371600" algn="l" defTabSz="4389438" rtl="0" eaLnBrk="0" fontAlgn="base" hangingPunct="0">
        <a:spcBef>
          <a:spcPct val="20000"/>
        </a:spcBef>
        <a:spcAft>
          <a:spcPct val="0"/>
        </a:spcAft>
        <a:buChar char="–"/>
        <a:defRPr sz="13400">
          <a:solidFill>
            <a:schemeClr val="tx1"/>
          </a:solidFill>
          <a:latin typeface="+mn-lt"/>
        </a:defRPr>
      </a:lvl2pPr>
      <a:lvl3pPr marL="5486400" indent="-1096963" algn="l" defTabSz="4389438" rtl="0" eaLnBrk="0" fontAlgn="base" hangingPunct="0">
        <a:spcBef>
          <a:spcPct val="20000"/>
        </a:spcBef>
        <a:spcAft>
          <a:spcPct val="0"/>
        </a:spcAft>
        <a:buChar char="•"/>
        <a:defRPr sz="11500">
          <a:solidFill>
            <a:schemeClr val="tx1"/>
          </a:solidFill>
          <a:latin typeface="+mn-lt"/>
        </a:defRPr>
      </a:lvl3pPr>
      <a:lvl4pPr marL="7680325" indent="-1096963" algn="l" defTabSz="4389438" rtl="0" eaLnBrk="0" fontAlgn="base" hangingPunct="0">
        <a:spcBef>
          <a:spcPct val="20000"/>
        </a:spcBef>
        <a:spcAft>
          <a:spcPct val="0"/>
        </a:spcAft>
        <a:buChar char="–"/>
        <a:defRPr sz="9600">
          <a:solidFill>
            <a:schemeClr val="tx1"/>
          </a:solidFill>
          <a:latin typeface="+mn-lt"/>
        </a:defRPr>
      </a:lvl4pPr>
      <a:lvl5pPr marL="9875838" indent="-1096963" algn="l" defTabSz="4389438" rtl="0" eaLnBrk="0" fontAlgn="base" hangingPunct="0">
        <a:spcBef>
          <a:spcPct val="20000"/>
        </a:spcBef>
        <a:spcAft>
          <a:spcPct val="0"/>
        </a:spcAft>
        <a:buChar char="»"/>
        <a:defRPr sz="9600">
          <a:solidFill>
            <a:schemeClr val="tx1"/>
          </a:solidFill>
          <a:latin typeface="+mn-lt"/>
        </a:defRPr>
      </a:lvl5pPr>
      <a:lvl6pPr marL="10333038" indent="-1096963" algn="l" defTabSz="4389438" rtl="0" fontAlgn="base">
        <a:spcBef>
          <a:spcPct val="20000"/>
        </a:spcBef>
        <a:spcAft>
          <a:spcPct val="0"/>
        </a:spcAft>
        <a:buChar char="»"/>
        <a:defRPr sz="9600">
          <a:solidFill>
            <a:schemeClr val="tx1"/>
          </a:solidFill>
          <a:latin typeface="+mn-lt"/>
        </a:defRPr>
      </a:lvl6pPr>
      <a:lvl7pPr marL="10790238" indent="-1096963" algn="l" defTabSz="4389438" rtl="0" fontAlgn="base">
        <a:spcBef>
          <a:spcPct val="20000"/>
        </a:spcBef>
        <a:spcAft>
          <a:spcPct val="0"/>
        </a:spcAft>
        <a:buChar char="»"/>
        <a:defRPr sz="9600">
          <a:solidFill>
            <a:schemeClr val="tx1"/>
          </a:solidFill>
          <a:latin typeface="+mn-lt"/>
        </a:defRPr>
      </a:lvl7pPr>
      <a:lvl8pPr marL="11247438" indent="-1096963" algn="l" defTabSz="4389438" rtl="0" fontAlgn="base">
        <a:spcBef>
          <a:spcPct val="20000"/>
        </a:spcBef>
        <a:spcAft>
          <a:spcPct val="0"/>
        </a:spcAft>
        <a:buChar char="»"/>
        <a:defRPr sz="9600">
          <a:solidFill>
            <a:schemeClr val="tx1"/>
          </a:solidFill>
          <a:latin typeface="+mn-lt"/>
        </a:defRPr>
      </a:lvl8pPr>
      <a:lvl9pPr marL="11704638" indent="-1096963" algn="l" defTabSz="4389438" rtl="0" fontAlgn="base">
        <a:spcBef>
          <a:spcPct val="20000"/>
        </a:spcBef>
        <a:spcAft>
          <a:spcPct val="0"/>
        </a:spcAft>
        <a:buChar char="»"/>
        <a:defRPr sz="9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hart" Target="../charts/chart1.xml"/><Relationship Id="rId13" Type="http://schemas.openxmlformats.org/officeDocument/2006/relationships/chart" Target="../charts/chart5.xml"/><Relationship Id="rId1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chart" Target="../charts/chart4.xml"/><Relationship Id="rId17"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jpeg"/><Relationship Id="rId5" Type="http://schemas.openxmlformats.org/officeDocument/2006/relationships/image" Target="../media/image3.jpeg"/><Relationship Id="rId15" Type="http://schemas.openxmlformats.org/officeDocument/2006/relationships/image" Target="../media/image8.png"/><Relationship Id="rId10" Type="http://schemas.openxmlformats.org/officeDocument/2006/relationships/chart" Target="../charts/chart3.xml"/><Relationship Id="rId4" Type="http://schemas.openxmlformats.org/officeDocument/2006/relationships/image" Target="../media/image2.gif"/><Relationship Id="rId9" Type="http://schemas.openxmlformats.org/officeDocument/2006/relationships/chart" Target="../charts/chart2.xml"/><Relationship Id="rId1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8830039" y="4767945"/>
            <a:ext cx="24726900" cy="2677656"/>
          </a:xfrm>
          <a:prstGeom prst="rect">
            <a:avLst/>
          </a:prstGeom>
          <a:noFill/>
          <a:ln w="9525">
            <a:noFill/>
            <a:miter lim="800000"/>
            <a:headEnd/>
            <a:tailEnd/>
          </a:ln>
        </p:spPr>
        <p:txBody>
          <a:bodyPr wrap="square">
            <a:spAutoFit/>
          </a:bodyPr>
          <a:lstStyle/>
          <a:p>
            <a:pPr algn="ctr" defTabSz="4389438">
              <a:spcBef>
                <a:spcPct val="50000"/>
              </a:spcBef>
            </a:pPr>
            <a:r>
              <a:rPr lang="en-US" sz="4800" b="1" dirty="0" smtClean="0">
                <a:solidFill>
                  <a:srgbClr val="002060"/>
                </a:solidFill>
                <a:latin typeface="+mn-lt"/>
              </a:rPr>
              <a:t>Kurtz K. Miller</a:t>
            </a:r>
            <a:r>
              <a:rPr lang="en-US" sz="4800" b="1" baseline="30000" dirty="0" smtClean="0">
                <a:solidFill>
                  <a:srgbClr val="002060"/>
                </a:solidFill>
                <a:latin typeface="+mn-lt"/>
              </a:rPr>
              <a:t>1,2</a:t>
            </a:r>
            <a:r>
              <a:rPr lang="en-US" sz="4800" b="1" dirty="0" smtClean="0">
                <a:solidFill>
                  <a:srgbClr val="002060"/>
                </a:solidFill>
                <a:latin typeface="+mn-lt"/>
              </a:rPr>
              <a:t> and Alex C. Cook</a:t>
            </a:r>
            <a:r>
              <a:rPr lang="en-US" sz="4800" b="1" baseline="30000" dirty="0" smtClean="0">
                <a:solidFill>
                  <a:srgbClr val="002060"/>
                </a:solidFill>
                <a:latin typeface="+mn-lt"/>
              </a:rPr>
              <a:t>1</a:t>
            </a:r>
            <a:endParaRPr lang="en-US" sz="4800" b="1" baseline="30000" dirty="0">
              <a:solidFill>
                <a:srgbClr val="002060"/>
              </a:solidFill>
              <a:latin typeface="+mn-lt"/>
            </a:endParaRPr>
          </a:p>
          <a:p>
            <a:pPr algn="ctr" defTabSz="4389438">
              <a:spcBef>
                <a:spcPct val="50000"/>
              </a:spcBef>
            </a:pPr>
            <a:r>
              <a:rPr lang="en-US" sz="4000" baseline="30000" dirty="0" smtClean="0">
                <a:solidFill>
                  <a:srgbClr val="002060"/>
                </a:solidFill>
                <a:latin typeface="+mn-lt"/>
              </a:rPr>
              <a:t>1 </a:t>
            </a:r>
            <a:r>
              <a:rPr lang="en-US" sz="4000" dirty="0" smtClean="0">
                <a:solidFill>
                  <a:srgbClr val="002060"/>
                </a:solidFill>
                <a:latin typeface="+mn-lt"/>
              </a:rPr>
              <a:t>Department of Teacher Education, University of Dayton, Dayton, OH 45469</a:t>
            </a:r>
          </a:p>
          <a:p>
            <a:pPr algn="ctr" defTabSz="4389438">
              <a:spcBef>
                <a:spcPct val="50000"/>
              </a:spcBef>
            </a:pPr>
            <a:r>
              <a:rPr lang="en-US" sz="4000" baseline="30000" dirty="0" smtClean="0">
                <a:solidFill>
                  <a:srgbClr val="002060"/>
                </a:solidFill>
                <a:latin typeface="+mn-lt"/>
              </a:rPr>
              <a:t>2</a:t>
            </a:r>
            <a:r>
              <a:rPr lang="en-US" sz="4000" dirty="0">
                <a:solidFill>
                  <a:srgbClr val="002060"/>
                </a:solidFill>
                <a:latin typeface="+mn-lt"/>
              </a:rPr>
              <a:t> </a:t>
            </a:r>
            <a:r>
              <a:rPr lang="en-US" sz="4000" dirty="0" smtClean="0">
                <a:solidFill>
                  <a:srgbClr val="002060"/>
                </a:solidFill>
                <a:latin typeface="+mn-lt"/>
              </a:rPr>
              <a:t>Department of Educational Leadership, Miami University, Oxford, OH 45356</a:t>
            </a:r>
          </a:p>
        </p:txBody>
      </p:sp>
      <p:sp>
        <p:nvSpPr>
          <p:cNvPr id="2053" name="Text Box 5"/>
          <p:cNvSpPr txBox="1">
            <a:spLocks noChangeArrowheads="1"/>
          </p:cNvSpPr>
          <p:nvPr/>
        </p:nvSpPr>
        <p:spPr bwMode="auto">
          <a:xfrm>
            <a:off x="5656942" y="959694"/>
            <a:ext cx="31978929" cy="2739211"/>
          </a:xfrm>
          <a:prstGeom prst="rect">
            <a:avLst/>
          </a:prstGeom>
          <a:noFill/>
          <a:ln w="9525">
            <a:noFill/>
            <a:miter lim="800000"/>
            <a:headEnd/>
            <a:tailEnd/>
          </a:ln>
          <a:effectLst/>
        </p:spPr>
        <p:txBody>
          <a:bodyPr wrap="square">
            <a:spAutoFit/>
          </a:bodyPr>
          <a:lstStyle/>
          <a:p>
            <a:pPr algn="ctr"/>
            <a:r>
              <a:rPr lang="en-US" sz="8400" b="1" dirty="0">
                <a:solidFill>
                  <a:srgbClr val="002060"/>
                </a:solidFill>
                <a:effectLst>
                  <a:outerShdw blurRad="38100" dist="38100" dir="2700000" algn="tl">
                    <a:srgbClr val="000000">
                      <a:alpha val="43137"/>
                    </a:srgbClr>
                  </a:outerShdw>
                </a:effectLst>
              </a:rPr>
              <a:t>ANALYZING GLACIAL TILL: AN INQUIRY-BASED PROJECT FOR HIGH SCHOOL EARTH SCIENCE STUDENTS</a:t>
            </a:r>
            <a:endParaRPr lang="en-US" sz="8400" b="1" dirty="0" smtClean="0">
              <a:solidFill>
                <a:srgbClr val="002060"/>
              </a:solidFill>
              <a:effectLst>
                <a:outerShdw blurRad="38100" dist="38100" dir="2700000" algn="tl">
                  <a:srgbClr val="000000">
                    <a:alpha val="43137"/>
                  </a:srgbClr>
                </a:outerShdw>
              </a:effectLst>
            </a:endParaRPr>
          </a:p>
        </p:txBody>
      </p:sp>
      <p:sp>
        <p:nvSpPr>
          <p:cNvPr id="2052" name="Rectangle 6"/>
          <p:cNvSpPr>
            <a:spLocks noChangeArrowheads="1"/>
          </p:cNvSpPr>
          <p:nvPr/>
        </p:nvSpPr>
        <p:spPr bwMode="auto">
          <a:xfrm>
            <a:off x="990600" y="838200"/>
            <a:ext cx="42062400" cy="31318200"/>
          </a:xfrm>
          <a:prstGeom prst="rect">
            <a:avLst/>
          </a:prstGeom>
          <a:noFill/>
          <a:ln w="63500">
            <a:solidFill>
              <a:srgbClr val="002060"/>
            </a:solidFill>
            <a:miter lim="800000"/>
            <a:headEnd/>
            <a:tailEnd/>
          </a:ln>
        </p:spPr>
        <p:txBody>
          <a:bodyPr wrap="none" anchor="ctr"/>
          <a:lstStyle/>
          <a:p>
            <a:endParaRPr lang="en-US" dirty="0"/>
          </a:p>
        </p:txBody>
      </p:sp>
      <p:sp>
        <p:nvSpPr>
          <p:cNvPr id="2054" name="Line 33"/>
          <p:cNvSpPr>
            <a:spLocks noChangeShapeType="1"/>
          </p:cNvSpPr>
          <p:nvPr/>
        </p:nvSpPr>
        <p:spPr bwMode="auto">
          <a:xfrm>
            <a:off x="990600" y="8001000"/>
            <a:ext cx="42062400" cy="0"/>
          </a:xfrm>
          <a:prstGeom prst="line">
            <a:avLst/>
          </a:prstGeom>
          <a:noFill/>
          <a:ln w="63500">
            <a:solidFill>
              <a:srgbClr val="002060"/>
            </a:solidFill>
            <a:round/>
            <a:headEnd/>
            <a:tailEnd/>
          </a:ln>
        </p:spPr>
        <p:txBody>
          <a:bodyPr/>
          <a:lstStyle/>
          <a:p>
            <a:endParaRPr lang="en-US" dirty="0"/>
          </a:p>
        </p:txBody>
      </p:sp>
      <p:sp>
        <p:nvSpPr>
          <p:cNvPr id="2071" name="Line 40"/>
          <p:cNvSpPr>
            <a:spLocks noChangeShapeType="1"/>
          </p:cNvSpPr>
          <p:nvPr/>
        </p:nvSpPr>
        <p:spPr bwMode="auto">
          <a:xfrm>
            <a:off x="21945600" y="8018463"/>
            <a:ext cx="0" cy="24115712"/>
          </a:xfrm>
          <a:prstGeom prst="line">
            <a:avLst/>
          </a:prstGeom>
          <a:noFill/>
          <a:ln w="63500">
            <a:solidFill>
              <a:srgbClr val="002060"/>
            </a:solidFill>
            <a:round/>
            <a:headEnd/>
            <a:tailEnd/>
          </a:ln>
        </p:spPr>
        <p:txBody>
          <a:bodyPr/>
          <a:lstStyle/>
          <a:p>
            <a:endParaRPr lang="en-US" dirty="0"/>
          </a:p>
        </p:txBody>
      </p:sp>
      <p:sp>
        <p:nvSpPr>
          <p:cNvPr id="2072" name="Line 41"/>
          <p:cNvSpPr>
            <a:spLocks noChangeShapeType="1"/>
          </p:cNvSpPr>
          <p:nvPr/>
        </p:nvSpPr>
        <p:spPr bwMode="auto">
          <a:xfrm>
            <a:off x="23577368" y="17918006"/>
            <a:ext cx="17939657" cy="0"/>
          </a:xfrm>
          <a:prstGeom prst="line">
            <a:avLst/>
          </a:prstGeom>
          <a:noFill/>
          <a:ln w="63500">
            <a:solidFill>
              <a:srgbClr val="002060"/>
            </a:solidFill>
            <a:round/>
            <a:headEnd/>
            <a:tailEnd/>
          </a:ln>
        </p:spPr>
        <p:txBody>
          <a:bodyPr/>
          <a:lstStyle/>
          <a:p>
            <a:endParaRPr lang="en-US" dirty="0"/>
          </a:p>
        </p:txBody>
      </p:sp>
      <p:sp>
        <p:nvSpPr>
          <p:cNvPr id="2117" name="Line 116"/>
          <p:cNvSpPr>
            <a:spLocks noChangeShapeType="1"/>
          </p:cNvSpPr>
          <p:nvPr/>
        </p:nvSpPr>
        <p:spPr bwMode="auto">
          <a:xfrm>
            <a:off x="2006310" y="12083553"/>
            <a:ext cx="18526126" cy="9979"/>
          </a:xfrm>
          <a:prstGeom prst="line">
            <a:avLst/>
          </a:prstGeom>
          <a:noFill/>
          <a:ln w="63500">
            <a:solidFill>
              <a:srgbClr val="002060"/>
            </a:solidFill>
            <a:round/>
            <a:headEnd/>
            <a:tailEnd/>
          </a:ln>
        </p:spPr>
        <p:txBody>
          <a:bodyPr/>
          <a:lstStyle/>
          <a:p>
            <a:endParaRPr lang="en-US" dirty="0"/>
          </a:p>
        </p:txBody>
      </p:sp>
      <p:sp>
        <p:nvSpPr>
          <p:cNvPr id="2118" name="Text Box 118"/>
          <p:cNvSpPr txBox="1">
            <a:spLocks noChangeArrowheads="1"/>
          </p:cNvSpPr>
          <p:nvPr/>
        </p:nvSpPr>
        <p:spPr bwMode="auto">
          <a:xfrm>
            <a:off x="1227115" y="12119545"/>
            <a:ext cx="11917385" cy="12403395"/>
          </a:xfrm>
          <a:prstGeom prst="rect">
            <a:avLst/>
          </a:prstGeom>
          <a:noFill/>
          <a:ln w="9525">
            <a:noFill/>
            <a:miter lim="800000"/>
            <a:headEnd/>
            <a:tailEnd/>
          </a:ln>
        </p:spPr>
        <p:txBody>
          <a:bodyPr wrap="square">
            <a:spAutoFit/>
          </a:bodyPr>
          <a:lstStyle/>
          <a:p>
            <a:pPr algn="ctr" defTabSz="4389438"/>
            <a:r>
              <a:rPr lang="en-US" sz="3200" b="1" u="sng" dirty="0" smtClean="0">
                <a:solidFill>
                  <a:srgbClr val="002060"/>
                </a:solidFill>
                <a:latin typeface="+mj-lt"/>
              </a:rPr>
              <a:t>Glacial Till Site Location – Holes Creek Park, Centerville, Ohio</a:t>
            </a:r>
          </a:p>
          <a:p>
            <a:pPr algn="ctr" defTabSz="4389438"/>
            <a:endParaRPr lang="en-US" sz="3200" b="1" dirty="0" smtClean="0"/>
          </a:p>
          <a:p>
            <a:pPr defTabSz="4389438"/>
            <a:r>
              <a:rPr lang="en-US" sz="3200" b="1" dirty="0" smtClean="0">
                <a:solidFill>
                  <a:srgbClr val="002060"/>
                </a:solidFill>
                <a:latin typeface="Arial"/>
              </a:rPr>
              <a:t>●</a:t>
            </a:r>
            <a:r>
              <a:rPr lang="en-US" sz="3200" b="1" dirty="0" smtClean="0">
                <a:solidFill>
                  <a:srgbClr val="002060"/>
                </a:solidFill>
              </a:rPr>
              <a:t> </a:t>
            </a:r>
            <a:r>
              <a:rPr lang="en-US" sz="3200" b="1" dirty="0">
                <a:solidFill>
                  <a:srgbClr val="002060"/>
                </a:solidFill>
                <a:latin typeface="Arial"/>
              </a:rPr>
              <a:t>Glacial till for the inquiry-based project was collected from Holes Creek Park, which is part of the Washington-Centerville Park District, Centerville, Ohio.  The outcrop location is within easy walking distance of Alex-Bell Road – the road visible in the site aerial photograph. </a:t>
            </a:r>
            <a:endParaRPr lang="en-US" sz="3200" b="1" dirty="0" smtClean="0">
              <a:solidFill>
                <a:srgbClr val="002060"/>
              </a:solidFill>
              <a:latin typeface="Arial"/>
            </a:endParaRPr>
          </a:p>
          <a:p>
            <a:pPr defTabSz="4389438"/>
            <a:endParaRPr lang="en-US" sz="3200" b="1" dirty="0">
              <a:solidFill>
                <a:srgbClr val="002060"/>
              </a:solidFill>
              <a:latin typeface="Arial"/>
            </a:endParaRPr>
          </a:p>
          <a:p>
            <a:pPr defTabSz="4389438"/>
            <a:r>
              <a:rPr lang="en-US" sz="3200" b="1" dirty="0" smtClean="0">
                <a:solidFill>
                  <a:srgbClr val="002060"/>
                </a:solidFill>
                <a:latin typeface="Arial"/>
              </a:rPr>
              <a:t>●To </a:t>
            </a:r>
            <a:r>
              <a:rPr lang="en-US" sz="3200" b="1" dirty="0">
                <a:solidFill>
                  <a:srgbClr val="002060"/>
                </a:solidFill>
                <a:latin typeface="Arial"/>
              </a:rPr>
              <a:t>further understand the last ice </a:t>
            </a:r>
            <a:r>
              <a:rPr lang="en-US" sz="3200" b="1" dirty="0" smtClean="0">
                <a:solidFill>
                  <a:srgbClr val="002060"/>
                </a:solidFill>
                <a:latin typeface="Arial"/>
              </a:rPr>
              <a:t>advance, Cook (2007)</a:t>
            </a:r>
            <a:r>
              <a:rPr lang="en-US" sz="3200" b="1" baseline="30000" dirty="0" smtClean="0">
                <a:solidFill>
                  <a:srgbClr val="002060"/>
                </a:solidFill>
                <a:latin typeface="Arial"/>
              </a:rPr>
              <a:t>1</a:t>
            </a:r>
            <a:r>
              <a:rPr lang="en-US" sz="3200" b="1" dirty="0" smtClean="0">
                <a:solidFill>
                  <a:srgbClr val="002060"/>
                </a:solidFill>
                <a:latin typeface="Arial"/>
              </a:rPr>
              <a:t> studied the </a:t>
            </a:r>
            <a:r>
              <a:rPr lang="en-US" sz="3200" b="1" dirty="0">
                <a:solidFill>
                  <a:srgbClr val="002060"/>
                </a:solidFill>
                <a:latin typeface="Arial"/>
              </a:rPr>
              <a:t>till provenance </a:t>
            </a:r>
            <a:r>
              <a:rPr lang="en-US" sz="3200" b="1" dirty="0" smtClean="0">
                <a:solidFill>
                  <a:srgbClr val="002060"/>
                </a:solidFill>
                <a:latin typeface="Arial"/>
              </a:rPr>
              <a:t>of two tills at Holes Creek. </a:t>
            </a:r>
            <a:r>
              <a:rPr lang="en-US" sz="3200" b="1" dirty="0">
                <a:solidFill>
                  <a:srgbClr val="002060"/>
                </a:solidFill>
                <a:latin typeface="Arial"/>
              </a:rPr>
              <a:t>By determining where the </a:t>
            </a:r>
            <a:r>
              <a:rPr lang="en-US" sz="3200" b="1" dirty="0" err="1">
                <a:solidFill>
                  <a:srgbClr val="002060"/>
                </a:solidFill>
                <a:latin typeface="Arial"/>
              </a:rPr>
              <a:t>clasts</a:t>
            </a:r>
            <a:r>
              <a:rPr lang="en-US" sz="3200" b="1" dirty="0">
                <a:solidFill>
                  <a:srgbClr val="002060"/>
                </a:solidFill>
                <a:latin typeface="Arial"/>
              </a:rPr>
              <a:t> in the till matrix came from a flow line and distance of travel </a:t>
            </a:r>
            <a:r>
              <a:rPr lang="en-US" sz="3200" b="1" dirty="0" smtClean="0">
                <a:solidFill>
                  <a:srgbClr val="002060"/>
                </a:solidFill>
                <a:latin typeface="Arial"/>
              </a:rPr>
              <a:t>analysis was </a:t>
            </a:r>
            <a:r>
              <a:rPr lang="en-US" sz="3200" b="1" dirty="0">
                <a:solidFill>
                  <a:srgbClr val="002060"/>
                </a:solidFill>
                <a:latin typeface="Arial"/>
              </a:rPr>
              <a:t>made. </a:t>
            </a:r>
            <a:r>
              <a:rPr lang="en-US" sz="3200" b="1" dirty="0" err="1" smtClean="0">
                <a:solidFill>
                  <a:srgbClr val="002060"/>
                </a:solidFill>
                <a:latin typeface="Arial"/>
              </a:rPr>
              <a:t>Clasts</a:t>
            </a:r>
            <a:r>
              <a:rPr lang="en-US" sz="3200" b="1" dirty="0" smtClean="0">
                <a:solidFill>
                  <a:srgbClr val="002060"/>
                </a:solidFill>
                <a:latin typeface="Arial"/>
              </a:rPr>
              <a:t> </a:t>
            </a:r>
            <a:r>
              <a:rPr lang="en-US" sz="3200" b="1" dirty="0">
                <a:solidFill>
                  <a:srgbClr val="002060"/>
                </a:solidFill>
                <a:latin typeface="Arial"/>
              </a:rPr>
              <a:t>were analyzed by rock type, shape, size, and roundness to show statistical differences in two different till layers found at the outcrop. The results </a:t>
            </a:r>
            <a:r>
              <a:rPr lang="en-US" sz="3200" b="1" dirty="0" smtClean="0">
                <a:solidFill>
                  <a:srgbClr val="002060"/>
                </a:solidFill>
                <a:latin typeface="Arial"/>
              </a:rPr>
              <a:t>demonstrate </a:t>
            </a:r>
            <a:r>
              <a:rPr lang="en-US" sz="3200" b="1" dirty="0">
                <a:solidFill>
                  <a:srgbClr val="002060"/>
                </a:solidFill>
                <a:latin typeface="Arial"/>
              </a:rPr>
              <a:t>that the two till layers may be from two different depositional events. One idea that fits well with the data is that the upper layer is a melt out till and the lower layer is determined to be a </a:t>
            </a:r>
            <a:r>
              <a:rPr lang="en-US" sz="3200" b="1" dirty="0" err="1">
                <a:solidFill>
                  <a:srgbClr val="002060"/>
                </a:solidFill>
                <a:latin typeface="Arial"/>
              </a:rPr>
              <a:t>lodgement</a:t>
            </a:r>
            <a:r>
              <a:rPr lang="en-US" sz="3200" b="1" dirty="0">
                <a:solidFill>
                  <a:srgbClr val="002060"/>
                </a:solidFill>
                <a:latin typeface="Arial"/>
              </a:rPr>
              <a:t> till.</a:t>
            </a:r>
          </a:p>
          <a:p>
            <a:pPr defTabSz="4389438"/>
            <a:endParaRPr lang="en-US" sz="3200" b="1" dirty="0" smtClean="0">
              <a:solidFill>
                <a:srgbClr val="002060"/>
              </a:solidFill>
              <a:latin typeface="Arial"/>
            </a:endParaRPr>
          </a:p>
          <a:p>
            <a:pPr defTabSz="4389438"/>
            <a:r>
              <a:rPr lang="en-US" sz="3200" b="1" baseline="30000" dirty="0" smtClean="0">
                <a:solidFill>
                  <a:srgbClr val="002060"/>
                </a:solidFill>
                <a:latin typeface="Arial"/>
              </a:rPr>
              <a:t>1 </a:t>
            </a:r>
            <a:r>
              <a:rPr lang="en-US" sz="2600" b="1" dirty="0" smtClean="0">
                <a:solidFill>
                  <a:srgbClr val="002060"/>
                </a:solidFill>
                <a:latin typeface="Arial"/>
              </a:rPr>
              <a:t>Cook, A.C. (2007). Unpublished Senior Thesis, University of Dayton, Dayton, Ohio.</a:t>
            </a:r>
            <a:endParaRPr lang="en-US" sz="2600" b="1" baseline="30000" dirty="0">
              <a:solidFill>
                <a:srgbClr val="002060"/>
              </a:solidFill>
              <a:latin typeface="Arial"/>
            </a:endParaRPr>
          </a:p>
          <a:p>
            <a:pPr defTabSz="4389438"/>
            <a:endParaRPr lang="en-US" sz="3200" b="1" dirty="0" smtClean="0">
              <a:solidFill>
                <a:srgbClr val="002060"/>
              </a:solidFill>
              <a:latin typeface="Arial"/>
            </a:endParaRPr>
          </a:p>
          <a:p>
            <a:pPr defTabSz="4389438"/>
            <a:endParaRPr lang="en-US" sz="3200" b="1" dirty="0" smtClean="0">
              <a:solidFill>
                <a:srgbClr val="002060"/>
              </a:solidFill>
              <a:latin typeface="+mn-lt"/>
            </a:endParaRPr>
          </a:p>
        </p:txBody>
      </p:sp>
      <p:sp>
        <p:nvSpPr>
          <p:cNvPr id="2120" name="Line 120"/>
          <p:cNvSpPr>
            <a:spLocks noChangeShapeType="1"/>
          </p:cNvSpPr>
          <p:nvPr/>
        </p:nvSpPr>
        <p:spPr bwMode="auto">
          <a:xfrm>
            <a:off x="2193471" y="23238854"/>
            <a:ext cx="18516600" cy="24945"/>
          </a:xfrm>
          <a:prstGeom prst="line">
            <a:avLst/>
          </a:prstGeom>
          <a:noFill/>
          <a:ln w="63500">
            <a:solidFill>
              <a:srgbClr val="002060"/>
            </a:solidFill>
            <a:round/>
            <a:headEnd/>
            <a:tailEnd/>
          </a:ln>
        </p:spPr>
        <p:txBody>
          <a:bodyPr/>
          <a:lstStyle/>
          <a:p>
            <a:endParaRPr lang="en-US" dirty="0"/>
          </a:p>
        </p:txBody>
      </p:sp>
      <p:sp>
        <p:nvSpPr>
          <p:cNvPr id="95" name="Text Box 118"/>
          <p:cNvSpPr txBox="1">
            <a:spLocks noChangeArrowheads="1"/>
          </p:cNvSpPr>
          <p:nvPr/>
        </p:nvSpPr>
        <p:spPr bwMode="auto">
          <a:xfrm>
            <a:off x="1201388" y="8237469"/>
            <a:ext cx="20334513" cy="3539430"/>
          </a:xfrm>
          <a:prstGeom prst="rect">
            <a:avLst/>
          </a:prstGeom>
          <a:noFill/>
          <a:ln w="9525">
            <a:noFill/>
            <a:miter lim="800000"/>
            <a:headEnd/>
            <a:tailEnd/>
          </a:ln>
        </p:spPr>
        <p:txBody>
          <a:bodyPr wrap="square">
            <a:spAutoFit/>
          </a:bodyPr>
          <a:lstStyle/>
          <a:p>
            <a:pPr algn="ctr" defTabSz="4389438"/>
            <a:r>
              <a:rPr lang="en-US" sz="3200" b="1" u="sng" dirty="0" smtClean="0">
                <a:solidFill>
                  <a:srgbClr val="002060"/>
                </a:solidFill>
                <a:latin typeface="+mn-lt"/>
              </a:rPr>
              <a:t>Introduction</a:t>
            </a:r>
          </a:p>
          <a:p>
            <a:pPr algn="ctr" defTabSz="4389438"/>
            <a:endParaRPr lang="en-US" sz="3200" dirty="0" smtClean="0">
              <a:latin typeface="+mn-lt"/>
            </a:endParaRPr>
          </a:p>
          <a:p>
            <a:pPr defTabSz="4389438"/>
            <a:r>
              <a:rPr lang="en-US" sz="3200" b="1" dirty="0">
                <a:solidFill>
                  <a:srgbClr val="002060"/>
                </a:solidFill>
                <a:latin typeface="+mn-lt"/>
              </a:rPr>
              <a:t>●The fact that Quaternary glacial deposits, including glacial till, are widely distributed throughout much of the Midwest </a:t>
            </a:r>
            <a:r>
              <a:rPr lang="en-US" sz="3200" b="1" dirty="0" smtClean="0">
                <a:solidFill>
                  <a:srgbClr val="002060"/>
                </a:solidFill>
                <a:latin typeface="+mn-lt"/>
              </a:rPr>
              <a:t>makes </a:t>
            </a:r>
            <a:r>
              <a:rPr lang="en-US" sz="3200" b="1" dirty="0">
                <a:solidFill>
                  <a:srgbClr val="002060"/>
                </a:solidFill>
                <a:latin typeface="+mn-lt"/>
              </a:rPr>
              <a:t>it possible for high school earth science teachers to instruct students about how glacientic sediments help geologists to interpret climatic conditions during the Pleistocene. This poster presentation will outline an inquiry-based, glacial till project conducted with junior and senior high school earth science students at the Miami Valley Career Technology Center (MVCTC) in Clayton, Ohio. </a:t>
            </a:r>
            <a:endParaRPr lang="en-US" sz="3200" b="1" i="1" dirty="0">
              <a:solidFill>
                <a:srgbClr val="002060"/>
              </a:solidFill>
              <a:latin typeface="+mn-lt"/>
            </a:endParaRPr>
          </a:p>
        </p:txBody>
      </p:sp>
      <p:sp>
        <p:nvSpPr>
          <p:cNvPr id="97" name="Text Box 118"/>
          <p:cNvSpPr txBox="1">
            <a:spLocks noChangeArrowheads="1"/>
          </p:cNvSpPr>
          <p:nvPr/>
        </p:nvSpPr>
        <p:spPr bwMode="auto">
          <a:xfrm>
            <a:off x="22336396" y="8251371"/>
            <a:ext cx="20421600" cy="1631216"/>
          </a:xfrm>
          <a:prstGeom prst="rect">
            <a:avLst/>
          </a:prstGeom>
          <a:noFill/>
          <a:ln w="9525">
            <a:noFill/>
            <a:miter lim="800000"/>
            <a:headEnd/>
            <a:tailEnd/>
          </a:ln>
        </p:spPr>
        <p:txBody>
          <a:bodyPr wrap="square">
            <a:spAutoFit/>
          </a:bodyPr>
          <a:lstStyle/>
          <a:p>
            <a:pPr algn="ctr"/>
            <a:r>
              <a:rPr lang="en-US" sz="3200" b="1" u="sng" dirty="0" smtClean="0">
                <a:solidFill>
                  <a:srgbClr val="002060"/>
                </a:solidFill>
                <a:latin typeface="+mn-lt"/>
              </a:rPr>
              <a:t>Results – Group #1</a:t>
            </a:r>
          </a:p>
          <a:p>
            <a:pPr algn="ctr"/>
            <a:endParaRPr lang="en-US" sz="3200" dirty="0" smtClean="0">
              <a:latin typeface="+mn-lt"/>
            </a:endParaRPr>
          </a:p>
          <a:p>
            <a:endParaRPr lang="en-US" i="1" dirty="0"/>
          </a:p>
        </p:txBody>
      </p:sp>
      <p:sp>
        <p:nvSpPr>
          <p:cNvPr id="99" name="Line 41"/>
          <p:cNvSpPr>
            <a:spLocks noChangeShapeType="1"/>
          </p:cNvSpPr>
          <p:nvPr/>
        </p:nvSpPr>
        <p:spPr bwMode="auto">
          <a:xfrm flipV="1">
            <a:off x="10387054" y="4092575"/>
            <a:ext cx="21030974" cy="454"/>
          </a:xfrm>
          <a:prstGeom prst="line">
            <a:avLst/>
          </a:prstGeom>
          <a:noFill/>
          <a:ln w="63500">
            <a:solidFill>
              <a:srgbClr val="002060"/>
            </a:solidFill>
            <a:round/>
            <a:headEnd/>
            <a:tailEnd/>
          </a:ln>
          <a:effectLst>
            <a:outerShdw blurRad="50800" dist="38100" dir="2700000" algn="tl" rotWithShape="0">
              <a:prstClr val="black">
                <a:alpha val="40000"/>
              </a:prstClr>
            </a:outerShdw>
          </a:effectLst>
        </p:spPr>
        <p:txBody>
          <a:bodyPr/>
          <a:lstStyle/>
          <a:p>
            <a:endParaRPr lang="en-US" dirty="0"/>
          </a:p>
        </p:txBody>
      </p:sp>
      <p:sp>
        <p:nvSpPr>
          <p:cNvPr id="100" name="Text Box 118"/>
          <p:cNvSpPr txBox="1">
            <a:spLocks noChangeArrowheads="1"/>
          </p:cNvSpPr>
          <p:nvPr/>
        </p:nvSpPr>
        <p:spPr bwMode="auto">
          <a:xfrm>
            <a:off x="22336396" y="27166366"/>
            <a:ext cx="19478354" cy="3600986"/>
          </a:xfrm>
          <a:prstGeom prst="rect">
            <a:avLst/>
          </a:prstGeom>
          <a:noFill/>
          <a:ln w="9525">
            <a:noFill/>
            <a:miter lim="800000"/>
            <a:headEnd/>
            <a:tailEnd/>
          </a:ln>
        </p:spPr>
        <p:txBody>
          <a:bodyPr wrap="square">
            <a:spAutoFit/>
          </a:bodyPr>
          <a:lstStyle/>
          <a:p>
            <a:pPr algn="ctr"/>
            <a:r>
              <a:rPr lang="en-US" sz="3200" b="1" u="sng" dirty="0" smtClean="0">
                <a:solidFill>
                  <a:srgbClr val="002060"/>
                </a:solidFill>
                <a:latin typeface="+mn-lt"/>
              </a:rPr>
              <a:t>Conclusions</a:t>
            </a:r>
          </a:p>
          <a:p>
            <a:pPr algn="ctr"/>
            <a:endParaRPr lang="en-US" sz="3200" b="1" u="sng" dirty="0">
              <a:solidFill>
                <a:srgbClr val="002060"/>
              </a:solidFill>
              <a:latin typeface="+mn-lt"/>
            </a:endParaRPr>
          </a:p>
          <a:p>
            <a:r>
              <a:rPr lang="en-US" sz="3200" b="1" dirty="0">
                <a:solidFill>
                  <a:srgbClr val="002060"/>
                </a:solidFill>
                <a:latin typeface="Arial"/>
              </a:rPr>
              <a:t>● </a:t>
            </a:r>
            <a:r>
              <a:rPr lang="en-US" sz="3200" b="1" dirty="0" smtClean="0">
                <a:solidFill>
                  <a:srgbClr val="002060"/>
                </a:solidFill>
                <a:latin typeface="+mn-lt"/>
              </a:rPr>
              <a:t>The </a:t>
            </a:r>
            <a:r>
              <a:rPr lang="en-US" sz="3200" b="1" dirty="0">
                <a:solidFill>
                  <a:srgbClr val="002060"/>
                </a:solidFill>
                <a:latin typeface="+mn-lt"/>
              </a:rPr>
              <a:t>glacial till, inquiry-based project empowered earth science students to draw connections between the shape, genesis, and composition of till clasts and how the Pleistocene Ice Sheet moved through the Miami Valley in Southwestern Ohio. </a:t>
            </a:r>
            <a:endParaRPr lang="en-US" sz="3200" b="1" dirty="0" smtClean="0">
              <a:solidFill>
                <a:srgbClr val="002060"/>
              </a:solidFill>
              <a:latin typeface="+mn-lt"/>
            </a:endParaRPr>
          </a:p>
          <a:p>
            <a:endParaRPr lang="en-US" sz="3200" b="1" dirty="0">
              <a:solidFill>
                <a:srgbClr val="002060"/>
              </a:solidFill>
              <a:latin typeface="+mn-lt"/>
            </a:endParaRPr>
          </a:p>
          <a:p>
            <a:pPr algn="ctr"/>
            <a:endParaRPr lang="en-US" b="1" dirty="0" smtClean="0">
              <a:latin typeface="+mn-lt"/>
            </a:endParaRPr>
          </a:p>
        </p:txBody>
      </p:sp>
      <p:sp>
        <p:nvSpPr>
          <p:cNvPr id="33" name="Text Box 118"/>
          <p:cNvSpPr txBox="1">
            <a:spLocks noChangeArrowheads="1"/>
          </p:cNvSpPr>
          <p:nvPr/>
        </p:nvSpPr>
        <p:spPr bwMode="auto">
          <a:xfrm>
            <a:off x="1454705" y="23263796"/>
            <a:ext cx="11936364" cy="8956298"/>
          </a:xfrm>
          <a:prstGeom prst="rect">
            <a:avLst/>
          </a:prstGeom>
          <a:noFill/>
          <a:ln w="9525">
            <a:noFill/>
            <a:miter lim="800000"/>
            <a:headEnd/>
            <a:tailEnd/>
          </a:ln>
        </p:spPr>
        <p:txBody>
          <a:bodyPr wrap="square">
            <a:spAutoFit/>
          </a:bodyPr>
          <a:lstStyle/>
          <a:p>
            <a:pPr algn="ctr" defTabSz="4389438"/>
            <a:r>
              <a:rPr lang="en-US" sz="3200" b="1" u="sng" dirty="0" smtClean="0">
                <a:solidFill>
                  <a:srgbClr val="002060"/>
                </a:solidFill>
              </a:rPr>
              <a:t>The Glacial  Till Project</a:t>
            </a:r>
          </a:p>
          <a:p>
            <a:pPr algn="ctr" defTabSz="4389438"/>
            <a:endParaRPr lang="en-US" sz="3200" dirty="0" smtClean="0">
              <a:latin typeface="+mn-lt"/>
            </a:endParaRPr>
          </a:p>
          <a:p>
            <a:pPr defTabSz="4389438"/>
            <a:r>
              <a:rPr lang="en-US" sz="3200" b="1" dirty="0" smtClean="0">
                <a:solidFill>
                  <a:srgbClr val="002060"/>
                </a:solidFill>
                <a:latin typeface="Arial"/>
              </a:rPr>
              <a:t>● MVCTC junior and senior earth science students were asked to compile a “cheat sheet” of common geomorphic glacial features, including but not limited to bullet boulders, erratics, glacial grooves, glacially polished surfaces, glacial striations, and tillites.</a:t>
            </a:r>
          </a:p>
          <a:p>
            <a:pPr defTabSz="4389438"/>
            <a:endParaRPr lang="en-US" sz="3200" b="1" dirty="0">
              <a:solidFill>
                <a:srgbClr val="002060"/>
              </a:solidFill>
              <a:latin typeface="Arial"/>
            </a:endParaRPr>
          </a:p>
          <a:p>
            <a:pPr defTabSz="4389438"/>
            <a:r>
              <a:rPr lang="en-US" sz="3200" b="1" dirty="0">
                <a:solidFill>
                  <a:srgbClr val="002060"/>
                </a:solidFill>
                <a:latin typeface="Arial"/>
              </a:rPr>
              <a:t>● </a:t>
            </a:r>
            <a:r>
              <a:rPr lang="en-US" sz="3200" b="1" dirty="0" smtClean="0">
                <a:solidFill>
                  <a:srgbClr val="002060"/>
                </a:solidFill>
                <a:latin typeface="Arial"/>
              </a:rPr>
              <a:t>Next, students were challenged to determine the “characteristics” of glacial till. Each student group received a 1 – 2 liter bag of glacial till.</a:t>
            </a:r>
          </a:p>
          <a:p>
            <a:pPr defTabSz="4389438"/>
            <a:endParaRPr lang="en-US" sz="3200" b="1" dirty="0">
              <a:solidFill>
                <a:srgbClr val="002060"/>
              </a:solidFill>
              <a:latin typeface="Arial"/>
            </a:endParaRPr>
          </a:p>
          <a:p>
            <a:pPr defTabSz="4389438"/>
            <a:r>
              <a:rPr lang="en-US" sz="3200" b="1" dirty="0" smtClean="0">
                <a:solidFill>
                  <a:srgbClr val="002060"/>
                </a:solidFill>
                <a:latin typeface="Arial"/>
              </a:rPr>
              <a:t>● Each group had access to a set of sieves, grain size cards, hand lenses, and grain size shape cards.</a:t>
            </a:r>
          </a:p>
          <a:p>
            <a:pPr defTabSz="4389438"/>
            <a:endParaRPr lang="en-US" sz="3200" b="1" dirty="0">
              <a:solidFill>
                <a:srgbClr val="002060"/>
              </a:solidFill>
              <a:latin typeface="Arial"/>
            </a:endParaRPr>
          </a:p>
          <a:p>
            <a:pPr defTabSz="4389438"/>
            <a:r>
              <a:rPr lang="en-US" sz="3200" b="1" dirty="0">
                <a:solidFill>
                  <a:srgbClr val="002060"/>
                </a:solidFill>
                <a:latin typeface="Arial"/>
              </a:rPr>
              <a:t>●</a:t>
            </a:r>
            <a:r>
              <a:rPr lang="en-US" sz="3200" b="1" dirty="0" smtClean="0">
                <a:solidFill>
                  <a:srgbClr val="002060"/>
                </a:solidFill>
                <a:latin typeface="Arial"/>
              </a:rPr>
              <a:t> Students independently developed strategies to determine the “characteristics” of glacial till, and then they plotted the collected data using Microsoft Excel. </a:t>
            </a:r>
            <a:endParaRPr lang="en-US" sz="3200" b="1" dirty="0" smtClean="0">
              <a:solidFill>
                <a:srgbClr val="002060"/>
              </a:solidFill>
            </a:endParaRPr>
          </a:p>
        </p:txBody>
      </p:sp>
      <p:sp>
        <p:nvSpPr>
          <p:cNvPr id="40" name="Text Box 118"/>
          <p:cNvSpPr txBox="1">
            <a:spLocks noChangeArrowheads="1"/>
          </p:cNvSpPr>
          <p:nvPr/>
        </p:nvSpPr>
        <p:spPr bwMode="auto">
          <a:xfrm>
            <a:off x="22336396" y="30296750"/>
            <a:ext cx="19308142" cy="1754326"/>
          </a:xfrm>
          <a:prstGeom prst="rect">
            <a:avLst/>
          </a:prstGeom>
          <a:noFill/>
          <a:ln w="9525">
            <a:noFill/>
            <a:miter lim="800000"/>
            <a:headEnd/>
            <a:tailEnd/>
          </a:ln>
        </p:spPr>
        <p:txBody>
          <a:bodyPr wrap="square">
            <a:spAutoFit/>
          </a:bodyPr>
          <a:lstStyle/>
          <a:p>
            <a:pPr algn="ctr"/>
            <a:r>
              <a:rPr lang="en-US" sz="3200" b="1" u="sng" dirty="0" smtClean="0">
                <a:solidFill>
                  <a:srgbClr val="002060"/>
                </a:solidFill>
                <a:latin typeface="+mn-lt"/>
              </a:rPr>
              <a:t>References</a:t>
            </a:r>
          </a:p>
          <a:p>
            <a:pPr algn="ctr"/>
            <a:endParaRPr lang="en-US" sz="1200" dirty="0" smtClean="0"/>
          </a:p>
          <a:p>
            <a:r>
              <a:rPr lang="en-US" sz="3200" b="1" dirty="0" smtClean="0">
                <a:solidFill>
                  <a:srgbClr val="002060"/>
                </a:solidFill>
                <a:latin typeface="Arial"/>
              </a:rPr>
              <a:t>● National Research Council (NRC). (2012). A Framework for K-12 Science Education: Practices, Crosscutting Concepts, and Core Ideas. Washington, D.C.: National Academies Press.</a:t>
            </a:r>
            <a:endParaRPr lang="en-US" sz="3200" dirty="0">
              <a:latin typeface="+mn-lt"/>
            </a:endParaRPr>
          </a:p>
        </p:txBody>
      </p:sp>
      <p:sp>
        <p:nvSpPr>
          <p:cNvPr id="41" name="Line 123"/>
          <p:cNvSpPr>
            <a:spLocks noChangeShapeType="1"/>
          </p:cNvSpPr>
          <p:nvPr/>
        </p:nvSpPr>
        <p:spPr bwMode="auto">
          <a:xfrm>
            <a:off x="23450674" y="30221465"/>
            <a:ext cx="18535650" cy="24947"/>
          </a:xfrm>
          <a:prstGeom prst="line">
            <a:avLst/>
          </a:prstGeom>
          <a:noFill/>
          <a:ln w="63500">
            <a:solidFill>
              <a:srgbClr val="002060"/>
            </a:solidFill>
            <a:round/>
            <a:headEnd/>
            <a:tailEnd/>
          </a:ln>
        </p:spPr>
        <p:txBody>
          <a:bodyPr/>
          <a:lstStyle/>
          <a:p>
            <a:endParaRPr lang="en-US" dirty="0"/>
          </a:p>
        </p:txBody>
      </p:sp>
      <p:sp>
        <p:nvSpPr>
          <p:cNvPr id="42" name="TextBox 41"/>
          <p:cNvSpPr txBox="1"/>
          <p:nvPr/>
        </p:nvSpPr>
        <p:spPr>
          <a:xfrm>
            <a:off x="13739447" y="29444694"/>
            <a:ext cx="8182048" cy="1200329"/>
          </a:xfrm>
          <a:prstGeom prst="rect">
            <a:avLst/>
          </a:prstGeom>
          <a:noFill/>
        </p:spPr>
        <p:txBody>
          <a:bodyPr wrap="none" rtlCol="0">
            <a:spAutoFit/>
          </a:bodyPr>
          <a:lstStyle/>
          <a:p>
            <a:r>
              <a:rPr lang="en-US" sz="2400" b="1" u="sng" dirty="0" smtClean="0">
                <a:solidFill>
                  <a:srgbClr val="002060"/>
                </a:solidFill>
                <a:latin typeface="+mn-lt"/>
              </a:rPr>
              <a:t>Figure </a:t>
            </a:r>
            <a:r>
              <a:rPr lang="en-US" sz="2400" b="1" u="sng" dirty="0">
                <a:solidFill>
                  <a:srgbClr val="002060"/>
                </a:solidFill>
                <a:latin typeface="+mn-lt"/>
              </a:rPr>
              <a:t>3</a:t>
            </a:r>
            <a:r>
              <a:rPr lang="en-US" sz="2400" b="1" dirty="0" smtClean="0">
                <a:solidFill>
                  <a:srgbClr val="002060"/>
                </a:solidFill>
                <a:latin typeface="+mn-lt"/>
              </a:rPr>
              <a:t>: One group of MVCTC earth science students </a:t>
            </a:r>
          </a:p>
          <a:p>
            <a:r>
              <a:rPr lang="en-US" sz="2400" b="1" dirty="0" smtClean="0">
                <a:solidFill>
                  <a:srgbClr val="002060"/>
                </a:solidFill>
                <a:latin typeface="+mn-lt"/>
              </a:rPr>
              <a:t>displaying </a:t>
            </a:r>
            <a:r>
              <a:rPr lang="en-US" sz="2400" b="1" dirty="0">
                <a:solidFill>
                  <a:srgbClr val="002060"/>
                </a:solidFill>
                <a:latin typeface="+mn-lt"/>
              </a:rPr>
              <a:t>a</a:t>
            </a:r>
            <a:r>
              <a:rPr lang="en-US" sz="2400" b="1" dirty="0" smtClean="0">
                <a:solidFill>
                  <a:srgbClr val="002060"/>
                </a:solidFill>
                <a:latin typeface="+mn-lt"/>
              </a:rPr>
              <a:t> bag of glacial till, a glacial erratic boulder, </a:t>
            </a:r>
          </a:p>
          <a:p>
            <a:r>
              <a:rPr lang="en-US" sz="2400" b="1" dirty="0" smtClean="0">
                <a:solidFill>
                  <a:srgbClr val="002060"/>
                </a:solidFill>
                <a:latin typeface="+mn-lt"/>
              </a:rPr>
              <a:t>and a preserved Late Pleistocene stick. </a:t>
            </a:r>
            <a:endParaRPr lang="en-US" sz="2400" b="1" dirty="0">
              <a:solidFill>
                <a:srgbClr val="002060"/>
              </a:solidFill>
              <a:latin typeface="+mn-lt"/>
            </a:endParaRPr>
          </a:p>
        </p:txBody>
      </p:sp>
      <p:pic>
        <p:nvPicPr>
          <p:cNvPr id="1028" name="Picture 4" descr="http://w4.campusexplorer.com/media/376x262/media-D528FC84.png"/>
          <p:cNvPicPr>
            <a:picLocks noChangeAspect="1" noChangeArrowheads="1"/>
          </p:cNvPicPr>
          <p:nvPr/>
        </p:nvPicPr>
        <p:blipFill>
          <a:blip r:embed="rId3" cstate="print"/>
          <a:srcRect l="15211" t="38784" r="15939" b="33642"/>
          <a:stretch>
            <a:fillRect/>
          </a:stretch>
        </p:blipFill>
        <p:spPr bwMode="auto">
          <a:xfrm>
            <a:off x="37407272" y="997526"/>
            <a:ext cx="5510649" cy="1537855"/>
          </a:xfrm>
          <a:prstGeom prst="rect">
            <a:avLst/>
          </a:prstGeom>
          <a:noFill/>
        </p:spPr>
      </p:pic>
      <p:pic>
        <p:nvPicPr>
          <p:cNvPr id="44" name="Picture 43" descr="GSA_logo1_web400.gif"/>
          <p:cNvPicPr>
            <a:picLocks noChangeAspect="1"/>
          </p:cNvPicPr>
          <p:nvPr/>
        </p:nvPicPr>
        <p:blipFill>
          <a:blip r:embed="rId4" cstate="print"/>
          <a:stretch>
            <a:fillRect/>
          </a:stretch>
        </p:blipFill>
        <p:spPr>
          <a:xfrm>
            <a:off x="872835" y="898812"/>
            <a:ext cx="5721928" cy="1544920"/>
          </a:xfrm>
          <a:prstGeom prst="rect">
            <a:avLst/>
          </a:prstGeom>
        </p:spPr>
      </p:pic>
      <p:pic>
        <p:nvPicPr>
          <p:cNvPr id="2" name="Picture 2" descr="http://click.infospace.com/ClickHandler.ashx?du=http%3a%2f%2fcampus.udayton.edu%2f%7easce%2flogo.jpg&amp;ru=http%3a%2f%2fcampus.udayton.edu%2f%7easce%2flogo.jpg&amp;ld=20130427&amp;ap=3&amp;app=1&amp;c=snapdov6a.3&amp;s=snapdov6a&amp;coi=372380&amp;cop=main-title&amp;euip=174.102.11.233&amp;npp=3&amp;p=0&amp;pp=0&amp;pvaid=7fd476fe99a84ecf9a50e307be012e1e&amp;ep=3&amp;mid=9&amp;hash=F26728D08323F935C46F1A6126B2245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3353" y="2535381"/>
            <a:ext cx="3104502" cy="30819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6" cstate="print"/>
          <a:srcRect l="35156" t="25000" b="6250"/>
          <a:stretch>
            <a:fillRect/>
          </a:stretch>
        </p:blipFill>
        <p:spPr bwMode="auto">
          <a:xfrm>
            <a:off x="13144500" y="16374620"/>
            <a:ext cx="8325200" cy="6243900"/>
          </a:xfrm>
          <a:prstGeom prst="rect">
            <a:avLst/>
          </a:prstGeom>
          <a:noFill/>
          <a:ln w="9525">
            <a:noFill/>
            <a:miter lim="800000"/>
            <a:headEnd/>
            <a:tailEnd/>
          </a:ln>
        </p:spPr>
      </p:pic>
      <p:sp>
        <p:nvSpPr>
          <p:cNvPr id="36" name="TextBox 35"/>
          <p:cNvSpPr txBox="1"/>
          <p:nvPr/>
        </p:nvSpPr>
        <p:spPr>
          <a:xfrm>
            <a:off x="17667617" y="20391256"/>
            <a:ext cx="3792572" cy="1569660"/>
          </a:xfrm>
          <a:prstGeom prst="rect">
            <a:avLst/>
          </a:prstGeom>
          <a:solidFill>
            <a:schemeClr val="tx1"/>
          </a:solidFill>
        </p:spPr>
        <p:txBody>
          <a:bodyPr wrap="square" rtlCol="0">
            <a:spAutoFit/>
          </a:bodyPr>
          <a:lstStyle/>
          <a:p>
            <a:r>
              <a:rPr lang="en-US" sz="2400" b="1" dirty="0" smtClean="0">
                <a:solidFill>
                  <a:srgbClr val="FF0000"/>
                </a:solidFill>
              </a:rPr>
              <a:t>Glacial till outcrops.</a:t>
            </a:r>
          </a:p>
          <a:p>
            <a:r>
              <a:rPr lang="en-US" sz="2400" b="1" dirty="0" smtClean="0">
                <a:solidFill>
                  <a:srgbClr val="FF0000"/>
                </a:solidFill>
              </a:rPr>
              <a:t>Holocene alluvium sitting</a:t>
            </a:r>
          </a:p>
          <a:p>
            <a:r>
              <a:rPr lang="en-US" sz="2400" b="1" dirty="0" smtClean="0">
                <a:solidFill>
                  <a:srgbClr val="FF0000"/>
                </a:solidFill>
              </a:rPr>
              <a:t>On top of a layer of glacial till.</a:t>
            </a:r>
            <a:endParaRPr lang="en-US" sz="2400" b="1" dirty="0">
              <a:solidFill>
                <a:srgbClr val="FF0000"/>
              </a:solidFill>
            </a:endParaRPr>
          </a:p>
        </p:txBody>
      </p:sp>
      <p:sp>
        <p:nvSpPr>
          <p:cNvPr id="39" name="TextBox 38"/>
          <p:cNvSpPr txBox="1"/>
          <p:nvPr/>
        </p:nvSpPr>
        <p:spPr>
          <a:xfrm>
            <a:off x="13185842" y="16409720"/>
            <a:ext cx="8759758" cy="461665"/>
          </a:xfrm>
          <a:prstGeom prst="rect">
            <a:avLst/>
          </a:prstGeom>
          <a:solidFill>
            <a:schemeClr val="tx1"/>
          </a:solidFill>
        </p:spPr>
        <p:txBody>
          <a:bodyPr wrap="square" rtlCol="0">
            <a:spAutoFit/>
          </a:bodyPr>
          <a:lstStyle/>
          <a:p>
            <a:pPr algn="ctr"/>
            <a:r>
              <a:rPr lang="en-US" sz="2400" b="1" u="sng" dirty="0" smtClean="0">
                <a:solidFill>
                  <a:srgbClr val="FF0000"/>
                </a:solidFill>
              </a:rPr>
              <a:t>Holes’s Creek, Washington Township-Centerville Park District</a:t>
            </a:r>
            <a:endParaRPr lang="en-US" sz="2400" b="1" u="sng" dirty="0">
              <a:solidFill>
                <a:srgbClr val="FF0000"/>
              </a:solidFill>
            </a:endParaRPr>
          </a:p>
        </p:txBody>
      </p:sp>
      <p:sp>
        <p:nvSpPr>
          <p:cNvPr id="43" name="TextBox 42"/>
          <p:cNvSpPr txBox="1"/>
          <p:nvPr/>
        </p:nvSpPr>
        <p:spPr>
          <a:xfrm>
            <a:off x="13185842" y="18115030"/>
            <a:ext cx="1362253" cy="830997"/>
          </a:xfrm>
          <a:prstGeom prst="rect">
            <a:avLst/>
          </a:prstGeom>
          <a:solidFill>
            <a:schemeClr val="tx1"/>
          </a:solidFill>
        </p:spPr>
        <p:txBody>
          <a:bodyPr wrap="square" rtlCol="0">
            <a:spAutoFit/>
          </a:bodyPr>
          <a:lstStyle/>
          <a:p>
            <a:r>
              <a:rPr lang="en-US" sz="2400" b="1" dirty="0" smtClean="0">
                <a:solidFill>
                  <a:srgbClr val="FF0000"/>
                </a:solidFill>
              </a:rPr>
              <a:t>Park Here</a:t>
            </a:r>
            <a:endParaRPr lang="en-US" sz="2400" b="1" dirty="0">
              <a:solidFill>
                <a:srgbClr val="FF0000"/>
              </a:solidFill>
            </a:endParaRPr>
          </a:p>
        </p:txBody>
      </p:sp>
      <p:cxnSp>
        <p:nvCxnSpPr>
          <p:cNvPr id="50" name="Straight Arrow Connector 49"/>
          <p:cNvCxnSpPr/>
          <p:nvPr/>
        </p:nvCxnSpPr>
        <p:spPr>
          <a:xfrm flipV="1">
            <a:off x="14548095" y="17823479"/>
            <a:ext cx="4654305" cy="408412"/>
          </a:xfrm>
          <a:prstGeom prst="straightConnector1">
            <a:avLst/>
          </a:prstGeom>
          <a:ln w="635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15953863" y="20144796"/>
            <a:ext cx="1809033" cy="246460"/>
          </a:xfrm>
          <a:prstGeom prst="straightConnector1">
            <a:avLst/>
          </a:prstGeom>
          <a:ln w="635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14301" y="2669137"/>
            <a:ext cx="3772024" cy="3772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6" name="Chart 55"/>
          <p:cNvGraphicFramePr/>
          <p:nvPr>
            <p:extLst>
              <p:ext uri="{D42A27DB-BD31-4B8C-83A1-F6EECF244321}">
                <p14:modId xmlns:p14="http://schemas.microsoft.com/office/powerpoint/2010/main" val="4185037668"/>
              </p:ext>
            </p:extLst>
          </p:nvPr>
        </p:nvGraphicFramePr>
        <p:xfrm>
          <a:off x="22355570" y="9060995"/>
          <a:ext cx="6295630" cy="385490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7" name="Chart 56"/>
          <p:cNvGraphicFramePr/>
          <p:nvPr>
            <p:extLst>
              <p:ext uri="{D42A27DB-BD31-4B8C-83A1-F6EECF244321}">
                <p14:modId xmlns:p14="http://schemas.microsoft.com/office/powerpoint/2010/main" val="3243614336"/>
              </p:ext>
            </p:extLst>
          </p:nvPr>
        </p:nvGraphicFramePr>
        <p:xfrm>
          <a:off x="29025272" y="9066979"/>
          <a:ext cx="5912427" cy="384892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9" name="Chart 58"/>
          <p:cNvGraphicFramePr/>
          <p:nvPr>
            <p:extLst>
              <p:ext uri="{D42A27DB-BD31-4B8C-83A1-F6EECF244321}">
                <p14:modId xmlns:p14="http://schemas.microsoft.com/office/powerpoint/2010/main" val="1043739372"/>
              </p:ext>
            </p:extLst>
          </p:nvPr>
        </p:nvGraphicFramePr>
        <p:xfrm>
          <a:off x="35616571" y="9066978"/>
          <a:ext cx="5900453" cy="3963221"/>
        </p:xfrm>
        <a:graphic>
          <a:graphicData uri="http://schemas.openxmlformats.org/drawingml/2006/chart">
            <c:chart xmlns:c="http://schemas.openxmlformats.org/drawingml/2006/chart" xmlns:r="http://schemas.openxmlformats.org/officeDocument/2006/relationships" r:id="rId10"/>
          </a:graphicData>
        </a:graphic>
      </p:graphicFrame>
      <p:pic>
        <p:nvPicPr>
          <p:cNvPr id="60" name="Picture 2" descr="F:\DCIM\100HPIMG\HPIM0337.JPG"/>
          <p:cNvPicPr>
            <a:picLocks noChangeAspect="1" noChangeArrowheads="1"/>
          </p:cNvPicPr>
          <p:nvPr/>
        </p:nvPicPr>
        <p:blipFill>
          <a:blip r:embed="rId11" cstate="print"/>
          <a:srcRect/>
          <a:stretch>
            <a:fillRect/>
          </a:stretch>
        </p:blipFill>
        <p:spPr bwMode="auto">
          <a:xfrm>
            <a:off x="13782689" y="23822457"/>
            <a:ext cx="7677500" cy="5559893"/>
          </a:xfrm>
          <a:prstGeom prst="rect">
            <a:avLst/>
          </a:prstGeom>
          <a:noFill/>
        </p:spPr>
      </p:pic>
      <p:sp>
        <p:nvSpPr>
          <p:cNvPr id="61" name="Text Box 118"/>
          <p:cNvSpPr txBox="1">
            <a:spLocks noChangeArrowheads="1"/>
          </p:cNvSpPr>
          <p:nvPr/>
        </p:nvSpPr>
        <p:spPr bwMode="auto">
          <a:xfrm>
            <a:off x="22422393" y="12909524"/>
            <a:ext cx="20421600" cy="1631216"/>
          </a:xfrm>
          <a:prstGeom prst="rect">
            <a:avLst/>
          </a:prstGeom>
          <a:noFill/>
          <a:ln w="9525">
            <a:noFill/>
            <a:miter lim="800000"/>
            <a:headEnd/>
            <a:tailEnd/>
          </a:ln>
        </p:spPr>
        <p:txBody>
          <a:bodyPr wrap="square">
            <a:spAutoFit/>
          </a:bodyPr>
          <a:lstStyle/>
          <a:p>
            <a:pPr algn="ctr"/>
            <a:r>
              <a:rPr lang="en-US" sz="3200" b="1" u="sng" dirty="0" smtClean="0">
                <a:solidFill>
                  <a:srgbClr val="002060"/>
                </a:solidFill>
                <a:latin typeface="+mn-lt"/>
              </a:rPr>
              <a:t>Results – Group #2</a:t>
            </a:r>
          </a:p>
          <a:p>
            <a:pPr algn="ctr"/>
            <a:endParaRPr lang="en-US" sz="3200" dirty="0" smtClean="0">
              <a:latin typeface="+mn-lt"/>
            </a:endParaRPr>
          </a:p>
          <a:p>
            <a:endParaRPr lang="en-US" i="1" dirty="0"/>
          </a:p>
        </p:txBody>
      </p:sp>
      <p:graphicFrame>
        <p:nvGraphicFramePr>
          <p:cNvPr id="62" name="Chart 61"/>
          <p:cNvGraphicFramePr/>
          <p:nvPr>
            <p:extLst>
              <p:ext uri="{D42A27DB-BD31-4B8C-83A1-F6EECF244321}">
                <p14:modId xmlns:p14="http://schemas.microsoft.com/office/powerpoint/2010/main" val="3269272752"/>
              </p:ext>
            </p:extLst>
          </p:nvPr>
        </p:nvGraphicFramePr>
        <p:xfrm>
          <a:off x="22422392" y="13373100"/>
          <a:ext cx="6295211" cy="4081604"/>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63" name="Chart 62"/>
          <p:cNvGraphicFramePr/>
          <p:nvPr>
            <p:extLst>
              <p:ext uri="{D42A27DB-BD31-4B8C-83A1-F6EECF244321}">
                <p14:modId xmlns:p14="http://schemas.microsoft.com/office/powerpoint/2010/main" val="2191558794"/>
              </p:ext>
            </p:extLst>
          </p:nvPr>
        </p:nvGraphicFramePr>
        <p:xfrm>
          <a:off x="29057600" y="13469257"/>
          <a:ext cx="5994400" cy="3985447"/>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64" name="Chart 63"/>
          <p:cNvGraphicFramePr/>
          <p:nvPr>
            <p:extLst>
              <p:ext uri="{D42A27DB-BD31-4B8C-83A1-F6EECF244321}">
                <p14:modId xmlns:p14="http://schemas.microsoft.com/office/powerpoint/2010/main" val="4034067706"/>
              </p:ext>
            </p:extLst>
          </p:nvPr>
        </p:nvGraphicFramePr>
        <p:xfrm>
          <a:off x="35623501" y="13370201"/>
          <a:ext cx="5994400" cy="4084503"/>
        </p:xfrm>
        <a:graphic>
          <a:graphicData uri="http://schemas.openxmlformats.org/drawingml/2006/chart">
            <c:chart xmlns:c="http://schemas.openxmlformats.org/drawingml/2006/chart" xmlns:r="http://schemas.openxmlformats.org/officeDocument/2006/relationships" r:id="rId14"/>
          </a:graphicData>
        </a:graphic>
      </p:graphicFrame>
      <p:pic>
        <p:nvPicPr>
          <p:cNvPr id="1031" name="Picture 7"/>
          <p:cNvPicPr>
            <a:picLocks noChangeAspect="1" noChangeArrowheads="1"/>
          </p:cNvPicPr>
          <p:nvPr/>
        </p:nvPicPr>
        <p:blipFill rotWithShape="1">
          <a:blip r:embed="rId15">
            <a:extLst>
              <a:ext uri="{28A0092B-C50C-407E-A947-70E740481C1C}">
                <a14:useLocalDpi xmlns:a14="http://schemas.microsoft.com/office/drawing/2010/main" val="0"/>
              </a:ext>
            </a:extLst>
          </a:blip>
          <a:srcRect l="6969" t="8592" r="57814"/>
          <a:stretch/>
        </p:blipFill>
        <p:spPr bwMode="auto">
          <a:xfrm>
            <a:off x="22422394" y="18034241"/>
            <a:ext cx="6286864" cy="4714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16">
            <a:extLst>
              <a:ext uri="{28A0092B-C50C-407E-A947-70E740481C1C}">
                <a14:useLocalDpi xmlns:a14="http://schemas.microsoft.com/office/drawing/2010/main" val="0"/>
              </a:ext>
            </a:extLst>
          </a:blip>
          <a:srcRect l="6970" r="56875" b="7805"/>
          <a:stretch/>
        </p:blipFill>
        <p:spPr bwMode="auto">
          <a:xfrm>
            <a:off x="29144686" y="18115030"/>
            <a:ext cx="6059714" cy="463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17">
            <a:extLst>
              <a:ext uri="{28A0092B-C50C-407E-A947-70E740481C1C}">
                <a14:useLocalDpi xmlns:a14="http://schemas.microsoft.com/office/drawing/2010/main" val="0"/>
              </a:ext>
            </a:extLst>
          </a:blip>
          <a:srcRect l="6970" t="2710" r="60356" b="6731"/>
          <a:stretch/>
        </p:blipFill>
        <p:spPr bwMode="auto">
          <a:xfrm>
            <a:off x="35700514" y="18115030"/>
            <a:ext cx="5944024" cy="463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Line 41"/>
          <p:cNvSpPr>
            <a:spLocks noChangeShapeType="1"/>
          </p:cNvSpPr>
          <p:nvPr/>
        </p:nvSpPr>
        <p:spPr bwMode="auto">
          <a:xfrm>
            <a:off x="23729768" y="27119156"/>
            <a:ext cx="17939657" cy="0"/>
          </a:xfrm>
          <a:prstGeom prst="line">
            <a:avLst/>
          </a:prstGeom>
          <a:noFill/>
          <a:ln w="63500">
            <a:solidFill>
              <a:srgbClr val="002060"/>
            </a:solidFill>
            <a:round/>
            <a:headEnd/>
            <a:tailEnd/>
          </a:ln>
        </p:spPr>
        <p:txBody>
          <a:bodyPr/>
          <a:lstStyle/>
          <a:p>
            <a:endParaRPr lang="en-US" dirty="0"/>
          </a:p>
        </p:txBody>
      </p:sp>
      <p:sp>
        <p:nvSpPr>
          <p:cNvPr id="70" name="TextBox 69"/>
          <p:cNvSpPr txBox="1"/>
          <p:nvPr/>
        </p:nvSpPr>
        <p:spPr>
          <a:xfrm>
            <a:off x="13333391" y="22670211"/>
            <a:ext cx="7856638" cy="461665"/>
          </a:xfrm>
          <a:prstGeom prst="rect">
            <a:avLst/>
          </a:prstGeom>
          <a:noFill/>
        </p:spPr>
        <p:txBody>
          <a:bodyPr wrap="none" rtlCol="0">
            <a:spAutoFit/>
          </a:bodyPr>
          <a:lstStyle/>
          <a:p>
            <a:r>
              <a:rPr lang="en-US" sz="2400" b="1" u="sng" dirty="0" smtClean="0">
                <a:solidFill>
                  <a:srgbClr val="002060"/>
                </a:solidFill>
                <a:latin typeface="+mn-lt"/>
              </a:rPr>
              <a:t>Figure 2</a:t>
            </a:r>
            <a:r>
              <a:rPr lang="en-US" sz="2400" b="1" dirty="0" smtClean="0">
                <a:solidFill>
                  <a:srgbClr val="002060"/>
                </a:solidFill>
                <a:latin typeface="+mn-lt"/>
              </a:rPr>
              <a:t>: </a:t>
            </a:r>
            <a:r>
              <a:rPr lang="en-US" sz="2400" b="1" dirty="0" smtClean="0">
                <a:solidFill>
                  <a:srgbClr val="002060"/>
                </a:solidFill>
                <a:latin typeface="+mn-lt"/>
              </a:rPr>
              <a:t>Google </a:t>
            </a:r>
            <a:r>
              <a:rPr lang="en-US" sz="2400" b="1" dirty="0" smtClean="0">
                <a:solidFill>
                  <a:srgbClr val="002060"/>
                </a:solidFill>
                <a:latin typeface="+mn-lt"/>
              </a:rPr>
              <a:t>Earth image showing </a:t>
            </a:r>
            <a:r>
              <a:rPr lang="en-US" sz="2400" b="1" dirty="0" smtClean="0">
                <a:solidFill>
                  <a:srgbClr val="002060"/>
                </a:solidFill>
                <a:latin typeface="+mn-lt"/>
              </a:rPr>
              <a:t>Holes </a:t>
            </a:r>
            <a:r>
              <a:rPr lang="en-US" sz="2400" b="1" dirty="0" smtClean="0">
                <a:solidFill>
                  <a:srgbClr val="002060"/>
                </a:solidFill>
                <a:latin typeface="+mn-lt"/>
              </a:rPr>
              <a:t>Creek.</a:t>
            </a:r>
          </a:p>
        </p:txBody>
      </p:sp>
      <p:sp>
        <p:nvSpPr>
          <p:cNvPr id="14" name="TextBox 13"/>
          <p:cNvSpPr txBox="1"/>
          <p:nvPr/>
        </p:nvSpPr>
        <p:spPr>
          <a:xfrm>
            <a:off x="13946145" y="15912955"/>
            <a:ext cx="7037504" cy="461665"/>
          </a:xfrm>
          <a:prstGeom prst="rect">
            <a:avLst/>
          </a:prstGeom>
          <a:noFill/>
        </p:spPr>
        <p:txBody>
          <a:bodyPr wrap="none" rtlCol="0">
            <a:spAutoFit/>
          </a:bodyPr>
          <a:lstStyle/>
          <a:p>
            <a:r>
              <a:rPr lang="en-US" sz="2400" b="1" u="sng" dirty="0" smtClean="0">
                <a:solidFill>
                  <a:srgbClr val="002060"/>
                </a:solidFill>
                <a:latin typeface="+mn-lt"/>
              </a:rPr>
              <a:t>Figure 1</a:t>
            </a:r>
            <a:r>
              <a:rPr lang="en-US" sz="2400" b="1" dirty="0" smtClean="0">
                <a:solidFill>
                  <a:srgbClr val="002060"/>
                </a:solidFill>
                <a:latin typeface="+mn-lt"/>
              </a:rPr>
              <a:t>:  </a:t>
            </a:r>
            <a:r>
              <a:rPr lang="en-US" sz="2400" b="1" dirty="0">
                <a:solidFill>
                  <a:srgbClr val="002060"/>
                </a:solidFill>
                <a:latin typeface="+mn-lt"/>
              </a:rPr>
              <a:t>T</a:t>
            </a:r>
            <a:r>
              <a:rPr lang="en-US" sz="2400" b="1" dirty="0" smtClean="0">
                <a:solidFill>
                  <a:srgbClr val="002060"/>
                </a:solidFill>
                <a:latin typeface="+mn-lt"/>
              </a:rPr>
              <a:t>he </a:t>
            </a:r>
            <a:r>
              <a:rPr lang="en-US" sz="2400" b="1" dirty="0" smtClean="0">
                <a:solidFill>
                  <a:srgbClr val="002060"/>
                </a:solidFill>
                <a:latin typeface="+mn-lt"/>
              </a:rPr>
              <a:t>relative location of Holes Creek. </a:t>
            </a:r>
            <a:endParaRPr lang="en-US" sz="2400" b="1" dirty="0">
              <a:solidFill>
                <a:srgbClr val="002060"/>
              </a:solidFill>
              <a:latin typeface="+mn-lt"/>
            </a:endParaRPr>
          </a:p>
        </p:txBody>
      </p:sp>
      <p:sp>
        <p:nvSpPr>
          <p:cNvPr id="74" name="Text Box 118"/>
          <p:cNvSpPr txBox="1">
            <a:spLocks noChangeArrowheads="1"/>
          </p:cNvSpPr>
          <p:nvPr/>
        </p:nvSpPr>
        <p:spPr bwMode="auto">
          <a:xfrm>
            <a:off x="22435366" y="22932054"/>
            <a:ext cx="19478354" cy="5693866"/>
          </a:xfrm>
          <a:prstGeom prst="rect">
            <a:avLst/>
          </a:prstGeom>
          <a:noFill/>
          <a:ln w="9525">
            <a:noFill/>
            <a:miter lim="800000"/>
            <a:headEnd/>
            <a:tailEnd/>
          </a:ln>
        </p:spPr>
        <p:txBody>
          <a:bodyPr wrap="square">
            <a:spAutoFit/>
          </a:bodyPr>
          <a:lstStyle/>
          <a:p>
            <a:pPr algn="ctr"/>
            <a:r>
              <a:rPr lang="en-US" sz="3200" b="1" u="sng" dirty="0" smtClean="0">
                <a:solidFill>
                  <a:srgbClr val="002060"/>
                </a:solidFill>
                <a:latin typeface="+mn-lt"/>
              </a:rPr>
              <a:t>Student Data</a:t>
            </a:r>
          </a:p>
          <a:p>
            <a:pPr algn="ctr"/>
            <a:endParaRPr lang="en-US" sz="3200" b="1" u="sng" dirty="0">
              <a:solidFill>
                <a:srgbClr val="002060"/>
              </a:solidFill>
              <a:latin typeface="+mn-lt"/>
            </a:endParaRPr>
          </a:p>
          <a:p>
            <a:r>
              <a:rPr lang="en-US" sz="3200" b="1" dirty="0">
                <a:solidFill>
                  <a:srgbClr val="002060"/>
                </a:solidFill>
                <a:latin typeface="Arial"/>
              </a:rPr>
              <a:t>● </a:t>
            </a:r>
            <a:r>
              <a:rPr lang="en-US" sz="3200" b="1" dirty="0" smtClean="0">
                <a:solidFill>
                  <a:srgbClr val="002060"/>
                </a:solidFill>
                <a:latin typeface="+mn-lt"/>
              </a:rPr>
              <a:t>The earth science students were amazed to discover that student-collected data could help them to draw conclusions about how the Ice Sheet moved, what it picked up, and how it operated</a:t>
            </a:r>
            <a:r>
              <a:rPr lang="en-US" sz="3200" b="1" dirty="0" smtClean="0">
                <a:solidFill>
                  <a:srgbClr val="002060"/>
                </a:solidFill>
                <a:latin typeface="+mn-lt"/>
              </a:rPr>
              <a:t>.</a:t>
            </a:r>
          </a:p>
          <a:p>
            <a:r>
              <a:rPr lang="en-US" sz="3200" b="1" dirty="0">
                <a:solidFill>
                  <a:srgbClr val="002060"/>
                </a:solidFill>
                <a:latin typeface="Arial"/>
              </a:rPr>
              <a:t>● </a:t>
            </a:r>
            <a:r>
              <a:rPr lang="en-US" sz="3200" b="1" dirty="0" smtClean="0">
                <a:solidFill>
                  <a:srgbClr val="002060"/>
                </a:solidFill>
                <a:latin typeface="+mn-lt"/>
              </a:rPr>
              <a:t>The </a:t>
            </a:r>
            <a:r>
              <a:rPr lang="en-US" sz="3200" b="1" dirty="0">
                <a:solidFill>
                  <a:srgbClr val="002060"/>
                </a:solidFill>
                <a:latin typeface="+mn-lt"/>
              </a:rPr>
              <a:t>grains of the </a:t>
            </a:r>
            <a:r>
              <a:rPr lang="en-US" sz="3200" b="1" dirty="0" smtClean="0">
                <a:solidFill>
                  <a:srgbClr val="002060"/>
                </a:solidFill>
                <a:latin typeface="+mn-lt"/>
              </a:rPr>
              <a:t>rocks became </a:t>
            </a:r>
            <a:r>
              <a:rPr lang="en-US" sz="3200" b="1" dirty="0">
                <a:solidFill>
                  <a:srgbClr val="002060"/>
                </a:solidFill>
                <a:latin typeface="+mn-lt"/>
              </a:rPr>
              <a:t>more rounded the further they traveled in the till matrix </a:t>
            </a:r>
            <a:r>
              <a:rPr lang="en-US" sz="3200" b="1" dirty="0" smtClean="0">
                <a:solidFill>
                  <a:srgbClr val="002060"/>
                </a:solidFill>
                <a:latin typeface="+mn-lt"/>
              </a:rPr>
              <a:t>- </a:t>
            </a:r>
            <a:r>
              <a:rPr lang="en-US" sz="3200" b="1" dirty="0">
                <a:solidFill>
                  <a:srgbClr val="002060"/>
                </a:solidFill>
                <a:latin typeface="+mn-lt"/>
              </a:rPr>
              <a:t>the igneous and metamorphic </a:t>
            </a:r>
            <a:r>
              <a:rPr lang="en-US" sz="3200" b="1" dirty="0" smtClean="0">
                <a:solidFill>
                  <a:srgbClr val="002060"/>
                </a:solidFill>
                <a:latin typeface="+mn-lt"/>
              </a:rPr>
              <a:t>rocks. The </a:t>
            </a:r>
            <a:r>
              <a:rPr lang="en-US" sz="3200" b="1" dirty="0" err="1" smtClean="0">
                <a:solidFill>
                  <a:srgbClr val="002060"/>
                </a:solidFill>
                <a:latin typeface="+mn-lt"/>
              </a:rPr>
              <a:t>erratics</a:t>
            </a:r>
            <a:r>
              <a:rPr lang="en-US" sz="3200" b="1" dirty="0" smtClean="0">
                <a:solidFill>
                  <a:srgbClr val="002060"/>
                </a:solidFill>
                <a:latin typeface="+mn-lt"/>
              </a:rPr>
              <a:t> </a:t>
            </a:r>
            <a:r>
              <a:rPr lang="en-US" sz="3200" b="1" dirty="0">
                <a:solidFill>
                  <a:srgbClr val="002060"/>
                </a:solidFill>
                <a:latin typeface="+mn-lt"/>
              </a:rPr>
              <a:t>were rounded </a:t>
            </a:r>
            <a:r>
              <a:rPr lang="en-US" sz="3200" b="1" dirty="0" smtClean="0">
                <a:solidFill>
                  <a:srgbClr val="002060"/>
                </a:solidFill>
                <a:latin typeface="+mn-lt"/>
              </a:rPr>
              <a:t>and </a:t>
            </a:r>
            <a:r>
              <a:rPr lang="en-US" sz="3200" b="1" dirty="0">
                <a:solidFill>
                  <a:srgbClr val="002060"/>
                </a:solidFill>
                <a:latin typeface="+mn-lt"/>
              </a:rPr>
              <a:t>the local bedrock in the till was more angular. </a:t>
            </a:r>
            <a:r>
              <a:rPr lang="en-US" sz="3200" b="1" dirty="0">
                <a:solidFill>
                  <a:srgbClr val="002060"/>
                </a:solidFill>
                <a:latin typeface="+mn-lt"/>
              </a:rPr>
              <a:t>T</a:t>
            </a:r>
            <a:r>
              <a:rPr lang="en-US" sz="3200" b="1" dirty="0" smtClean="0">
                <a:solidFill>
                  <a:srgbClr val="002060"/>
                </a:solidFill>
                <a:latin typeface="+mn-lt"/>
              </a:rPr>
              <a:t>he </a:t>
            </a:r>
            <a:r>
              <a:rPr lang="en-US" sz="3200" b="1" dirty="0">
                <a:solidFill>
                  <a:srgbClr val="002060"/>
                </a:solidFill>
                <a:latin typeface="+mn-lt"/>
              </a:rPr>
              <a:t>larger </a:t>
            </a:r>
            <a:r>
              <a:rPr lang="en-US" sz="3200" b="1" dirty="0" err="1">
                <a:solidFill>
                  <a:srgbClr val="002060"/>
                </a:solidFill>
                <a:latin typeface="+mn-lt"/>
              </a:rPr>
              <a:t>clasts</a:t>
            </a:r>
            <a:r>
              <a:rPr lang="en-US" sz="3200" b="1" dirty="0">
                <a:solidFill>
                  <a:srgbClr val="002060"/>
                </a:solidFill>
                <a:latin typeface="+mn-lt"/>
              </a:rPr>
              <a:t> tended to be the local bedrock since it didn't get a chance to be broken down by the glacier over </a:t>
            </a:r>
            <a:r>
              <a:rPr lang="en-US" sz="3200" b="1" dirty="0" smtClean="0">
                <a:solidFill>
                  <a:srgbClr val="002060"/>
                </a:solidFill>
                <a:latin typeface="+mn-lt"/>
              </a:rPr>
              <a:t>hundreds </a:t>
            </a:r>
            <a:r>
              <a:rPr lang="en-US" sz="3200" b="1" dirty="0">
                <a:solidFill>
                  <a:srgbClr val="002060"/>
                </a:solidFill>
                <a:latin typeface="+mn-lt"/>
              </a:rPr>
              <a:t>of miles of travel in the ice.</a:t>
            </a:r>
          </a:p>
          <a:p>
            <a:r>
              <a:rPr lang="en-US" dirty="0"/>
              <a:t/>
            </a:r>
            <a:br>
              <a:rPr lang="en-US" dirty="0"/>
            </a:br>
            <a:endParaRPr lang="en-US" dirty="0"/>
          </a:p>
          <a:p>
            <a:endParaRPr lang="en-US" b="1" dirty="0" smtClean="0">
              <a:latin typeface="+mn-lt"/>
            </a:endParaRPr>
          </a:p>
        </p:txBody>
      </p:sp>
      <p:pic>
        <p:nvPicPr>
          <p:cNvPr id="46" name="Picture 45"/>
          <p:cNvPicPr/>
          <p:nvPr/>
        </p:nvPicPr>
        <p:blipFill rotWithShape="1">
          <a:blip r:embed="rId18" cstate="print"/>
          <a:srcRect l="17256" t="21065" r="20251" b="15509"/>
          <a:stretch/>
        </p:blipFill>
        <p:spPr bwMode="auto">
          <a:xfrm>
            <a:off x="14706789" y="12119545"/>
            <a:ext cx="5552886" cy="38824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Default Design">
  <a:themeElements>
    <a:clrScheme name="WSU 1">
      <a:dk1>
        <a:srgbClr val="000000"/>
      </a:dk1>
      <a:lt1>
        <a:srgbClr val="FFFFFF"/>
      </a:lt1>
      <a:dk2>
        <a:srgbClr val="000000"/>
      </a:dk2>
      <a:lt2>
        <a:srgbClr val="808080"/>
      </a:lt2>
      <a:accent1>
        <a:srgbClr val="009900"/>
      </a:accent1>
      <a:accent2>
        <a:srgbClr val="FFCC00"/>
      </a:accent2>
      <a:accent3>
        <a:srgbClr val="92D050"/>
      </a:accent3>
      <a:accent4>
        <a:srgbClr val="000000"/>
      </a:accent4>
      <a:accent5>
        <a:srgbClr val="BF9900"/>
      </a:accent5>
      <a:accent6>
        <a:srgbClr val="FF9933"/>
      </a:accent6>
      <a:hlink>
        <a:srgbClr val="FF0000"/>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1407</TotalTime>
  <Words>822</Words>
  <Application>Microsoft Office PowerPoint</Application>
  <PresentationFormat>Custom</PresentationFormat>
  <Paragraphs>72</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Design</vt:lpstr>
      <vt:lpstr>PowerPoint Presentation</vt:lpstr>
    </vt:vector>
  </TitlesOfParts>
  <Company>Wright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Wright State University</dc:creator>
  <cp:lastModifiedBy>KurtzMiller</cp:lastModifiedBy>
  <cp:revision>104</cp:revision>
  <cp:lastPrinted>2002-04-28T05:14:02Z</cp:lastPrinted>
  <dcterms:created xsi:type="dcterms:W3CDTF">2008-05-27T14:49:58Z</dcterms:created>
  <dcterms:modified xsi:type="dcterms:W3CDTF">2002-04-29T15:36:55Z</dcterms:modified>
</cp:coreProperties>
</file>