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5"/>
  </p:notesMasterIdLst>
  <p:sldIdLst>
    <p:sldId id="256" r:id="rId2"/>
    <p:sldId id="257" r:id="rId3"/>
    <p:sldId id="270" r:id="rId4"/>
    <p:sldId id="271" r:id="rId5"/>
    <p:sldId id="259" r:id="rId6"/>
    <p:sldId id="269" r:id="rId7"/>
    <p:sldId id="264" r:id="rId8"/>
    <p:sldId id="258" r:id="rId9"/>
    <p:sldId id="273" r:id="rId10"/>
    <p:sldId id="260" r:id="rId11"/>
    <p:sldId id="277" r:id="rId12"/>
    <p:sldId id="265" r:id="rId13"/>
    <p:sldId id="268" r:id="rId14"/>
    <p:sldId id="266" r:id="rId15"/>
    <p:sldId id="261" r:id="rId16"/>
    <p:sldId id="278" r:id="rId17"/>
    <p:sldId id="279" r:id="rId18"/>
    <p:sldId id="276" r:id="rId19"/>
    <p:sldId id="267" r:id="rId20"/>
    <p:sldId id="262" r:id="rId21"/>
    <p:sldId id="275" r:id="rId22"/>
    <p:sldId id="274" r:id="rId23"/>
    <p:sldId id="26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e" initials="E"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6482" autoAdjust="0"/>
  </p:normalViewPr>
  <p:slideViewPr>
    <p:cSldViewPr>
      <p:cViewPr varScale="1">
        <p:scale>
          <a:sx n="76" d="100"/>
          <a:sy n="76"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Presentations\presentati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Presentations\presentation%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Presentations\presentati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a:t>St. Francois Distance-Conductivity</a:t>
            </a:r>
          </a:p>
        </c:rich>
      </c:tx>
      <c:layout/>
    </c:title>
    <c:plotArea>
      <c:layout/>
      <c:scatterChart>
        <c:scatterStyle val="lineMarker"/>
        <c:ser>
          <c:idx val="0"/>
          <c:order val="0"/>
          <c:tx>
            <c:v>Reagan</c:v>
          </c:tx>
          <c:spPr>
            <a:ln w="28575">
              <a:noFill/>
            </a:ln>
          </c:spPr>
          <c:marker>
            <c:symbol val="square"/>
            <c:size val="7"/>
            <c:spPr>
              <a:ln>
                <a:solidFill>
                  <a:schemeClr val="accent2"/>
                </a:solidFill>
              </a:ln>
            </c:spPr>
          </c:marker>
          <c:xVal>
            <c:numRef>
              <c:f>basic!$G$17:$G$18</c:f>
              <c:numCache>
                <c:formatCode>General</c:formatCode>
                <c:ptCount val="2"/>
                <c:pt idx="0">
                  <c:v>157.5</c:v>
                </c:pt>
                <c:pt idx="1">
                  <c:v>216.5</c:v>
                </c:pt>
              </c:numCache>
            </c:numRef>
          </c:xVal>
          <c:yVal>
            <c:numRef>
              <c:f>basic!$I$17:$I$18</c:f>
              <c:numCache>
                <c:formatCode>General</c:formatCode>
                <c:ptCount val="2"/>
                <c:pt idx="0">
                  <c:v>1.2000000000000003E-4</c:v>
                </c:pt>
                <c:pt idx="1">
                  <c:v>3.4000000000000008E-4</c:v>
                </c:pt>
              </c:numCache>
            </c:numRef>
          </c:yVal>
        </c:ser>
        <c:ser>
          <c:idx val="1"/>
          <c:order val="1"/>
          <c:tx>
            <c:v>Lamotte</c:v>
          </c:tx>
          <c:spPr>
            <a:ln w="28575">
              <a:noFill/>
            </a:ln>
          </c:spPr>
          <c:marker>
            <c:symbol val="diamond"/>
            <c:size val="7"/>
            <c:spPr>
              <a:solidFill>
                <a:schemeClr val="tx2"/>
              </a:solidFill>
              <a:ln>
                <a:solidFill>
                  <a:schemeClr val="tx2"/>
                </a:solidFill>
              </a:ln>
            </c:spPr>
          </c:marker>
          <c:xVal>
            <c:numRef>
              <c:f>basic!$G$2:$G$14</c:f>
              <c:numCache>
                <c:formatCode>General</c:formatCode>
                <c:ptCount val="13"/>
                <c:pt idx="0">
                  <c:v>10.4</c:v>
                </c:pt>
                <c:pt idx="1">
                  <c:v>10.6</c:v>
                </c:pt>
                <c:pt idx="2">
                  <c:v>12.9</c:v>
                </c:pt>
                <c:pt idx="3" formatCode="0.0">
                  <c:v>15.9</c:v>
                </c:pt>
                <c:pt idx="4">
                  <c:v>19.3</c:v>
                </c:pt>
                <c:pt idx="5">
                  <c:v>21.9</c:v>
                </c:pt>
                <c:pt idx="6">
                  <c:v>22.3</c:v>
                </c:pt>
                <c:pt idx="7" formatCode="0.0">
                  <c:v>24</c:v>
                </c:pt>
                <c:pt idx="8">
                  <c:v>24.6</c:v>
                </c:pt>
                <c:pt idx="9">
                  <c:v>127.7</c:v>
                </c:pt>
                <c:pt idx="10">
                  <c:v>157.5</c:v>
                </c:pt>
                <c:pt idx="11">
                  <c:v>171.4</c:v>
                </c:pt>
                <c:pt idx="12">
                  <c:v>84.9</c:v>
                </c:pt>
              </c:numCache>
            </c:numRef>
          </c:xVal>
          <c:yVal>
            <c:numRef>
              <c:f>basic!$I$2:$I$14</c:f>
              <c:numCache>
                <c:formatCode>0.0000</c:formatCode>
                <c:ptCount val="13"/>
                <c:pt idx="0" formatCode="0.00000">
                  <c:v>8.6000000000000041E-4</c:v>
                </c:pt>
                <c:pt idx="1">
                  <c:v>2.4000000000000002E-3</c:v>
                </c:pt>
                <c:pt idx="2">
                  <c:v>6.6000000000000008E-3</c:v>
                </c:pt>
                <c:pt idx="3">
                  <c:v>4.2000000000000006E-3</c:v>
                </c:pt>
                <c:pt idx="4" formatCode="General">
                  <c:v>8.4000000000000047E-3</c:v>
                </c:pt>
                <c:pt idx="5">
                  <c:v>5.6000000000000008E-3</c:v>
                </c:pt>
                <c:pt idx="6">
                  <c:v>3.0666666666666676E-3</c:v>
                </c:pt>
                <c:pt idx="7" formatCode="0.00000">
                  <c:v>6.2666666666666697E-4</c:v>
                </c:pt>
                <c:pt idx="8">
                  <c:v>9.700000000000002E-3</c:v>
                </c:pt>
                <c:pt idx="9">
                  <c:v>3.700000000000001E-3</c:v>
                </c:pt>
                <c:pt idx="10" formatCode="0.0000000">
                  <c:v>6.4000000000000023E-6</c:v>
                </c:pt>
                <c:pt idx="11" formatCode="0.000000">
                  <c:v>3.0000000000000011E-5</c:v>
                </c:pt>
                <c:pt idx="12" formatCode="General">
                  <c:v>1.6000000000000007E-4</c:v>
                </c:pt>
              </c:numCache>
            </c:numRef>
          </c:yVal>
        </c:ser>
        <c:axId val="172688512"/>
        <c:axId val="172758528"/>
      </c:scatterChart>
      <c:valAx>
        <c:axId val="172688512"/>
        <c:scaling>
          <c:orientation val="minMax"/>
        </c:scaling>
        <c:axPos val="b"/>
        <c:title>
          <c:tx>
            <c:rich>
              <a:bodyPr/>
              <a:lstStyle/>
              <a:p>
                <a:pPr>
                  <a:defRPr sz="1600"/>
                </a:pPr>
                <a:r>
                  <a:rPr lang="en-US" sz="1600"/>
                  <a:t>Distance from outcrop (mi)</a:t>
                </a:r>
              </a:p>
            </c:rich>
          </c:tx>
          <c:layout/>
        </c:title>
        <c:numFmt formatCode="General" sourceLinked="1"/>
        <c:tickLblPos val="nextTo"/>
        <c:crossAx val="172758528"/>
        <c:crossesAt val="1.0000000000000018E-7"/>
        <c:crossBetween val="midCat"/>
      </c:valAx>
      <c:valAx>
        <c:axId val="172758528"/>
        <c:scaling>
          <c:logBase val="10"/>
          <c:orientation val="minMax"/>
        </c:scaling>
        <c:axPos val="l"/>
        <c:majorGridlines/>
        <c:title>
          <c:tx>
            <c:rich>
              <a:bodyPr rot="-5400000" vert="horz"/>
              <a:lstStyle/>
              <a:p>
                <a:pPr>
                  <a:defRPr sz="1600"/>
                </a:pPr>
                <a:r>
                  <a:rPr lang="en-US" sz="1600"/>
                  <a:t>Hydraulic Coductivity (K, cm/s)</a:t>
                </a:r>
              </a:p>
            </c:rich>
          </c:tx>
          <c:layout/>
        </c:title>
        <c:numFmt formatCode="General" sourceLinked="1"/>
        <c:tickLblPos val="nextTo"/>
        <c:crossAx val="172688512"/>
        <c:crosses val="autoZero"/>
        <c:crossBetween val="midCat"/>
      </c:valAx>
    </c:plotArea>
    <c:legend>
      <c:legendPos val="r"/>
      <c:layout/>
      <c:txPr>
        <a:bodyPr/>
        <a:lstStyle/>
        <a:p>
          <a:pPr>
            <a:defRPr sz="1400"/>
          </a:pPr>
          <a:endParaRPr lang="en-US"/>
        </a:p>
      </c:txPr>
    </c:legend>
    <c:plotVisOnly val="1"/>
  </c:chart>
  <c:spPr>
    <a:solidFill>
      <a:schemeClr val="bg1"/>
    </a:solidFill>
    <a:ln w="19050">
      <a:solidFill>
        <a:schemeClr val="accent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solidFill>
                  <a:sysClr val="windowText" lastClr="000000"/>
                </a:solidFill>
              </a:defRPr>
            </a:pPr>
            <a:r>
              <a:rPr lang="en-US" sz="2400">
                <a:solidFill>
                  <a:sysClr val="windowText" lastClr="000000"/>
                </a:solidFill>
              </a:rPr>
              <a:t>St. Francois Depth-Conductivity</a:t>
            </a:r>
          </a:p>
        </c:rich>
      </c:tx>
      <c:layout/>
      <c:spPr>
        <a:noFill/>
        <a:ln w="25400">
          <a:noFill/>
        </a:ln>
      </c:spPr>
    </c:title>
    <c:plotArea>
      <c:layout>
        <c:manualLayout>
          <c:layoutTarget val="inner"/>
          <c:xMode val="edge"/>
          <c:yMode val="edge"/>
          <c:x val="0.14724886661894537"/>
          <c:y val="0.13057623969843279"/>
          <c:w val="0.62124857498873254"/>
          <c:h val="0.73183348994955877"/>
        </c:manualLayout>
      </c:layout>
      <c:scatterChart>
        <c:scatterStyle val="lineMarker"/>
        <c:ser>
          <c:idx val="1"/>
          <c:order val="0"/>
          <c:tx>
            <c:v>Reagan</c:v>
          </c:tx>
          <c:spPr>
            <a:ln w="28575">
              <a:noFill/>
            </a:ln>
          </c:spPr>
          <c:marker>
            <c:spPr>
              <a:solidFill>
                <a:srgbClr val="CCCC00"/>
              </a:solidFill>
              <a:ln>
                <a:solidFill>
                  <a:srgbClr val="009999"/>
                </a:solidFill>
              </a:ln>
            </c:spPr>
          </c:marker>
          <c:xVal>
            <c:numRef>
              <c:f>basic!$C$17:$C$18</c:f>
              <c:numCache>
                <c:formatCode>General</c:formatCode>
                <c:ptCount val="2"/>
                <c:pt idx="0">
                  <c:v>542.54399999999998</c:v>
                </c:pt>
                <c:pt idx="1">
                  <c:v>507.49199999999962</c:v>
                </c:pt>
              </c:numCache>
            </c:numRef>
          </c:xVal>
          <c:yVal>
            <c:numRef>
              <c:f>basic!$M$17:$M$18</c:f>
              <c:numCache>
                <c:formatCode>General</c:formatCode>
                <c:ptCount val="2"/>
                <c:pt idx="0">
                  <c:v>1.2192000000000005E-4</c:v>
                </c:pt>
                <c:pt idx="1">
                  <c:v>3.4242962962963001E-4</c:v>
                </c:pt>
              </c:numCache>
            </c:numRef>
          </c:yVal>
        </c:ser>
        <c:ser>
          <c:idx val="0"/>
          <c:order val="1"/>
          <c:tx>
            <c:v>Lamotte</c:v>
          </c:tx>
          <c:spPr>
            <a:ln w="28575">
              <a:noFill/>
            </a:ln>
          </c:spPr>
          <c:marker>
            <c:spPr>
              <a:solidFill>
                <a:schemeClr val="tx2">
                  <a:lumMod val="50000"/>
                </a:schemeClr>
              </a:solidFill>
              <a:ln>
                <a:solidFill>
                  <a:schemeClr val="tx2">
                    <a:lumMod val="50000"/>
                  </a:schemeClr>
                </a:solidFill>
              </a:ln>
            </c:spPr>
          </c:marker>
          <c:dPt>
            <c:idx val="12"/>
            <c:marker>
              <c:symbol val="star"/>
              <c:size val="10"/>
              <c:spPr>
                <a:noFill/>
                <a:ln w="25400">
                  <a:solidFill>
                    <a:schemeClr val="tx2">
                      <a:lumMod val="50000"/>
                    </a:schemeClr>
                  </a:solidFill>
                </a:ln>
              </c:spPr>
            </c:marker>
          </c:dPt>
          <c:trendline>
            <c:spPr>
              <a:ln w="22225">
                <a:solidFill>
                  <a:schemeClr val="tx1">
                    <a:alpha val="79000"/>
                  </a:schemeClr>
                </a:solidFill>
              </a:ln>
            </c:spPr>
            <c:trendlineType val="exp"/>
            <c:dispRSqr val="1"/>
            <c:trendlineLbl>
              <c:layout/>
              <c:numFmt formatCode="General" sourceLinked="0"/>
              <c:spPr>
                <a:noFill/>
                <a:ln w="25400">
                  <a:noFill/>
                </a:ln>
              </c:spPr>
            </c:trendlineLbl>
          </c:trendline>
          <c:xVal>
            <c:numRef>
              <c:f>basic!$C$2:$C$14</c:f>
              <c:numCache>
                <c:formatCode>General</c:formatCode>
                <c:ptCount val="13"/>
                <c:pt idx="0">
                  <c:v>166.11599999999999</c:v>
                </c:pt>
                <c:pt idx="1">
                  <c:v>91.440000000000026</c:v>
                </c:pt>
                <c:pt idx="2">
                  <c:v>57.912000000000006</c:v>
                </c:pt>
                <c:pt idx="3">
                  <c:v>106.67999999999998</c:v>
                </c:pt>
                <c:pt idx="4">
                  <c:v>121.92</c:v>
                </c:pt>
                <c:pt idx="5">
                  <c:v>289.56</c:v>
                </c:pt>
                <c:pt idx="6">
                  <c:v>339.85200000000026</c:v>
                </c:pt>
                <c:pt idx="7">
                  <c:v>304.8</c:v>
                </c:pt>
                <c:pt idx="8">
                  <c:v>291.084</c:v>
                </c:pt>
                <c:pt idx="9">
                  <c:v>356.61600000000004</c:v>
                </c:pt>
                <c:pt idx="10">
                  <c:v>611.12400000000002</c:v>
                </c:pt>
                <c:pt idx="11">
                  <c:v>711.09840000000054</c:v>
                </c:pt>
                <c:pt idx="12">
                  <c:v>1060.704</c:v>
                </c:pt>
              </c:numCache>
            </c:numRef>
          </c:xVal>
          <c:yVal>
            <c:numRef>
              <c:f>basic!$M$2:$M$14</c:f>
              <c:numCache>
                <c:formatCode>General</c:formatCode>
                <c:ptCount val="13"/>
                <c:pt idx="0">
                  <c:v>8.6206060606060719E-4</c:v>
                </c:pt>
                <c:pt idx="1">
                  <c:v>2.3973033707865195E-3</c:v>
                </c:pt>
                <c:pt idx="2">
                  <c:v>6.397037037037037E-3</c:v>
                </c:pt>
                <c:pt idx="3">
                  <c:v>4.2091428571428583E-3</c:v>
                </c:pt>
                <c:pt idx="4">
                  <c:v>8.1280000000000015E-3</c:v>
                </c:pt>
                <c:pt idx="5">
                  <c:v>5.8325925925925975E-3</c:v>
                </c:pt>
                <c:pt idx="6">
                  <c:v>3.0589247311828007E-3</c:v>
                </c:pt>
                <c:pt idx="7">
                  <c:v>6.3500000000000036E-4</c:v>
                </c:pt>
                <c:pt idx="8">
                  <c:v>9.4470175438596503E-3</c:v>
                </c:pt>
                <c:pt idx="9">
                  <c:v>3.6602051282051302E-3</c:v>
                </c:pt>
                <c:pt idx="10">
                  <c:v>6.350000000000007E-6</c:v>
                </c:pt>
                <c:pt idx="11">
                  <c:v>3.0084602368866374E-5</c:v>
                </c:pt>
                <c:pt idx="12">
                  <c:v>1.6344347826086961E-4</c:v>
                </c:pt>
              </c:numCache>
            </c:numRef>
          </c:yVal>
        </c:ser>
        <c:axId val="175243648"/>
        <c:axId val="175245568"/>
      </c:scatterChart>
      <c:valAx>
        <c:axId val="175243648"/>
        <c:scaling>
          <c:orientation val="minMax"/>
        </c:scaling>
        <c:axPos val="b"/>
        <c:title>
          <c:tx>
            <c:rich>
              <a:bodyPr/>
              <a:lstStyle/>
              <a:p>
                <a:pPr>
                  <a:defRPr sz="1600">
                    <a:solidFill>
                      <a:sysClr val="windowText" lastClr="000000"/>
                    </a:solidFill>
                  </a:defRPr>
                </a:pPr>
                <a:r>
                  <a:rPr lang="en-US" sz="1600">
                    <a:solidFill>
                      <a:sysClr val="windowText" lastClr="000000"/>
                    </a:solidFill>
                  </a:rPr>
                  <a:t>Depth (meters)</a:t>
                </a:r>
              </a:p>
            </c:rich>
          </c:tx>
          <c:layout/>
          <c:spPr>
            <a:noFill/>
            <a:ln w="25400">
              <a:noFill/>
            </a:ln>
          </c:spPr>
        </c:title>
        <c:numFmt formatCode="General" sourceLinked="1"/>
        <c:tickLblPos val="nextTo"/>
        <c:txPr>
          <a:bodyPr rot="0" vert="horz"/>
          <a:lstStyle/>
          <a:p>
            <a:pPr>
              <a:defRPr sz="1000" b="0" i="0" u="none" strike="noStrike" baseline="0">
                <a:solidFill>
                  <a:sysClr val="windowText" lastClr="000000"/>
                </a:solidFill>
                <a:latin typeface="Calibri"/>
                <a:ea typeface="Calibri"/>
                <a:cs typeface="Calibri"/>
              </a:defRPr>
            </a:pPr>
            <a:endParaRPr lang="en-US"/>
          </a:p>
        </c:txPr>
        <c:crossAx val="175245568"/>
        <c:crossesAt val="1.0000000000000031E-6"/>
        <c:crossBetween val="midCat"/>
      </c:valAx>
      <c:valAx>
        <c:axId val="175245568"/>
        <c:scaling>
          <c:logBase val="10"/>
          <c:orientation val="minMax"/>
        </c:scaling>
        <c:axPos val="l"/>
        <c:majorGridlines/>
        <c:title>
          <c:tx>
            <c:rich>
              <a:bodyPr rot="-5400000" vert="horz"/>
              <a:lstStyle/>
              <a:p>
                <a:pPr>
                  <a:defRPr sz="1600">
                    <a:solidFill>
                      <a:sysClr val="windowText" lastClr="000000"/>
                    </a:solidFill>
                  </a:defRPr>
                </a:pPr>
                <a:r>
                  <a:rPr lang="en-US" sz="1600" dirty="0">
                    <a:solidFill>
                      <a:sysClr val="windowText" lastClr="000000"/>
                    </a:solidFill>
                  </a:rPr>
                  <a:t>Hydraulic Conductivity (</a:t>
                </a:r>
                <a:r>
                  <a:rPr lang="en-US" sz="1600" dirty="0" smtClean="0">
                    <a:solidFill>
                      <a:sysClr val="windowText" lastClr="000000"/>
                    </a:solidFill>
                  </a:rPr>
                  <a:t>K,</a:t>
                </a:r>
                <a:r>
                  <a:rPr lang="en-US" sz="1600" baseline="0" dirty="0" smtClean="0">
                    <a:solidFill>
                      <a:sysClr val="windowText" lastClr="000000"/>
                    </a:solidFill>
                  </a:rPr>
                  <a:t> cm/sec)</a:t>
                </a:r>
                <a:endParaRPr lang="en-US" sz="1600" dirty="0">
                  <a:solidFill>
                    <a:sysClr val="windowText" lastClr="000000"/>
                  </a:solidFill>
                </a:endParaRPr>
              </a:p>
            </c:rich>
          </c:tx>
          <c:layout/>
          <c:spPr>
            <a:noFill/>
            <a:ln w="25400">
              <a:noFill/>
            </a:ln>
          </c:spPr>
        </c:title>
        <c:numFmt formatCode="General" sourceLinked="1"/>
        <c:tickLblPos val="nextTo"/>
        <c:txPr>
          <a:bodyPr/>
          <a:lstStyle/>
          <a:p>
            <a:pPr>
              <a:defRPr>
                <a:solidFill>
                  <a:sysClr val="windowText" lastClr="000000"/>
                </a:solidFill>
              </a:defRPr>
            </a:pPr>
            <a:endParaRPr lang="en-US"/>
          </a:p>
        </c:txPr>
        <c:crossAx val="175243648"/>
        <c:crosses val="autoZero"/>
        <c:crossBetween val="midCat"/>
      </c:valAx>
      <c:spPr>
        <a:noFill/>
      </c:spPr>
    </c:plotArea>
    <c:legend>
      <c:legendPos val="r"/>
      <c:layout>
        <c:manualLayout>
          <c:xMode val="edge"/>
          <c:yMode val="edge"/>
          <c:x val="0.79734841856889127"/>
          <c:y val="0.46178888132810564"/>
          <c:w val="0.19255057133009887"/>
          <c:h val="0.26186794551915582"/>
        </c:manualLayout>
      </c:layout>
      <c:txPr>
        <a:bodyPr/>
        <a:lstStyle/>
        <a:p>
          <a:pPr>
            <a:defRPr sz="1400">
              <a:solidFill>
                <a:sysClr val="windowText" lastClr="000000"/>
              </a:solidFill>
            </a:defRPr>
          </a:pPr>
          <a:endParaRPr lang="en-US"/>
        </a:p>
      </c:txPr>
    </c:legend>
    <c:plotVisOnly val="1"/>
    <c:dispBlanksAs val="gap"/>
  </c:chart>
  <c:spPr>
    <a:solidFill>
      <a:schemeClr val="bg1"/>
    </a:solidFill>
    <a:ln w="19050">
      <a:solidFill>
        <a:schemeClr val="accent2"/>
      </a:solidFill>
    </a:ln>
  </c:spPr>
  <c:txPr>
    <a:bodyPr/>
    <a:lstStyle/>
    <a:p>
      <a:pPr>
        <a:defRPr>
          <a:solidFill>
            <a:schemeClr val="bg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St. Francois Depth-Conductivity</a:t>
            </a:r>
          </a:p>
        </c:rich>
      </c:tx>
      <c:layout/>
    </c:title>
    <c:plotArea>
      <c:layout>
        <c:manualLayout>
          <c:layoutTarget val="inner"/>
          <c:xMode val="edge"/>
          <c:yMode val="edge"/>
          <c:x val="0.14724886661894537"/>
          <c:y val="0.13004109117507856"/>
          <c:w val="0.6209033908640208"/>
          <c:h val="0.73570564949873085"/>
        </c:manualLayout>
      </c:layout>
      <c:scatterChart>
        <c:scatterStyle val="lineMarker"/>
        <c:ser>
          <c:idx val="0"/>
          <c:order val="0"/>
          <c:tx>
            <c:v>Reagan</c:v>
          </c:tx>
          <c:spPr>
            <a:ln w="28575">
              <a:noFill/>
            </a:ln>
          </c:spPr>
          <c:marker>
            <c:symbol val="square"/>
            <c:size val="7"/>
            <c:spPr>
              <a:ln>
                <a:solidFill>
                  <a:schemeClr val="accent2"/>
                </a:solidFill>
              </a:ln>
            </c:spPr>
          </c:marker>
          <c:xVal>
            <c:numRef>
              <c:f>(basic!$C$17,basic!$C$18)</c:f>
              <c:numCache>
                <c:formatCode>General</c:formatCode>
                <c:ptCount val="2"/>
                <c:pt idx="0">
                  <c:v>542.54399999999998</c:v>
                </c:pt>
                <c:pt idx="1">
                  <c:v>507.49199999999962</c:v>
                </c:pt>
              </c:numCache>
            </c:numRef>
          </c:xVal>
          <c:yVal>
            <c:numRef>
              <c:f>(basic!$I$17,basic!$I$18)</c:f>
              <c:numCache>
                <c:formatCode>General</c:formatCode>
                <c:ptCount val="2"/>
                <c:pt idx="0">
                  <c:v>1.2000000000000008E-4</c:v>
                </c:pt>
                <c:pt idx="1">
                  <c:v>3.4000000000000024E-4</c:v>
                </c:pt>
              </c:numCache>
            </c:numRef>
          </c:yVal>
        </c:ser>
        <c:ser>
          <c:idx val="1"/>
          <c:order val="1"/>
          <c:tx>
            <c:v>Lamotte</c:v>
          </c:tx>
          <c:spPr>
            <a:ln w="28575">
              <a:noFill/>
            </a:ln>
          </c:spPr>
          <c:marker>
            <c:symbol val="diamond"/>
            <c:size val="7"/>
            <c:spPr>
              <a:solidFill>
                <a:schemeClr val="tx2">
                  <a:lumMod val="50000"/>
                </a:schemeClr>
              </a:solidFill>
              <a:ln>
                <a:solidFill>
                  <a:schemeClr val="tx2">
                    <a:lumMod val="50000"/>
                  </a:schemeClr>
                </a:solidFill>
              </a:ln>
            </c:spPr>
          </c:marker>
          <c:trendline>
            <c:trendlineType val="exp"/>
          </c:trendline>
          <c:xVal>
            <c:numRef>
              <c:f>basic!$C$2:$C$13</c:f>
              <c:numCache>
                <c:formatCode>General</c:formatCode>
                <c:ptCount val="12"/>
                <c:pt idx="0">
                  <c:v>166.11599999999999</c:v>
                </c:pt>
                <c:pt idx="1">
                  <c:v>91.440000000000026</c:v>
                </c:pt>
                <c:pt idx="2">
                  <c:v>57.912000000000006</c:v>
                </c:pt>
                <c:pt idx="3">
                  <c:v>106.67999999999998</c:v>
                </c:pt>
                <c:pt idx="4">
                  <c:v>121.92</c:v>
                </c:pt>
                <c:pt idx="5">
                  <c:v>289.56</c:v>
                </c:pt>
                <c:pt idx="6">
                  <c:v>339.85200000000026</c:v>
                </c:pt>
                <c:pt idx="7">
                  <c:v>304.8</c:v>
                </c:pt>
                <c:pt idx="8">
                  <c:v>291.084</c:v>
                </c:pt>
                <c:pt idx="9">
                  <c:v>356.61600000000004</c:v>
                </c:pt>
                <c:pt idx="10">
                  <c:v>611.12400000000002</c:v>
                </c:pt>
                <c:pt idx="11">
                  <c:v>711.09840000000054</c:v>
                </c:pt>
              </c:numCache>
            </c:numRef>
          </c:xVal>
          <c:yVal>
            <c:numRef>
              <c:f>basic!$I$2:$I$13</c:f>
              <c:numCache>
                <c:formatCode>0.0000</c:formatCode>
                <c:ptCount val="12"/>
                <c:pt idx="0" formatCode="0.00000">
                  <c:v>8.6000000000000085E-4</c:v>
                </c:pt>
                <c:pt idx="1">
                  <c:v>2.3999999999999998E-3</c:v>
                </c:pt>
                <c:pt idx="2">
                  <c:v>6.6000000000000034E-3</c:v>
                </c:pt>
                <c:pt idx="3">
                  <c:v>4.1999999999999997E-3</c:v>
                </c:pt>
                <c:pt idx="4" formatCode="General">
                  <c:v>8.4000000000000047E-3</c:v>
                </c:pt>
                <c:pt idx="5">
                  <c:v>5.6000000000000034E-3</c:v>
                </c:pt>
                <c:pt idx="6">
                  <c:v>3.0666666666666672E-3</c:v>
                </c:pt>
                <c:pt idx="7" formatCode="0.00000">
                  <c:v>6.266666666666673E-4</c:v>
                </c:pt>
                <c:pt idx="8">
                  <c:v>9.7000000000000003E-3</c:v>
                </c:pt>
                <c:pt idx="9">
                  <c:v>3.7000000000000028E-3</c:v>
                </c:pt>
                <c:pt idx="10" formatCode="0.0000000">
                  <c:v>6.4000000000000082E-6</c:v>
                </c:pt>
                <c:pt idx="11" formatCode="0.000000">
                  <c:v>3.0000000000000035E-5</c:v>
                </c:pt>
              </c:numCache>
            </c:numRef>
          </c:yVal>
        </c:ser>
        <c:axId val="175280512"/>
        <c:axId val="175282432"/>
      </c:scatterChart>
      <c:valAx>
        <c:axId val="175280512"/>
        <c:scaling>
          <c:orientation val="minMax"/>
        </c:scaling>
        <c:axPos val="b"/>
        <c:title>
          <c:tx>
            <c:rich>
              <a:bodyPr/>
              <a:lstStyle/>
              <a:p>
                <a:pPr>
                  <a:defRPr sz="1600"/>
                </a:pPr>
                <a:r>
                  <a:rPr lang="en-US" sz="1600" dirty="0"/>
                  <a:t>Depth (</a:t>
                </a:r>
                <a:r>
                  <a:rPr lang="en-US" sz="1600" dirty="0" smtClean="0"/>
                  <a:t>meters)</a:t>
                </a:r>
                <a:endParaRPr lang="en-US" sz="1600" dirty="0"/>
              </a:p>
            </c:rich>
          </c:tx>
          <c:layout/>
        </c:title>
        <c:numFmt formatCode="General" sourceLinked="1"/>
        <c:tickLblPos val="nextTo"/>
        <c:crossAx val="175282432"/>
        <c:crossesAt val="1.0000000000000025E-6"/>
        <c:crossBetween val="midCat"/>
        <c:majorUnit val="200"/>
      </c:valAx>
      <c:valAx>
        <c:axId val="175282432"/>
        <c:scaling>
          <c:logBase val="10"/>
          <c:orientation val="minMax"/>
        </c:scaling>
        <c:axPos val="l"/>
        <c:majorGridlines/>
        <c:title>
          <c:tx>
            <c:rich>
              <a:bodyPr rot="-5400000" vert="horz"/>
              <a:lstStyle/>
              <a:p>
                <a:pPr>
                  <a:defRPr sz="1600"/>
                </a:pPr>
                <a:r>
                  <a:rPr lang="en-US" sz="1600"/>
                  <a:t>Hydraulic Conductivity (K, cm/sec)</a:t>
                </a:r>
              </a:p>
            </c:rich>
          </c:tx>
          <c:layout/>
        </c:title>
        <c:numFmt formatCode="General" sourceLinked="1"/>
        <c:tickLblPos val="nextTo"/>
        <c:crossAx val="175280512"/>
        <c:crosses val="autoZero"/>
        <c:crossBetween val="midCat"/>
      </c:valAx>
    </c:plotArea>
    <c:legend>
      <c:legendPos val="r"/>
      <c:layout>
        <c:manualLayout>
          <c:xMode val="edge"/>
          <c:yMode val="edge"/>
          <c:x val="0.79734841856889127"/>
          <c:y val="0.46194548427348225"/>
          <c:w val="0.1925505713300989"/>
          <c:h val="0.25806247579708286"/>
        </c:manualLayout>
      </c:layout>
      <c:txPr>
        <a:bodyPr/>
        <a:lstStyle/>
        <a:p>
          <a:pPr>
            <a:defRPr sz="1400"/>
          </a:pPr>
          <a:endParaRPr lang="en-US"/>
        </a:p>
      </c:txPr>
    </c:legend>
    <c:plotVisOnly val="1"/>
  </c:chart>
  <c:spPr>
    <a:ln w="19050">
      <a:solidFill>
        <a:schemeClr val="accent2"/>
      </a:solidFill>
    </a:ln>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3-04-28T23:34:55.769" idx="1">
    <p:pos x="10" y="10"/>
    <p:text>Turn this into two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C73818-1CDB-4793-AA6A-9357FE29C7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r>
              <a:rPr lang="en-US" smtClean="0"/>
              <a:t>Hello, my name is Emme Mayle, and I’m a graduate researcher in geospatial sciences at Missouri State University.  The topic of my presentation today is the correlation we’ve found between depth below ground surface and permeability in Missouri’s St. Francois Aquifer.</a:t>
            </a:r>
          </a:p>
        </p:txBody>
      </p:sp>
      <p:sp>
        <p:nvSpPr>
          <p:cNvPr id="15363" name="Slide Number Placeholder 3"/>
          <p:cNvSpPr>
            <a:spLocks noGrp="1"/>
          </p:cNvSpPr>
          <p:nvPr>
            <p:ph type="sldNum" sz="quarter" idx="5"/>
          </p:nvPr>
        </p:nvSpPr>
        <p:spPr>
          <a:noFill/>
        </p:spPr>
        <p:txBody>
          <a:bodyPr/>
          <a:lstStyle/>
          <a:p>
            <a:fld id="{E4E1D6AF-95FD-485C-B5AE-B165732F4B6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smtClean="0"/>
              <a:t>Hydraulic conductivity is the coefficient of permeability around a pumping site, and transmissivity relates that coefficient to the entire saturated thickness of the formation at that site.  These were used to quantify the ability of fluids to flow through the aquifer.  This particular portion of the Missouri Carbon Sequestration Project has involved pump testing in the field on two of the sites from which data was gathered:  The Thomas Hill Power Plant north of Moberly, Missouri, and the Luecke site near Florissant, Missouri.  Simple single-well drawdown testing was used to indicate the rate at which water can be pumped from the aquifer at these sites.  Similar drawdown data was collected from the Missouri DNR’s Division of Geology and Land Survey for five other sites and analyzed using the computer curve-matching program AQTESOLV.  By alternating possible transmissivities and storavities at the well site, data were matched as closely as possible to three kinds of lines:  the Cooper-Jacob straight line, the traditional Theis confined aquifer curve, and the Hantush-Jacob leaky confined aquifer curve.  Of these, the Cooper-Jacob line emphasizes the early-time measurements the most, the Hantush-Jacob curve tends to flatten down more at the late-time measurements due to the leakage of the water out of the aquifer, and the Theis curve is meant to indicate the ideal fully confined aquifer.  Some results were simple and by-the-book, down to the effects of the water stored in the well hole showing up in early-time measurements.  Others, be it due to variable pumping or isolated fractures in the formations, were a bit more difficult to curve-match.  The best fits of these curves were used to determine the conductivity and transmissivity of the aquifer in each of these sites.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smtClean="0"/>
              <a:t>Hydraulic conductivity is the coefficient of permeability around a pumping site, and transmissivity relates that coefficient to the entire saturated thickness of the formation at that site.  These were used to quantify the ability of fluids to flow through the aquifer.  This particular portion of the Missouri Carbon Sequestration Project has involved pump testing in the field on two of the sites from which data was gathered:  The Thomas Hill Power Plant north of Moberly, Missouri, and the Luecke site near Florissant, Missouri.  Simple single-well drawdown testing was used to indicate the rate at which water can be pumped from the aquifer at these sites.  Similar drawdown data was collected from the Missouri DNR’s Division of Geology and Land Survey for five other sites and analyzed using the computer curve-matching program AQTESOLV.  By alternating possible transmissivities and storavities at the well site, data were matched as closely as possible to three kinds of lines:  the Cooper-Jacob straight line, the traditional Theis confined aquifer curve, and the Hantush-Jacob leaky confined aquifer curve.  Of these, the Cooper-Jacob line emphasizes the early-time measurements the most, the Hantush-Jacob curve tends to flatten down more at the late-time measurements due to the leakage of the water out of the aquifer, and the Theis curve is meant to indicate the ideal fully confined aquifer.  Some results were simple and by-the-book, down to the effects of the water stored in the well hole showing up in early-time measurements.  Others, be it due to variable pumping or isolated fractures in the formations, were a bit more difficult to curve-match.  The best fits of these curves were used to determine the conductivity and transmissivity of the aquifer in each of these sites.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t>Specific capacity data were collected for seven sites and translated manually into transmissivity and conductivity, using thicknesses listed on well logs from each site.  Specific capacity tests can be redefined into transmissivity data using the pumping rate, or Q, the borehole’s radius, the total time of test, and the change in head (denoted here as delta s).  Using the specific capacity formula, the calculation was manually reiterated using the previous iteration’s determined transmissivity, until the transmissivity’s first two significant figures remained the same as the previous calculation’s.</a:t>
            </a:r>
          </a:p>
        </p:txBody>
      </p:sp>
      <p:sp>
        <p:nvSpPr>
          <p:cNvPr id="37891" name="Slide Number Placeholder 3"/>
          <p:cNvSpPr>
            <a:spLocks noGrp="1"/>
          </p:cNvSpPr>
          <p:nvPr>
            <p:ph type="sldNum" sz="quarter" idx="5"/>
          </p:nvPr>
        </p:nvSpPr>
        <p:spPr>
          <a:noFill/>
        </p:spPr>
        <p:txBody>
          <a:bodyPr/>
          <a:lstStyle/>
          <a:p>
            <a:fld id="{10393E28-69ED-49AE-98E7-8493F8C2EDA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From this, a visual comparison of conductivities was able to be done, including both top depth of formation and distance from a point chosen arbitrarily to indicate the “center” of the St. Francois Mountains.  This comparison gave rise to the question of relationships between these variables and the permeability of the aquifer.</a:t>
            </a:r>
          </a:p>
        </p:txBody>
      </p:sp>
      <p:sp>
        <p:nvSpPr>
          <p:cNvPr id="39939" name="Slide Number Placeholder 3"/>
          <p:cNvSpPr>
            <a:spLocks noGrp="1"/>
          </p:cNvSpPr>
          <p:nvPr>
            <p:ph type="sldNum" sz="quarter" idx="5"/>
          </p:nvPr>
        </p:nvSpPr>
        <p:spPr>
          <a:noFill/>
        </p:spPr>
        <p:txBody>
          <a:bodyPr/>
          <a:lstStyle/>
          <a:p>
            <a:fld id="{42E0AC7E-D985-40AD-B2E8-0F37D8360B9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t>After the variables to be tested were decided upon, they were plotted against both transmissivity and conductivity using an Excel graph to show the possible relationships in greater detail.</a:t>
            </a:r>
          </a:p>
        </p:txBody>
      </p:sp>
      <p:sp>
        <p:nvSpPr>
          <p:cNvPr id="41987" name="Slide Number Placeholder 3"/>
          <p:cNvSpPr>
            <a:spLocks noGrp="1"/>
          </p:cNvSpPr>
          <p:nvPr>
            <p:ph type="sldNum" sz="quarter" idx="5"/>
          </p:nvPr>
        </p:nvSpPr>
        <p:spPr>
          <a:noFill/>
        </p:spPr>
        <p:txBody>
          <a:bodyPr/>
          <a:lstStyle/>
          <a:p>
            <a:fld id="{4A067BF0-F8AE-4823-B960-3373A2A2D67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E5AD31C8-B8BC-4FE7-8FF0-544052DB3FB3}" type="slidenum">
              <a:rPr lang="en-US" smtClean="0"/>
              <a:pPr/>
              <a:t>15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smtClean="0"/>
              <a:t>Because </a:t>
            </a:r>
            <a:r>
              <a:rPr lang="en-US" dirty="0" err="1" smtClean="0"/>
              <a:t>transmissivity</a:t>
            </a:r>
            <a:r>
              <a:rPr lang="en-US" dirty="0" smtClean="0"/>
              <a:t> and conductivity are such similar values for this study, only the graphs of conductivity have been used here to indicate relationships.  As you can see, the graph of distance from the central St. Francois Mountains against conductivity shows little pattern and would be difficult to correlate.  The graph of conductivity against the top depth of the formation, however, shows a noticeable inverse relationship.  The site on the far right here that is marked by a big triangle instead of a diamond is the </a:t>
            </a:r>
            <a:r>
              <a:rPr lang="en-US" dirty="0" err="1" smtClean="0"/>
              <a:t>Luecke</a:t>
            </a:r>
            <a:r>
              <a:rPr lang="en-US" dirty="0" smtClean="0"/>
              <a:t> site, and because of some isolated fractures in the formations above the </a:t>
            </a:r>
            <a:r>
              <a:rPr lang="en-US" dirty="0" err="1" smtClean="0"/>
              <a:t>Lamotte</a:t>
            </a:r>
            <a:r>
              <a:rPr lang="en-US" dirty="0" smtClean="0"/>
              <a:t>, the values determined for this point are considered to be “maximum possible </a:t>
            </a:r>
            <a:r>
              <a:rPr lang="en-US" dirty="0" err="1" smtClean="0"/>
              <a:t>Lamotte</a:t>
            </a:r>
            <a:r>
              <a:rPr lang="en-US" dirty="0" smtClean="0"/>
              <a:t> permeability” measurements.  It was included in the data for the regression line shown here, but in reality the conductivity of the </a:t>
            </a:r>
            <a:r>
              <a:rPr lang="en-US" dirty="0" err="1" smtClean="0"/>
              <a:t>Lamotte</a:t>
            </a:r>
            <a:r>
              <a:rPr lang="en-US" dirty="0" smtClean="0"/>
              <a:t> at this site is probably orders of magnitude lower, so this probably skews the regression quite a bit.  Further testing to be carried out in the summer of this year should hopefully help to narrow down the window of permeability for the </a:t>
            </a:r>
            <a:r>
              <a:rPr lang="en-US" dirty="0" err="1" smtClean="0"/>
              <a:t>Lamotte</a:t>
            </a:r>
            <a:r>
              <a:rPr lang="en-US" dirty="0" smtClean="0"/>
              <a:t> Sandstone at this site.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9480DD48-4D59-4E9D-AB6D-1AF28FADE5FB}" type="slidenum">
              <a:rPr lang="en-US" smtClean="0"/>
              <a:pPr/>
              <a:t>18</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smtClean="0"/>
              <a:t>From this analysis, and using Lamotte Sandstone depths retrieved from the Missouri Department of Natural Resources’ online well logs, a depth map for the Lamotte Sandstone throughout the state was created.  This is only a preliminary map that gives us some idea of the depths and the permeability potential.  Because cementation renders CO2 storage below around 650 meters unlikely (except in particularly thick segments of the Lamotte), this value was used to create the 50-meter contours seen here, starting at the west and shallowing eastward.  Effective use as a water supply ends below approximately 550 meters.  The values seen in the legend are interpolated values and not actual depth values, but the interpolation gives us a visual representation of the depth of the Lamotte Sandstone throughout the state, and a clear idea that much of Missouri could potentially utilize the St. Francois Aquifer as far as permeability is concerned.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092CD33-2AED-4441-9ADA-7DEC2EE0ED20}" type="slidenum">
              <a:rPr lang="en-US" smtClean="0"/>
              <a:pPr/>
              <a:t>19</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t>From this analysis, and using Lamotte Sandstone depths retrieved from the Missouri Department of Natural Resources’ online well logs, a depth map for the Lamotte Sandstone throughout the state was created.  This is only a preliminary map that gives us some idea of the depths and the permeability potential.  Because cementation renders CO2 storage below around 650 meters unlikely (except in particularly thick segments of the Lamotte), this value was used to create the 50-meter contours seen here, starting at the west and shallowing eastward.  Effective use as a water supply ends below approximately 550 meters.  The values seen in the legend are interpolated values and not actual depth values, but the interpolation gives us a visual representation of the depth of the Lamotte Sandstone throughout the state, and a clear idea that much of Missouri could potentially utilize the St. Francois Aquifer as far as permeability is concerned.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The final product of this research should include better detail of the relationship between conductivity and depth, as well as having more retrieved depth data for the Lamotte across the state, but even without this final information, it is apparent that the St. Francois Aquifer has a lot of potential for use as either a carbon sequestration aquifer or a public water supply in the state of Missouri, especially in the shallower mid-state belt.  Although the St. Francois Aquifer is the deepest depositional series in Missouri, it is shallower than most saline aquifer sequestration occurs, but the strength of confinement means that this shallowness is not an immediate concern as far as vertical leakage goes.  There is some uncertainty as to what injection into such shallow depths could mean in terms of seismicity, as the shallow crust is known to have greater strain than deeper, higher-pressure crust, but modeling and research will be done on this subject once the relationship between depth and conductivity has been fully established.  Other than the potential for seismicity, the St. Francois Aquifer appears to fit many of the requirements for geologic sequestration, and is (for good reason) Missouri’s main target for aquifer disposal of CO</a:t>
            </a:r>
            <a:r>
              <a:rPr lang="en-US" baseline="-25000" smtClean="0"/>
              <a:t>2.</a:t>
            </a:r>
            <a:endParaRPr lang="en-US" smtClean="0"/>
          </a:p>
        </p:txBody>
      </p:sp>
      <p:sp>
        <p:nvSpPr>
          <p:cNvPr id="50179" name="Slide Number Placeholder 3"/>
          <p:cNvSpPr>
            <a:spLocks noGrp="1"/>
          </p:cNvSpPr>
          <p:nvPr>
            <p:ph type="sldNum" sz="quarter" idx="5"/>
          </p:nvPr>
        </p:nvSpPr>
        <p:spPr>
          <a:noFill/>
        </p:spPr>
        <p:txBody>
          <a:bodyPr/>
          <a:lstStyle/>
          <a:p>
            <a:fld id="{BD24349D-565E-45CA-88C8-6D416A8AF021}"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smtClean="0"/>
              <a:t>The U.S. Government does not take responsibility for anything I’ve said, nor does it necessarily endorse any of my statements or remarks.</a:t>
            </a:r>
          </a:p>
        </p:txBody>
      </p:sp>
      <p:sp>
        <p:nvSpPr>
          <p:cNvPr id="52227" name="Slide Number Placeholder 3"/>
          <p:cNvSpPr>
            <a:spLocks noGrp="1"/>
          </p:cNvSpPr>
          <p:nvPr>
            <p:ph type="sldNum" sz="quarter" idx="5"/>
          </p:nvPr>
        </p:nvSpPr>
        <p:spPr>
          <a:noFill/>
        </p:spPr>
        <p:txBody>
          <a:bodyPr/>
          <a:lstStyle/>
          <a:p>
            <a:fld id="{40283846-5181-4482-9870-ED5117C8E7FD}"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US" smtClean="0"/>
              <a:t>The St. Francois Aquifer is comprised of the lowermost depositional formations above Precambrian basement rock in Missouri, and spans most of the state.  Because of its relative depth compared with overlying aquifers, it has not been utilized much in southwestern Missouri, but can nonetheless become an auxiliary water supply when low-yield situations arise.  It also contains the primary target injection formation for CO</a:t>
            </a:r>
            <a:r>
              <a:rPr lang="en-US" baseline="-25000" smtClean="0"/>
              <a:t>2</a:t>
            </a:r>
            <a:r>
              <a:rPr lang="en-US" smtClean="0"/>
              <a:t> sequestration in the state of Missouri:  The Lamotte Sandstone.  For either of these uses, the aquifer’s permeability must be above a certain threshold to be efficient.</a:t>
            </a:r>
          </a:p>
          <a:p>
            <a:r>
              <a:rPr lang="en-US" smtClean="0"/>
              <a:t>Even though it is possible to run around testing permeability all over the state to create a totally accurate permeability map, that would require more money (and time) than people have.  It’s necessary to find out the permeability in a site if it is to be used for pumping, and drilling blindly with no preliminary hypothesis can also be a very expensive endeavor.  For exactly that reason, this research is being conducted to help give people some idea of where to not even bother trying and where could potentially be a good place to try to put a well, without the need to spend as much to drill test wells.  This isn’t an exact science, but it should serve to help generalize the better areas for exploratory drilling.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dirty="0" smtClean="0"/>
              <a:t>At this time I’d like to acknowledge </a:t>
            </a:r>
            <a:r>
              <a:rPr lang="en-US" dirty="0" err="1" smtClean="0"/>
              <a:t>acknowledge</a:t>
            </a:r>
            <a:r>
              <a:rPr lang="en-US" dirty="0" smtClean="0"/>
              <a:t> Drs. </a:t>
            </a:r>
            <a:r>
              <a:rPr lang="en-US" dirty="0" err="1" smtClean="0"/>
              <a:t>Plymate</a:t>
            </a:r>
            <a:r>
              <a:rPr lang="en-US" dirty="0" smtClean="0"/>
              <a:t> and </a:t>
            </a:r>
            <a:r>
              <a:rPr lang="en-US" dirty="0" err="1" smtClean="0"/>
              <a:t>Gouzie</a:t>
            </a:r>
            <a:r>
              <a:rPr lang="en-US" dirty="0" smtClean="0"/>
              <a:t> of Missouri State University’s Geography, Geology, and Planning Department, not to mention my advisor Dr. </a:t>
            </a:r>
            <a:r>
              <a:rPr lang="en-US" dirty="0" err="1" smtClean="0"/>
              <a:t>Rovey</a:t>
            </a:r>
            <a:r>
              <a:rPr lang="en-US" dirty="0" smtClean="0"/>
              <a:t>, the folks at Missouri DNR, City Utilities of Springfield,</a:t>
            </a:r>
            <a:r>
              <a:rPr lang="en-US" baseline="0" dirty="0" smtClean="0"/>
              <a:t> </a:t>
            </a:r>
            <a:r>
              <a:rPr lang="en-US" dirty="0" smtClean="0"/>
              <a:t>Mr. Gary Pendergrass, and everyone else involved the Missouri Carbon Sequestration Project.</a:t>
            </a:r>
          </a:p>
        </p:txBody>
      </p:sp>
      <p:sp>
        <p:nvSpPr>
          <p:cNvPr id="54275" name="Slide Number Placeholder 3"/>
          <p:cNvSpPr>
            <a:spLocks noGrp="1"/>
          </p:cNvSpPr>
          <p:nvPr>
            <p:ph type="sldNum" sz="quarter" idx="5"/>
          </p:nvPr>
        </p:nvSpPr>
        <p:spPr>
          <a:noFill/>
        </p:spPr>
        <p:txBody>
          <a:bodyPr/>
          <a:lstStyle/>
          <a:p>
            <a:fld id="{3A623B1E-23C7-4DEC-92F8-297C24B4CCF5}"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t>So thank you for your time and attention.  Are there any questions at this point?</a:t>
            </a:r>
          </a:p>
        </p:txBody>
      </p:sp>
      <p:sp>
        <p:nvSpPr>
          <p:cNvPr id="56323" name="Slide Number Placeholder 3"/>
          <p:cNvSpPr>
            <a:spLocks noGrp="1"/>
          </p:cNvSpPr>
          <p:nvPr>
            <p:ph type="sldNum" sz="quarter" idx="5"/>
          </p:nvPr>
        </p:nvSpPr>
        <p:spPr>
          <a:noFill/>
        </p:spPr>
        <p:txBody>
          <a:bodyPr/>
          <a:lstStyle/>
          <a:p>
            <a:fld id="{ADDE0141-1E44-4A32-B21B-09B1FA913A3B}" type="slidenum">
              <a:rPr lang="en-US" smtClean="0"/>
              <a:pPr/>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The St. Francois Aquifer lies directly above basement rock, as before mentioned, and just below the Ozark Aquifer in much of southwestern Missouri.  The confining unit is very important, as it would, in most tested areas, stand between the CO</a:t>
            </a:r>
            <a:r>
              <a:rPr lang="en-US" baseline="-25000" smtClean="0"/>
              <a:t>2</a:t>
            </a:r>
            <a:r>
              <a:rPr lang="en-US" smtClean="0"/>
              <a:t> injection layer and the underground water supply.  The St. Francois Aquifer is buffered in confinement by multiple layers with very low permeability, which will be looked at closer in the study area section.  </a:t>
            </a:r>
          </a:p>
        </p:txBody>
      </p:sp>
      <p:sp>
        <p:nvSpPr>
          <p:cNvPr id="19459" name="Slide Number Placeholder 3"/>
          <p:cNvSpPr>
            <a:spLocks noGrp="1"/>
          </p:cNvSpPr>
          <p:nvPr>
            <p:ph type="sldNum" sz="quarter" idx="5"/>
          </p:nvPr>
        </p:nvSpPr>
        <p:spPr>
          <a:noFill/>
        </p:spPr>
        <p:txBody>
          <a:bodyPr/>
          <a:lstStyle/>
          <a:p>
            <a:fld id="{6AADB3BF-21A8-4296-A8A2-2A056F19C18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t>We all know that excessive CO</a:t>
            </a:r>
            <a:r>
              <a:rPr lang="en-US" baseline="-25000" smtClean="0"/>
              <a:t>2</a:t>
            </a:r>
            <a:r>
              <a:rPr lang="en-US" smtClean="0"/>
              <a:t> in the atmosphere is a concern, and there are many ways of sequestering it into less harmful scenarios—for instance in depleted coal and oil beds or terrestrially in tree plantations, but for Missouri, the likeliest geologic medium for sequestration is the saline aquifer. </a:t>
            </a:r>
          </a:p>
        </p:txBody>
      </p:sp>
      <p:sp>
        <p:nvSpPr>
          <p:cNvPr id="21507" name="Slide Number Placeholder 3"/>
          <p:cNvSpPr>
            <a:spLocks noGrp="1"/>
          </p:cNvSpPr>
          <p:nvPr>
            <p:ph type="sldNum" sz="quarter" idx="5"/>
          </p:nvPr>
        </p:nvSpPr>
        <p:spPr>
          <a:noFill/>
        </p:spPr>
        <p:txBody>
          <a:bodyPr/>
          <a:lstStyle/>
          <a:p>
            <a:fld id="{57BB1955-807B-4941-9CBA-F891112F162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t>You may have discovered by now that there are a lot of qualifications for an aquifer to be a good sequestration option.  A few of these will be mentioned in terms of the St. Francois Aquifer here.  Amongst other things, the aquifer is highly saline in areas, fully confined except for a few places in the St. Francois Mountains, very vast laterally, and variably but acceptably thick throughout its water-bearing formations.  For saline aquifer sequestration, the most sensible places for injection wells are near the emitters to avoid extra transport costs, and the St. Francois Aquifer’s availability near these sources of CO</a:t>
            </a:r>
            <a:r>
              <a:rPr lang="en-US" baseline="-25000" smtClean="0"/>
              <a:t>2</a:t>
            </a:r>
            <a:r>
              <a:rPr lang="en-US" smtClean="0"/>
              <a:t> is very convenient.  Lastly, the aquifer must be highly permeable near the well site.</a:t>
            </a:r>
          </a:p>
          <a:p>
            <a:r>
              <a:rPr lang="en-US" smtClean="0"/>
              <a:t>  There are three different means of trapping CO</a:t>
            </a:r>
            <a:r>
              <a:rPr lang="en-US" baseline="-25000" smtClean="0"/>
              <a:t>2</a:t>
            </a:r>
            <a:r>
              <a:rPr lang="en-US" smtClean="0"/>
              <a:t> in an aquifer:  Geochemically as minerals, in solution with the water, or stratigraphically.</a:t>
            </a:r>
          </a:p>
        </p:txBody>
      </p:sp>
      <p:sp>
        <p:nvSpPr>
          <p:cNvPr id="23555" name="Slide Number Placeholder 3"/>
          <p:cNvSpPr>
            <a:spLocks noGrp="1"/>
          </p:cNvSpPr>
          <p:nvPr>
            <p:ph type="sldNum" sz="quarter" idx="5"/>
          </p:nvPr>
        </p:nvSpPr>
        <p:spPr>
          <a:noFill/>
        </p:spPr>
        <p:txBody>
          <a:bodyPr/>
          <a:lstStyle/>
          <a:p>
            <a:fld id="{F14CD1B7-5B9C-49F7-9ED6-58DF4BF6C6D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dirty="0" smtClean="0"/>
              <a:t>Stratigraphic or hydrodynamic trapping of CO2 occurs where the depth of injection formation is at a local peak; this form of trapping is a function of the injection layer’s surface.  This can come about via dome structure, faulting, pinching out of the formation, or unconformity, and effectively hold the CO2 in place permanently, as it is less dense than water and therefore won’t sink back down.  As long as the confining unit is not leaky or failing, the CO2 cannot escape upward into groundwater or to the surface.</a:t>
            </a:r>
          </a:p>
        </p:txBody>
      </p:sp>
      <p:sp>
        <p:nvSpPr>
          <p:cNvPr id="25603" name="Slide Number Placeholder 3"/>
          <p:cNvSpPr>
            <a:spLocks noGrp="1"/>
          </p:cNvSpPr>
          <p:nvPr>
            <p:ph type="sldNum" sz="quarter" idx="5"/>
          </p:nvPr>
        </p:nvSpPr>
        <p:spPr>
          <a:noFill/>
        </p:spPr>
        <p:txBody>
          <a:bodyPr/>
          <a:lstStyle/>
          <a:p>
            <a:fld id="{1DE0ABCD-74D9-4FB4-805D-55F4EFCF997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t>The additional use of the St. Francois Aquifer as a water supply is also worthwhile in areas that have low yield due to local drawdown in the primary aquifer (the Ozark Aquifer), or where the demand for water has grown beyond the supply readily available.  There are portions of the St. Francois Aquifer too fresh for use in sequestration, and given that the proper buffer zones are applied and considerations made, these could be used as a municipal water source to ease the strain on the overlying aquifer.</a:t>
            </a:r>
          </a:p>
        </p:txBody>
      </p:sp>
      <p:sp>
        <p:nvSpPr>
          <p:cNvPr id="27651" name="Slide Number Placeholder 3"/>
          <p:cNvSpPr>
            <a:spLocks noGrp="1"/>
          </p:cNvSpPr>
          <p:nvPr>
            <p:ph type="sldNum" sz="quarter" idx="5"/>
          </p:nvPr>
        </p:nvSpPr>
        <p:spPr>
          <a:noFill/>
        </p:spPr>
        <p:txBody>
          <a:bodyPr/>
          <a:lstStyle/>
          <a:p>
            <a:fld id="{28BC2EC7-E291-47CB-8FA2-23E921C7977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t>The St. Francois Aquifer is present throughout most of Missouri, and outcrops in the southeastern St. Francois Mountains area, where it is often used for water supply. The St. Francois Aquifer consists of the Lamotte Sandstone, which is the primary water-bearer, the Reagan Sandstone where present, which is separated from the Lamotte by some low-permeability shaley layers, the Bonneterre Dolomite, which is low-permeability on its own, and the Davis Shale, the official confining unit, which grades into the Derby-Doerun Dolomite, another very-low-permeability formation.  All of these comprise the Cambrian deposition in Missouri. As you can see, there is a lot of Cambrian rock exposed here, where the St. Francois Mountains are uplifted; that’s the St. Francois Aquifer outcropping. Fifteen sites were used to test permeability, including ones far from the St. Francois Mountains outcrop area such as Webb City, Springfield, Laurie, and Thomas Hill, and ones much closer to the mountains like Farmington, Potosi, and Desloge.</a:t>
            </a:r>
          </a:p>
        </p:txBody>
      </p:sp>
      <p:sp>
        <p:nvSpPr>
          <p:cNvPr id="29699" name="Slide Number Placeholder 3"/>
          <p:cNvSpPr>
            <a:spLocks noGrp="1"/>
          </p:cNvSpPr>
          <p:nvPr>
            <p:ph type="sldNum" sz="quarter" idx="5"/>
          </p:nvPr>
        </p:nvSpPr>
        <p:spPr>
          <a:noFill/>
        </p:spPr>
        <p:txBody>
          <a:bodyPr/>
          <a:lstStyle/>
          <a:p>
            <a:fld id="{F7905C53-4C22-40E7-B66F-B37C942EFD8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The Davis Shale and Derby-Doerun Dolomite were treated as the confining units for the St. Francois Aquifer in a study done in 2003 by Kleeschulte and Seeger.  This study found the vertical conductivity, or vertical leakage, we could say here, to be as low as 3*10</a:t>
            </a:r>
            <a:r>
              <a:rPr lang="en-US" baseline="30000" smtClean="0"/>
              <a:t>-13</a:t>
            </a:r>
            <a:r>
              <a:rPr lang="en-US" smtClean="0"/>
              <a:t> ft/s, or 9*10</a:t>
            </a:r>
            <a:r>
              <a:rPr lang="en-US" baseline="30000" smtClean="0"/>
              <a:t>-12</a:t>
            </a:r>
            <a:r>
              <a:rPr lang="en-US" smtClean="0"/>
              <a:t> cm/s.  Because of this very low conductivity, the St. Francois Aquifer can be treated as a fully confined aquifer where no intense fracturing has occurred.</a:t>
            </a:r>
          </a:p>
          <a:p>
            <a:endParaRPr lang="en-US" smtClean="0"/>
          </a:p>
        </p:txBody>
      </p:sp>
      <p:sp>
        <p:nvSpPr>
          <p:cNvPr id="31747" name="Slide Number Placeholder 3"/>
          <p:cNvSpPr>
            <a:spLocks noGrp="1"/>
          </p:cNvSpPr>
          <p:nvPr>
            <p:ph type="sldNum" sz="quarter" idx="5"/>
          </p:nvPr>
        </p:nvSpPr>
        <p:spPr>
          <a:noFill/>
        </p:spPr>
        <p:txBody>
          <a:bodyPr/>
          <a:lstStyle/>
          <a:p>
            <a:fld id="{76E7A0D7-613A-4050-B2A1-16B4CAD31A7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1126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721711E6-F4ED-4418-8F67-9897DAEF7922}" type="slidenum">
              <a:rPr lang="en-US" altLang="en-US"/>
              <a:pPr>
                <a:defRPr/>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73C495F-F152-467F-A1CB-769125B2E471}" type="slidenum">
              <a:rPr lang="en-US" altLang="en-US"/>
              <a:pPr>
                <a:defRPr/>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8A76EC3-F6E4-41CD-9474-FBFFD94AB7D9}" type="slidenum">
              <a:rPr lang="en-US" altLang="en-US"/>
              <a:pPr>
                <a:defRPr/>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92186C5-0AF8-4D83-BA87-F44B0A13DF6C}" type="slidenum">
              <a:rPr lang="en-US" altLang="en-US"/>
              <a:pPr>
                <a:defRPr/>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B94A969-8354-4118-9530-00610CB6BCE4}" type="slidenum">
              <a:rPr lang="en-US" altLang="en-US"/>
              <a:pPr>
                <a:defRPr/>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4B9EDC6-AD46-49BD-8AAD-084E1E09E823}" type="slidenum">
              <a:rPr lang="en-US" altLang="en-US"/>
              <a:pPr>
                <a:defRPr/>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5E4A616E-7A1F-443C-BC9D-195957206A32}" type="slidenum">
              <a:rPr lang="en-US" altLang="en-US"/>
              <a:pPr>
                <a:defRPr/>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8EF804CC-C4C9-4D13-B333-A7A2F9BF7E31}" type="slidenum">
              <a:rPr lang="en-US" altLang="en-US"/>
              <a:pPr>
                <a:defRPr/>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DAB927D0-67F8-4C60-8592-305D4C5EEA8B}" type="slidenum">
              <a:rPr lang="en-US" altLang="en-US"/>
              <a:pPr>
                <a:defRPr/>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A029075-07CC-4B27-9151-2FEDC2788032}" type="slidenum">
              <a:rPr lang="en-US" altLang="en-US"/>
              <a:pPr>
                <a:defRPr/>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FC3CFDE-A99B-42BD-A4F4-EF31FFAE6D01}" type="slidenum">
              <a:rPr lang="en-US" altLang="en-US"/>
              <a:pPr>
                <a:defRPr/>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102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102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3B6BFE7-877C-4A34-AF7D-957E52BA67F2}"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24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25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251"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25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1025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10254"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a:p>
          </p:txBody>
        </p:sp>
        <p:sp>
          <p:nvSpPr>
            <p:cNvPr id="10255" name="Oval 15"/>
            <p:cNvSpPr>
              <a:spLocks noChangeArrowheads="1"/>
            </p:cNvSpPr>
            <p:nvPr/>
          </p:nvSpPr>
          <p:spPr bwMode="auto">
            <a:xfrm>
              <a:off x="5472" y="1072"/>
              <a:ext cx="75"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56" name="Oval 16"/>
            <p:cNvSpPr>
              <a:spLocks noChangeArrowheads="1"/>
            </p:cNvSpPr>
            <p:nvPr/>
          </p:nvSpPr>
          <p:spPr bwMode="auto">
            <a:xfrm>
              <a:off x="5136" y="1184"/>
              <a:ext cx="80" cy="75"/>
            </a:xfrm>
            <a:prstGeom prst="ellipse">
              <a:avLst/>
            </a:prstGeom>
            <a:solidFill>
              <a:schemeClr val="tx2"/>
            </a:solidFill>
            <a:ln w="9525">
              <a:noFill/>
              <a:round/>
              <a:headEnd/>
              <a:tailEnd/>
            </a:ln>
            <a:effectLst/>
          </p:spPr>
          <p:txBody>
            <a:bodyPr wrap="none" anchor="ctr"/>
            <a:lstStyle/>
            <a:p>
              <a:pPr>
                <a:defRPr/>
              </a:pPr>
              <a:endParaRPr lang="en-US"/>
            </a:p>
          </p:txBody>
        </p:sp>
        <p:sp>
          <p:nvSpPr>
            <p:cNvPr id="10257" name="Oval 17"/>
            <p:cNvSpPr>
              <a:spLocks noChangeArrowheads="1"/>
            </p:cNvSpPr>
            <p:nvPr/>
          </p:nvSpPr>
          <p:spPr bwMode="auto">
            <a:xfrm>
              <a:off x="5248" y="1184"/>
              <a:ext cx="79" cy="75"/>
            </a:xfrm>
            <a:prstGeom prst="ellipse">
              <a:avLst/>
            </a:prstGeom>
            <a:solidFill>
              <a:schemeClr val="tx2"/>
            </a:solidFill>
            <a:ln w="9525">
              <a:noFill/>
              <a:round/>
              <a:headEnd/>
              <a:tailEnd/>
            </a:ln>
            <a:effectLst/>
          </p:spPr>
          <p:txBody>
            <a:bodyPr wrap="none" anchor="ctr"/>
            <a:lstStyle/>
            <a:p>
              <a:pPr>
                <a:defRPr/>
              </a:pPr>
              <a:endParaRPr lang="en-US"/>
            </a:p>
          </p:txBody>
        </p:sp>
        <p:sp>
          <p:nvSpPr>
            <p:cNvPr id="10258" name="Oval 18"/>
            <p:cNvSpPr>
              <a:spLocks noChangeArrowheads="1"/>
            </p:cNvSpPr>
            <p:nvPr/>
          </p:nvSpPr>
          <p:spPr bwMode="auto">
            <a:xfrm>
              <a:off x="5360" y="1184"/>
              <a:ext cx="76" cy="75"/>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59" name="Oval 19"/>
            <p:cNvSpPr>
              <a:spLocks noChangeArrowheads="1"/>
            </p:cNvSpPr>
            <p:nvPr/>
          </p:nvSpPr>
          <p:spPr bwMode="auto">
            <a:xfrm>
              <a:off x="5472" y="1184"/>
              <a:ext cx="75" cy="75"/>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60" name="Oval 20"/>
            <p:cNvSpPr>
              <a:spLocks noChangeArrowheads="1"/>
            </p:cNvSpPr>
            <p:nvPr/>
          </p:nvSpPr>
          <p:spPr bwMode="auto">
            <a:xfrm>
              <a:off x="5584" y="1184"/>
              <a:ext cx="80"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6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26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63"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64" name="Oval 24"/>
            <p:cNvSpPr>
              <a:spLocks noChangeArrowheads="1"/>
            </p:cNvSpPr>
            <p:nvPr/>
          </p:nvSpPr>
          <p:spPr bwMode="auto">
            <a:xfrm>
              <a:off x="5472" y="1296"/>
              <a:ext cx="75"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6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6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67"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68" name="Oval 28"/>
            <p:cNvSpPr>
              <a:spLocks noChangeArrowheads="1"/>
            </p:cNvSpPr>
            <p:nvPr/>
          </p:nvSpPr>
          <p:spPr bwMode="auto">
            <a:xfrm>
              <a:off x="5472" y="1408"/>
              <a:ext cx="75"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6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27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027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72"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73" name="Oval 33"/>
            <p:cNvSpPr>
              <a:spLocks noChangeArrowheads="1"/>
            </p:cNvSpPr>
            <p:nvPr/>
          </p:nvSpPr>
          <p:spPr bwMode="auto">
            <a:xfrm>
              <a:off x="5472" y="1520"/>
              <a:ext cx="75"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274"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75"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10276"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277" name="Oval 37"/>
            <p:cNvSpPr>
              <a:spLocks noChangeArrowheads="1"/>
            </p:cNvSpPr>
            <p:nvPr/>
          </p:nvSpPr>
          <p:spPr bwMode="auto">
            <a:xfrm>
              <a:off x="5472" y="1632"/>
              <a:ext cx="75"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27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279" name="Oval 39"/>
            <p:cNvSpPr>
              <a:spLocks noChangeArrowheads="1"/>
            </p:cNvSpPr>
            <p:nvPr/>
          </p:nvSpPr>
          <p:spPr bwMode="auto">
            <a:xfrm>
              <a:off x="5472" y="1744"/>
              <a:ext cx="75"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15913" y="466725"/>
            <a:ext cx="6999287" cy="2428875"/>
          </a:xfrm>
        </p:spPr>
        <p:txBody>
          <a:bodyPr/>
          <a:lstStyle/>
          <a:p>
            <a:pPr eaLnBrk="1" hangingPunct="1"/>
            <a:r>
              <a:rPr lang="en-US" sz="3600" smtClean="0"/>
              <a:t>Relationship Between Depth and Hydraulic Conductivity Within the St. Francois Aquifer, Missouri</a:t>
            </a:r>
          </a:p>
        </p:txBody>
      </p:sp>
      <p:sp>
        <p:nvSpPr>
          <p:cNvPr id="14338" name="Rectangle 3"/>
          <p:cNvSpPr>
            <a:spLocks noGrp="1" noChangeArrowheads="1"/>
          </p:cNvSpPr>
          <p:nvPr>
            <p:ph type="subTitle" idx="1"/>
          </p:nvPr>
        </p:nvSpPr>
        <p:spPr>
          <a:xfrm>
            <a:off x="849313" y="3886200"/>
            <a:ext cx="6248400" cy="1525588"/>
          </a:xfrm>
        </p:spPr>
        <p:txBody>
          <a:bodyPr/>
          <a:lstStyle/>
          <a:p>
            <a:pPr eaLnBrk="1" hangingPunct="1">
              <a:lnSpc>
                <a:spcPct val="90000"/>
              </a:lnSpc>
            </a:pPr>
            <a:r>
              <a:rPr lang="en-US" sz="2800" smtClean="0"/>
              <a:t>Emme Mayle</a:t>
            </a:r>
          </a:p>
          <a:p>
            <a:pPr eaLnBrk="1" hangingPunct="1">
              <a:lnSpc>
                <a:spcPct val="90000"/>
              </a:lnSpc>
            </a:pPr>
            <a:r>
              <a:rPr lang="en-US" sz="2800" smtClean="0"/>
              <a:t>Dr. Charles Rovey</a:t>
            </a:r>
          </a:p>
          <a:p>
            <a:pPr eaLnBrk="1" hangingPunct="1">
              <a:lnSpc>
                <a:spcPct val="90000"/>
              </a:lnSpc>
            </a:pPr>
            <a:r>
              <a:rPr lang="en-US" sz="2800" smtClean="0"/>
              <a:t>Missouri State University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Methods</a:t>
            </a:r>
          </a:p>
        </p:txBody>
      </p:sp>
      <p:sp>
        <p:nvSpPr>
          <p:cNvPr id="32770" name="Rectangle 3"/>
          <p:cNvSpPr>
            <a:spLocks noGrp="1" noChangeArrowheads="1"/>
          </p:cNvSpPr>
          <p:nvPr>
            <p:ph type="body" idx="1"/>
          </p:nvPr>
        </p:nvSpPr>
        <p:spPr/>
        <p:txBody>
          <a:bodyPr/>
          <a:lstStyle/>
          <a:p>
            <a:pPr eaLnBrk="1" hangingPunct="1"/>
            <a:r>
              <a:rPr lang="en-US" dirty="0" smtClean="0"/>
              <a:t>Hydraulic conductivity and transmissivity</a:t>
            </a:r>
          </a:p>
          <a:p>
            <a:pPr eaLnBrk="1" hangingPunct="1"/>
            <a:r>
              <a:rPr lang="en-US" dirty="0" smtClean="0"/>
              <a:t>Field:</a:t>
            </a:r>
          </a:p>
          <a:p>
            <a:pPr lvl="1" eaLnBrk="1" hangingPunct="1"/>
            <a:r>
              <a:rPr lang="en-US" dirty="0" err="1" smtClean="0"/>
              <a:t>Luecke</a:t>
            </a:r>
            <a:r>
              <a:rPr lang="en-US" dirty="0" smtClean="0"/>
              <a:t>, Florissant, Missouri</a:t>
            </a:r>
          </a:p>
          <a:p>
            <a:pPr lvl="1" eaLnBrk="1" hangingPunct="1"/>
            <a:r>
              <a:rPr lang="en-US" dirty="0" smtClean="0"/>
              <a:t>Thomas Hill, Huntsville, Missouri</a:t>
            </a:r>
          </a:p>
          <a:p>
            <a:pPr lvl="1" eaLnBrk="1" hangingPunct="1">
              <a:buFont typeface="Wingdings" pitchFamily="2" charset="2"/>
              <a:buNone/>
            </a:pPr>
            <a:endParaRPr lang="en-US" dirty="0" smtClean="0"/>
          </a:p>
        </p:txBody>
      </p:sp>
      <p:pic>
        <p:nvPicPr>
          <p:cNvPr id="32771" name="Picture 3"/>
          <p:cNvPicPr>
            <a:picLocks noChangeAspect="1" noChangeArrowheads="1"/>
          </p:cNvPicPr>
          <p:nvPr/>
        </p:nvPicPr>
        <p:blipFill>
          <a:blip r:embed="rId3" cstate="print"/>
          <a:srcRect l="35074" t="13039" r="3897" b="39117"/>
          <a:stretch>
            <a:fillRect/>
          </a:stretch>
        </p:blipFill>
        <p:spPr bwMode="auto">
          <a:xfrm>
            <a:off x="1828800" y="3829050"/>
            <a:ext cx="4724400" cy="2952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2770">
                                            <p:txEl>
                                              <p:pRg st="0" end="0"/>
                                            </p:txEl>
                                          </p:spTgt>
                                        </p:tgtEl>
                                        <p:attrNameLst>
                                          <p:attrName>style.opacity</p:attrName>
                                        </p:attrNameLst>
                                      </p:cBhvr>
                                      <p:to>
                                        <p:strVal val="0.5"/>
                                      </p:to>
                                    </p:set>
                                    <p:animEffect filter="image" prLst="opacity: 0.5">
                                      <p:cBhvr rctx="IE">
                                        <p:cTn id="7" dur="indefinite"/>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r>
              <a:rPr lang="en-US" smtClean="0"/>
              <a:t>Methods</a:t>
            </a:r>
          </a:p>
        </p:txBody>
      </p:sp>
      <p:sp>
        <p:nvSpPr>
          <p:cNvPr id="34818" name="Rectangle 3"/>
          <p:cNvSpPr>
            <a:spLocks noGrp="1" noChangeArrowheads="1"/>
          </p:cNvSpPr>
          <p:nvPr>
            <p:ph type="body" idx="4294967295"/>
          </p:nvPr>
        </p:nvSpPr>
        <p:spPr/>
        <p:txBody>
          <a:bodyPr/>
          <a:lstStyle/>
          <a:p>
            <a:pPr eaLnBrk="1" hangingPunct="1"/>
            <a:r>
              <a:rPr lang="en-US" dirty="0" smtClean="0"/>
              <a:t>Hydraulic conductivity and transmissivity</a:t>
            </a:r>
          </a:p>
          <a:p>
            <a:pPr eaLnBrk="1" hangingPunct="1"/>
            <a:r>
              <a:rPr lang="en-US" dirty="0" smtClean="0"/>
              <a:t>Field:</a:t>
            </a:r>
          </a:p>
          <a:p>
            <a:pPr lvl="1" eaLnBrk="1" hangingPunct="1"/>
            <a:r>
              <a:rPr lang="en-US" dirty="0" err="1" smtClean="0"/>
              <a:t>Luecke</a:t>
            </a:r>
            <a:r>
              <a:rPr lang="en-US" dirty="0" smtClean="0"/>
              <a:t>, Florissant, Missouri</a:t>
            </a:r>
          </a:p>
          <a:p>
            <a:pPr lvl="1" eaLnBrk="1" hangingPunct="1"/>
            <a:r>
              <a:rPr lang="en-US" dirty="0" smtClean="0"/>
              <a:t>Thomas Hill, Huntsville, Missouri</a:t>
            </a:r>
          </a:p>
          <a:p>
            <a:pPr eaLnBrk="1" hangingPunct="1"/>
            <a:r>
              <a:rPr lang="en-US" dirty="0" smtClean="0"/>
              <a:t>Analysis:</a:t>
            </a:r>
          </a:p>
          <a:p>
            <a:pPr lvl="1" eaLnBrk="1" hangingPunct="1"/>
            <a:r>
              <a:rPr lang="en-US" dirty="0" smtClean="0"/>
              <a:t>AQTESOLV</a:t>
            </a:r>
          </a:p>
          <a:p>
            <a:pPr lvl="2" eaLnBrk="1" hangingPunct="1"/>
            <a:r>
              <a:rPr lang="en-US" dirty="0" smtClean="0"/>
              <a:t>Cooper-Jacob straight line method</a:t>
            </a:r>
          </a:p>
          <a:p>
            <a:pPr lvl="2" eaLnBrk="1" hangingPunct="1"/>
            <a:r>
              <a:rPr lang="en-US" dirty="0" err="1" smtClean="0"/>
              <a:t>Theis</a:t>
            </a:r>
            <a:r>
              <a:rPr lang="en-US" dirty="0" smtClean="0"/>
              <a:t> log-linear method</a:t>
            </a:r>
          </a:p>
          <a:p>
            <a:pPr lvl="2" eaLnBrk="1" hangingPunct="1"/>
            <a:r>
              <a:rPr lang="en-US" dirty="0" err="1" smtClean="0"/>
              <a:t>Hantush</a:t>
            </a:r>
            <a:r>
              <a:rPr lang="en-US" dirty="0" smtClean="0"/>
              <a:t>-Jacob for leaky confined aquifers</a:t>
            </a:r>
          </a:p>
          <a:p>
            <a:pPr lvl="1" eaLnBrk="1" hangingPunct="1">
              <a:buFont typeface="Wingdings" pitchFamily="2" charset="2"/>
              <a:buNone/>
            </a:pPr>
            <a:endParaRPr lang="en-US" dirty="0" smtClean="0"/>
          </a:p>
        </p:txBody>
      </p:sp>
      <p:pic>
        <p:nvPicPr>
          <p:cNvPr id="8197" name="Picture 5"/>
          <p:cNvPicPr>
            <a:picLocks noChangeAspect="1" noChangeArrowheads="1"/>
          </p:cNvPicPr>
          <p:nvPr/>
        </p:nvPicPr>
        <p:blipFill>
          <a:blip r:embed="rId3" cstate="print"/>
          <a:srcRect r="26666" b="20567"/>
          <a:stretch>
            <a:fillRect/>
          </a:stretch>
        </p:blipFill>
        <p:spPr bwMode="auto">
          <a:xfrm>
            <a:off x="47625" y="304800"/>
            <a:ext cx="5362575" cy="4648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23611" b="23699"/>
          <a:stretch>
            <a:fillRect/>
          </a:stretch>
        </p:blipFill>
        <p:spPr bwMode="auto">
          <a:xfrm>
            <a:off x="3581400" y="0"/>
            <a:ext cx="5524500" cy="44196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r="23611" b="23699"/>
          <a:stretch>
            <a:fillRect/>
          </a:stretch>
        </p:blipFill>
        <p:spPr bwMode="auto">
          <a:xfrm>
            <a:off x="1981200" y="3017520"/>
            <a:ext cx="4800600" cy="384048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r="24390" b="22261"/>
          <a:stretch>
            <a:fillRect/>
          </a:stretch>
        </p:blipFill>
        <p:spPr bwMode="auto">
          <a:xfrm>
            <a:off x="0" y="762000"/>
            <a:ext cx="5410200" cy="4449763"/>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r="23750" b="21875"/>
          <a:stretch>
            <a:fillRect/>
          </a:stretch>
        </p:blipFill>
        <p:spPr bwMode="auto">
          <a:xfrm>
            <a:off x="3733800" y="1295400"/>
            <a:ext cx="5410200" cy="44338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4818">
                                            <p:txEl>
                                              <p:pRg st="0" end="0"/>
                                            </p:txEl>
                                          </p:spTgt>
                                        </p:tgtEl>
                                        <p:attrNameLst>
                                          <p:attrName>style.opacity</p:attrName>
                                        </p:attrNameLst>
                                      </p:cBhvr>
                                      <p:to>
                                        <p:strVal val="0.5"/>
                                      </p:to>
                                    </p:set>
                                    <p:animEffect filter="image" prLst="opacity: 0.5">
                                      <p:cBhvr rctx="IE">
                                        <p:cTn id="7" dur="indefinite"/>
                                        <p:tgtEl>
                                          <p:spTgt spid="34818">
                                            <p:txEl>
                                              <p:pRg st="0" end="0"/>
                                            </p:txEl>
                                          </p:spTgt>
                                        </p:tgtEl>
                                      </p:cBhvr>
                                    </p:animEffect>
                                  </p:childTnLst>
                                </p:cTn>
                              </p:par>
                              <p:par>
                                <p:cTn id="8" presetID="9" presetClass="emph" presetSubtype="0" nodeType="withEffect">
                                  <p:stCondLst>
                                    <p:cond delay="0"/>
                                  </p:stCondLst>
                                  <p:childTnLst>
                                    <p:set>
                                      <p:cBhvr rctx="PPT">
                                        <p:cTn id="9" dur="indefinite"/>
                                        <p:tgtEl>
                                          <p:spTgt spid="34818">
                                            <p:txEl>
                                              <p:pRg st="1" end="1"/>
                                            </p:txEl>
                                          </p:spTgt>
                                        </p:tgtEl>
                                        <p:attrNameLst>
                                          <p:attrName>style.opacity</p:attrName>
                                        </p:attrNameLst>
                                      </p:cBhvr>
                                      <p:to>
                                        <p:strVal val="0.5"/>
                                      </p:to>
                                    </p:set>
                                    <p:animEffect filter="image" prLst="opacity: 0.5">
                                      <p:cBhvr rctx="IE">
                                        <p:cTn id="10" dur="indefinite"/>
                                        <p:tgtEl>
                                          <p:spTgt spid="34818">
                                            <p:txEl>
                                              <p:pRg st="1" end="1"/>
                                            </p:txEl>
                                          </p:spTgt>
                                        </p:tgtEl>
                                      </p:cBhvr>
                                    </p:animEffect>
                                  </p:childTnLst>
                                </p:cTn>
                              </p:par>
                              <p:par>
                                <p:cTn id="11" presetID="9" presetClass="emph" presetSubtype="0" nodeType="withEffect">
                                  <p:stCondLst>
                                    <p:cond delay="0"/>
                                  </p:stCondLst>
                                  <p:childTnLst>
                                    <p:set>
                                      <p:cBhvr rctx="PPT">
                                        <p:cTn id="12" dur="indefinite"/>
                                        <p:tgtEl>
                                          <p:spTgt spid="34818">
                                            <p:txEl>
                                              <p:pRg st="2" end="2"/>
                                            </p:txEl>
                                          </p:spTgt>
                                        </p:tgtEl>
                                        <p:attrNameLst>
                                          <p:attrName>style.opacity</p:attrName>
                                        </p:attrNameLst>
                                      </p:cBhvr>
                                      <p:to>
                                        <p:strVal val="0.5"/>
                                      </p:to>
                                    </p:set>
                                    <p:animEffect filter="image" prLst="opacity: 0.5">
                                      <p:cBhvr rctx="IE">
                                        <p:cTn id="13" dur="indefinite"/>
                                        <p:tgtEl>
                                          <p:spTgt spid="34818">
                                            <p:txEl>
                                              <p:pRg st="2" end="2"/>
                                            </p:txEl>
                                          </p:spTgt>
                                        </p:tgtEl>
                                      </p:cBhvr>
                                    </p:animEffect>
                                  </p:childTnLst>
                                </p:cTn>
                              </p:par>
                              <p:par>
                                <p:cTn id="14" presetID="9" presetClass="emph" presetSubtype="0" nodeType="withEffect">
                                  <p:stCondLst>
                                    <p:cond delay="0"/>
                                  </p:stCondLst>
                                  <p:childTnLst>
                                    <p:set>
                                      <p:cBhvr rctx="PPT">
                                        <p:cTn id="15" dur="indefinite"/>
                                        <p:tgtEl>
                                          <p:spTgt spid="34818">
                                            <p:txEl>
                                              <p:pRg st="3" end="3"/>
                                            </p:txEl>
                                          </p:spTgt>
                                        </p:tgtEl>
                                        <p:attrNameLst>
                                          <p:attrName>style.opacity</p:attrName>
                                        </p:attrNameLst>
                                      </p:cBhvr>
                                      <p:to>
                                        <p:strVal val="0.5"/>
                                      </p:to>
                                    </p:set>
                                    <p:animEffect filter="image" prLst="opacity: 0.5">
                                      <p:cBhvr rctx="IE">
                                        <p:cTn id="16" dur="indefinite"/>
                                        <p:tgtEl>
                                          <p:spTgt spid="3481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fade">
                                      <p:cBhvr>
                                        <p:cTn id="21" dur="500"/>
                                        <p:tgtEl>
                                          <p:spTgt spid="819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fade">
                                      <p:cBhvr>
                                        <p:cTn id="36" dur="500"/>
                                        <p:tgtEl>
                                          <p:spTgt spid="81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199"/>
                                        </p:tgtEl>
                                        <p:attrNameLst>
                                          <p:attrName>style.visibility</p:attrName>
                                        </p:attrNameLst>
                                      </p:cBhvr>
                                      <p:to>
                                        <p:strVal val="visible"/>
                                      </p:to>
                                    </p:set>
                                    <p:animEffect transition="in" filter="fade">
                                      <p:cBhvr>
                                        <p:cTn id="41"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Methods</a:t>
            </a:r>
          </a:p>
        </p:txBody>
      </p:sp>
      <p:sp>
        <p:nvSpPr>
          <p:cNvPr id="36866" name="Rectangle 3"/>
          <p:cNvSpPr>
            <a:spLocks noGrp="1" noChangeArrowheads="1"/>
          </p:cNvSpPr>
          <p:nvPr>
            <p:ph type="body" idx="1"/>
          </p:nvPr>
        </p:nvSpPr>
        <p:spPr/>
        <p:txBody>
          <a:bodyPr/>
          <a:lstStyle/>
          <a:p>
            <a:pPr eaLnBrk="1" hangingPunct="1"/>
            <a:r>
              <a:rPr lang="en-US" dirty="0" smtClean="0"/>
              <a:t>Hydraulic conductivity and transmissivity</a:t>
            </a:r>
          </a:p>
          <a:p>
            <a:pPr eaLnBrk="1" hangingPunct="1"/>
            <a:r>
              <a:rPr lang="en-US" dirty="0" smtClean="0"/>
              <a:t>Field:</a:t>
            </a:r>
          </a:p>
          <a:p>
            <a:pPr lvl="1" eaLnBrk="1" hangingPunct="1"/>
            <a:r>
              <a:rPr lang="en-US" dirty="0" err="1" smtClean="0"/>
              <a:t>Luecke</a:t>
            </a:r>
            <a:r>
              <a:rPr lang="en-US" dirty="0" smtClean="0"/>
              <a:t>, Florissant, Missouri</a:t>
            </a:r>
          </a:p>
          <a:p>
            <a:pPr lvl="1" eaLnBrk="1" hangingPunct="1"/>
            <a:r>
              <a:rPr lang="en-US" dirty="0" smtClean="0"/>
              <a:t>Thomas Hill, Huntsville, Missouri</a:t>
            </a:r>
          </a:p>
          <a:p>
            <a:pPr eaLnBrk="1" hangingPunct="1"/>
            <a:r>
              <a:rPr lang="en-US" dirty="0" smtClean="0"/>
              <a:t>Analysis:</a:t>
            </a:r>
          </a:p>
          <a:p>
            <a:pPr lvl="1" eaLnBrk="1" hangingPunct="1"/>
            <a:r>
              <a:rPr lang="en-US" dirty="0" smtClean="0"/>
              <a:t>AQTESOLV</a:t>
            </a:r>
          </a:p>
          <a:p>
            <a:pPr lvl="1" eaLnBrk="1" hangingPunct="1"/>
            <a:r>
              <a:rPr lang="en-US" dirty="0" smtClean="0"/>
              <a:t>Specific capacity</a:t>
            </a:r>
          </a:p>
          <a:p>
            <a:pPr lvl="1" eaLnBrk="1" hangingPunct="1"/>
            <a:endParaRPr lang="en-US" dirty="0" smtClean="0"/>
          </a:p>
          <a:p>
            <a:pPr lvl="1" eaLnBrk="1" hangingPunct="1">
              <a:buFont typeface="Wingdings" pitchFamily="2" charset="2"/>
              <a:buNone/>
            </a:pPr>
            <a:endParaRPr lang="en-US" dirty="0" smtClean="0"/>
          </a:p>
        </p:txBody>
      </p:sp>
      <p:pic>
        <p:nvPicPr>
          <p:cNvPr id="1026" name="Picture 2" descr="I:\Presentations\gsa-specsheet.jpg"/>
          <p:cNvPicPr>
            <a:picLocks noChangeAspect="1" noChangeArrowheads="1"/>
          </p:cNvPicPr>
          <p:nvPr/>
        </p:nvPicPr>
        <p:blipFill>
          <a:blip r:embed="rId3" cstate="print"/>
          <a:srcRect/>
          <a:stretch>
            <a:fillRect/>
          </a:stretch>
        </p:blipFill>
        <p:spPr bwMode="auto">
          <a:xfrm>
            <a:off x="76200" y="0"/>
            <a:ext cx="4986338" cy="6858000"/>
          </a:xfrm>
          <a:prstGeom prst="rect">
            <a:avLst/>
          </a:prstGeom>
          <a:noFill/>
          <a:ln w="9525">
            <a:noFill/>
            <a:miter lim="800000"/>
            <a:headEnd/>
            <a:tailEnd/>
          </a:ln>
        </p:spPr>
      </p:pic>
      <p:sp>
        <p:nvSpPr>
          <p:cNvPr id="5" name="Oval 4"/>
          <p:cNvSpPr/>
          <p:nvPr/>
        </p:nvSpPr>
        <p:spPr>
          <a:xfrm>
            <a:off x="1600200" y="2514600"/>
            <a:ext cx="457200" cy="228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676400" y="2895600"/>
            <a:ext cx="533400" cy="228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676400" y="3733800"/>
            <a:ext cx="457200" cy="228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676400" y="4724400"/>
            <a:ext cx="457200" cy="228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3" descr="I:\Presentations\gsa-specmath.jpg"/>
          <p:cNvPicPr>
            <a:picLocks noChangeAspect="1" noChangeArrowheads="1"/>
          </p:cNvPicPr>
          <p:nvPr/>
        </p:nvPicPr>
        <p:blipFill>
          <a:blip r:embed="rId4" cstate="print"/>
          <a:srcRect t="4443" r="8742" b="8888"/>
          <a:stretch>
            <a:fillRect/>
          </a:stretch>
        </p:blipFill>
        <p:spPr bwMode="auto">
          <a:xfrm>
            <a:off x="4038600" y="0"/>
            <a:ext cx="4953000" cy="6469063"/>
          </a:xfrm>
          <a:prstGeom prst="rect">
            <a:avLst/>
          </a:prstGeom>
          <a:noFill/>
          <a:ln w="9525">
            <a:noFill/>
            <a:miter lim="800000"/>
            <a:headEnd/>
            <a:tailEnd/>
          </a:ln>
        </p:spPr>
      </p:pic>
      <p:sp>
        <p:nvSpPr>
          <p:cNvPr id="10" name="Rounded Rectangle 9"/>
          <p:cNvSpPr/>
          <p:nvPr/>
        </p:nvSpPr>
        <p:spPr>
          <a:xfrm>
            <a:off x="4800600" y="4572000"/>
            <a:ext cx="1219200" cy="457200"/>
          </a:xfrm>
          <a:prstGeom prst="round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6866">
                                            <p:txEl>
                                              <p:pRg st="0" end="0"/>
                                            </p:txEl>
                                          </p:spTgt>
                                        </p:tgtEl>
                                        <p:attrNameLst>
                                          <p:attrName>style.opacity</p:attrName>
                                        </p:attrNameLst>
                                      </p:cBhvr>
                                      <p:to>
                                        <p:strVal val="0.5"/>
                                      </p:to>
                                    </p:set>
                                    <p:animEffect filter="image" prLst="opacity: 0.5">
                                      <p:cBhvr rctx="IE">
                                        <p:cTn id="7" dur="indefinite"/>
                                        <p:tgtEl>
                                          <p:spTgt spid="36866">
                                            <p:txEl>
                                              <p:pRg st="0" end="0"/>
                                            </p:txEl>
                                          </p:spTgt>
                                        </p:tgtEl>
                                      </p:cBhvr>
                                    </p:animEffect>
                                  </p:childTnLst>
                                </p:cTn>
                              </p:par>
                              <p:par>
                                <p:cTn id="8" presetID="9" presetClass="emph" presetSubtype="0" nodeType="withEffect">
                                  <p:stCondLst>
                                    <p:cond delay="0"/>
                                  </p:stCondLst>
                                  <p:childTnLst>
                                    <p:set>
                                      <p:cBhvr rctx="PPT">
                                        <p:cTn id="9" dur="indefinite"/>
                                        <p:tgtEl>
                                          <p:spTgt spid="36866">
                                            <p:txEl>
                                              <p:pRg st="1" end="1"/>
                                            </p:txEl>
                                          </p:spTgt>
                                        </p:tgtEl>
                                        <p:attrNameLst>
                                          <p:attrName>style.opacity</p:attrName>
                                        </p:attrNameLst>
                                      </p:cBhvr>
                                      <p:to>
                                        <p:strVal val="0.5"/>
                                      </p:to>
                                    </p:set>
                                    <p:animEffect filter="image" prLst="opacity: 0.5">
                                      <p:cBhvr rctx="IE">
                                        <p:cTn id="10" dur="indefinite"/>
                                        <p:tgtEl>
                                          <p:spTgt spid="36866">
                                            <p:txEl>
                                              <p:pRg st="1" end="1"/>
                                            </p:txEl>
                                          </p:spTgt>
                                        </p:tgtEl>
                                      </p:cBhvr>
                                    </p:animEffect>
                                  </p:childTnLst>
                                </p:cTn>
                              </p:par>
                              <p:par>
                                <p:cTn id="11" presetID="9" presetClass="emph" presetSubtype="0" nodeType="withEffect">
                                  <p:stCondLst>
                                    <p:cond delay="0"/>
                                  </p:stCondLst>
                                  <p:childTnLst>
                                    <p:set>
                                      <p:cBhvr rctx="PPT">
                                        <p:cTn id="12" dur="indefinite"/>
                                        <p:tgtEl>
                                          <p:spTgt spid="36866">
                                            <p:txEl>
                                              <p:pRg st="2" end="2"/>
                                            </p:txEl>
                                          </p:spTgt>
                                        </p:tgtEl>
                                        <p:attrNameLst>
                                          <p:attrName>style.opacity</p:attrName>
                                        </p:attrNameLst>
                                      </p:cBhvr>
                                      <p:to>
                                        <p:strVal val="0.5"/>
                                      </p:to>
                                    </p:set>
                                    <p:animEffect filter="image" prLst="opacity: 0.5">
                                      <p:cBhvr rctx="IE">
                                        <p:cTn id="13" dur="indefinite"/>
                                        <p:tgtEl>
                                          <p:spTgt spid="36866">
                                            <p:txEl>
                                              <p:pRg st="2" end="2"/>
                                            </p:txEl>
                                          </p:spTgt>
                                        </p:tgtEl>
                                      </p:cBhvr>
                                    </p:animEffect>
                                  </p:childTnLst>
                                </p:cTn>
                              </p:par>
                              <p:par>
                                <p:cTn id="14" presetID="9" presetClass="emph" presetSubtype="0" nodeType="withEffect">
                                  <p:stCondLst>
                                    <p:cond delay="0"/>
                                  </p:stCondLst>
                                  <p:childTnLst>
                                    <p:set>
                                      <p:cBhvr rctx="PPT">
                                        <p:cTn id="15" dur="indefinite"/>
                                        <p:tgtEl>
                                          <p:spTgt spid="36866">
                                            <p:txEl>
                                              <p:pRg st="3" end="3"/>
                                            </p:txEl>
                                          </p:spTgt>
                                        </p:tgtEl>
                                        <p:attrNameLst>
                                          <p:attrName>style.opacity</p:attrName>
                                        </p:attrNameLst>
                                      </p:cBhvr>
                                      <p:to>
                                        <p:strVal val="0.5"/>
                                      </p:to>
                                    </p:set>
                                    <p:animEffect filter="image" prLst="opacity: 0.5">
                                      <p:cBhvr rctx="IE">
                                        <p:cTn id="16" dur="indefinite"/>
                                        <p:tgtEl>
                                          <p:spTgt spid="36866">
                                            <p:txEl>
                                              <p:pRg st="3" end="3"/>
                                            </p:txEl>
                                          </p:spTgt>
                                        </p:tgtEl>
                                      </p:cBhvr>
                                    </p:animEffect>
                                  </p:childTnLst>
                                </p:cTn>
                              </p:par>
                            </p:childTnLst>
                          </p:cTn>
                        </p:par>
                        <p:par>
                          <p:cTn id="17" fill="hold">
                            <p:stCondLst>
                              <p:cond delay="0"/>
                            </p:stCondLst>
                            <p:childTnLst>
                              <p:par>
                                <p:cTn id="18" presetID="9" presetClass="emph" presetSubtype="0" nodeType="afterEffect">
                                  <p:stCondLst>
                                    <p:cond delay="0"/>
                                  </p:stCondLst>
                                  <p:childTnLst>
                                    <p:set>
                                      <p:cBhvr rctx="PPT">
                                        <p:cTn id="19" dur="indefinite"/>
                                        <p:tgtEl>
                                          <p:spTgt spid="36866">
                                            <p:txEl>
                                              <p:pRg st="5" end="5"/>
                                            </p:txEl>
                                          </p:spTgt>
                                        </p:tgtEl>
                                        <p:attrNameLst>
                                          <p:attrName>style.opacity</p:attrName>
                                        </p:attrNameLst>
                                      </p:cBhvr>
                                      <p:to>
                                        <p:strVal val="0.5"/>
                                      </p:to>
                                    </p:set>
                                    <p:animEffect filter="image" prLst="opacity: 0.5">
                                      <p:cBhvr rctx="IE">
                                        <p:cTn id="20" dur="indefinite"/>
                                        <p:tgtEl>
                                          <p:spTgt spid="3686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fade">
                                      <p:cBhvr>
                                        <p:cTn id="50" dur="500"/>
                                        <p:tgtEl>
                                          <p:spTgt spid="10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Methods</a:t>
            </a:r>
          </a:p>
        </p:txBody>
      </p:sp>
      <p:sp>
        <p:nvSpPr>
          <p:cNvPr id="38914" name="Rectangle 3"/>
          <p:cNvSpPr>
            <a:spLocks noGrp="1" noChangeArrowheads="1"/>
          </p:cNvSpPr>
          <p:nvPr>
            <p:ph type="body" idx="1"/>
          </p:nvPr>
        </p:nvSpPr>
        <p:spPr/>
        <p:txBody>
          <a:bodyPr/>
          <a:lstStyle/>
          <a:p>
            <a:pPr eaLnBrk="1" hangingPunct="1"/>
            <a:r>
              <a:rPr lang="en-US" dirty="0" smtClean="0"/>
              <a:t>Hydraulic conductivity and transmissivity</a:t>
            </a:r>
          </a:p>
          <a:p>
            <a:pPr eaLnBrk="1" hangingPunct="1"/>
            <a:r>
              <a:rPr lang="en-US" dirty="0" smtClean="0"/>
              <a:t>Field:</a:t>
            </a:r>
          </a:p>
          <a:p>
            <a:pPr lvl="1" eaLnBrk="1" hangingPunct="1"/>
            <a:r>
              <a:rPr lang="en-US" dirty="0" err="1" smtClean="0"/>
              <a:t>Luecke</a:t>
            </a:r>
            <a:r>
              <a:rPr lang="en-US" dirty="0" smtClean="0"/>
              <a:t>, Florissant, Missouri</a:t>
            </a:r>
          </a:p>
          <a:p>
            <a:pPr lvl="1" eaLnBrk="1" hangingPunct="1"/>
            <a:r>
              <a:rPr lang="en-US" dirty="0" smtClean="0"/>
              <a:t>Thomas Hill, Huntsville, Missouri</a:t>
            </a:r>
          </a:p>
          <a:p>
            <a:pPr eaLnBrk="1" hangingPunct="1"/>
            <a:r>
              <a:rPr lang="en-US" dirty="0" smtClean="0"/>
              <a:t>Analysis:</a:t>
            </a:r>
          </a:p>
          <a:p>
            <a:pPr lvl="1" eaLnBrk="1" hangingPunct="1"/>
            <a:r>
              <a:rPr lang="en-US" dirty="0" smtClean="0"/>
              <a:t>AQTESOLV</a:t>
            </a:r>
          </a:p>
          <a:p>
            <a:pPr lvl="1" eaLnBrk="1" hangingPunct="1"/>
            <a:r>
              <a:rPr lang="en-US" dirty="0" smtClean="0"/>
              <a:t>Specific capacity</a:t>
            </a:r>
          </a:p>
          <a:p>
            <a:pPr lvl="1" eaLnBrk="1" hangingPunct="1"/>
            <a:r>
              <a:rPr lang="en-US" dirty="0" smtClean="0"/>
              <a:t>Compare conductivities</a:t>
            </a:r>
          </a:p>
          <a:p>
            <a:pPr lvl="1" eaLnBrk="1" hangingPunct="1"/>
            <a:endParaRPr lang="en-US" dirty="0" smtClean="0"/>
          </a:p>
          <a:p>
            <a:pPr lvl="1" eaLnBrk="1" hangingPunct="1">
              <a:buFont typeface="Wingdings" pitchFamily="2" charset="2"/>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8914">
                                            <p:txEl>
                                              <p:pRg st="0" end="0"/>
                                            </p:txEl>
                                          </p:spTgt>
                                        </p:tgtEl>
                                        <p:attrNameLst>
                                          <p:attrName>style.opacity</p:attrName>
                                        </p:attrNameLst>
                                      </p:cBhvr>
                                      <p:to>
                                        <p:strVal val="0.5"/>
                                      </p:to>
                                    </p:set>
                                    <p:animEffect filter="image" prLst="opacity: 0.5">
                                      <p:cBhvr rctx="IE">
                                        <p:cTn id="7" dur="indefinite"/>
                                        <p:tgtEl>
                                          <p:spTgt spid="38914">
                                            <p:txEl>
                                              <p:pRg st="0" end="0"/>
                                            </p:txEl>
                                          </p:spTgt>
                                        </p:tgtEl>
                                      </p:cBhvr>
                                    </p:animEffect>
                                  </p:childTnLst>
                                </p:cTn>
                              </p:par>
                              <p:par>
                                <p:cTn id="8" presetID="9" presetClass="emph" presetSubtype="0" nodeType="withEffect">
                                  <p:stCondLst>
                                    <p:cond delay="0"/>
                                  </p:stCondLst>
                                  <p:childTnLst>
                                    <p:set>
                                      <p:cBhvr rctx="PPT">
                                        <p:cTn id="9" dur="indefinite"/>
                                        <p:tgtEl>
                                          <p:spTgt spid="38914">
                                            <p:txEl>
                                              <p:pRg st="1" end="1"/>
                                            </p:txEl>
                                          </p:spTgt>
                                        </p:tgtEl>
                                        <p:attrNameLst>
                                          <p:attrName>style.opacity</p:attrName>
                                        </p:attrNameLst>
                                      </p:cBhvr>
                                      <p:to>
                                        <p:strVal val="0.5"/>
                                      </p:to>
                                    </p:set>
                                    <p:animEffect filter="image" prLst="opacity: 0.5">
                                      <p:cBhvr rctx="IE">
                                        <p:cTn id="10" dur="indefinite"/>
                                        <p:tgtEl>
                                          <p:spTgt spid="38914">
                                            <p:txEl>
                                              <p:pRg st="1" end="1"/>
                                            </p:txEl>
                                          </p:spTgt>
                                        </p:tgtEl>
                                      </p:cBhvr>
                                    </p:animEffect>
                                  </p:childTnLst>
                                </p:cTn>
                              </p:par>
                              <p:par>
                                <p:cTn id="11" presetID="9" presetClass="emph" presetSubtype="0" nodeType="withEffect">
                                  <p:stCondLst>
                                    <p:cond delay="0"/>
                                  </p:stCondLst>
                                  <p:childTnLst>
                                    <p:set>
                                      <p:cBhvr rctx="PPT">
                                        <p:cTn id="12" dur="indefinite"/>
                                        <p:tgtEl>
                                          <p:spTgt spid="38914">
                                            <p:txEl>
                                              <p:pRg st="2" end="2"/>
                                            </p:txEl>
                                          </p:spTgt>
                                        </p:tgtEl>
                                        <p:attrNameLst>
                                          <p:attrName>style.opacity</p:attrName>
                                        </p:attrNameLst>
                                      </p:cBhvr>
                                      <p:to>
                                        <p:strVal val="0.5"/>
                                      </p:to>
                                    </p:set>
                                    <p:animEffect filter="image" prLst="opacity: 0.5">
                                      <p:cBhvr rctx="IE">
                                        <p:cTn id="13" dur="indefinite"/>
                                        <p:tgtEl>
                                          <p:spTgt spid="38914">
                                            <p:txEl>
                                              <p:pRg st="2" end="2"/>
                                            </p:txEl>
                                          </p:spTgt>
                                        </p:tgtEl>
                                      </p:cBhvr>
                                    </p:animEffect>
                                  </p:childTnLst>
                                </p:cTn>
                              </p:par>
                              <p:par>
                                <p:cTn id="14" presetID="9" presetClass="emph" presetSubtype="0" nodeType="withEffect">
                                  <p:stCondLst>
                                    <p:cond delay="0"/>
                                  </p:stCondLst>
                                  <p:childTnLst>
                                    <p:set>
                                      <p:cBhvr rctx="PPT">
                                        <p:cTn id="15" dur="indefinite"/>
                                        <p:tgtEl>
                                          <p:spTgt spid="38914">
                                            <p:txEl>
                                              <p:pRg st="3" end="3"/>
                                            </p:txEl>
                                          </p:spTgt>
                                        </p:tgtEl>
                                        <p:attrNameLst>
                                          <p:attrName>style.opacity</p:attrName>
                                        </p:attrNameLst>
                                      </p:cBhvr>
                                      <p:to>
                                        <p:strVal val="0.5"/>
                                      </p:to>
                                    </p:set>
                                    <p:animEffect filter="image" prLst="opacity: 0.5">
                                      <p:cBhvr rctx="IE">
                                        <p:cTn id="16" dur="indefinite"/>
                                        <p:tgtEl>
                                          <p:spTgt spid="38914">
                                            <p:txEl>
                                              <p:pRg st="3" end="3"/>
                                            </p:txEl>
                                          </p:spTgt>
                                        </p:tgtEl>
                                      </p:cBhvr>
                                    </p:animEffect>
                                  </p:childTnLst>
                                </p:cTn>
                              </p:par>
                              <p:par>
                                <p:cTn id="17" presetID="9" presetClass="emph" presetSubtype="0" nodeType="withEffect">
                                  <p:stCondLst>
                                    <p:cond delay="0"/>
                                  </p:stCondLst>
                                  <p:childTnLst>
                                    <p:set>
                                      <p:cBhvr rctx="PPT">
                                        <p:cTn id="18" dur="indefinite"/>
                                        <p:tgtEl>
                                          <p:spTgt spid="38914">
                                            <p:txEl>
                                              <p:pRg st="5" end="5"/>
                                            </p:txEl>
                                          </p:spTgt>
                                        </p:tgtEl>
                                        <p:attrNameLst>
                                          <p:attrName>style.opacity</p:attrName>
                                        </p:attrNameLst>
                                      </p:cBhvr>
                                      <p:to>
                                        <p:strVal val="0.5"/>
                                      </p:to>
                                    </p:set>
                                    <p:animEffect filter="image" prLst="opacity: 0.5">
                                      <p:cBhvr rctx="IE">
                                        <p:cTn id="19" dur="indefinite"/>
                                        <p:tgtEl>
                                          <p:spTgt spid="38914">
                                            <p:txEl>
                                              <p:pRg st="5" end="5"/>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8914">
                                            <p:txEl>
                                              <p:pRg st="6" end="6"/>
                                            </p:txEl>
                                          </p:spTgt>
                                        </p:tgtEl>
                                        <p:attrNameLst>
                                          <p:attrName>style.opacity</p:attrName>
                                        </p:attrNameLst>
                                      </p:cBhvr>
                                      <p:to>
                                        <p:strVal val="0.5"/>
                                      </p:to>
                                    </p:set>
                                    <p:animEffect filter="image" prLst="opacity: 0.5">
                                      <p:cBhvr rctx="IE">
                                        <p:cTn id="23" dur="indefinite"/>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Methods</a:t>
            </a:r>
          </a:p>
        </p:txBody>
      </p:sp>
      <p:sp>
        <p:nvSpPr>
          <p:cNvPr id="40962" name="Rectangle 3"/>
          <p:cNvSpPr>
            <a:spLocks noGrp="1" noChangeArrowheads="1"/>
          </p:cNvSpPr>
          <p:nvPr>
            <p:ph type="body" idx="1"/>
          </p:nvPr>
        </p:nvSpPr>
        <p:spPr/>
        <p:txBody>
          <a:bodyPr/>
          <a:lstStyle/>
          <a:p>
            <a:pPr eaLnBrk="1" hangingPunct="1"/>
            <a:r>
              <a:rPr lang="en-US" dirty="0" smtClean="0"/>
              <a:t>Hydraulic conductivity and transmissivity</a:t>
            </a:r>
          </a:p>
          <a:p>
            <a:pPr eaLnBrk="1" hangingPunct="1"/>
            <a:r>
              <a:rPr lang="en-US" dirty="0" smtClean="0"/>
              <a:t>Field:</a:t>
            </a:r>
          </a:p>
          <a:p>
            <a:pPr lvl="1" eaLnBrk="1" hangingPunct="1"/>
            <a:r>
              <a:rPr lang="en-US" dirty="0" err="1" smtClean="0"/>
              <a:t>Luecke</a:t>
            </a:r>
            <a:r>
              <a:rPr lang="en-US" dirty="0" smtClean="0"/>
              <a:t>, Florissant, Missouri</a:t>
            </a:r>
          </a:p>
          <a:p>
            <a:pPr lvl="1" eaLnBrk="1" hangingPunct="1"/>
            <a:r>
              <a:rPr lang="en-US" dirty="0" smtClean="0"/>
              <a:t>Thomas Hill, Huntsville, Missouri</a:t>
            </a:r>
          </a:p>
          <a:p>
            <a:pPr eaLnBrk="1" hangingPunct="1"/>
            <a:r>
              <a:rPr lang="en-US" dirty="0" smtClean="0"/>
              <a:t>Analysis:</a:t>
            </a:r>
          </a:p>
          <a:p>
            <a:pPr lvl="1" eaLnBrk="1" hangingPunct="1"/>
            <a:r>
              <a:rPr lang="en-US" dirty="0" smtClean="0"/>
              <a:t>AQTESOLV</a:t>
            </a:r>
          </a:p>
          <a:p>
            <a:pPr lvl="1" eaLnBrk="1" hangingPunct="1"/>
            <a:r>
              <a:rPr lang="en-US" dirty="0" smtClean="0"/>
              <a:t>Specific capacity</a:t>
            </a:r>
          </a:p>
          <a:p>
            <a:pPr lvl="1" eaLnBrk="1" hangingPunct="1"/>
            <a:r>
              <a:rPr lang="en-US" dirty="0" smtClean="0"/>
              <a:t>Compare conductivities</a:t>
            </a:r>
          </a:p>
          <a:p>
            <a:pPr lvl="1" eaLnBrk="1" hangingPunct="1"/>
            <a:r>
              <a:rPr lang="en-US" dirty="0" smtClean="0"/>
              <a:t>Graph possible correlations</a:t>
            </a:r>
          </a:p>
          <a:p>
            <a:pPr lvl="1" eaLnBrk="1" hangingPunct="1">
              <a:buFont typeface="Wingdings" pitchFamily="2" charset="2"/>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962">
                                            <p:txEl>
                                              <p:pRg st="0" end="0"/>
                                            </p:txEl>
                                          </p:spTgt>
                                        </p:tgtEl>
                                        <p:attrNameLst>
                                          <p:attrName>style.opacity</p:attrName>
                                        </p:attrNameLst>
                                      </p:cBhvr>
                                      <p:to>
                                        <p:strVal val="0.5"/>
                                      </p:to>
                                    </p:set>
                                    <p:animEffect filter="image" prLst="opacity: 0.5">
                                      <p:cBhvr rctx="IE">
                                        <p:cTn id="7" dur="indefinite"/>
                                        <p:tgtEl>
                                          <p:spTgt spid="40962">
                                            <p:txEl>
                                              <p:pRg st="0" end="0"/>
                                            </p:txEl>
                                          </p:spTgt>
                                        </p:tgtEl>
                                      </p:cBhvr>
                                    </p:animEffect>
                                  </p:childTnLst>
                                </p:cTn>
                              </p:par>
                              <p:par>
                                <p:cTn id="8" presetID="9" presetClass="emph" presetSubtype="0" nodeType="withEffect">
                                  <p:stCondLst>
                                    <p:cond delay="0"/>
                                  </p:stCondLst>
                                  <p:childTnLst>
                                    <p:set>
                                      <p:cBhvr rctx="PPT">
                                        <p:cTn id="9" dur="indefinite"/>
                                        <p:tgtEl>
                                          <p:spTgt spid="40962">
                                            <p:txEl>
                                              <p:pRg st="1" end="1"/>
                                            </p:txEl>
                                          </p:spTgt>
                                        </p:tgtEl>
                                        <p:attrNameLst>
                                          <p:attrName>style.opacity</p:attrName>
                                        </p:attrNameLst>
                                      </p:cBhvr>
                                      <p:to>
                                        <p:strVal val="0.5"/>
                                      </p:to>
                                    </p:set>
                                    <p:animEffect filter="image" prLst="opacity: 0.5">
                                      <p:cBhvr rctx="IE">
                                        <p:cTn id="10" dur="indefinite"/>
                                        <p:tgtEl>
                                          <p:spTgt spid="40962">
                                            <p:txEl>
                                              <p:pRg st="1" end="1"/>
                                            </p:txEl>
                                          </p:spTgt>
                                        </p:tgtEl>
                                      </p:cBhvr>
                                    </p:animEffect>
                                  </p:childTnLst>
                                </p:cTn>
                              </p:par>
                              <p:par>
                                <p:cTn id="11" presetID="9" presetClass="emph" presetSubtype="0" nodeType="withEffect">
                                  <p:stCondLst>
                                    <p:cond delay="0"/>
                                  </p:stCondLst>
                                  <p:childTnLst>
                                    <p:set>
                                      <p:cBhvr rctx="PPT">
                                        <p:cTn id="12" dur="indefinite"/>
                                        <p:tgtEl>
                                          <p:spTgt spid="40962">
                                            <p:txEl>
                                              <p:pRg st="2" end="2"/>
                                            </p:txEl>
                                          </p:spTgt>
                                        </p:tgtEl>
                                        <p:attrNameLst>
                                          <p:attrName>style.opacity</p:attrName>
                                        </p:attrNameLst>
                                      </p:cBhvr>
                                      <p:to>
                                        <p:strVal val="0.5"/>
                                      </p:to>
                                    </p:set>
                                    <p:animEffect filter="image" prLst="opacity: 0.5">
                                      <p:cBhvr rctx="IE">
                                        <p:cTn id="13" dur="indefinite"/>
                                        <p:tgtEl>
                                          <p:spTgt spid="40962">
                                            <p:txEl>
                                              <p:pRg st="2" end="2"/>
                                            </p:txEl>
                                          </p:spTgt>
                                        </p:tgtEl>
                                      </p:cBhvr>
                                    </p:animEffect>
                                  </p:childTnLst>
                                </p:cTn>
                              </p:par>
                              <p:par>
                                <p:cTn id="14" presetID="9" presetClass="emph" presetSubtype="0" nodeType="withEffect">
                                  <p:stCondLst>
                                    <p:cond delay="0"/>
                                  </p:stCondLst>
                                  <p:childTnLst>
                                    <p:set>
                                      <p:cBhvr rctx="PPT">
                                        <p:cTn id="15" dur="indefinite"/>
                                        <p:tgtEl>
                                          <p:spTgt spid="40962">
                                            <p:txEl>
                                              <p:pRg st="3" end="3"/>
                                            </p:txEl>
                                          </p:spTgt>
                                        </p:tgtEl>
                                        <p:attrNameLst>
                                          <p:attrName>style.opacity</p:attrName>
                                        </p:attrNameLst>
                                      </p:cBhvr>
                                      <p:to>
                                        <p:strVal val="0.5"/>
                                      </p:to>
                                    </p:set>
                                    <p:animEffect filter="image" prLst="opacity: 0.5">
                                      <p:cBhvr rctx="IE">
                                        <p:cTn id="16" dur="indefinite"/>
                                        <p:tgtEl>
                                          <p:spTgt spid="40962">
                                            <p:txEl>
                                              <p:pRg st="3" end="3"/>
                                            </p:txEl>
                                          </p:spTgt>
                                        </p:tgtEl>
                                      </p:cBhvr>
                                    </p:animEffect>
                                  </p:childTnLst>
                                </p:cTn>
                              </p:par>
                              <p:par>
                                <p:cTn id="17" presetID="9" presetClass="emph" presetSubtype="0" nodeType="withEffect">
                                  <p:stCondLst>
                                    <p:cond delay="0"/>
                                  </p:stCondLst>
                                  <p:childTnLst>
                                    <p:set>
                                      <p:cBhvr rctx="PPT">
                                        <p:cTn id="18" dur="indefinite"/>
                                        <p:tgtEl>
                                          <p:spTgt spid="40962">
                                            <p:txEl>
                                              <p:pRg st="5" end="5"/>
                                            </p:txEl>
                                          </p:spTgt>
                                        </p:tgtEl>
                                        <p:attrNameLst>
                                          <p:attrName>style.opacity</p:attrName>
                                        </p:attrNameLst>
                                      </p:cBhvr>
                                      <p:to>
                                        <p:strVal val="0.5"/>
                                      </p:to>
                                    </p:set>
                                    <p:animEffect filter="image" prLst="opacity: 0.5">
                                      <p:cBhvr rctx="IE">
                                        <p:cTn id="19" dur="indefinite"/>
                                        <p:tgtEl>
                                          <p:spTgt spid="40962">
                                            <p:txEl>
                                              <p:pRg st="5" end="5"/>
                                            </p:txEl>
                                          </p:spTgt>
                                        </p:tgtEl>
                                      </p:cBhvr>
                                    </p:animEffect>
                                  </p:childTnLst>
                                </p:cTn>
                              </p:par>
                              <p:par>
                                <p:cTn id="20" presetID="9" presetClass="emph" presetSubtype="0" nodeType="withEffect">
                                  <p:stCondLst>
                                    <p:cond delay="0"/>
                                  </p:stCondLst>
                                  <p:childTnLst>
                                    <p:set>
                                      <p:cBhvr rctx="PPT">
                                        <p:cTn id="21" dur="indefinite"/>
                                        <p:tgtEl>
                                          <p:spTgt spid="40962">
                                            <p:txEl>
                                              <p:pRg st="6" end="6"/>
                                            </p:txEl>
                                          </p:spTgt>
                                        </p:tgtEl>
                                        <p:attrNameLst>
                                          <p:attrName>style.opacity</p:attrName>
                                        </p:attrNameLst>
                                      </p:cBhvr>
                                      <p:to>
                                        <p:strVal val="0.5"/>
                                      </p:to>
                                    </p:set>
                                    <p:animEffect filter="image" prLst="opacity: 0.5">
                                      <p:cBhvr rctx="IE">
                                        <p:cTn id="22" dur="indefinite"/>
                                        <p:tgtEl>
                                          <p:spTgt spid="40962">
                                            <p:txEl>
                                              <p:pRg st="6" end="6"/>
                                            </p:txEl>
                                          </p:spTgt>
                                        </p:tgtEl>
                                      </p:cBhvr>
                                    </p:animEffect>
                                  </p:childTnLst>
                                </p:cTn>
                              </p:par>
                            </p:childTnLst>
                          </p:cTn>
                        </p:par>
                        <p:par>
                          <p:cTn id="23" fill="hold">
                            <p:stCondLst>
                              <p:cond delay="0"/>
                            </p:stCondLst>
                            <p:childTnLst>
                              <p:par>
                                <p:cTn id="24" presetID="9" presetClass="emph" presetSubtype="0" nodeType="afterEffect">
                                  <p:stCondLst>
                                    <p:cond delay="0"/>
                                  </p:stCondLst>
                                  <p:childTnLst>
                                    <p:set>
                                      <p:cBhvr rctx="PPT">
                                        <p:cTn id="25" dur="indefinite"/>
                                        <p:tgtEl>
                                          <p:spTgt spid="40962">
                                            <p:txEl>
                                              <p:pRg st="7" end="7"/>
                                            </p:txEl>
                                          </p:spTgt>
                                        </p:tgtEl>
                                        <p:attrNameLst>
                                          <p:attrName>style.opacity</p:attrName>
                                        </p:attrNameLst>
                                      </p:cBhvr>
                                      <p:to>
                                        <p:strVal val="0.5"/>
                                      </p:to>
                                    </p:set>
                                    <p:animEffect filter="image" prLst="opacity: 0.5">
                                      <p:cBhvr rctx="IE">
                                        <p:cTn id="26" dur="indefinite"/>
                                        <p:tgtEl>
                                          <p:spTgt spid="409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Results</a:t>
            </a:r>
          </a:p>
        </p:txBody>
      </p:sp>
      <p:sp>
        <p:nvSpPr>
          <p:cNvPr id="43010" name="Rectangle 3"/>
          <p:cNvSpPr>
            <a:spLocks noGrp="1" noChangeArrowheads="1"/>
          </p:cNvSpPr>
          <p:nvPr>
            <p:ph type="body" idx="1"/>
          </p:nvPr>
        </p:nvSpPr>
        <p:spPr/>
        <p:txBody>
          <a:bodyPr/>
          <a:lstStyle/>
          <a:p>
            <a:pPr eaLnBrk="1" hangingPunct="1"/>
            <a:r>
              <a:rPr lang="en-US" dirty="0" smtClean="0"/>
              <a:t>No distance-conductivity correlation</a:t>
            </a:r>
          </a:p>
        </p:txBody>
      </p:sp>
      <p:graphicFrame>
        <p:nvGraphicFramePr>
          <p:cNvPr id="6" name="Chart 5"/>
          <p:cNvGraphicFramePr/>
          <p:nvPr/>
        </p:nvGraphicFramePr>
        <p:xfrm>
          <a:off x="1066800" y="2286000"/>
          <a:ext cx="67056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Depth-conductivity</a:t>
            </a:r>
            <a:endParaRPr lang="en-US" dirty="0"/>
          </a:p>
        </p:txBody>
      </p:sp>
      <p:graphicFrame>
        <p:nvGraphicFramePr>
          <p:cNvPr id="5" name="Chart 4"/>
          <p:cNvGraphicFramePr>
            <a:graphicFrameLocks/>
          </p:cNvGraphicFramePr>
          <p:nvPr/>
        </p:nvGraphicFramePr>
        <p:xfrm>
          <a:off x="457200" y="1752600"/>
          <a:ext cx="7543800" cy="4629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hart 3"/>
          <p:cNvGraphicFramePr/>
          <p:nvPr/>
        </p:nvGraphicFramePr>
        <p:xfrm>
          <a:off x="457200" y="1752600"/>
          <a:ext cx="75438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Results</a:t>
            </a:r>
          </a:p>
        </p:txBody>
      </p:sp>
      <p:sp>
        <p:nvSpPr>
          <p:cNvPr id="45058" name="Rectangle 3"/>
          <p:cNvSpPr>
            <a:spLocks noGrp="1" noChangeArrowheads="1"/>
          </p:cNvSpPr>
          <p:nvPr>
            <p:ph type="body" idx="1"/>
          </p:nvPr>
        </p:nvSpPr>
        <p:spPr>
          <a:xfrm>
            <a:off x="5715000" y="2065338"/>
            <a:ext cx="3429000" cy="4411662"/>
          </a:xfrm>
        </p:spPr>
        <p:txBody>
          <a:bodyPr/>
          <a:lstStyle/>
          <a:p>
            <a:pPr eaLnBrk="1" hangingPunct="1"/>
            <a:r>
              <a:rPr lang="en-US" smtClean="0"/>
              <a:t>Useful to ~650 meters depth</a:t>
            </a:r>
          </a:p>
          <a:p>
            <a:pPr eaLnBrk="1" hangingPunct="1"/>
            <a:endParaRPr lang="en-US" smtClean="0"/>
          </a:p>
          <a:p>
            <a:pPr eaLnBrk="1" hangingPunct="1"/>
            <a:r>
              <a:rPr lang="en-US" smtClean="0"/>
              <a:t>Early-stage mapping using DNR well logs</a:t>
            </a:r>
          </a:p>
        </p:txBody>
      </p:sp>
      <p:pic>
        <p:nvPicPr>
          <p:cNvPr id="45059" name="Content Placeholder 3" descr="Capture.GIF"/>
          <p:cNvPicPr>
            <a:picLocks noChangeAspect="1"/>
          </p:cNvPicPr>
          <p:nvPr/>
        </p:nvPicPr>
        <p:blipFill>
          <a:blip r:embed="rId3" cstate="print"/>
          <a:srcRect l="1295" t="2940" r="4007" b="1868"/>
          <a:stretch>
            <a:fillRect/>
          </a:stretch>
        </p:blipFill>
        <p:spPr bwMode="auto">
          <a:xfrm>
            <a:off x="220663" y="1524000"/>
            <a:ext cx="5494337" cy="426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ANd9GcSinxAOCwkWNHuqOYW1QAJrJ_laIp0QqUYBDIXhx2Q9BnCykCuqQA"/>
          <p:cNvPicPr>
            <a:picLocks noChangeAspect="1" noChangeArrowheads="1"/>
          </p:cNvPicPr>
          <p:nvPr/>
        </p:nvPicPr>
        <p:blipFill>
          <a:blip r:embed="rId3" cstate="print"/>
          <a:srcRect l="22430" b="40851"/>
          <a:stretch>
            <a:fillRect/>
          </a:stretch>
        </p:blipFill>
        <p:spPr bwMode="auto">
          <a:xfrm>
            <a:off x="0" y="5638800"/>
            <a:ext cx="1187450" cy="993775"/>
          </a:xfrm>
          <a:prstGeom prst="rect">
            <a:avLst/>
          </a:prstGeom>
          <a:solidFill>
            <a:schemeClr val="bg1">
              <a:alpha val="90195"/>
            </a:schemeClr>
          </a:solidFill>
          <a:ln w="9525">
            <a:noFill/>
            <a:miter lim="800000"/>
            <a:headEnd/>
            <a:tailEnd/>
          </a:ln>
        </p:spPr>
      </p:pic>
      <p:pic>
        <p:nvPicPr>
          <p:cNvPr id="47106" name="Content Placeholder 3" descr="Capture.GIF"/>
          <p:cNvPicPr>
            <a:picLocks noChangeAspect="1"/>
          </p:cNvPicPr>
          <p:nvPr/>
        </p:nvPicPr>
        <p:blipFill>
          <a:blip r:embed="rId4" cstate="print"/>
          <a:srcRect l="1295" t="2940" r="4007" b="1868"/>
          <a:stretch>
            <a:fillRect/>
          </a:stretch>
        </p:blipFill>
        <p:spPr bwMode="auto">
          <a:xfrm>
            <a:off x="381000" y="76200"/>
            <a:ext cx="8686800" cy="67468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1000" fill="hold"/>
                                        <p:tgtEl>
                                          <p:spTgt spid="13319"/>
                                        </p:tgtEl>
                                        <p:attrNameLst>
                                          <p:attrName>ppt_x</p:attrName>
                                        </p:attrNameLst>
                                      </p:cBhvr>
                                      <p:tavLst>
                                        <p:tav tm="0">
                                          <p:val>
                                            <p:strVal val="1+#ppt_w/2"/>
                                          </p:val>
                                        </p:tav>
                                        <p:tav tm="100000">
                                          <p:val>
                                            <p:strVal val="#ppt_x"/>
                                          </p:val>
                                        </p:tav>
                                      </p:tavLst>
                                    </p:anim>
                                    <p:anim calcmode="lin" valueType="num">
                                      <p:cBhvr additive="base">
                                        <p:cTn id="8" dur="10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Introduction</a:t>
            </a:r>
          </a:p>
        </p:txBody>
      </p:sp>
      <p:sp>
        <p:nvSpPr>
          <p:cNvPr id="16386" name="Rectangle 3"/>
          <p:cNvSpPr>
            <a:spLocks noGrp="1" noChangeArrowheads="1"/>
          </p:cNvSpPr>
          <p:nvPr>
            <p:ph type="body" idx="1"/>
          </p:nvPr>
        </p:nvSpPr>
        <p:spPr/>
        <p:txBody>
          <a:bodyPr/>
          <a:lstStyle/>
          <a:p>
            <a:pPr eaLnBrk="1" hangingPunct="1"/>
            <a:r>
              <a:rPr lang="en-US" dirty="0" smtClean="0"/>
              <a:t>Why do we care about the St. Francois Aquifer?</a:t>
            </a:r>
          </a:p>
          <a:p>
            <a:pPr lvl="1" eaLnBrk="1" hangingPunct="1"/>
            <a:r>
              <a:rPr lang="en-US" dirty="0" smtClean="0"/>
              <a:t>Water supply</a:t>
            </a:r>
          </a:p>
          <a:p>
            <a:pPr lvl="1" eaLnBrk="1" hangingPunct="1"/>
            <a:r>
              <a:rPr lang="en-US" dirty="0" smtClean="0"/>
              <a:t>CO</a:t>
            </a:r>
            <a:r>
              <a:rPr lang="en-US" baseline="-25000" dirty="0" smtClean="0"/>
              <a:t>2</a:t>
            </a:r>
            <a:r>
              <a:rPr lang="en-US" dirty="0" smtClean="0"/>
              <a:t> sequestration</a:t>
            </a:r>
          </a:p>
          <a:p>
            <a:pPr eaLnBrk="1" hangingPunct="1"/>
            <a:r>
              <a:rPr lang="en-US" dirty="0" smtClean="0"/>
              <a:t>Why look for relationships?</a:t>
            </a:r>
          </a:p>
          <a:p>
            <a:pPr lvl="1" eaLnBrk="1" hangingPunct="1"/>
            <a:r>
              <a:rPr lang="en-US" dirty="0" smtClean="0"/>
              <a:t>Money</a:t>
            </a:r>
          </a:p>
          <a:p>
            <a:pPr lvl="1" eaLnBrk="1" hangingPunct="1"/>
            <a:r>
              <a:rPr lang="en-US" dirty="0" smtClean="0"/>
              <a:t>…and money</a:t>
            </a:r>
          </a:p>
        </p:txBody>
      </p:sp>
      <p:sp>
        <p:nvSpPr>
          <p:cNvPr id="16387" name="Rectangle 4"/>
          <p:cNvSpPr>
            <a:spLocks noChangeArrowheads="1"/>
          </p:cNvSpPr>
          <p:nvPr/>
        </p:nvSpPr>
        <p:spPr bwMode="auto">
          <a:xfrm>
            <a:off x="852488" y="4079875"/>
            <a:ext cx="382587" cy="549275"/>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Char char="l"/>
            </a:pPr>
            <a:endParaRPr lang="en-US" sz="3000"/>
          </a:p>
        </p:txBody>
      </p:sp>
      <p:sp>
        <p:nvSpPr>
          <p:cNvPr id="16388" name="Rectangle 6"/>
          <p:cNvSpPr>
            <a:spLocks noChangeArrowheads="1"/>
          </p:cNvSpPr>
          <p:nvPr/>
        </p:nvSpPr>
        <p:spPr bwMode="auto">
          <a:xfrm>
            <a:off x="1025525" y="3929063"/>
            <a:ext cx="812800" cy="488950"/>
          </a:xfrm>
          <a:prstGeom prst="rect">
            <a:avLst/>
          </a:prstGeom>
          <a:noFill/>
          <a:ln w="9525">
            <a:noFill/>
            <a:miter lim="800000"/>
            <a:headEnd/>
            <a:tailEnd/>
          </a:ln>
        </p:spPr>
        <p:txBody>
          <a:bodyPr wrap="none">
            <a:spAutoFit/>
          </a:bodyPr>
          <a:lstStyle/>
          <a:p>
            <a:pPr lvl="1">
              <a:spcBef>
                <a:spcPct val="20000"/>
              </a:spcBef>
              <a:buClr>
                <a:schemeClr val="accent2"/>
              </a:buClr>
              <a:buSzPct val="70000"/>
              <a:buFont typeface="Wingdings" pitchFamily="2" charset="2"/>
              <a:buChar char="l"/>
            </a:pPr>
            <a:endParaRPr lang="en-US" sz="26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Discussion</a:t>
            </a:r>
          </a:p>
        </p:txBody>
      </p:sp>
      <p:sp>
        <p:nvSpPr>
          <p:cNvPr id="49154" name="Rectangle 3"/>
          <p:cNvSpPr>
            <a:spLocks noGrp="1" noChangeArrowheads="1"/>
          </p:cNvSpPr>
          <p:nvPr>
            <p:ph type="body" idx="1"/>
          </p:nvPr>
        </p:nvSpPr>
        <p:spPr/>
        <p:txBody>
          <a:bodyPr/>
          <a:lstStyle/>
          <a:p>
            <a:pPr eaLnBrk="1" hangingPunct="1"/>
            <a:r>
              <a:rPr lang="en-US" smtClean="0"/>
              <a:t>Final map will include more in-depth permeability information for sites sponsored by MCSP, and should display closer precision.</a:t>
            </a:r>
          </a:p>
          <a:p>
            <a:pPr eaLnBrk="1" hangingPunct="1"/>
            <a:r>
              <a:rPr lang="en-US" smtClean="0"/>
              <a:t>Concerns about depth</a:t>
            </a:r>
          </a:p>
          <a:p>
            <a:pPr eaLnBrk="1" hangingPunct="1"/>
            <a:r>
              <a:rPr lang="en-US" smtClean="0"/>
              <a:t>St. Francois Aquifer has definite potential where shallow for both CO</a:t>
            </a:r>
            <a:r>
              <a:rPr lang="en-US" baseline="-25000" smtClean="0"/>
              <a:t>2</a:t>
            </a:r>
            <a:r>
              <a:rPr lang="en-US" smtClean="0"/>
              <a:t> storage and water wells.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Disclaimer</a:t>
            </a:r>
          </a:p>
        </p:txBody>
      </p:sp>
      <p:sp>
        <p:nvSpPr>
          <p:cNvPr id="51202" name="Content Placeholder 2"/>
          <p:cNvSpPr>
            <a:spLocks noGrp="1"/>
          </p:cNvSpPr>
          <p:nvPr>
            <p:ph sz="quarter" idx="1"/>
          </p:nvPr>
        </p:nvSpPr>
        <p:spPr>
          <a:xfrm>
            <a:off x="457200" y="1844675"/>
            <a:ext cx="8229600" cy="4327525"/>
          </a:xfrm>
        </p:spPr>
        <p:txBody>
          <a:bodyPr/>
          <a:lstStyle/>
          <a:p>
            <a:pPr algn="just" eaLnBrk="1" hangingPunct="1"/>
            <a:r>
              <a:rPr lang="en-US" sz="2000" smtClean="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r>
              <a:rPr lang="en-US" sz="2000" b="1" smtClean="0"/>
              <a:t> </a:t>
            </a:r>
            <a:endParaRPr lang="en-US" sz="2000" smtClean="0"/>
          </a:p>
          <a:p>
            <a:pPr eaLnBrk="1" hangingPunct="1"/>
            <a:endParaRPr lang="en-US" smtClean="0">
              <a:cs typeface="Times New Roman" pitchFamily="18" charset="0"/>
            </a:endParaRPr>
          </a:p>
          <a:p>
            <a:pPr eaLnBrk="1" hangingPunct="1">
              <a:buFont typeface="Wingdings 3" pitchFamily="18" charset="2"/>
              <a:buNone/>
            </a:pPr>
            <a:endParaRPr lang="en-US" b="1" smtClean="0">
              <a:solidFill>
                <a:srgbClr val="006600"/>
              </a:solidFill>
              <a:latin typeface="Times New Roman" pitchFamily="18" charset="0"/>
              <a:cs typeface="Times New Roman" pitchFamily="18" charset="0"/>
            </a:endParaRP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7543800" cy="1295400"/>
          </a:xfrm>
        </p:spPr>
        <p:txBody>
          <a:bodyPr/>
          <a:lstStyle/>
          <a:p>
            <a:pPr eaLnBrk="1" hangingPunct="1"/>
            <a:r>
              <a:rPr lang="en-US" dirty="0" smtClean="0"/>
              <a:t>Acknowledgements</a:t>
            </a:r>
          </a:p>
        </p:txBody>
      </p:sp>
      <p:sp>
        <p:nvSpPr>
          <p:cNvPr id="53250" name="Content Placeholder 2"/>
          <p:cNvSpPr>
            <a:spLocks noGrp="1"/>
          </p:cNvSpPr>
          <p:nvPr>
            <p:ph sz="quarter" idx="1"/>
          </p:nvPr>
        </p:nvSpPr>
        <p:spPr>
          <a:xfrm>
            <a:off x="457200" y="1524000"/>
            <a:ext cx="8229600" cy="3352800"/>
          </a:xfrm>
        </p:spPr>
        <p:txBody>
          <a:bodyPr/>
          <a:lstStyle/>
          <a:p>
            <a:pPr eaLnBrk="1" hangingPunct="1"/>
            <a:r>
              <a:rPr lang="en-US" dirty="0" smtClean="0">
                <a:cs typeface="Times New Roman" pitchFamily="18" charset="0"/>
              </a:rPr>
              <a:t>City Utilities of Springfield</a:t>
            </a:r>
          </a:p>
          <a:p>
            <a:pPr eaLnBrk="1" hangingPunct="1"/>
            <a:r>
              <a:rPr lang="en-US" dirty="0" smtClean="0">
                <a:cs typeface="Times New Roman" pitchFamily="18" charset="0"/>
              </a:rPr>
              <a:t>Mr. Gary Pendergrass</a:t>
            </a:r>
          </a:p>
          <a:p>
            <a:pPr eaLnBrk="1" hangingPunct="1"/>
            <a:r>
              <a:rPr lang="en-US" dirty="0" smtClean="0">
                <a:cs typeface="Times New Roman" pitchFamily="18" charset="0"/>
              </a:rPr>
              <a:t>Dr. Tom </a:t>
            </a:r>
            <a:r>
              <a:rPr lang="en-US" dirty="0" err="1" smtClean="0">
                <a:cs typeface="Times New Roman" pitchFamily="18" charset="0"/>
              </a:rPr>
              <a:t>Plymate</a:t>
            </a:r>
            <a:endParaRPr lang="en-US" dirty="0" smtClean="0">
              <a:cs typeface="Times New Roman" pitchFamily="18" charset="0"/>
            </a:endParaRPr>
          </a:p>
          <a:p>
            <a:pPr eaLnBrk="1" hangingPunct="1"/>
            <a:r>
              <a:rPr lang="en-US" dirty="0" smtClean="0">
                <a:cs typeface="Times New Roman" pitchFamily="18" charset="0"/>
              </a:rPr>
              <a:t>Dr. Doug </a:t>
            </a:r>
            <a:r>
              <a:rPr lang="en-US" dirty="0" err="1" smtClean="0">
                <a:cs typeface="Times New Roman" pitchFamily="18" charset="0"/>
              </a:rPr>
              <a:t>Gouzie</a:t>
            </a:r>
            <a:endParaRPr lang="en-US" dirty="0" smtClean="0">
              <a:cs typeface="Times New Roman" pitchFamily="18" charset="0"/>
            </a:endParaRPr>
          </a:p>
          <a:p>
            <a:pPr eaLnBrk="1" hangingPunct="1"/>
            <a:r>
              <a:rPr lang="en-US" dirty="0" smtClean="0">
                <a:cs typeface="Times New Roman" pitchFamily="18" charset="0"/>
              </a:rPr>
              <a:t>MO Department of Natural Resources</a:t>
            </a:r>
          </a:p>
          <a:p>
            <a:pPr eaLnBrk="1" hangingPunct="1"/>
            <a:r>
              <a:rPr lang="en-US" dirty="0" smtClean="0">
                <a:cs typeface="Times New Roman" pitchFamily="18" charset="0"/>
              </a:rPr>
              <a:t>Everyone involved with MCSP</a:t>
            </a:r>
          </a:p>
          <a:p>
            <a:pPr eaLnBrk="1" hangingPunct="1">
              <a:spcBef>
                <a:spcPts val="0"/>
              </a:spcBef>
              <a:buNone/>
            </a:pPr>
            <a:endParaRPr lang="en-US" sz="1200" dirty="0" smtClean="0">
              <a:cs typeface="Times New Roman" pitchFamily="18" charset="0"/>
            </a:endParaRPr>
          </a:p>
          <a:p>
            <a:pPr eaLnBrk="1" hangingPunct="1">
              <a:spcBef>
                <a:spcPts val="0"/>
              </a:spcBef>
              <a:buNone/>
            </a:pPr>
            <a:r>
              <a:rPr lang="en-US" sz="2400" dirty="0" smtClean="0">
                <a:cs typeface="Times New Roman" pitchFamily="18" charset="0"/>
              </a:rPr>
              <a:t>This material is based upon work sponsored by the</a:t>
            </a:r>
          </a:p>
          <a:p>
            <a:pPr eaLnBrk="1" hangingPunct="1">
              <a:spcBef>
                <a:spcPts val="0"/>
              </a:spcBef>
              <a:buNone/>
            </a:pPr>
            <a:r>
              <a:rPr lang="en-US" sz="2400" dirty="0" smtClean="0">
                <a:cs typeface="Times New Roman" pitchFamily="18" charset="0"/>
              </a:rPr>
              <a:t>Department of Energy National Energy Technology</a:t>
            </a:r>
          </a:p>
          <a:p>
            <a:pPr eaLnBrk="1" hangingPunct="1">
              <a:spcBef>
                <a:spcPts val="0"/>
              </a:spcBef>
              <a:buNone/>
            </a:pPr>
            <a:r>
              <a:rPr lang="en-US" sz="2400" dirty="0" smtClean="0">
                <a:cs typeface="Times New Roman" pitchFamily="18" charset="0"/>
              </a:rPr>
              <a:t>Laboratory under Award Number DE-NT0006642 to City</a:t>
            </a:r>
          </a:p>
          <a:p>
            <a:pPr eaLnBrk="1" hangingPunct="1">
              <a:spcBef>
                <a:spcPts val="0"/>
              </a:spcBef>
              <a:buNone/>
            </a:pPr>
            <a:r>
              <a:rPr lang="en-US" sz="2400" dirty="0" smtClean="0">
                <a:cs typeface="Times New Roman" pitchFamily="18" charset="0"/>
              </a:rPr>
              <a:t>Utilities of Springfield, MO. </a:t>
            </a:r>
          </a:p>
          <a:p>
            <a:pPr algn="ctr" eaLnBrk="1" hangingPunct="1">
              <a:buNone/>
            </a:pPr>
            <a:r>
              <a:rPr lang="en-US" sz="2400" dirty="0" smtClean="0">
                <a:cs typeface="Times New Roman" pitchFamily="18" charset="0"/>
              </a:rPr>
              <a:t> </a:t>
            </a:r>
            <a:endParaRPr lang="en-US" sz="2400" b="1" dirty="0" smtClean="0">
              <a:solidFill>
                <a:srgbClr val="006600"/>
              </a:solidFill>
              <a:latin typeface="Times New Roman" pitchFamily="18" charset="0"/>
              <a:cs typeface="Times New Roman" pitchFamily="18" charset="0"/>
            </a:endParaRPr>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304800"/>
            <a:ext cx="7543800" cy="1295400"/>
          </a:xfrm>
        </p:spPr>
        <p:txBody>
          <a:bodyPr/>
          <a:lstStyle/>
          <a:p>
            <a:pPr eaLnBrk="1" hangingPunct="1"/>
            <a:r>
              <a:rPr lang="en-US" sz="4400" dirty="0" smtClean="0"/>
              <a:t>Thank you!  Questions?</a:t>
            </a:r>
          </a:p>
        </p:txBody>
      </p:sp>
      <p:sp>
        <p:nvSpPr>
          <p:cNvPr id="55298" name="Rectangle 3"/>
          <p:cNvSpPr>
            <a:spLocks noGrp="1" noChangeArrowheads="1"/>
          </p:cNvSpPr>
          <p:nvPr>
            <p:ph type="body" idx="1"/>
          </p:nvPr>
        </p:nvSpPr>
        <p:spPr>
          <a:xfrm>
            <a:off x="457200" y="3124200"/>
            <a:ext cx="8229600" cy="1557337"/>
          </a:xfrm>
        </p:spPr>
        <p:txBody>
          <a:bodyPr/>
          <a:lstStyle/>
          <a:p>
            <a:pPr algn="ctr" eaLnBrk="1" hangingPunct="1">
              <a:buFont typeface="Wingdings" pitchFamily="2" charset="2"/>
              <a:buNone/>
            </a:pPr>
            <a:r>
              <a:rPr lang="en-US" dirty="0" smtClean="0"/>
              <a:t>Feel free to e-mail me any questions</a:t>
            </a:r>
          </a:p>
          <a:p>
            <a:pPr algn="ctr" eaLnBrk="1" hangingPunct="1">
              <a:buFont typeface="Wingdings" pitchFamily="2" charset="2"/>
              <a:buNone/>
            </a:pPr>
            <a:r>
              <a:rPr lang="en-US" dirty="0" smtClean="0"/>
              <a:t>Emme27@live.missouristate.edu</a:t>
            </a:r>
          </a:p>
          <a:p>
            <a:pPr algn="ctr" eaLnBrk="1" hangingPunct="1">
              <a:buFont typeface="Wingdings" pitchFamily="2" charset="2"/>
              <a:buNone/>
            </a:pPr>
            <a:endParaRPr lang="en-US" dirty="0" smtClean="0"/>
          </a:p>
          <a:p>
            <a:pPr algn="ctr" eaLnBrk="1" hangingPunct="1">
              <a:buFont typeface="Wingdings" pitchFamily="2" charset="2"/>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04800" y="234950"/>
            <a:ext cx="2514600" cy="461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a:solidFill>
                  <a:schemeClr val="accent6"/>
                </a:solidFill>
              </a:rPr>
              <a:t> Background</a:t>
            </a:r>
          </a:p>
        </p:txBody>
      </p:sp>
      <p:grpSp>
        <p:nvGrpSpPr>
          <p:cNvPr id="18434" name="Group 8"/>
          <p:cNvGrpSpPr>
            <a:grpSpLocks/>
          </p:cNvGrpSpPr>
          <p:nvPr/>
        </p:nvGrpSpPr>
        <p:grpSpPr bwMode="auto">
          <a:xfrm>
            <a:off x="738188" y="731838"/>
            <a:ext cx="7159625" cy="4743449"/>
            <a:chOff x="738188" y="731838"/>
            <a:chExt cx="7159625" cy="4743449"/>
          </a:xfrm>
        </p:grpSpPr>
        <p:pic>
          <p:nvPicPr>
            <p:cNvPr id="18436" name="Picture 4"/>
            <p:cNvPicPr>
              <a:picLocks noChangeAspect="1"/>
            </p:cNvPicPr>
            <p:nvPr/>
          </p:nvPicPr>
          <p:blipFill>
            <a:blip r:embed="rId3" cstate="print"/>
            <a:srcRect/>
            <a:stretch>
              <a:fillRect/>
            </a:stretch>
          </p:blipFill>
          <p:spPr bwMode="auto">
            <a:xfrm>
              <a:off x="738188" y="731838"/>
              <a:ext cx="7159625" cy="4735512"/>
            </a:xfrm>
            <a:prstGeom prst="rect">
              <a:avLst/>
            </a:prstGeom>
            <a:noFill/>
            <a:ln w="9525">
              <a:noFill/>
              <a:miter lim="800000"/>
              <a:headEnd/>
              <a:tailEnd/>
            </a:ln>
          </p:spPr>
        </p:pic>
        <p:sp>
          <p:nvSpPr>
            <p:cNvPr id="18437" name="TextBox 8"/>
            <p:cNvSpPr txBox="1">
              <a:spLocks noChangeArrowheads="1"/>
            </p:cNvSpPr>
            <p:nvPr/>
          </p:nvSpPr>
          <p:spPr bwMode="auto">
            <a:xfrm rot="710093">
              <a:off x="5541677" y="3356150"/>
              <a:ext cx="1600200" cy="369887"/>
            </a:xfrm>
            <a:prstGeom prst="rect">
              <a:avLst/>
            </a:prstGeom>
            <a:noFill/>
            <a:ln w="9525">
              <a:noFill/>
              <a:miter lim="800000"/>
              <a:headEnd/>
              <a:tailEnd/>
            </a:ln>
          </p:spPr>
          <p:txBody>
            <a:bodyPr>
              <a:spAutoFit/>
            </a:bodyPr>
            <a:lstStyle/>
            <a:p>
              <a:r>
                <a:rPr lang="en-US" dirty="0"/>
                <a:t>Ozark Aquifer</a:t>
              </a:r>
            </a:p>
          </p:txBody>
        </p:sp>
        <p:sp>
          <p:nvSpPr>
            <p:cNvPr id="18438" name="TextBox 10"/>
            <p:cNvSpPr txBox="1">
              <a:spLocks noChangeArrowheads="1"/>
            </p:cNvSpPr>
            <p:nvPr/>
          </p:nvSpPr>
          <p:spPr bwMode="auto">
            <a:xfrm rot="1146094">
              <a:off x="4677699" y="4169017"/>
              <a:ext cx="2768600" cy="646112"/>
            </a:xfrm>
            <a:prstGeom prst="rect">
              <a:avLst/>
            </a:prstGeom>
            <a:noFill/>
            <a:ln w="9525">
              <a:noFill/>
              <a:miter lim="800000"/>
              <a:headEnd/>
              <a:tailEnd/>
            </a:ln>
          </p:spPr>
          <p:txBody>
            <a:bodyPr>
              <a:spAutoFit/>
            </a:bodyPr>
            <a:lstStyle/>
            <a:p>
              <a:pPr algn="ctr"/>
              <a:r>
                <a:rPr lang="en-US" dirty="0">
                  <a:solidFill>
                    <a:schemeClr val="bg1"/>
                  </a:solidFill>
                </a:rPr>
                <a:t>St. Francois </a:t>
              </a:r>
              <a:endParaRPr lang="en-US" dirty="0" smtClean="0">
                <a:solidFill>
                  <a:schemeClr val="bg1"/>
                </a:solidFill>
              </a:endParaRPr>
            </a:p>
            <a:p>
              <a:pPr algn="ctr"/>
              <a:r>
                <a:rPr lang="en-US" dirty="0" smtClean="0">
                  <a:solidFill>
                    <a:schemeClr val="bg1"/>
                  </a:solidFill>
                </a:rPr>
                <a:t>Confining </a:t>
              </a:r>
              <a:r>
                <a:rPr lang="en-US" dirty="0">
                  <a:solidFill>
                    <a:schemeClr val="bg1"/>
                  </a:solidFill>
                </a:rPr>
                <a:t>Unit</a:t>
              </a:r>
            </a:p>
          </p:txBody>
        </p:sp>
        <p:sp>
          <p:nvSpPr>
            <p:cNvPr id="18439" name="TextBox 11"/>
            <p:cNvSpPr txBox="1">
              <a:spLocks noChangeArrowheads="1"/>
            </p:cNvSpPr>
            <p:nvPr/>
          </p:nvSpPr>
          <p:spPr bwMode="auto">
            <a:xfrm rot="1147120">
              <a:off x="4544869" y="4738707"/>
              <a:ext cx="2057400" cy="646113"/>
            </a:xfrm>
            <a:prstGeom prst="rect">
              <a:avLst/>
            </a:prstGeom>
            <a:noFill/>
            <a:ln w="9525">
              <a:noFill/>
              <a:miter lim="800000"/>
              <a:headEnd/>
              <a:tailEnd/>
            </a:ln>
          </p:spPr>
          <p:txBody>
            <a:bodyPr>
              <a:spAutoFit/>
            </a:bodyPr>
            <a:lstStyle/>
            <a:p>
              <a:pPr algn="ctr"/>
              <a:r>
                <a:rPr lang="en-US" dirty="0"/>
                <a:t>St. Francois Aquifer</a:t>
              </a:r>
            </a:p>
          </p:txBody>
        </p:sp>
        <p:sp>
          <p:nvSpPr>
            <p:cNvPr id="18440" name="TextBox 12"/>
            <p:cNvSpPr txBox="1">
              <a:spLocks noChangeArrowheads="1"/>
            </p:cNvSpPr>
            <p:nvPr/>
          </p:nvSpPr>
          <p:spPr bwMode="auto">
            <a:xfrm>
              <a:off x="3733800" y="5105400"/>
              <a:ext cx="1371600" cy="369887"/>
            </a:xfrm>
            <a:prstGeom prst="rect">
              <a:avLst/>
            </a:prstGeom>
            <a:noFill/>
            <a:ln w="9525">
              <a:noFill/>
              <a:miter lim="800000"/>
              <a:headEnd/>
              <a:tailEnd/>
            </a:ln>
          </p:spPr>
          <p:txBody>
            <a:bodyPr>
              <a:spAutoFit/>
            </a:bodyPr>
            <a:lstStyle/>
            <a:p>
              <a:r>
                <a:rPr lang="en-US" dirty="0"/>
                <a:t>“Basement”</a:t>
              </a:r>
            </a:p>
          </p:txBody>
        </p:sp>
      </p:grpSp>
      <p:sp>
        <p:nvSpPr>
          <p:cNvPr id="18435" name="TextBox 13"/>
          <p:cNvSpPr txBox="1">
            <a:spLocks noChangeArrowheads="1"/>
          </p:cNvSpPr>
          <p:nvPr/>
        </p:nvSpPr>
        <p:spPr bwMode="auto">
          <a:xfrm>
            <a:off x="1052513" y="5467350"/>
            <a:ext cx="7481887" cy="1200150"/>
          </a:xfrm>
          <a:prstGeom prst="rect">
            <a:avLst/>
          </a:prstGeom>
          <a:noFill/>
          <a:ln w="9525">
            <a:noFill/>
            <a:miter lim="800000"/>
            <a:headEnd/>
            <a:tailEnd/>
          </a:ln>
        </p:spPr>
        <p:txBody>
          <a:bodyPr>
            <a:spAutoFit/>
          </a:bodyPr>
          <a:lstStyle/>
          <a:p>
            <a:pPr marL="342900" indent="-342900">
              <a:buFontTx/>
              <a:buChar char="-"/>
            </a:pPr>
            <a:r>
              <a:rPr lang="en-US" sz="2400"/>
              <a:t>Main target for CO2 injection throughout Missouri.  </a:t>
            </a:r>
          </a:p>
          <a:p>
            <a:pPr marL="342900" indent="-342900">
              <a:buFontTx/>
              <a:buChar char="-"/>
            </a:pPr>
            <a:r>
              <a:rPr lang="en-US" sz="2400"/>
              <a:t>Viability depends on effective caprock and high permeability injection zone.</a:t>
            </a:r>
          </a:p>
        </p:txBody>
      </p:sp>
      <p:sp>
        <p:nvSpPr>
          <p:cNvPr id="10" name="TextBox 9"/>
          <p:cNvSpPr txBox="1"/>
          <p:nvPr/>
        </p:nvSpPr>
        <p:spPr>
          <a:xfrm>
            <a:off x="762000" y="829270"/>
            <a:ext cx="3276600" cy="923330"/>
          </a:xfrm>
          <a:prstGeom prst="rect">
            <a:avLst/>
          </a:prstGeom>
          <a:noFill/>
        </p:spPr>
        <p:txBody>
          <a:bodyPr wrap="square" rtlCol="0">
            <a:spAutoFit/>
          </a:bodyPr>
          <a:lstStyle/>
          <a:p>
            <a:r>
              <a:rPr lang="en-US" b="1" dirty="0" smtClean="0">
                <a:solidFill>
                  <a:schemeClr val="bg1"/>
                </a:solidFill>
              </a:rPr>
              <a:t>Image courtesy of </a:t>
            </a:r>
          </a:p>
          <a:p>
            <a:r>
              <a:rPr lang="en-US" b="1" dirty="0" smtClean="0">
                <a:solidFill>
                  <a:schemeClr val="bg1"/>
                </a:solidFill>
              </a:rPr>
              <a:t>City Utilities of Springfield, 2013</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http://www.bigskyco2.org/sites/default/files/images/photos_general/energy-4__from_whitehouse_gov_and_DOE_.jpg"/>
          <p:cNvPicPr>
            <a:picLocks noChangeAspect="1" noChangeArrowheads="1"/>
          </p:cNvPicPr>
          <p:nvPr/>
        </p:nvPicPr>
        <p:blipFill>
          <a:blip r:embed="rId3" cstate="print"/>
          <a:srcRect/>
          <a:stretch>
            <a:fillRect/>
          </a:stretch>
        </p:blipFill>
        <p:spPr bwMode="auto">
          <a:xfrm>
            <a:off x="76200" y="152400"/>
            <a:ext cx="7848600" cy="5775325"/>
          </a:xfrm>
          <a:prstGeom prst="rect">
            <a:avLst/>
          </a:prstGeom>
          <a:noFill/>
          <a:ln w="9525">
            <a:noFill/>
            <a:miter lim="800000"/>
            <a:headEnd/>
            <a:tailEnd/>
          </a:ln>
        </p:spPr>
      </p:pic>
      <p:sp>
        <p:nvSpPr>
          <p:cNvPr id="20482" name="TextBox 5"/>
          <p:cNvSpPr txBox="1">
            <a:spLocks noChangeArrowheads="1"/>
          </p:cNvSpPr>
          <p:nvPr/>
        </p:nvSpPr>
        <p:spPr bwMode="auto">
          <a:xfrm>
            <a:off x="4289425" y="5334000"/>
            <a:ext cx="3635375" cy="646113"/>
          </a:xfrm>
          <a:prstGeom prst="rect">
            <a:avLst/>
          </a:prstGeom>
          <a:noFill/>
          <a:ln w="9525">
            <a:noFill/>
            <a:miter lim="800000"/>
            <a:headEnd/>
            <a:tailEnd/>
          </a:ln>
        </p:spPr>
        <p:txBody>
          <a:bodyPr>
            <a:spAutoFit/>
          </a:bodyPr>
          <a:lstStyle/>
          <a:p>
            <a:pPr algn="r"/>
            <a:r>
              <a:rPr lang="en-US">
                <a:latin typeface="Franklin Gothic Book" pitchFamily="34" charset="0"/>
              </a:rPr>
              <a:t>Image courtesy of Big Sky Carbon Sequestration Partnership.</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Geologic CO</a:t>
            </a:r>
            <a:r>
              <a:rPr lang="en-US" baseline="-25000" smtClean="0"/>
              <a:t>2</a:t>
            </a:r>
            <a:r>
              <a:rPr lang="en-US" smtClean="0"/>
              <a:t> Sequestration into an Aquifer</a:t>
            </a:r>
          </a:p>
        </p:txBody>
      </p:sp>
      <p:sp>
        <p:nvSpPr>
          <p:cNvPr id="22530" name="Rectangle 3"/>
          <p:cNvSpPr>
            <a:spLocks noGrp="1" noChangeArrowheads="1"/>
          </p:cNvSpPr>
          <p:nvPr>
            <p:ph type="body" idx="1"/>
          </p:nvPr>
        </p:nvSpPr>
        <p:spPr/>
        <p:txBody>
          <a:bodyPr/>
          <a:lstStyle/>
          <a:p>
            <a:pPr eaLnBrk="1" hangingPunct="1"/>
            <a:r>
              <a:rPr lang="en-US" smtClean="0"/>
              <a:t>Conditions:</a:t>
            </a:r>
          </a:p>
          <a:p>
            <a:pPr lvl="1" eaLnBrk="1" hangingPunct="1"/>
            <a:r>
              <a:rPr lang="en-US" smtClean="0"/>
              <a:t>Saline</a:t>
            </a:r>
          </a:p>
          <a:p>
            <a:pPr lvl="1" eaLnBrk="1" hangingPunct="1"/>
            <a:r>
              <a:rPr lang="en-US" smtClean="0"/>
              <a:t>Fully confined</a:t>
            </a:r>
          </a:p>
          <a:p>
            <a:pPr lvl="1" eaLnBrk="1" hangingPunct="1"/>
            <a:r>
              <a:rPr lang="en-US" smtClean="0"/>
              <a:t>Large</a:t>
            </a:r>
          </a:p>
          <a:p>
            <a:pPr lvl="1" eaLnBrk="1" hangingPunct="1"/>
            <a:r>
              <a:rPr lang="en-US" smtClean="0"/>
              <a:t>Near emissions source</a:t>
            </a:r>
          </a:p>
          <a:p>
            <a:pPr lvl="1" eaLnBrk="1" hangingPunct="1"/>
            <a:r>
              <a:rPr lang="en-US" smtClean="0"/>
              <a:t>Permeable</a:t>
            </a:r>
          </a:p>
          <a:p>
            <a:pPr eaLnBrk="1" hangingPunct="1"/>
            <a:endParaRPr lang="en-US" smtClean="0"/>
          </a:p>
          <a:p>
            <a:pPr eaLnBrk="1" hangingPunct="1"/>
            <a:r>
              <a:rPr lang="en-US" smtClean="0"/>
              <a:t>Stratigraphic trapping</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trapping_structural"/>
          <p:cNvPicPr>
            <a:picLocks noGrp="1" noChangeAspect="1" noChangeArrowheads="1"/>
          </p:cNvPicPr>
          <p:nvPr>
            <p:ph type="body" idx="1"/>
          </p:nvPr>
        </p:nvPicPr>
        <p:blipFill>
          <a:blip r:embed="rId3" cstate="print"/>
          <a:srcRect/>
          <a:stretch>
            <a:fillRect/>
          </a:stretch>
        </p:blipFill>
        <p:spPr>
          <a:xfrm>
            <a:off x="457200" y="152400"/>
            <a:ext cx="7620000" cy="5802313"/>
          </a:xfrm>
        </p:spPr>
      </p:pic>
      <p:sp>
        <p:nvSpPr>
          <p:cNvPr id="24578" name="Text Box 5"/>
          <p:cNvSpPr txBox="1">
            <a:spLocks noChangeArrowheads="1"/>
          </p:cNvSpPr>
          <p:nvPr/>
        </p:nvSpPr>
        <p:spPr bwMode="auto">
          <a:xfrm>
            <a:off x="152400" y="6019800"/>
            <a:ext cx="8839200" cy="779463"/>
          </a:xfrm>
          <a:prstGeom prst="rect">
            <a:avLst/>
          </a:prstGeom>
          <a:noFill/>
          <a:ln w="9525">
            <a:noFill/>
            <a:miter lim="800000"/>
            <a:headEnd/>
            <a:tailEnd/>
          </a:ln>
        </p:spPr>
        <p:txBody>
          <a:bodyPr>
            <a:spAutoFit/>
          </a:bodyPr>
          <a:lstStyle/>
          <a:p>
            <a:pPr>
              <a:spcBef>
                <a:spcPct val="50000"/>
              </a:spcBef>
            </a:pPr>
            <a:r>
              <a:rPr lang="en-US"/>
              <a:t>Image courtesy of Australian Government Cooperative Research Centres “CO2CRC”</a:t>
            </a:r>
          </a:p>
          <a:p>
            <a:pPr algn="ctr">
              <a:spcBef>
                <a:spcPct val="50000"/>
              </a:spcBef>
            </a:pPr>
            <a:r>
              <a:rPr lang="en-US"/>
              <a:t>2011</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Water Supply</a:t>
            </a:r>
          </a:p>
        </p:txBody>
      </p:sp>
      <p:sp>
        <p:nvSpPr>
          <p:cNvPr id="26626" name="Rectangle 3"/>
          <p:cNvSpPr>
            <a:spLocks noGrp="1" noChangeArrowheads="1"/>
          </p:cNvSpPr>
          <p:nvPr>
            <p:ph type="body" idx="1"/>
          </p:nvPr>
        </p:nvSpPr>
        <p:spPr>
          <a:xfrm>
            <a:off x="457200" y="2133600"/>
            <a:ext cx="8229600" cy="3997325"/>
          </a:xfrm>
        </p:spPr>
        <p:txBody>
          <a:bodyPr/>
          <a:lstStyle/>
          <a:p>
            <a:pPr eaLnBrk="1" hangingPunct="1"/>
            <a:r>
              <a:rPr lang="en-US" smtClean="0"/>
              <a:t>Primary aquifers experiencing low-yield situations</a:t>
            </a:r>
          </a:p>
          <a:p>
            <a:pPr eaLnBrk="1" hangingPunct="1"/>
            <a:endParaRPr lang="en-US" smtClean="0"/>
          </a:p>
          <a:p>
            <a:pPr eaLnBrk="1" hangingPunct="1"/>
            <a:r>
              <a:rPr lang="en-US" smtClean="0"/>
              <a:t>St. Francois could be used where fresh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Study Area		</a:t>
            </a:r>
          </a:p>
        </p:txBody>
      </p:sp>
      <p:sp>
        <p:nvSpPr>
          <p:cNvPr id="28674" name="Rectangle 3"/>
          <p:cNvSpPr>
            <a:spLocks noGrp="1" noChangeArrowheads="1"/>
          </p:cNvSpPr>
          <p:nvPr>
            <p:ph type="body" idx="1"/>
          </p:nvPr>
        </p:nvSpPr>
        <p:spPr>
          <a:xfrm>
            <a:off x="457200" y="1295400"/>
            <a:ext cx="6477000" cy="5105400"/>
          </a:xfrm>
        </p:spPr>
        <p:txBody>
          <a:bodyPr/>
          <a:lstStyle/>
          <a:p>
            <a:pPr eaLnBrk="1" hangingPunct="1">
              <a:lnSpc>
                <a:spcPct val="150000"/>
              </a:lnSpc>
            </a:pPr>
            <a:r>
              <a:rPr lang="en-US" smtClean="0"/>
              <a:t>St. Francois Aquifer</a:t>
            </a:r>
          </a:p>
          <a:p>
            <a:pPr eaLnBrk="1" hangingPunct="1">
              <a:lnSpc>
                <a:spcPct val="150000"/>
              </a:lnSpc>
            </a:pPr>
            <a:r>
              <a:rPr lang="en-US" smtClean="0"/>
              <a:t>Lamotte and Reagan Sandstones</a:t>
            </a:r>
          </a:p>
          <a:p>
            <a:pPr eaLnBrk="1" hangingPunct="1">
              <a:lnSpc>
                <a:spcPct val="150000"/>
              </a:lnSpc>
            </a:pPr>
            <a:r>
              <a:rPr lang="en-US" smtClean="0"/>
              <a:t>Testing sites</a:t>
            </a:r>
          </a:p>
          <a:p>
            <a:pPr eaLnBrk="1" hangingPunct="1"/>
            <a:endParaRPr lang="en-US" smtClean="0"/>
          </a:p>
        </p:txBody>
      </p:sp>
      <p:grpSp>
        <p:nvGrpSpPr>
          <p:cNvPr id="7175" name="Group 7"/>
          <p:cNvGrpSpPr>
            <a:grpSpLocks/>
          </p:cNvGrpSpPr>
          <p:nvPr/>
        </p:nvGrpSpPr>
        <p:grpSpPr bwMode="auto">
          <a:xfrm>
            <a:off x="228600" y="0"/>
            <a:ext cx="6954838" cy="6858000"/>
            <a:chOff x="1043" y="0"/>
            <a:chExt cx="4381" cy="4320"/>
          </a:xfrm>
        </p:grpSpPr>
        <p:pic>
          <p:nvPicPr>
            <p:cNvPr id="28679" name="Picture 4" descr="MOcolumn"/>
            <p:cNvPicPr>
              <a:picLocks noChangeAspect="1" noChangeArrowheads="1"/>
            </p:cNvPicPr>
            <p:nvPr/>
          </p:nvPicPr>
          <p:blipFill>
            <a:blip r:embed="rId3" cstate="print"/>
            <a:srcRect/>
            <a:stretch>
              <a:fillRect/>
            </a:stretch>
          </p:blipFill>
          <p:spPr bwMode="auto">
            <a:xfrm>
              <a:off x="1043" y="0"/>
              <a:ext cx="3840" cy="4320"/>
            </a:xfrm>
            <a:prstGeom prst="rect">
              <a:avLst/>
            </a:prstGeom>
            <a:noFill/>
            <a:ln w="9525">
              <a:noFill/>
              <a:miter lim="800000"/>
              <a:headEnd/>
              <a:tailEnd/>
            </a:ln>
          </p:spPr>
        </p:pic>
        <p:sp>
          <p:nvSpPr>
            <p:cNvPr id="28680" name="Text Box 6"/>
            <p:cNvSpPr txBox="1">
              <a:spLocks noChangeArrowheads="1"/>
            </p:cNvSpPr>
            <p:nvPr/>
          </p:nvSpPr>
          <p:spPr bwMode="auto">
            <a:xfrm>
              <a:off x="4560" y="3264"/>
              <a:ext cx="864" cy="326"/>
            </a:xfrm>
            <a:prstGeom prst="rect">
              <a:avLst/>
            </a:prstGeom>
            <a:noFill/>
            <a:ln w="9525">
              <a:noFill/>
              <a:miter lim="800000"/>
              <a:headEnd/>
              <a:tailEnd/>
            </a:ln>
          </p:spPr>
          <p:txBody>
            <a:bodyPr>
              <a:spAutoFit/>
            </a:bodyPr>
            <a:lstStyle/>
            <a:p>
              <a:pPr>
                <a:spcBef>
                  <a:spcPct val="50000"/>
                </a:spcBef>
              </a:pPr>
              <a:r>
                <a:rPr lang="en-US" sz="1400"/>
                <a:t>Courtesy of mofossils.com</a:t>
              </a:r>
            </a:p>
          </p:txBody>
        </p:sp>
      </p:grpSp>
      <p:pic>
        <p:nvPicPr>
          <p:cNvPr id="15366" name="Picture 6" descr="http://members.socket.net/~joschaper/geomap.jpg"/>
          <p:cNvPicPr>
            <a:picLocks noChangeAspect="1" noChangeArrowheads="1"/>
          </p:cNvPicPr>
          <p:nvPr/>
        </p:nvPicPr>
        <p:blipFill>
          <a:blip r:embed="rId4" cstate="print"/>
          <a:srcRect/>
          <a:stretch>
            <a:fillRect/>
          </a:stretch>
        </p:blipFill>
        <p:spPr bwMode="auto">
          <a:xfrm>
            <a:off x="1752600" y="304800"/>
            <a:ext cx="7391400" cy="60166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 y="914400"/>
            <a:ext cx="7038975" cy="5610225"/>
          </a:xfrm>
          <a:prstGeom prst="rect">
            <a:avLst/>
          </a:prstGeom>
          <a:noFill/>
          <a:ln w="9525">
            <a:noFill/>
            <a:miter lim="800000"/>
            <a:headEnd/>
            <a:tailEnd/>
          </a:ln>
        </p:spPr>
      </p:pic>
      <p:sp>
        <p:nvSpPr>
          <p:cNvPr id="10" name="Rectangle 9"/>
          <p:cNvSpPr/>
          <p:nvPr/>
        </p:nvSpPr>
        <p:spPr>
          <a:xfrm>
            <a:off x="4724400" y="3962400"/>
            <a:ext cx="838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cstate="print"/>
          <a:srcRect/>
          <a:stretch>
            <a:fillRect/>
          </a:stretch>
        </p:blipFill>
        <p:spPr bwMode="auto">
          <a:xfrm>
            <a:off x="2644775" y="2419350"/>
            <a:ext cx="5051425" cy="3676650"/>
          </a:xfrm>
          <a:prstGeom prst="rect">
            <a:avLst/>
          </a:prstGeom>
          <a:noFill/>
          <a:ln w="38100">
            <a:solidFill>
              <a:srgbClr val="002060"/>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0.70"/>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Study Area		</a:t>
            </a:r>
          </a:p>
        </p:txBody>
      </p:sp>
      <p:sp>
        <p:nvSpPr>
          <p:cNvPr id="30722" name="Rectangle 3"/>
          <p:cNvSpPr>
            <a:spLocks noGrp="1" noChangeArrowheads="1"/>
          </p:cNvSpPr>
          <p:nvPr>
            <p:ph type="body" idx="1"/>
          </p:nvPr>
        </p:nvSpPr>
        <p:spPr>
          <a:xfrm>
            <a:off x="457200" y="1295400"/>
            <a:ext cx="6477000" cy="5105400"/>
          </a:xfrm>
        </p:spPr>
        <p:txBody>
          <a:bodyPr/>
          <a:lstStyle/>
          <a:p>
            <a:pPr eaLnBrk="1" hangingPunct="1">
              <a:lnSpc>
                <a:spcPct val="150000"/>
              </a:lnSpc>
            </a:pPr>
            <a:r>
              <a:rPr lang="en-US" dirty="0" smtClean="0"/>
              <a:t>St. Francois Aquifer</a:t>
            </a:r>
          </a:p>
          <a:p>
            <a:pPr eaLnBrk="1" hangingPunct="1">
              <a:lnSpc>
                <a:spcPct val="150000"/>
              </a:lnSpc>
            </a:pPr>
            <a:r>
              <a:rPr lang="en-US" dirty="0" err="1" smtClean="0"/>
              <a:t>Lamotte</a:t>
            </a:r>
            <a:r>
              <a:rPr lang="en-US" dirty="0" smtClean="0"/>
              <a:t> and Reagan Sandstones</a:t>
            </a:r>
          </a:p>
          <a:p>
            <a:pPr eaLnBrk="1" hangingPunct="1">
              <a:lnSpc>
                <a:spcPct val="150000"/>
              </a:lnSpc>
            </a:pPr>
            <a:r>
              <a:rPr lang="en-US" dirty="0" smtClean="0"/>
              <a:t>Testing sites</a:t>
            </a:r>
          </a:p>
          <a:p>
            <a:pPr>
              <a:lnSpc>
                <a:spcPct val="150000"/>
              </a:lnSpc>
            </a:pPr>
            <a:r>
              <a:rPr lang="en-US" dirty="0" smtClean="0"/>
              <a:t>The Confining Units</a:t>
            </a:r>
          </a:p>
          <a:p>
            <a:pPr lvl="1"/>
            <a:r>
              <a:rPr lang="en-US" dirty="0" smtClean="0"/>
              <a:t>Derby-Doerun and Davis</a:t>
            </a:r>
          </a:p>
          <a:p>
            <a:pPr lvl="1"/>
            <a:r>
              <a:rPr lang="en-US" dirty="0" smtClean="0"/>
              <a:t>Vertical K as low as 9x10</a:t>
            </a:r>
            <a:r>
              <a:rPr lang="en-US" baseline="30000" dirty="0" smtClean="0"/>
              <a:t>-12</a:t>
            </a:r>
            <a:r>
              <a:rPr lang="en-US" dirty="0" smtClean="0"/>
              <a:t> cm/s</a:t>
            </a:r>
          </a:p>
          <a:p>
            <a:pPr lvl="2">
              <a:buNone/>
            </a:pPr>
            <a:r>
              <a:rPr lang="en-US" i="1" dirty="0" smtClean="0"/>
              <a:t>	- </a:t>
            </a:r>
            <a:r>
              <a:rPr lang="en-US" i="1" dirty="0" err="1" smtClean="0"/>
              <a:t>Kleeschulte</a:t>
            </a:r>
            <a:r>
              <a:rPr lang="en-US" i="1" dirty="0" smtClean="0"/>
              <a:t> and Seeger, 2003</a:t>
            </a:r>
          </a:p>
          <a:p>
            <a:pPr eaLnBrk="1" hangingPunct="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0722">
                                            <p:txEl>
                                              <p:pRg st="0" end="0"/>
                                            </p:txEl>
                                          </p:spTgt>
                                        </p:tgtEl>
                                        <p:attrNameLst>
                                          <p:attrName>style.opacity</p:attrName>
                                        </p:attrNameLst>
                                      </p:cBhvr>
                                      <p:to>
                                        <p:strVal val="0.5"/>
                                      </p:to>
                                    </p:set>
                                    <p:animEffect filter="image" prLst="opacity: 0.5">
                                      <p:cBhvr rctx="IE">
                                        <p:cTn id="7" dur="indefinite"/>
                                        <p:tgtEl>
                                          <p:spTgt spid="30722">
                                            <p:txEl>
                                              <p:pRg st="0" end="0"/>
                                            </p:txEl>
                                          </p:spTgt>
                                        </p:tgtEl>
                                      </p:cBhvr>
                                    </p:animEffect>
                                  </p:childTnLst>
                                </p:cTn>
                              </p:par>
                              <p:par>
                                <p:cTn id="8" presetID="9" presetClass="emph" presetSubtype="0" nodeType="withEffect">
                                  <p:stCondLst>
                                    <p:cond delay="0"/>
                                  </p:stCondLst>
                                  <p:childTnLst>
                                    <p:set>
                                      <p:cBhvr rctx="PPT">
                                        <p:cTn id="9" dur="indefinite"/>
                                        <p:tgtEl>
                                          <p:spTgt spid="30722">
                                            <p:txEl>
                                              <p:pRg st="1" end="1"/>
                                            </p:txEl>
                                          </p:spTgt>
                                        </p:tgtEl>
                                        <p:attrNameLst>
                                          <p:attrName>style.opacity</p:attrName>
                                        </p:attrNameLst>
                                      </p:cBhvr>
                                      <p:to>
                                        <p:strVal val="0.5"/>
                                      </p:to>
                                    </p:set>
                                    <p:animEffect filter="image" prLst="opacity: 0.5">
                                      <p:cBhvr rctx="IE">
                                        <p:cTn id="10" dur="indefinite"/>
                                        <p:tgtEl>
                                          <p:spTgt spid="30722">
                                            <p:txEl>
                                              <p:pRg st="1" end="1"/>
                                            </p:txEl>
                                          </p:spTgt>
                                        </p:tgtEl>
                                      </p:cBhvr>
                                    </p:animEffect>
                                  </p:childTnLst>
                                </p:cTn>
                              </p:par>
                              <p:par>
                                <p:cTn id="11" presetID="9" presetClass="emph" presetSubtype="0" nodeType="withEffect">
                                  <p:stCondLst>
                                    <p:cond delay="0"/>
                                  </p:stCondLst>
                                  <p:childTnLst>
                                    <p:set>
                                      <p:cBhvr rctx="PPT">
                                        <p:cTn id="12" dur="indefinite"/>
                                        <p:tgtEl>
                                          <p:spTgt spid="30722">
                                            <p:txEl>
                                              <p:pRg st="2" end="2"/>
                                            </p:txEl>
                                          </p:spTgt>
                                        </p:tgtEl>
                                        <p:attrNameLst>
                                          <p:attrName>style.opacity</p:attrName>
                                        </p:attrNameLst>
                                      </p:cBhvr>
                                      <p:to>
                                        <p:strVal val="0.5"/>
                                      </p:to>
                                    </p:set>
                                    <p:animEffect filter="image" prLst="opacity: 0.5">
                                      <p:cBhvr rctx="IE">
                                        <p:cTn id="13" dur="indefinite"/>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2202</TotalTime>
  <Words>3355</Words>
  <Application>Microsoft Office PowerPoint</Application>
  <PresentationFormat>On-screen Show (4:3)</PresentationFormat>
  <Paragraphs>174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Network</vt:lpstr>
      <vt:lpstr>Relationship Between Depth and Hydraulic Conductivity Within the St. Francois Aquifer, Missouri</vt:lpstr>
      <vt:lpstr>Introduction</vt:lpstr>
      <vt:lpstr>Slide 3</vt:lpstr>
      <vt:lpstr>Slide 4</vt:lpstr>
      <vt:lpstr>Geologic CO2 Sequestration into an Aquifer</vt:lpstr>
      <vt:lpstr>Slide 6</vt:lpstr>
      <vt:lpstr>Water Supply</vt:lpstr>
      <vt:lpstr>Study Area  </vt:lpstr>
      <vt:lpstr>Study Area  </vt:lpstr>
      <vt:lpstr>Methods</vt:lpstr>
      <vt:lpstr>Methods</vt:lpstr>
      <vt:lpstr>Methods</vt:lpstr>
      <vt:lpstr>Methods</vt:lpstr>
      <vt:lpstr>Methods</vt:lpstr>
      <vt:lpstr>Results</vt:lpstr>
      <vt:lpstr>Results</vt:lpstr>
      <vt:lpstr>Results</vt:lpstr>
      <vt:lpstr>Results</vt:lpstr>
      <vt:lpstr>Slide 19</vt:lpstr>
      <vt:lpstr>Discussion</vt:lpstr>
      <vt:lpstr>Disclaimer</vt:lpstr>
      <vt:lpstr>Acknowledgements</vt:lpstr>
      <vt:lpstr>Thank you!  Questions?</vt:lpstr>
    </vt:vector>
  </TitlesOfParts>
  <Company>Southwest Missouri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Between Depth and Hydraulic Conductivity Within the St. Francois Aquifer, Missouri</dc:title>
  <dc:creator>CNAS</dc:creator>
  <cp:lastModifiedBy>Emme</cp:lastModifiedBy>
  <cp:revision>124</cp:revision>
  <dcterms:created xsi:type="dcterms:W3CDTF">2013-04-03T19:50:58Z</dcterms:created>
  <dcterms:modified xsi:type="dcterms:W3CDTF">2013-04-29T19:07:59Z</dcterms:modified>
</cp:coreProperties>
</file>