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6"/>
  </p:handoutMasterIdLst>
  <p:sldIdLst>
    <p:sldId id="256" r:id="rId2"/>
    <p:sldId id="257" r:id="rId3"/>
    <p:sldId id="264" r:id="rId4"/>
    <p:sldId id="263" r:id="rId5"/>
    <p:sldId id="258" r:id="rId6"/>
    <p:sldId id="259" r:id="rId7"/>
    <p:sldId id="262" r:id="rId8"/>
    <p:sldId id="287" r:id="rId9"/>
    <p:sldId id="280" r:id="rId10"/>
    <p:sldId id="260" r:id="rId11"/>
    <p:sldId id="279" r:id="rId12"/>
    <p:sldId id="261" r:id="rId13"/>
    <p:sldId id="265" r:id="rId14"/>
    <p:sldId id="291" r:id="rId15"/>
    <p:sldId id="266" r:id="rId16"/>
    <p:sldId id="267" r:id="rId17"/>
    <p:sldId id="268" r:id="rId18"/>
    <p:sldId id="284" r:id="rId19"/>
    <p:sldId id="282" r:id="rId20"/>
    <p:sldId id="283" r:id="rId21"/>
    <p:sldId id="286" r:id="rId22"/>
    <p:sldId id="285" r:id="rId23"/>
    <p:sldId id="276" r:id="rId24"/>
    <p:sldId id="278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4C886-A741-46E4-B874-C9D77A7A3336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60C8-7EF4-4DAE-8070-D15D0FDF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43437A-2E44-4096-B575-AEC5E855657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13E63B-BB61-4CB9-A455-411BE8AB0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Will Cupples</a:t>
            </a:r>
          </a:p>
          <a:p>
            <a:r>
              <a:rPr lang="en-US" sz="2000" dirty="0" smtClean="0"/>
              <a:t>GSA North-Central Section</a:t>
            </a:r>
          </a:p>
          <a:p>
            <a:r>
              <a:rPr lang="en-US" sz="2000" dirty="0" smtClean="0"/>
              <a:t>5/2/13</a:t>
            </a:r>
          </a:p>
          <a:p>
            <a:r>
              <a:rPr lang="en-US" sz="2000" dirty="0" smtClean="0"/>
              <a:t>University of Memphis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Upland Gravels of the Mississippi River Valley and their Insights to the </a:t>
            </a:r>
            <a:r>
              <a:rPr lang="en-US" sz="3200" dirty="0" err="1" smtClean="0"/>
              <a:t>Preglacial</a:t>
            </a:r>
            <a:r>
              <a:rPr lang="en-US" sz="3200" dirty="0" smtClean="0"/>
              <a:t> Drainage in Central North America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4294967295"/>
          </p:nvPr>
        </p:nvSpPr>
        <p:spPr>
          <a:xfrm>
            <a:off x="152400" y="2019300"/>
            <a:ext cx="1676400" cy="3776663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Large Arc or Oxbow shaped topographic lows preserved in the Upland Complex gravels</a:t>
            </a:r>
          </a:p>
          <a:p>
            <a:endParaRPr lang="en-US" sz="2400" dirty="0"/>
          </a:p>
          <a:p>
            <a:r>
              <a:rPr lang="en-US" sz="2400" dirty="0" smtClean="0"/>
              <a:t>~17-20 km in diameter</a:t>
            </a:r>
          </a:p>
          <a:p>
            <a:endParaRPr lang="en-US" sz="2400" dirty="0"/>
          </a:p>
          <a:p>
            <a:r>
              <a:rPr lang="en-US" sz="2400" dirty="0" smtClean="0"/>
              <a:t>Former courses of the </a:t>
            </a:r>
            <a:r>
              <a:rPr lang="en-US" sz="2400" dirty="0" err="1"/>
              <a:t>p</a:t>
            </a:r>
            <a:r>
              <a:rPr lang="en-US" sz="2400" dirty="0" err="1" smtClean="0"/>
              <a:t>reglacial</a:t>
            </a:r>
            <a:r>
              <a:rPr lang="en-US" sz="2400" dirty="0" smtClean="0"/>
              <a:t> Mississippi River</a:t>
            </a:r>
          </a:p>
          <a:p>
            <a:endParaRPr lang="en-US" sz="2400" dirty="0" smtClean="0"/>
          </a:p>
          <a:p>
            <a:r>
              <a:rPr lang="en-US" sz="2400" dirty="0" smtClean="0"/>
              <a:t>Larger discharge = larger drainage basin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828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Memphis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6" y="0"/>
            <a:ext cx="2838889" cy="12900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7620000" y="717067"/>
            <a:ext cx="74124" cy="66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 flipH="1">
            <a:off x="1820396" y="717067"/>
            <a:ext cx="5836666" cy="645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</p:cNvCxnSpPr>
          <p:nvPr/>
        </p:nvCxnSpPr>
        <p:spPr>
          <a:xfrm>
            <a:off x="7694124" y="750556"/>
            <a:ext cx="1324930" cy="611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95" y="1371600"/>
            <a:ext cx="7198659" cy="533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Arc 18"/>
          <p:cNvSpPr/>
          <p:nvPr/>
        </p:nvSpPr>
        <p:spPr>
          <a:xfrm>
            <a:off x="7162800" y="3038475"/>
            <a:ext cx="1371600" cy="1209675"/>
          </a:xfrm>
          <a:prstGeom prst="arc">
            <a:avLst>
              <a:gd name="adj1" fmla="val 2669578"/>
              <a:gd name="adj2" fmla="val 1623985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4876800" y="3457575"/>
            <a:ext cx="1371600" cy="1143000"/>
          </a:xfrm>
          <a:prstGeom prst="arc">
            <a:avLst>
              <a:gd name="adj1" fmla="val 1362904"/>
              <a:gd name="adj2" fmla="val 15800734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4000500" y="4953000"/>
            <a:ext cx="1447800" cy="990600"/>
          </a:xfrm>
          <a:prstGeom prst="arc">
            <a:avLst>
              <a:gd name="adj1" fmla="val 11859007"/>
              <a:gd name="adj2" fmla="val 1342808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4038600" y="2667000"/>
            <a:ext cx="533400" cy="533400"/>
          </a:xfrm>
          <a:prstGeom prst="arc">
            <a:avLst>
              <a:gd name="adj1" fmla="val 19876781"/>
              <a:gd name="adj2" fmla="val 12453169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804274" y="3200400"/>
            <a:ext cx="44326" cy="9144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km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2438400"/>
            <a:ext cx="75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6 km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Drainage Area?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367028" cy="4549140"/>
          </a:xfrm>
        </p:spPr>
      </p:pic>
    </p:spTree>
    <p:extLst>
      <p:ext uri="{BB962C8B-B14F-4D97-AF65-F5344CB8AC3E}">
        <p14:creationId xmlns:p14="http://schemas.microsoft.com/office/powerpoint/2010/main" val="34104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Arc River Evidence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Upland gravels in Illinois, Minnesota, and Wisconsin along the Mississippi River valley.</a:t>
            </a:r>
          </a:p>
          <a:p>
            <a:endParaRPr lang="en-US" dirty="0"/>
          </a:p>
          <a:p>
            <a:r>
              <a:rPr lang="en-US" dirty="0" smtClean="0"/>
              <a:t>Gravels of the same composition (rounded reddish-brown chert).</a:t>
            </a:r>
          </a:p>
          <a:p>
            <a:endParaRPr lang="en-US" dirty="0"/>
          </a:p>
          <a:p>
            <a:r>
              <a:rPr lang="en-US" dirty="0" smtClean="0"/>
              <a:t>Evidence in the driftless area (</a:t>
            </a:r>
            <a:r>
              <a:rPr lang="en-US" dirty="0" err="1" smtClean="0"/>
              <a:t>unglaciated</a:t>
            </a:r>
            <a:r>
              <a:rPr lang="en-US" dirty="0" smtClean="0"/>
              <a:t> regions of Illinois, Iowa, Wisconsin, and Minnesota).</a:t>
            </a:r>
          </a:p>
          <a:p>
            <a:endParaRPr lang="en-US" dirty="0"/>
          </a:p>
          <a:p>
            <a:r>
              <a:rPr lang="en-US" dirty="0" smtClean="0"/>
              <a:t>Southerly slope of base of </a:t>
            </a:r>
            <a:r>
              <a:rPr lang="en-US" dirty="0" err="1" smtClean="0"/>
              <a:t>preglacial</a:t>
            </a:r>
            <a:r>
              <a:rPr lang="en-US" dirty="0" smtClean="0"/>
              <a:t> gravels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Other Upland Gravels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Mounds Gravel</a:t>
            </a:r>
            <a:r>
              <a:rPr lang="en-US" dirty="0" smtClean="0"/>
              <a:t>- (Southern Illinois and Missouri) rounded, reddish-brown chert gravel. Identical to the Upland Complex, with some quartzite. (sampled)</a:t>
            </a:r>
          </a:p>
          <a:p>
            <a:endParaRPr lang="en-US" dirty="0"/>
          </a:p>
          <a:p>
            <a:r>
              <a:rPr lang="en-US" b="1" dirty="0" smtClean="0"/>
              <a:t>Grover Gravel</a:t>
            </a:r>
            <a:r>
              <a:rPr lang="en-US" dirty="0" smtClean="0"/>
              <a:t>- (Northern Illinois and St. Louis, MO) rounded reddish-brown chert gravel, and includes boulders of pink and purple quartzite. (sampled)</a:t>
            </a:r>
          </a:p>
          <a:p>
            <a:endParaRPr lang="en-US" dirty="0"/>
          </a:p>
          <a:p>
            <a:r>
              <a:rPr lang="en-US" b="1" dirty="0" smtClean="0"/>
              <a:t>Windrow Gravel</a:t>
            </a:r>
            <a:r>
              <a:rPr lang="en-US" dirty="0" smtClean="0"/>
              <a:t>- (Wisconsin, Iowa, and Minnesota) very patchy, but very similar to the Grover gravel and is sometimes called the Grover in Wisconsin. (not sampled)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3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Stratigraphic Column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911063" cy="4572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601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*Further north in Illinois, the upland gravels sit on Paleozoic bedrock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564749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Kolata</a:t>
            </a:r>
            <a:r>
              <a:rPr lang="en-US" sz="1000" dirty="0" smtClean="0"/>
              <a:t> and </a:t>
            </a:r>
            <a:r>
              <a:rPr lang="en-US" sz="1000" dirty="0" err="1" smtClean="0"/>
              <a:t>Nimz</a:t>
            </a:r>
            <a:r>
              <a:rPr lang="en-US" sz="1000" dirty="0" smtClean="0"/>
              <a:t>, 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Mounds gravel (S. Illinois and Missouri)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8" y="838200"/>
            <a:ext cx="4063999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88170"/>
            <a:ext cx="4472988" cy="3354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326082" cy="5598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4419600"/>
            <a:ext cx="1524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     Grover gravel (Northern Illinois and St. Louis, Missouri)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153099" cy="3114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93660"/>
            <a:ext cx="434340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762000"/>
            <a:ext cx="4533900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2286000"/>
            <a:ext cx="1905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477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Windrow gravel (IA, MN, and WI)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5867400" y="1762125"/>
            <a:ext cx="2434590" cy="3890664"/>
          </a:xfrm>
        </p:spPr>
        <p:txBody>
          <a:bodyPr>
            <a:normAutofit/>
          </a:bodyPr>
          <a:lstStyle/>
          <a:p>
            <a:r>
              <a:rPr lang="en-US" sz="1900" dirty="0" smtClean="0"/>
              <a:t>Very patchy </a:t>
            </a:r>
          </a:p>
          <a:p>
            <a:endParaRPr lang="en-US" sz="1900" dirty="0" smtClean="0"/>
          </a:p>
          <a:p>
            <a:r>
              <a:rPr lang="en-US" sz="1900" dirty="0" smtClean="0"/>
              <a:t>Very similar to the Grover gravel</a:t>
            </a:r>
          </a:p>
          <a:p>
            <a:endParaRPr lang="en-US" sz="1900" dirty="0"/>
          </a:p>
          <a:p>
            <a:r>
              <a:rPr lang="en-US" sz="1900" dirty="0" smtClean="0"/>
              <a:t>Assigned to the Cretaceous, but could be Pliocene.</a:t>
            </a:r>
          </a:p>
          <a:p>
            <a:pPr marL="0" indent="0">
              <a:buNone/>
            </a:pPr>
            <a:r>
              <a:rPr lang="en-US" sz="1200" dirty="0" smtClean="0"/>
              <a:t>            (</a:t>
            </a:r>
            <a:r>
              <a:rPr lang="en-US" sz="1200" dirty="0" err="1" smtClean="0"/>
              <a:t>Willman</a:t>
            </a:r>
            <a:r>
              <a:rPr lang="en-US" sz="1200" dirty="0" smtClean="0"/>
              <a:t> and Frye, 1970)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4495800" cy="5818094"/>
          </a:xfrm>
        </p:spPr>
      </p:pic>
      <p:sp>
        <p:nvSpPr>
          <p:cNvPr id="7" name="Rectangle 6"/>
          <p:cNvSpPr/>
          <p:nvPr/>
        </p:nvSpPr>
        <p:spPr>
          <a:xfrm>
            <a:off x="1600200" y="1219200"/>
            <a:ext cx="2667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029200" cy="6506782"/>
          </a:xfrm>
          <a:pattFill prst="ltVert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8" name="TextBox 7"/>
          <p:cNvSpPr txBox="1"/>
          <p:nvPr/>
        </p:nvSpPr>
        <p:spPr>
          <a:xfrm>
            <a:off x="5562600" y="457200"/>
            <a:ext cx="327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of Events</a:t>
            </a:r>
          </a:p>
          <a:p>
            <a:endParaRPr lang="en-US" dirty="0"/>
          </a:p>
          <a:p>
            <a:r>
              <a:rPr lang="en-US" dirty="0" smtClean="0"/>
              <a:t>1.  Mid-Pliocene course of the Mississippi River was close to the modern Mississippi River course.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Late Pliocene or Early Pleistocene: </a:t>
            </a:r>
            <a:r>
              <a:rPr lang="en-US" dirty="0"/>
              <a:t>I</a:t>
            </a:r>
            <a:r>
              <a:rPr lang="en-US" dirty="0" smtClean="0"/>
              <a:t>ce lobe shifted the Mississippi River to its central Illinois course.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 Wisconsin glacial lobe shifted the Pleistocene Mississippi River to its modern course on the western border of Illinois.  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85799" y="942975"/>
            <a:ext cx="2600325" cy="3448050"/>
          </a:xfrm>
          <a:custGeom>
            <a:avLst/>
            <a:gdLst>
              <a:gd name="connsiteX0" fmla="*/ 0 w 2600325"/>
              <a:gd name="connsiteY0" fmla="*/ 0 h 3448050"/>
              <a:gd name="connsiteX1" fmla="*/ 323850 w 2600325"/>
              <a:gd name="connsiteY1" fmla="*/ 428625 h 3448050"/>
              <a:gd name="connsiteX2" fmla="*/ 476250 w 2600325"/>
              <a:gd name="connsiteY2" fmla="*/ 552450 h 3448050"/>
              <a:gd name="connsiteX3" fmla="*/ 571500 w 2600325"/>
              <a:gd name="connsiteY3" fmla="*/ 704850 h 3448050"/>
              <a:gd name="connsiteX4" fmla="*/ 638175 w 2600325"/>
              <a:gd name="connsiteY4" fmla="*/ 762000 h 3448050"/>
              <a:gd name="connsiteX5" fmla="*/ 723900 w 2600325"/>
              <a:gd name="connsiteY5" fmla="*/ 866775 h 3448050"/>
              <a:gd name="connsiteX6" fmla="*/ 781050 w 2600325"/>
              <a:gd name="connsiteY6" fmla="*/ 942975 h 3448050"/>
              <a:gd name="connsiteX7" fmla="*/ 809625 w 2600325"/>
              <a:gd name="connsiteY7" fmla="*/ 962025 h 3448050"/>
              <a:gd name="connsiteX8" fmla="*/ 904875 w 2600325"/>
              <a:gd name="connsiteY8" fmla="*/ 1038225 h 3448050"/>
              <a:gd name="connsiteX9" fmla="*/ 1085850 w 2600325"/>
              <a:gd name="connsiteY9" fmla="*/ 1123950 h 3448050"/>
              <a:gd name="connsiteX10" fmla="*/ 1266825 w 2600325"/>
              <a:gd name="connsiteY10" fmla="*/ 1304925 h 3448050"/>
              <a:gd name="connsiteX11" fmla="*/ 1409700 w 2600325"/>
              <a:gd name="connsiteY11" fmla="*/ 1409700 h 3448050"/>
              <a:gd name="connsiteX12" fmla="*/ 1495425 w 2600325"/>
              <a:gd name="connsiteY12" fmla="*/ 1438275 h 3448050"/>
              <a:gd name="connsiteX13" fmla="*/ 1571625 w 2600325"/>
              <a:gd name="connsiteY13" fmla="*/ 1476375 h 3448050"/>
              <a:gd name="connsiteX14" fmla="*/ 1657350 w 2600325"/>
              <a:gd name="connsiteY14" fmla="*/ 1485900 h 3448050"/>
              <a:gd name="connsiteX15" fmla="*/ 1790700 w 2600325"/>
              <a:gd name="connsiteY15" fmla="*/ 1533525 h 3448050"/>
              <a:gd name="connsiteX16" fmla="*/ 1924050 w 2600325"/>
              <a:gd name="connsiteY16" fmla="*/ 1600200 h 3448050"/>
              <a:gd name="connsiteX17" fmla="*/ 2057400 w 2600325"/>
              <a:gd name="connsiteY17" fmla="*/ 1676400 h 3448050"/>
              <a:gd name="connsiteX18" fmla="*/ 2219325 w 2600325"/>
              <a:gd name="connsiteY18" fmla="*/ 1781175 h 3448050"/>
              <a:gd name="connsiteX19" fmla="*/ 2295525 w 2600325"/>
              <a:gd name="connsiteY19" fmla="*/ 1809750 h 3448050"/>
              <a:gd name="connsiteX20" fmla="*/ 2352675 w 2600325"/>
              <a:gd name="connsiteY20" fmla="*/ 1838325 h 3448050"/>
              <a:gd name="connsiteX21" fmla="*/ 2447925 w 2600325"/>
              <a:gd name="connsiteY21" fmla="*/ 1885950 h 3448050"/>
              <a:gd name="connsiteX22" fmla="*/ 2505075 w 2600325"/>
              <a:gd name="connsiteY22" fmla="*/ 1990725 h 3448050"/>
              <a:gd name="connsiteX23" fmla="*/ 2552700 w 2600325"/>
              <a:gd name="connsiteY23" fmla="*/ 2057400 h 3448050"/>
              <a:gd name="connsiteX24" fmla="*/ 2581275 w 2600325"/>
              <a:gd name="connsiteY24" fmla="*/ 2171700 h 3448050"/>
              <a:gd name="connsiteX25" fmla="*/ 2600325 w 2600325"/>
              <a:gd name="connsiteY25" fmla="*/ 2333625 h 3448050"/>
              <a:gd name="connsiteX26" fmla="*/ 2571750 w 2600325"/>
              <a:gd name="connsiteY26" fmla="*/ 2476500 h 3448050"/>
              <a:gd name="connsiteX27" fmla="*/ 2533650 w 2600325"/>
              <a:gd name="connsiteY27" fmla="*/ 2571750 h 3448050"/>
              <a:gd name="connsiteX28" fmla="*/ 2466975 w 2600325"/>
              <a:gd name="connsiteY28" fmla="*/ 2600325 h 3448050"/>
              <a:gd name="connsiteX29" fmla="*/ 2314575 w 2600325"/>
              <a:gd name="connsiteY29" fmla="*/ 2657475 h 3448050"/>
              <a:gd name="connsiteX30" fmla="*/ 2228850 w 2600325"/>
              <a:gd name="connsiteY30" fmla="*/ 2686050 h 3448050"/>
              <a:gd name="connsiteX31" fmla="*/ 2066925 w 2600325"/>
              <a:gd name="connsiteY31" fmla="*/ 2724150 h 3448050"/>
              <a:gd name="connsiteX32" fmla="*/ 1990725 w 2600325"/>
              <a:gd name="connsiteY32" fmla="*/ 2762250 h 3448050"/>
              <a:gd name="connsiteX33" fmla="*/ 1943100 w 2600325"/>
              <a:gd name="connsiteY33" fmla="*/ 2790825 h 3448050"/>
              <a:gd name="connsiteX34" fmla="*/ 1857375 w 2600325"/>
              <a:gd name="connsiteY34" fmla="*/ 2828925 h 3448050"/>
              <a:gd name="connsiteX35" fmla="*/ 1762125 w 2600325"/>
              <a:gd name="connsiteY35" fmla="*/ 2886075 h 3448050"/>
              <a:gd name="connsiteX36" fmla="*/ 1685925 w 2600325"/>
              <a:gd name="connsiteY36" fmla="*/ 3095625 h 3448050"/>
              <a:gd name="connsiteX37" fmla="*/ 1685925 w 2600325"/>
              <a:gd name="connsiteY37" fmla="*/ 3324225 h 3448050"/>
              <a:gd name="connsiteX38" fmla="*/ 1647825 w 2600325"/>
              <a:gd name="connsiteY38" fmla="*/ 3419475 h 3448050"/>
              <a:gd name="connsiteX39" fmla="*/ 1571625 w 2600325"/>
              <a:gd name="connsiteY39" fmla="*/ 3448050 h 3448050"/>
              <a:gd name="connsiteX40" fmla="*/ 1466850 w 2600325"/>
              <a:gd name="connsiteY40" fmla="*/ 3448050 h 3448050"/>
              <a:gd name="connsiteX41" fmla="*/ 1219200 w 2600325"/>
              <a:gd name="connsiteY41" fmla="*/ 3362325 h 3448050"/>
              <a:gd name="connsiteX42" fmla="*/ 904875 w 2600325"/>
              <a:gd name="connsiteY42" fmla="*/ 3152775 h 3448050"/>
              <a:gd name="connsiteX43" fmla="*/ 714375 w 2600325"/>
              <a:gd name="connsiteY43" fmla="*/ 2990850 h 3448050"/>
              <a:gd name="connsiteX44" fmla="*/ 571500 w 2600325"/>
              <a:gd name="connsiteY44" fmla="*/ 2867025 h 3448050"/>
              <a:gd name="connsiteX45" fmla="*/ 514350 w 2600325"/>
              <a:gd name="connsiteY45" fmla="*/ 2819400 h 3448050"/>
              <a:gd name="connsiteX46" fmla="*/ 476250 w 2600325"/>
              <a:gd name="connsiteY46" fmla="*/ 2800350 h 3448050"/>
              <a:gd name="connsiteX47" fmla="*/ 314325 w 2600325"/>
              <a:gd name="connsiteY47" fmla="*/ 2733675 h 3448050"/>
              <a:gd name="connsiteX48" fmla="*/ 276225 w 2600325"/>
              <a:gd name="connsiteY48" fmla="*/ 2695575 h 3448050"/>
              <a:gd name="connsiteX49" fmla="*/ 190500 w 2600325"/>
              <a:gd name="connsiteY49" fmla="*/ 2647950 h 3448050"/>
              <a:gd name="connsiteX50" fmla="*/ 114300 w 2600325"/>
              <a:gd name="connsiteY50" fmla="*/ 2552700 h 3448050"/>
              <a:gd name="connsiteX51" fmla="*/ 57150 w 2600325"/>
              <a:gd name="connsiteY51" fmla="*/ 2476500 h 3448050"/>
              <a:gd name="connsiteX52" fmla="*/ 19050 w 2600325"/>
              <a:gd name="connsiteY52" fmla="*/ 2409825 h 3448050"/>
              <a:gd name="connsiteX53" fmla="*/ 0 w 2600325"/>
              <a:gd name="connsiteY53" fmla="*/ 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600325" h="3448050">
                <a:moveTo>
                  <a:pt x="0" y="0"/>
                </a:moveTo>
                <a:lnTo>
                  <a:pt x="323850" y="428625"/>
                </a:lnTo>
                <a:lnTo>
                  <a:pt x="476250" y="552450"/>
                </a:lnTo>
                <a:lnTo>
                  <a:pt x="571500" y="704850"/>
                </a:lnTo>
                <a:lnTo>
                  <a:pt x="638175" y="762000"/>
                </a:lnTo>
                <a:lnTo>
                  <a:pt x="723900" y="866775"/>
                </a:lnTo>
                <a:cubicBezTo>
                  <a:pt x="742950" y="892175"/>
                  <a:pt x="759810" y="919375"/>
                  <a:pt x="781050" y="942975"/>
                </a:cubicBezTo>
                <a:cubicBezTo>
                  <a:pt x="788708" y="951484"/>
                  <a:pt x="809625" y="962025"/>
                  <a:pt x="809625" y="962025"/>
                </a:cubicBezTo>
                <a:lnTo>
                  <a:pt x="904875" y="1038225"/>
                </a:lnTo>
                <a:lnTo>
                  <a:pt x="1085850" y="1123950"/>
                </a:lnTo>
                <a:lnTo>
                  <a:pt x="1266825" y="1304925"/>
                </a:lnTo>
                <a:lnTo>
                  <a:pt x="1409700" y="1409700"/>
                </a:lnTo>
                <a:lnTo>
                  <a:pt x="1495425" y="1438275"/>
                </a:lnTo>
                <a:lnTo>
                  <a:pt x="1571625" y="1476375"/>
                </a:lnTo>
                <a:lnTo>
                  <a:pt x="1657350" y="1485900"/>
                </a:lnTo>
                <a:lnTo>
                  <a:pt x="1790700" y="1533525"/>
                </a:lnTo>
                <a:lnTo>
                  <a:pt x="1924050" y="1600200"/>
                </a:lnTo>
                <a:lnTo>
                  <a:pt x="2057400" y="1676400"/>
                </a:lnTo>
                <a:lnTo>
                  <a:pt x="2219325" y="1781175"/>
                </a:lnTo>
                <a:lnTo>
                  <a:pt x="2295525" y="1809750"/>
                </a:lnTo>
                <a:lnTo>
                  <a:pt x="2352675" y="1838325"/>
                </a:lnTo>
                <a:lnTo>
                  <a:pt x="2447925" y="1885950"/>
                </a:lnTo>
                <a:lnTo>
                  <a:pt x="2505075" y="1990725"/>
                </a:lnTo>
                <a:lnTo>
                  <a:pt x="2552700" y="2057400"/>
                </a:lnTo>
                <a:lnTo>
                  <a:pt x="2581275" y="2171700"/>
                </a:lnTo>
                <a:lnTo>
                  <a:pt x="2600325" y="2333625"/>
                </a:lnTo>
                <a:lnTo>
                  <a:pt x="2571750" y="2476500"/>
                </a:lnTo>
                <a:lnTo>
                  <a:pt x="2533650" y="2571750"/>
                </a:lnTo>
                <a:lnTo>
                  <a:pt x="2466975" y="2600325"/>
                </a:lnTo>
                <a:lnTo>
                  <a:pt x="2314575" y="2657475"/>
                </a:lnTo>
                <a:cubicBezTo>
                  <a:pt x="2235402" y="2687165"/>
                  <a:pt x="2265502" y="2686050"/>
                  <a:pt x="2228850" y="2686050"/>
                </a:cubicBezTo>
                <a:lnTo>
                  <a:pt x="2066925" y="2724150"/>
                </a:lnTo>
                <a:lnTo>
                  <a:pt x="1990725" y="2762250"/>
                </a:lnTo>
                <a:lnTo>
                  <a:pt x="1943100" y="2790825"/>
                </a:lnTo>
                <a:lnTo>
                  <a:pt x="1857375" y="2828925"/>
                </a:lnTo>
                <a:lnTo>
                  <a:pt x="1762125" y="2886075"/>
                </a:lnTo>
                <a:lnTo>
                  <a:pt x="1685925" y="3095625"/>
                </a:lnTo>
                <a:lnTo>
                  <a:pt x="1685925" y="3324225"/>
                </a:lnTo>
                <a:lnTo>
                  <a:pt x="1647825" y="3419475"/>
                </a:lnTo>
                <a:lnTo>
                  <a:pt x="1571625" y="3448050"/>
                </a:lnTo>
                <a:lnTo>
                  <a:pt x="1466850" y="3448050"/>
                </a:lnTo>
                <a:lnTo>
                  <a:pt x="1219200" y="3362325"/>
                </a:lnTo>
                <a:lnTo>
                  <a:pt x="904875" y="3152775"/>
                </a:lnTo>
                <a:lnTo>
                  <a:pt x="714375" y="2990850"/>
                </a:lnTo>
                <a:cubicBezTo>
                  <a:pt x="551860" y="2828335"/>
                  <a:pt x="667490" y="2921876"/>
                  <a:pt x="571500" y="2867025"/>
                </a:cubicBezTo>
                <a:cubicBezTo>
                  <a:pt x="495912" y="2823832"/>
                  <a:pt x="593151" y="2875686"/>
                  <a:pt x="514350" y="2819400"/>
                </a:cubicBezTo>
                <a:cubicBezTo>
                  <a:pt x="502796" y="2811147"/>
                  <a:pt x="476250" y="2800350"/>
                  <a:pt x="476250" y="2800350"/>
                </a:cubicBezTo>
                <a:lnTo>
                  <a:pt x="314325" y="2733675"/>
                </a:lnTo>
                <a:lnTo>
                  <a:pt x="276225" y="2695575"/>
                </a:lnTo>
                <a:cubicBezTo>
                  <a:pt x="204383" y="2644259"/>
                  <a:pt x="236862" y="2647950"/>
                  <a:pt x="190500" y="2647950"/>
                </a:cubicBezTo>
                <a:lnTo>
                  <a:pt x="114300" y="2552700"/>
                </a:lnTo>
                <a:lnTo>
                  <a:pt x="57150" y="2476500"/>
                </a:lnTo>
                <a:lnTo>
                  <a:pt x="19050" y="2409825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057400" y="1143000"/>
            <a:ext cx="2933758" cy="4114800"/>
          </a:xfrm>
          <a:custGeom>
            <a:avLst/>
            <a:gdLst>
              <a:gd name="connsiteX0" fmla="*/ 2400358 w 2933758"/>
              <a:gd name="connsiteY0" fmla="*/ 371475 h 4114800"/>
              <a:gd name="connsiteX1" fmla="*/ 2400358 w 2933758"/>
              <a:gd name="connsiteY1" fmla="*/ 371475 h 4114800"/>
              <a:gd name="connsiteX2" fmla="*/ 2333683 w 2933758"/>
              <a:gd name="connsiteY2" fmla="*/ 447675 h 4114800"/>
              <a:gd name="connsiteX3" fmla="*/ 2257483 w 2933758"/>
              <a:gd name="connsiteY3" fmla="*/ 504825 h 4114800"/>
              <a:gd name="connsiteX4" fmla="*/ 2228908 w 2933758"/>
              <a:gd name="connsiteY4" fmla="*/ 533400 h 4114800"/>
              <a:gd name="connsiteX5" fmla="*/ 2190808 w 2933758"/>
              <a:gd name="connsiteY5" fmla="*/ 552450 h 4114800"/>
              <a:gd name="connsiteX6" fmla="*/ 2143183 w 2933758"/>
              <a:gd name="connsiteY6" fmla="*/ 571500 h 4114800"/>
              <a:gd name="connsiteX7" fmla="*/ 1676458 w 2933758"/>
              <a:gd name="connsiteY7" fmla="*/ 962025 h 4114800"/>
              <a:gd name="connsiteX8" fmla="*/ 1590733 w 2933758"/>
              <a:gd name="connsiteY8" fmla="*/ 990600 h 4114800"/>
              <a:gd name="connsiteX9" fmla="*/ 1181158 w 2933758"/>
              <a:gd name="connsiteY9" fmla="*/ 1190625 h 4114800"/>
              <a:gd name="connsiteX10" fmla="*/ 1085908 w 2933758"/>
              <a:gd name="connsiteY10" fmla="*/ 1247775 h 4114800"/>
              <a:gd name="connsiteX11" fmla="*/ 943033 w 2933758"/>
              <a:gd name="connsiteY11" fmla="*/ 1362075 h 4114800"/>
              <a:gd name="connsiteX12" fmla="*/ 866833 w 2933758"/>
              <a:gd name="connsiteY12" fmla="*/ 1390650 h 4114800"/>
              <a:gd name="connsiteX13" fmla="*/ 847783 w 2933758"/>
              <a:gd name="connsiteY13" fmla="*/ 1419225 h 4114800"/>
              <a:gd name="connsiteX14" fmla="*/ 809683 w 2933758"/>
              <a:gd name="connsiteY14" fmla="*/ 1428750 h 4114800"/>
              <a:gd name="connsiteX15" fmla="*/ 762058 w 2933758"/>
              <a:gd name="connsiteY15" fmla="*/ 1485900 h 4114800"/>
              <a:gd name="connsiteX16" fmla="*/ 676333 w 2933758"/>
              <a:gd name="connsiteY16" fmla="*/ 1552575 h 4114800"/>
              <a:gd name="connsiteX17" fmla="*/ 552508 w 2933758"/>
              <a:gd name="connsiteY17" fmla="*/ 1619250 h 4114800"/>
              <a:gd name="connsiteX18" fmla="*/ 476308 w 2933758"/>
              <a:gd name="connsiteY18" fmla="*/ 1647825 h 4114800"/>
              <a:gd name="connsiteX19" fmla="*/ 447733 w 2933758"/>
              <a:gd name="connsiteY19" fmla="*/ 1666875 h 4114800"/>
              <a:gd name="connsiteX20" fmla="*/ 400108 w 2933758"/>
              <a:gd name="connsiteY20" fmla="*/ 1685925 h 4114800"/>
              <a:gd name="connsiteX21" fmla="*/ 362008 w 2933758"/>
              <a:gd name="connsiteY21" fmla="*/ 1704975 h 4114800"/>
              <a:gd name="connsiteX22" fmla="*/ 304858 w 2933758"/>
              <a:gd name="connsiteY22" fmla="*/ 1724025 h 4114800"/>
              <a:gd name="connsiteX23" fmla="*/ 266758 w 2933758"/>
              <a:gd name="connsiteY23" fmla="*/ 1762125 h 4114800"/>
              <a:gd name="connsiteX24" fmla="*/ 314383 w 2933758"/>
              <a:gd name="connsiteY24" fmla="*/ 1866900 h 4114800"/>
              <a:gd name="connsiteX25" fmla="*/ 323908 w 2933758"/>
              <a:gd name="connsiteY25" fmla="*/ 1876425 h 4114800"/>
              <a:gd name="connsiteX26" fmla="*/ 342958 w 2933758"/>
              <a:gd name="connsiteY26" fmla="*/ 2076450 h 4114800"/>
              <a:gd name="connsiteX27" fmla="*/ 295333 w 2933758"/>
              <a:gd name="connsiteY27" fmla="*/ 2152650 h 4114800"/>
              <a:gd name="connsiteX28" fmla="*/ 238183 w 2933758"/>
              <a:gd name="connsiteY28" fmla="*/ 2219325 h 4114800"/>
              <a:gd name="connsiteX29" fmla="*/ 114358 w 2933758"/>
              <a:gd name="connsiteY29" fmla="*/ 2343150 h 4114800"/>
              <a:gd name="connsiteX30" fmla="*/ 19108 w 2933758"/>
              <a:gd name="connsiteY30" fmla="*/ 2533650 h 4114800"/>
              <a:gd name="connsiteX31" fmla="*/ 9583 w 2933758"/>
              <a:gd name="connsiteY31" fmla="*/ 2638425 h 4114800"/>
              <a:gd name="connsiteX32" fmla="*/ 58 w 2933758"/>
              <a:gd name="connsiteY32" fmla="*/ 2762250 h 4114800"/>
              <a:gd name="connsiteX33" fmla="*/ 57208 w 2933758"/>
              <a:gd name="connsiteY33" fmla="*/ 2809875 h 4114800"/>
              <a:gd name="connsiteX34" fmla="*/ 285808 w 2933758"/>
              <a:gd name="connsiteY34" fmla="*/ 2933700 h 4114800"/>
              <a:gd name="connsiteX35" fmla="*/ 323908 w 2933758"/>
              <a:gd name="connsiteY35" fmla="*/ 3009900 h 4114800"/>
              <a:gd name="connsiteX36" fmla="*/ 333433 w 2933758"/>
              <a:gd name="connsiteY36" fmla="*/ 3038475 h 4114800"/>
              <a:gd name="connsiteX37" fmla="*/ 342958 w 2933758"/>
              <a:gd name="connsiteY37" fmla="*/ 3057525 h 4114800"/>
              <a:gd name="connsiteX38" fmla="*/ 457258 w 2933758"/>
              <a:gd name="connsiteY38" fmla="*/ 3238500 h 4114800"/>
              <a:gd name="connsiteX39" fmla="*/ 504883 w 2933758"/>
              <a:gd name="connsiteY39" fmla="*/ 3343275 h 4114800"/>
              <a:gd name="connsiteX40" fmla="*/ 542983 w 2933758"/>
              <a:gd name="connsiteY40" fmla="*/ 3409950 h 4114800"/>
              <a:gd name="connsiteX41" fmla="*/ 704908 w 2933758"/>
              <a:gd name="connsiteY41" fmla="*/ 3514725 h 4114800"/>
              <a:gd name="connsiteX42" fmla="*/ 771583 w 2933758"/>
              <a:gd name="connsiteY42" fmla="*/ 3562350 h 4114800"/>
              <a:gd name="connsiteX43" fmla="*/ 790633 w 2933758"/>
              <a:gd name="connsiteY43" fmla="*/ 3590925 h 4114800"/>
              <a:gd name="connsiteX44" fmla="*/ 800158 w 2933758"/>
              <a:gd name="connsiteY44" fmla="*/ 3600450 h 4114800"/>
              <a:gd name="connsiteX45" fmla="*/ 895408 w 2933758"/>
              <a:gd name="connsiteY45" fmla="*/ 3686175 h 4114800"/>
              <a:gd name="connsiteX46" fmla="*/ 876358 w 2933758"/>
              <a:gd name="connsiteY46" fmla="*/ 3962400 h 4114800"/>
              <a:gd name="connsiteX47" fmla="*/ 876358 w 2933758"/>
              <a:gd name="connsiteY47" fmla="*/ 4038600 h 4114800"/>
              <a:gd name="connsiteX48" fmla="*/ 1038283 w 2933758"/>
              <a:gd name="connsiteY48" fmla="*/ 4105275 h 4114800"/>
              <a:gd name="connsiteX49" fmla="*/ 1133533 w 2933758"/>
              <a:gd name="connsiteY49" fmla="*/ 4114800 h 4114800"/>
              <a:gd name="connsiteX50" fmla="*/ 1324033 w 2933758"/>
              <a:gd name="connsiteY50" fmla="*/ 4105275 h 4114800"/>
              <a:gd name="connsiteX51" fmla="*/ 1438333 w 2933758"/>
              <a:gd name="connsiteY51" fmla="*/ 4067175 h 4114800"/>
              <a:gd name="connsiteX52" fmla="*/ 1533583 w 2933758"/>
              <a:gd name="connsiteY52" fmla="*/ 4038600 h 4114800"/>
              <a:gd name="connsiteX53" fmla="*/ 1628833 w 2933758"/>
              <a:gd name="connsiteY53" fmla="*/ 3990975 h 4114800"/>
              <a:gd name="connsiteX54" fmla="*/ 1685983 w 2933758"/>
              <a:gd name="connsiteY54" fmla="*/ 3962400 h 4114800"/>
              <a:gd name="connsiteX55" fmla="*/ 1714558 w 2933758"/>
              <a:gd name="connsiteY55" fmla="*/ 3943350 h 4114800"/>
              <a:gd name="connsiteX56" fmla="*/ 1962208 w 2933758"/>
              <a:gd name="connsiteY56" fmla="*/ 3810000 h 4114800"/>
              <a:gd name="connsiteX57" fmla="*/ 2038408 w 2933758"/>
              <a:gd name="connsiteY57" fmla="*/ 3771900 h 4114800"/>
              <a:gd name="connsiteX58" fmla="*/ 2057458 w 2933758"/>
              <a:gd name="connsiteY58" fmla="*/ 3743325 h 4114800"/>
              <a:gd name="connsiteX59" fmla="*/ 2095558 w 2933758"/>
              <a:gd name="connsiteY59" fmla="*/ 3724275 h 4114800"/>
              <a:gd name="connsiteX60" fmla="*/ 2124133 w 2933758"/>
              <a:gd name="connsiteY60" fmla="*/ 3695700 h 4114800"/>
              <a:gd name="connsiteX61" fmla="*/ 2228908 w 2933758"/>
              <a:gd name="connsiteY61" fmla="*/ 3609975 h 4114800"/>
              <a:gd name="connsiteX62" fmla="*/ 2295583 w 2933758"/>
              <a:gd name="connsiteY62" fmla="*/ 3533775 h 4114800"/>
              <a:gd name="connsiteX63" fmla="*/ 2333683 w 2933758"/>
              <a:gd name="connsiteY63" fmla="*/ 3495675 h 4114800"/>
              <a:gd name="connsiteX64" fmla="*/ 2495608 w 2933758"/>
              <a:gd name="connsiteY64" fmla="*/ 3314700 h 4114800"/>
              <a:gd name="connsiteX65" fmla="*/ 2552758 w 2933758"/>
              <a:gd name="connsiteY65" fmla="*/ 3238500 h 4114800"/>
              <a:gd name="connsiteX66" fmla="*/ 2686108 w 2933758"/>
              <a:gd name="connsiteY66" fmla="*/ 3152775 h 4114800"/>
              <a:gd name="connsiteX67" fmla="*/ 2771833 w 2933758"/>
              <a:gd name="connsiteY67" fmla="*/ 3076575 h 4114800"/>
              <a:gd name="connsiteX68" fmla="*/ 2838508 w 2933758"/>
              <a:gd name="connsiteY68" fmla="*/ 3028950 h 4114800"/>
              <a:gd name="connsiteX69" fmla="*/ 2914708 w 2933758"/>
              <a:gd name="connsiteY69" fmla="*/ 2857500 h 4114800"/>
              <a:gd name="connsiteX70" fmla="*/ 2933758 w 2933758"/>
              <a:gd name="connsiteY70" fmla="*/ 0 h 4114800"/>
              <a:gd name="connsiteX71" fmla="*/ 2400358 w 2933758"/>
              <a:gd name="connsiteY71" fmla="*/ 37147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933758" h="4114800">
                <a:moveTo>
                  <a:pt x="2400358" y="371475"/>
                </a:moveTo>
                <a:lnTo>
                  <a:pt x="2400358" y="371475"/>
                </a:lnTo>
                <a:cubicBezTo>
                  <a:pt x="2378133" y="396875"/>
                  <a:pt x="2358357" y="424646"/>
                  <a:pt x="2333683" y="447675"/>
                </a:cubicBezTo>
                <a:cubicBezTo>
                  <a:pt x="2310472" y="469339"/>
                  <a:pt x="2279934" y="482374"/>
                  <a:pt x="2257483" y="504825"/>
                </a:cubicBezTo>
                <a:cubicBezTo>
                  <a:pt x="2247958" y="514350"/>
                  <a:pt x="2239869" y="525570"/>
                  <a:pt x="2228908" y="533400"/>
                </a:cubicBezTo>
                <a:cubicBezTo>
                  <a:pt x="2217354" y="541653"/>
                  <a:pt x="2203783" y="546683"/>
                  <a:pt x="2190808" y="552450"/>
                </a:cubicBezTo>
                <a:cubicBezTo>
                  <a:pt x="2175184" y="559394"/>
                  <a:pt x="2143183" y="571500"/>
                  <a:pt x="2143183" y="571500"/>
                </a:cubicBezTo>
                <a:lnTo>
                  <a:pt x="1676458" y="962025"/>
                </a:lnTo>
                <a:cubicBezTo>
                  <a:pt x="1597285" y="991715"/>
                  <a:pt x="1627385" y="990600"/>
                  <a:pt x="1590733" y="990600"/>
                </a:cubicBezTo>
                <a:lnTo>
                  <a:pt x="1181158" y="1190625"/>
                </a:lnTo>
                <a:cubicBezTo>
                  <a:pt x="1096926" y="1232741"/>
                  <a:pt x="1125038" y="1208645"/>
                  <a:pt x="1085908" y="1247775"/>
                </a:cubicBezTo>
                <a:lnTo>
                  <a:pt x="943033" y="1362075"/>
                </a:lnTo>
                <a:cubicBezTo>
                  <a:pt x="917633" y="1371600"/>
                  <a:pt x="890094" y="1376693"/>
                  <a:pt x="866833" y="1390650"/>
                </a:cubicBezTo>
                <a:cubicBezTo>
                  <a:pt x="857017" y="1396540"/>
                  <a:pt x="856722" y="1412074"/>
                  <a:pt x="847783" y="1419225"/>
                </a:cubicBezTo>
                <a:cubicBezTo>
                  <a:pt x="834622" y="1429754"/>
                  <a:pt x="823421" y="1428750"/>
                  <a:pt x="809683" y="1428750"/>
                </a:cubicBezTo>
                <a:lnTo>
                  <a:pt x="762058" y="1485900"/>
                </a:lnTo>
                <a:cubicBezTo>
                  <a:pt x="689993" y="1547670"/>
                  <a:pt x="721565" y="1529959"/>
                  <a:pt x="676333" y="1552575"/>
                </a:cubicBezTo>
                <a:lnTo>
                  <a:pt x="552508" y="1619250"/>
                </a:lnTo>
                <a:cubicBezTo>
                  <a:pt x="527108" y="1628775"/>
                  <a:pt x="501004" y="1636600"/>
                  <a:pt x="476308" y="1647825"/>
                </a:cubicBezTo>
                <a:cubicBezTo>
                  <a:pt x="465886" y="1652562"/>
                  <a:pt x="457972" y="1661755"/>
                  <a:pt x="447733" y="1666875"/>
                </a:cubicBezTo>
                <a:cubicBezTo>
                  <a:pt x="432440" y="1674521"/>
                  <a:pt x="415732" y="1678981"/>
                  <a:pt x="400108" y="1685925"/>
                </a:cubicBezTo>
                <a:cubicBezTo>
                  <a:pt x="387133" y="1691692"/>
                  <a:pt x="375303" y="1699989"/>
                  <a:pt x="362008" y="1704975"/>
                </a:cubicBezTo>
                <a:cubicBezTo>
                  <a:pt x="272033" y="1738716"/>
                  <a:pt x="360015" y="1696447"/>
                  <a:pt x="304858" y="1724025"/>
                </a:cubicBezTo>
                <a:lnTo>
                  <a:pt x="266758" y="1762125"/>
                </a:lnTo>
                <a:cubicBezTo>
                  <a:pt x="289253" y="1822110"/>
                  <a:pt x="284548" y="1827120"/>
                  <a:pt x="314383" y="1866900"/>
                </a:cubicBezTo>
                <a:cubicBezTo>
                  <a:pt x="317077" y="1870492"/>
                  <a:pt x="320733" y="1873250"/>
                  <a:pt x="323908" y="1876425"/>
                </a:cubicBezTo>
                <a:lnTo>
                  <a:pt x="342958" y="2076450"/>
                </a:lnTo>
                <a:cubicBezTo>
                  <a:pt x="303438" y="2155490"/>
                  <a:pt x="333256" y="2152650"/>
                  <a:pt x="295333" y="2152650"/>
                </a:cubicBezTo>
                <a:lnTo>
                  <a:pt x="238183" y="2219325"/>
                </a:lnTo>
                <a:lnTo>
                  <a:pt x="114358" y="2343150"/>
                </a:lnTo>
                <a:lnTo>
                  <a:pt x="19108" y="2533650"/>
                </a:lnTo>
                <a:lnTo>
                  <a:pt x="9583" y="2638425"/>
                </a:lnTo>
                <a:cubicBezTo>
                  <a:pt x="-1344" y="2736772"/>
                  <a:pt x="58" y="2695399"/>
                  <a:pt x="58" y="2762250"/>
                </a:cubicBezTo>
                <a:lnTo>
                  <a:pt x="57208" y="2809875"/>
                </a:lnTo>
                <a:lnTo>
                  <a:pt x="285808" y="2933700"/>
                </a:lnTo>
                <a:cubicBezTo>
                  <a:pt x="298508" y="2959100"/>
                  <a:pt x="312157" y="2984047"/>
                  <a:pt x="323908" y="3009900"/>
                </a:cubicBezTo>
                <a:cubicBezTo>
                  <a:pt x="328063" y="3019040"/>
                  <a:pt x="329704" y="3029153"/>
                  <a:pt x="333433" y="3038475"/>
                </a:cubicBezTo>
                <a:cubicBezTo>
                  <a:pt x="336070" y="3045067"/>
                  <a:pt x="339783" y="3051175"/>
                  <a:pt x="342958" y="3057525"/>
                </a:cubicBezTo>
                <a:lnTo>
                  <a:pt x="457258" y="3238500"/>
                </a:lnTo>
                <a:cubicBezTo>
                  <a:pt x="512265" y="3315509"/>
                  <a:pt x="504883" y="3277863"/>
                  <a:pt x="504883" y="3343275"/>
                </a:cubicBezTo>
                <a:lnTo>
                  <a:pt x="542983" y="3409950"/>
                </a:lnTo>
                <a:lnTo>
                  <a:pt x="704908" y="3514725"/>
                </a:lnTo>
                <a:cubicBezTo>
                  <a:pt x="727133" y="3530600"/>
                  <a:pt x="751169" y="3544205"/>
                  <a:pt x="771583" y="3562350"/>
                </a:cubicBezTo>
                <a:cubicBezTo>
                  <a:pt x="780139" y="3569955"/>
                  <a:pt x="783764" y="3581767"/>
                  <a:pt x="790633" y="3590925"/>
                </a:cubicBezTo>
                <a:cubicBezTo>
                  <a:pt x="793327" y="3594517"/>
                  <a:pt x="796983" y="3597275"/>
                  <a:pt x="800158" y="3600450"/>
                </a:cubicBezTo>
                <a:lnTo>
                  <a:pt x="895408" y="3686175"/>
                </a:lnTo>
                <a:lnTo>
                  <a:pt x="876358" y="3962400"/>
                </a:lnTo>
                <a:lnTo>
                  <a:pt x="876358" y="4038600"/>
                </a:lnTo>
                <a:lnTo>
                  <a:pt x="1038283" y="4105275"/>
                </a:lnTo>
                <a:cubicBezTo>
                  <a:pt x="1070033" y="4108450"/>
                  <a:pt x="1101625" y="4114800"/>
                  <a:pt x="1133533" y="4114800"/>
                </a:cubicBezTo>
                <a:cubicBezTo>
                  <a:pt x="1197112" y="4114800"/>
                  <a:pt x="1324033" y="4105275"/>
                  <a:pt x="1324033" y="4105275"/>
                </a:cubicBezTo>
                <a:lnTo>
                  <a:pt x="1438333" y="4067175"/>
                </a:lnTo>
                <a:cubicBezTo>
                  <a:pt x="1470083" y="4057650"/>
                  <a:pt x="1503545" y="4052618"/>
                  <a:pt x="1533583" y="4038600"/>
                </a:cubicBezTo>
                <a:cubicBezTo>
                  <a:pt x="1669183" y="3975320"/>
                  <a:pt x="1501282" y="4016485"/>
                  <a:pt x="1628833" y="3990975"/>
                </a:cubicBezTo>
                <a:cubicBezTo>
                  <a:pt x="1710725" y="3936380"/>
                  <a:pt x="1607113" y="4001835"/>
                  <a:pt x="1685983" y="3962400"/>
                </a:cubicBezTo>
                <a:cubicBezTo>
                  <a:pt x="1696222" y="3957280"/>
                  <a:pt x="1714558" y="3943350"/>
                  <a:pt x="1714558" y="3943350"/>
                </a:cubicBezTo>
                <a:lnTo>
                  <a:pt x="1962208" y="3810000"/>
                </a:lnTo>
                <a:cubicBezTo>
                  <a:pt x="1987608" y="3797300"/>
                  <a:pt x="2015143" y="3788185"/>
                  <a:pt x="2038408" y="3771900"/>
                </a:cubicBezTo>
                <a:cubicBezTo>
                  <a:pt x="2047786" y="3765335"/>
                  <a:pt x="2048664" y="3750654"/>
                  <a:pt x="2057458" y="3743325"/>
                </a:cubicBezTo>
                <a:cubicBezTo>
                  <a:pt x="2068366" y="3734235"/>
                  <a:pt x="2084004" y="3732528"/>
                  <a:pt x="2095558" y="3724275"/>
                </a:cubicBezTo>
                <a:cubicBezTo>
                  <a:pt x="2106519" y="3716445"/>
                  <a:pt x="2124133" y="3695700"/>
                  <a:pt x="2124133" y="3695700"/>
                </a:cubicBezTo>
                <a:lnTo>
                  <a:pt x="2228908" y="3609975"/>
                </a:lnTo>
                <a:cubicBezTo>
                  <a:pt x="2251133" y="3584575"/>
                  <a:pt x="2274211" y="3559897"/>
                  <a:pt x="2295583" y="3533775"/>
                </a:cubicBezTo>
                <a:cubicBezTo>
                  <a:pt x="2327413" y="3494872"/>
                  <a:pt x="2298911" y="3513061"/>
                  <a:pt x="2333683" y="3495675"/>
                </a:cubicBezTo>
                <a:lnTo>
                  <a:pt x="2495608" y="3314700"/>
                </a:lnTo>
                <a:lnTo>
                  <a:pt x="2552758" y="3238500"/>
                </a:lnTo>
                <a:lnTo>
                  <a:pt x="2686108" y="3152775"/>
                </a:lnTo>
                <a:lnTo>
                  <a:pt x="2771833" y="3076575"/>
                </a:lnTo>
                <a:lnTo>
                  <a:pt x="2838508" y="3028950"/>
                </a:lnTo>
                <a:lnTo>
                  <a:pt x="2914708" y="2857500"/>
                </a:lnTo>
                <a:lnTo>
                  <a:pt x="2933758" y="0"/>
                </a:lnTo>
                <a:lnTo>
                  <a:pt x="2400358" y="371475"/>
                </a:lnTo>
                <a:close/>
              </a:path>
            </a:pathLst>
          </a:cu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Base of Upland Gravels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5857"/>
            <a:ext cx="4495800" cy="581809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Structure contour map for the base of the upland gravels from northern Illinois to Memphis, TN.</a:t>
            </a:r>
          </a:p>
          <a:p>
            <a:endParaRPr lang="en-US" dirty="0"/>
          </a:p>
          <a:p>
            <a:r>
              <a:rPr lang="en-US" dirty="0" smtClean="0"/>
              <a:t>Longitudinal profile from north to south.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Background of the Upland Complex gravel</a:t>
            </a:r>
          </a:p>
          <a:p>
            <a:endParaRPr lang="en-US" sz="2400" dirty="0" smtClean="0"/>
          </a:p>
          <a:p>
            <a:r>
              <a:rPr lang="en-US" sz="2400" dirty="0" smtClean="0"/>
              <a:t>Arc River hypothesis </a:t>
            </a:r>
          </a:p>
          <a:p>
            <a:endParaRPr lang="en-US" sz="2400" dirty="0"/>
          </a:p>
          <a:p>
            <a:r>
              <a:rPr lang="en-US" sz="2400" dirty="0" smtClean="0"/>
              <a:t>Other upland gravels along the Mississippi River valley</a:t>
            </a:r>
          </a:p>
          <a:p>
            <a:endParaRPr lang="en-US" sz="2400" dirty="0"/>
          </a:p>
          <a:p>
            <a:r>
              <a:rPr lang="en-US" sz="2400" dirty="0" smtClean="0"/>
              <a:t>The path of the Pliocene Mississippi River</a:t>
            </a:r>
          </a:p>
          <a:p>
            <a:endParaRPr lang="en-US" sz="2400" dirty="0"/>
          </a:p>
          <a:p>
            <a:r>
              <a:rPr lang="en-US" sz="2400" dirty="0" smtClean="0"/>
              <a:t>Longitudinal Profiles</a:t>
            </a:r>
          </a:p>
          <a:p>
            <a:endParaRPr lang="en-US" sz="2400" dirty="0"/>
          </a:p>
          <a:p>
            <a:r>
              <a:rPr lang="en-US" sz="2400" dirty="0" smtClean="0"/>
              <a:t>Conclusions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9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Longitudinal profiles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500745" cy="2669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3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Longitudinal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221150"/>
            <a:ext cx="8972550" cy="2763574"/>
          </a:xfrm>
        </p:spPr>
      </p:pic>
    </p:spTree>
    <p:extLst>
      <p:ext uri="{BB962C8B-B14F-4D97-AF65-F5344CB8AC3E}">
        <p14:creationId xmlns:p14="http://schemas.microsoft.com/office/powerpoint/2010/main" val="2439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Longitudinal profiles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25" y="471049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gradient of the Holocene floodplain as a proxy for the Pliocene (~50 m thick).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6101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the base and top of the Pliocene floodplain north into Canada.  The base of the floodplain sits ~30 m above the surface.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5720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Pliocene Arc (Mississippi) River can be considered plausible, but needs more detailed mapping of Pliocene deposits, and provenance studies. 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514600" y="4876800"/>
            <a:ext cx="457200" cy="433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86400" y="4914900"/>
            <a:ext cx="457200" cy="433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92740"/>
            <a:ext cx="8915400" cy="2682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962400"/>
            <a:ext cx="487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Brown = Paleozoic sedimentary rocks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209800"/>
            <a:ext cx="457200" cy="175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Based on their similarities and position in the landscape, these upland gravels can be considered related.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Their distribution suggests that the course of the ancestral Mississippi River shifted from its Pliocene to Pleistocene to Present day path.</a:t>
            </a:r>
          </a:p>
          <a:p>
            <a:endParaRPr lang="en-US" dirty="0"/>
          </a:p>
          <a:p>
            <a:r>
              <a:rPr lang="en-US" dirty="0" smtClean="0"/>
              <a:t>Arc River hypothesis can be considered plausible.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24262"/>
          </a:xfrm>
        </p:spPr>
        <p:txBody>
          <a:bodyPr>
            <a:normAutofit/>
          </a:bodyPr>
          <a:lstStyle/>
          <a:p>
            <a:pPr algn="ctr"/>
            <a:r>
              <a:rPr lang="en-US" sz="300" b="1" dirty="0" smtClean="0"/>
              <a:t>?</a:t>
            </a:r>
          </a:p>
          <a:p>
            <a:pPr algn="ctr"/>
            <a:endParaRPr lang="en-US" b="1" dirty="0"/>
          </a:p>
          <a:p>
            <a:pPr algn="ctr"/>
            <a:r>
              <a:rPr lang="en-US" sz="1600" dirty="0" smtClean="0"/>
              <a:t>Acknowledgements:</a:t>
            </a:r>
          </a:p>
          <a:p>
            <a:pPr algn="ctr"/>
            <a:r>
              <a:rPr lang="en-US" sz="1600" b="1" dirty="0" smtClean="0"/>
              <a:t>Dr. Roy Van Arsdale</a:t>
            </a:r>
          </a:p>
          <a:p>
            <a:pPr algn="ctr"/>
            <a:r>
              <a:rPr lang="en-US" sz="1600" b="1" dirty="0" smtClean="0"/>
              <a:t>Dr. </a:t>
            </a:r>
            <a:r>
              <a:rPr lang="en-US" sz="1600" b="1" dirty="0" err="1" smtClean="0"/>
              <a:t>Randel</a:t>
            </a:r>
            <a:r>
              <a:rPr lang="en-US" sz="1600" b="1" dirty="0" smtClean="0"/>
              <a:t> Cox</a:t>
            </a:r>
          </a:p>
          <a:p>
            <a:pPr algn="ctr"/>
            <a:r>
              <a:rPr lang="en-US" sz="1600" b="1" dirty="0" smtClean="0"/>
              <a:t>Dr. David Lumsden</a:t>
            </a:r>
          </a:p>
          <a:p>
            <a:pPr algn="ctr"/>
            <a:r>
              <a:rPr lang="en-US" sz="1600" b="1" dirty="0" smtClean="0"/>
              <a:t>Richard Martin</a:t>
            </a:r>
          </a:p>
          <a:p>
            <a:pPr algn="ctr"/>
            <a:r>
              <a:rPr lang="en-US" sz="1600" b="1" dirty="0" err="1" smtClean="0"/>
              <a:t>Energen</a:t>
            </a:r>
            <a:r>
              <a:rPr lang="en-US" sz="1600" b="1" dirty="0" smtClean="0"/>
              <a:t> Resources Corp.</a:t>
            </a:r>
          </a:p>
        </p:txBody>
      </p:sp>
    </p:spTree>
    <p:extLst>
      <p:ext uri="{BB962C8B-B14F-4D97-AF65-F5344CB8AC3E}">
        <p14:creationId xmlns:p14="http://schemas.microsoft.com/office/powerpoint/2010/main" val="2052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" y="28575"/>
            <a:ext cx="9044989" cy="678374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81000" y="3048000"/>
            <a:ext cx="84582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625" y="24881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4275" y="33982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Upland Complex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1752600"/>
            <a:ext cx="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15000" y="3086100"/>
            <a:ext cx="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" y="28575"/>
            <a:ext cx="9044989" cy="67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Upland Complex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43800" y="1981200"/>
            <a:ext cx="1905000" cy="457200"/>
          </a:xfrm>
        </p:spPr>
        <p:txBody>
          <a:bodyPr/>
          <a:lstStyle/>
          <a:p>
            <a:r>
              <a:rPr lang="en-US" sz="1600" dirty="0" smtClean="0"/>
              <a:t>Interpretations?	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110371" cy="4766226"/>
          </a:xfrm>
        </p:spPr>
      </p:pic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7620000" y="2438400"/>
            <a:ext cx="1295400" cy="2933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Alluvial Fan deposit from the Nashville Dome?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Terrace of a south-flowing ancestral Mississippi River?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6019800"/>
            <a:ext cx="152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Self,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Upland Complex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1905000" cy="4495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Eastern Boundary</a:t>
            </a:r>
          </a:p>
          <a:p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Southerly  slope</a:t>
            </a:r>
          </a:p>
          <a:p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Thins to the east in TN &amp; KY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5715000" cy="4416136"/>
          </a:xfrm>
        </p:spPr>
      </p:pic>
    </p:spTree>
    <p:extLst>
      <p:ext uri="{BB962C8B-B14F-4D97-AF65-F5344CB8AC3E}">
        <p14:creationId xmlns:p14="http://schemas.microsoft.com/office/powerpoint/2010/main" val="32800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8729209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8117541" cy="6272646"/>
          </a:xfrm>
        </p:spPr>
      </p:pic>
    </p:spTree>
    <p:extLst>
      <p:ext uri="{BB962C8B-B14F-4D97-AF65-F5344CB8AC3E}">
        <p14:creationId xmlns:p14="http://schemas.microsoft.com/office/powerpoint/2010/main" val="2551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4367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Memphis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721724"/>
            <a:ext cx="1676400" cy="369332"/>
          </a:xfrm>
          <a:prstGeom prst="rect">
            <a:avLst/>
          </a:prstGeom>
          <a:noFill/>
          <a:scene3d>
            <a:camera prst="orthographicFront">
              <a:rot lat="0" lon="0" rev="318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3180000"/>
              </a:camera>
              <a:lightRig rig="threePt" dir="t"/>
            </a:scene3d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Mississippi River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Arc River Hypothesis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239000" cy="55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608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Upland Gravels of the Mississippi River Valley and their Insights to the Preglacial Drainage in Central North America</vt:lpstr>
      <vt:lpstr> Outline </vt:lpstr>
      <vt:lpstr>PowerPoint Presentation</vt:lpstr>
      <vt:lpstr>PowerPoint Presentation</vt:lpstr>
      <vt:lpstr>Upland Complex  </vt:lpstr>
      <vt:lpstr>Upland Complex </vt:lpstr>
      <vt:lpstr>PowerPoint Presentation</vt:lpstr>
      <vt:lpstr>PowerPoint Presentation</vt:lpstr>
      <vt:lpstr>Arc River Hypothesis </vt:lpstr>
      <vt:lpstr>PowerPoint Presentation</vt:lpstr>
      <vt:lpstr>Drainage Area?</vt:lpstr>
      <vt:lpstr>Arc River Evidence</vt:lpstr>
      <vt:lpstr>Other Upland Gravels  </vt:lpstr>
      <vt:lpstr>Stratigraphic Column </vt:lpstr>
      <vt:lpstr>               Mounds gravel (S. Illinois and Missouri) </vt:lpstr>
      <vt:lpstr>     Grover gravel (Northern Illinois and St. Louis, Missouri)  </vt:lpstr>
      <vt:lpstr>Windrow gravel (IA, MN, and WI) </vt:lpstr>
      <vt:lpstr>PowerPoint Presentation</vt:lpstr>
      <vt:lpstr>Base of Upland Gravels </vt:lpstr>
      <vt:lpstr>Longitudinal profiles </vt:lpstr>
      <vt:lpstr>Longitudinal Profiles</vt:lpstr>
      <vt:lpstr>Longitudinal profiles </vt:lpstr>
      <vt:lpstr>Conclusions</vt:lpstr>
      <vt:lpstr>Thank You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Upland Gravels of the Mississippi River Valley and their clues to the Pre-glacial Drainage in North America</dc:title>
  <dc:creator>Will</dc:creator>
  <cp:lastModifiedBy>Will</cp:lastModifiedBy>
  <cp:revision>145</cp:revision>
  <cp:lastPrinted>2013-04-01T19:17:02Z</cp:lastPrinted>
  <dcterms:created xsi:type="dcterms:W3CDTF">2012-11-16T15:25:08Z</dcterms:created>
  <dcterms:modified xsi:type="dcterms:W3CDTF">2013-05-07T18:28:40Z</dcterms:modified>
</cp:coreProperties>
</file>