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60" r:id="rId5"/>
    <p:sldId id="261" r:id="rId6"/>
    <p:sldId id="264" r:id="rId7"/>
    <p:sldId id="285" r:id="rId8"/>
    <p:sldId id="265" r:id="rId9"/>
    <p:sldId id="266" r:id="rId10"/>
    <p:sldId id="267" r:id="rId11"/>
    <p:sldId id="276" r:id="rId12"/>
    <p:sldId id="286" r:id="rId13"/>
    <p:sldId id="278" r:id="rId14"/>
    <p:sldId id="288" r:id="rId15"/>
    <p:sldId id="269" r:id="rId16"/>
    <p:sldId id="273" r:id="rId17"/>
    <p:sldId id="289" r:id="rId18"/>
    <p:sldId id="280" r:id="rId19"/>
    <p:sldId id="290" r:id="rId20"/>
    <p:sldId id="279" r:id="rId21"/>
    <p:sldId id="281" r:id="rId22"/>
    <p:sldId id="282" r:id="rId23"/>
    <p:sldId id="283" r:id="rId24"/>
    <p:sldId id="284" r:id="rId25"/>
    <p:sldId id="28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C84"/>
    <a:srgbClr val="EFF1A5"/>
    <a:srgbClr val="1E81C4"/>
    <a:srgbClr val="208AD2"/>
    <a:srgbClr val="2559CD"/>
    <a:srgbClr val="4B79DF"/>
    <a:srgbClr val="D27026"/>
    <a:srgbClr val="A75959"/>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snapToGrid="0">
      <p:cViewPr>
        <p:scale>
          <a:sx n="60" d="100"/>
          <a:sy n="60" d="100"/>
        </p:scale>
        <p:origin x="-1650" y="-276"/>
      </p:cViewPr>
      <p:guideLst>
        <p:guide orient="horz" pos="2160"/>
        <p:guide pos="2880"/>
      </p:guideLst>
    </p:cSldViewPr>
  </p:slideViewPr>
  <p:notesTextViewPr>
    <p:cViewPr>
      <p:scale>
        <a:sx n="1" d="1"/>
        <a:sy n="1" d="1"/>
      </p:scale>
      <p:origin x="0" y="0"/>
    </p:cViewPr>
  </p:notesTextViewPr>
  <p:gridSpacing cx="57607" cy="5760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176178-FA71-494C-90F8-003D8C594D40}" type="datetimeFigureOut">
              <a:rPr lang="en-US" smtClean="0"/>
              <a:t>5/1/2013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850B3D-3509-4C57-8A77-FAEC8056B38E}" type="slidenum">
              <a:rPr lang="en-US" smtClean="0"/>
              <a:t>‹#›</a:t>
            </a:fld>
            <a:endParaRPr lang="en-US"/>
          </a:p>
        </p:txBody>
      </p:sp>
    </p:spTree>
    <p:extLst>
      <p:ext uri="{BB962C8B-B14F-4D97-AF65-F5344CB8AC3E}">
        <p14:creationId xmlns:p14="http://schemas.microsoft.com/office/powerpoint/2010/main" val="174057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Leave out the 15 degrees cooler than present</a:t>
            </a:r>
          </a:p>
          <a:p>
            <a:endParaRPr lang="en-US" dirty="0" smtClean="0"/>
          </a:p>
          <a:p>
            <a:endParaRPr lang="en-US" dirty="0" smtClean="0"/>
          </a:p>
          <a:p>
            <a:r>
              <a:rPr lang="en-US" dirty="0" smtClean="0"/>
              <a:t>Explain the graph first, time is old to young, isotopes records indicate temperature,</a:t>
            </a:r>
            <a:r>
              <a:rPr lang="en-US" baseline="0" dirty="0" smtClean="0"/>
              <a:t> warm during the </a:t>
            </a:r>
            <a:r>
              <a:rPr lang="en-US" baseline="0" dirty="0" err="1" smtClean="0"/>
              <a:t>holocene</a:t>
            </a:r>
            <a:r>
              <a:rPr lang="en-US" baseline="0" dirty="0" smtClean="0"/>
              <a:t> and flip flop in the middle.  The Younger </a:t>
            </a:r>
            <a:r>
              <a:rPr lang="en-US" baseline="0" dirty="0" err="1" smtClean="0"/>
              <a:t>dryas</a:t>
            </a:r>
            <a:r>
              <a:rPr lang="en-US" baseline="0" dirty="0" smtClean="0"/>
              <a:t> is the cold part of the flip flop</a:t>
            </a:r>
            <a:endParaRPr lang="en-US" dirty="0" smtClean="0"/>
          </a:p>
          <a:p>
            <a:endParaRPr lang="en-US" dirty="0" smtClean="0"/>
          </a:p>
          <a:p>
            <a:endParaRPr lang="en-US" dirty="0" smtClean="0"/>
          </a:p>
          <a:p>
            <a:endParaRPr lang="en-US" dirty="0" smtClean="0"/>
          </a:p>
          <a:p>
            <a:r>
              <a:rPr lang="en-US" dirty="0" smtClean="0"/>
              <a:t>What is the younger </a:t>
            </a:r>
            <a:r>
              <a:rPr lang="en-US" dirty="0" err="1" smtClean="0"/>
              <a:t>Dryas</a:t>
            </a:r>
            <a:r>
              <a:rPr lang="en-US" dirty="0" smtClean="0"/>
              <a:t>?, </a:t>
            </a:r>
          </a:p>
          <a:p>
            <a:endParaRPr lang="en-US" dirty="0" smtClean="0"/>
          </a:p>
          <a:p>
            <a:r>
              <a:rPr lang="en-US" dirty="0" smtClean="0"/>
              <a:t>The younger </a:t>
            </a:r>
            <a:r>
              <a:rPr lang="en-US" dirty="0" err="1" smtClean="0"/>
              <a:t>dryas</a:t>
            </a:r>
            <a:r>
              <a:rPr lang="en-US" dirty="0" smtClean="0"/>
              <a:t> is a well</a:t>
            </a:r>
            <a:r>
              <a:rPr lang="en-US" baseline="0" dirty="0" smtClean="0"/>
              <a:t> known </a:t>
            </a:r>
            <a:r>
              <a:rPr lang="en-US" baseline="0" dirty="0" err="1" smtClean="0"/>
              <a:t>paleoclimatic</a:t>
            </a:r>
            <a:r>
              <a:rPr lang="en-US" baseline="0" dirty="0" smtClean="0"/>
              <a:t> event in which many scientist have made a living by.  Although suggested by other lines of evidence like pollen records and beetle parts, it was widely accepted after the collection of the GRIP ice cores from the Greenland Ice Sheet. </a:t>
            </a:r>
          </a:p>
          <a:p>
            <a:endParaRPr lang="en-US" baseline="0" dirty="0" smtClean="0"/>
          </a:p>
          <a:p>
            <a:r>
              <a:rPr lang="en-US" baseline="0" dirty="0" smtClean="0"/>
              <a:t>The Younger </a:t>
            </a:r>
            <a:r>
              <a:rPr lang="en-US" baseline="0" dirty="0" err="1" smtClean="0"/>
              <a:t>Dryas</a:t>
            </a:r>
            <a:r>
              <a:rPr lang="en-US" baseline="0" dirty="0" smtClean="0"/>
              <a:t> although still being refined occurred between 12.9 and 11.6 </a:t>
            </a:r>
            <a:r>
              <a:rPr lang="en-US" baseline="0" dirty="0" err="1" smtClean="0"/>
              <a:t>ka</a:t>
            </a:r>
            <a:r>
              <a:rPr lang="en-US" baseline="0" dirty="0" smtClean="0"/>
              <a:t> calibrated years ago, approximately 11-10 radiocarbon years. </a:t>
            </a:r>
          </a:p>
          <a:p>
            <a:endParaRPr lang="en-US" baseline="0" dirty="0" smtClean="0"/>
          </a:p>
          <a:p>
            <a:r>
              <a:rPr lang="en-US" baseline="0" dirty="0" smtClean="0"/>
              <a:t>Another thing which makes the Younger </a:t>
            </a:r>
            <a:r>
              <a:rPr lang="en-US" baseline="0" dirty="0" err="1" smtClean="0"/>
              <a:t>dryas</a:t>
            </a:r>
            <a:r>
              <a:rPr lang="en-US" baseline="0" dirty="0" smtClean="0"/>
              <a:t> unique is that it interrupted a return to interglacial climates and brought the climate to near glacial conditions.  Along with returning the temperatures to near glacial conditions it did so very rapid, in what some say decades.  Very fast climate changes.</a:t>
            </a:r>
          </a:p>
          <a:p>
            <a:endParaRPr lang="en-US" baseline="0" dirty="0" smtClean="0"/>
          </a:p>
          <a:p>
            <a:r>
              <a:rPr lang="en-US" baseline="0" dirty="0" smtClean="0"/>
              <a:t>The Younger </a:t>
            </a:r>
            <a:r>
              <a:rPr lang="en-US" baseline="0" dirty="0" err="1" smtClean="0"/>
              <a:t>dryas</a:t>
            </a:r>
            <a:r>
              <a:rPr lang="en-US" baseline="0" dirty="0" smtClean="0"/>
              <a:t> is also the last major climatic change recorded in geologic history.  Scientist like to study the younger </a:t>
            </a:r>
            <a:r>
              <a:rPr lang="en-US" baseline="0" dirty="0" err="1" smtClean="0"/>
              <a:t>dryas</a:t>
            </a:r>
            <a:r>
              <a:rPr lang="en-US" baseline="0" dirty="0" smtClean="0"/>
              <a:t> because they are interested to how climate may </a:t>
            </a:r>
            <a:r>
              <a:rPr lang="en-US" baseline="0" dirty="0" err="1" smtClean="0"/>
              <a:t>repsond</a:t>
            </a:r>
            <a:r>
              <a:rPr lang="en-US" baseline="0" dirty="0" smtClean="0"/>
              <a:t> to rapid change like the younger </a:t>
            </a:r>
            <a:r>
              <a:rPr lang="en-US" baseline="0" dirty="0" err="1" smtClean="0"/>
              <a:t>dryas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AF856E4-E3CE-4187-B76D-F296FC3A52CE}" type="slidenum">
              <a:rPr lang="en-US" smtClean="0"/>
              <a:t>4</a:t>
            </a:fld>
            <a:endParaRPr lang="en-US"/>
          </a:p>
        </p:txBody>
      </p:sp>
    </p:spTree>
    <p:extLst>
      <p:ext uri="{BB962C8B-B14F-4D97-AF65-F5344CB8AC3E}">
        <p14:creationId xmlns:p14="http://schemas.microsoft.com/office/powerpoint/2010/main" val="3193666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black to blue triangles</a:t>
            </a:r>
          </a:p>
          <a:p>
            <a:r>
              <a:rPr lang="en-US" dirty="0" smtClean="0"/>
              <a:t>Triangles bigger</a:t>
            </a:r>
          </a:p>
          <a:p>
            <a:r>
              <a:rPr lang="en-US" dirty="0" smtClean="0"/>
              <a:t>Point</a:t>
            </a:r>
            <a:r>
              <a:rPr lang="en-US" baseline="0" dirty="0" smtClean="0"/>
              <a:t> out the sample locations of this study in the red, then talk about the availability of the remainder of the data</a:t>
            </a:r>
            <a:endParaRPr lang="en-US" dirty="0"/>
          </a:p>
        </p:txBody>
      </p:sp>
      <p:sp>
        <p:nvSpPr>
          <p:cNvPr id="4" name="Slide Number Placeholder 3"/>
          <p:cNvSpPr>
            <a:spLocks noGrp="1"/>
          </p:cNvSpPr>
          <p:nvPr>
            <p:ph type="sldNum" sz="quarter" idx="10"/>
          </p:nvPr>
        </p:nvSpPr>
        <p:spPr/>
        <p:txBody>
          <a:bodyPr/>
          <a:lstStyle/>
          <a:p>
            <a:fld id="{C2E7784C-B3AB-4280-8C23-5CC50C5A0286}" type="slidenum">
              <a:rPr lang="en-US" smtClean="0"/>
              <a:t>13</a:t>
            </a:fld>
            <a:endParaRPr lang="en-US"/>
          </a:p>
        </p:txBody>
      </p:sp>
    </p:spTree>
    <p:extLst>
      <p:ext uri="{BB962C8B-B14F-4D97-AF65-F5344CB8AC3E}">
        <p14:creationId xmlns:p14="http://schemas.microsoft.com/office/powerpoint/2010/main" val="2583502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possible approaches, A and B, they give us similar results.  We prefer this methods because</a:t>
            </a:r>
            <a:r>
              <a:rPr lang="en-US" baseline="0" dirty="0" smtClean="0"/>
              <a:t> it allows us to give some uncertainty assessment. </a:t>
            </a:r>
            <a:endParaRPr lang="en-US" dirty="0"/>
          </a:p>
        </p:txBody>
      </p:sp>
      <p:sp>
        <p:nvSpPr>
          <p:cNvPr id="4" name="Slide Number Placeholder 3"/>
          <p:cNvSpPr>
            <a:spLocks noGrp="1"/>
          </p:cNvSpPr>
          <p:nvPr>
            <p:ph type="sldNum" sz="quarter" idx="10"/>
          </p:nvPr>
        </p:nvSpPr>
        <p:spPr/>
        <p:txBody>
          <a:bodyPr/>
          <a:lstStyle/>
          <a:p>
            <a:fld id="{A0850B3D-3509-4C57-8A77-FAEC8056B38E}" type="slidenum">
              <a:rPr lang="en-US" smtClean="0"/>
              <a:t>15</a:t>
            </a:fld>
            <a:endParaRPr lang="en-US"/>
          </a:p>
        </p:txBody>
      </p:sp>
    </p:spTree>
    <p:extLst>
      <p:ext uri="{BB962C8B-B14F-4D97-AF65-F5344CB8AC3E}">
        <p14:creationId xmlns:p14="http://schemas.microsoft.com/office/powerpoint/2010/main" val="1250563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the time.</a:t>
            </a:r>
            <a:r>
              <a:rPr lang="en-US" baseline="0" dirty="0" smtClean="0"/>
              <a:t>  Maximum amount of time for retreat and show minimum time of retreat.  Include ages of retreat interval for the LIS</a:t>
            </a:r>
            <a:endParaRPr lang="en-US" dirty="0"/>
          </a:p>
        </p:txBody>
      </p:sp>
      <p:sp>
        <p:nvSpPr>
          <p:cNvPr id="4" name="Slide Number Placeholder 3"/>
          <p:cNvSpPr>
            <a:spLocks noGrp="1"/>
          </p:cNvSpPr>
          <p:nvPr>
            <p:ph type="sldNum" sz="quarter" idx="10"/>
          </p:nvPr>
        </p:nvSpPr>
        <p:spPr/>
        <p:txBody>
          <a:bodyPr/>
          <a:lstStyle/>
          <a:p>
            <a:fld id="{DAF856E4-E3CE-4187-B76D-F296FC3A52CE}" type="slidenum">
              <a:rPr lang="en-US" smtClean="0"/>
              <a:t>17</a:t>
            </a:fld>
            <a:endParaRPr lang="en-US"/>
          </a:p>
        </p:txBody>
      </p:sp>
    </p:spTree>
    <p:extLst>
      <p:ext uri="{BB962C8B-B14F-4D97-AF65-F5344CB8AC3E}">
        <p14:creationId xmlns:p14="http://schemas.microsoft.com/office/powerpoint/2010/main" val="3193666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time and a distance</a:t>
            </a:r>
          </a:p>
          <a:p>
            <a:r>
              <a:rPr lang="en-US" dirty="0" smtClean="0"/>
              <a:t>Highlight</a:t>
            </a:r>
            <a:r>
              <a:rPr lang="en-US" baseline="0" dirty="0" smtClean="0"/>
              <a:t> two creeks and Marquette moraines</a:t>
            </a:r>
            <a:endParaRPr lang="en-US" dirty="0"/>
          </a:p>
        </p:txBody>
      </p:sp>
      <p:sp>
        <p:nvSpPr>
          <p:cNvPr id="4" name="Slide Number Placeholder 3"/>
          <p:cNvSpPr>
            <a:spLocks noGrp="1"/>
          </p:cNvSpPr>
          <p:nvPr>
            <p:ph type="sldNum" sz="quarter" idx="10"/>
          </p:nvPr>
        </p:nvSpPr>
        <p:spPr/>
        <p:txBody>
          <a:bodyPr/>
          <a:lstStyle/>
          <a:p>
            <a:fld id="{A0850B3D-3509-4C57-8A77-FAEC8056B38E}" type="slidenum">
              <a:rPr lang="en-US" smtClean="0"/>
              <a:t>18</a:t>
            </a:fld>
            <a:endParaRPr lang="en-US"/>
          </a:p>
        </p:txBody>
      </p:sp>
    </p:spTree>
    <p:extLst>
      <p:ext uri="{BB962C8B-B14F-4D97-AF65-F5344CB8AC3E}">
        <p14:creationId xmlns:p14="http://schemas.microsoft.com/office/powerpoint/2010/main" val="3212511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time and a distance</a:t>
            </a:r>
          </a:p>
          <a:p>
            <a:r>
              <a:rPr lang="en-US" dirty="0" smtClean="0"/>
              <a:t>Highlight</a:t>
            </a:r>
            <a:r>
              <a:rPr lang="en-US" baseline="0" dirty="0" smtClean="0"/>
              <a:t> two creeks and Marquette moraines</a:t>
            </a:r>
            <a:endParaRPr lang="en-US" dirty="0"/>
          </a:p>
        </p:txBody>
      </p:sp>
      <p:sp>
        <p:nvSpPr>
          <p:cNvPr id="4" name="Slide Number Placeholder 3"/>
          <p:cNvSpPr>
            <a:spLocks noGrp="1"/>
          </p:cNvSpPr>
          <p:nvPr>
            <p:ph type="sldNum" sz="quarter" idx="10"/>
          </p:nvPr>
        </p:nvSpPr>
        <p:spPr/>
        <p:txBody>
          <a:bodyPr/>
          <a:lstStyle/>
          <a:p>
            <a:fld id="{A0850B3D-3509-4C57-8A77-FAEC8056B38E}" type="slidenum">
              <a:rPr lang="en-US" smtClean="0"/>
              <a:t>19</a:t>
            </a:fld>
            <a:endParaRPr lang="en-US"/>
          </a:p>
        </p:txBody>
      </p:sp>
    </p:spTree>
    <p:extLst>
      <p:ext uri="{BB962C8B-B14F-4D97-AF65-F5344CB8AC3E}">
        <p14:creationId xmlns:p14="http://schemas.microsoft.com/office/powerpoint/2010/main" val="3212511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Retreat rates before have been </a:t>
            </a:r>
            <a:r>
              <a:rPr lang="en-US" dirty="0" err="1" smtClean="0"/>
              <a:t>calcuted</a:t>
            </a:r>
            <a:r>
              <a:rPr lang="en-US" dirty="0" smtClean="0"/>
              <a:t> to</a:t>
            </a:r>
            <a:r>
              <a:rPr lang="en-US" baseline="0" dirty="0" smtClean="0"/>
              <a:t> a slower rate</a:t>
            </a:r>
            <a:endParaRPr lang="en-US" dirty="0" smtClean="0"/>
          </a:p>
          <a:p>
            <a:endParaRPr lang="en-US" dirty="0" smtClean="0"/>
          </a:p>
          <a:p>
            <a:r>
              <a:rPr lang="en-US" dirty="0" smtClean="0"/>
              <a:t>Take of my values, these</a:t>
            </a:r>
            <a:r>
              <a:rPr lang="en-US" baseline="0" dirty="0" smtClean="0"/>
              <a:t> are some numbers for retreat rates for the LIS, then plot on my values showing they are </a:t>
            </a:r>
            <a:r>
              <a:rPr lang="en-US" baseline="0" dirty="0" err="1" smtClean="0"/>
              <a:t>compatable</a:t>
            </a:r>
            <a:r>
              <a:rPr lang="en-US" baseline="0" dirty="0" smtClean="0"/>
              <a:t>.  Lose the red lines, the plot up values in the bottom right of graph to compare, use the same boxes from </a:t>
            </a:r>
            <a:r>
              <a:rPr lang="en-US" baseline="0" dirty="0" err="1" smtClean="0"/>
              <a:t>prevoius</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A0850B3D-3509-4C57-8A77-FAEC8056B38E}" type="slidenum">
              <a:rPr lang="en-US" smtClean="0"/>
              <a:t>20</a:t>
            </a:fld>
            <a:endParaRPr lang="en-US"/>
          </a:p>
        </p:txBody>
      </p:sp>
    </p:spTree>
    <p:extLst>
      <p:ext uri="{BB962C8B-B14F-4D97-AF65-F5344CB8AC3E}">
        <p14:creationId xmlns:p14="http://schemas.microsoft.com/office/powerpoint/2010/main" val="2016544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don’t understand the dynamics of ice sheets</a:t>
            </a:r>
            <a:r>
              <a:rPr lang="en-US" baseline="0" dirty="0" smtClean="0"/>
              <a:t> or the ice core record is wrong, </a:t>
            </a:r>
            <a:endParaRPr lang="en-US" dirty="0"/>
          </a:p>
        </p:txBody>
      </p:sp>
      <p:sp>
        <p:nvSpPr>
          <p:cNvPr id="4" name="Slide Number Placeholder 3"/>
          <p:cNvSpPr>
            <a:spLocks noGrp="1"/>
          </p:cNvSpPr>
          <p:nvPr>
            <p:ph type="sldNum" sz="quarter" idx="10"/>
          </p:nvPr>
        </p:nvSpPr>
        <p:spPr/>
        <p:txBody>
          <a:bodyPr/>
          <a:lstStyle/>
          <a:p>
            <a:fld id="{C2E7784C-B3AB-4280-8C23-5CC50C5A0286}" type="slidenum">
              <a:rPr lang="en-US" smtClean="0"/>
              <a:t>22</a:t>
            </a:fld>
            <a:endParaRPr lang="en-US"/>
          </a:p>
        </p:txBody>
      </p:sp>
    </p:spTree>
    <p:extLst>
      <p:ext uri="{BB962C8B-B14F-4D97-AF65-F5344CB8AC3E}">
        <p14:creationId xmlns:p14="http://schemas.microsoft.com/office/powerpoint/2010/main" val="1498614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paper where it was introduced, second paper</a:t>
            </a:r>
            <a:r>
              <a:rPr lang="en-US" baseline="0" dirty="0" smtClean="0"/>
              <a:t> tested it. </a:t>
            </a:r>
            <a:endParaRPr lang="en-US" dirty="0" smtClean="0"/>
          </a:p>
          <a:p>
            <a:endParaRPr lang="en-US" dirty="0" smtClean="0"/>
          </a:p>
          <a:p>
            <a:r>
              <a:rPr lang="en-US" dirty="0" smtClean="0"/>
              <a:t>Summer temperatures are warm enough during</a:t>
            </a:r>
            <a:r>
              <a:rPr lang="en-US" baseline="0" dirty="0" smtClean="0"/>
              <a:t> the </a:t>
            </a:r>
            <a:r>
              <a:rPr lang="en-US" baseline="0" dirty="0" err="1" smtClean="0"/>
              <a:t>the</a:t>
            </a:r>
            <a:r>
              <a:rPr lang="en-US" baseline="0" dirty="0" smtClean="0"/>
              <a:t> younger </a:t>
            </a:r>
            <a:r>
              <a:rPr lang="en-US" baseline="0" dirty="0" err="1" smtClean="0"/>
              <a:t>dryas</a:t>
            </a:r>
            <a:r>
              <a:rPr lang="en-US" baseline="0" dirty="0" smtClean="0"/>
              <a:t> that the LIS could retreat during this time</a:t>
            </a:r>
            <a:endParaRPr lang="en-US" dirty="0" smtClean="0"/>
          </a:p>
          <a:p>
            <a:endParaRPr lang="en-US" dirty="0" smtClean="0"/>
          </a:p>
          <a:p>
            <a:endParaRPr lang="en-US" dirty="0" smtClean="0"/>
          </a:p>
          <a:p>
            <a:endParaRPr lang="en-US" dirty="0" smtClean="0"/>
          </a:p>
          <a:p>
            <a:r>
              <a:rPr lang="en-US" dirty="0" smtClean="0"/>
              <a:t>Note that little ice age</a:t>
            </a:r>
            <a:r>
              <a:rPr lang="en-US" baseline="0" dirty="0" smtClean="0"/>
              <a:t> cooling was about 1 degree than today and their moraines are located just inside younger </a:t>
            </a:r>
            <a:r>
              <a:rPr lang="en-US" baseline="0" dirty="0" err="1" smtClean="0"/>
              <a:t>dryas</a:t>
            </a:r>
            <a:r>
              <a:rPr lang="en-US" baseline="0" dirty="0" smtClean="0"/>
              <a:t> aged moraines, meaning that such a large magnitude of cooling did not trigger a large glacial advance.</a:t>
            </a:r>
            <a:endParaRPr lang="en-US" dirty="0"/>
          </a:p>
        </p:txBody>
      </p:sp>
      <p:sp>
        <p:nvSpPr>
          <p:cNvPr id="4" name="Slide Number Placeholder 3"/>
          <p:cNvSpPr>
            <a:spLocks noGrp="1"/>
          </p:cNvSpPr>
          <p:nvPr>
            <p:ph type="sldNum" sz="quarter" idx="10"/>
          </p:nvPr>
        </p:nvSpPr>
        <p:spPr/>
        <p:txBody>
          <a:bodyPr/>
          <a:lstStyle/>
          <a:p>
            <a:fld id="{C2E7784C-B3AB-4280-8C23-5CC50C5A0286}" type="slidenum">
              <a:rPr lang="en-US" smtClean="0"/>
              <a:t>23</a:t>
            </a:fld>
            <a:endParaRPr lang="en-US"/>
          </a:p>
        </p:txBody>
      </p:sp>
    </p:spTree>
    <p:extLst>
      <p:ext uri="{BB962C8B-B14F-4D97-AF65-F5344CB8AC3E}">
        <p14:creationId xmlns:p14="http://schemas.microsoft.com/office/powerpoint/2010/main" val="1063453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this is unresolved because there</a:t>
            </a:r>
            <a:r>
              <a:rPr lang="en-US" baseline="0" dirty="0" smtClean="0"/>
              <a:t> are two competing </a:t>
            </a:r>
            <a:r>
              <a:rPr lang="en-US" baseline="0" dirty="0" err="1" smtClean="0"/>
              <a:t>hypotheis</a:t>
            </a:r>
            <a:r>
              <a:rPr lang="en-US" baseline="0" dirty="0" smtClean="0"/>
              <a:t>, large retreat, no retreat</a:t>
            </a:r>
            <a:endParaRPr lang="en-US" dirty="0"/>
          </a:p>
        </p:txBody>
      </p:sp>
      <p:sp>
        <p:nvSpPr>
          <p:cNvPr id="4" name="Slide Number Placeholder 3"/>
          <p:cNvSpPr>
            <a:spLocks noGrp="1"/>
          </p:cNvSpPr>
          <p:nvPr>
            <p:ph type="sldNum" sz="quarter" idx="10"/>
          </p:nvPr>
        </p:nvSpPr>
        <p:spPr/>
        <p:txBody>
          <a:bodyPr/>
          <a:lstStyle/>
          <a:p>
            <a:fld id="{C2E7784C-B3AB-4280-8C23-5CC50C5A0286}" type="slidenum">
              <a:rPr lang="en-US" smtClean="0"/>
              <a:t>5</a:t>
            </a:fld>
            <a:endParaRPr lang="en-US"/>
          </a:p>
        </p:txBody>
      </p:sp>
    </p:spTree>
    <p:extLst>
      <p:ext uri="{BB962C8B-B14F-4D97-AF65-F5344CB8AC3E}">
        <p14:creationId xmlns:p14="http://schemas.microsoft.com/office/powerpoint/2010/main" val="3016491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to mention these ages</a:t>
            </a:r>
            <a:r>
              <a:rPr lang="en-US" baseline="0" dirty="0" smtClean="0"/>
              <a:t> represent when ice advances to this position.  Mention that we are going to tweak the age to represent more “stable” time of when the ice sheet was building the moraine.</a:t>
            </a:r>
            <a:endParaRPr lang="en-US" dirty="0"/>
          </a:p>
        </p:txBody>
      </p:sp>
      <p:sp>
        <p:nvSpPr>
          <p:cNvPr id="4" name="Slide Number Placeholder 3"/>
          <p:cNvSpPr>
            <a:spLocks noGrp="1"/>
          </p:cNvSpPr>
          <p:nvPr>
            <p:ph type="sldNum" sz="quarter" idx="10"/>
          </p:nvPr>
        </p:nvSpPr>
        <p:spPr/>
        <p:txBody>
          <a:bodyPr/>
          <a:lstStyle/>
          <a:p>
            <a:fld id="{A0850B3D-3509-4C57-8A77-FAEC8056B38E}" type="slidenum">
              <a:rPr lang="en-US" smtClean="0"/>
              <a:t>6</a:t>
            </a:fld>
            <a:endParaRPr lang="en-US"/>
          </a:p>
        </p:txBody>
      </p:sp>
    </p:spTree>
    <p:extLst>
      <p:ext uri="{BB962C8B-B14F-4D97-AF65-F5344CB8AC3E}">
        <p14:creationId xmlns:p14="http://schemas.microsoft.com/office/powerpoint/2010/main" val="1797494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Spend about 15</a:t>
            </a:r>
            <a:r>
              <a:rPr lang="en-US" baseline="0" dirty="0" smtClean="0"/>
              <a:t> </a:t>
            </a:r>
            <a:r>
              <a:rPr lang="en-US" baseline="0" dirty="0" err="1" smtClean="0"/>
              <a:t>secs</a:t>
            </a:r>
            <a:r>
              <a:rPr lang="en-US" baseline="0" dirty="0" smtClean="0"/>
              <a:t> on slide. </a:t>
            </a:r>
            <a:endParaRPr lang="en-US" dirty="0"/>
          </a:p>
        </p:txBody>
      </p:sp>
      <p:sp>
        <p:nvSpPr>
          <p:cNvPr id="4" name="Slide Number Placeholder 3"/>
          <p:cNvSpPr>
            <a:spLocks noGrp="1"/>
          </p:cNvSpPr>
          <p:nvPr>
            <p:ph type="sldNum" sz="quarter" idx="10"/>
          </p:nvPr>
        </p:nvSpPr>
        <p:spPr/>
        <p:txBody>
          <a:bodyPr/>
          <a:lstStyle/>
          <a:p>
            <a:fld id="{A0850B3D-3509-4C57-8A77-FAEC8056B38E}" type="slidenum">
              <a:rPr lang="en-US" smtClean="0"/>
              <a:t>7</a:t>
            </a:fld>
            <a:endParaRPr lang="en-US"/>
          </a:p>
        </p:txBody>
      </p:sp>
    </p:spTree>
    <p:extLst>
      <p:ext uri="{BB962C8B-B14F-4D97-AF65-F5344CB8AC3E}">
        <p14:creationId xmlns:p14="http://schemas.microsoft.com/office/powerpoint/2010/main" val="1908369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-Reds are high, blues</a:t>
            </a:r>
            <a:r>
              <a:rPr lang="en-US" baseline="0" dirty="0" smtClean="0"/>
              <a:t> are low</a:t>
            </a:r>
          </a:p>
          <a:p>
            <a:r>
              <a:rPr lang="en-US" baseline="0" dirty="0" smtClean="0"/>
              <a:t>-Zoom in to a moraine, and explain how it takes time for a moraine to form, then zoom back out and indicate how there are 8 of these moraines.</a:t>
            </a:r>
            <a:endParaRPr lang="en-US" dirty="0"/>
          </a:p>
        </p:txBody>
      </p:sp>
      <p:sp>
        <p:nvSpPr>
          <p:cNvPr id="4" name="Slide Number Placeholder 3"/>
          <p:cNvSpPr>
            <a:spLocks noGrp="1"/>
          </p:cNvSpPr>
          <p:nvPr>
            <p:ph type="sldNum" sz="quarter" idx="10"/>
          </p:nvPr>
        </p:nvSpPr>
        <p:spPr/>
        <p:txBody>
          <a:bodyPr/>
          <a:lstStyle/>
          <a:p>
            <a:fld id="{C2E7784C-B3AB-4280-8C23-5CC50C5A0286}" type="slidenum">
              <a:rPr lang="en-US" smtClean="0"/>
              <a:t>8</a:t>
            </a:fld>
            <a:endParaRPr lang="en-US"/>
          </a:p>
        </p:txBody>
      </p:sp>
    </p:spTree>
    <p:extLst>
      <p:ext uri="{BB962C8B-B14F-4D97-AF65-F5344CB8AC3E}">
        <p14:creationId xmlns:p14="http://schemas.microsoft.com/office/powerpoint/2010/main" val="111470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Make moraines larger and contrast the color to make more visible. </a:t>
            </a:r>
          </a:p>
          <a:p>
            <a:endParaRPr lang="en-US" baseline="0" dirty="0" smtClean="0"/>
          </a:p>
          <a:p>
            <a:r>
              <a:rPr lang="en-US" baseline="0" dirty="0" smtClean="0"/>
              <a:t>then zoom back out and indicate how there are 8 of these moraines.</a:t>
            </a:r>
            <a:endParaRPr lang="en-US" dirty="0"/>
          </a:p>
        </p:txBody>
      </p:sp>
      <p:sp>
        <p:nvSpPr>
          <p:cNvPr id="4" name="Slide Number Placeholder 3"/>
          <p:cNvSpPr>
            <a:spLocks noGrp="1"/>
          </p:cNvSpPr>
          <p:nvPr>
            <p:ph type="sldNum" sz="quarter" idx="10"/>
          </p:nvPr>
        </p:nvSpPr>
        <p:spPr/>
        <p:txBody>
          <a:bodyPr/>
          <a:lstStyle/>
          <a:p>
            <a:fld id="{C2E7784C-B3AB-4280-8C23-5CC50C5A0286}" type="slidenum">
              <a:rPr lang="en-US" smtClean="0"/>
              <a:t>9</a:t>
            </a:fld>
            <a:endParaRPr lang="en-US"/>
          </a:p>
        </p:txBody>
      </p:sp>
    </p:spTree>
    <p:extLst>
      <p:ext uri="{BB962C8B-B14F-4D97-AF65-F5344CB8AC3E}">
        <p14:creationId xmlns:p14="http://schemas.microsoft.com/office/powerpoint/2010/main" val="437865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a few things, make legend larger.</a:t>
            </a:r>
            <a:r>
              <a:rPr lang="en-US" baseline="0" dirty="0" smtClean="0"/>
              <a:t>   Lineated terrain, drumlins, moraines, outwash</a:t>
            </a:r>
            <a:endParaRPr lang="en-US" dirty="0"/>
          </a:p>
        </p:txBody>
      </p:sp>
      <p:sp>
        <p:nvSpPr>
          <p:cNvPr id="4" name="Slide Number Placeholder 3"/>
          <p:cNvSpPr>
            <a:spLocks noGrp="1"/>
          </p:cNvSpPr>
          <p:nvPr>
            <p:ph type="sldNum" sz="quarter" idx="10"/>
          </p:nvPr>
        </p:nvSpPr>
        <p:spPr/>
        <p:txBody>
          <a:bodyPr/>
          <a:lstStyle/>
          <a:p>
            <a:fld id="{A0850B3D-3509-4C57-8A77-FAEC8056B38E}" type="slidenum">
              <a:rPr lang="en-US" smtClean="0"/>
              <a:t>10</a:t>
            </a:fld>
            <a:endParaRPr lang="en-US"/>
          </a:p>
        </p:txBody>
      </p:sp>
    </p:spTree>
    <p:extLst>
      <p:ext uri="{BB962C8B-B14F-4D97-AF65-F5344CB8AC3E}">
        <p14:creationId xmlns:p14="http://schemas.microsoft.com/office/powerpoint/2010/main" val="450541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the geometry of the ice lobe, there are places where</a:t>
            </a:r>
            <a:r>
              <a:rPr lang="en-US" baseline="0" dirty="0" smtClean="0"/>
              <a:t> the moraines are far apart and close together (30km)</a:t>
            </a:r>
          </a:p>
          <a:p>
            <a:endParaRPr lang="en-US" dirty="0" smtClean="0"/>
          </a:p>
          <a:p>
            <a:r>
              <a:rPr lang="en-US" dirty="0" smtClean="0"/>
              <a:t>Use</a:t>
            </a:r>
            <a:r>
              <a:rPr lang="en-US" baseline="0" dirty="0" smtClean="0"/>
              <a:t> buried forest place names for events like the Marquette moraine and XXX (two Creeks aged moraines)</a:t>
            </a:r>
            <a:endParaRPr lang="en-US" dirty="0" smtClean="0"/>
          </a:p>
          <a:p>
            <a:endParaRPr lang="en-US" dirty="0" smtClean="0"/>
          </a:p>
          <a:p>
            <a:r>
              <a:rPr lang="en-US" dirty="0" smtClean="0"/>
              <a:t>Explain</a:t>
            </a:r>
            <a:r>
              <a:rPr lang="en-US" baseline="0" dirty="0" smtClean="0"/>
              <a:t> that the stepped patter is not only on the lateral moraines, but also the longitudinal direction.  </a:t>
            </a:r>
            <a:endParaRPr lang="en-US" dirty="0" smtClean="0"/>
          </a:p>
          <a:p>
            <a:endParaRPr lang="en-US" dirty="0" smtClean="0"/>
          </a:p>
          <a:p>
            <a:endParaRPr lang="en-US" dirty="0" smtClean="0"/>
          </a:p>
          <a:p>
            <a:r>
              <a:rPr lang="en-US" dirty="0" smtClean="0"/>
              <a:t>Six ice margins, regularly spaced and consistent that there is some stepping pattern to ice retreat</a:t>
            </a:r>
            <a:endParaRPr lang="en-US" dirty="0"/>
          </a:p>
        </p:txBody>
      </p:sp>
      <p:sp>
        <p:nvSpPr>
          <p:cNvPr id="4" name="Slide Number Placeholder 3"/>
          <p:cNvSpPr>
            <a:spLocks noGrp="1"/>
          </p:cNvSpPr>
          <p:nvPr>
            <p:ph type="sldNum" sz="quarter" idx="10"/>
          </p:nvPr>
        </p:nvSpPr>
        <p:spPr/>
        <p:txBody>
          <a:bodyPr/>
          <a:lstStyle/>
          <a:p>
            <a:fld id="{C2E7784C-B3AB-4280-8C23-5CC50C5A0286}" type="slidenum">
              <a:rPr lang="en-US" smtClean="0"/>
              <a:t>11</a:t>
            </a:fld>
            <a:endParaRPr lang="en-US"/>
          </a:p>
        </p:txBody>
      </p:sp>
    </p:spTree>
    <p:extLst>
      <p:ext uri="{BB962C8B-B14F-4D97-AF65-F5344CB8AC3E}">
        <p14:creationId xmlns:p14="http://schemas.microsoft.com/office/powerpoint/2010/main" val="2223597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time organics appears, meaning the glacier had to be gone by then.  </a:t>
            </a:r>
          </a:p>
          <a:p>
            <a:endParaRPr lang="en-US" dirty="0" smtClean="0"/>
          </a:p>
          <a:p>
            <a:r>
              <a:rPr lang="en-US" dirty="0" smtClean="0"/>
              <a:t>Lake, trees, </a:t>
            </a:r>
            <a:r>
              <a:rPr lang="en-US" dirty="0" err="1" smtClean="0"/>
              <a:t>sed</a:t>
            </a:r>
            <a:r>
              <a:rPr lang="en-US" dirty="0" smtClean="0"/>
              <a:t> core-</a:t>
            </a:r>
            <a:r>
              <a:rPr lang="en-US" baseline="0" dirty="0" smtClean="0"/>
              <a:t> combine the max min explanation into this slide.</a:t>
            </a:r>
            <a:endParaRPr lang="en-US" dirty="0" smtClean="0"/>
          </a:p>
          <a:p>
            <a:endParaRPr lang="en-US" dirty="0" smtClean="0"/>
          </a:p>
          <a:p>
            <a:endParaRPr lang="en-US" dirty="0" smtClean="0"/>
          </a:p>
          <a:p>
            <a:r>
              <a:rPr lang="en-US" dirty="0" smtClean="0"/>
              <a:t>Need to apply existing chronology and generate</a:t>
            </a:r>
            <a:r>
              <a:rPr lang="en-US" baseline="0" dirty="0" smtClean="0"/>
              <a:t> new chronology to understand retreat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E7784C-B3AB-4280-8C23-5CC50C5A0286}" type="slidenum">
              <a:rPr lang="en-US" smtClean="0"/>
              <a:t>12</a:t>
            </a:fld>
            <a:endParaRPr lang="en-US"/>
          </a:p>
        </p:txBody>
      </p:sp>
    </p:spTree>
    <p:extLst>
      <p:ext uri="{BB962C8B-B14F-4D97-AF65-F5344CB8AC3E}">
        <p14:creationId xmlns:p14="http://schemas.microsoft.com/office/powerpoint/2010/main" val="2442525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4104C9-51E8-4BCF-B30B-7BA9EDC8DC5E}" type="datetimeFigureOut">
              <a:rPr lang="en-US" smtClean="0"/>
              <a:t>5/1/2013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CA849-18F8-4594-B2F8-2914EA51CD49}" type="slidenum">
              <a:rPr lang="en-US" smtClean="0"/>
              <a:t>‹#›</a:t>
            </a:fld>
            <a:endParaRPr lang="en-US"/>
          </a:p>
        </p:txBody>
      </p:sp>
    </p:spTree>
    <p:extLst>
      <p:ext uri="{BB962C8B-B14F-4D97-AF65-F5344CB8AC3E}">
        <p14:creationId xmlns:p14="http://schemas.microsoft.com/office/powerpoint/2010/main" val="1031658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4104C9-51E8-4BCF-B30B-7BA9EDC8DC5E}" type="datetimeFigureOut">
              <a:rPr lang="en-US" smtClean="0"/>
              <a:t>5/1/2013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CA849-18F8-4594-B2F8-2914EA51CD49}" type="slidenum">
              <a:rPr lang="en-US" smtClean="0"/>
              <a:t>‹#›</a:t>
            </a:fld>
            <a:endParaRPr lang="en-US"/>
          </a:p>
        </p:txBody>
      </p:sp>
    </p:spTree>
    <p:extLst>
      <p:ext uri="{BB962C8B-B14F-4D97-AF65-F5344CB8AC3E}">
        <p14:creationId xmlns:p14="http://schemas.microsoft.com/office/powerpoint/2010/main" val="357694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4104C9-51E8-4BCF-B30B-7BA9EDC8DC5E}" type="datetimeFigureOut">
              <a:rPr lang="en-US" smtClean="0"/>
              <a:t>5/1/2013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CA849-18F8-4594-B2F8-2914EA51CD49}" type="slidenum">
              <a:rPr lang="en-US" smtClean="0"/>
              <a:t>‹#›</a:t>
            </a:fld>
            <a:endParaRPr lang="en-US"/>
          </a:p>
        </p:txBody>
      </p:sp>
    </p:spTree>
    <p:extLst>
      <p:ext uri="{BB962C8B-B14F-4D97-AF65-F5344CB8AC3E}">
        <p14:creationId xmlns:p14="http://schemas.microsoft.com/office/powerpoint/2010/main" val="2784574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4104C9-51E8-4BCF-B30B-7BA9EDC8DC5E}" type="datetimeFigureOut">
              <a:rPr lang="en-US" smtClean="0"/>
              <a:t>5/1/2013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CA849-18F8-4594-B2F8-2914EA51CD49}" type="slidenum">
              <a:rPr lang="en-US" smtClean="0"/>
              <a:t>‹#›</a:t>
            </a:fld>
            <a:endParaRPr lang="en-US"/>
          </a:p>
        </p:txBody>
      </p:sp>
    </p:spTree>
    <p:extLst>
      <p:ext uri="{BB962C8B-B14F-4D97-AF65-F5344CB8AC3E}">
        <p14:creationId xmlns:p14="http://schemas.microsoft.com/office/powerpoint/2010/main" val="1893553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4104C9-51E8-4BCF-B30B-7BA9EDC8DC5E}" type="datetimeFigureOut">
              <a:rPr lang="en-US" smtClean="0"/>
              <a:t>5/1/2013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CA849-18F8-4594-B2F8-2914EA51CD49}" type="slidenum">
              <a:rPr lang="en-US" smtClean="0"/>
              <a:t>‹#›</a:t>
            </a:fld>
            <a:endParaRPr lang="en-US"/>
          </a:p>
        </p:txBody>
      </p:sp>
    </p:spTree>
    <p:extLst>
      <p:ext uri="{BB962C8B-B14F-4D97-AF65-F5344CB8AC3E}">
        <p14:creationId xmlns:p14="http://schemas.microsoft.com/office/powerpoint/2010/main" val="1298963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4104C9-51E8-4BCF-B30B-7BA9EDC8DC5E}" type="datetimeFigureOut">
              <a:rPr lang="en-US" smtClean="0"/>
              <a:t>5/1/2013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CA849-18F8-4594-B2F8-2914EA51CD49}" type="slidenum">
              <a:rPr lang="en-US" smtClean="0"/>
              <a:t>‹#›</a:t>
            </a:fld>
            <a:endParaRPr lang="en-US"/>
          </a:p>
        </p:txBody>
      </p:sp>
    </p:spTree>
    <p:extLst>
      <p:ext uri="{BB962C8B-B14F-4D97-AF65-F5344CB8AC3E}">
        <p14:creationId xmlns:p14="http://schemas.microsoft.com/office/powerpoint/2010/main" val="177916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4104C9-51E8-4BCF-B30B-7BA9EDC8DC5E}" type="datetimeFigureOut">
              <a:rPr lang="en-US" smtClean="0"/>
              <a:t>5/1/2013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5CA849-18F8-4594-B2F8-2914EA51CD49}" type="slidenum">
              <a:rPr lang="en-US" smtClean="0"/>
              <a:t>‹#›</a:t>
            </a:fld>
            <a:endParaRPr lang="en-US"/>
          </a:p>
        </p:txBody>
      </p:sp>
    </p:spTree>
    <p:extLst>
      <p:ext uri="{BB962C8B-B14F-4D97-AF65-F5344CB8AC3E}">
        <p14:creationId xmlns:p14="http://schemas.microsoft.com/office/powerpoint/2010/main" val="156264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4104C9-51E8-4BCF-B30B-7BA9EDC8DC5E}" type="datetimeFigureOut">
              <a:rPr lang="en-US" smtClean="0"/>
              <a:t>5/1/2013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5CA849-18F8-4594-B2F8-2914EA51CD49}" type="slidenum">
              <a:rPr lang="en-US" smtClean="0"/>
              <a:t>‹#›</a:t>
            </a:fld>
            <a:endParaRPr lang="en-US"/>
          </a:p>
        </p:txBody>
      </p:sp>
    </p:spTree>
    <p:extLst>
      <p:ext uri="{BB962C8B-B14F-4D97-AF65-F5344CB8AC3E}">
        <p14:creationId xmlns:p14="http://schemas.microsoft.com/office/powerpoint/2010/main" val="1505890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4104C9-51E8-4BCF-B30B-7BA9EDC8DC5E}" type="datetimeFigureOut">
              <a:rPr lang="en-US" smtClean="0"/>
              <a:t>5/1/2013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5CA849-18F8-4594-B2F8-2914EA51CD49}" type="slidenum">
              <a:rPr lang="en-US" smtClean="0"/>
              <a:t>‹#›</a:t>
            </a:fld>
            <a:endParaRPr lang="en-US"/>
          </a:p>
        </p:txBody>
      </p:sp>
    </p:spTree>
    <p:extLst>
      <p:ext uri="{BB962C8B-B14F-4D97-AF65-F5344CB8AC3E}">
        <p14:creationId xmlns:p14="http://schemas.microsoft.com/office/powerpoint/2010/main" val="598922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4104C9-51E8-4BCF-B30B-7BA9EDC8DC5E}" type="datetimeFigureOut">
              <a:rPr lang="en-US" smtClean="0"/>
              <a:t>5/1/2013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CA849-18F8-4594-B2F8-2914EA51CD49}" type="slidenum">
              <a:rPr lang="en-US" smtClean="0"/>
              <a:t>‹#›</a:t>
            </a:fld>
            <a:endParaRPr lang="en-US"/>
          </a:p>
        </p:txBody>
      </p:sp>
    </p:spTree>
    <p:extLst>
      <p:ext uri="{BB962C8B-B14F-4D97-AF65-F5344CB8AC3E}">
        <p14:creationId xmlns:p14="http://schemas.microsoft.com/office/powerpoint/2010/main" val="215636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4104C9-51E8-4BCF-B30B-7BA9EDC8DC5E}" type="datetimeFigureOut">
              <a:rPr lang="en-US" smtClean="0"/>
              <a:t>5/1/2013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CA849-18F8-4594-B2F8-2914EA51CD49}" type="slidenum">
              <a:rPr lang="en-US" smtClean="0"/>
              <a:t>‹#›</a:t>
            </a:fld>
            <a:endParaRPr lang="en-US"/>
          </a:p>
        </p:txBody>
      </p:sp>
    </p:spTree>
    <p:extLst>
      <p:ext uri="{BB962C8B-B14F-4D97-AF65-F5344CB8AC3E}">
        <p14:creationId xmlns:p14="http://schemas.microsoft.com/office/powerpoint/2010/main" val="417483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4104C9-51E8-4BCF-B30B-7BA9EDC8DC5E}" type="datetimeFigureOut">
              <a:rPr lang="en-US" smtClean="0"/>
              <a:t>5/1/2013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CA849-18F8-4594-B2F8-2914EA51CD49}" type="slidenum">
              <a:rPr lang="en-US" smtClean="0"/>
              <a:t>‹#›</a:t>
            </a:fld>
            <a:endParaRPr lang="en-US"/>
          </a:p>
        </p:txBody>
      </p:sp>
    </p:spTree>
    <p:extLst>
      <p:ext uri="{BB962C8B-B14F-4D97-AF65-F5344CB8AC3E}">
        <p14:creationId xmlns:p14="http://schemas.microsoft.com/office/powerpoint/2010/main" val="1346661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7.wdp"/><Relationship Id="rId3" Type="http://schemas.openxmlformats.org/officeDocument/2006/relationships/image" Target="../media/image16.png"/><Relationship Id="rId7" Type="http://schemas.microsoft.com/office/2007/relationships/hdphoto" Target="../media/hdphoto4.wdp"/><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5.wdp"/><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9287"/>
          <a:stretch/>
        </p:blipFill>
        <p:spPr>
          <a:xfrm>
            <a:off x="0" y="-647942"/>
            <a:ext cx="9144000" cy="7505941"/>
          </a:xfrm>
          <a:prstGeom prst="rect">
            <a:avLst/>
          </a:prstGeom>
        </p:spPr>
      </p:pic>
      <p:sp>
        <p:nvSpPr>
          <p:cNvPr id="4" name="TextBox 3"/>
          <p:cNvSpPr txBox="1"/>
          <p:nvPr/>
        </p:nvSpPr>
        <p:spPr>
          <a:xfrm>
            <a:off x="512623" y="651165"/>
            <a:ext cx="8070272" cy="2308324"/>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dirty="0" smtClean="0">
                <a:latin typeface="Arial" pitchFamily="34" charset="0"/>
                <a:cs typeface="Arial" pitchFamily="34" charset="0"/>
              </a:rPr>
              <a:t>A Case for Step-Wise Retreat of the </a:t>
            </a:r>
            <a:r>
              <a:rPr lang="en-US" sz="3600" dirty="0" err="1" smtClean="0">
                <a:latin typeface="Arial" pitchFamily="34" charset="0"/>
                <a:cs typeface="Arial" pitchFamily="34" charset="0"/>
              </a:rPr>
              <a:t>Laurentide</a:t>
            </a:r>
            <a:r>
              <a:rPr lang="en-US" sz="3600" dirty="0" smtClean="0">
                <a:latin typeface="Arial" pitchFamily="34" charset="0"/>
                <a:cs typeface="Arial" pitchFamily="34" charset="0"/>
              </a:rPr>
              <a:t> Ice Sheet During the Younger </a:t>
            </a:r>
            <a:r>
              <a:rPr lang="en-US" sz="3600" dirty="0" err="1" smtClean="0">
                <a:latin typeface="Arial" pitchFamily="34" charset="0"/>
                <a:cs typeface="Arial" pitchFamily="34" charset="0"/>
              </a:rPr>
              <a:t>Dryas</a:t>
            </a:r>
            <a:r>
              <a:rPr lang="en-US" sz="3600" dirty="0" smtClean="0">
                <a:latin typeface="Arial" pitchFamily="34" charset="0"/>
                <a:cs typeface="Arial" pitchFamily="34" charset="0"/>
              </a:rPr>
              <a:t>: Central Upper Peninsula of Michigan</a:t>
            </a:r>
            <a:endParaRPr lang="en-US" sz="3600" dirty="0"/>
          </a:p>
        </p:txBody>
      </p:sp>
      <p:sp>
        <p:nvSpPr>
          <p:cNvPr id="6" name="TextBox 5"/>
          <p:cNvSpPr txBox="1"/>
          <p:nvPr/>
        </p:nvSpPr>
        <p:spPr>
          <a:xfrm>
            <a:off x="2490362" y="4609146"/>
            <a:ext cx="4142504" cy="1569660"/>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2400" dirty="0" smtClean="0">
                <a:latin typeface="Arial" pitchFamily="34" charset="0"/>
                <a:cs typeface="Arial" pitchFamily="34" charset="0"/>
              </a:rPr>
              <a:t>Kent A. Walters</a:t>
            </a:r>
          </a:p>
          <a:p>
            <a:pPr algn="ctr"/>
            <a:r>
              <a:rPr lang="en-US" sz="2400" dirty="0" smtClean="0">
                <a:latin typeface="Arial" pitchFamily="34" charset="0"/>
                <a:cs typeface="Arial" pitchFamily="34" charset="0"/>
              </a:rPr>
              <a:t>Thomas V. Lowell</a:t>
            </a:r>
          </a:p>
          <a:p>
            <a:pPr algn="ctr"/>
            <a:r>
              <a:rPr lang="en-US" sz="2400" dirty="0" smtClean="0">
                <a:latin typeface="Arial" pitchFamily="34" charset="0"/>
                <a:cs typeface="Arial" pitchFamily="34" charset="0"/>
              </a:rPr>
              <a:t>The University of Cincinnati</a:t>
            </a:r>
          </a:p>
          <a:p>
            <a:pPr algn="ctr"/>
            <a:r>
              <a:rPr lang="en-US" sz="2400" dirty="0" smtClean="0">
                <a:latin typeface="Arial" pitchFamily="34" charset="0"/>
                <a:cs typeface="Arial" pitchFamily="34" charset="0"/>
              </a:rPr>
              <a:t>May 2, 2013</a:t>
            </a:r>
            <a:endParaRPr lang="en-US" sz="2400" dirty="0"/>
          </a:p>
        </p:txBody>
      </p:sp>
    </p:spTree>
    <p:extLst>
      <p:ext uri="{BB962C8B-B14F-4D97-AF65-F5344CB8AC3E}">
        <p14:creationId xmlns:p14="http://schemas.microsoft.com/office/powerpoint/2010/main" val="28781543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5" name="TextBox 4"/>
          <p:cNvSpPr txBox="1"/>
          <p:nvPr/>
        </p:nvSpPr>
        <p:spPr>
          <a:xfrm>
            <a:off x="6291618" y="327546"/>
            <a:ext cx="2415654" cy="1077218"/>
          </a:xfrm>
          <a:prstGeom prst="rect">
            <a:avLst/>
          </a:prstGeom>
          <a:noFill/>
        </p:spPr>
        <p:txBody>
          <a:bodyPr wrap="square" rtlCol="0">
            <a:spAutoFit/>
          </a:bodyPr>
          <a:lstStyle/>
          <a:p>
            <a:r>
              <a:rPr lang="en-US" sz="3200" i="1" dirty="0" smtClean="0"/>
              <a:t>LAKE SUPERIOR</a:t>
            </a:r>
            <a:endParaRPr lang="en-US" sz="3200" i="1" dirty="0"/>
          </a:p>
        </p:txBody>
      </p:sp>
    </p:spTree>
    <p:extLst>
      <p:ext uri="{BB962C8B-B14F-4D97-AF65-F5344CB8AC3E}">
        <p14:creationId xmlns:p14="http://schemas.microsoft.com/office/powerpoint/2010/main" val="333129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
            <a:ext cx="9144000" cy="685799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
        <p:nvSpPr>
          <p:cNvPr id="11" name="Freeform 10"/>
          <p:cNvSpPr/>
          <p:nvPr/>
        </p:nvSpPr>
        <p:spPr>
          <a:xfrm>
            <a:off x="2978550" y="1256929"/>
            <a:ext cx="1677731" cy="5517944"/>
          </a:xfrm>
          <a:custGeom>
            <a:avLst/>
            <a:gdLst>
              <a:gd name="connsiteX0" fmla="*/ 1454905 w 1677731"/>
              <a:gd name="connsiteY0" fmla="*/ 5375564 h 5375564"/>
              <a:gd name="connsiteX1" fmla="*/ 1427195 w 1677731"/>
              <a:gd name="connsiteY1" fmla="*/ 5264727 h 5375564"/>
              <a:gd name="connsiteX2" fmla="*/ 1454905 w 1677731"/>
              <a:gd name="connsiteY2" fmla="*/ 5056909 h 5375564"/>
              <a:gd name="connsiteX3" fmla="*/ 1496468 w 1677731"/>
              <a:gd name="connsiteY3" fmla="*/ 4904509 h 5375564"/>
              <a:gd name="connsiteX4" fmla="*/ 1482614 w 1677731"/>
              <a:gd name="connsiteY4" fmla="*/ 4710546 h 5375564"/>
              <a:gd name="connsiteX5" fmla="*/ 1482614 w 1677731"/>
              <a:gd name="connsiteY5" fmla="*/ 4599709 h 5375564"/>
              <a:gd name="connsiteX6" fmla="*/ 1482614 w 1677731"/>
              <a:gd name="connsiteY6" fmla="*/ 4530436 h 5375564"/>
              <a:gd name="connsiteX7" fmla="*/ 1454905 w 1677731"/>
              <a:gd name="connsiteY7" fmla="*/ 4488873 h 5375564"/>
              <a:gd name="connsiteX8" fmla="*/ 1413341 w 1677731"/>
              <a:gd name="connsiteY8" fmla="*/ 4488873 h 5375564"/>
              <a:gd name="connsiteX9" fmla="*/ 1385632 w 1677731"/>
              <a:gd name="connsiteY9" fmla="*/ 4558146 h 5375564"/>
              <a:gd name="connsiteX10" fmla="*/ 1344068 w 1677731"/>
              <a:gd name="connsiteY10" fmla="*/ 4668982 h 5375564"/>
              <a:gd name="connsiteX11" fmla="*/ 1274795 w 1677731"/>
              <a:gd name="connsiteY11" fmla="*/ 4779818 h 5375564"/>
              <a:gd name="connsiteX12" fmla="*/ 1163959 w 1677731"/>
              <a:gd name="connsiteY12" fmla="*/ 4904509 h 5375564"/>
              <a:gd name="connsiteX13" fmla="*/ 1080832 w 1677731"/>
              <a:gd name="connsiteY13" fmla="*/ 4973782 h 5375564"/>
              <a:gd name="connsiteX14" fmla="*/ 914577 w 1677731"/>
              <a:gd name="connsiteY14" fmla="*/ 5043055 h 5375564"/>
              <a:gd name="connsiteX15" fmla="*/ 748323 w 1677731"/>
              <a:gd name="connsiteY15" fmla="*/ 5043055 h 5375564"/>
              <a:gd name="connsiteX16" fmla="*/ 637486 w 1677731"/>
              <a:gd name="connsiteY16" fmla="*/ 5084618 h 5375564"/>
              <a:gd name="connsiteX17" fmla="*/ 582068 w 1677731"/>
              <a:gd name="connsiteY17" fmla="*/ 5167746 h 5375564"/>
              <a:gd name="connsiteX18" fmla="*/ 485086 w 1677731"/>
              <a:gd name="connsiteY18" fmla="*/ 5209309 h 5375564"/>
              <a:gd name="connsiteX19" fmla="*/ 291123 w 1677731"/>
              <a:gd name="connsiteY19" fmla="*/ 5223164 h 5375564"/>
              <a:gd name="connsiteX20" fmla="*/ 138723 w 1677731"/>
              <a:gd name="connsiteY20" fmla="*/ 5195455 h 5375564"/>
              <a:gd name="connsiteX21" fmla="*/ 41741 w 1677731"/>
              <a:gd name="connsiteY21" fmla="*/ 5112327 h 5375564"/>
              <a:gd name="connsiteX22" fmla="*/ 177 w 1677731"/>
              <a:gd name="connsiteY22" fmla="*/ 4932218 h 5375564"/>
              <a:gd name="connsiteX23" fmla="*/ 27886 w 1677731"/>
              <a:gd name="connsiteY23" fmla="*/ 4488873 h 5375564"/>
              <a:gd name="connsiteX24" fmla="*/ 55595 w 1677731"/>
              <a:gd name="connsiteY24" fmla="*/ 4114800 h 5375564"/>
              <a:gd name="connsiteX25" fmla="*/ 180286 w 1677731"/>
              <a:gd name="connsiteY25" fmla="*/ 3643746 h 5375564"/>
              <a:gd name="connsiteX26" fmla="*/ 429668 w 1677731"/>
              <a:gd name="connsiteY26" fmla="*/ 3352800 h 5375564"/>
              <a:gd name="connsiteX27" fmla="*/ 595923 w 1677731"/>
              <a:gd name="connsiteY27" fmla="*/ 3034146 h 5375564"/>
              <a:gd name="connsiteX28" fmla="*/ 706759 w 1677731"/>
              <a:gd name="connsiteY28" fmla="*/ 2687782 h 5375564"/>
              <a:gd name="connsiteX29" fmla="*/ 886868 w 1677731"/>
              <a:gd name="connsiteY29" fmla="*/ 2216727 h 5375564"/>
              <a:gd name="connsiteX30" fmla="*/ 983850 w 1677731"/>
              <a:gd name="connsiteY30" fmla="*/ 1690255 h 5375564"/>
              <a:gd name="connsiteX31" fmla="*/ 1053123 w 1677731"/>
              <a:gd name="connsiteY31" fmla="*/ 1385455 h 5375564"/>
              <a:gd name="connsiteX32" fmla="*/ 1122395 w 1677731"/>
              <a:gd name="connsiteY32" fmla="*/ 1260764 h 5375564"/>
              <a:gd name="connsiteX33" fmla="*/ 1163959 w 1677731"/>
              <a:gd name="connsiteY33" fmla="*/ 1066800 h 5375564"/>
              <a:gd name="connsiteX34" fmla="*/ 1163959 w 1677731"/>
              <a:gd name="connsiteY34" fmla="*/ 886691 h 5375564"/>
              <a:gd name="connsiteX35" fmla="*/ 1163959 w 1677731"/>
              <a:gd name="connsiteY35" fmla="*/ 762000 h 5375564"/>
              <a:gd name="connsiteX36" fmla="*/ 1233232 w 1677731"/>
              <a:gd name="connsiteY36" fmla="*/ 623455 h 5375564"/>
              <a:gd name="connsiteX37" fmla="*/ 1330214 w 1677731"/>
              <a:gd name="connsiteY37" fmla="*/ 457200 h 5375564"/>
              <a:gd name="connsiteX38" fmla="*/ 1427195 w 1677731"/>
              <a:gd name="connsiteY38" fmla="*/ 332509 h 5375564"/>
              <a:gd name="connsiteX39" fmla="*/ 1538032 w 1677731"/>
              <a:gd name="connsiteY39" fmla="*/ 304800 h 5375564"/>
              <a:gd name="connsiteX40" fmla="*/ 1648868 w 1677731"/>
              <a:gd name="connsiteY40" fmla="*/ 263236 h 5375564"/>
              <a:gd name="connsiteX41" fmla="*/ 1676577 w 1677731"/>
              <a:gd name="connsiteY41" fmla="*/ 221673 h 5375564"/>
              <a:gd name="connsiteX42" fmla="*/ 1621159 w 1677731"/>
              <a:gd name="connsiteY42" fmla="*/ 124691 h 5375564"/>
              <a:gd name="connsiteX43" fmla="*/ 1524177 w 1677731"/>
              <a:gd name="connsiteY43" fmla="*/ 0 h 53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77731" h="5375564">
                <a:moveTo>
                  <a:pt x="1454905" y="5375564"/>
                </a:moveTo>
                <a:cubicBezTo>
                  <a:pt x="1441050" y="5346700"/>
                  <a:pt x="1427195" y="5317836"/>
                  <a:pt x="1427195" y="5264727"/>
                </a:cubicBezTo>
                <a:cubicBezTo>
                  <a:pt x="1427195" y="5211618"/>
                  <a:pt x="1443360" y="5116945"/>
                  <a:pt x="1454905" y="5056909"/>
                </a:cubicBezTo>
                <a:cubicBezTo>
                  <a:pt x="1466450" y="4996873"/>
                  <a:pt x="1491850" y="4962236"/>
                  <a:pt x="1496468" y="4904509"/>
                </a:cubicBezTo>
                <a:cubicBezTo>
                  <a:pt x="1501086" y="4846782"/>
                  <a:pt x="1484923" y="4761346"/>
                  <a:pt x="1482614" y="4710546"/>
                </a:cubicBezTo>
                <a:cubicBezTo>
                  <a:pt x="1480305" y="4659746"/>
                  <a:pt x="1482614" y="4599709"/>
                  <a:pt x="1482614" y="4599709"/>
                </a:cubicBezTo>
                <a:cubicBezTo>
                  <a:pt x="1482614" y="4569691"/>
                  <a:pt x="1487232" y="4548909"/>
                  <a:pt x="1482614" y="4530436"/>
                </a:cubicBezTo>
                <a:cubicBezTo>
                  <a:pt x="1477996" y="4511963"/>
                  <a:pt x="1466451" y="4495800"/>
                  <a:pt x="1454905" y="4488873"/>
                </a:cubicBezTo>
                <a:cubicBezTo>
                  <a:pt x="1443359" y="4481946"/>
                  <a:pt x="1424886" y="4477328"/>
                  <a:pt x="1413341" y="4488873"/>
                </a:cubicBezTo>
                <a:cubicBezTo>
                  <a:pt x="1401796" y="4500418"/>
                  <a:pt x="1397177" y="4528128"/>
                  <a:pt x="1385632" y="4558146"/>
                </a:cubicBezTo>
                <a:cubicBezTo>
                  <a:pt x="1374087" y="4588164"/>
                  <a:pt x="1362541" y="4632037"/>
                  <a:pt x="1344068" y="4668982"/>
                </a:cubicBezTo>
                <a:cubicBezTo>
                  <a:pt x="1325595" y="4705927"/>
                  <a:pt x="1304813" y="4740564"/>
                  <a:pt x="1274795" y="4779818"/>
                </a:cubicBezTo>
                <a:cubicBezTo>
                  <a:pt x="1244777" y="4819072"/>
                  <a:pt x="1196286" y="4872182"/>
                  <a:pt x="1163959" y="4904509"/>
                </a:cubicBezTo>
                <a:cubicBezTo>
                  <a:pt x="1131632" y="4936836"/>
                  <a:pt x="1122396" y="4950691"/>
                  <a:pt x="1080832" y="4973782"/>
                </a:cubicBezTo>
                <a:cubicBezTo>
                  <a:pt x="1039268" y="4996873"/>
                  <a:pt x="969995" y="5031510"/>
                  <a:pt x="914577" y="5043055"/>
                </a:cubicBezTo>
                <a:cubicBezTo>
                  <a:pt x="859159" y="5054600"/>
                  <a:pt x="794505" y="5036128"/>
                  <a:pt x="748323" y="5043055"/>
                </a:cubicBezTo>
                <a:cubicBezTo>
                  <a:pt x="702141" y="5049982"/>
                  <a:pt x="665195" y="5063836"/>
                  <a:pt x="637486" y="5084618"/>
                </a:cubicBezTo>
                <a:cubicBezTo>
                  <a:pt x="609777" y="5105400"/>
                  <a:pt x="607468" y="5146964"/>
                  <a:pt x="582068" y="5167746"/>
                </a:cubicBezTo>
                <a:cubicBezTo>
                  <a:pt x="556668" y="5188528"/>
                  <a:pt x="533577" y="5200073"/>
                  <a:pt x="485086" y="5209309"/>
                </a:cubicBezTo>
                <a:cubicBezTo>
                  <a:pt x="436595" y="5218545"/>
                  <a:pt x="348850" y="5225473"/>
                  <a:pt x="291123" y="5223164"/>
                </a:cubicBezTo>
                <a:cubicBezTo>
                  <a:pt x="233396" y="5220855"/>
                  <a:pt x="180287" y="5213928"/>
                  <a:pt x="138723" y="5195455"/>
                </a:cubicBezTo>
                <a:cubicBezTo>
                  <a:pt x="97159" y="5176982"/>
                  <a:pt x="64832" y="5156200"/>
                  <a:pt x="41741" y="5112327"/>
                </a:cubicBezTo>
                <a:cubicBezTo>
                  <a:pt x="18650" y="5068454"/>
                  <a:pt x="2486" y="5036127"/>
                  <a:pt x="177" y="4932218"/>
                </a:cubicBezTo>
                <a:cubicBezTo>
                  <a:pt x="-2132" y="4828309"/>
                  <a:pt x="18650" y="4625109"/>
                  <a:pt x="27886" y="4488873"/>
                </a:cubicBezTo>
                <a:cubicBezTo>
                  <a:pt x="37122" y="4352637"/>
                  <a:pt x="30195" y="4255654"/>
                  <a:pt x="55595" y="4114800"/>
                </a:cubicBezTo>
                <a:cubicBezTo>
                  <a:pt x="80995" y="3973946"/>
                  <a:pt x="117940" y="3770746"/>
                  <a:pt x="180286" y="3643746"/>
                </a:cubicBezTo>
                <a:cubicBezTo>
                  <a:pt x="242631" y="3516746"/>
                  <a:pt x="360395" y="3454400"/>
                  <a:pt x="429668" y="3352800"/>
                </a:cubicBezTo>
                <a:cubicBezTo>
                  <a:pt x="498941" y="3251200"/>
                  <a:pt x="549741" y="3144982"/>
                  <a:pt x="595923" y="3034146"/>
                </a:cubicBezTo>
                <a:cubicBezTo>
                  <a:pt x="642105" y="2923310"/>
                  <a:pt x="658268" y="2824019"/>
                  <a:pt x="706759" y="2687782"/>
                </a:cubicBezTo>
                <a:cubicBezTo>
                  <a:pt x="755250" y="2551545"/>
                  <a:pt x="840686" y="2382981"/>
                  <a:pt x="886868" y="2216727"/>
                </a:cubicBezTo>
                <a:cubicBezTo>
                  <a:pt x="933050" y="2050473"/>
                  <a:pt x="956141" y="1828800"/>
                  <a:pt x="983850" y="1690255"/>
                </a:cubicBezTo>
                <a:cubicBezTo>
                  <a:pt x="1011559" y="1551710"/>
                  <a:pt x="1030032" y="1457037"/>
                  <a:pt x="1053123" y="1385455"/>
                </a:cubicBezTo>
                <a:cubicBezTo>
                  <a:pt x="1076214" y="1313873"/>
                  <a:pt x="1103922" y="1313873"/>
                  <a:pt x="1122395" y="1260764"/>
                </a:cubicBezTo>
                <a:cubicBezTo>
                  <a:pt x="1140868" y="1207655"/>
                  <a:pt x="1157032" y="1129145"/>
                  <a:pt x="1163959" y="1066800"/>
                </a:cubicBezTo>
                <a:cubicBezTo>
                  <a:pt x="1170886" y="1004455"/>
                  <a:pt x="1163959" y="886691"/>
                  <a:pt x="1163959" y="886691"/>
                </a:cubicBezTo>
                <a:cubicBezTo>
                  <a:pt x="1163959" y="835891"/>
                  <a:pt x="1152413" y="805873"/>
                  <a:pt x="1163959" y="762000"/>
                </a:cubicBezTo>
                <a:cubicBezTo>
                  <a:pt x="1175504" y="718127"/>
                  <a:pt x="1205523" y="674255"/>
                  <a:pt x="1233232" y="623455"/>
                </a:cubicBezTo>
                <a:cubicBezTo>
                  <a:pt x="1260941" y="572655"/>
                  <a:pt x="1297887" y="505691"/>
                  <a:pt x="1330214" y="457200"/>
                </a:cubicBezTo>
                <a:cubicBezTo>
                  <a:pt x="1362541" y="408709"/>
                  <a:pt x="1392559" y="357909"/>
                  <a:pt x="1427195" y="332509"/>
                </a:cubicBezTo>
                <a:cubicBezTo>
                  <a:pt x="1461831" y="307109"/>
                  <a:pt x="1501087" y="316345"/>
                  <a:pt x="1538032" y="304800"/>
                </a:cubicBezTo>
                <a:cubicBezTo>
                  <a:pt x="1574978" y="293254"/>
                  <a:pt x="1625777" y="277090"/>
                  <a:pt x="1648868" y="263236"/>
                </a:cubicBezTo>
                <a:cubicBezTo>
                  <a:pt x="1671959" y="249381"/>
                  <a:pt x="1681195" y="244764"/>
                  <a:pt x="1676577" y="221673"/>
                </a:cubicBezTo>
                <a:cubicBezTo>
                  <a:pt x="1671959" y="198582"/>
                  <a:pt x="1646559" y="161636"/>
                  <a:pt x="1621159" y="124691"/>
                </a:cubicBezTo>
                <a:cubicBezTo>
                  <a:pt x="1595759" y="87746"/>
                  <a:pt x="1559968" y="43873"/>
                  <a:pt x="1524177" y="0"/>
                </a:cubicBezTo>
              </a:path>
            </a:pathLst>
          </a:custGeom>
          <a:noFill/>
          <a:ln>
            <a:solidFill>
              <a:srgbClr val="FFFF00">
                <a:alpha val="28000"/>
              </a:srgbClr>
            </a:solidFill>
          </a:ln>
          <a:effectLst>
            <a:glow rad="88900">
              <a:srgbClr val="C00000">
                <a:alpha val="59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4923870" y="1326637"/>
            <a:ext cx="324033" cy="324033"/>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221678" y="395785"/>
            <a:ext cx="2719449" cy="1478127"/>
          </a:xfrm>
          <a:custGeom>
            <a:avLst/>
            <a:gdLst>
              <a:gd name="connsiteX0" fmla="*/ 2719449 w 2719449"/>
              <a:gd name="connsiteY0" fmla="*/ 676893 h 1445078"/>
              <a:gd name="connsiteX1" fmla="*/ 2642260 w 2719449"/>
              <a:gd name="connsiteY1" fmla="*/ 819397 h 1445078"/>
              <a:gd name="connsiteX2" fmla="*/ 2582883 w 2719449"/>
              <a:gd name="connsiteY2" fmla="*/ 950026 h 1445078"/>
              <a:gd name="connsiteX3" fmla="*/ 2505693 w 2719449"/>
              <a:gd name="connsiteY3" fmla="*/ 1045028 h 1445078"/>
              <a:gd name="connsiteX4" fmla="*/ 2410691 w 2719449"/>
              <a:gd name="connsiteY4" fmla="*/ 1104405 h 1445078"/>
              <a:gd name="connsiteX5" fmla="*/ 2268187 w 2719449"/>
              <a:gd name="connsiteY5" fmla="*/ 1128155 h 1445078"/>
              <a:gd name="connsiteX6" fmla="*/ 2185060 w 2719449"/>
              <a:gd name="connsiteY6" fmla="*/ 1163781 h 1445078"/>
              <a:gd name="connsiteX7" fmla="*/ 2048493 w 2719449"/>
              <a:gd name="connsiteY7" fmla="*/ 1229096 h 1445078"/>
              <a:gd name="connsiteX8" fmla="*/ 1894114 w 2719449"/>
              <a:gd name="connsiteY8" fmla="*/ 1306285 h 1445078"/>
              <a:gd name="connsiteX9" fmla="*/ 1739735 w 2719449"/>
              <a:gd name="connsiteY9" fmla="*/ 1377537 h 1445078"/>
              <a:gd name="connsiteX10" fmla="*/ 1603169 w 2719449"/>
              <a:gd name="connsiteY10" fmla="*/ 1430976 h 1445078"/>
              <a:gd name="connsiteX11" fmla="*/ 1478478 w 2719449"/>
              <a:gd name="connsiteY11" fmla="*/ 1442852 h 1445078"/>
              <a:gd name="connsiteX12" fmla="*/ 1335974 w 2719449"/>
              <a:gd name="connsiteY12" fmla="*/ 1436914 h 1445078"/>
              <a:gd name="connsiteX13" fmla="*/ 1187532 w 2719449"/>
              <a:gd name="connsiteY13" fmla="*/ 1365662 h 1445078"/>
              <a:gd name="connsiteX14" fmla="*/ 1074717 w 2719449"/>
              <a:gd name="connsiteY14" fmla="*/ 1264722 h 1445078"/>
              <a:gd name="connsiteX15" fmla="*/ 955964 w 2719449"/>
              <a:gd name="connsiteY15" fmla="*/ 1140031 h 1445078"/>
              <a:gd name="connsiteX16" fmla="*/ 914400 w 2719449"/>
              <a:gd name="connsiteY16" fmla="*/ 1021278 h 1445078"/>
              <a:gd name="connsiteX17" fmla="*/ 896587 w 2719449"/>
              <a:gd name="connsiteY17" fmla="*/ 890649 h 1445078"/>
              <a:gd name="connsiteX18" fmla="*/ 831273 w 2719449"/>
              <a:gd name="connsiteY18" fmla="*/ 730332 h 1445078"/>
              <a:gd name="connsiteX19" fmla="*/ 676893 w 2719449"/>
              <a:gd name="connsiteY19" fmla="*/ 492826 h 1445078"/>
              <a:gd name="connsiteX20" fmla="*/ 498764 w 2719449"/>
              <a:gd name="connsiteY20" fmla="*/ 326571 h 1445078"/>
              <a:gd name="connsiteX21" fmla="*/ 368135 w 2719449"/>
              <a:gd name="connsiteY21" fmla="*/ 190005 h 1445078"/>
              <a:gd name="connsiteX22" fmla="*/ 225631 w 2719449"/>
              <a:gd name="connsiteY22" fmla="*/ 100940 h 1445078"/>
              <a:gd name="connsiteX23" fmla="*/ 0 w 2719449"/>
              <a:gd name="connsiteY23" fmla="*/ 0 h 144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9449" h="1445078">
                <a:moveTo>
                  <a:pt x="2719449" y="676893"/>
                </a:moveTo>
                <a:cubicBezTo>
                  <a:pt x="2692235" y="725384"/>
                  <a:pt x="2665021" y="773875"/>
                  <a:pt x="2642260" y="819397"/>
                </a:cubicBezTo>
                <a:cubicBezTo>
                  <a:pt x="2619499" y="864919"/>
                  <a:pt x="2605644" y="912421"/>
                  <a:pt x="2582883" y="950026"/>
                </a:cubicBezTo>
                <a:cubicBezTo>
                  <a:pt x="2560122" y="987631"/>
                  <a:pt x="2534392" y="1019298"/>
                  <a:pt x="2505693" y="1045028"/>
                </a:cubicBezTo>
                <a:cubicBezTo>
                  <a:pt x="2476994" y="1070758"/>
                  <a:pt x="2450275" y="1090551"/>
                  <a:pt x="2410691" y="1104405"/>
                </a:cubicBezTo>
                <a:cubicBezTo>
                  <a:pt x="2371107" y="1118259"/>
                  <a:pt x="2305792" y="1118259"/>
                  <a:pt x="2268187" y="1128155"/>
                </a:cubicBezTo>
                <a:cubicBezTo>
                  <a:pt x="2230582" y="1138051"/>
                  <a:pt x="2221676" y="1146958"/>
                  <a:pt x="2185060" y="1163781"/>
                </a:cubicBezTo>
                <a:cubicBezTo>
                  <a:pt x="2148444" y="1180604"/>
                  <a:pt x="2096984" y="1205345"/>
                  <a:pt x="2048493" y="1229096"/>
                </a:cubicBezTo>
                <a:cubicBezTo>
                  <a:pt x="2000002" y="1252847"/>
                  <a:pt x="1945574" y="1281545"/>
                  <a:pt x="1894114" y="1306285"/>
                </a:cubicBezTo>
                <a:cubicBezTo>
                  <a:pt x="1842654" y="1331025"/>
                  <a:pt x="1788226" y="1356755"/>
                  <a:pt x="1739735" y="1377537"/>
                </a:cubicBezTo>
                <a:cubicBezTo>
                  <a:pt x="1691244" y="1398319"/>
                  <a:pt x="1646712" y="1420090"/>
                  <a:pt x="1603169" y="1430976"/>
                </a:cubicBezTo>
                <a:cubicBezTo>
                  <a:pt x="1559626" y="1441862"/>
                  <a:pt x="1523010" y="1441862"/>
                  <a:pt x="1478478" y="1442852"/>
                </a:cubicBezTo>
                <a:cubicBezTo>
                  <a:pt x="1433946" y="1443842"/>
                  <a:pt x="1384465" y="1449779"/>
                  <a:pt x="1335974" y="1436914"/>
                </a:cubicBezTo>
                <a:cubicBezTo>
                  <a:pt x="1287483" y="1424049"/>
                  <a:pt x="1231075" y="1394361"/>
                  <a:pt x="1187532" y="1365662"/>
                </a:cubicBezTo>
                <a:cubicBezTo>
                  <a:pt x="1143989" y="1336963"/>
                  <a:pt x="1113312" y="1302327"/>
                  <a:pt x="1074717" y="1264722"/>
                </a:cubicBezTo>
                <a:cubicBezTo>
                  <a:pt x="1036122" y="1227117"/>
                  <a:pt x="982683" y="1180605"/>
                  <a:pt x="955964" y="1140031"/>
                </a:cubicBezTo>
                <a:cubicBezTo>
                  <a:pt x="929245" y="1099457"/>
                  <a:pt x="924296" y="1062842"/>
                  <a:pt x="914400" y="1021278"/>
                </a:cubicBezTo>
                <a:cubicBezTo>
                  <a:pt x="904504" y="979714"/>
                  <a:pt x="910441" y="939140"/>
                  <a:pt x="896587" y="890649"/>
                </a:cubicBezTo>
                <a:cubicBezTo>
                  <a:pt x="882733" y="842158"/>
                  <a:pt x="867889" y="796636"/>
                  <a:pt x="831273" y="730332"/>
                </a:cubicBezTo>
                <a:cubicBezTo>
                  <a:pt x="794657" y="664028"/>
                  <a:pt x="732311" y="560119"/>
                  <a:pt x="676893" y="492826"/>
                </a:cubicBezTo>
                <a:cubicBezTo>
                  <a:pt x="621475" y="425533"/>
                  <a:pt x="550224" y="377041"/>
                  <a:pt x="498764" y="326571"/>
                </a:cubicBezTo>
                <a:cubicBezTo>
                  <a:pt x="447304" y="276101"/>
                  <a:pt x="413657" y="227610"/>
                  <a:pt x="368135" y="190005"/>
                </a:cubicBezTo>
                <a:cubicBezTo>
                  <a:pt x="322613" y="152400"/>
                  <a:pt x="286987" y="132607"/>
                  <a:pt x="225631" y="100940"/>
                </a:cubicBezTo>
                <a:cubicBezTo>
                  <a:pt x="164275" y="69273"/>
                  <a:pt x="82137" y="34636"/>
                  <a:pt x="0" y="0"/>
                </a:cubicBezTo>
              </a:path>
            </a:pathLst>
          </a:custGeom>
          <a:noFill/>
          <a:ln>
            <a:solidFill>
              <a:schemeClr val="tx2">
                <a:alpha val="68000"/>
              </a:schemeClr>
            </a:solidFill>
          </a:ln>
          <a:effectLst>
            <a:glow rad="63500">
              <a:schemeClr val="tx2">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4333783" y="6238783"/>
            <a:ext cx="324033" cy="324033"/>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00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extBox 3"/>
          <p:cNvSpPr txBox="1"/>
          <p:nvPr/>
        </p:nvSpPr>
        <p:spPr>
          <a:xfrm>
            <a:off x="354964" y="1926167"/>
            <a:ext cx="8070272" cy="4585871"/>
          </a:xfrm>
          <a:prstGeom prst="rect">
            <a:avLst/>
          </a:prstGeom>
          <a:noFill/>
        </p:spPr>
        <p:txBody>
          <a:bodyPr wrap="square" rtlCol="0">
            <a:spAutoFit/>
          </a:bodyPr>
          <a:lstStyle/>
          <a:p>
            <a:pPr marL="285750" indent="-285750">
              <a:buFont typeface="Arial" pitchFamily="34" charset="0"/>
              <a:buChar char="•"/>
            </a:pPr>
            <a:r>
              <a:rPr lang="en-US" sz="3200" dirty="0">
                <a:latin typeface="Arial" pitchFamily="34" charset="0"/>
                <a:cs typeface="Arial" pitchFamily="34" charset="0"/>
              </a:rPr>
              <a:t>Bracket </a:t>
            </a:r>
            <a:r>
              <a:rPr lang="en-US" sz="3200" dirty="0" smtClean="0">
                <a:latin typeface="Arial" pitchFamily="34" charset="0"/>
                <a:cs typeface="Arial" pitchFamily="34" charset="0"/>
              </a:rPr>
              <a:t>the timing of ice </a:t>
            </a:r>
            <a:r>
              <a:rPr lang="en-US" sz="3200" dirty="0">
                <a:latin typeface="Arial" pitchFamily="34" charset="0"/>
                <a:cs typeface="Arial" pitchFamily="34" charset="0"/>
              </a:rPr>
              <a:t>sheet </a:t>
            </a:r>
            <a:r>
              <a:rPr lang="en-US" sz="3200" dirty="0" smtClean="0">
                <a:latin typeface="Arial" pitchFamily="34" charset="0"/>
                <a:cs typeface="Arial" pitchFamily="34" charset="0"/>
              </a:rPr>
              <a:t>activity</a:t>
            </a:r>
          </a:p>
          <a:p>
            <a:pPr marL="285750" indent="-285750">
              <a:buFont typeface="Arial" pitchFamily="34" charset="0"/>
              <a:buChar char="•"/>
            </a:pPr>
            <a:endParaRPr lang="en-US" sz="3200" dirty="0">
              <a:latin typeface="Arial" pitchFamily="34" charset="0"/>
              <a:cs typeface="Arial" pitchFamily="34" charset="0"/>
            </a:endParaRPr>
          </a:p>
          <a:p>
            <a:pPr marL="285750" indent="-285750">
              <a:buFont typeface="Arial" pitchFamily="34" charset="0"/>
              <a:buChar char="•"/>
            </a:pPr>
            <a:r>
              <a:rPr lang="en-US" sz="2400" dirty="0">
                <a:solidFill>
                  <a:schemeClr val="tx2"/>
                </a:solidFill>
                <a:latin typeface="Arial" pitchFamily="34" charset="0"/>
                <a:cs typeface="Arial" pitchFamily="34" charset="0"/>
              </a:rPr>
              <a:t>Maximum </a:t>
            </a:r>
            <a:r>
              <a:rPr lang="en-US" sz="2400" dirty="0" smtClean="0">
                <a:solidFill>
                  <a:schemeClr val="tx2"/>
                </a:solidFill>
                <a:latin typeface="Arial" pitchFamily="34" charset="0"/>
                <a:cs typeface="Arial" pitchFamily="34" charset="0"/>
              </a:rPr>
              <a:t>ages</a:t>
            </a:r>
          </a:p>
          <a:p>
            <a:pPr marL="285750" indent="-285750">
              <a:buFont typeface="Arial" pitchFamily="34" charset="0"/>
              <a:buChar char="•"/>
            </a:pPr>
            <a:endParaRPr lang="en-US" sz="2400" dirty="0" smtClean="0">
              <a:latin typeface="Arial" pitchFamily="34" charset="0"/>
              <a:cs typeface="Arial" pitchFamily="34" charset="0"/>
            </a:endParaRPr>
          </a:p>
          <a:p>
            <a:pPr marL="285750" indent="-285750">
              <a:buFont typeface="Arial" pitchFamily="34" charset="0"/>
              <a:buChar char="•"/>
            </a:pPr>
            <a:endParaRPr lang="en-US" sz="2400" dirty="0" smtClean="0">
              <a:latin typeface="Arial" pitchFamily="34" charset="0"/>
              <a:cs typeface="Arial" pitchFamily="34" charset="0"/>
            </a:endParaRPr>
          </a:p>
          <a:p>
            <a:pPr marL="285750" indent="-285750">
              <a:buFont typeface="Arial" pitchFamily="34" charset="0"/>
              <a:buChar char="•"/>
            </a:pPr>
            <a:endParaRPr lang="en-US" sz="2400" dirty="0">
              <a:latin typeface="Arial" pitchFamily="34" charset="0"/>
              <a:cs typeface="Arial" pitchFamily="34" charset="0"/>
            </a:endParaRPr>
          </a:p>
          <a:p>
            <a:endParaRPr lang="en-US" sz="2400" dirty="0" smtClean="0">
              <a:latin typeface="Arial" pitchFamily="34" charset="0"/>
              <a:cs typeface="Arial" pitchFamily="34" charset="0"/>
            </a:endParaRPr>
          </a:p>
          <a:p>
            <a:endParaRPr lang="en-US" sz="2400" dirty="0">
              <a:latin typeface="Arial" pitchFamily="34" charset="0"/>
              <a:cs typeface="Arial" pitchFamily="34" charset="0"/>
            </a:endParaRPr>
          </a:p>
          <a:p>
            <a:pPr marL="285750" indent="-285750">
              <a:buFont typeface="Arial" pitchFamily="34" charset="0"/>
              <a:buChar char="•"/>
            </a:pPr>
            <a:r>
              <a:rPr lang="en-US" sz="2400" dirty="0" smtClean="0">
                <a:solidFill>
                  <a:srgbClr val="C00000"/>
                </a:solidFill>
                <a:latin typeface="Arial" pitchFamily="34" charset="0"/>
                <a:cs typeface="Arial" pitchFamily="34" charset="0"/>
              </a:rPr>
              <a:t>Minimum ages</a:t>
            </a:r>
          </a:p>
          <a:p>
            <a:pPr marL="285750" indent="-285750">
              <a:buFont typeface="Arial" pitchFamily="34" charset="0"/>
              <a:buChar char="•"/>
            </a:pPr>
            <a:endParaRPr lang="en-US" sz="3600" dirty="0" smtClean="0">
              <a:latin typeface="Arial" pitchFamily="34" charset="0"/>
              <a:cs typeface="Arial" pitchFamily="34" charset="0"/>
            </a:endParaRPr>
          </a:p>
          <a:p>
            <a:pPr marL="285750" indent="-285750" algn="ctr">
              <a:buFont typeface="Arial" pitchFamily="34" charset="0"/>
              <a:buChar char="•"/>
            </a:pPr>
            <a:endParaRPr lang="en-US" sz="2400" dirty="0" smtClean="0">
              <a:latin typeface="Arial" pitchFamily="34" charset="0"/>
              <a:cs typeface="Arial" pitchFamily="34" charset="0"/>
            </a:endParaRPr>
          </a:p>
        </p:txBody>
      </p:sp>
      <p:sp>
        <p:nvSpPr>
          <p:cNvPr id="5" name="TextBox 4"/>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Chronology</a:t>
            </a:r>
            <a:endParaRPr lang="en-US" sz="3600" b="1" dirty="0">
              <a:solidFill>
                <a:srgbClr val="A75959"/>
              </a:solidFill>
            </a:endParaRP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8018" b="43002"/>
          <a:stretch/>
        </p:blipFill>
        <p:spPr bwMode="auto">
          <a:xfrm>
            <a:off x="3065331" y="2632103"/>
            <a:ext cx="4549410" cy="115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833789" y="4629150"/>
            <a:ext cx="4843195" cy="1731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873829" y="5575465"/>
            <a:ext cx="4738254" cy="412902"/>
          </a:xfrm>
          <a:custGeom>
            <a:avLst/>
            <a:gdLst>
              <a:gd name="connsiteX0" fmla="*/ 0 w 4738254"/>
              <a:gd name="connsiteY0" fmla="*/ 65314 h 412902"/>
              <a:gd name="connsiteX1" fmla="*/ 255319 w 4738254"/>
              <a:gd name="connsiteY1" fmla="*/ 47501 h 412902"/>
              <a:gd name="connsiteX2" fmla="*/ 564077 w 4738254"/>
              <a:gd name="connsiteY2" fmla="*/ 35626 h 412902"/>
              <a:gd name="connsiteX3" fmla="*/ 902524 w 4738254"/>
              <a:gd name="connsiteY3" fmla="*/ 112816 h 412902"/>
              <a:gd name="connsiteX4" fmla="*/ 1211283 w 4738254"/>
              <a:gd name="connsiteY4" fmla="*/ 154379 h 412902"/>
              <a:gd name="connsiteX5" fmla="*/ 1609106 w 4738254"/>
              <a:gd name="connsiteY5" fmla="*/ 154379 h 412902"/>
              <a:gd name="connsiteX6" fmla="*/ 1905989 w 4738254"/>
              <a:gd name="connsiteY6" fmla="*/ 136566 h 412902"/>
              <a:gd name="connsiteX7" fmla="*/ 2149433 w 4738254"/>
              <a:gd name="connsiteY7" fmla="*/ 71252 h 412902"/>
              <a:gd name="connsiteX8" fmla="*/ 2321626 w 4738254"/>
              <a:gd name="connsiteY8" fmla="*/ 59377 h 412902"/>
              <a:gd name="connsiteX9" fmla="*/ 2487880 w 4738254"/>
              <a:gd name="connsiteY9" fmla="*/ 53439 h 412902"/>
              <a:gd name="connsiteX10" fmla="*/ 2648197 w 4738254"/>
              <a:gd name="connsiteY10" fmla="*/ 89065 h 412902"/>
              <a:gd name="connsiteX11" fmla="*/ 2867890 w 4738254"/>
              <a:gd name="connsiteY11" fmla="*/ 166254 h 412902"/>
              <a:gd name="connsiteX12" fmla="*/ 3010394 w 4738254"/>
              <a:gd name="connsiteY12" fmla="*/ 285008 h 412902"/>
              <a:gd name="connsiteX13" fmla="*/ 3135085 w 4738254"/>
              <a:gd name="connsiteY13" fmla="*/ 356260 h 412902"/>
              <a:gd name="connsiteX14" fmla="*/ 3265714 w 4738254"/>
              <a:gd name="connsiteY14" fmla="*/ 403761 h 412902"/>
              <a:gd name="connsiteX15" fmla="*/ 3378529 w 4738254"/>
              <a:gd name="connsiteY15" fmla="*/ 403761 h 412902"/>
              <a:gd name="connsiteX16" fmla="*/ 3526971 w 4738254"/>
              <a:gd name="connsiteY16" fmla="*/ 308758 h 412902"/>
              <a:gd name="connsiteX17" fmla="*/ 3633849 w 4738254"/>
              <a:gd name="connsiteY17" fmla="*/ 237506 h 412902"/>
              <a:gd name="connsiteX18" fmla="*/ 3752602 w 4738254"/>
              <a:gd name="connsiteY18" fmla="*/ 142504 h 412902"/>
              <a:gd name="connsiteX19" fmla="*/ 3859480 w 4738254"/>
              <a:gd name="connsiteY19" fmla="*/ 71252 h 412902"/>
              <a:gd name="connsiteX20" fmla="*/ 4025735 w 4738254"/>
              <a:gd name="connsiteY20" fmla="*/ 47501 h 412902"/>
              <a:gd name="connsiteX21" fmla="*/ 4156363 w 4738254"/>
              <a:gd name="connsiteY21" fmla="*/ 65314 h 412902"/>
              <a:gd name="connsiteX22" fmla="*/ 4405745 w 4738254"/>
              <a:gd name="connsiteY22" fmla="*/ 77190 h 412902"/>
              <a:gd name="connsiteX23" fmla="*/ 4738254 w 4738254"/>
              <a:gd name="connsiteY23" fmla="*/ 0 h 4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38254" h="412902">
                <a:moveTo>
                  <a:pt x="0" y="65314"/>
                </a:moveTo>
                <a:lnTo>
                  <a:pt x="255319" y="47501"/>
                </a:lnTo>
                <a:cubicBezTo>
                  <a:pt x="349332" y="42553"/>
                  <a:pt x="456210" y="24740"/>
                  <a:pt x="564077" y="35626"/>
                </a:cubicBezTo>
                <a:cubicBezTo>
                  <a:pt x="671945" y="46512"/>
                  <a:pt x="794656" y="93024"/>
                  <a:pt x="902524" y="112816"/>
                </a:cubicBezTo>
                <a:cubicBezTo>
                  <a:pt x="1010392" y="132608"/>
                  <a:pt x="1093519" y="147452"/>
                  <a:pt x="1211283" y="154379"/>
                </a:cubicBezTo>
                <a:cubicBezTo>
                  <a:pt x="1329047" y="161306"/>
                  <a:pt x="1493322" y="157348"/>
                  <a:pt x="1609106" y="154379"/>
                </a:cubicBezTo>
                <a:cubicBezTo>
                  <a:pt x="1724890" y="151410"/>
                  <a:pt x="1815935" y="150420"/>
                  <a:pt x="1905989" y="136566"/>
                </a:cubicBezTo>
                <a:cubicBezTo>
                  <a:pt x="1996043" y="122712"/>
                  <a:pt x="2080160" y="84117"/>
                  <a:pt x="2149433" y="71252"/>
                </a:cubicBezTo>
                <a:cubicBezTo>
                  <a:pt x="2218706" y="58387"/>
                  <a:pt x="2265218" y="62346"/>
                  <a:pt x="2321626" y="59377"/>
                </a:cubicBezTo>
                <a:cubicBezTo>
                  <a:pt x="2378034" y="56408"/>
                  <a:pt x="2433452" y="48491"/>
                  <a:pt x="2487880" y="53439"/>
                </a:cubicBezTo>
                <a:cubicBezTo>
                  <a:pt x="2542308" y="58387"/>
                  <a:pt x="2584862" y="70263"/>
                  <a:pt x="2648197" y="89065"/>
                </a:cubicBezTo>
                <a:cubicBezTo>
                  <a:pt x="2711532" y="107867"/>
                  <a:pt x="2807524" y="133597"/>
                  <a:pt x="2867890" y="166254"/>
                </a:cubicBezTo>
                <a:cubicBezTo>
                  <a:pt x="2928256" y="198911"/>
                  <a:pt x="2965861" y="253340"/>
                  <a:pt x="3010394" y="285008"/>
                </a:cubicBezTo>
                <a:cubicBezTo>
                  <a:pt x="3054927" y="316676"/>
                  <a:pt x="3092532" y="336468"/>
                  <a:pt x="3135085" y="356260"/>
                </a:cubicBezTo>
                <a:cubicBezTo>
                  <a:pt x="3177638" y="376052"/>
                  <a:pt x="3225140" y="395844"/>
                  <a:pt x="3265714" y="403761"/>
                </a:cubicBezTo>
                <a:cubicBezTo>
                  <a:pt x="3306288" y="411678"/>
                  <a:pt x="3334986" y="419595"/>
                  <a:pt x="3378529" y="403761"/>
                </a:cubicBezTo>
                <a:cubicBezTo>
                  <a:pt x="3422072" y="387927"/>
                  <a:pt x="3484418" y="336467"/>
                  <a:pt x="3526971" y="308758"/>
                </a:cubicBezTo>
                <a:cubicBezTo>
                  <a:pt x="3569524" y="281049"/>
                  <a:pt x="3596244" y="265215"/>
                  <a:pt x="3633849" y="237506"/>
                </a:cubicBezTo>
                <a:cubicBezTo>
                  <a:pt x="3671454" y="209797"/>
                  <a:pt x="3714997" y="170213"/>
                  <a:pt x="3752602" y="142504"/>
                </a:cubicBezTo>
                <a:cubicBezTo>
                  <a:pt x="3790207" y="114795"/>
                  <a:pt x="3813958" y="87086"/>
                  <a:pt x="3859480" y="71252"/>
                </a:cubicBezTo>
                <a:cubicBezTo>
                  <a:pt x="3905002" y="55418"/>
                  <a:pt x="3976255" y="48491"/>
                  <a:pt x="4025735" y="47501"/>
                </a:cubicBezTo>
                <a:cubicBezTo>
                  <a:pt x="4075215" y="46511"/>
                  <a:pt x="4093028" y="60366"/>
                  <a:pt x="4156363" y="65314"/>
                </a:cubicBezTo>
                <a:cubicBezTo>
                  <a:pt x="4219698" y="70262"/>
                  <a:pt x="4308763" y="88076"/>
                  <a:pt x="4405745" y="77190"/>
                </a:cubicBezTo>
                <a:cubicBezTo>
                  <a:pt x="4502727" y="66304"/>
                  <a:pt x="4620490" y="33152"/>
                  <a:pt x="4738254" y="0"/>
                </a:cubicBez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939398" y="5034794"/>
            <a:ext cx="661689" cy="610140"/>
          </a:xfrm>
          <a:custGeom>
            <a:avLst/>
            <a:gdLst>
              <a:gd name="connsiteX0" fmla="*/ 1729 w 661689"/>
              <a:gd name="connsiteY0" fmla="*/ 582234 h 610140"/>
              <a:gd name="connsiteX1" fmla="*/ 126420 w 661689"/>
              <a:gd name="connsiteY1" fmla="*/ 326915 h 610140"/>
              <a:gd name="connsiteX2" fmla="*/ 262986 w 661689"/>
              <a:gd name="connsiteY2" fmla="*/ 166598 h 610140"/>
              <a:gd name="connsiteX3" fmla="*/ 464867 w 661689"/>
              <a:gd name="connsiteY3" fmla="*/ 41907 h 610140"/>
              <a:gd name="connsiteX4" fmla="*/ 583620 w 661689"/>
              <a:gd name="connsiteY4" fmla="*/ 12219 h 610140"/>
              <a:gd name="connsiteX5" fmla="*/ 648934 w 661689"/>
              <a:gd name="connsiteY5" fmla="*/ 343 h 610140"/>
              <a:gd name="connsiteX6" fmla="*/ 660810 w 661689"/>
              <a:gd name="connsiteY6" fmla="*/ 24094 h 610140"/>
              <a:gd name="connsiteX7" fmla="*/ 660810 w 661689"/>
              <a:gd name="connsiteY7" fmla="*/ 160660 h 610140"/>
              <a:gd name="connsiteX8" fmla="*/ 660810 w 661689"/>
              <a:gd name="connsiteY8" fmla="*/ 392229 h 610140"/>
              <a:gd name="connsiteX9" fmla="*/ 660810 w 661689"/>
              <a:gd name="connsiteY9" fmla="*/ 445668 h 610140"/>
              <a:gd name="connsiteX10" fmla="*/ 660810 w 661689"/>
              <a:gd name="connsiteY10" fmla="*/ 505045 h 610140"/>
              <a:gd name="connsiteX11" fmla="*/ 648934 w 661689"/>
              <a:gd name="connsiteY11" fmla="*/ 534733 h 610140"/>
              <a:gd name="connsiteX12" fmla="*/ 565807 w 661689"/>
              <a:gd name="connsiteY12" fmla="*/ 564421 h 610140"/>
              <a:gd name="connsiteX13" fmla="*/ 387677 w 661689"/>
              <a:gd name="connsiteY13" fmla="*/ 605985 h 610140"/>
              <a:gd name="connsiteX14" fmla="*/ 221423 w 661689"/>
              <a:gd name="connsiteY14" fmla="*/ 605985 h 610140"/>
              <a:gd name="connsiteX15" fmla="*/ 1729 w 661689"/>
              <a:gd name="connsiteY15" fmla="*/ 582234 h 61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689" h="610140">
                <a:moveTo>
                  <a:pt x="1729" y="582234"/>
                </a:moveTo>
                <a:cubicBezTo>
                  <a:pt x="-14105" y="535722"/>
                  <a:pt x="82877" y="396188"/>
                  <a:pt x="126420" y="326915"/>
                </a:cubicBezTo>
                <a:cubicBezTo>
                  <a:pt x="169963" y="257642"/>
                  <a:pt x="206578" y="214099"/>
                  <a:pt x="262986" y="166598"/>
                </a:cubicBezTo>
                <a:cubicBezTo>
                  <a:pt x="319394" y="119097"/>
                  <a:pt x="411428" y="67637"/>
                  <a:pt x="464867" y="41907"/>
                </a:cubicBezTo>
                <a:cubicBezTo>
                  <a:pt x="518306" y="16177"/>
                  <a:pt x="552942" y="19146"/>
                  <a:pt x="583620" y="12219"/>
                </a:cubicBezTo>
                <a:cubicBezTo>
                  <a:pt x="614298" y="5292"/>
                  <a:pt x="636069" y="-1636"/>
                  <a:pt x="648934" y="343"/>
                </a:cubicBezTo>
                <a:cubicBezTo>
                  <a:pt x="661799" y="2322"/>
                  <a:pt x="658831" y="-2625"/>
                  <a:pt x="660810" y="24094"/>
                </a:cubicBezTo>
                <a:cubicBezTo>
                  <a:pt x="662789" y="50813"/>
                  <a:pt x="660810" y="160660"/>
                  <a:pt x="660810" y="160660"/>
                </a:cubicBezTo>
                <a:lnTo>
                  <a:pt x="660810" y="392229"/>
                </a:lnTo>
                <a:lnTo>
                  <a:pt x="660810" y="445668"/>
                </a:lnTo>
                <a:cubicBezTo>
                  <a:pt x="660810" y="464471"/>
                  <a:pt x="662789" y="490201"/>
                  <a:pt x="660810" y="505045"/>
                </a:cubicBezTo>
                <a:cubicBezTo>
                  <a:pt x="658831" y="519889"/>
                  <a:pt x="664768" y="524837"/>
                  <a:pt x="648934" y="534733"/>
                </a:cubicBezTo>
                <a:cubicBezTo>
                  <a:pt x="633100" y="544629"/>
                  <a:pt x="609350" y="552546"/>
                  <a:pt x="565807" y="564421"/>
                </a:cubicBezTo>
                <a:cubicBezTo>
                  <a:pt x="522264" y="576296"/>
                  <a:pt x="445074" y="599058"/>
                  <a:pt x="387677" y="605985"/>
                </a:cubicBezTo>
                <a:cubicBezTo>
                  <a:pt x="330280" y="612912"/>
                  <a:pt x="284758" y="609944"/>
                  <a:pt x="221423" y="605985"/>
                </a:cubicBezTo>
                <a:cubicBezTo>
                  <a:pt x="158088" y="602027"/>
                  <a:pt x="17563" y="628746"/>
                  <a:pt x="1729" y="582234"/>
                </a:cubicBezTo>
                <a:close/>
              </a:path>
            </a:pathLst>
          </a:custGeom>
          <a:blipFill>
            <a:blip r:embed="rId5"/>
            <a:tile tx="0" ty="0" sx="100000" sy="100000" flip="none" algn="tl"/>
          </a:blip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2862831" y="5526062"/>
            <a:ext cx="4086006" cy="459769"/>
          </a:xfrm>
          <a:custGeom>
            <a:avLst/>
            <a:gdLst>
              <a:gd name="connsiteX0" fmla="*/ 10998 w 4086006"/>
              <a:gd name="connsiteY0" fmla="*/ 25652 h 459769"/>
              <a:gd name="connsiteX1" fmla="*/ 165377 w 4086006"/>
              <a:gd name="connsiteY1" fmla="*/ 31590 h 459769"/>
              <a:gd name="connsiteX2" fmla="*/ 278192 w 4086006"/>
              <a:gd name="connsiteY2" fmla="*/ 31590 h 459769"/>
              <a:gd name="connsiteX3" fmla="*/ 426634 w 4086006"/>
              <a:gd name="connsiteY3" fmla="*/ 19714 h 459769"/>
              <a:gd name="connsiteX4" fmla="*/ 533512 w 4086006"/>
              <a:gd name="connsiteY4" fmla="*/ 1901 h 459769"/>
              <a:gd name="connsiteX5" fmla="*/ 646327 w 4086006"/>
              <a:gd name="connsiteY5" fmla="*/ 19714 h 459769"/>
              <a:gd name="connsiteX6" fmla="*/ 723517 w 4086006"/>
              <a:gd name="connsiteY6" fmla="*/ 55340 h 459769"/>
              <a:gd name="connsiteX7" fmla="*/ 854146 w 4086006"/>
              <a:gd name="connsiteY7" fmla="*/ 120655 h 459769"/>
              <a:gd name="connsiteX8" fmla="*/ 937273 w 4086006"/>
              <a:gd name="connsiteY8" fmla="*/ 132530 h 459769"/>
              <a:gd name="connsiteX9" fmla="*/ 1044151 w 4086006"/>
              <a:gd name="connsiteY9" fmla="*/ 138468 h 459769"/>
              <a:gd name="connsiteX10" fmla="*/ 1145091 w 4086006"/>
              <a:gd name="connsiteY10" fmla="*/ 168156 h 459769"/>
              <a:gd name="connsiteX11" fmla="*/ 1269782 w 4086006"/>
              <a:gd name="connsiteY11" fmla="*/ 162218 h 459769"/>
              <a:gd name="connsiteX12" fmla="*/ 1364785 w 4086006"/>
              <a:gd name="connsiteY12" fmla="*/ 132530 h 459769"/>
              <a:gd name="connsiteX13" fmla="*/ 1513226 w 4086006"/>
              <a:gd name="connsiteY13" fmla="*/ 73153 h 459769"/>
              <a:gd name="connsiteX14" fmla="*/ 1655730 w 4086006"/>
              <a:gd name="connsiteY14" fmla="*/ 90966 h 459769"/>
              <a:gd name="connsiteX15" fmla="*/ 1756670 w 4086006"/>
              <a:gd name="connsiteY15" fmla="*/ 150343 h 459769"/>
              <a:gd name="connsiteX16" fmla="*/ 1821985 w 4086006"/>
              <a:gd name="connsiteY16" fmla="*/ 138468 h 459769"/>
              <a:gd name="connsiteX17" fmla="*/ 1916987 w 4086006"/>
              <a:gd name="connsiteY17" fmla="*/ 102842 h 459769"/>
              <a:gd name="connsiteX18" fmla="*/ 2006052 w 4086006"/>
              <a:gd name="connsiteY18" fmla="*/ 90966 h 459769"/>
              <a:gd name="connsiteX19" fmla="*/ 2142618 w 4086006"/>
              <a:gd name="connsiteY19" fmla="*/ 90966 h 459769"/>
              <a:gd name="connsiteX20" fmla="*/ 2261372 w 4086006"/>
              <a:gd name="connsiteY20" fmla="*/ 49403 h 459769"/>
              <a:gd name="connsiteX21" fmla="*/ 2332624 w 4086006"/>
              <a:gd name="connsiteY21" fmla="*/ 37527 h 459769"/>
              <a:gd name="connsiteX22" fmla="*/ 2433564 w 4086006"/>
              <a:gd name="connsiteY22" fmla="*/ 49403 h 459769"/>
              <a:gd name="connsiteX23" fmla="*/ 2552317 w 4086006"/>
              <a:gd name="connsiteY23" fmla="*/ 73153 h 459769"/>
              <a:gd name="connsiteX24" fmla="*/ 2700759 w 4086006"/>
              <a:gd name="connsiteY24" fmla="*/ 96904 h 459769"/>
              <a:gd name="connsiteX25" fmla="*/ 2813574 w 4086006"/>
              <a:gd name="connsiteY25" fmla="*/ 132530 h 459769"/>
              <a:gd name="connsiteX26" fmla="*/ 2979829 w 4086006"/>
              <a:gd name="connsiteY26" fmla="*/ 227532 h 459769"/>
              <a:gd name="connsiteX27" fmla="*/ 3122333 w 4086006"/>
              <a:gd name="connsiteY27" fmla="*/ 334410 h 459769"/>
              <a:gd name="connsiteX28" fmla="*/ 3211398 w 4086006"/>
              <a:gd name="connsiteY28" fmla="*/ 370036 h 459769"/>
              <a:gd name="connsiteX29" fmla="*/ 3312338 w 4086006"/>
              <a:gd name="connsiteY29" fmla="*/ 381912 h 459769"/>
              <a:gd name="connsiteX30" fmla="*/ 3407340 w 4086006"/>
              <a:gd name="connsiteY30" fmla="*/ 370036 h 459769"/>
              <a:gd name="connsiteX31" fmla="*/ 3656722 w 4086006"/>
              <a:gd name="connsiteY31" fmla="*/ 215657 h 459769"/>
              <a:gd name="connsiteX32" fmla="*/ 3787351 w 4086006"/>
              <a:gd name="connsiteY32" fmla="*/ 114717 h 459769"/>
              <a:gd name="connsiteX33" fmla="*/ 3917979 w 4086006"/>
              <a:gd name="connsiteY33" fmla="*/ 55340 h 459769"/>
              <a:gd name="connsiteX34" fmla="*/ 3989231 w 4086006"/>
              <a:gd name="connsiteY34" fmla="*/ 1901 h 459769"/>
              <a:gd name="connsiteX35" fmla="*/ 4054546 w 4086006"/>
              <a:gd name="connsiteY35" fmla="*/ 13777 h 459769"/>
              <a:gd name="connsiteX36" fmla="*/ 4084234 w 4086006"/>
              <a:gd name="connsiteY36" fmla="*/ 31590 h 459769"/>
              <a:gd name="connsiteX37" fmla="*/ 4078296 w 4086006"/>
              <a:gd name="connsiteY37" fmla="*/ 67216 h 459769"/>
              <a:gd name="connsiteX38" fmla="*/ 4042670 w 4086006"/>
              <a:gd name="connsiteY38" fmla="*/ 73153 h 459769"/>
              <a:gd name="connsiteX39" fmla="*/ 3983294 w 4086006"/>
              <a:gd name="connsiteY39" fmla="*/ 90966 h 459769"/>
              <a:gd name="connsiteX40" fmla="*/ 3912042 w 4086006"/>
              <a:gd name="connsiteY40" fmla="*/ 102842 h 459769"/>
              <a:gd name="connsiteX41" fmla="*/ 3822977 w 4086006"/>
              <a:gd name="connsiteY41" fmla="*/ 150343 h 459769"/>
              <a:gd name="connsiteX42" fmla="*/ 3739850 w 4086006"/>
              <a:gd name="connsiteY42" fmla="*/ 209719 h 459769"/>
              <a:gd name="connsiteX43" fmla="*/ 3656722 w 4086006"/>
              <a:gd name="connsiteY43" fmla="*/ 280971 h 459769"/>
              <a:gd name="connsiteX44" fmla="*/ 3591408 w 4086006"/>
              <a:gd name="connsiteY44" fmla="*/ 328473 h 459769"/>
              <a:gd name="connsiteX45" fmla="*/ 3496405 w 4086006"/>
              <a:gd name="connsiteY45" fmla="*/ 387849 h 459769"/>
              <a:gd name="connsiteX46" fmla="*/ 3419216 w 4086006"/>
              <a:gd name="connsiteY46" fmla="*/ 447226 h 459769"/>
              <a:gd name="connsiteX47" fmla="*/ 3336088 w 4086006"/>
              <a:gd name="connsiteY47" fmla="*/ 459101 h 459769"/>
              <a:gd name="connsiteX48" fmla="*/ 3241086 w 4086006"/>
              <a:gd name="connsiteY48" fmla="*/ 435351 h 459769"/>
              <a:gd name="connsiteX49" fmla="*/ 3092644 w 4086006"/>
              <a:gd name="connsiteY49" fmla="*/ 387849 h 459769"/>
              <a:gd name="connsiteX50" fmla="*/ 2979829 w 4086006"/>
              <a:gd name="connsiteY50" fmla="*/ 304722 h 459769"/>
              <a:gd name="connsiteX51" fmla="*/ 2914514 w 4086006"/>
              <a:gd name="connsiteY51" fmla="*/ 233470 h 459769"/>
              <a:gd name="connsiteX52" fmla="*/ 2825450 w 4086006"/>
              <a:gd name="connsiteY52" fmla="*/ 180031 h 459769"/>
              <a:gd name="connsiteX53" fmla="*/ 2694821 w 4086006"/>
              <a:gd name="connsiteY53" fmla="*/ 138468 h 459769"/>
              <a:gd name="connsiteX54" fmla="*/ 2522629 w 4086006"/>
              <a:gd name="connsiteY54" fmla="*/ 108779 h 459769"/>
              <a:gd name="connsiteX55" fmla="*/ 2392000 w 4086006"/>
              <a:gd name="connsiteY55" fmla="*/ 96904 h 459769"/>
              <a:gd name="connsiteX56" fmla="*/ 2279185 w 4086006"/>
              <a:gd name="connsiteY56" fmla="*/ 108779 h 459769"/>
              <a:gd name="connsiteX57" fmla="*/ 2178244 w 4086006"/>
              <a:gd name="connsiteY57" fmla="*/ 114717 h 459769"/>
              <a:gd name="connsiteX58" fmla="*/ 2065429 w 4086006"/>
              <a:gd name="connsiteY58" fmla="*/ 144405 h 459769"/>
              <a:gd name="connsiteX59" fmla="*/ 1940738 w 4086006"/>
              <a:gd name="connsiteY59" fmla="*/ 174094 h 459769"/>
              <a:gd name="connsiteX60" fmla="*/ 1804172 w 4086006"/>
              <a:gd name="connsiteY60" fmla="*/ 191906 h 459769"/>
              <a:gd name="connsiteX61" fmla="*/ 1614166 w 4086006"/>
              <a:gd name="connsiteY61" fmla="*/ 203782 h 459769"/>
              <a:gd name="connsiteX62" fmla="*/ 1406348 w 4086006"/>
              <a:gd name="connsiteY62" fmla="*/ 203782 h 459769"/>
              <a:gd name="connsiteX63" fmla="*/ 1109465 w 4086006"/>
              <a:gd name="connsiteY63" fmla="*/ 185969 h 459769"/>
              <a:gd name="connsiteX64" fmla="*/ 854146 w 4086006"/>
              <a:gd name="connsiteY64" fmla="*/ 150343 h 459769"/>
              <a:gd name="connsiteX65" fmla="*/ 705704 w 4086006"/>
              <a:gd name="connsiteY65" fmla="*/ 102842 h 459769"/>
              <a:gd name="connsiteX66" fmla="*/ 575075 w 4086006"/>
              <a:gd name="connsiteY66" fmla="*/ 79091 h 459769"/>
              <a:gd name="connsiteX67" fmla="*/ 408821 w 4086006"/>
              <a:gd name="connsiteY67" fmla="*/ 79091 h 459769"/>
              <a:gd name="connsiteX68" fmla="*/ 242566 w 4086006"/>
              <a:gd name="connsiteY68" fmla="*/ 96904 h 459769"/>
              <a:gd name="connsiteX69" fmla="*/ 100063 w 4086006"/>
              <a:gd name="connsiteY69" fmla="*/ 102842 h 459769"/>
              <a:gd name="connsiteX70" fmla="*/ 52561 w 4086006"/>
              <a:gd name="connsiteY70" fmla="*/ 102842 h 459769"/>
              <a:gd name="connsiteX71" fmla="*/ 16935 w 4086006"/>
              <a:gd name="connsiteY71" fmla="*/ 102842 h 459769"/>
              <a:gd name="connsiteX72" fmla="*/ 10998 w 4086006"/>
              <a:gd name="connsiteY72" fmla="*/ 25652 h 45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086006" h="459769">
                <a:moveTo>
                  <a:pt x="10998" y="25652"/>
                </a:moveTo>
                <a:cubicBezTo>
                  <a:pt x="35738" y="13777"/>
                  <a:pt x="120845" y="30600"/>
                  <a:pt x="165377" y="31590"/>
                </a:cubicBezTo>
                <a:cubicBezTo>
                  <a:pt x="209909" y="32580"/>
                  <a:pt x="234649" y="33569"/>
                  <a:pt x="278192" y="31590"/>
                </a:cubicBezTo>
                <a:cubicBezTo>
                  <a:pt x="321735" y="29611"/>
                  <a:pt x="384081" y="24662"/>
                  <a:pt x="426634" y="19714"/>
                </a:cubicBezTo>
                <a:cubicBezTo>
                  <a:pt x="469187" y="14766"/>
                  <a:pt x="496897" y="1901"/>
                  <a:pt x="533512" y="1901"/>
                </a:cubicBezTo>
                <a:cubicBezTo>
                  <a:pt x="570127" y="1901"/>
                  <a:pt x="614660" y="10808"/>
                  <a:pt x="646327" y="19714"/>
                </a:cubicBezTo>
                <a:cubicBezTo>
                  <a:pt x="677994" y="28620"/>
                  <a:pt x="688880" y="38516"/>
                  <a:pt x="723517" y="55340"/>
                </a:cubicBezTo>
                <a:cubicBezTo>
                  <a:pt x="758154" y="72164"/>
                  <a:pt x="818520" y="107790"/>
                  <a:pt x="854146" y="120655"/>
                </a:cubicBezTo>
                <a:cubicBezTo>
                  <a:pt x="889772" y="133520"/>
                  <a:pt x="905606" y="129561"/>
                  <a:pt x="937273" y="132530"/>
                </a:cubicBezTo>
                <a:cubicBezTo>
                  <a:pt x="968940" y="135499"/>
                  <a:pt x="1009515" y="132530"/>
                  <a:pt x="1044151" y="138468"/>
                </a:cubicBezTo>
                <a:cubicBezTo>
                  <a:pt x="1078787" y="144406"/>
                  <a:pt x="1107486" y="164198"/>
                  <a:pt x="1145091" y="168156"/>
                </a:cubicBezTo>
                <a:cubicBezTo>
                  <a:pt x="1182696" y="172114"/>
                  <a:pt x="1233166" y="168156"/>
                  <a:pt x="1269782" y="162218"/>
                </a:cubicBezTo>
                <a:cubicBezTo>
                  <a:pt x="1306398" y="156280"/>
                  <a:pt x="1324211" y="147374"/>
                  <a:pt x="1364785" y="132530"/>
                </a:cubicBezTo>
                <a:cubicBezTo>
                  <a:pt x="1405359" y="117686"/>
                  <a:pt x="1464735" y="80080"/>
                  <a:pt x="1513226" y="73153"/>
                </a:cubicBezTo>
                <a:cubicBezTo>
                  <a:pt x="1561717" y="66226"/>
                  <a:pt x="1615156" y="78101"/>
                  <a:pt x="1655730" y="90966"/>
                </a:cubicBezTo>
                <a:cubicBezTo>
                  <a:pt x="1696304" y="103831"/>
                  <a:pt x="1728961" y="142426"/>
                  <a:pt x="1756670" y="150343"/>
                </a:cubicBezTo>
                <a:cubicBezTo>
                  <a:pt x="1784379" y="158260"/>
                  <a:pt x="1795266" y="146385"/>
                  <a:pt x="1821985" y="138468"/>
                </a:cubicBezTo>
                <a:cubicBezTo>
                  <a:pt x="1848704" y="130551"/>
                  <a:pt x="1886309" y="110759"/>
                  <a:pt x="1916987" y="102842"/>
                </a:cubicBezTo>
                <a:cubicBezTo>
                  <a:pt x="1947665" y="94925"/>
                  <a:pt x="1968447" y="92945"/>
                  <a:pt x="2006052" y="90966"/>
                </a:cubicBezTo>
                <a:cubicBezTo>
                  <a:pt x="2043657" y="88987"/>
                  <a:pt x="2100065" y="97893"/>
                  <a:pt x="2142618" y="90966"/>
                </a:cubicBezTo>
                <a:cubicBezTo>
                  <a:pt x="2185171" y="84039"/>
                  <a:pt x="2229704" y="58309"/>
                  <a:pt x="2261372" y="49403"/>
                </a:cubicBezTo>
                <a:cubicBezTo>
                  <a:pt x="2293040" y="40497"/>
                  <a:pt x="2303925" y="37527"/>
                  <a:pt x="2332624" y="37527"/>
                </a:cubicBezTo>
                <a:cubicBezTo>
                  <a:pt x="2361323" y="37527"/>
                  <a:pt x="2396949" y="43465"/>
                  <a:pt x="2433564" y="49403"/>
                </a:cubicBezTo>
                <a:cubicBezTo>
                  <a:pt x="2470179" y="55341"/>
                  <a:pt x="2507785" y="65236"/>
                  <a:pt x="2552317" y="73153"/>
                </a:cubicBezTo>
                <a:cubicBezTo>
                  <a:pt x="2596850" y="81070"/>
                  <a:pt x="2657216" y="87008"/>
                  <a:pt x="2700759" y="96904"/>
                </a:cubicBezTo>
                <a:cubicBezTo>
                  <a:pt x="2744302" y="106800"/>
                  <a:pt x="2767062" y="110759"/>
                  <a:pt x="2813574" y="132530"/>
                </a:cubicBezTo>
                <a:cubicBezTo>
                  <a:pt x="2860086" y="154301"/>
                  <a:pt x="2928369" y="193885"/>
                  <a:pt x="2979829" y="227532"/>
                </a:cubicBezTo>
                <a:cubicBezTo>
                  <a:pt x="3031289" y="261179"/>
                  <a:pt x="3083738" y="310659"/>
                  <a:pt x="3122333" y="334410"/>
                </a:cubicBezTo>
                <a:cubicBezTo>
                  <a:pt x="3160928" y="358161"/>
                  <a:pt x="3179730" y="362119"/>
                  <a:pt x="3211398" y="370036"/>
                </a:cubicBezTo>
                <a:cubicBezTo>
                  <a:pt x="3243066" y="377953"/>
                  <a:pt x="3279681" y="381912"/>
                  <a:pt x="3312338" y="381912"/>
                </a:cubicBezTo>
                <a:cubicBezTo>
                  <a:pt x="3344995" y="381912"/>
                  <a:pt x="3349943" y="397745"/>
                  <a:pt x="3407340" y="370036"/>
                </a:cubicBezTo>
                <a:cubicBezTo>
                  <a:pt x="3464737" y="342327"/>
                  <a:pt x="3593387" y="258210"/>
                  <a:pt x="3656722" y="215657"/>
                </a:cubicBezTo>
                <a:cubicBezTo>
                  <a:pt x="3720057" y="173104"/>
                  <a:pt x="3743808" y="141437"/>
                  <a:pt x="3787351" y="114717"/>
                </a:cubicBezTo>
                <a:cubicBezTo>
                  <a:pt x="3830894" y="87998"/>
                  <a:pt x="3884332" y="74143"/>
                  <a:pt x="3917979" y="55340"/>
                </a:cubicBezTo>
                <a:cubicBezTo>
                  <a:pt x="3951626" y="36537"/>
                  <a:pt x="3966470" y="8828"/>
                  <a:pt x="3989231" y="1901"/>
                </a:cubicBezTo>
                <a:cubicBezTo>
                  <a:pt x="4011992" y="-5026"/>
                  <a:pt x="4038712" y="8829"/>
                  <a:pt x="4054546" y="13777"/>
                </a:cubicBezTo>
                <a:cubicBezTo>
                  <a:pt x="4070380" y="18725"/>
                  <a:pt x="4080276" y="22684"/>
                  <a:pt x="4084234" y="31590"/>
                </a:cubicBezTo>
                <a:cubicBezTo>
                  <a:pt x="4088192" y="40496"/>
                  <a:pt x="4085223" y="60289"/>
                  <a:pt x="4078296" y="67216"/>
                </a:cubicBezTo>
                <a:cubicBezTo>
                  <a:pt x="4071369" y="74143"/>
                  <a:pt x="4058504" y="69195"/>
                  <a:pt x="4042670" y="73153"/>
                </a:cubicBezTo>
                <a:cubicBezTo>
                  <a:pt x="4026836" y="77111"/>
                  <a:pt x="4005065" y="86018"/>
                  <a:pt x="3983294" y="90966"/>
                </a:cubicBezTo>
                <a:cubicBezTo>
                  <a:pt x="3961523" y="95914"/>
                  <a:pt x="3938762" y="92946"/>
                  <a:pt x="3912042" y="102842"/>
                </a:cubicBezTo>
                <a:cubicBezTo>
                  <a:pt x="3885322" y="112738"/>
                  <a:pt x="3851676" y="132530"/>
                  <a:pt x="3822977" y="150343"/>
                </a:cubicBezTo>
                <a:cubicBezTo>
                  <a:pt x="3794278" y="168156"/>
                  <a:pt x="3767559" y="187948"/>
                  <a:pt x="3739850" y="209719"/>
                </a:cubicBezTo>
                <a:cubicBezTo>
                  <a:pt x="3712141" y="231490"/>
                  <a:pt x="3681462" y="261179"/>
                  <a:pt x="3656722" y="280971"/>
                </a:cubicBezTo>
                <a:cubicBezTo>
                  <a:pt x="3631982" y="300763"/>
                  <a:pt x="3618127" y="310660"/>
                  <a:pt x="3591408" y="328473"/>
                </a:cubicBezTo>
                <a:cubicBezTo>
                  <a:pt x="3564689" y="346286"/>
                  <a:pt x="3525104" y="368057"/>
                  <a:pt x="3496405" y="387849"/>
                </a:cubicBezTo>
                <a:cubicBezTo>
                  <a:pt x="3467706" y="407641"/>
                  <a:pt x="3445935" y="435351"/>
                  <a:pt x="3419216" y="447226"/>
                </a:cubicBezTo>
                <a:cubicBezTo>
                  <a:pt x="3392497" y="459101"/>
                  <a:pt x="3365776" y="461080"/>
                  <a:pt x="3336088" y="459101"/>
                </a:cubicBezTo>
                <a:cubicBezTo>
                  <a:pt x="3306400" y="457122"/>
                  <a:pt x="3281660" y="447226"/>
                  <a:pt x="3241086" y="435351"/>
                </a:cubicBezTo>
                <a:cubicBezTo>
                  <a:pt x="3200512" y="423476"/>
                  <a:pt x="3136187" y="409620"/>
                  <a:pt x="3092644" y="387849"/>
                </a:cubicBezTo>
                <a:cubicBezTo>
                  <a:pt x="3049101" y="366078"/>
                  <a:pt x="3009517" y="330452"/>
                  <a:pt x="2979829" y="304722"/>
                </a:cubicBezTo>
                <a:cubicBezTo>
                  <a:pt x="2950141" y="278992"/>
                  <a:pt x="2940244" y="254252"/>
                  <a:pt x="2914514" y="233470"/>
                </a:cubicBezTo>
                <a:cubicBezTo>
                  <a:pt x="2888784" y="212688"/>
                  <a:pt x="2862065" y="195865"/>
                  <a:pt x="2825450" y="180031"/>
                </a:cubicBezTo>
                <a:cubicBezTo>
                  <a:pt x="2788835" y="164197"/>
                  <a:pt x="2745291" y="150343"/>
                  <a:pt x="2694821" y="138468"/>
                </a:cubicBezTo>
                <a:cubicBezTo>
                  <a:pt x="2644351" y="126593"/>
                  <a:pt x="2573099" y="115706"/>
                  <a:pt x="2522629" y="108779"/>
                </a:cubicBezTo>
                <a:cubicBezTo>
                  <a:pt x="2472159" y="101852"/>
                  <a:pt x="2432574" y="96904"/>
                  <a:pt x="2392000" y="96904"/>
                </a:cubicBezTo>
                <a:cubicBezTo>
                  <a:pt x="2351426" y="96904"/>
                  <a:pt x="2314811" y="105810"/>
                  <a:pt x="2279185" y="108779"/>
                </a:cubicBezTo>
                <a:cubicBezTo>
                  <a:pt x="2243559" y="111748"/>
                  <a:pt x="2213870" y="108779"/>
                  <a:pt x="2178244" y="114717"/>
                </a:cubicBezTo>
                <a:cubicBezTo>
                  <a:pt x="2142618" y="120655"/>
                  <a:pt x="2105013" y="134509"/>
                  <a:pt x="2065429" y="144405"/>
                </a:cubicBezTo>
                <a:cubicBezTo>
                  <a:pt x="2025845" y="154301"/>
                  <a:pt x="1984281" y="166177"/>
                  <a:pt x="1940738" y="174094"/>
                </a:cubicBezTo>
                <a:cubicBezTo>
                  <a:pt x="1897195" y="182011"/>
                  <a:pt x="1858601" y="186958"/>
                  <a:pt x="1804172" y="191906"/>
                </a:cubicBezTo>
                <a:cubicBezTo>
                  <a:pt x="1749743" y="196854"/>
                  <a:pt x="1680470" y="201803"/>
                  <a:pt x="1614166" y="203782"/>
                </a:cubicBezTo>
                <a:cubicBezTo>
                  <a:pt x="1547862" y="205761"/>
                  <a:pt x="1490465" y="206751"/>
                  <a:pt x="1406348" y="203782"/>
                </a:cubicBezTo>
                <a:cubicBezTo>
                  <a:pt x="1322231" y="200813"/>
                  <a:pt x="1201499" y="194876"/>
                  <a:pt x="1109465" y="185969"/>
                </a:cubicBezTo>
                <a:cubicBezTo>
                  <a:pt x="1017431" y="177063"/>
                  <a:pt x="921439" y="164197"/>
                  <a:pt x="854146" y="150343"/>
                </a:cubicBezTo>
                <a:cubicBezTo>
                  <a:pt x="786853" y="136489"/>
                  <a:pt x="752216" y="114717"/>
                  <a:pt x="705704" y="102842"/>
                </a:cubicBezTo>
                <a:cubicBezTo>
                  <a:pt x="659192" y="90967"/>
                  <a:pt x="624555" y="83049"/>
                  <a:pt x="575075" y="79091"/>
                </a:cubicBezTo>
                <a:cubicBezTo>
                  <a:pt x="525595" y="75133"/>
                  <a:pt x="464239" y="76122"/>
                  <a:pt x="408821" y="79091"/>
                </a:cubicBezTo>
                <a:cubicBezTo>
                  <a:pt x="353403" y="82060"/>
                  <a:pt x="294026" y="92945"/>
                  <a:pt x="242566" y="96904"/>
                </a:cubicBezTo>
                <a:cubicBezTo>
                  <a:pt x="191106" y="100863"/>
                  <a:pt x="131730" y="101852"/>
                  <a:pt x="100063" y="102842"/>
                </a:cubicBezTo>
                <a:cubicBezTo>
                  <a:pt x="68396" y="103832"/>
                  <a:pt x="52561" y="102842"/>
                  <a:pt x="52561" y="102842"/>
                </a:cubicBezTo>
                <a:cubicBezTo>
                  <a:pt x="38706" y="102842"/>
                  <a:pt x="23862" y="108780"/>
                  <a:pt x="16935" y="102842"/>
                </a:cubicBezTo>
                <a:cubicBezTo>
                  <a:pt x="10008" y="96904"/>
                  <a:pt x="-13742" y="37527"/>
                  <a:pt x="10998" y="25652"/>
                </a:cubicBezTo>
                <a:close/>
              </a:path>
            </a:pathLst>
          </a:custGeom>
          <a:solidFill>
            <a:srgbClr val="EAE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707664" y="5651335"/>
            <a:ext cx="917911" cy="266731"/>
          </a:xfrm>
          <a:custGeom>
            <a:avLst/>
            <a:gdLst>
              <a:gd name="connsiteX0" fmla="*/ 4368 w 917911"/>
              <a:gd name="connsiteY0" fmla="*/ 13195 h 266731"/>
              <a:gd name="connsiteX1" fmla="*/ 289376 w 917911"/>
              <a:gd name="connsiteY1" fmla="*/ 13195 h 266731"/>
              <a:gd name="connsiteX2" fmla="*/ 740638 w 917911"/>
              <a:gd name="connsiteY2" fmla="*/ 1319 h 266731"/>
              <a:gd name="connsiteX3" fmla="*/ 877204 w 917911"/>
              <a:gd name="connsiteY3" fmla="*/ 1319 h 266731"/>
              <a:gd name="connsiteX4" fmla="*/ 906893 w 917911"/>
              <a:gd name="connsiteY4" fmla="*/ 1319 h 266731"/>
              <a:gd name="connsiteX5" fmla="*/ 912830 w 917911"/>
              <a:gd name="connsiteY5" fmla="*/ 19132 h 266731"/>
              <a:gd name="connsiteX6" fmla="*/ 835641 w 917911"/>
              <a:gd name="connsiteY6" fmla="*/ 90384 h 266731"/>
              <a:gd name="connsiteX7" fmla="*/ 705012 w 917911"/>
              <a:gd name="connsiteY7" fmla="*/ 167574 h 266731"/>
              <a:gd name="connsiteX8" fmla="*/ 621885 w 917911"/>
              <a:gd name="connsiteY8" fmla="*/ 221013 h 266731"/>
              <a:gd name="connsiteX9" fmla="*/ 550633 w 917911"/>
              <a:gd name="connsiteY9" fmla="*/ 262576 h 266731"/>
              <a:gd name="connsiteX10" fmla="*/ 473443 w 917911"/>
              <a:gd name="connsiteY10" fmla="*/ 262576 h 266731"/>
              <a:gd name="connsiteX11" fmla="*/ 325002 w 917911"/>
              <a:gd name="connsiteY11" fmla="*/ 238826 h 266731"/>
              <a:gd name="connsiteX12" fmla="*/ 224061 w 917911"/>
              <a:gd name="connsiteY12" fmla="*/ 173511 h 266731"/>
              <a:gd name="connsiteX13" fmla="*/ 123121 w 917911"/>
              <a:gd name="connsiteY13" fmla="*/ 96322 h 266731"/>
              <a:gd name="connsiteX14" fmla="*/ 4368 w 917911"/>
              <a:gd name="connsiteY14" fmla="*/ 13195 h 26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911" h="266731">
                <a:moveTo>
                  <a:pt x="4368" y="13195"/>
                </a:moveTo>
                <a:cubicBezTo>
                  <a:pt x="32077" y="-659"/>
                  <a:pt x="166664" y="15174"/>
                  <a:pt x="289376" y="13195"/>
                </a:cubicBezTo>
                <a:cubicBezTo>
                  <a:pt x="412088" y="11216"/>
                  <a:pt x="642667" y="3298"/>
                  <a:pt x="740638" y="1319"/>
                </a:cubicBezTo>
                <a:cubicBezTo>
                  <a:pt x="838609" y="-660"/>
                  <a:pt x="877204" y="1319"/>
                  <a:pt x="877204" y="1319"/>
                </a:cubicBezTo>
                <a:cubicBezTo>
                  <a:pt x="904913" y="1319"/>
                  <a:pt x="900955" y="-1650"/>
                  <a:pt x="906893" y="1319"/>
                </a:cubicBezTo>
                <a:cubicBezTo>
                  <a:pt x="912831" y="4288"/>
                  <a:pt x="924705" y="4288"/>
                  <a:pt x="912830" y="19132"/>
                </a:cubicBezTo>
                <a:cubicBezTo>
                  <a:pt x="900955" y="33976"/>
                  <a:pt x="870277" y="65644"/>
                  <a:pt x="835641" y="90384"/>
                </a:cubicBezTo>
                <a:cubicBezTo>
                  <a:pt x="801005" y="115124"/>
                  <a:pt x="740638" y="145803"/>
                  <a:pt x="705012" y="167574"/>
                </a:cubicBezTo>
                <a:cubicBezTo>
                  <a:pt x="669386" y="189346"/>
                  <a:pt x="647615" y="205179"/>
                  <a:pt x="621885" y="221013"/>
                </a:cubicBezTo>
                <a:cubicBezTo>
                  <a:pt x="596155" y="236847"/>
                  <a:pt x="575373" y="255649"/>
                  <a:pt x="550633" y="262576"/>
                </a:cubicBezTo>
                <a:cubicBezTo>
                  <a:pt x="525893" y="269503"/>
                  <a:pt x="511048" y="266534"/>
                  <a:pt x="473443" y="262576"/>
                </a:cubicBezTo>
                <a:cubicBezTo>
                  <a:pt x="435838" y="258618"/>
                  <a:pt x="366566" y="253670"/>
                  <a:pt x="325002" y="238826"/>
                </a:cubicBezTo>
                <a:cubicBezTo>
                  <a:pt x="283438" y="223982"/>
                  <a:pt x="257708" y="197262"/>
                  <a:pt x="224061" y="173511"/>
                </a:cubicBezTo>
                <a:cubicBezTo>
                  <a:pt x="190414" y="149760"/>
                  <a:pt x="157757" y="122052"/>
                  <a:pt x="123121" y="96322"/>
                </a:cubicBezTo>
                <a:cubicBezTo>
                  <a:pt x="88485" y="70592"/>
                  <a:pt x="-23341" y="27049"/>
                  <a:pt x="4368" y="1319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2833789" y="4852954"/>
            <a:ext cx="2873875" cy="886166"/>
            <a:chOff x="2833789" y="4783610"/>
            <a:chExt cx="2873875" cy="886166"/>
          </a:xfrm>
        </p:grpSpPr>
        <p:pic>
          <p:nvPicPr>
            <p:cNvPr id="32"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7582" y="4979350"/>
              <a:ext cx="283992" cy="6904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8115" y="4840077"/>
              <a:ext cx="283992" cy="6904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0637" y="4925307"/>
              <a:ext cx="283992" cy="69042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2833789" y="4783610"/>
              <a:ext cx="2873875" cy="842629"/>
              <a:chOff x="2833789" y="4874624"/>
              <a:chExt cx="2873875" cy="842629"/>
            </a:xfrm>
          </p:grpSpPr>
          <p:pic>
            <p:nvPicPr>
              <p:cNvPr id="1026"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5785" y="4874624"/>
                <a:ext cx="283992" cy="6904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3672" y="4950353"/>
                <a:ext cx="283992" cy="6904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3541" y="4949524"/>
                <a:ext cx="283992" cy="6904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7874" y="4909421"/>
                <a:ext cx="283992" cy="6904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58641" y="4949524"/>
                <a:ext cx="283992" cy="6904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3789" y="4885039"/>
                <a:ext cx="283992" cy="6904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0960" y="4909421"/>
                <a:ext cx="283992" cy="6904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9578" y="5026827"/>
                <a:ext cx="283992" cy="6904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5586" y="5026630"/>
                <a:ext cx="283992" cy="6904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0004" y="4994651"/>
                <a:ext cx="283992" cy="69042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Optimus Prime\AppData\Local\Microsoft\Windows\Temporary Internet Files\Content.IE5\TX038TQH\MC90001454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119" y="4890148"/>
                <a:ext cx="283992" cy="69042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6" name="Freeform 45"/>
          <p:cNvSpPr/>
          <p:nvPr/>
        </p:nvSpPr>
        <p:spPr>
          <a:xfrm>
            <a:off x="5880898" y="5776906"/>
            <a:ext cx="608120" cy="147645"/>
          </a:xfrm>
          <a:custGeom>
            <a:avLst/>
            <a:gdLst>
              <a:gd name="connsiteX0" fmla="*/ 790 w 608120"/>
              <a:gd name="connsiteY0" fmla="*/ 14295 h 147645"/>
              <a:gd name="connsiteX1" fmla="*/ 67465 w 608120"/>
              <a:gd name="connsiteY1" fmla="*/ 76208 h 147645"/>
              <a:gd name="connsiteX2" fmla="*/ 124615 w 608120"/>
              <a:gd name="connsiteY2" fmla="*/ 114308 h 147645"/>
              <a:gd name="connsiteX3" fmla="*/ 219865 w 608120"/>
              <a:gd name="connsiteY3" fmla="*/ 138120 h 147645"/>
              <a:gd name="connsiteX4" fmla="*/ 315115 w 608120"/>
              <a:gd name="connsiteY4" fmla="*/ 147645 h 147645"/>
              <a:gd name="connsiteX5" fmla="*/ 386553 w 608120"/>
              <a:gd name="connsiteY5" fmla="*/ 138120 h 147645"/>
              <a:gd name="connsiteX6" fmla="*/ 448465 w 608120"/>
              <a:gd name="connsiteY6" fmla="*/ 104783 h 147645"/>
              <a:gd name="connsiteX7" fmla="*/ 524665 w 608120"/>
              <a:gd name="connsiteY7" fmla="*/ 71445 h 147645"/>
              <a:gd name="connsiteX8" fmla="*/ 605628 w 608120"/>
              <a:gd name="connsiteY8" fmla="*/ 8 h 147645"/>
              <a:gd name="connsiteX9" fmla="*/ 424653 w 608120"/>
              <a:gd name="connsiteY9" fmla="*/ 66683 h 147645"/>
              <a:gd name="connsiteX10" fmla="*/ 272253 w 608120"/>
              <a:gd name="connsiteY10" fmla="*/ 76208 h 147645"/>
              <a:gd name="connsiteX11" fmla="*/ 115090 w 608120"/>
              <a:gd name="connsiteY11" fmla="*/ 57158 h 147645"/>
              <a:gd name="connsiteX12" fmla="*/ 790 w 608120"/>
              <a:gd name="connsiteY12" fmla="*/ 14295 h 14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120" h="147645">
                <a:moveTo>
                  <a:pt x="790" y="14295"/>
                </a:moveTo>
                <a:cubicBezTo>
                  <a:pt x="-7148" y="17470"/>
                  <a:pt x="46827" y="59539"/>
                  <a:pt x="67465" y="76208"/>
                </a:cubicBezTo>
                <a:cubicBezTo>
                  <a:pt x="88103" y="92877"/>
                  <a:pt x="99215" y="103989"/>
                  <a:pt x="124615" y="114308"/>
                </a:cubicBezTo>
                <a:cubicBezTo>
                  <a:pt x="150015" y="124627"/>
                  <a:pt x="188115" y="132564"/>
                  <a:pt x="219865" y="138120"/>
                </a:cubicBezTo>
                <a:cubicBezTo>
                  <a:pt x="251615" y="143676"/>
                  <a:pt x="287334" y="147645"/>
                  <a:pt x="315115" y="147645"/>
                </a:cubicBezTo>
                <a:cubicBezTo>
                  <a:pt x="342896" y="147645"/>
                  <a:pt x="364328" y="145264"/>
                  <a:pt x="386553" y="138120"/>
                </a:cubicBezTo>
                <a:cubicBezTo>
                  <a:pt x="408778" y="130976"/>
                  <a:pt x="425446" y="115896"/>
                  <a:pt x="448465" y="104783"/>
                </a:cubicBezTo>
                <a:cubicBezTo>
                  <a:pt x="471484" y="93670"/>
                  <a:pt x="498471" y="88907"/>
                  <a:pt x="524665" y="71445"/>
                </a:cubicBezTo>
                <a:cubicBezTo>
                  <a:pt x="550859" y="53983"/>
                  <a:pt x="622297" y="802"/>
                  <a:pt x="605628" y="8"/>
                </a:cubicBezTo>
                <a:cubicBezTo>
                  <a:pt x="588959" y="-786"/>
                  <a:pt x="480216" y="53983"/>
                  <a:pt x="424653" y="66683"/>
                </a:cubicBezTo>
                <a:cubicBezTo>
                  <a:pt x="369090" y="79383"/>
                  <a:pt x="323847" y="77795"/>
                  <a:pt x="272253" y="76208"/>
                </a:cubicBezTo>
                <a:cubicBezTo>
                  <a:pt x="220659" y="74621"/>
                  <a:pt x="160334" y="69064"/>
                  <a:pt x="115090" y="57158"/>
                </a:cubicBezTo>
                <a:cubicBezTo>
                  <a:pt x="69846" y="45252"/>
                  <a:pt x="8728" y="11120"/>
                  <a:pt x="790" y="14295"/>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6145484" y="1061961"/>
            <a:ext cx="2779998" cy="5741368"/>
            <a:chOff x="6145484" y="1061961"/>
            <a:chExt cx="2779998" cy="5741368"/>
          </a:xfrm>
        </p:grpSpPr>
        <p:sp>
          <p:nvSpPr>
            <p:cNvPr id="8" name="TextBox 7"/>
            <p:cNvSpPr txBox="1"/>
            <p:nvPr/>
          </p:nvSpPr>
          <p:spPr>
            <a:xfrm>
              <a:off x="6198376" y="3739049"/>
              <a:ext cx="1255083" cy="400110"/>
            </a:xfrm>
            <a:prstGeom prst="rect">
              <a:avLst/>
            </a:prstGeom>
            <a:noFill/>
          </p:spPr>
          <p:txBody>
            <a:bodyPr wrap="square" rtlCol="0">
              <a:spAutoFit/>
            </a:bodyPr>
            <a:lstStyle/>
            <a:p>
              <a:r>
                <a:rPr lang="en-US" sz="2000" dirty="0" smtClean="0"/>
                <a:t>9600 ± 60</a:t>
              </a:r>
              <a:endParaRPr lang="en-US" sz="2000" dirty="0"/>
            </a:p>
          </p:txBody>
        </p:sp>
        <p:grpSp>
          <p:nvGrpSpPr>
            <p:cNvPr id="15" name="Group 14"/>
            <p:cNvGrpSpPr/>
            <p:nvPr/>
          </p:nvGrpSpPr>
          <p:grpSpPr>
            <a:xfrm>
              <a:off x="7685991" y="1379990"/>
              <a:ext cx="1173575" cy="5423339"/>
              <a:chOff x="7614741" y="1261240"/>
              <a:chExt cx="1173575" cy="5423339"/>
            </a:xfrm>
          </p:grpSpPr>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5343" r="85019" b="16905"/>
              <a:stretch/>
            </p:blipFill>
            <p:spPr>
              <a:xfrm>
                <a:off x="7614741" y="1261241"/>
                <a:ext cx="642155" cy="5297214"/>
              </a:xfrm>
              <a:prstGeom prst="rect">
                <a:avLst/>
              </a:prstGeom>
              <a:ln>
                <a:noFill/>
              </a:ln>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96607" b="15139"/>
              <a:stretch/>
            </p:blipFill>
            <p:spPr>
              <a:xfrm>
                <a:off x="8394376" y="1261240"/>
                <a:ext cx="393940" cy="5423339"/>
              </a:xfrm>
              <a:prstGeom prst="rect">
                <a:avLst/>
              </a:prstGeom>
              <a:ln>
                <a:noFill/>
              </a:ln>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348" r="94889" b="16905"/>
              <a:stretch/>
            </p:blipFill>
            <p:spPr>
              <a:xfrm flipH="1">
                <a:off x="8202304" y="1261241"/>
                <a:ext cx="183776" cy="5297214"/>
              </a:xfrm>
              <a:prstGeom prst="rect">
                <a:avLst/>
              </a:prstGeom>
              <a:ln>
                <a:noFill/>
              </a:ln>
            </p:spPr>
          </p:pic>
        </p:grpSp>
        <p:sp>
          <p:nvSpPr>
            <p:cNvPr id="13" name="TextBox 12"/>
            <p:cNvSpPr txBox="1"/>
            <p:nvPr/>
          </p:nvSpPr>
          <p:spPr>
            <a:xfrm>
              <a:off x="7676984" y="1061961"/>
              <a:ext cx="1248498" cy="369332"/>
            </a:xfrm>
            <a:prstGeom prst="rect">
              <a:avLst/>
            </a:prstGeom>
            <a:noFill/>
          </p:spPr>
          <p:txBody>
            <a:bodyPr wrap="square" rtlCol="0">
              <a:spAutoFit/>
            </a:bodyPr>
            <a:lstStyle/>
            <a:p>
              <a:r>
                <a:rPr lang="en-US" dirty="0" smtClean="0"/>
                <a:t>Depth (cm)</a:t>
              </a:r>
              <a:endParaRPr lang="en-US" dirty="0"/>
            </a:p>
          </p:txBody>
        </p:sp>
        <p:sp>
          <p:nvSpPr>
            <p:cNvPr id="47" name="Rectangle 46"/>
            <p:cNvSpPr/>
            <p:nvPr/>
          </p:nvSpPr>
          <p:spPr>
            <a:xfrm>
              <a:off x="6145484" y="5790638"/>
              <a:ext cx="98854" cy="253903"/>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V="1">
              <a:off x="6244338" y="1431293"/>
              <a:ext cx="1441653" cy="4345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244338" y="6044541"/>
              <a:ext cx="1441653" cy="6326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7347098" y="3859619"/>
              <a:ext cx="338893" cy="794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346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8" grpId="0" animBg="1"/>
      <p:bldP spid="29" grpId="0" animBg="1"/>
      <p:bldP spid="30" grpId="0" animBg="1"/>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
        <p:nvSpPr>
          <p:cNvPr id="6" name="TextBox 5"/>
          <p:cNvSpPr txBox="1"/>
          <p:nvPr/>
        </p:nvSpPr>
        <p:spPr>
          <a:xfrm rot="18604991">
            <a:off x="3671214" y="5100764"/>
            <a:ext cx="1050877" cy="307777"/>
          </a:xfrm>
          <a:prstGeom prst="rect">
            <a:avLst/>
          </a:prstGeom>
          <a:noFill/>
        </p:spPr>
        <p:txBody>
          <a:bodyPr wrap="square" rtlCol="0">
            <a:spAutoFit/>
          </a:bodyPr>
          <a:lstStyle/>
          <a:p>
            <a:r>
              <a:rPr lang="en-US" sz="1400" dirty="0" smtClean="0"/>
              <a:t>GREEN BAY</a:t>
            </a:r>
            <a:endParaRPr lang="en-US" sz="1400" dirty="0"/>
          </a:p>
        </p:txBody>
      </p:sp>
      <p:sp>
        <p:nvSpPr>
          <p:cNvPr id="4" name="TextBox 3"/>
          <p:cNvSpPr txBox="1"/>
          <p:nvPr/>
        </p:nvSpPr>
        <p:spPr>
          <a:xfrm>
            <a:off x="5188117" y="324898"/>
            <a:ext cx="1897039" cy="369332"/>
          </a:xfrm>
          <a:prstGeom prst="rect">
            <a:avLst/>
          </a:prstGeom>
          <a:noFill/>
        </p:spPr>
        <p:txBody>
          <a:bodyPr wrap="square" rtlCol="0">
            <a:spAutoFit/>
          </a:bodyPr>
          <a:lstStyle/>
          <a:p>
            <a:r>
              <a:rPr lang="en-US" i="1" dirty="0" smtClean="0"/>
              <a:t>LAKE SUPERIOR</a:t>
            </a:r>
            <a:endParaRPr lang="en-US" i="1" dirty="0"/>
          </a:p>
        </p:txBody>
      </p:sp>
      <p:sp>
        <p:nvSpPr>
          <p:cNvPr id="12" name="TextBox 11"/>
          <p:cNvSpPr txBox="1"/>
          <p:nvPr/>
        </p:nvSpPr>
        <p:spPr>
          <a:xfrm rot="18530412">
            <a:off x="5288979" y="4231276"/>
            <a:ext cx="1897039" cy="400110"/>
          </a:xfrm>
          <a:prstGeom prst="rect">
            <a:avLst/>
          </a:prstGeom>
          <a:noFill/>
        </p:spPr>
        <p:txBody>
          <a:bodyPr wrap="square" rtlCol="0">
            <a:spAutoFit/>
          </a:bodyPr>
          <a:lstStyle/>
          <a:p>
            <a:r>
              <a:rPr lang="en-US" sz="2000" i="1" dirty="0" smtClean="0"/>
              <a:t>LAKE MICHIGAN</a:t>
            </a:r>
            <a:endParaRPr lang="en-US" sz="2000" i="1" dirty="0"/>
          </a:p>
        </p:txBody>
      </p:sp>
      <p:sp>
        <p:nvSpPr>
          <p:cNvPr id="14" name="TextBox 13"/>
          <p:cNvSpPr txBox="1"/>
          <p:nvPr/>
        </p:nvSpPr>
        <p:spPr>
          <a:xfrm rot="1245669">
            <a:off x="2475626" y="1742233"/>
            <a:ext cx="948519" cy="338554"/>
          </a:xfrm>
          <a:prstGeom prst="rect">
            <a:avLst/>
          </a:prstGeom>
          <a:noFill/>
        </p:spPr>
        <p:txBody>
          <a:bodyPr wrap="square" rtlCol="0">
            <a:spAutoFit/>
          </a:bodyPr>
          <a:lstStyle/>
          <a:p>
            <a:r>
              <a:rPr lang="en-US" sz="1600" dirty="0" smtClean="0"/>
              <a:t>Michigan</a:t>
            </a:r>
            <a:endParaRPr lang="en-US" sz="1600" dirty="0"/>
          </a:p>
        </p:txBody>
      </p:sp>
      <p:sp>
        <p:nvSpPr>
          <p:cNvPr id="15" name="TextBox 14"/>
          <p:cNvSpPr txBox="1"/>
          <p:nvPr/>
        </p:nvSpPr>
        <p:spPr>
          <a:xfrm rot="1245669">
            <a:off x="2259420" y="2176532"/>
            <a:ext cx="1042129" cy="338554"/>
          </a:xfrm>
          <a:prstGeom prst="rect">
            <a:avLst/>
          </a:prstGeom>
          <a:noFill/>
        </p:spPr>
        <p:txBody>
          <a:bodyPr wrap="square" rtlCol="0">
            <a:spAutoFit/>
          </a:bodyPr>
          <a:lstStyle/>
          <a:p>
            <a:r>
              <a:rPr lang="en-US" sz="1600" dirty="0" smtClean="0"/>
              <a:t>Wisconsin</a:t>
            </a:r>
            <a:endParaRPr lang="en-US" sz="1600" dirty="0"/>
          </a:p>
        </p:txBody>
      </p:sp>
      <p:sp>
        <p:nvSpPr>
          <p:cNvPr id="3" name="Isosceles Triangle 2"/>
          <p:cNvSpPr/>
          <p:nvPr/>
        </p:nvSpPr>
        <p:spPr>
          <a:xfrm>
            <a:off x="5066245" y="5993320"/>
            <a:ext cx="171438" cy="147791"/>
          </a:xfrm>
          <a:prstGeom prst="triangle">
            <a:avLst/>
          </a:prstGeom>
          <a:solidFill>
            <a:srgbClr val="1E8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4560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779" y="3097026"/>
            <a:ext cx="4238216" cy="3294046"/>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480" r="12865"/>
          <a:stretch/>
        </p:blipFill>
        <p:spPr>
          <a:xfrm>
            <a:off x="7715573" y="1457640"/>
            <a:ext cx="1356303" cy="1230682"/>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r="13146"/>
          <a:stretch/>
        </p:blipFill>
        <p:spPr>
          <a:xfrm>
            <a:off x="6159724" y="1430979"/>
            <a:ext cx="1456064" cy="1257343"/>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4203" r="11344"/>
          <a:stretch/>
        </p:blipFill>
        <p:spPr>
          <a:xfrm>
            <a:off x="4668397" y="1430344"/>
            <a:ext cx="1416524" cy="1257979"/>
          </a:xfrm>
          <a:prstGeom prst="rect">
            <a:avLst/>
          </a:prstGeom>
        </p:spPr>
      </p:pic>
      <p:pic>
        <p:nvPicPr>
          <p:cNvPr id="7" name="Picture 6"/>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4773" r="6583"/>
          <a:stretch/>
        </p:blipFill>
        <p:spPr>
          <a:xfrm>
            <a:off x="3090271" y="1430979"/>
            <a:ext cx="1486097" cy="1257345"/>
          </a:xfrm>
          <a:prstGeom prst="rect">
            <a:avLst/>
          </a:prstGeom>
        </p:spPr>
      </p:pic>
      <p:pic>
        <p:nvPicPr>
          <p:cNvPr id="8" name="Picture 7"/>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814" r="10734"/>
          <a:stretch/>
        </p:blipFill>
        <p:spPr>
          <a:xfrm>
            <a:off x="1603940" y="1430344"/>
            <a:ext cx="1416524" cy="1257981"/>
          </a:xfrm>
          <a:prstGeom prst="rect">
            <a:avLst/>
          </a:prstGeom>
        </p:spPr>
      </p:pic>
      <p:pic>
        <p:nvPicPr>
          <p:cNvPr id="9" name="Picture 8"/>
          <p:cNvPicPr>
            <a:picLocks noChangeAspect="1"/>
          </p:cNvPicPr>
          <p:nvPr/>
        </p:nvPicPr>
        <p:blipFill rotWithShape="1">
          <a:blip r:embed="rId14" cstate="print">
            <a:extLst>
              <a:ext uri="{BEBA8EAE-BF5A-486C-A8C5-ECC9F3942E4B}">
                <a14:imgProps xmlns:a14="http://schemas.microsoft.com/office/drawing/2010/main">
                  <a14:imgLayer r:embed="rId1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819" r="8932"/>
          <a:stretch/>
        </p:blipFill>
        <p:spPr>
          <a:xfrm>
            <a:off x="95532" y="1430344"/>
            <a:ext cx="1446665" cy="1257981"/>
          </a:xfrm>
          <a:prstGeom prst="rect">
            <a:avLst/>
          </a:prstGeom>
        </p:spPr>
      </p:pic>
      <p:sp>
        <p:nvSpPr>
          <p:cNvPr id="13" name="Rectangle 12"/>
          <p:cNvSpPr/>
          <p:nvPr/>
        </p:nvSpPr>
        <p:spPr>
          <a:xfrm>
            <a:off x="95532" y="1430344"/>
            <a:ext cx="8976344" cy="12579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6" cstate="print">
            <a:extLst>
              <a:ext uri="{28A0092B-C50C-407E-A947-70E740481C1C}">
                <a14:useLocalDpi xmlns:a14="http://schemas.microsoft.com/office/drawing/2010/main" val="0"/>
              </a:ext>
            </a:extLst>
          </a:blip>
          <a:srcRect l="26859" t="1708" r="10036" b="58420"/>
          <a:stretch/>
        </p:blipFill>
        <p:spPr>
          <a:xfrm>
            <a:off x="298410" y="3097899"/>
            <a:ext cx="4027584" cy="3293173"/>
          </a:xfrm>
          <a:prstGeom prst="rect">
            <a:avLst/>
          </a:prstGeom>
          <a:ln w="25400">
            <a:solidFill>
              <a:schemeClr val="tx1"/>
            </a:solidFill>
          </a:ln>
        </p:spPr>
      </p:pic>
      <p:sp>
        <p:nvSpPr>
          <p:cNvPr id="21" name="Oval 20"/>
          <p:cNvSpPr/>
          <p:nvPr/>
        </p:nvSpPr>
        <p:spPr>
          <a:xfrm>
            <a:off x="2223022" y="4280589"/>
            <a:ext cx="272956" cy="2665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463276" y="4937501"/>
            <a:ext cx="272956" cy="2665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432718" y="4839115"/>
            <a:ext cx="272956" cy="2665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H="1" flipV="1">
            <a:off x="95532" y="2688325"/>
            <a:ext cx="4572866" cy="4095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919919" y="2688322"/>
            <a:ext cx="151957" cy="4087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5" idx="7"/>
          </p:cNvCxnSpPr>
          <p:nvPr/>
        </p:nvCxnSpPr>
        <p:spPr>
          <a:xfrm flipV="1">
            <a:off x="3696259" y="2688325"/>
            <a:ext cx="5375617" cy="228821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1" idx="1"/>
          </p:cNvCxnSpPr>
          <p:nvPr/>
        </p:nvCxnSpPr>
        <p:spPr>
          <a:xfrm flipH="1" flipV="1">
            <a:off x="95532" y="2688325"/>
            <a:ext cx="2167463" cy="163130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034772" y="4591294"/>
            <a:ext cx="272956" cy="266552"/>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Summing Probabilities</a:t>
            </a:r>
            <a:endParaRPr lang="en-US" sz="3600" b="1" dirty="0">
              <a:solidFill>
                <a:srgbClr val="A75959"/>
              </a:solidFill>
            </a:endParaRPr>
          </a:p>
        </p:txBody>
      </p:sp>
      <p:sp>
        <p:nvSpPr>
          <p:cNvPr id="31" name="Right Arrow 30"/>
          <p:cNvSpPr/>
          <p:nvPr/>
        </p:nvSpPr>
        <p:spPr>
          <a:xfrm>
            <a:off x="7196447" y="4776787"/>
            <a:ext cx="878774" cy="62648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84126" y="3086685"/>
            <a:ext cx="4251522" cy="3304387"/>
          </a:xfrm>
          <a:prstGeom prst="rect">
            <a:avLst/>
          </a:prstGeom>
        </p:spPr>
      </p:pic>
      <p:sp>
        <p:nvSpPr>
          <p:cNvPr id="22" name="Isosceles Triangle 21"/>
          <p:cNvSpPr/>
          <p:nvPr/>
        </p:nvSpPr>
        <p:spPr>
          <a:xfrm>
            <a:off x="2101719" y="4648704"/>
            <a:ext cx="148576" cy="128083"/>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31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5" grpId="0" animBg="1"/>
      <p:bldP spid="26" grpId="0" animBg="1"/>
      <p:bldP spid="28"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Age of the </a:t>
            </a:r>
            <a:r>
              <a:rPr lang="en-US" sz="3600" b="1" dirty="0" err="1" smtClean="0">
                <a:solidFill>
                  <a:srgbClr val="A75959"/>
                </a:solidFill>
                <a:latin typeface="Arial" pitchFamily="34" charset="0"/>
                <a:cs typeface="Arial" pitchFamily="34" charset="0"/>
              </a:rPr>
              <a:t>Gribben</a:t>
            </a:r>
            <a:r>
              <a:rPr lang="en-US" sz="3600" b="1" dirty="0" smtClean="0">
                <a:solidFill>
                  <a:srgbClr val="A75959"/>
                </a:solidFill>
                <a:latin typeface="Arial" pitchFamily="34" charset="0"/>
                <a:cs typeface="Arial" pitchFamily="34" charset="0"/>
              </a:rPr>
              <a:t> Moraine</a:t>
            </a:r>
            <a:endParaRPr lang="en-US" sz="3600" b="1" dirty="0">
              <a:solidFill>
                <a:srgbClr val="A75959"/>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141" y="1256850"/>
            <a:ext cx="8038531" cy="541676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381" y="1256850"/>
            <a:ext cx="8068049" cy="543665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623" y="1256850"/>
            <a:ext cx="8068049" cy="5436656"/>
          </a:xfrm>
          <a:prstGeom prst="rect">
            <a:avLst/>
          </a:prstGeom>
        </p:spPr>
      </p:pic>
      <p:sp>
        <p:nvSpPr>
          <p:cNvPr id="8" name="TextBox 7"/>
          <p:cNvSpPr txBox="1"/>
          <p:nvPr/>
        </p:nvSpPr>
        <p:spPr>
          <a:xfrm>
            <a:off x="3941353" y="1681266"/>
            <a:ext cx="2590075" cy="461665"/>
          </a:xfrm>
          <a:prstGeom prst="rect">
            <a:avLst/>
          </a:prstGeom>
          <a:noFill/>
        </p:spPr>
        <p:txBody>
          <a:bodyPr wrap="square" rtlCol="0">
            <a:spAutoFit/>
          </a:bodyPr>
          <a:lstStyle/>
          <a:p>
            <a:pPr algn="ctr"/>
            <a:r>
              <a:rPr lang="en-US" sz="2400" dirty="0" smtClean="0">
                <a:latin typeface="Arial" pitchFamily="34" charset="0"/>
                <a:cs typeface="Arial" pitchFamily="34" charset="0"/>
              </a:rPr>
              <a:t>11,060 ± 150 BP</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09644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Age of the Two Creeks Moraine</a:t>
            </a:r>
            <a:endParaRPr lang="en-US" sz="3600" b="1" dirty="0">
              <a:solidFill>
                <a:srgbClr val="A75959"/>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22" y="1164510"/>
            <a:ext cx="8070273" cy="562937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622" y="1164511"/>
            <a:ext cx="8070273" cy="562937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621" y="1164510"/>
            <a:ext cx="8070274" cy="5629379"/>
          </a:xfrm>
          <a:prstGeom prst="rect">
            <a:avLst/>
          </a:prstGeom>
        </p:spPr>
      </p:pic>
      <p:sp>
        <p:nvSpPr>
          <p:cNvPr id="9" name="Rectangle 8"/>
          <p:cNvSpPr/>
          <p:nvPr/>
        </p:nvSpPr>
        <p:spPr>
          <a:xfrm>
            <a:off x="4135272" y="4230806"/>
            <a:ext cx="1323832" cy="1883391"/>
          </a:xfrm>
          <a:prstGeom prst="rect">
            <a:avLst/>
          </a:prstGeom>
          <a:solidFill>
            <a:schemeClr val="accent6">
              <a:alpha val="59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12377" y="3519627"/>
            <a:ext cx="2689786" cy="461665"/>
          </a:xfrm>
          <a:prstGeom prst="rect">
            <a:avLst/>
          </a:prstGeom>
          <a:noFill/>
        </p:spPr>
        <p:txBody>
          <a:bodyPr wrap="square" rtlCol="0">
            <a:spAutoFit/>
          </a:bodyPr>
          <a:lstStyle/>
          <a:p>
            <a:r>
              <a:rPr lang="en-US" sz="2400" dirty="0" smtClean="0">
                <a:latin typeface="Arial" pitchFamily="34" charset="0"/>
                <a:cs typeface="Arial" pitchFamily="34" charset="0"/>
              </a:rPr>
              <a:t>12,000 ± 400 BP </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20773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0" y="436730"/>
            <a:ext cx="9144000" cy="646331"/>
          </a:xfrm>
          <a:prstGeom prst="rect">
            <a:avLst/>
          </a:prstGeom>
          <a:noFill/>
        </p:spPr>
        <p:txBody>
          <a:bodyPr wrap="square" rtlCol="0">
            <a:spAutoFit/>
          </a:bodyPr>
          <a:lstStyle/>
          <a:p>
            <a:pPr algn="ctr"/>
            <a:r>
              <a:rPr lang="en-US" sz="3600" dirty="0" smtClean="0">
                <a:latin typeface="Arial" pitchFamily="34" charset="0"/>
                <a:cs typeface="Arial" pitchFamily="34" charset="0"/>
              </a:rPr>
              <a:t>The Younger </a:t>
            </a:r>
            <a:r>
              <a:rPr lang="en-US" sz="3600" dirty="0" err="1" smtClean="0">
                <a:latin typeface="Arial" pitchFamily="34" charset="0"/>
                <a:cs typeface="Arial" pitchFamily="34" charset="0"/>
              </a:rPr>
              <a:t>Dryas</a:t>
            </a:r>
            <a:endParaRPr lang="en-US" sz="3600" dirty="0">
              <a:latin typeface="Arial" pitchFamily="34" charset="0"/>
              <a:cs typeface="Arial" pitchFamily="34" charset="0"/>
            </a:endParaRPr>
          </a:p>
        </p:txBody>
      </p:sp>
      <p:sp>
        <p:nvSpPr>
          <p:cNvPr id="16" name="TextBox 15"/>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The Younger </a:t>
            </a:r>
            <a:r>
              <a:rPr lang="en-US" sz="3600" b="1" dirty="0" err="1" smtClean="0">
                <a:solidFill>
                  <a:srgbClr val="A75959"/>
                </a:solidFill>
                <a:latin typeface="Arial" pitchFamily="34" charset="0"/>
                <a:cs typeface="Arial" pitchFamily="34" charset="0"/>
              </a:rPr>
              <a:t>Dryas</a:t>
            </a:r>
            <a:endParaRPr lang="en-US" sz="3600" b="1" dirty="0">
              <a:solidFill>
                <a:srgbClr val="A75959"/>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79" y="1246163"/>
            <a:ext cx="7051959" cy="5399006"/>
          </a:xfrm>
          <a:prstGeom prst="rect">
            <a:avLst/>
          </a:prstGeom>
        </p:spPr>
      </p:pic>
      <p:grpSp>
        <p:nvGrpSpPr>
          <p:cNvPr id="25" name="Group 24"/>
          <p:cNvGrpSpPr/>
          <p:nvPr/>
        </p:nvGrpSpPr>
        <p:grpSpPr>
          <a:xfrm>
            <a:off x="7097084" y="1341912"/>
            <a:ext cx="800005" cy="4583875"/>
            <a:chOff x="-1904413" y="2063444"/>
            <a:chExt cx="800005" cy="4007263"/>
          </a:xfrm>
        </p:grpSpPr>
        <p:cxnSp>
          <p:nvCxnSpPr>
            <p:cNvPr id="12" name="Straight Arrow Connector 11"/>
            <p:cNvCxnSpPr/>
            <p:nvPr/>
          </p:nvCxnSpPr>
          <p:spPr>
            <a:xfrm flipV="1">
              <a:off x="-1539740" y="2364756"/>
              <a:ext cx="0" cy="3399326"/>
            </a:xfrm>
            <a:prstGeom prst="straightConnector1">
              <a:avLst/>
            </a:prstGeom>
            <a:ln w="63500">
              <a:gradFill>
                <a:gsLst>
                  <a:gs pos="0">
                    <a:srgbClr val="000082"/>
                  </a:gs>
                  <a:gs pos="30000">
                    <a:srgbClr val="66008F"/>
                  </a:gs>
                  <a:gs pos="64999">
                    <a:srgbClr val="BA0066"/>
                  </a:gs>
                  <a:gs pos="89999">
                    <a:srgbClr val="FF0000"/>
                  </a:gs>
                  <a:gs pos="100000">
                    <a:srgbClr val="FF8200"/>
                  </a:gs>
                </a:gsLst>
                <a:lin ang="54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04413" y="2063444"/>
              <a:ext cx="800004" cy="369332"/>
            </a:xfrm>
            <a:prstGeom prst="rect">
              <a:avLst/>
            </a:prstGeom>
            <a:noFill/>
          </p:spPr>
          <p:txBody>
            <a:bodyPr wrap="square" rtlCol="0">
              <a:spAutoFit/>
            </a:bodyPr>
            <a:lstStyle/>
            <a:p>
              <a:r>
                <a:rPr lang="en-US" dirty="0" smtClean="0"/>
                <a:t>Warm</a:t>
              </a:r>
              <a:endParaRPr lang="en-US" dirty="0"/>
            </a:p>
          </p:txBody>
        </p:sp>
        <p:sp>
          <p:nvSpPr>
            <p:cNvPr id="14" name="TextBox 13"/>
            <p:cNvSpPr txBox="1"/>
            <p:nvPr/>
          </p:nvSpPr>
          <p:spPr>
            <a:xfrm>
              <a:off x="-1825058" y="5701375"/>
              <a:ext cx="720650" cy="369332"/>
            </a:xfrm>
            <a:prstGeom prst="rect">
              <a:avLst/>
            </a:prstGeom>
            <a:noFill/>
          </p:spPr>
          <p:txBody>
            <a:bodyPr wrap="square" rtlCol="0">
              <a:spAutoFit/>
            </a:bodyPr>
            <a:lstStyle/>
            <a:p>
              <a:r>
                <a:rPr lang="en-US" dirty="0" smtClean="0"/>
                <a:t>Cold</a:t>
              </a:r>
              <a:endParaRPr lang="en-US" dirty="0"/>
            </a:p>
          </p:txBody>
        </p:sp>
      </p:grpSp>
      <p:cxnSp>
        <p:nvCxnSpPr>
          <p:cNvPr id="27" name="Straight Connector 26"/>
          <p:cNvCxnSpPr/>
          <p:nvPr/>
        </p:nvCxnSpPr>
        <p:spPr>
          <a:xfrm flipV="1">
            <a:off x="4429496" y="1983179"/>
            <a:ext cx="0" cy="39663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082639" y="1983179"/>
            <a:ext cx="1520040" cy="3966358"/>
          </a:xfrm>
          <a:prstGeom prst="rect">
            <a:avLst/>
          </a:prstGeom>
          <a:solidFill>
            <a:schemeClr val="tx1">
              <a:lumMod val="50000"/>
              <a:lumOff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628903" y="1983179"/>
            <a:ext cx="1233053" cy="3966900"/>
          </a:xfrm>
          <a:prstGeom prst="rect">
            <a:avLst/>
          </a:prstGeom>
          <a:solidFill>
            <a:schemeClr val="accent6">
              <a:alpha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0800000">
            <a:off x="4429495" y="5165764"/>
            <a:ext cx="1187531" cy="337545"/>
          </a:xfrm>
          <a:prstGeom prst="rightArrow">
            <a:avLst>
              <a:gd name="adj1" fmla="val 50000"/>
              <a:gd name="adj2" fmla="val 120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0800000">
            <a:off x="4429493" y="3410283"/>
            <a:ext cx="2432462" cy="337545"/>
          </a:xfrm>
          <a:prstGeom prst="rightArrow">
            <a:avLst>
              <a:gd name="adj1" fmla="val 50000"/>
              <a:gd name="adj2" fmla="val 120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070764" y="1641690"/>
            <a:ext cx="1520040" cy="369332"/>
          </a:xfrm>
          <a:prstGeom prst="rect">
            <a:avLst/>
          </a:prstGeom>
          <a:noFill/>
        </p:spPr>
        <p:txBody>
          <a:bodyPr wrap="square" rtlCol="0">
            <a:spAutoFit/>
          </a:bodyPr>
          <a:lstStyle/>
          <a:p>
            <a:r>
              <a:rPr lang="en-US" dirty="0" smtClean="0"/>
              <a:t>Younger </a:t>
            </a:r>
            <a:r>
              <a:rPr lang="en-US" dirty="0" err="1" smtClean="0"/>
              <a:t>Dryas</a:t>
            </a:r>
            <a:endParaRPr lang="en-US" dirty="0"/>
          </a:p>
        </p:txBody>
      </p:sp>
      <p:sp>
        <p:nvSpPr>
          <p:cNvPr id="34" name="TextBox 33"/>
          <p:cNvSpPr txBox="1"/>
          <p:nvPr/>
        </p:nvSpPr>
        <p:spPr>
          <a:xfrm>
            <a:off x="2749135" y="5053518"/>
            <a:ext cx="1680358" cy="461665"/>
          </a:xfrm>
          <a:prstGeom prst="rect">
            <a:avLst/>
          </a:prstGeom>
          <a:noFill/>
        </p:spPr>
        <p:txBody>
          <a:bodyPr wrap="square" rtlCol="0">
            <a:spAutoFit/>
          </a:bodyPr>
          <a:lstStyle/>
          <a:p>
            <a:r>
              <a:rPr lang="en-US" sz="2400" b="1" dirty="0" smtClean="0"/>
              <a:t>1,000 years</a:t>
            </a:r>
            <a:endParaRPr lang="en-US" sz="2400" b="1" dirty="0"/>
          </a:p>
        </p:txBody>
      </p:sp>
      <p:sp>
        <p:nvSpPr>
          <p:cNvPr id="36" name="TextBox 35"/>
          <p:cNvSpPr txBox="1"/>
          <p:nvPr/>
        </p:nvSpPr>
        <p:spPr>
          <a:xfrm>
            <a:off x="2749135" y="3301092"/>
            <a:ext cx="1680358" cy="461665"/>
          </a:xfrm>
          <a:prstGeom prst="rect">
            <a:avLst/>
          </a:prstGeom>
          <a:noFill/>
        </p:spPr>
        <p:txBody>
          <a:bodyPr wrap="square" rtlCol="0">
            <a:spAutoFit/>
          </a:bodyPr>
          <a:lstStyle/>
          <a:p>
            <a:r>
              <a:rPr lang="en-US" sz="2400" b="1" dirty="0" smtClean="0"/>
              <a:t>2,100 years</a:t>
            </a:r>
            <a:endParaRPr lang="en-US" sz="2400" b="1" dirty="0"/>
          </a:p>
        </p:txBody>
      </p:sp>
      <p:sp>
        <p:nvSpPr>
          <p:cNvPr id="38" name="TextBox 37"/>
          <p:cNvSpPr txBox="1"/>
          <p:nvPr/>
        </p:nvSpPr>
        <p:spPr>
          <a:xfrm>
            <a:off x="3598223" y="1175392"/>
            <a:ext cx="1947554" cy="646331"/>
          </a:xfrm>
          <a:prstGeom prst="rect">
            <a:avLst/>
          </a:prstGeom>
          <a:noFill/>
        </p:spPr>
        <p:txBody>
          <a:bodyPr wrap="square" rtlCol="0">
            <a:spAutoFit/>
          </a:bodyPr>
          <a:lstStyle/>
          <a:p>
            <a:r>
              <a:rPr lang="en-US" dirty="0" smtClean="0"/>
              <a:t>Age of Lake </a:t>
            </a:r>
            <a:r>
              <a:rPr lang="en-US" dirty="0" err="1" smtClean="0"/>
              <a:t>Gribben</a:t>
            </a:r>
            <a:r>
              <a:rPr lang="en-US" dirty="0" smtClean="0"/>
              <a:t> Moraine</a:t>
            </a:r>
            <a:endParaRPr lang="en-US" dirty="0"/>
          </a:p>
        </p:txBody>
      </p:sp>
    </p:spTree>
    <p:extLst>
      <p:ext uri="{BB962C8B-B14F-4D97-AF65-F5344CB8AC3E}">
        <p14:creationId xmlns:p14="http://schemas.microsoft.com/office/powerpoint/2010/main" val="15746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32" grpId="0" animBg="1"/>
      <p:bldP spid="34" grpId="0"/>
      <p:bldP spid="36"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grpSp>
        <p:nvGrpSpPr>
          <p:cNvPr id="9" name="Group 8"/>
          <p:cNvGrpSpPr/>
          <p:nvPr/>
        </p:nvGrpSpPr>
        <p:grpSpPr>
          <a:xfrm>
            <a:off x="2389271" y="1187354"/>
            <a:ext cx="4288010" cy="5540991"/>
            <a:chOff x="2389271" y="1187354"/>
            <a:chExt cx="4288010" cy="5540991"/>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592" b="1493"/>
            <a:stretch/>
          </p:blipFill>
          <p:spPr>
            <a:xfrm>
              <a:off x="2389271" y="1187354"/>
              <a:ext cx="4288010" cy="5540991"/>
            </a:xfrm>
            <a:prstGeom prst="rect">
              <a:avLst/>
            </a:prstGeom>
          </p:spPr>
        </p:pic>
        <p:sp>
          <p:nvSpPr>
            <p:cNvPr id="4" name="TextBox 3"/>
            <p:cNvSpPr txBox="1"/>
            <p:nvPr/>
          </p:nvSpPr>
          <p:spPr>
            <a:xfrm rot="17863888">
              <a:off x="4505608" y="5063791"/>
              <a:ext cx="2322950" cy="461665"/>
            </a:xfrm>
            <a:prstGeom prst="rect">
              <a:avLst/>
            </a:prstGeom>
            <a:noFill/>
          </p:spPr>
          <p:txBody>
            <a:bodyPr wrap="square" rtlCol="0">
              <a:spAutoFit/>
            </a:bodyPr>
            <a:lstStyle/>
            <a:p>
              <a:r>
                <a:rPr lang="en-US" sz="2400" i="1" dirty="0" smtClean="0"/>
                <a:t>LAKE MICHIGAN</a:t>
              </a:r>
              <a:endParaRPr lang="en-US" sz="2400" i="1" dirty="0"/>
            </a:p>
          </p:txBody>
        </p:sp>
        <p:sp>
          <p:nvSpPr>
            <p:cNvPr id="5" name="TextBox 4"/>
            <p:cNvSpPr txBox="1"/>
            <p:nvPr/>
          </p:nvSpPr>
          <p:spPr>
            <a:xfrm>
              <a:off x="5052922" y="1309628"/>
              <a:ext cx="1255594" cy="707886"/>
            </a:xfrm>
            <a:prstGeom prst="rect">
              <a:avLst/>
            </a:prstGeom>
            <a:noFill/>
          </p:spPr>
          <p:txBody>
            <a:bodyPr wrap="square" rtlCol="0">
              <a:spAutoFit/>
            </a:bodyPr>
            <a:lstStyle/>
            <a:p>
              <a:r>
                <a:rPr lang="en-US" sz="2000" i="1" dirty="0" smtClean="0"/>
                <a:t>LAKE </a:t>
              </a:r>
            </a:p>
            <a:p>
              <a:r>
                <a:rPr lang="en-US" sz="2000" i="1" dirty="0" smtClean="0"/>
                <a:t>SUPERIOR</a:t>
              </a:r>
              <a:endParaRPr lang="en-US" sz="2000" i="1" dirty="0"/>
            </a:p>
          </p:txBody>
        </p:sp>
        <p:sp>
          <p:nvSpPr>
            <p:cNvPr id="6" name="TextBox 5"/>
            <p:cNvSpPr txBox="1"/>
            <p:nvPr/>
          </p:nvSpPr>
          <p:spPr>
            <a:xfrm rot="1516500">
              <a:off x="2629404" y="2470305"/>
              <a:ext cx="1132764" cy="369332"/>
            </a:xfrm>
            <a:prstGeom prst="rect">
              <a:avLst/>
            </a:prstGeom>
            <a:noFill/>
          </p:spPr>
          <p:txBody>
            <a:bodyPr wrap="square" rtlCol="0">
              <a:spAutoFit/>
            </a:bodyPr>
            <a:lstStyle/>
            <a:p>
              <a:r>
                <a:rPr lang="en-US" dirty="0" smtClean="0"/>
                <a:t>Michigan</a:t>
              </a:r>
              <a:endParaRPr lang="en-US" dirty="0"/>
            </a:p>
          </p:txBody>
        </p:sp>
        <p:sp>
          <p:nvSpPr>
            <p:cNvPr id="7" name="TextBox 6"/>
            <p:cNvSpPr txBox="1"/>
            <p:nvPr/>
          </p:nvSpPr>
          <p:spPr>
            <a:xfrm rot="1516500">
              <a:off x="2429696" y="2851822"/>
              <a:ext cx="1132764" cy="369332"/>
            </a:xfrm>
            <a:prstGeom prst="rect">
              <a:avLst/>
            </a:prstGeom>
            <a:noFill/>
          </p:spPr>
          <p:txBody>
            <a:bodyPr wrap="square" rtlCol="0">
              <a:spAutoFit/>
            </a:bodyPr>
            <a:lstStyle/>
            <a:p>
              <a:r>
                <a:rPr lang="en-US" dirty="0" smtClean="0"/>
                <a:t>Wisconsin</a:t>
              </a:r>
              <a:endParaRPr lang="en-US" dirty="0"/>
            </a:p>
          </p:txBody>
        </p:sp>
      </p:grpSp>
      <p:sp>
        <p:nvSpPr>
          <p:cNvPr id="8" name="TextBox 7"/>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Test</a:t>
            </a:r>
            <a:endParaRPr lang="en-US" sz="3600" b="1" dirty="0">
              <a:solidFill>
                <a:srgbClr val="A75959"/>
              </a:solidFill>
            </a:endParaRPr>
          </a:p>
        </p:txBody>
      </p:sp>
    </p:spTree>
    <p:extLst>
      <p:ext uri="{BB962C8B-B14F-4D97-AF65-F5344CB8AC3E}">
        <p14:creationId xmlns:p14="http://schemas.microsoft.com/office/powerpoint/2010/main" val="1628808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8" name="TextBox 7"/>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Test</a:t>
            </a:r>
            <a:endParaRPr lang="en-US" sz="3600" b="1" dirty="0">
              <a:solidFill>
                <a:srgbClr val="A75959"/>
              </a:solidFill>
            </a:endParaRPr>
          </a:p>
        </p:txBody>
      </p:sp>
      <p:grpSp>
        <p:nvGrpSpPr>
          <p:cNvPr id="10" name="Group 9"/>
          <p:cNvGrpSpPr/>
          <p:nvPr/>
        </p:nvGrpSpPr>
        <p:grpSpPr>
          <a:xfrm>
            <a:off x="2389271" y="1187354"/>
            <a:ext cx="4288010" cy="5540991"/>
            <a:chOff x="2389271" y="1187354"/>
            <a:chExt cx="4288010" cy="5540991"/>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592" b="1493"/>
            <a:stretch/>
          </p:blipFill>
          <p:spPr>
            <a:xfrm>
              <a:off x="2389271" y="1187354"/>
              <a:ext cx="4288010" cy="5540991"/>
            </a:xfrm>
            <a:prstGeom prst="rect">
              <a:avLst/>
            </a:prstGeom>
          </p:spPr>
        </p:pic>
        <p:sp>
          <p:nvSpPr>
            <p:cNvPr id="12" name="TextBox 11"/>
            <p:cNvSpPr txBox="1"/>
            <p:nvPr/>
          </p:nvSpPr>
          <p:spPr>
            <a:xfrm rot="17863888">
              <a:off x="4505608" y="5063791"/>
              <a:ext cx="2322950" cy="461665"/>
            </a:xfrm>
            <a:prstGeom prst="rect">
              <a:avLst/>
            </a:prstGeom>
            <a:noFill/>
          </p:spPr>
          <p:txBody>
            <a:bodyPr wrap="square" rtlCol="0">
              <a:spAutoFit/>
            </a:bodyPr>
            <a:lstStyle/>
            <a:p>
              <a:r>
                <a:rPr lang="en-US" sz="2400" i="1" dirty="0" smtClean="0"/>
                <a:t>LAKE MICHIGAN</a:t>
              </a:r>
              <a:endParaRPr lang="en-US" sz="2400" i="1" dirty="0"/>
            </a:p>
          </p:txBody>
        </p:sp>
        <p:sp>
          <p:nvSpPr>
            <p:cNvPr id="13" name="TextBox 12"/>
            <p:cNvSpPr txBox="1"/>
            <p:nvPr/>
          </p:nvSpPr>
          <p:spPr>
            <a:xfrm>
              <a:off x="5052922" y="1309628"/>
              <a:ext cx="1255594" cy="707886"/>
            </a:xfrm>
            <a:prstGeom prst="rect">
              <a:avLst/>
            </a:prstGeom>
            <a:noFill/>
          </p:spPr>
          <p:txBody>
            <a:bodyPr wrap="square" rtlCol="0">
              <a:spAutoFit/>
            </a:bodyPr>
            <a:lstStyle/>
            <a:p>
              <a:r>
                <a:rPr lang="en-US" sz="2000" i="1" dirty="0" smtClean="0"/>
                <a:t>LAKE </a:t>
              </a:r>
            </a:p>
            <a:p>
              <a:r>
                <a:rPr lang="en-US" sz="2000" i="1" dirty="0" smtClean="0"/>
                <a:t>SUPERIOR</a:t>
              </a:r>
              <a:endParaRPr lang="en-US" sz="2000" i="1" dirty="0"/>
            </a:p>
          </p:txBody>
        </p:sp>
        <p:sp>
          <p:nvSpPr>
            <p:cNvPr id="14" name="TextBox 13"/>
            <p:cNvSpPr txBox="1"/>
            <p:nvPr/>
          </p:nvSpPr>
          <p:spPr>
            <a:xfrm rot="1516500">
              <a:off x="2629404" y="2470305"/>
              <a:ext cx="1132764" cy="369332"/>
            </a:xfrm>
            <a:prstGeom prst="rect">
              <a:avLst/>
            </a:prstGeom>
            <a:noFill/>
          </p:spPr>
          <p:txBody>
            <a:bodyPr wrap="square" rtlCol="0">
              <a:spAutoFit/>
            </a:bodyPr>
            <a:lstStyle/>
            <a:p>
              <a:r>
                <a:rPr lang="en-US" dirty="0" smtClean="0"/>
                <a:t>Michigan</a:t>
              </a:r>
              <a:endParaRPr lang="en-US" dirty="0"/>
            </a:p>
          </p:txBody>
        </p:sp>
        <p:sp>
          <p:nvSpPr>
            <p:cNvPr id="15" name="TextBox 14"/>
            <p:cNvSpPr txBox="1"/>
            <p:nvPr/>
          </p:nvSpPr>
          <p:spPr>
            <a:xfrm rot="1516500">
              <a:off x="2429696" y="2851822"/>
              <a:ext cx="1132764" cy="369332"/>
            </a:xfrm>
            <a:prstGeom prst="rect">
              <a:avLst/>
            </a:prstGeom>
            <a:noFill/>
          </p:spPr>
          <p:txBody>
            <a:bodyPr wrap="square" rtlCol="0">
              <a:spAutoFit/>
            </a:bodyPr>
            <a:lstStyle/>
            <a:p>
              <a:r>
                <a:rPr lang="en-US" dirty="0" smtClean="0"/>
                <a:t>Wisconsin</a:t>
              </a:r>
              <a:endParaRPr lang="en-US" dirty="0"/>
            </a:p>
          </p:txBody>
        </p:sp>
      </p:grpSp>
      <p:graphicFrame>
        <p:nvGraphicFramePr>
          <p:cNvPr id="16" name="Table 15"/>
          <p:cNvGraphicFramePr>
            <a:graphicFrameLocks noGrp="1"/>
          </p:cNvGraphicFramePr>
          <p:nvPr>
            <p:extLst>
              <p:ext uri="{D42A27DB-BD31-4B8C-83A1-F6EECF244321}">
                <p14:modId xmlns:p14="http://schemas.microsoft.com/office/powerpoint/2010/main" val="867559520"/>
              </p:ext>
            </p:extLst>
          </p:nvPr>
        </p:nvGraphicFramePr>
        <p:xfrm>
          <a:off x="107952" y="1260804"/>
          <a:ext cx="2575656" cy="1371600"/>
        </p:xfrm>
        <a:graphic>
          <a:graphicData uri="http://schemas.openxmlformats.org/drawingml/2006/table">
            <a:tbl>
              <a:tblPr>
                <a:tableStyleId>{5940675A-B579-460E-94D1-54222C63F5DA}</a:tableStyleId>
              </a:tblPr>
              <a:tblGrid>
                <a:gridCol w="1287828"/>
                <a:gridCol w="1287828"/>
              </a:tblGrid>
              <a:tr h="370840">
                <a:tc gridSpan="2">
                  <a:txBody>
                    <a:bodyPr/>
                    <a:lstStyle/>
                    <a:p>
                      <a:pPr algn="ctr"/>
                      <a:r>
                        <a:rPr lang="en-US" sz="2400" b="1" dirty="0" smtClean="0"/>
                        <a:t>B-B’</a:t>
                      </a:r>
                      <a:endParaRPr lang="en-US" sz="2400" b="1" dirty="0"/>
                    </a:p>
                  </a:txBody>
                  <a:tcPr>
                    <a:solidFill>
                      <a:schemeClr val="bg1"/>
                    </a:solidFill>
                  </a:tcPr>
                </a:tc>
                <a:tc hMerge="1">
                  <a:txBody>
                    <a:bodyPr/>
                    <a:lstStyle/>
                    <a:p>
                      <a:endParaRPr lang="en-US" dirty="0"/>
                    </a:p>
                  </a:txBody>
                  <a:tcPr>
                    <a:solidFill>
                      <a:schemeClr val="bg1"/>
                    </a:solidFill>
                  </a:tcPr>
                </a:tc>
              </a:tr>
              <a:tr h="370840">
                <a:tc>
                  <a:txBody>
                    <a:bodyPr/>
                    <a:lstStyle/>
                    <a:p>
                      <a:r>
                        <a:rPr lang="en-US" sz="2400" dirty="0" smtClean="0"/>
                        <a:t>2100 </a:t>
                      </a:r>
                      <a:r>
                        <a:rPr lang="en-US" sz="2400" dirty="0" err="1" smtClean="0"/>
                        <a:t>yr</a:t>
                      </a:r>
                      <a:endParaRPr lang="en-US" sz="2400" dirty="0"/>
                    </a:p>
                  </a:txBody>
                  <a:tcPr>
                    <a:solidFill>
                      <a:schemeClr val="bg1"/>
                    </a:solidFill>
                  </a:tcPr>
                </a:tc>
                <a:tc>
                  <a:txBody>
                    <a:bodyPr/>
                    <a:lstStyle/>
                    <a:p>
                      <a:r>
                        <a:rPr lang="en-US" sz="2400" dirty="0" smtClean="0">
                          <a:solidFill>
                            <a:srgbClr val="FF0000"/>
                          </a:solidFill>
                        </a:rPr>
                        <a:t>50</a:t>
                      </a:r>
                      <a:r>
                        <a:rPr lang="en-US" sz="2400" baseline="0" dirty="0" smtClean="0">
                          <a:solidFill>
                            <a:srgbClr val="FF0000"/>
                          </a:solidFill>
                        </a:rPr>
                        <a:t> m/y</a:t>
                      </a:r>
                      <a:endParaRPr lang="en-US" sz="2400" dirty="0">
                        <a:solidFill>
                          <a:srgbClr val="FF0000"/>
                        </a:solidFill>
                      </a:endParaRPr>
                    </a:p>
                  </a:txBody>
                  <a:tcPr>
                    <a:solidFill>
                      <a:schemeClr val="bg1"/>
                    </a:solidFill>
                  </a:tcPr>
                </a:tc>
              </a:tr>
              <a:tr h="370840">
                <a:tc>
                  <a:txBody>
                    <a:bodyPr/>
                    <a:lstStyle/>
                    <a:p>
                      <a:r>
                        <a:rPr lang="en-US" sz="2400" dirty="0" smtClean="0"/>
                        <a:t>1000</a:t>
                      </a:r>
                      <a:r>
                        <a:rPr lang="en-US" sz="2400" baseline="0" dirty="0" smtClean="0"/>
                        <a:t> </a:t>
                      </a:r>
                      <a:r>
                        <a:rPr lang="en-US" sz="2400" baseline="0" dirty="0" err="1" smtClean="0"/>
                        <a:t>yr</a:t>
                      </a:r>
                      <a:endParaRPr lang="en-US" sz="2400" dirty="0"/>
                    </a:p>
                  </a:txBody>
                  <a:tcPr>
                    <a:solidFill>
                      <a:schemeClr val="bg1"/>
                    </a:solidFill>
                  </a:tcPr>
                </a:tc>
                <a:tc>
                  <a:txBody>
                    <a:bodyPr/>
                    <a:lstStyle/>
                    <a:p>
                      <a:r>
                        <a:rPr lang="en-US" sz="2400" dirty="0" smtClean="0">
                          <a:solidFill>
                            <a:srgbClr val="FF0000"/>
                          </a:solidFill>
                        </a:rPr>
                        <a:t>100 m/y</a:t>
                      </a:r>
                      <a:endParaRPr lang="en-US" sz="2400" dirty="0">
                        <a:solidFill>
                          <a:srgbClr val="FF0000"/>
                        </a:solidFill>
                      </a:endParaRPr>
                    </a:p>
                  </a:txBody>
                  <a:tcPr>
                    <a:solidFill>
                      <a:schemeClr val="bg1"/>
                    </a:solidFill>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272850947"/>
              </p:ext>
            </p:extLst>
          </p:nvPr>
        </p:nvGraphicFramePr>
        <p:xfrm>
          <a:off x="113910" y="4840077"/>
          <a:ext cx="2629920" cy="1371600"/>
        </p:xfrm>
        <a:graphic>
          <a:graphicData uri="http://schemas.openxmlformats.org/drawingml/2006/table">
            <a:tbl>
              <a:tblPr>
                <a:tableStyleId>{5940675A-B579-460E-94D1-54222C63F5DA}</a:tableStyleId>
              </a:tblPr>
              <a:tblGrid>
                <a:gridCol w="1314960"/>
                <a:gridCol w="1314960"/>
              </a:tblGrid>
              <a:tr h="370840">
                <a:tc gridSpan="2">
                  <a:txBody>
                    <a:bodyPr/>
                    <a:lstStyle/>
                    <a:p>
                      <a:pPr algn="ctr"/>
                      <a:r>
                        <a:rPr lang="en-US" sz="2400" b="1" dirty="0" smtClean="0"/>
                        <a:t>A-A’</a:t>
                      </a:r>
                      <a:endParaRPr lang="en-US" sz="2400" b="1" dirty="0"/>
                    </a:p>
                  </a:txBody>
                  <a:tcPr>
                    <a:solidFill>
                      <a:schemeClr val="bg1"/>
                    </a:solidFill>
                  </a:tcPr>
                </a:tc>
                <a:tc hMerge="1">
                  <a:txBody>
                    <a:bodyPr/>
                    <a:lstStyle/>
                    <a:p>
                      <a:endParaRPr lang="en-US" dirty="0"/>
                    </a:p>
                  </a:txBody>
                  <a:tcPr>
                    <a:solidFill>
                      <a:schemeClr val="bg1"/>
                    </a:solidFill>
                  </a:tcPr>
                </a:tc>
              </a:tr>
              <a:tr h="370840">
                <a:tc>
                  <a:txBody>
                    <a:bodyPr/>
                    <a:lstStyle/>
                    <a:p>
                      <a:r>
                        <a:rPr lang="en-US" sz="2400" dirty="0" smtClean="0"/>
                        <a:t>2100 </a:t>
                      </a:r>
                      <a:r>
                        <a:rPr lang="en-US" sz="2400" dirty="0" err="1" smtClean="0"/>
                        <a:t>yr</a:t>
                      </a:r>
                      <a:endParaRPr lang="en-US" sz="2400" dirty="0"/>
                    </a:p>
                  </a:txBody>
                  <a:tcPr>
                    <a:solidFill>
                      <a:schemeClr val="bg1"/>
                    </a:solidFill>
                  </a:tcPr>
                </a:tc>
                <a:tc>
                  <a:txBody>
                    <a:bodyPr/>
                    <a:lstStyle/>
                    <a:p>
                      <a:r>
                        <a:rPr lang="en-US" sz="2400" dirty="0" smtClean="0">
                          <a:solidFill>
                            <a:srgbClr val="FF0000"/>
                          </a:solidFill>
                        </a:rPr>
                        <a:t>120</a:t>
                      </a:r>
                      <a:r>
                        <a:rPr lang="en-US" sz="2400" baseline="0" dirty="0" smtClean="0">
                          <a:solidFill>
                            <a:srgbClr val="FF0000"/>
                          </a:solidFill>
                        </a:rPr>
                        <a:t> m/y</a:t>
                      </a:r>
                      <a:endParaRPr lang="en-US" sz="2400" dirty="0">
                        <a:solidFill>
                          <a:srgbClr val="FF0000"/>
                        </a:solidFill>
                      </a:endParaRPr>
                    </a:p>
                  </a:txBody>
                  <a:tcPr>
                    <a:solidFill>
                      <a:schemeClr val="bg1"/>
                    </a:solidFill>
                  </a:tcPr>
                </a:tc>
              </a:tr>
              <a:tr h="370840">
                <a:tc>
                  <a:txBody>
                    <a:bodyPr/>
                    <a:lstStyle/>
                    <a:p>
                      <a:r>
                        <a:rPr lang="en-US" sz="2400" dirty="0" smtClean="0"/>
                        <a:t>1000</a:t>
                      </a:r>
                      <a:r>
                        <a:rPr lang="en-US" sz="2400" baseline="0" dirty="0" smtClean="0"/>
                        <a:t> </a:t>
                      </a:r>
                      <a:r>
                        <a:rPr lang="en-US" sz="2400" baseline="0" dirty="0" err="1" smtClean="0"/>
                        <a:t>yr</a:t>
                      </a:r>
                      <a:endParaRPr lang="en-US" sz="2400" dirty="0"/>
                    </a:p>
                  </a:txBody>
                  <a:tcPr>
                    <a:solidFill>
                      <a:schemeClr val="bg1"/>
                    </a:solidFill>
                  </a:tcPr>
                </a:tc>
                <a:tc>
                  <a:txBody>
                    <a:bodyPr/>
                    <a:lstStyle/>
                    <a:p>
                      <a:r>
                        <a:rPr lang="en-US" sz="2400" dirty="0" smtClean="0">
                          <a:solidFill>
                            <a:srgbClr val="FF0000"/>
                          </a:solidFill>
                        </a:rPr>
                        <a:t>250 m/y</a:t>
                      </a:r>
                      <a:endParaRPr lang="en-US" sz="2400" dirty="0">
                        <a:solidFill>
                          <a:srgbClr val="FF0000"/>
                        </a:solidFill>
                      </a:endParaRPr>
                    </a:p>
                  </a:txBody>
                  <a:tcPr>
                    <a:solidFill>
                      <a:schemeClr val="bg1"/>
                    </a:solidFill>
                  </a:tcPr>
                </a:tc>
              </a:tr>
            </a:tbl>
          </a:graphicData>
        </a:graphic>
      </p:graphicFrame>
    </p:spTree>
    <p:extLst>
      <p:ext uri="{BB962C8B-B14F-4D97-AF65-F5344CB8AC3E}">
        <p14:creationId xmlns:p14="http://schemas.microsoft.com/office/powerpoint/2010/main" val="173259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extBox 1"/>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Acknowledgements</a:t>
            </a:r>
            <a:endParaRPr lang="en-US" sz="3600" b="1" dirty="0">
              <a:solidFill>
                <a:srgbClr val="A75959"/>
              </a:solidFill>
            </a:endParaRPr>
          </a:p>
        </p:txBody>
      </p:sp>
      <p:sp>
        <p:nvSpPr>
          <p:cNvPr id="3" name="TextBox 2"/>
          <p:cNvSpPr txBox="1"/>
          <p:nvPr/>
        </p:nvSpPr>
        <p:spPr>
          <a:xfrm>
            <a:off x="512623" y="1385442"/>
            <a:ext cx="8070272" cy="2308324"/>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pPr algn="ctr"/>
            <a:r>
              <a:rPr lang="en-US" sz="2400" dirty="0" smtClean="0">
                <a:latin typeface="Arial" pitchFamily="34" charset="0"/>
                <a:cs typeface="Arial" pitchFamily="34" charset="0"/>
              </a:rPr>
              <a:t>Dr. Aaron Putnam - Lamont-Doherty Earth Observatory</a:t>
            </a:r>
          </a:p>
          <a:p>
            <a:endParaRPr lang="en-US" sz="2400" dirty="0"/>
          </a:p>
          <a:p>
            <a:endParaRPr lang="en-US" sz="2400" dirty="0" smtClean="0"/>
          </a:p>
          <a:p>
            <a:endParaRPr lang="en-US" sz="2400" dirty="0"/>
          </a:p>
          <a:p>
            <a:endParaRPr lang="en-US" sz="2400" dirty="0" smtClean="0"/>
          </a:p>
          <a:p>
            <a:r>
              <a:rPr lang="en-US" sz="2400" dirty="0" smtClean="0"/>
              <a:t> </a:t>
            </a:r>
            <a:endParaRPr lang="en-US" sz="2400" dirty="0"/>
          </a:p>
        </p:txBody>
      </p:sp>
      <p:grpSp>
        <p:nvGrpSpPr>
          <p:cNvPr id="7" name="Group 6"/>
          <p:cNvGrpSpPr/>
          <p:nvPr/>
        </p:nvGrpSpPr>
        <p:grpSpPr>
          <a:xfrm>
            <a:off x="3283528" y="1870357"/>
            <a:ext cx="2313709" cy="1676400"/>
            <a:chOff x="3283528" y="2105892"/>
            <a:chExt cx="2313709" cy="1676400"/>
          </a:xfrm>
        </p:grpSpPr>
        <p:pic>
          <p:nvPicPr>
            <p:cNvPr id="5" name="Picture 2" descr="http://delta-institute.org/sites/default/files/Comer-we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544" y="2251451"/>
              <a:ext cx="2057400" cy="1371601"/>
            </a:xfrm>
            <a:prstGeom prst="rect">
              <a:avLst/>
            </a:prstGeom>
            <a:noFill/>
            <a:ln w="31750" cmpd="sng">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283528" y="2105892"/>
              <a:ext cx="2313709" cy="1676400"/>
            </a:xfrm>
            <a:prstGeom prst="rect">
              <a:avLst/>
            </a:prstGeom>
            <a:noFill/>
            <a:ln>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512623" y="3846166"/>
            <a:ext cx="8070272" cy="1938992"/>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pPr algn="ctr"/>
            <a:r>
              <a:rPr lang="en-US" sz="2400" dirty="0" smtClean="0">
                <a:latin typeface="Arial" pitchFamily="34" charset="0"/>
                <a:cs typeface="Arial" pitchFamily="34" charset="0"/>
              </a:rPr>
              <a:t>Dr. Robert Regis </a:t>
            </a:r>
          </a:p>
          <a:p>
            <a:pPr algn="ctr"/>
            <a:r>
              <a:rPr lang="en-US" sz="2400" dirty="0" smtClean="0">
                <a:latin typeface="Arial" pitchFamily="34" charset="0"/>
                <a:cs typeface="Arial" pitchFamily="34" charset="0"/>
              </a:rPr>
              <a:t>Dr</a:t>
            </a:r>
            <a:r>
              <a:rPr lang="en-US" sz="2400" dirty="0">
                <a:latin typeface="Arial" pitchFamily="34" charset="0"/>
                <a:cs typeface="Arial" pitchFamily="34" charset="0"/>
              </a:rPr>
              <a:t>. Timothy G. Fisher</a:t>
            </a:r>
          </a:p>
          <a:p>
            <a:pPr algn="ctr"/>
            <a:r>
              <a:rPr lang="en-US" sz="2400" dirty="0">
                <a:latin typeface="Arial" pitchFamily="34" charset="0"/>
                <a:cs typeface="Arial" pitchFamily="34" charset="0"/>
              </a:rPr>
              <a:t>Dr. David B. </a:t>
            </a:r>
            <a:r>
              <a:rPr lang="en-US" sz="2400" dirty="0" smtClean="0">
                <a:latin typeface="Arial" pitchFamily="34" charset="0"/>
                <a:cs typeface="Arial" pitchFamily="34" charset="0"/>
              </a:rPr>
              <a:t>Nash</a:t>
            </a:r>
          </a:p>
          <a:p>
            <a:pPr algn="ctr"/>
            <a:r>
              <a:rPr lang="en-US" sz="2400" dirty="0" smtClean="0">
                <a:latin typeface="Arial" pitchFamily="34" charset="0"/>
                <a:cs typeface="Arial" pitchFamily="34" charset="0"/>
              </a:rPr>
              <a:t>Paul Wilcox</a:t>
            </a:r>
          </a:p>
          <a:p>
            <a:pPr algn="ctr"/>
            <a:r>
              <a:rPr lang="en-US" sz="2400" dirty="0" smtClean="0">
                <a:latin typeface="Arial" pitchFamily="34" charset="0"/>
                <a:cs typeface="Arial" pitchFamily="34" charset="0"/>
              </a:rPr>
              <a:t> </a:t>
            </a:r>
            <a:r>
              <a:rPr lang="en-US" sz="2400" dirty="0">
                <a:latin typeface="Arial" pitchFamily="34" charset="0"/>
                <a:cs typeface="Arial" pitchFamily="34" charset="0"/>
              </a:rPr>
              <a:t>Colby Smith </a:t>
            </a:r>
            <a:r>
              <a:rPr lang="en-US" sz="2400" dirty="0" smtClean="0">
                <a:latin typeface="Arial" pitchFamily="34" charset="0"/>
                <a:cs typeface="Arial" pitchFamily="34" charset="0"/>
              </a:rPr>
              <a:t>                        </a:t>
            </a:r>
          </a:p>
        </p:txBody>
      </p:sp>
    </p:spTree>
    <p:extLst>
      <p:ext uri="{BB962C8B-B14F-4D97-AF65-F5344CB8AC3E}">
        <p14:creationId xmlns:p14="http://schemas.microsoft.com/office/powerpoint/2010/main" val="326186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623" y="1204400"/>
            <a:ext cx="8070272" cy="5422746"/>
          </a:xfrm>
          <a:prstGeom prst="rect">
            <a:avLst/>
          </a:prstGeom>
        </p:spPr>
      </p:pic>
      <p:sp>
        <p:nvSpPr>
          <p:cNvPr id="3" name="TextBox 2"/>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Green Bay Lobe Retreat Rates</a:t>
            </a:r>
            <a:endParaRPr lang="en-US" sz="3600" b="1" dirty="0">
              <a:solidFill>
                <a:srgbClr val="A75959"/>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623" y="1204400"/>
            <a:ext cx="8070272" cy="5422746"/>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176509237"/>
              </p:ext>
            </p:extLst>
          </p:nvPr>
        </p:nvGraphicFramePr>
        <p:xfrm>
          <a:off x="5517932" y="4385094"/>
          <a:ext cx="1441525" cy="1371600"/>
        </p:xfrm>
        <a:graphic>
          <a:graphicData uri="http://schemas.openxmlformats.org/drawingml/2006/table">
            <a:tbl>
              <a:tblPr>
                <a:tableStyleId>{5C22544A-7EE6-4342-B048-85BDC9FD1C3A}</a:tableStyleId>
              </a:tblPr>
              <a:tblGrid>
                <a:gridCol w="1441525"/>
              </a:tblGrid>
              <a:tr h="379964">
                <a:tc>
                  <a:txBody>
                    <a:bodyPr/>
                    <a:lstStyle/>
                    <a:p>
                      <a:r>
                        <a:rPr lang="en-US" sz="2400" b="1" dirty="0" smtClean="0">
                          <a:solidFill>
                            <a:schemeClr val="tx1"/>
                          </a:solidFill>
                        </a:rPr>
                        <a:t>A-A’</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9964">
                <a:tc>
                  <a:txBody>
                    <a:bodyPr/>
                    <a:lstStyle/>
                    <a:p>
                      <a:r>
                        <a:rPr lang="en-US" sz="2400" dirty="0" smtClean="0">
                          <a:solidFill>
                            <a:srgbClr val="C00000"/>
                          </a:solidFill>
                        </a:rPr>
                        <a:t>120 m/y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9964">
                <a:tc>
                  <a:txBody>
                    <a:bodyPr/>
                    <a:lstStyle/>
                    <a:p>
                      <a:r>
                        <a:rPr lang="en-US" sz="2400" dirty="0" smtClean="0">
                          <a:solidFill>
                            <a:srgbClr val="C00000"/>
                          </a:solidFill>
                        </a:rPr>
                        <a:t>250 m/y</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91901231"/>
              </p:ext>
            </p:extLst>
          </p:nvPr>
        </p:nvGraphicFramePr>
        <p:xfrm>
          <a:off x="7047187" y="4385774"/>
          <a:ext cx="1406619" cy="1371600"/>
        </p:xfrm>
        <a:graphic>
          <a:graphicData uri="http://schemas.openxmlformats.org/drawingml/2006/table">
            <a:tbl>
              <a:tblPr>
                <a:tableStyleId>{5C22544A-7EE6-4342-B048-85BDC9FD1C3A}</a:tableStyleId>
              </a:tblPr>
              <a:tblGrid>
                <a:gridCol w="1406619"/>
              </a:tblGrid>
              <a:tr h="379736">
                <a:tc>
                  <a:txBody>
                    <a:bodyPr/>
                    <a:lstStyle/>
                    <a:p>
                      <a:r>
                        <a:rPr lang="en-US" sz="2400" b="1" dirty="0" smtClean="0">
                          <a:solidFill>
                            <a:schemeClr val="tx1"/>
                          </a:solidFill>
                        </a:rPr>
                        <a:t>B-B’</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9736">
                <a:tc>
                  <a:txBody>
                    <a:bodyPr/>
                    <a:lstStyle/>
                    <a:p>
                      <a:r>
                        <a:rPr lang="en-US" sz="2400" dirty="0" smtClean="0">
                          <a:solidFill>
                            <a:srgbClr val="C00000"/>
                          </a:solidFill>
                        </a:rPr>
                        <a:t>50 m/y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9736">
                <a:tc>
                  <a:txBody>
                    <a:bodyPr/>
                    <a:lstStyle/>
                    <a:p>
                      <a:r>
                        <a:rPr lang="en-US" sz="2400" dirty="0" smtClean="0">
                          <a:solidFill>
                            <a:srgbClr val="C00000"/>
                          </a:solidFill>
                        </a:rPr>
                        <a:t>100 m/y</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88090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59"/>
            <a:ext cx="9144000" cy="6857999"/>
          </a:xfrm>
          <a:prstGeom prst="rect">
            <a:avLst/>
          </a:prstGeom>
        </p:spPr>
      </p:pic>
      <p:sp>
        <p:nvSpPr>
          <p:cNvPr id="5" name="TextBox 4"/>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Synthesis</a:t>
            </a:r>
            <a:endParaRPr lang="en-US" sz="3600" b="1" dirty="0">
              <a:solidFill>
                <a:srgbClr val="A75959"/>
              </a:solidFill>
            </a:endParaRPr>
          </a:p>
        </p:txBody>
      </p:sp>
      <p:sp>
        <p:nvSpPr>
          <p:cNvPr id="7" name="TextBox 6"/>
          <p:cNvSpPr txBox="1"/>
          <p:nvPr/>
        </p:nvSpPr>
        <p:spPr>
          <a:xfrm>
            <a:off x="512622" y="1401131"/>
            <a:ext cx="8070273" cy="1200329"/>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r>
              <a:rPr lang="en-US" sz="2400" dirty="0"/>
              <a:t>Geomorphic and chronologic evidence </a:t>
            </a:r>
            <a:r>
              <a:rPr lang="en-US" sz="2400" dirty="0" smtClean="0"/>
              <a:t>suggest </a:t>
            </a:r>
            <a:r>
              <a:rPr lang="en-US" sz="2400" dirty="0"/>
              <a:t>that during the </a:t>
            </a:r>
            <a:r>
              <a:rPr lang="en-US" sz="2400" dirty="0" smtClean="0"/>
              <a:t>Younger </a:t>
            </a:r>
            <a:r>
              <a:rPr lang="en-US" sz="2400" dirty="0" err="1"/>
              <a:t>Dryas</a:t>
            </a:r>
            <a:r>
              <a:rPr lang="en-US" sz="2400" dirty="0"/>
              <a:t> </a:t>
            </a:r>
            <a:r>
              <a:rPr lang="en-US" sz="2400" dirty="0" err="1" smtClean="0"/>
              <a:t>chronozone</a:t>
            </a:r>
            <a:r>
              <a:rPr lang="en-US" sz="2400" dirty="0" smtClean="0"/>
              <a:t> this </a:t>
            </a:r>
            <a:r>
              <a:rPr lang="en-US" sz="2400" dirty="0"/>
              <a:t>sector of the </a:t>
            </a:r>
            <a:r>
              <a:rPr lang="en-US" sz="2400" dirty="0" err="1"/>
              <a:t>Laurentide</a:t>
            </a:r>
            <a:r>
              <a:rPr lang="en-US" sz="2400" dirty="0"/>
              <a:t> Ice Sheet was retreating in a step-wise pattern</a:t>
            </a:r>
          </a:p>
        </p:txBody>
      </p:sp>
      <p:sp>
        <p:nvSpPr>
          <p:cNvPr id="9" name="TextBox 8"/>
          <p:cNvSpPr txBox="1"/>
          <p:nvPr/>
        </p:nvSpPr>
        <p:spPr>
          <a:xfrm>
            <a:off x="512623" y="4455082"/>
            <a:ext cx="8070272" cy="461665"/>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r>
              <a:rPr lang="en-US" sz="2400" dirty="0"/>
              <a:t>Consistent patterns </a:t>
            </a:r>
            <a:r>
              <a:rPr lang="en-US" sz="2400" dirty="0" smtClean="0"/>
              <a:t>of retreat on </a:t>
            </a:r>
            <a:r>
              <a:rPr lang="en-US" sz="2400" dirty="0"/>
              <a:t>the west side of Lake Superior</a:t>
            </a:r>
          </a:p>
        </p:txBody>
      </p:sp>
      <p:sp>
        <p:nvSpPr>
          <p:cNvPr id="6" name="TextBox 5"/>
          <p:cNvSpPr txBox="1"/>
          <p:nvPr/>
        </p:nvSpPr>
        <p:spPr>
          <a:xfrm>
            <a:off x="512621" y="3123814"/>
            <a:ext cx="8070274" cy="830997"/>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r>
              <a:rPr lang="en-US" sz="2400" dirty="0" smtClean="0"/>
              <a:t>Retreat rates on the order of 185 m/y for the center line of the Green Bay lobe </a:t>
            </a:r>
            <a:endParaRPr lang="en-US" sz="2400" dirty="0"/>
          </a:p>
        </p:txBody>
      </p:sp>
    </p:spTree>
    <p:extLst>
      <p:ext uri="{BB962C8B-B14F-4D97-AF65-F5344CB8AC3E}">
        <p14:creationId xmlns:p14="http://schemas.microsoft.com/office/powerpoint/2010/main" val="482050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059"/>
            <a:ext cx="9144000" cy="6857999"/>
          </a:xfrm>
          <a:prstGeom prst="rect">
            <a:avLst/>
          </a:prstGeom>
        </p:spPr>
      </p:pic>
      <p:sp>
        <p:nvSpPr>
          <p:cNvPr id="4" name="TextBox 3"/>
          <p:cNvSpPr txBox="1"/>
          <p:nvPr/>
        </p:nvSpPr>
        <p:spPr>
          <a:xfrm>
            <a:off x="512623" y="1461572"/>
            <a:ext cx="7929349" cy="1200329"/>
          </a:xfrm>
          <a:prstGeom prst="rect">
            <a:avLst/>
          </a:prstGeom>
          <a:noFill/>
        </p:spPr>
        <p:txBody>
          <a:bodyPr wrap="square" rtlCol="0">
            <a:spAutoFit/>
          </a:bodyPr>
          <a:lstStyle/>
          <a:p>
            <a:r>
              <a:rPr lang="en-US" sz="2400" dirty="0" smtClean="0"/>
              <a:t>Why does a ice sheet retreat </a:t>
            </a:r>
            <a:r>
              <a:rPr lang="en-US" sz="2400" dirty="0"/>
              <a:t>during a cold interval?</a:t>
            </a:r>
          </a:p>
          <a:p>
            <a:pPr marL="285750" indent="-285750">
              <a:buFont typeface="Arial" pitchFamily="34" charset="0"/>
              <a:buChar char="•"/>
            </a:pPr>
            <a:endParaRPr lang="en-US" sz="2400" dirty="0"/>
          </a:p>
          <a:p>
            <a:pPr marL="285750" indent="-285750">
              <a:buFont typeface="Arial" pitchFamily="34" charset="0"/>
              <a:buChar char="•"/>
            </a:pPr>
            <a:endParaRPr lang="en-US" sz="2400" dirty="0"/>
          </a:p>
        </p:txBody>
      </p:sp>
      <p:sp>
        <p:nvSpPr>
          <p:cNvPr id="6" name="TextBox 5"/>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Discussion</a:t>
            </a:r>
            <a:endParaRPr lang="en-US" sz="3600" b="1" dirty="0">
              <a:solidFill>
                <a:srgbClr val="A75959"/>
              </a:solidFill>
            </a:endParaRPr>
          </a:p>
        </p:txBody>
      </p:sp>
      <p:grpSp>
        <p:nvGrpSpPr>
          <p:cNvPr id="10" name="Group 9"/>
          <p:cNvGrpSpPr/>
          <p:nvPr/>
        </p:nvGrpSpPr>
        <p:grpSpPr>
          <a:xfrm>
            <a:off x="474373" y="3738944"/>
            <a:ext cx="8004148" cy="952983"/>
            <a:chOff x="474373" y="2672734"/>
            <a:chExt cx="8004148" cy="952983"/>
          </a:xfrm>
        </p:grpSpPr>
        <p:sp>
          <p:nvSpPr>
            <p:cNvPr id="7" name="TextBox 6"/>
            <p:cNvSpPr txBox="1"/>
            <p:nvPr/>
          </p:nvSpPr>
          <p:spPr>
            <a:xfrm>
              <a:off x="515447" y="3164052"/>
              <a:ext cx="7963074" cy="461665"/>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r>
                <a:rPr lang="en-US" sz="2400" dirty="0" smtClean="0">
                  <a:latin typeface="Arial" pitchFamily="34" charset="0"/>
                  <a:cs typeface="Arial" pitchFamily="34" charset="0"/>
                </a:rPr>
                <a:t>Retreat dynamics are not controlled by temperature </a:t>
              </a:r>
              <a:endParaRPr lang="en-US" sz="2400" dirty="0">
                <a:latin typeface="Arial" pitchFamily="34" charset="0"/>
                <a:cs typeface="Arial" pitchFamily="34" charset="0"/>
              </a:endParaRPr>
            </a:p>
          </p:txBody>
        </p:sp>
        <p:sp>
          <p:nvSpPr>
            <p:cNvPr id="9" name="TextBox 8"/>
            <p:cNvSpPr txBox="1"/>
            <p:nvPr/>
          </p:nvSpPr>
          <p:spPr>
            <a:xfrm>
              <a:off x="474373" y="2672734"/>
              <a:ext cx="600501" cy="584775"/>
            </a:xfrm>
            <a:prstGeom prst="rect">
              <a:avLst/>
            </a:prstGeom>
            <a:noFill/>
          </p:spPr>
          <p:txBody>
            <a:bodyPr wrap="square" rtlCol="0">
              <a:spAutoFit/>
            </a:bodyPr>
            <a:lstStyle/>
            <a:p>
              <a:r>
                <a:rPr lang="en-US" sz="3200" b="1" dirty="0" smtClean="0"/>
                <a:t>1:</a:t>
              </a:r>
              <a:endParaRPr lang="en-US" sz="3200" b="1" dirty="0"/>
            </a:p>
          </p:txBody>
        </p:sp>
      </p:grpSp>
      <p:grpSp>
        <p:nvGrpSpPr>
          <p:cNvPr id="12" name="Group 11"/>
          <p:cNvGrpSpPr/>
          <p:nvPr/>
        </p:nvGrpSpPr>
        <p:grpSpPr>
          <a:xfrm>
            <a:off x="475347" y="4959144"/>
            <a:ext cx="7978932" cy="1306588"/>
            <a:chOff x="475347" y="4350148"/>
            <a:chExt cx="7978932" cy="1306588"/>
          </a:xfrm>
        </p:grpSpPr>
        <p:sp>
          <p:nvSpPr>
            <p:cNvPr id="8" name="TextBox 7"/>
            <p:cNvSpPr txBox="1"/>
            <p:nvPr/>
          </p:nvSpPr>
          <p:spPr>
            <a:xfrm>
              <a:off x="512622" y="4825739"/>
              <a:ext cx="7941657" cy="830997"/>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r>
                <a:rPr lang="en-US" sz="2400" dirty="0" smtClean="0">
                  <a:latin typeface="Arial" pitchFamily="34" charset="0"/>
                  <a:cs typeface="Arial" pitchFamily="34" charset="0"/>
                </a:rPr>
                <a:t>Disconnect between the oxygen isotope temperature reconstruction and </a:t>
              </a:r>
              <a:r>
                <a:rPr lang="en-US" sz="2400" dirty="0" err="1" smtClean="0">
                  <a:latin typeface="Arial" pitchFamily="34" charset="0"/>
                  <a:cs typeface="Arial" pitchFamily="34" charset="0"/>
                </a:rPr>
                <a:t>Laurentide</a:t>
              </a:r>
              <a:r>
                <a:rPr lang="en-US" sz="2400" dirty="0" smtClean="0">
                  <a:latin typeface="Arial" pitchFamily="34" charset="0"/>
                  <a:cs typeface="Arial" pitchFamily="34" charset="0"/>
                </a:rPr>
                <a:t> Ice Sheet response</a:t>
              </a:r>
              <a:endParaRPr lang="en-US" sz="2400" dirty="0">
                <a:latin typeface="Arial" pitchFamily="34" charset="0"/>
                <a:cs typeface="Arial" pitchFamily="34" charset="0"/>
              </a:endParaRPr>
            </a:p>
          </p:txBody>
        </p:sp>
        <p:sp>
          <p:nvSpPr>
            <p:cNvPr id="11" name="TextBox 10"/>
            <p:cNvSpPr txBox="1"/>
            <p:nvPr/>
          </p:nvSpPr>
          <p:spPr>
            <a:xfrm>
              <a:off x="475347" y="4350148"/>
              <a:ext cx="600501" cy="584775"/>
            </a:xfrm>
            <a:prstGeom prst="rect">
              <a:avLst/>
            </a:prstGeom>
            <a:noFill/>
          </p:spPr>
          <p:txBody>
            <a:bodyPr wrap="square" rtlCol="0">
              <a:spAutoFit/>
            </a:bodyPr>
            <a:lstStyle/>
            <a:p>
              <a:r>
                <a:rPr lang="en-US" sz="3200" b="1" dirty="0" smtClean="0"/>
                <a:t>2:</a:t>
              </a:r>
              <a:endParaRPr lang="en-US" sz="3200" b="1" dirty="0"/>
            </a:p>
          </p:txBody>
        </p:sp>
      </p:grpSp>
      <p:sp>
        <p:nvSpPr>
          <p:cNvPr id="13" name="TextBox 12"/>
          <p:cNvSpPr txBox="1"/>
          <p:nvPr/>
        </p:nvSpPr>
        <p:spPr>
          <a:xfrm>
            <a:off x="512622" y="1287555"/>
            <a:ext cx="8070272" cy="830997"/>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r>
              <a:rPr lang="en-US" sz="2400" dirty="0">
                <a:latin typeface="Arial" pitchFamily="34" charset="0"/>
                <a:cs typeface="Arial" pitchFamily="34" charset="0"/>
              </a:rPr>
              <a:t>How does the </a:t>
            </a:r>
            <a:r>
              <a:rPr lang="en-US" sz="2400" dirty="0" err="1">
                <a:latin typeface="Arial" pitchFamily="34" charset="0"/>
                <a:cs typeface="Arial" pitchFamily="34" charset="0"/>
              </a:rPr>
              <a:t>Laurentide</a:t>
            </a:r>
            <a:r>
              <a:rPr lang="en-US" sz="2400" dirty="0">
                <a:latin typeface="Arial" pitchFamily="34" charset="0"/>
                <a:cs typeface="Arial" pitchFamily="34" charset="0"/>
              </a:rPr>
              <a:t> </a:t>
            </a:r>
            <a:r>
              <a:rPr lang="en-US" sz="2400" dirty="0" smtClean="0">
                <a:latin typeface="Arial" pitchFamily="34" charset="0"/>
                <a:cs typeface="Arial" pitchFamily="34" charset="0"/>
              </a:rPr>
              <a:t>Ice Sheet </a:t>
            </a:r>
            <a:r>
              <a:rPr lang="en-US" sz="2400" dirty="0">
                <a:latin typeface="Arial" pitchFamily="34" charset="0"/>
                <a:cs typeface="Arial" pitchFamily="34" charset="0"/>
              </a:rPr>
              <a:t>respond </a:t>
            </a:r>
            <a:r>
              <a:rPr lang="en-US" sz="2400" dirty="0" smtClean="0">
                <a:latin typeface="Arial" pitchFamily="34" charset="0"/>
                <a:cs typeface="Arial" pitchFamily="34" charset="0"/>
              </a:rPr>
              <a:t>during </a:t>
            </a:r>
            <a:r>
              <a:rPr lang="en-US" sz="2400" dirty="0">
                <a:latin typeface="Arial" pitchFamily="34" charset="0"/>
                <a:cs typeface="Arial" pitchFamily="34" charset="0"/>
              </a:rPr>
              <a:t>the Younger </a:t>
            </a:r>
            <a:r>
              <a:rPr lang="en-US" sz="2400" dirty="0" err="1" smtClean="0">
                <a:latin typeface="Arial" pitchFamily="34" charset="0"/>
                <a:cs typeface="Arial" pitchFamily="34" charset="0"/>
              </a:rPr>
              <a:t>Dryas</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chronozone</a:t>
            </a:r>
            <a:r>
              <a:rPr lang="en-US" sz="2400" dirty="0" smtClean="0">
                <a:latin typeface="Arial" pitchFamily="34" charset="0"/>
                <a:cs typeface="Arial" pitchFamily="34" charset="0"/>
              </a:rPr>
              <a:t>?</a:t>
            </a:r>
            <a:endParaRPr lang="en-US" sz="2400" dirty="0">
              <a:latin typeface="Arial" pitchFamily="34" charset="0"/>
              <a:cs typeface="Arial" pitchFamily="34" charset="0"/>
            </a:endParaRPr>
          </a:p>
        </p:txBody>
      </p:sp>
      <p:sp>
        <p:nvSpPr>
          <p:cNvPr id="14" name="TextBox 13"/>
          <p:cNvSpPr txBox="1"/>
          <p:nvPr/>
        </p:nvSpPr>
        <p:spPr>
          <a:xfrm>
            <a:off x="515447" y="2270952"/>
            <a:ext cx="8067447" cy="461665"/>
          </a:xfrm>
          <a:prstGeom prst="rect">
            <a:avLst/>
          </a:prstGeom>
          <a:solidFill>
            <a:schemeClr val="bg1"/>
          </a:solidFill>
          <a:ln w="31750" cmpd="sng">
            <a:solidFill>
              <a:schemeClr val="accent2"/>
            </a:solidFill>
          </a:ln>
          <a:effectLst>
            <a:outerShdw blurRad="50800" dist="38100" dir="10800000" algn="r" rotWithShape="0">
              <a:prstClr val="black">
                <a:alpha val="40000"/>
              </a:prstClr>
            </a:outerShdw>
            <a:softEdge rad="0"/>
          </a:effectLst>
        </p:spPr>
        <p:txBody>
          <a:bodyPr wrap="square" rtlCol="0">
            <a:spAutoFit/>
          </a:bodyPr>
          <a:lstStyle/>
          <a:p>
            <a:r>
              <a:rPr lang="en-US" sz="2400" dirty="0" smtClean="0">
                <a:latin typeface="Arial" pitchFamily="34" charset="0"/>
                <a:cs typeface="Arial" pitchFamily="34" charset="0"/>
              </a:rPr>
              <a:t>The </a:t>
            </a:r>
            <a:r>
              <a:rPr lang="en-US" sz="2400" dirty="0" err="1" smtClean="0">
                <a:latin typeface="Arial" pitchFamily="34" charset="0"/>
                <a:cs typeface="Arial" pitchFamily="34" charset="0"/>
              </a:rPr>
              <a:t>Laurentide</a:t>
            </a:r>
            <a:r>
              <a:rPr lang="en-US" sz="2400" dirty="0" smtClean="0">
                <a:latin typeface="Arial" pitchFamily="34" charset="0"/>
                <a:cs typeface="Arial" pitchFamily="34" charset="0"/>
              </a:rPr>
              <a:t> Ice Sheet appears to be retreating</a:t>
            </a:r>
            <a:endParaRPr lang="en-US" sz="2400" dirty="0">
              <a:latin typeface="Arial" pitchFamily="34" charset="0"/>
              <a:cs typeface="Arial" pitchFamily="34" charset="0"/>
            </a:endParaRPr>
          </a:p>
        </p:txBody>
      </p:sp>
      <p:sp>
        <p:nvSpPr>
          <p:cNvPr id="3" name="TextBox 2"/>
          <p:cNvSpPr txBox="1"/>
          <p:nvPr/>
        </p:nvSpPr>
        <p:spPr>
          <a:xfrm>
            <a:off x="431136" y="3079419"/>
            <a:ext cx="1362172" cy="646331"/>
          </a:xfrm>
          <a:prstGeom prst="rect">
            <a:avLst/>
          </a:prstGeom>
          <a:noFill/>
        </p:spPr>
        <p:txBody>
          <a:bodyPr wrap="square" rtlCol="0">
            <a:spAutoFit/>
          </a:bodyPr>
          <a:lstStyle/>
          <a:p>
            <a:r>
              <a:rPr lang="en-US" sz="3600" dirty="0" smtClean="0">
                <a:solidFill>
                  <a:srgbClr val="FF0000"/>
                </a:solidFill>
              </a:rPr>
              <a:t>Why?</a:t>
            </a:r>
            <a:endParaRPr lang="en-US" sz="3600" dirty="0">
              <a:solidFill>
                <a:srgbClr val="FF0000"/>
              </a:solidFill>
            </a:endParaRPr>
          </a:p>
        </p:txBody>
      </p:sp>
    </p:spTree>
    <p:extLst>
      <p:ext uri="{BB962C8B-B14F-4D97-AF65-F5344CB8AC3E}">
        <p14:creationId xmlns:p14="http://schemas.microsoft.com/office/powerpoint/2010/main" val="394696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059"/>
            <a:ext cx="9144000" cy="6857999"/>
          </a:xfrm>
          <a:prstGeom prst="rect">
            <a:avLst/>
          </a:prstGeom>
        </p:spPr>
      </p:pic>
      <p:sp>
        <p:nvSpPr>
          <p:cNvPr id="3" name="TextBox 2"/>
          <p:cNvSpPr txBox="1"/>
          <p:nvPr/>
        </p:nvSpPr>
        <p:spPr>
          <a:xfrm>
            <a:off x="0" y="300250"/>
            <a:ext cx="9144000" cy="584775"/>
          </a:xfrm>
          <a:prstGeom prst="rect">
            <a:avLst/>
          </a:prstGeom>
          <a:noFill/>
        </p:spPr>
        <p:txBody>
          <a:bodyPr wrap="square" rtlCol="0">
            <a:spAutoFit/>
          </a:bodyPr>
          <a:lstStyle/>
          <a:p>
            <a:pPr algn="ctr"/>
            <a:r>
              <a:rPr lang="en-US" sz="3200" dirty="0" smtClean="0">
                <a:latin typeface="Arial" pitchFamily="34" charset="0"/>
                <a:cs typeface="Arial" pitchFamily="34" charset="0"/>
              </a:rPr>
              <a:t>Seasonality</a:t>
            </a:r>
            <a:endParaRPr lang="en-US" sz="3200" dirty="0">
              <a:latin typeface="Arial" pitchFamily="34" charset="0"/>
              <a:cs typeface="Arial" pitchFamily="34"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24" y="1264668"/>
            <a:ext cx="8070272" cy="229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25" y="3778605"/>
            <a:ext cx="8070272" cy="257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Seasonality</a:t>
            </a:r>
            <a:endParaRPr lang="en-US" sz="3600" b="1" dirty="0">
              <a:solidFill>
                <a:srgbClr val="A75959"/>
              </a:solidFill>
            </a:endParaRPr>
          </a:p>
        </p:txBody>
      </p:sp>
    </p:spTree>
    <p:extLst>
      <p:ext uri="{BB962C8B-B14F-4D97-AF65-F5344CB8AC3E}">
        <p14:creationId xmlns:p14="http://schemas.microsoft.com/office/powerpoint/2010/main" val="22910049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59"/>
            <a:ext cx="9144000" cy="6857999"/>
          </a:xfrm>
          <a:prstGeom prst="rect">
            <a:avLst/>
          </a:prstGeom>
        </p:spPr>
      </p:pic>
      <p:sp>
        <p:nvSpPr>
          <p:cNvPr id="5" name="TextBox 4"/>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Conclusions</a:t>
            </a:r>
            <a:endParaRPr lang="en-US" sz="3600" b="1" dirty="0">
              <a:solidFill>
                <a:srgbClr val="A75959"/>
              </a:solidFill>
            </a:endParaRPr>
          </a:p>
        </p:txBody>
      </p:sp>
      <p:grpSp>
        <p:nvGrpSpPr>
          <p:cNvPr id="9" name="Group 8"/>
          <p:cNvGrpSpPr/>
          <p:nvPr/>
        </p:nvGrpSpPr>
        <p:grpSpPr>
          <a:xfrm>
            <a:off x="430735" y="1703020"/>
            <a:ext cx="8152159" cy="1311620"/>
            <a:chOff x="430735" y="1774055"/>
            <a:chExt cx="8152159" cy="1311620"/>
          </a:xfrm>
        </p:grpSpPr>
        <p:sp>
          <p:nvSpPr>
            <p:cNvPr id="6" name="TextBox 5"/>
            <p:cNvSpPr txBox="1"/>
            <p:nvPr/>
          </p:nvSpPr>
          <p:spPr>
            <a:xfrm>
              <a:off x="512623" y="2254678"/>
              <a:ext cx="8070271" cy="830997"/>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r>
                <a:rPr lang="en-US" sz="2400" dirty="0" smtClean="0"/>
                <a:t>The </a:t>
              </a:r>
              <a:r>
                <a:rPr lang="en-US" sz="2400" dirty="0" err="1" smtClean="0"/>
                <a:t>Laurentide</a:t>
              </a:r>
              <a:r>
                <a:rPr lang="en-US" sz="2400" dirty="0" smtClean="0"/>
                <a:t> Ice Sheet retreated in a step-wise pattern during the Younger </a:t>
              </a:r>
              <a:r>
                <a:rPr lang="en-US" sz="2400" dirty="0" err="1" smtClean="0"/>
                <a:t>Dryas</a:t>
              </a:r>
              <a:r>
                <a:rPr lang="en-US" sz="2400" dirty="0" smtClean="0"/>
                <a:t> </a:t>
              </a:r>
              <a:r>
                <a:rPr lang="en-US" sz="2400" dirty="0" err="1" smtClean="0"/>
                <a:t>chonozone</a:t>
              </a:r>
              <a:endParaRPr lang="en-US" sz="2400" dirty="0"/>
            </a:p>
          </p:txBody>
        </p:sp>
        <p:sp>
          <p:nvSpPr>
            <p:cNvPr id="8" name="TextBox 7"/>
            <p:cNvSpPr txBox="1"/>
            <p:nvPr/>
          </p:nvSpPr>
          <p:spPr>
            <a:xfrm>
              <a:off x="430735" y="1774055"/>
              <a:ext cx="600501" cy="584775"/>
            </a:xfrm>
            <a:prstGeom prst="rect">
              <a:avLst/>
            </a:prstGeom>
            <a:noFill/>
          </p:spPr>
          <p:txBody>
            <a:bodyPr wrap="square" rtlCol="0">
              <a:spAutoFit/>
            </a:bodyPr>
            <a:lstStyle/>
            <a:p>
              <a:r>
                <a:rPr lang="en-US" sz="3200" b="1" dirty="0" smtClean="0"/>
                <a:t>1:</a:t>
              </a:r>
              <a:endParaRPr lang="en-US" sz="3200" b="1" dirty="0"/>
            </a:p>
          </p:txBody>
        </p:sp>
      </p:grpSp>
      <p:grpSp>
        <p:nvGrpSpPr>
          <p:cNvPr id="11" name="Group 10"/>
          <p:cNvGrpSpPr/>
          <p:nvPr/>
        </p:nvGrpSpPr>
        <p:grpSpPr>
          <a:xfrm>
            <a:off x="430735" y="3721621"/>
            <a:ext cx="8152160" cy="1310083"/>
            <a:chOff x="430735" y="3899610"/>
            <a:chExt cx="8152160" cy="1310083"/>
          </a:xfrm>
        </p:grpSpPr>
        <p:sp>
          <p:nvSpPr>
            <p:cNvPr id="7" name="TextBox 6"/>
            <p:cNvSpPr txBox="1"/>
            <p:nvPr/>
          </p:nvSpPr>
          <p:spPr>
            <a:xfrm>
              <a:off x="512623" y="4378696"/>
              <a:ext cx="8070272" cy="830997"/>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r>
                <a:rPr lang="en-US" sz="2400" dirty="0" smtClean="0"/>
                <a:t>Possibility of greater seasonality in the Upper Peninsula of Michigan</a:t>
              </a:r>
              <a:endParaRPr lang="en-US" sz="2400" dirty="0"/>
            </a:p>
          </p:txBody>
        </p:sp>
        <p:sp>
          <p:nvSpPr>
            <p:cNvPr id="10" name="TextBox 9"/>
            <p:cNvSpPr txBox="1"/>
            <p:nvPr/>
          </p:nvSpPr>
          <p:spPr>
            <a:xfrm>
              <a:off x="430735" y="3899610"/>
              <a:ext cx="600501" cy="584775"/>
            </a:xfrm>
            <a:prstGeom prst="rect">
              <a:avLst/>
            </a:prstGeom>
            <a:noFill/>
          </p:spPr>
          <p:txBody>
            <a:bodyPr wrap="square" rtlCol="0">
              <a:spAutoFit/>
            </a:bodyPr>
            <a:lstStyle/>
            <a:p>
              <a:r>
                <a:rPr lang="en-US" sz="3200" b="1" dirty="0" smtClean="0"/>
                <a:t>2:</a:t>
              </a:r>
              <a:endParaRPr lang="en-US" sz="3200" b="1" dirty="0"/>
            </a:p>
          </p:txBody>
        </p:sp>
      </p:grpSp>
    </p:spTree>
    <p:extLst>
      <p:ext uri="{BB962C8B-B14F-4D97-AF65-F5344CB8AC3E}">
        <p14:creationId xmlns:p14="http://schemas.microsoft.com/office/powerpoint/2010/main" val="3359875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3648"/>
            <a:ext cx="9132187" cy="6842250"/>
          </a:xfrm>
          <a:prstGeom prst="rect">
            <a:avLst/>
          </a:prstGeom>
        </p:spPr>
      </p:pic>
      <p:sp>
        <p:nvSpPr>
          <p:cNvPr id="6" name="TextBox 5"/>
          <p:cNvSpPr txBox="1"/>
          <p:nvPr/>
        </p:nvSpPr>
        <p:spPr>
          <a:xfrm>
            <a:off x="0" y="5849007"/>
            <a:ext cx="9144001" cy="769441"/>
          </a:xfrm>
          <a:prstGeom prst="rect">
            <a:avLst/>
          </a:prstGeom>
          <a:noFill/>
        </p:spPr>
        <p:txBody>
          <a:bodyPr wrap="square" rtlCol="0">
            <a:spAutoFit/>
          </a:bodyPr>
          <a:lstStyle/>
          <a:p>
            <a:pPr algn="ctr"/>
            <a:r>
              <a:rPr lang="en-US" sz="4400" dirty="0" smtClean="0">
                <a:latin typeface="Arial" pitchFamily="34" charset="0"/>
                <a:cs typeface="Arial" pitchFamily="34" charset="0"/>
              </a:rPr>
              <a:t>Questions/Comments?</a:t>
            </a:r>
            <a:endParaRPr lang="en-US" sz="4400" dirty="0">
              <a:latin typeface="Arial" pitchFamily="34" charset="0"/>
              <a:cs typeface="Arial" pitchFamily="34" charset="0"/>
            </a:endParaRPr>
          </a:p>
        </p:txBody>
      </p:sp>
    </p:spTree>
    <p:extLst>
      <p:ext uri="{BB962C8B-B14F-4D97-AF65-F5344CB8AC3E}">
        <p14:creationId xmlns:p14="http://schemas.microsoft.com/office/powerpoint/2010/main" val="40097288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Climate Change and Glaciers</a:t>
            </a:r>
            <a:endParaRPr lang="en-US" sz="3600" b="1" dirty="0">
              <a:solidFill>
                <a:srgbClr val="A75959"/>
              </a:solidFill>
            </a:endParaRPr>
          </a:p>
        </p:txBody>
      </p:sp>
      <p:sp>
        <p:nvSpPr>
          <p:cNvPr id="5" name="TextBox 4"/>
          <p:cNvSpPr txBox="1"/>
          <p:nvPr/>
        </p:nvSpPr>
        <p:spPr>
          <a:xfrm>
            <a:off x="512623" y="1537855"/>
            <a:ext cx="8070272" cy="2523768"/>
          </a:xfrm>
          <a:prstGeom prst="rect">
            <a:avLst/>
          </a:prstGeom>
          <a:noFill/>
        </p:spPr>
        <p:txBody>
          <a:bodyPr wrap="square" rtlCol="0">
            <a:spAutoFit/>
          </a:bodyPr>
          <a:lstStyle/>
          <a:p>
            <a:pPr marL="285750" indent="-285750">
              <a:buFont typeface="Arial" pitchFamily="34" charset="0"/>
              <a:buChar char="•"/>
            </a:pPr>
            <a:r>
              <a:rPr lang="en-US" sz="2800" dirty="0" smtClean="0">
                <a:latin typeface="Arial" pitchFamily="34" charset="0"/>
                <a:cs typeface="Arial" pitchFamily="34" charset="0"/>
              </a:rPr>
              <a:t>Small glaciers are sensitive and respond to climate change. </a:t>
            </a:r>
          </a:p>
          <a:p>
            <a:endParaRPr lang="en-US" sz="2800" dirty="0" smtClean="0">
              <a:latin typeface="Arial" pitchFamily="34" charset="0"/>
              <a:cs typeface="Arial" pitchFamily="34" charset="0"/>
            </a:endParaRPr>
          </a:p>
          <a:p>
            <a:pPr marL="285750" indent="-285750">
              <a:buFont typeface="Arial" pitchFamily="34" charset="0"/>
              <a:buChar char="•"/>
            </a:pPr>
            <a:r>
              <a:rPr lang="en-US" sz="2800" dirty="0" smtClean="0">
                <a:latin typeface="Arial" pitchFamily="34" charset="0"/>
                <a:cs typeface="Arial" pitchFamily="34" charset="0"/>
              </a:rPr>
              <a:t>Climate sensitivity and responsiveness of ice sheets is less known</a:t>
            </a:r>
          </a:p>
          <a:p>
            <a:endParaRPr lang="en-US" dirty="0"/>
          </a:p>
        </p:txBody>
      </p:sp>
    </p:spTree>
    <p:extLst>
      <p:ext uri="{BB962C8B-B14F-4D97-AF65-F5344CB8AC3E}">
        <p14:creationId xmlns:p14="http://schemas.microsoft.com/office/powerpoint/2010/main" val="311186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0" y="436730"/>
            <a:ext cx="9144000" cy="646331"/>
          </a:xfrm>
          <a:prstGeom prst="rect">
            <a:avLst/>
          </a:prstGeom>
          <a:noFill/>
        </p:spPr>
        <p:txBody>
          <a:bodyPr wrap="square" rtlCol="0">
            <a:spAutoFit/>
          </a:bodyPr>
          <a:lstStyle/>
          <a:p>
            <a:pPr algn="ctr"/>
            <a:r>
              <a:rPr lang="en-US" sz="3600" dirty="0" smtClean="0">
                <a:latin typeface="Arial" pitchFamily="34" charset="0"/>
                <a:cs typeface="Arial" pitchFamily="34" charset="0"/>
              </a:rPr>
              <a:t>The Younger </a:t>
            </a:r>
            <a:r>
              <a:rPr lang="en-US" sz="3600" dirty="0" err="1" smtClean="0">
                <a:latin typeface="Arial" pitchFamily="34" charset="0"/>
                <a:cs typeface="Arial" pitchFamily="34" charset="0"/>
              </a:rPr>
              <a:t>Dryas</a:t>
            </a:r>
            <a:endParaRPr lang="en-US" sz="3600" dirty="0">
              <a:latin typeface="Arial" pitchFamily="34" charset="0"/>
              <a:cs typeface="Arial" pitchFamily="34" charset="0"/>
            </a:endParaRPr>
          </a:p>
        </p:txBody>
      </p:sp>
      <p:sp>
        <p:nvSpPr>
          <p:cNvPr id="5" name="TextBox 4"/>
          <p:cNvSpPr txBox="1"/>
          <p:nvPr/>
        </p:nvSpPr>
        <p:spPr>
          <a:xfrm>
            <a:off x="297289" y="1508234"/>
            <a:ext cx="2645041" cy="3416320"/>
          </a:xfrm>
          <a:prstGeom prst="rect">
            <a:avLst/>
          </a:prstGeom>
          <a:noFill/>
        </p:spPr>
        <p:txBody>
          <a:bodyPr wrap="square" rtlCol="0">
            <a:spAutoFit/>
          </a:bodyPr>
          <a:lstStyle/>
          <a:p>
            <a:pPr marL="285750" indent="-285750">
              <a:buFont typeface="Arial" pitchFamily="34" charset="0"/>
              <a:buChar char="•"/>
            </a:pPr>
            <a:r>
              <a:rPr lang="en-US" dirty="0" smtClean="0">
                <a:latin typeface="Arial" pitchFamily="34" charset="0"/>
                <a:cs typeface="Arial" pitchFamily="34" charset="0"/>
              </a:rPr>
              <a:t>~12,900-11,600 years before present</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pPr marL="285750" indent="-285750">
              <a:buFont typeface="Arial" pitchFamily="34" charset="0"/>
              <a:buChar char="•"/>
            </a:pPr>
            <a:r>
              <a:rPr lang="en-US" dirty="0" smtClean="0">
                <a:latin typeface="Arial" pitchFamily="34" charset="0"/>
                <a:cs typeface="Arial" pitchFamily="34" charset="0"/>
              </a:rPr>
              <a:t>Rapid transition to glacial temperatures</a:t>
            </a:r>
          </a:p>
          <a:p>
            <a:pPr marL="285750" indent="-285750">
              <a:buFont typeface="Arial" pitchFamily="34" charset="0"/>
              <a:buChar char="•"/>
            </a:pPr>
            <a:endParaRPr lang="en-US" dirty="0" smtClean="0">
              <a:latin typeface="Arial" pitchFamily="34" charset="0"/>
              <a:cs typeface="Arial" pitchFamily="34" charset="0"/>
            </a:endParaRPr>
          </a:p>
          <a:p>
            <a:pPr marL="285750" indent="-285750">
              <a:buFont typeface="Arial" pitchFamily="34" charset="0"/>
              <a:buChar char="•"/>
            </a:pPr>
            <a:endParaRPr lang="en-US" dirty="0" smtClean="0">
              <a:latin typeface="Arial" pitchFamily="34" charset="0"/>
              <a:cs typeface="Arial" pitchFamily="34" charset="0"/>
            </a:endParaRPr>
          </a:p>
          <a:p>
            <a:pPr marL="285750" indent="-285750">
              <a:buFont typeface="Arial" pitchFamily="34" charset="0"/>
              <a:buChar char="•"/>
            </a:pPr>
            <a:r>
              <a:rPr lang="en-US" dirty="0" smtClean="0">
                <a:latin typeface="Arial" pitchFamily="34" charset="0"/>
                <a:cs typeface="Arial" pitchFamily="34" charset="0"/>
              </a:rPr>
              <a:t>Last major climatic change in geologic history. </a:t>
            </a:r>
          </a:p>
          <a:p>
            <a:endParaRPr lang="en-US" dirty="0">
              <a:latin typeface="Myriad Pro" pitchFamily="34" charset="0"/>
            </a:endParaRPr>
          </a:p>
        </p:txBody>
      </p:sp>
      <p:grpSp>
        <p:nvGrpSpPr>
          <p:cNvPr id="18" name="Group 17"/>
          <p:cNvGrpSpPr/>
          <p:nvPr/>
        </p:nvGrpSpPr>
        <p:grpSpPr>
          <a:xfrm>
            <a:off x="2866913" y="1524000"/>
            <a:ext cx="5715982" cy="4260691"/>
            <a:chOff x="3633351" y="1248229"/>
            <a:chExt cx="6454078" cy="4810869"/>
          </a:xfrm>
        </p:grpSpPr>
        <p:sp>
          <p:nvSpPr>
            <p:cNvPr id="17" name="Rectangle 16"/>
            <p:cNvSpPr/>
            <p:nvPr/>
          </p:nvSpPr>
          <p:spPr>
            <a:xfrm>
              <a:off x="3633351" y="1248229"/>
              <a:ext cx="6454078" cy="48063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633351" y="1378802"/>
              <a:ext cx="6306671" cy="4680296"/>
              <a:chOff x="2750853" y="1447800"/>
              <a:chExt cx="6306671" cy="4680296"/>
            </a:xfrm>
          </p:grpSpPr>
          <p:grpSp>
            <p:nvGrpSpPr>
              <p:cNvPr id="9" name="Group 8"/>
              <p:cNvGrpSpPr/>
              <p:nvPr/>
            </p:nvGrpSpPr>
            <p:grpSpPr>
              <a:xfrm>
                <a:off x="2750853" y="1447800"/>
                <a:ext cx="6185043" cy="4680296"/>
                <a:chOff x="2941925" y="1831595"/>
                <a:chExt cx="6185043" cy="4680296"/>
              </a:xfrm>
            </p:grpSpPr>
            <p:grpSp>
              <p:nvGrpSpPr>
                <p:cNvPr id="4" name="Group 3"/>
                <p:cNvGrpSpPr/>
                <p:nvPr/>
              </p:nvGrpSpPr>
              <p:grpSpPr>
                <a:xfrm>
                  <a:off x="3297668" y="1831595"/>
                  <a:ext cx="5829300" cy="4306477"/>
                  <a:chOff x="1714500" y="2322923"/>
                  <a:chExt cx="5829300" cy="4306477"/>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2322923"/>
                    <a:ext cx="5829300" cy="430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19600" y="3290777"/>
                    <a:ext cx="457200" cy="2986198"/>
                  </a:xfrm>
                  <a:prstGeom prst="rect">
                    <a:avLst/>
                  </a:pr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rot="16200000">
                  <a:off x="2736983" y="3626706"/>
                  <a:ext cx="793818" cy="383933"/>
                </a:xfrm>
                <a:prstGeom prst="rect">
                  <a:avLst/>
                </a:prstGeom>
                <a:noFill/>
              </p:spPr>
              <p:txBody>
                <a:bodyPr wrap="square" rtlCol="0">
                  <a:spAutoFit/>
                </a:bodyPr>
                <a:lstStyle/>
                <a:p>
                  <a:r>
                    <a:rPr lang="el-GR" dirty="0" smtClean="0"/>
                    <a:t>δ</a:t>
                  </a:r>
                  <a:r>
                    <a:rPr lang="en-US" dirty="0" smtClean="0"/>
                    <a:t>O</a:t>
                  </a:r>
                  <a:r>
                    <a:rPr lang="en-US" baseline="30000" dirty="0" smtClean="0"/>
                    <a:t>18</a:t>
                  </a:r>
                  <a:endParaRPr lang="en-US" dirty="0"/>
                </a:p>
              </p:txBody>
            </p:sp>
            <p:sp>
              <p:nvSpPr>
                <p:cNvPr id="8" name="TextBox 7"/>
                <p:cNvSpPr txBox="1"/>
                <p:nvPr/>
              </p:nvSpPr>
              <p:spPr>
                <a:xfrm>
                  <a:off x="4570090" y="6106186"/>
                  <a:ext cx="3657598" cy="405705"/>
                </a:xfrm>
                <a:prstGeom prst="rect">
                  <a:avLst/>
                </a:prstGeom>
                <a:noFill/>
              </p:spPr>
              <p:txBody>
                <a:bodyPr wrap="square" rtlCol="0">
                  <a:spAutoFit/>
                </a:bodyPr>
                <a:lstStyle/>
                <a:p>
                  <a:r>
                    <a:rPr lang="en-US" dirty="0" smtClean="0"/>
                    <a:t>Calibrated Years Before Present</a:t>
                  </a:r>
                  <a:endParaRPr lang="en-US" dirty="0"/>
                </a:p>
              </p:txBody>
            </p:sp>
          </p:grpSp>
          <p:sp>
            <p:nvSpPr>
              <p:cNvPr id="10" name="TextBox 9"/>
              <p:cNvSpPr txBox="1"/>
              <p:nvPr/>
            </p:nvSpPr>
            <p:spPr>
              <a:xfrm>
                <a:off x="7000124" y="2969345"/>
                <a:ext cx="2057400" cy="646331"/>
              </a:xfrm>
              <a:prstGeom prst="rect">
                <a:avLst/>
              </a:prstGeom>
              <a:noFill/>
            </p:spPr>
            <p:txBody>
              <a:bodyPr wrap="square" rtlCol="0">
                <a:spAutoFit/>
              </a:bodyPr>
              <a:lstStyle/>
              <a:p>
                <a:r>
                  <a:rPr lang="en-US" dirty="0" smtClean="0"/>
                  <a:t>GRIP-Greenland ice core record</a:t>
                </a:r>
              </a:p>
            </p:txBody>
          </p:sp>
          <p:cxnSp>
            <p:nvCxnSpPr>
              <p:cNvPr id="12" name="Straight Arrow Connector 11"/>
              <p:cNvCxnSpPr/>
              <p:nvPr/>
            </p:nvCxnSpPr>
            <p:spPr>
              <a:xfrm flipV="1">
                <a:off x="3957851" y="1886634"/>
                <a:ext cx="0" cy="3149390"/>
              </a:xfrm>
              <a:prstGeom prst="straightConnector1">
                <a:avLst/>
              </a:prstGeom>
              <a:ln w="63500">
                <a:gradFill>
                  <a:gsLst>
                    <a:gs pos="0">
                      <a:srgbClr val="000082"/>
                    </a:gs>
                    <a:gs pos="30000">
                      <a:srgbClr val="66008F"/>
                    </a:gs>
                    <a:gs pos="64999">
                      <a:srgbClr val="BA0066"/>
                    </a:gs>
                    <a:gs pos="89999">
                      <a:srgbClr val="FF0000"/>
                    </a:gs>
                    <a:gs pos="100000">
                      <a:srgbClr val="FF8200"/>
                    </a:gs>
                  </a:gsLst>
                  <a:lin ang="5400000" scaled="0"/>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75719" y="1563469"/>
                <a:ext cx="1064525" cy="369332"/>
              </a:xfrm>
              <a:prstGeom prst="rect">
                <a:avLst/>
              </a:prstGeom>
              <a:noFill/>
            </p:spPr>
            <p:txBody>
              <a:bodyPr wrap="square" rtlCol="0">
                <a:spAutoFit/>
              </a:bodyPr>
              <a:lstStyle/>
              <a:p>
                <a:r>
                  <a:rPr lang="en-US" dirty="0" smtClean="0"/>
                  <a:t>Warm</a:t>
                </a:r>
                <a:endParaRPr lang="en-US" dirty="0"/>
              </a:p>
            </p:txBody>
          </p:sp>
          <p:sp>
            <p:nvSpPr>
              <p:cNvPr id="14" name="TextBox 13"/>
              <p:cNvSpPr txBox="1"/>
              <p:nvPr/>
            </p:nvSpPr>
            <p:spPr>
              <a:xfrm>
                <a:off x="3664428" y="4977928"/>
                <a:ext cx="750622" cy="369332"/>
              </a:xfrm>
              <a:prstGeom prst="rect">
                <a:avLst/>
              </a:prstGeom>
              <a:noFill/>
            </p:spPr>
            <p:txBody>
              <a:bodyPr wrap="square" rtlCol="0">
                <a:spAutoFit/>
              </a:bodyPr>
              <a:lstStyle/>
              <a:p>
                <a:r>
                  <a:rPr lang="en-US" dirty="0" smtClean="0"/>
                  <a:t>Cold</a:t>
                </a:r>
                <a:endParaRPr lang="en-US" dirty="0"/>
              </a:p>
            </p:txBody>
          </p:sp>
          <p:sp>
            <p:nvSpPr>
              <p:cNvPr id="15" name="TextBox 14"/>
              <p:cNvSpPr txBox="1"/>
              <p:nvPr/>
            </p:nvSpPr>
            <p:spPr>
              <a:xfrm>
                <a:off x="5147334" y="1932801"/>
                <a:ext cx="1945354" cy="451776"/>
              </a:xfrm>
              <a:prstGeom prst="rect">
                <a:avLst/>
              </a:prstGeom>
              <a:noFill/>
            </p:spPr>
            <p:txBody>
              <a:bodyPr wrap="square" rtlCol="0">
                <a:spAutoFit/>
              </a:bodyPr>
              <a:lstStyle/>
              <a:p>
                <a:r>
                  <a:rPr lang="en-US" sz="2000" dirty="0" smtClean="0"/>
                  <a:t>Younger </a:t>
                </a:r>
                <a:r>
                  <a:rPr lang="en-US" sz="2000" dirty="0" err="1" smtClean="0"/>
                  <a:t>Dryas</a:t>
                </a:r>
                <a:endParaRPr lang="en-US" sz="2000" dirty="0"/>
              </a:p>
            </p:txBody>
          </p:sp>
        </p:grpSp>
      </p:grpSp>
      <p:sp>
        <p:nvSpPr>
          <p:cNvPr id="16" name="TextBox 15"/>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The Younger </a:t>
            </a:r>
            <a:r>
              <a:rPr lang="en-US" sz="3600" b="1" dirty="0" err="1" smtClean="0">
                <a:solidFill>
                  <a:srgbClr val="A75959"/>
                </a:solidFill>
                <a:latin typeface="Arial" pitchFamily="34" charset="0"/>
                <a:cs typeface="Arial" pitchFamily="34" charset="0"/>
              </a:rPr>
              <a:t>Dryas</a:t>
            </a:r>
            <a:endParaRPr lang="en-US" sz="3600" b="1" dirty="0">
              <a:solidFill>
                <a:srgbClr val="A75959"/>
              </a:solidFill>
            </a:endParaRPr>
          </a:p>
        </p:txBody>
      </p:sp>
    </p:spTree>
    <p:extLst>
      <p:ext uri="{BB962C8B-B14F-4D97-AF65-F5344CB8AC3E}">
        <p14:creationId xmlns:p14="http://schemas.microsoft.com/office/powerpoint/2010/main" val="284087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Research Question</a:t>
            </a:r>
            <a:endParaRPr lang="en-US" sz="3600" b="1" dirty="0">
              <a:solidFill>
                <a:srgbClr val="A75959"/>
              </a:solidFill>
            </a:endParaRPr>
          </a:p>
        </p:txBody>
      </p:sp>
      <p:sp>
        <p:nvSpPr>
          <p:cNvPr id="6" name="TextBox 5"/>
          <p:cNvSpPr txBox="1"/>
          <p:nvPr/>
        </p:nvSpPr>
        <p:spPr>
          <a:xfrm>
            <a:off x="512623" y="3013500"/>
            <a:ext cx="8070272" cy="830997"/>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r>
              <a:rPr lang="en-US" sz="2400" dirty="0">
                <a:latin typeface="Arial" pitchFamily="34" charset="0"/>
                <a:cs typeface="Arial" pitchFamily="34" charset="0"/>
              </a:rPr>
              <a:t>How does the </a:t>
            </a:r>
            <a:r>
              <a:rPr lang="en-US" sz="2400" dirty="0" err="1">
                <a:latin typeface="Arial" pitchFamily="34" charset="0"/>
                <a:cs typeface="Arial" pitchFamily="34" charset="0"/>
              </a:rPr>
              <a:t>Laurentide</a:t>
            </a:r>
            <a:r>
              <a:rPr lang="en-US" sz="2400" dirty="0">
                <a:latin typeface="Arial" pitchFamily="34" charset="0"/>
                <a:cs typeface="Arial" pitchFamily="34" charset="0"/>
              </a:rPr>
              <a:t> ice sheet respond </a:t>
            </a:r>
            <a:r>
              <a:rPr lang="en-US" sz="2400" dirty="0" smtClean="0">
                <a:latin typeface="Arial" pitchFamily="34" charset="0"/>
                <a:cs typeface="Arial" pitchFamily="34" charset="0"/>
              </a:rPr>
              <a:t>during </a:t>
            </a:r>
            <a:r>
              <a:rPr lang="en-US" sz="2400" dirty="0">
                <a:latin typeface="Arial" pitchFamily="34" charset="0"/>
                <a:cs typeface="Arial" pitchFamily="34" charset="0"/>
              </a:rPr>
              <a:t>the Younger </a:t>
            </a:r>
            <a:r>
              <a:rPr lang="en-US" sz="2400" dirty="0" err="1" smtClean="0">
                <a:latin typeface="Arial" pitchFamily="34" charset="0"/>
                <a:cs typeface="Arial" pitchFamily="34" charset="0"/>
              </a:rPr>
              <a:t>Dryas</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chronozone</a:t>
            </a:r>
            <a:r>
              <a:rPr lang="en-US" sz="2400" dirty="0" smtClean="0">
                <a:latin typeface="Arial" pitchFamily="34" charset="0"/>
                <a:cs typeface="Arial" pitchFamily="34" charset="0"/>
              </a:rPr>
              <a:t>?</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852272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extBox 3"/>
          <p:cNvSpPr txBox="1"/>
          <p:nvPr/>
        </p:nvSpPr>
        <p:spPr>
          <a:xfrm>
            <a:off x="0" y="436730"/>
            <a:ext cx="9144000" cy="646331"/>
          </a:xfrm>
          <a:prstGeom prst="rect">
            <a:avLst/>
          </a:prstGeom>
          <a:noFill/>
        </p:spPr>
        <p:txBody>
          <a:bodyPr wrap="square" rtlCol="0">
            <a:spAutoFit/>
          </a:bodyPr>
          <a:lstStyle/>
          <a:p>
            <a:pPr algn="ctr"/>
            <a:r>
              <a:rPr lang="en-US" sz="3600" dirty="0" smtClean="0">
                <a:latin typeface="Arial" pitchFamily="34" charset="0"/>
                <a:cs typeface="Arial" pitchFamily="34" charset="0"/>
              </a:rPr>
              <a:t>Study Location</a:t>
            </a:r>
            <a:endParaRPr lang="en-US" sz="3600" dirty="0">
              <a:latin typeface="Arial" pitchFamily="34" charset="0"/>
              <a:cs typeface="Arial" pitchFamily="34" charset="0"/>
            </a:endParaRPr>
          </a:p>
        </p:txBody>
      </p:sp>
      <p:grpSp>
        <p:nvGrpSpPr>
          <p:cNvPr id="14" name="Group 13"/>
          <p:cNvGrpSpPr/>
          <p:nvPr/>
        </p:nvGrpSpPr>
        <p:grpSpPr>
          <a:xfrm>
            <a:off x="4561494" y="1219200"/>
            <a:ext cx="4107405" cy="5204012"/>
            <a:chOff x="4419600" y="1219200"/>
            <a:chExt cx="4107405" cy="5204012"/>
          </a:xfrm>
        </p:grpSpPr>
        <p:grpSp>
          <p:nvGrpSpPr>
            <p:cNvPr id="11" name="Group 10"/>
            <p:cNvGrpSpPr/>
            <p:nvPr/>
          </p:nvGrpSpPr>
          <p:grpSpPr>
            <a:xfrm>
              <a:off x="4419600" y="1219200"/>
              <a:ext cx="4021282" cy="5204012"/>
              <a:chOff x="4419600" y="1219200"/>
              <a:chExt cx="4021282" cy="5204012"/>
            </a:xfrm>
          </p:grpSpPr>
          <p:grpSp>
            <p:nvGrpSpPr>
              <p:cNvPr id="9" name="Group 8"/>
              <p:cNvGrpSpPr/>
              <p:nvPr/>
            </p:nvGrpSpPr>
            <p:grpSpPr>
              <a:xfrm>
                <a:off x="4419600" y="1219200"/>
                <a:ext cx="4021282" cy="5204012"/>
                <a:chOff x="4419600" y="1219200"/>
                <a:chExt cx="4021282" cy="5204012"/>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1219200"/>
                  <a:ext cx="4021282" cy="5204012"/>
                </a:xfrm>
                <a:prstGeom prst="rect">
                  <a:avLst/>
                </a:prstGeom>
              </p:spPr>
            </p:pic>
            <p:sp>
              <p:nvSpPr>
                <p:cNvPr id="6" name="Rectangle 5"/>
                <p:cNvSpPr/>
                <p:nvPr/>
              </p:nvSpPr>
              <p:spPr>
                <a:xfrm rot="1265382">
                  <a:off x="5654393" y="2080264"/>
                  <a:ext cx="1319256" cy="28001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7677150" y="5429250"/>
                <a:ext cx="228600" cy="2286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6575375" y="1625251"/>
              <a:ext cx="1951630" cy="338554"/>
            </a:xfrm>
            <a:prstGeom prst="rect">
              <a:avLst/>
            </a:prstGeom>
            <a:noFill/>
          </p:spPr>
          <p:txBody>
            <a:bodyPr wrap="square" rtlCol="0">
              <a:spAutoFit/>
            </a:bodyPr>
            <a:lstStyle/>
            <a:p>
              <a:r>
                <a:rPr lang="en-US" sz="1600" i="1" dirty="0" smtClean="0"/>
                <a:t>LAKE SUPERIOR</a:t>
              </a:r>
              <a:endParaRPr lang="en-US" sz="1600" i="1" dirty="0"/>
            </a:p>
          </p:txBody>
        </p:sp>
        <p:sp>
          <p:nvSpPr>
            <p:cNvPr id="13" name="TextBox 12"/>
            <p:cNvSpPr txBox="1"/>
            <p:nvPr/>
          </p:nvSpPr>
          <p:spPr>
            <a:xfrm rot="17880185">
              <a:off x="6311630" y="3919460"/>
              <a:ext cx="1688724" cy="338554"/>
            </a:xfrm>
            <a:prstGeom prst="rect">
              <a:avLst/>
            </a:prstGeom>
            <a:noFill/>
          </p:spPr>
          <p:txBody>
            <a:bodyPr wrap="square" rtlCol="0">
              <a:spAutoFit/>
            </a:bodyPr>
            <a:lstStyle/>
            <a:p>
              <a:r>
                <a:rPr lang="en-US" sz="1600" i="1" dirty="0" smtClean="0"/>
                <a:t>LAKE MICHIGAN</a:t>
              </a:r>
              <a:endParaRPr lang="en-US" sz="1600" i="1" dirty="0"/>
            </a:p>
          </p:txBody>
        </p:sp>
      </p:grpSp>
      <p:sp>
        <p:nvSpPr>
          <p:cNvPr id="2" name="TextBox 1"/>
          <p:cNvSpPr txBox="1"/>
          <p:nvPr/>
        </p:nvSpPr>
        <p:spPr>
          <a:xfrm rot="1285570">
            <a:off x="4992477" y="2473704"/>
            <a:ext cx="731520" cy="261610"/>
          </a:xfrm>
          <a:prstGeom prst="rect">
            <a:avLst/>
          </a:prstGeom>
          <a:noFill/>
        </p:spPr>
        <p:txBody>
          <a:bodyPr wrap="square" rtlCol="0">
            <a:spAutoFit/>
          </a:bodyPr>
          <a:lstStyle/>
          <a:p>
            <a:r>
              <a:rPr lang="en-US" sz="1100" dirty="0" smtClean="0"/>
              <a:t>Michigan</a:t>
            </a:r>
            <a:endParaRPr lang="en-US" sz="1100" dirty="0"/>
          </a:p>
        </p:txBody>
      </p:sp>
      <p:sp>
        <p:nvSpPr>
          <p:cNvPr id="3" name="TextBox 2"/>
          <p:cNvSpPr txBox="1"/>
          <p:nvPr/>
        </p:nvSpPr>
        <p:spPr>
          <a:xfrm rot="1314959">
            <a:off x="4881151" y="2671679"/>
            <a:ext cx="759349" cy="261610"/>
          </a:xfrm>
          <a:prstGeom prst="rect">
            <a:avLst/>
          </a:prstGeom>
          <a:noFill/>
        </p:spPr>
        <p:txBody>
          <a:bodyPr wrap="square" rtlCol="0">
            <a:spAutoFit/>
          </a:bodyPr>
          <a:lstStyle/>
          <a:p>
            <a:r>
              <a:rPr lang="en-US" sz="1100" dirty="0" smtClean="0"/>
              <a:t>Wisconsin</a:t>
            </a:r>
            <a:endParaRPr lang="en-US" sz="1000" dirty="0"/>
          </a:p>
        </p:txBody>
      </p:sp>
      <p:sp>
        <p:nvSpPr>
          <p:cNvPr id="7" name="TextBox 6"/>
          <p:cNvSpPr txBox="1"/>
          <p:nvPr/>
        </p:nvSpPr>
        <p:spPr>
          <a:xfrm>
            <a:off x="7467600" y="4595855"/>
            <a:ext cx="826936" cy="276999"/>
          </a:xfrm>
          <a:prstGeom prst="rect">
            <a:avLst/>
          </a:prstGeom>
          <a:noFill/>
        </p:spPr>
        <p:txBody>
          <a:bodyPr wrap="square" rtlCol="0">
            <a:spAutoFit/>
          </a:bodyPr>
          <a:lstStyle/>
          <a:p>
            <a:r>
              <a:rPr lang="en-US" sz="1200" dirty="0" smtClean="0"/>
              <a:t>Michigan</a:t>
            </a:r>
            <a:endParaRPr lang="en-US" sz="1200" dirty="0"/>
          </a:p>
        </p:txBody>
      </p:sp>
      <p:sp>
        <p:nvSpPr>
          <p:cNvPr id="21" name="5-Point Star 20"/>
          <p:cNvSpPr/>
          <p:nvPr/>
        </p:nvSpPr>
        <p:spPr>
          <a:xfrm>
            <a:off x="6518123" y="2349131"/>
            <a:ext cx="329437" cy="310803"/>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6348951" y="4546600"/>
            <a:ext cx="329437" cy="329171"/>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2029931" y="2272233"/>
            <a:ext cx="756745" cy="892242"/>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 Arrow 25"/>
          <p:cNvSpPr/>
          <p:nvPr/>
        </p:nvSpPr>
        <p:spPr>
          <a:xfrm>
            <a:off x="2029931" y="4429650"/>
            <a:ext cx="756745" cy="892242"/>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Study Location</a:t>
            </a:r>
            <a:endParaRPr lang="en-US" sz="3600" b="1" dirty="0">
              <a:solidFill>
                <a:srgbClr val="A75959"/>
              </a:solidFill>
            </a:endParaRPr>
          </a:p>
        </p:txBody>
      </p:sp>
      <p:sp>
        <p:nvSpPr>
          <p:cNvPr id="28" name="TextBox 27"/>
          <p:cNvSpPr txBox="1"/>
          <p:nvPr/>
        </p:nvSpPr>
        <p:spPr>
          <a:xfrm>
            <a:off x="508949" y="5542132"/>
            <a:ext cx="3791363" cy="830997"/>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pPr algn="ctr"/>
            <a:r>
              <a:rPr lang="en-US" sz="2400" b="1" dirty="0">
                <a:latin typeface="Arial" pitchFamily="34" charset="0"/>
                <a:cs typeface="Arial" pitchFamily="34" charset="0"/>
              </a:rPr>
              <a:t>Two Creeks</a:t>
            </a:r>
          </a:p>
          <a:p>
            <a:pPr algn="ctr"/>
            <a:r>
              <a:rPr lang="en-US" sz="2400" b="1" dirty="0" smtClean="0">
                <a:latin typeface="Arial" pitchFamily="34" charset="0"/>
                <a:cs typeface="Arial" pitchFamily="34" charset="0"/>
              </a:rPr>
              <a:t>13,700 BP</a:t>
            </a:r>
            <a:endParaRPr lang="en-US" sz="2400" b="1" dirty="0">
              <a:latin typeface="Arial" pitchFamily="34" charset="0"/>
              <a:cs typeface="Arial" pitchFamily="34" charset="0"/>
            </a:endParaRPr>
          </a:p>
        </p:txBody>
      </p:sp>
      <p:sp>
        <p:nvSpPr>
          <p:cNvPr id="29" name="TextBox 28"/>
          <p:cNvSpPr txBox="1"/>
          <p:nvPr/>
        </p:nvSpPr>
        <p:spPr>
          <a:xfrm>
            <a:off x="512623" y="3385200"/>
            <a:ext cx="3791363" cy="830997"/>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pPr algn="ctr"/>
            <a:r>
              <a:rPr lang="en-US" sz="2400" b="1" dirty="0" smtClean="0">
                <a:latin typeface="Arial" pitchFamily="34" charset="0"/>
                <a:cs typeface="Arial" pitchFamily="34" charset="0"/>
              </a:rPr>
              <a:t>Younger </a:t>
            </a:r>
            <a:r>
              <a:rPr lang="en-US" sz="2400" b="1" dirty="0" err="1" smtClean="0">
                <a:latin typeface="Arial" pitchFamily="34" charset="0"/>
                <a:cs typeface="Arial" pitchFamily="34" charset="0"/>
              </a:rPr>
              <a:t>Dryas</a:t>
            </a:r>
            <a:endParaRPr lang="en-US" sz="2400" b="1" dirty="0">
              <a:latin typeface="Arial" pitchFamily="34" charset="0"/>
              <a:cs typeface="Arial" pitchFamily="34" charset="0"/>
            </a:endParaRPr>
          </a:p>
          <a:p>
            <a:pPr algn="ctr"/>
            <a:r>
              <a:rPr lang="en-US" sz="2400" b="1" dirty="0" smtClean="0">
                <a:latin typeface="Arial" pitchFamily="34" charset="0"/>
                <a:cs typeface="Arial" pitchFamily="34" charset="0"/>
              </a:rPr>
              <a:t>12,900-11,600 BP</a:t>
            </a:r>
            <a:endParaRPr lang="en-US" sz="2400" b="1" dirty="0">
              <a:latin typeface="Arial" pitchFamily="34" charset="0"/>
              <a:cs typeface="Arial" pitchFamily="34" charset="0"/>
            </a:endParaRPr>
          </a:p>
        </p:txBody>
      </p:sp>
      <p:sp>
        <p:nvSpPr>
          <p:cNvPr id="31" name="TextBox 30"/>
          <p:cNvSpPr txBox="1"/>
          <p:nvPr/>
        </p:nvSpPr>
        <p:spPr>
          <a:xfrm>
            <a:off x="512623" y="1246833"/>
            <a:ext cx="3791363" cy="830997"/>
          </a:xfrm>
          <a:prstGeom prst="rect">
            <a:avLst/>
          </a:prstGeom>
          <a:solidFill>
            <a:schemeClr val="bg1"/>
          </a:solidFill>
          <a:ln w="31750" cmpd="sng">
            <a:solidFill>
              <a:schemeClr val="tx1"/>
            </a:solidFill>
          </a:ln>
          <a:effectLst>
            <a:outerShdw blurRad="50800" dist="38100" dir="10800000" algn="r" rotWithShape="0">
              <a:prstClr val="black">
                <a:alpha val="40000"/>
              </a:prstClr>
            </a:outerShdw>
            <a:softEdge rad="0"/>
          </a:effectLst>
        </p:spPr>
        <p:txBody>
          <a:bodyPr wrap="square" rtlCol="0">
            <a:spAutoFit/>
          </a:bodyPr>
          <a:lstStyle/>
          <a:p>
            <a:pPr algn="ctr"/>
            <a:r>
              <a:rPr lang="en-US" sz="2400" b="1" dirty="0" smtClean="0">
                <a:latin typeface="Arial" pitchFamily="34" charset="0"/>
                <a:cs typeface="Arial" pitchFamily="34" charset="0"/>
              </a:rPr>
              <a:t>Lake </a:t>
            </a:r>
            <a:r>
              <a:rPr lang="en-US" sz="2400" b="1" dirty="0" err="1" smtClean="0">
                <a:latin typeface="Arial" pitchFamily="34" charset="0"/>
                <a:cs typeface="Arial" pitchFamily="34" charset="0"/>
              </a:rPr>
              <a:t>Gribben</a:t>
            </a:r>
            <a:endParaRPr lang="en-US" sz="2400" b="1" dirty="0">
              <a:latin typeface="Arial" pitchFamily="34" charset="0"/>
              <a:cs typeface="Arial" pitchFamily="34" charset="0"/>
            </a:endParaRPr>
          </a:p>
          <a:p>
            <a:pPr algn="ctr"/>
            <a:r>
              <a:rPr lang="en-US" sz="2400" b="1" dirty="0" smtClean="0">
                <a:latin typeface="Arial" pitchFamily="34" charset="0"/>
                <a:cs typeface="Arial" pitchFamily="34" charset="0"/>
              </a:rPr>
              <a:t>11,600 BP</a:t>
            </a:r>
            <a:endParaRPr lang="en-US" sz="2400" b="1" dirty="0">
              <a:latin typeface="Arial" pitchFamily="34" charset="0"/>
              <a:cs typeface="Arial" pitchFamily="34" charset="0"/>
            </a:endParaRPr>
          </a:p>
        </p:txBody>
      </p:sp>
      <p:cxnSp>
        <p:nvCxnSpPr>
          <p:cNvPr id="16" name="Straight Connector 15"/>
          <p:cNvCxnSpPr/>
          <p:nvPr/>
        </p:nvCxnSpPr>
        <p:spPr>
          <a:xfrm flipH="1" flipV="1">
            <a:off x="4300312" y="1246833"/>
            <a:ext cx="2382529" cy="12576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303986" y="2077830"/>
            <a:ext cx="2378855" cy="426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300312" y="4711185"/>
            <a:ext cx="2213357" cy="8309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300312" y="4711185"/>
            <a:ext cx="2213357" cy="1661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8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8" grpId="0" animBg="1"/>
      <p:bldP spid="26" grpId="0" animBg="1"/>
      <p:bldP spid="28" grpId="0" animBg="1"/>
      <p:bldP spid="29"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extBox 3"/>
          <p:cNvSpPr txBox="1"/>
          <p:nvPr/>
        </p:nvSpPr>
        <p:spPr>
          <a:xfrm>
            <a:off x="1181100" y="2087804"/>
            <a:ext cx="6781800" cy="2862322"/>
          </a:xfrm>
          <a:prstGeom prst="rect">
            <a:avLst/>
          </a:prstGeom>
          <a:noFill/>
        </p:spPr>
        <p:txBody>
          <a:bodyPr wrap="square" rtlCol="0">
            <a:spAutoFit/>
          </a:bodyPr>
          <a:lstStyle/>
          <a:p>
            <a:pPr marL="742950" indent="-742950">
              <a:buFont typeface="+mj-lt"/>
              <a:buAutoNum type="arabicPeriod"/>
            </a:pPr>
            <a:r>
              <a:rPr lang="en-US" sz="3600" dirty="0" smtClean="0"/>
              <a:t>Mapping of glacial landforms</a:t>
            </a:r>
          </a:p>
          <a:p>
            <a:pPr marL="742950" indent="-742950">
              <a:buFont typeface="+mj-lt"/>
              <a:buAutoNum type="arabicPeriod"/>
            </a:pPr>
            <a:endParaRPr lang="en-US" sz="3600" dirty="0" smtClean="0"/>
          </a:p>
          <a:p>
            <a:pPr marL="742950" indent="-742950">
              <a:buFont typeface="+mj-lt"/>
              <a:buAutoNum type="arabicPeriod"/>
            </a:pPr>
            <a:r>
              <a:rPr lang="en-US" sz="3600" dirty="0" smtClean="0"/>
              <a:t>Chronology of ice sheet retreat</a:t>
            </a:r>
          </a:p>
          <a:p>
            <a:pPr marL="742950" indent="-742950">
              <a:buFont typeface="+mj-lt"/>
              <a:buAutoNum type="arabicPeriod"/>
            </a:pPr>
            <a:endParaRPr lang="en-US" sz="3600" dirty="0"/>
          </a:p>
          <a:p>
            <a:pPr marL="742950" indent="-742950">
              <a:buFont typeface="+mj-lt"/>
              <a:buAutoNum type="arabicPeriod"/>
            </a:pPr>
            <a:r>
              <a:rPr lang="en-US" sz="3600" dirty="0" smtClean="0"/>
              <a:t>Interpretation</a:t>
            </a:r>
          </a:p>
        </p:txBody>
      </p:sp>
      <p:sp>
        <p:nvSpPr>
          <p:cNvPr id="5" name="TextBox 4"/>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Presentation Structure</a:t>
            </a:r>
            <a:endParaRPr lang="en-US" sz="3600" b="1" dirty="0">
              <a:solidFill>
                <a:srgbClr val="A75959"/>
              </a:solidFill>
            </a:endParaRPr>
          </a:p>
        </p:txBody>
      </p:sp>
    </p:spTree>
    <p:extLst>
      <p:ext uri="{BB962C8B-B14F-4D97-AF65-F5344CB8AC3E}">
        <p14:creationId xmlns:p14="http://schemas.microsoft.com/office/powerpoint/2010/main" val="979600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515" y="1187002"/>
            <a:ext cx="7348487" cy="5678377"/>
          </a:xfrm>
          <a:prstGeom prst="rect">
            <a:avLst/>
          </a:prstGeom>
        </p:spPr>
      </p:pic>
      <p:pic>
        <p:nvPicPr>
          <p:cNvPr id="9" name="Picture 2" descr="http://www.worldatlas.com/webimage/countrys/namerica/usstates/outline/mi.gif"/>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41869" y="1290711"/>
            <a:ext cx="1248873" cy="1337434"/>
          </a:xfrm>
          <a:prstGeom prst="rect">
            <a:avLst/>
          </a:prstGeom>
          <a:solidFill>
            <a:schemeClr val="bg1"/>
          </a:solidFill>
          <a:ln>
            <a:noFill/>
          </a:ln>
        </p:spPr>
      </p:pic>
      <p:sp>
        <p:nvSpPr>
          <p:cNvPr id="10" name="Rectangle 9"/>
          <p:cNvSpPr/>
          <p:nvPr/>
        </p:nvSpPr>
        <p:spPr>
          <a:xfrm>
            <a:off x="1386211" y="1425888"/>
            <a:ext cx="172071" cy="1910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Mapping</a:t>
            </a:r>
            <a:endParaRPr lang="en-US" sz="3600" b="1" dirty="0">
              <a:solidFill>
                <a:srgbClr val="A75959"/>
              </a:solidFill>
            </a:endParaRPr>
          </a:p>
        </p:txBody>
      </p:sp>
    </p:spTree>
    <p:extLst>
      <p:ext uri="{BB962C8B-B14F-4D97-AF65-F5344CB8AC3E}">
        <p14:creationId xmlns:p14="http://schemas.microsoft.com/office/powerpoint/2010/main" val="331140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1" name="TextBox 10"/>
          <p:cNvSpPr txBox="1"/>
          <p:nvPr/>
        </p:nvSpPr>
        <p:spPr>
          <a:xfrm>
            <a:off x="512623" y="415630"/>
            <a:ext cx="8070272" cy="646331"/>
          </a:xfrm>
          <a:prstGeom prst="rect">
            <a:avLst/>
          </a:prstGeom>
          <a:solidFill>
            <a:schemeClr val="bg1"/>
          </a:solidFill>
          <a:ln w="63500" cmpd="thickThin">
            <a:solidFill>
              <a:srgbClr val="A75959"/>
            </a:solidFill>
          </a:ln>
          <a:effectLst>
            <a:outerShdw blurRad="50800" dist="38100" dir="10800000" algn="r" rotWithShape="0">
              <a:prstClr val="black">
                <a:alpha val="40000"/>
              </a:prstClr>
            </a:outerShdw>
            <a:softEdge rad="0"/>
          </a:effectLst>
        </p:spPr>
        <p:txBody>
          <a:bodyPr wrap="square" rtlCol="0">
            <a:spAutoFit/>
          </a:bodyPr>
          <a:lstStyle/>
          <a:p>
            <a:pPr algn="ctr"/>
            <a:r>
              <a:rPr lang="en-US" sz="3600" b="1" dirty="0" smtClean="0">
                <a:solidFill>
                  <a:srgbClr val="A75959"/>
                </a:solidFill>
                <a:latin typeface="Arial" pitchFamily="34" charset="0"/>
                <a:cs typeface="Arial" pitchFamily="34" charset="0"/>
              </a:rPr>
              <a:t>Mapping</a:t>
            </a:r>
            <a:endParaRPr lang="en-US" sz="3600" b="1" dirty="0">
              <a:solidFill>
                <a:srgbClr val="A75959"/>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514" y="1187002"/>
            <a:ext cx="7348487" cy="5678376"/>
          </a:xfrm>
          <a:prstGeom prst="rect">
            <a:avLst/>
          </a:prstGeom>
        </p:spPr>
      </p:pic>
      <p:pic>
        <p:nvPicPr>
          <p:cNvPr id="12" name="Picture 2" descr="http://www.worldatlas.com/webimage/countrys/namerica/usstates/outline/mi.gif"/>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41869" y="1290711"/>
            <a:ext cx="1248873" cy="1337434"/>
          </a:xfrm>
          <a:prstGeom prst="rect">
            <a:avLst/>
          </a:prstGeom>
          <a:solidFill>
            <a:schemeClr val="bg1"/>
          </a:solidFill>
          <a:ln>
            <a:noFill/>
          </a:ln>
        </p:spPr>
      </p:pic>
      <p:sp>
        <p:nvSpPr>
          <p:cNvPr id="13" name="Rectangle 12"/>
          <p:cNvSpPr/>
          <p:nvPr/>
        </p:nvSpPr>
        <p:spPr>
          <a:xfrm>
            <a:off x="1386211" y="1425888"/>
            <a:ext cx="172071" cy="1910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69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3352</TotalTime>
  <Words>1205</Words>
  <Application>Microsoft Office PowerPoint</Application>
  <PresentationFormat>On-screen Show (4:3)</PresentationFormat>
  <Paragraphs>218</Paragraphs>
  <Slides>25</Slides>
  <Notes>17</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Optimus Prime</dc:creator>
  <cp:lastModifiedBy>Optimus Prime</cp:lastModifiedBy>
  <cp:revision>75</cp:revision>
  <dcterms:created xsi:type="dcterms:W3CDTF">2013-04-23T23:48:48Z</dcterms:created>
  <dcterms:modified xsi:type="dcterms:W3CDTF">2013-05-01T22:15:30Z</dcterms:modified>
</cp:coreProperties>
</file>