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256" r:id="rId2"/>
    <p:sldId id="382" r:id="rId3"/>
    <p:sldId id="386" r:id="rId4"/>
    <p:sldId id="259" r:id="rId5"/>
    <p:sldId id="263" r:id="rId6"/>
    <p:sldId id="264" r:id="rId7"/>
    <p:sldId id="265" r:id="rId8"/>
    <p:sldId id="278" r:id="rId9"/>
    <p:sldId id="362" r:id="rId10"/>
    <p:sldId id="376" r:id="rId11"/>
    <p:sldId id="334" r:id="rId12"/>
    <p:sldId id="384" r:id="rId13"/>
    <p:sldId id="385" r:id="rId14"/>
    <p:sldId id="387" r:id="rId15"/>
    <p:sldId id="267" r:id="rId16"/>
    <p:sldId id="297" r:id="rId17"/>
    <p:sldId id="340" r:id="rId18"/>
    <p:sldId id="343" r:id="rId19"/>
    <p:sldId id="344" r:id="rId20"/>
    <p:sldId id="270" r:id="rId21"/>
    <p:sldId id="271" r:id="rId22"/>
    <p:sldId id="281" r:id="rId23"/>
    <p:sldId id="282" r:id="rId24"/>
    <p:sldId id="284" r:id="rId25"/>
    <p:sldId id="285" r:id="rId26"/>
    <p:sldId id="286" r:id="rId27"/>
    <p:sldId id="288" r:id="rId28"/>
    <p:sldId id="272" r:id="rId29"/>
    <p:sldId id="332" r:id="rId30"/>
    <p:sldId id="366" r:id="rId31"/>
    <p:sldId id="283" r:id="rId32"/>
    <p:sldId id="383" r:id="rId33"/>
    <p:sldId id="320" r:id="rId34"/>
    <p:sldId id="351" r:id="rId35"/>
    <p:sldId id="365" r:id="rId36"/>
    <p:sldId id="309" r:id="rId37"/>
    <p:sldId id="381" r:id="rId38"/>
    <p:sldId id="379" r:id="rId39"/>
    <p:sldId id="380" r:id="rId40"/>
    <p:sldId id="375" r:id="rId41"/>
    <p:sldId id="37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a:srgbClr val="C3D69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27" autoAdjust="0"/>
  </p:normalViewPr>
  <p:slideViewPr>
    <p:cSldViewPr>
      <p:cViewPr>
        <p:scale>
          <a:sx n="75" d="100"/>
          <a:sy n="75" d="100"/>
        </p:scale>
        <p:origin x="-1152" y="34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400" dirty="0"/>
              <a:t>12-Year Average </a:t>
            </a:r>
            <a:r>
              <a:rPr lang="en-US" sz="1400" dirty="0" smtClean="0"/>
              <a:t>of In-Service Use</a:t>
            </a:r>
            <a:r>
              <a:rPr lang="en-US" sz="1400" baseline="0" dirty="0" smtClean="0"/>
              <a:t> </a:t>
            </a:r>
            <a:r>
              <a:rPr lang="en-US" sz="1400" dirty="0" smtClean="0"/>
              <a:t>(2000-2012</a:t>
            </a:r>
            <a:r>
              <a:rPr lang="en-US" sz="1400" dirty="0"/>
              <a:t>)</a:t>
            </a:r>
          </a:p>
        </c:rich>
      </c:tx>
      <c:layout>
        <c:manualLayout>
          <c:xMode val="edge"/>
          <c:yMode val="edge"/>
          <c:x val="0.25772357817442926"/>
          <c:y val="4.0404040404040414E-2"/>
        </c:manualLayout>
      </c:layout>
    </c:title>
    <c:plotArea>
      <c:layout>
        <c:manualLayout>
          <c:layoutTarget val="inner"/>
          <c:xMode val="edge"/>
          <c:yMode val="edge"/>
          <c:x val="9.1698686124645004E-2"/>
          <c:y val="7.7606140141573243E-2"/>
          <c:w val="0.64629205440229065"/>
          <c:h val="0.68547808796627696"/>
        </c:manualLayout>
      </c:layout>
      <c:barChart>
        <c:barDir val="col"/>
        <c:grouping val="clustered"/>
        <c:ser>
          <c:idx val="0"/>
          <c:order val="0"/>
          <c:tx>
            <c:v>12-Year Average (2000-2012)</c:v>
          </c:tx>
          <c:spPr>
            <a:solidFill>
              <a:srgbClr val="FFFF00"/>
            </a:solidFill>
            <a:ln>
              <a:solidFill>
                <a:srgbClr val="FFFF00"/>
              </a:solidFill>
            </a:ln>
          </c:spPr>
          <c:cat>
            <c:strRef>
              <c:f>Sheet1!$A$20:$A$25</c:f>
              <c:strCache>
                <c:ptCount val="6"/>
                <c:pt idx="0">
                  <c:v>Chequamegon-Nicolet N.F.</c:v>
                </c:pt>
                <c:pt idx="1">
                  <c:v>Superior N.F.</c:v>
                </c:pt>
                <c:pt idx="2">
                  <c:v>Hiawatha N.F.</c:v>
                </c:pt>
                <c:pt idx="3">
                  <c:v>Ottawa N.F.</c:v>
                </c:pt>
                <c:pt idx="4">
                  <c:v>Chippewa N.F.</c:v>
                </c:pt>
                <c:pt idx="5">
                  <c:v>Huron-Manistee N.F.</c:v>
                </c:pt>
              </c:strCache>
            </c:strRef>
          </c:cat>
          <c:val>
            <c:numRef>
              <c:f>Sheet1!$B$20:$B$25</c:f>
              <c:numCache>
                <c:formatCode>_("$"* #,##0_);_("$"* \(#,##0\);_("$"* "-"??_);_(@_)</c:formatCode>
                <c:ptCount val="6"/>
                <c:pt idx="0">
                  <c:v>23641.692307692298</c:v>
                </c:pt>
                <c:pt idx="1">
                  <c:v>22086.230769230759</c:v>
                </c:pt>
                <c:pt idx="2">
                  <c:v>12973.307692307686</c:v>
                </c:pt>
                <c:pt idx="3">
                  <c:v>6773.4615384615436</c:v>
                </c:pt>
                <c:pt idx="4">
                  <c:v>5799.3846153846125</c:v>
                </c:pt>
                <c:pt idx="5">
                  <c:v>140.5384615384616</c:v>
                </c:pt>
              </c:numCache>
            </c:numRef>
          </c:val>
        </c:ser>
        <c:dLbls/>
        <c:axId val="62901632"/>
        <c:axId val="63079168"/>
      </c:barChart>
      <c:catAx>
        <c:axId val="62901632"/>
        <c:scaling>
          <c:orientation val="minMax"/>
        </c:scaling>
        <c:axPos val="b"/>
        <c:tickLblPos val="nextTo"/>
        <c:txPr>
          <a:bodyPr/>
          <a:lstStyle/>
          <a:p>
            <a:pPr>
              <a:defRPr sz="1200"/>
            </a:pPr>
            <a:endParaRPr lang="en-US"/>
          </a:p>
        </c:txPr>
        <c:crossAx val="63079168"/>
        <c:crosses val="autoZero"/>
        <c:auto val="1"/>
        <c:lblAlgn val="ctr"/>
        <c:lblOffset val="100"/>
      </c:catAx>
      <c:valAx>
        <c:axId val="63079168"/>
        <c:scaling>
          <c:orientation val="minMax"/>
          <c:max val="30000"/>
        </c:scaling>
        <c:axPos val="l"/>
        <c:majorGridlines/>
        <c:numFmt formatCode="_(&quot;$&quot;* #,##0_);_(&quot;$&quot;* \(#,##0\);_(&quot;$&quot;* &quot;-&quot;??_);_(@_)" sourceLinked="1"/>
        <c:minorTickMark val="in"/>
        <c:tickLblPos val="nextTo"/>
        <c:txPr>
          <a:bodyPr/>
          <a:lstStyle/>
          <a:p>
            <a:pPr>
              <a:defRPr sz="1200"/>
            </a:pPr>
            <a:endParaRPr lang="en-US"/>
          </a:p>
        </c:txPr>
        <c:crossAx val="62901632"/>
        <c:crosses val="autoZero"/>
        <c:crossBetween val="between"/>
      </c:valAx>
    </c:plotArea>
    <c:legend>
      <c:legendPos val="r"/>
      <c:layout/>
      <c:spPr>
        <a:ln>
          <a:solidFill>
            <a:schemeClr val="tx1"/>
          </a:solidFill>
        </a:ln>
        <a:effectLst>
          <a:outerShdw blurRad="50800" dist="50800" dir="2700000" algn="ctr" rotWithShape="0">
            <a:srgbClr val="000000">
              <a:alpha val="30000"/>
            </a:srgbClr>
          </a:outerShdw>
        </a:effectLst>
      </c:spPr>
      <c:txPr>
        <a:bodyPr/>
        <a:lstStyle/>
        <a:p>
          <a:pPr>
            <a:defRPr sz="1200"/>
          </a:pPr>
          <a:endParaRPr lang="en-US"/>
        </a:p>
      </c:txPr>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400" dirty="0"/>
              <a:t>12-Year Average </a:t>
            </a:r>
            <a:r>
              <a:rPr lang="en-US" sz="1400" dirty="0" smtClean="0"/>
              <a:t>of In-Service Use</a:t>
            </a:r>
            <a:r>
              <a:rPr lang="en-US" sz="1400" baseline="0" dirty="0" smtClean="0"/>
              <a:t> </a:t>
            </a:r>
            <a:r>
              <a:rPr lang="en-US" sz="1400" dirty="0" smtClean="0"/>
              <a:t>(2000-2012</a:t>
            </a:r>
            <a:r>
              <a:rPr lang="en-US" sz="1400" dirty="0"/>
              <a:t>)</a:t>
            </a:r>
          </a:p>
        </c:rich>
      </c:tx>
      <c:layout>
        <c:manualLayout>
          <c:xMode val="edge"/>
          <c:yMode val="edge"/>
          <c:x val="0.25772357817442926"/>
          <c:y val="4.0404040404040414E-2"/>
        </c:manualLayout>
      </c:layout>
    </c:title>
    <c:plotArea>
      <c:layout>
        <c:manualLayout>
          <c:layoutTarget val="inner"/>
          <c:xMode val="edge"/>
          <c:yMode val="edge"/>
          <c:x val="9.1698686124645004E-2"/>
          <c:y val="7.7606140141573243E-2"/>
          <c:w val="0.64629205440229065"/>
          <c:h val="0.68547808796627696"/>
        </c:manualLayout>
      </c:layout>
      <c:barChart>
        <c:barDir val="col"/>
        <c:grouping val="clustered"/>
        <c:ser>
          <c:idx val="0"/>
          <c:order val="0"/>
          <c:tx>
            <c:v>12-Year Average (2000-2012)</c:v>
          </c:tx>
          <c:spPr>
            <a:solidFill>
              <a:srgbClr val="FFFF00"/>
            </a:solidFill>
            <a:ln>
              <a:solidFill>
                <a:srgbClr val="FFFF00"/>
              </a:solidFill>
            </a:ln>
          </c:spPr>
          <c:cat>
            <c:strRef>
              <c:f>Sheet1!$A$20:$A$25</c:f>
              <c:strCache>
                <c:ptCount val="6"/>
                <c:pt idx="0">
                  <c:v>Chequamegon-Nicolet N.F.</c:v>
                </c:pt>
                <c:pt idx="1">
                  <c:v>Superior N.F.</c:v>
                </c:pt>
                <c:pt idx="2">
                  <c:v>Hiawatha N.F.</c:v>
                </c:pt>
                <c:pt idx="3">
                  <c:v>Ottawa N.F.</c:v>
                </c:pt>
                <c:pt idx="4">
                  <c:v>Chippewa N.F.</c:v>
                </c:pt>
                <c:pt idx="5">
                  <c:v>Huron-Manistee N.F.</c:v>
                </c:pt>
              </c:strCache>
            </c:strRef>
          </c:cat>
          <c:val>
            <c:numRef>
              <c:f>Sheet1!$B$20:$B$25</c:f>
              <c:numCache>
                <c:formatCode>_("$"* #,##0_);_("$"* \(#,##0\);_("$"* "-"??_);_(@_)</c:formatCode>
                <c:ptCount val="6"/>
                <c:pt idx="0">
                  <c:v>23641.692307692298</c:v>
                </c:pt>
                <c:pt idx="1">
                  <c:v>22086.230769230759</c:v>
                </c:pt>
                <c:pt idx="2">
                  <c:v>12973.307692307686</c:v>
                </c:pt>
                <c:pt idx="3">
                  <c:v>6773.4615384615436</c:v>
                </c:pt>
                <c:pt idx="4">
                  <c:v>5799.3846153846125</c:v>
                </c:pt>
                <c:pt idx="5">
                  <c:v>140.5384615384616</c:v>
                </c:pt>
              </c:numCache>
            </c:numRef>
          </c:val>
        </c:ser>
        <c:dLbls/>
        <c:axId val="63996672"/>
        <c:axId val="64002688"/>
      </c:barChart>
      <c:catAx>
        <c:axId val="63996672"/>
        <c:scaling>
          <c:orientation val="minMax"/>
        </c:scaling>
        <c:axPos val="b"/>
        <c:tickLblPos val="nextTo"/>
        <c:txPr>
          <a:bodyPr/>
          <a:lstStyle/>
          <a:p>
            <a:pPr>
              <a:defRPr sz="1200"/>
            </a:pPr>
            <a:endParaRPr lang="en-US"/>
          </a:p>
        </c:txPr>
        <c:crossAx val="64002688"/>
        <c:crosses val="autoZero"/>
        <c:auto val="1"/>
        <c:lblAlgn val="ctr"/>
        <c:lblOffset val="100"/>
      </c:catAx>
      <c:valAx>
        <c:axId val="64002688"/>
        <c:scaling>
          <c:orientation val="minMax"/>
          <c:max val="30000"/>
        </c:scaling>
        <c:axPos val="l"/>
        <c:majorGridlines/>
        <c:numFmt formatCode="_(&quot;$&quot;* #,##0_);_(&quot;$&quot;* \(#,##0\);_(&quot;$&quot;* &quot;-&quot;??_);_(@_)" sourceLinked="1"/>
        <c:minorTickMark val="in"/>
        <c:tickLblPos val="nextTo"/>
        <c:txPr>
          <a:bodyPr/>
          <a:lstStyle/>
          <a:p>
            <a:pPr>
              <a:defRPr sz="1200"/>
            </a:pPr>
            <a:endParaRPr lang="en-US"/>
          </a:p>
        </c:txPr>
        <c:crossAx val="63996672"/>
        <c:crosses val="autoZero"/>
        <c:crossBetween val="between"/>
      </c:valAx>
    </c:plotArea>
    <c:legend>
      <c:legendPos val="r"/>
      <c:layout/>
      <c:spPr>
        <a:ln>
          <a:solidFill>
            <a:schemeClr val="tx1"/>
          </a:solidFill>
        </a:ln>
        <a:effectLst>
          <a:outerShdw blurRad="50800" dist="50800" dir="2700000" algn="ctr" rotWithShape="0">
            <a:srgbClr val="000000">
              <a:alpha val="30000"/>
            </a:srgbClr>
          </a:outerShdw>
        </a:effectLst>
      </c:spPr>
      <c:txPr>
        <a:bodyPr/>
        <a:lstStyle/>
        <a:p>
          <a:pPr>
            <a:defRPr sz="1200"/>
          </a:pPr>
          <a:endParaRPr lang="en-US"/>
        </a:p>
      </c:txPr>
    </c:legend>
    <c:plotVisOnly val="1"/>
    <c:dispBlanksAs val="gap"/>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0.39443</cdr:x>
      <cdr:y>0.56061</cdr:y>
    </cdr:from>
    <cdr:to>
      <cdr:x>0.53519</cdr:x>
      <cdr:y>0.60467</cdr:y>
    </cdr:to>
    <cdr:sp macro="" textlink="">
      <cdr:nvSpPr>
        <cdr:cNvPr id="3" name="TextBox 4"/>
        <cdr:cNvSpPr txBox="1"/>
      </cdr:nvSpPr>
      <cdr:spPr>
        <a:xfrm xmlns:a="http://schemas.openxmlformats.org/drawingml/2006/main">
          <a:off x="3416316" y="3524275"/>
          <a:ext cx="1219179" cy="2769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$6,773</a:t>
          </a:r>
        </a:p>
      </cdr:txBody>
    </cdr:sp>
  </cdr:relSizeAnchor>
  <cdr:relSizeAnchor xmlns:cdr="http://schemas.openxmlformats.org/drawingml/2006/chartDrawing">
    <cdr:from>
      <cdr:x>0.29765</cdr:x>
      <cdr:y>0.41515</cdr:y>
    </cdr:from>
    <cdr:to>
      <cdr:x>0.43842</cdr:x>
      <cdr:y>0.45921</cdr:y>
    </cdr:to>
    <cdr:sp macro="" textlink="">
      <cdr:nvSpPr>
        <cdr:cNvPr id="4" name="TextBox 4"/>
        <cdr:cNvSpPr txBox="1"/>
      </cdr:nvSpPr>
      <cdr:spPr>
        <a:xfrm xmlns:a="http://schemas.openxmlformats.org/drawingml/2006/main">
          <a:off x="2578100" y="26098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$12,973</a:t>
          </a:r>
        </a:p>
      </cdr:txBody>
    </cdr:sp>
  </cdr:relSizeAnchor>
  <cdr:relSizeAnchor xmlns:cdr="http://schemas.openxmlformats.org/drawingml/2006/chartDrawing">
    <cdr:from>
      <cdr:x>0.5</cdr:x>
      <cdr:y>0.58485</cdr:y>
    </cdr:from>
    <cdr:to>
      <cdr:x>0.64076</cdr:x>
      <cdr:y>0.62891</cdr:y>
    </cdr:to>
    <cdr:sp macro="" textlink="">
      <cdr:nvSpPr>
        <cdr:cNvPr id="5" name="TextBox 4"/>
        <cdr:cNvSpPr txBox="1"/>
      </cdr:nvSpPr>
      <cdr:spPr>
        <a:xfrm xmlns:a="http://schemas.openxmlformats.org/drawingml/2006/main">
          <a:off x="4330700" y="36766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$5,779</a:t>
          </a:r>
        </a:p>
      </cdr:txBody>
    </cdr:sp>
  </cdr:relSizeAnchor>
  <cdr:relSizeAnchor xmlns:cdr="http://schemas.openxmlformats.org/drawingml/2006/chartDrawing">
    <cdr:from>
      <cdr:x>0.61437</cdr:x>
      <cdr:y>0.70606</cdr:y>
    </cdr:from>
    <cdr:to>
      <cdr:x>0.75513</cdr:x>
      <cdr:y>0.75012</cdr:y>
    </cdr:to>
    <cdr:sp macro="" textlink="">
      <cdr:nvSpPr>
        <cdr:cNvPr id="6" name="TextBox 4"/>
        <cdr:cNvSpPr txBox="1"/>
      </cdr:nvSpPr>
      <cdr:spPr>
        <a:xfrm xmlns:a="http://schemas.openxmlformats.org/drawingml/2006/main">
          <a:off x="5321300" y="44386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$141</a:t>
          </a:r>
        </a:p>
      </cdr:txBody>
    </cdr:sp>
  </cdr:relSizeAnchor>
</c:userShapes>
</file>

<file path=ppt/drawings/drawing2.xml><?xml version="1.0" encoding="utf-8"?>
<c:userShapes xmlns:c="http://schemas.openxmlformats.org/drawingml/2006/chart">
  <cdr:relSizeAnchor xmlns:cdr="http://schemas.openxmlformats.org/drawingml/2006/chartDrawing">
    <cdr:from>
      <cdr:x>0.39443</cdr:x>
      <cdr:y>0.56061</cdr:y>
    </cdr:from>
    <cdr:to>
      <cdr:x>0.53519</cdr:x>
      <cdr:y>0.60467</cdr:y>
    </cdr:to>
    <cdr:sp macro="" textlink="">
      <cdr:nvSpPr>
        <cdr:cNvPr id="3" name="TextBox 4"/>
        <cdr:cNvSpPr txBox="1"/>
      </cdr:nvSpPr>
      <cdr:spPr>
        <a:xfrm xmlns:a="http://schemas.openxmlformats.org/drawingml/2006/main">
          <a:off x="3416300" y="35242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$6,773</a:t>
          </a:r>
        </a:p>
      </cdr:txBody>
    </cdr:sp>
  </cdr:relSizeAnchor>
  <cdr:relSizeAnchor xmlns:cdr="http://schemas.openxmlformats.org/drawingml/2006/chartDrawing">
    <cdr:from>
      <cdr:x>0.29765</cdr:x>
      <cdr:y>0.41515</cdr:y>
    </cdr:from>
    <cdr:to>
      <cdr:x>0.43842</cdr:x>
      <cdr:y>0.45921</cdr:y>
    </cdr:to>
    <cdr:sp macro="" textlink="">
      <cdr:nvSpPr>
        <cdr:cNvPr id="4" name="TextBox 4"/>
        <cdr:cNvSpPr txBox="1"/>
      </cdr:nvSpPr>
      <cdr:spPr>
        <a:xfrm xmlns:a="http://schemas.openxmlformats.org/drawingml/2006/main">
          <a:off x="2578100" y="26098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$12,973</a:t>
          </a:r>
        </a:p>
      </cdr:txBody>
    </cdr:sp>
  </cdr:relSizeAnchor>
  <cdr:relSizeAnchor xmlns:cdr="http://schemas.openxmlformats.org/drawingml/2006/chartDrawing">
    <cdr:from>
      <cdr:x>0.5</cdr:x>
      <cdr:y>0.58485</cdr:y>
    </cdr:from>
    <cdr:to>
      <cdr:x>0.64076</cdr:x>
      <cdr:y>0.62891</cdr:y>
    </cdr:to>
    <cdr:sp macro="" textlink="">
      <cdr:nvSpPr>
        <cdr:cNvPr id="5" name="TextBox 4"/>
        <cdr:cNvSpPr txBox="1"/>
      </cdr:nvSpPr>
      <cdr:spPr>
        <a:xfrm xmlns:a="http://schemas.openxmlformats.org/drawingml/2006/main">
          <a:off x="4330700" y="36766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$5,779</a:t>
          </a:r>
        </a:p>
      </cdr:txBody>
    </cdr:sp>
  </cdr:relSizeAnchor>
  <cdr:relSizeAnchor xmlns:cdr="http://schemas.openxmlformats.org/drawingml/2006/chartDrawing">
    <cdr:from>
      <cdr:x>0.61437</cdr:x>
      <cdr:y>0.70606</cdr:y>
    </cdr:from>
    <cdr:to>
      <cdr:x>0.75513</cdr:x>
      <cdr:y>0.75012</cdr:y>
    </cdr:to>
    <cdr:sp macro="" textlink="">
      <cdr:nvSpPr>
        <cdr:cNvPr id="6" name="TextBox 4"/>
        <cdr:cNvSpPr txBox="1"/>
      </cdr:nvSpPr>
      <cdr:spPr>
        <a:xfrm xmlns:a="http://schemas.openxmlformats.org/drawingml/2006/main">
          <a:off x="5321300" y="443865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$141</a:t>
          </a:r>
        </a:p>
      </cdr:txBody>
    </cdr:sp>
  </cdr:relSizeAnchor>
  <cdr:relSizeAnchor xmlns:cdr="http://schemas.openxmlformats.org/drawingml/2006/chartDrawing">
    <cdr:from>
      <cdr:x>0.76393</cdr:x>
      <cdr:y>0.10606</cdr:y>
    </cdr:from>
    <cdr:to>
      <cdr:x>0.98387</cdr:x>
      <cdr:y>0.37879</cdr:y>
    </cdr:to>
    <cdr:sp macro="" textlink="">
      <cdr:nvSpPr>
        <cdr:cNvPr id="2" name="TextBox 1"/>
        <cdr:cNvSpPr txBox="1"/>
      </cdr:nvSpPr>
      <cdr:spPr>
        <a:xfrm xmlns:a="http://schemas.openxmlformats.org/drawingml/2006/main">
          <a:off x="6616700" y="666750"/>
          <a:ext cx="1905000" cy="1714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In typical year, HMNF spends estimated $30,000 per year on aggregate resources.</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0EEFC-982F-47E5-B083-5ECC1FA6BEC0}" type="datetimeFigureOut">
              <a:rPr lang="en-US" smtClean="0"/>
              <a:pPr/>
              <a:t>5/2/2013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681FA-CE09-49B9-B735-0E097AF9E632}" type="slidenum">
              <a:rPr lang="en-US" smtClean="0"/>
              <a:pPr/>
              <a:t>‹#›</a:t>
            </a:fld>
            <a:endParaRPr lang="en-US"/>
          </a:p>
        </p:txBody>
      </p:sp>
    </p:spTree>
    <p:extLst>
      <p:ext uri="{BB962C8B-B14F-4D97-AF65-F5344CB8AC3E}">
        <p14:creationId xmlns:p14="http://schemas.microsoft.com/office/powerpoint/2010/main" xmlns="" val="2838438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including me in FLT, project for last several months</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a:t>
            </a:fld>
            <a:endParaRPr lang="en-US"/>
          </a:p>
        </p:txBody>
      </p:sp>
    </p:spTree>
    <p:extLst>
      <p:ext uri="{BB962C8B-B14F-4D97-AF65-F5344CB8AC3E}">
        <p14:creationId xmlns:p14="http://schemas.microsoft.com/office/powerpoint/2010/main" xmlns="" val="63563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Clearly a demand for these materials to</a:t>
            </a:r>
            <a:r>
              <a:rPr lang="en-US" baseline="0" dirty="0" smtClean="0"/>
              <a:t> complete FS projects</a:t>
            </a:r>
            <a:r>
              <a:rPr lang="en-US" dirty="0" smtClean="0"/>
              <a:t>, yet</a:t>
            </a:r>
            <a:r>
              <a:rPr lang="en-US" baseline="0" dirty="0" smtClean="0"/>
              <a:t> the use of CVMs for in-service use has been minimal over the last 15 years.  Several factors may have contributed to this trend…</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county level scale,</a:t>
            </a:r>
            <a:r>
              <a:rPr lang="en-US" baseline="0" dirty="0" smtClean="0"/>
              <a:t> essentially you see 4 kinds of data in Lake County,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12</a:t>
            </a:fld>
            <a:endParaRPr lang="en-US"/>
          </a:p>
        </p:txBody>
      </p:sp>
    </p:spTree>
    <p:extLst>
      <p:ext uri="{BB962C8B-B14F-4D97-AF65-F5344CB8AC3E}">
        <p14:creationId xmlns:p14="http://schemas.microsoft.com/office/powerpoint/2010/main" xmlns="" val="212310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in reality there’s an incredible amount</a:t>
            </a:r>
            <a:r>
              <a:rPr lang="en-US" baseline="0" dirty="0" smtClean="0"/>
              <a:t> of spatial variation in the kinds of deposits.  Dune field north of the moraine, drumlin like features, wave cut bluffs, etc.</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13</a:t>
            </a:fld>
            <a:endParaRPr lang="en-US"/>
          </a:p>
        </p:txBody>
      </p:sp>
    </p:spTree>
    <p:extLst>
      <p:ext uri="{BB962C8B-B14F-4D97-AF65-F5344CB8AC3E}">
        <p14:creationId xmlns:p14="http://schemas.microsoft.com/office/powerpoint/2010/main" xmlns="" val="97381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Clearly a demand for these materials to</a:t>
            </a:r>
            <a:r>
              <a:rPr lang="en-US" baseline="0" dirty="0" smtClean="0"/>
              <a:t> complete FS projects</a:t>
            </a:r>
            <a:r>
              <a:rPr lang="en-US" dirty="0" smtClean="0"/>
              <a:t>, yet</a:t>
            </a:r>
            <a:r>
              <a:rPr lang="en-US" baseline="0" dirty="0" smtClean="0"/>
              <a:t> the use of CVMs for in-service use has been minimal over the last 15 years.  Several factors may have contributed to this trend…</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information we have on file about sand and</a:t>
            </a:r>
            <a:r>
              <a:rPr lang="en-US" baseline="0" dirty="0" smtClean="0"/>
              <a:t> gravel pits mostly consists of permits, email correspondence, requests for replies due concerning usage, and annual reports.  The files span from about 1950’s to 2007.  beyond that there really isn’t much information available.</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15</a:t>
            </a:fld>
            <a:endParaRPr lang="en-US"/>
          </a:p>
        </p:txBody>
      </p:sp>
    </p:spTree>
    <p:extLst>
      <p:ext uri="{BB962C8B-B14F-4D97-AF65-F5344CB8AC3E}">
        <p14:creationId xmlns:p14="http://schemas.microsoft.com/office/powerpoint/2010/main" xmlns="" val="3960768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main goals associated with this project.  The first, more</a:t>
            </a:r>
            <a:r>
              <a:rPr lang="en-US" baseline="0" dirty="0" smtClean="0"/>
              <a:t> mechanical goal to map the pit locations.  With two other intangible goals to increase the awareness of </a:t>
            </a:r>
            <a:r>
              <a:rPr lang="en-US" baseline="0" dirty="0" err="1" smtClean="0"/>
              <a:t>cvm</a:t>
            </a:r>
            <a:r>
              <a:rPr lang="en-US" baseline="0" dirty="0" smtClean="0"/>
              <a:t> resources and provide a foundation of accessible pit information for planning purposes.</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17</a:t>
            </a:fld>
            <a:endParaRPr lang="en-US"/>
          </a:p>
        </p:txBody>
      </p:sp>
    </p:spTree>
    <p:extLst>
      <p:ext uri="{BB962C8B-B14F-4D97-AF65-F5344CB8AC3E}">
        <p14:creationId xmlns:p14="http://schemas.microsoft.com/office/powerpoint/2010/main" xmlns="" val="64643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a:t>
            </a:r>
            <a:r>
              <a:rPr lang="en-US" baseline="0" dirty="0" smtClean="0"/>
              <a:t> of what I mean- consider the location of these pits on the USGS </a:t>
            </a:r>
            <a:r>
              <a:rPr lang="en-US" baseline="0" dirty="0" err="1" smtClean="0"/>
              <a:t>topo</a:t>
            </a:r>
            <a:r>
              <a:rPr lang="en-US" baseline="0" dirty="0" smtClean="0"/>
              <a:t> quad which was created in 1983, then compare that to what the Aerial photos look like in 2010, and you can see how the pits have migrated</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Because the inventory should include an accurate record of historic pit locations, a variety of different data sets was used to do the mapping.  Essentially, the process involved comparing historic sources with current reference map.  For this project, the current reference map is the 2010 NAIP Aerial photo (however, a 2012 one is now out- went online right at the end of mapping pits…).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20</a:t>
            </a:fld>
            <a:endParaRPr lang="en-US"/>
          </a:p>
        </p:txBody>
      </p:sp>
    </p:spTree>
    <p:extLst>
      <p:ext uri="{BB962C8B-B14F-4D97-AF65-F5344CB8AC3E}">
        <p14:creationId xmlns:p14="http://schemas.microsoft.com/office/powerpoint/2010/main" xmlns="" val="638185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to summarize the mapping methods, and provide a conceptual way to look at the decision making process to map pits, here’s the workflow I went through…  Historic data sources…</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Technically</a:t>
            </a:r>
            <a:r>
              <a:rPr lang="en-US" baseline="0" dirty="0" smtClean="0"/>
              <a:t> peat and marl are also </a:t>
            </a:r>
            <a:r>
              <a:rPr lang="en-US" dirty="0" smtClean="0"/>
              <a:t>included in this</a:t>
            </a:r>
            <a:r>
              <a:rPr lang="en-US" baseline="0" dirty="0" smtClean="0"/>
              <a:t> list, though their occurrence and use on the forest is minimal.</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a:t>
            </a:r>
            <a:r>
              <a:rPr lang="en-US" baseline="0" dirty="0" smtClean="0"/>
              <a:t> of two pits on private land that are classified differently.  The one on the right is “closed” because it is more than 50% re-vegetated.  The other one, to the northwest of it, may be more than 50% re-vegetated, but it is too close to call on the aerial photo, and shows more signs of excavation than the other one.  Mapping conservatively, this pit is included.  It can later be field verified to determine its actual status.  Where this kind of thing really matters is when new maps are published.  The pit to the left will likely outlast the one in the middle- therefore, the map data will be relevant for a longer period of time.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mapping,</a:t>
            </a:r>
            <a:r>
              <a:rPr lang="en-US" baseline="0" dirty="0" smtClean="0"/>
              <a:t> I also made further determination about a pit’s “Operation Status”.  These calls were based on how the pit visually looks on the Aerial photo.  Pits that are active…</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What’s notable about this map is that it</a:t>
            </a:r>
            <a:r>
              <a:rPr lang="en-US" baseline="0" dirty="0" smtClean="0"/>
              <a:t> confirms the suspicion that commercial sand and gravel pits far outnumber forest service pits on the Manistee side.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4 pits represent all of the active pits for both sides of the forest.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pits are all considered “reclamation in progress” according to</a:t>
            </a:r>
            <a:r>
              <a:rPr lang="en-US" baseline="0" dirty="0" smtClean="0"/>
              <a:t> the definition… they appear to have been re-sloped and seeded, but still have not returned to their previous state.</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information about the pits was gathered</a:t>
            </a:r>
            <a:r>
              <a:rPr lang="en-US" baseline="0" dirty="0" smtClean="0"/>
              <a:t> on the fly during the mapping effort.  These include…  Then, where they exist, I also attached photos and PDFs of permits or other relevant information to the pits.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and eventually relevant scans</a:t>
            </a:r>
            <a:r>
              <a:rPr lang="en-US" baseline="0" dirty="0" smtClean="0"/>
              <a:t> of paper documents on file will also be attached</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37</a:t>
            </a:fld>
            <a:endParaRPr lang="en-US"/>
          </a:p>
        </p:txBody>
      </p:sp>
    </p:spTree>
    <p:extLst>
      <p:ext uri="{BB962C8B-B14F-4D97-AF65-F5344CB8AC3E}">
        <p14:creationId xmlns:p14="http://schemas.microsoft.com/office/powerpoint/2010/main" xmlns="" val="375223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 22</a:t>
            </a:r>
            <a:r>
              <a:rPr lang="en-US" baseline="0" dirty="0" smtClean="0"/>
              <a:t> A aggregate for road surface, cobbles for erosion control in ditches</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4</a:t>
            </a:fld>
            <a:endParaRPr lang="en-US"/>
          </a:p>
        </p:txBody>
      </p:sp>
    </p:spTree>
    <p:extLst>
      <p:ext uri="{BB962C8B-B14F-4D97-AF65-F5344CB8AC3E}">
        <p14:creationId xmlns:p14="http://schemas.microsoft.com/office/powerpoint/2010/main" xmlns="" val="370220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Crushed limestone</a:t>
            </a:r>
            <a:r>
              <a:rPr lang="en-US" baseline="0" dirty="0" smtClean="0"/>
              <a:t> packed with fine sand and clay at a canoe landing site (Louds rest area)</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5</a:t>
            </a:fld>
            <a:endParaRPr lang="en-US"/>
          </a:p>
        </p:txBody>
      </p:sp>
    </p:spTree>
    <p:extLst>
      <p:ext uri="{BB962C8B-B14F-4D97-AF65-F5344CB8AC3E}">
        <p14:creationId xmlns:p14="http://schemas.microsoft.com/office/powerpoint/2010/main" xmlns="" val="287742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sorted sand underlying coarse gravel in a septic drainage field</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6</a:t>
            </a:fld>
            <a:endParaRPr lang="en-US"/>
          </a:p>
        </p:txBody>
      </p:sp>
    </p:spTree>
    <p:extLst>
      <p:ext uri="{BB962C8B-B14F-4D97-AF65-F5344CB8AC3E}">
        <p14:creationId xmlns:p14="http://schemas.microsoft.com/office/powerpoint/2010/main" xmlns="" val="278238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Boulders and cobbles for stream</a:t>
            </a:r>
            <a:r>
              <a:rPr lang="en-US" baseline="0" dirty="0" smtClean="0"/>
              <a:t> bank stabilization</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7</a:t>
            </a:fld>
            <a:endParaRPr lang="en-US"/>
          </a:p>
        </p:txBody>
      </p:sp>
    </p:spTree>
    <p:extLst>
      <p:ext uri="{BB962C8B-B14F-4D97-AF65-F5344CB8AC3E}">
        <p14:creationId xmlns:p14="http://schemas.microsoft.com/office/powerpoint/2010/main" xmlns="" val="395274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 gravel to</a:t>
            </a:r>
            <a:r>
              <a:rPr lang="en-US" baseline="0" dirty="0" smtClean="0"/>
              <a:t> improve drainage on an ORV trail.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8</a:t>
            </a:fld>
            <a:endParaRPr lang="en-US"/>
          </a:p>
        </p:txBody>
      </p:sp>
    </p:spTree>
    <p:extLst>
      <p:ext uri="{BB962C8B-B14F-4D97-AF65-F5344CB8AC3E}">
        <p14:creationId xmlns:p14="http://schemas.microsoft.com/office/powerpoint/2010/main" xmlns="" val="343081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graph is hard</a:t>
            </a:r>
            <a:r>
              <a:rPr lang="en-US" baseline="0" dirty="0" smtClean="0"/>
              <a:t> to derive meaning from</a:t>
            </a:r>
            <a:r>
              <a:rPr lang="en-US" dirty="0" smtClean="0"/>
              <a:t>-</a:t>
            </a:r>
            <a:r>
              <a:rPr lang="en-US" baseline="0" dirty="0" smtClean="0"/>
              <a:t> Another way to think about it is take the average of the 12 year period for each forest… it is reasonable to assume that each forest could expect to offset at least this much of the costs of aggregate for yearly improvement projects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9</a:t>
            </a:fld>
            <a:endParaRPr lang="en-US"/>
          </a:p>
        </p:txBody>
      </p:sp>
    </p:spTree>
    <p:extLst>
      <p:ext uri="{BB962C8B-B14F-4D97-AF65-F5344CB8AC3E}">
        <p14:creationId xmlns:p14="http://schemas.microsoft.com/office/powerpoint/2010/main" xmlns="" val="204020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consider that in a typical</a:t>
            </a:r>
            <a:r>
              <a:rPr lang="en-US" baseline="0" dirty="0" smtClean="0"/>
              <a:t> year the HMNF spends an estimated $30,000 on aggregate for projects, it begs the question of whether or not it could be economically feasible to offset some of the purchasing costs with in-service use.</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10</a:t>
            </a:fld>
            <a:endParaRPr lang="en-US"/>
          </a:p>
        </p:txBody>
      </p:sp>
    </p:spTree>
    <p:extLst>
      <p:ext uri="{BB962C8B-B14F-4D97-AF65-F5344CB8AC3E}">
        <p14:creationId xmlns:p14="http://schemas.microsoft.com/office/powerpoint/2010/main" xmlns="" val="219776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7287C-E8E4-4F41-8CF6-40ECCF0576A1}"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287C-E8E4-4F41-8CF6-40ECCF0576A1}"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287C-E8E4-4F41-8CF6-40ECCF0576A1}"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287C-E8E4-4F41-8CF6-40ECCF0576A1}"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7287C-E8E4-4F41-8CF6-40ECCF0576A1}"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7287C-E8E4-4F41-8CF6-40ECCF0576A1}"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7287C-E8E4-4F41-8CF6-40ECCF0576A1}" type="datetimeFigureOut">
              <a:rPr lang="en-US" smtClean="0"/>
              <a:pPr/>
              <a:t>5/2/2013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7287C-E8E4-4F41-8CF6-40ECCF0576A1}" type="datetimeFigureOut">
              <a:rPr lang="en-US" smtClean="0"/>
              <a:pPr/>
              <a:t>5/2/2013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7287C-E8E4-4F41-8CF6-40ECCF0576A1}" type="datetimeFigureOut">
              <a:rPr lang="en-US" smtClean="0"/>
              <a:pPr/>
              <a:t>5/2/2013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7287C-E8E4-4F41-8CF6-40ECCF0576A1}"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7287C-E8E4-4F41-8CF6-40ECCF0576A1}"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8CF5F-B1EA-4C6F-A51A-EF18F486AA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7287C-E8E4-4F41-8CF6-40ECCF0576A1}" type="datetimeFigureOut">
              <a:rPr lang="en-US" smtClean="0"/>
              <a:pPr/>
              <a:t>5/2/2013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8CF5F-B1EA-4C6F-A51A-EF18F486AA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4962" y="5213631"/>
            <a:ext cx="5934075" cy="1559021"/>
          </a:xfrm>
          <a:prstGeom prst="rect">
            <a:avLst/>
          </a:prstGeom>
        </p:spPr>
      </p:pic>
      <p:sp>
        <p:nvSpPr>
          <p:cNvPr id="15361" name="Rectangle 1"/>
          <p:cNvSpPr>
            <a:spLocks noChangeArrowheads="1"/>
          </p:cNvSpPr>
          <p:nvPr/>
        </p:nvSpPr>
        <p:spPr bwMode="auto">
          <a:xfrm>
            <a:off x="0" y="319445"/>
            <a:ext cx="9144000"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3200" b="1" i="0" u="none" strike="noStrike" cap="none" normalizeH="0" dirty="0" smtClean="0">
                <a:ln>
                  <a:noFill/>
                </a:ln>
                <a:solidFill>
                  <a:schemeClr val="tx1"/>
                </a:solidFill>
                <a:effectLst/>
                <a:latin typeface="Arial" pitchFamily="34" charset="0"/>
                <a:ea typeface="Calibri" pitchFamily="34" charset="0"/>
                <a:cs typeface="Arial" pitchFamily="34" charset="0"/>
              </a:rPr>
              <a:t>Using GIS to Inventory Common Variety Mineral Materials</a:t>
            </a:r>
            <a:endParaRPr kumimoji="0" lang="en-US" sz="20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Huron-Manistee National Forests</a:t>
            </a:r>
          </a:p>
        </p:txBody>
      </p:sp>
      <p:sp>
        <p:nvSpPr>
          <p:cNvPr id="8" name="TextBox 7"/>
          <p:cNvSpPr txBox="1"/>
          <p:nvPr/>
        </p:nvSpPr>
        <p:spPr>
          <a:xfrm>
            <a:off x="914400" y="4305300"/>
            <a:ext cx="7010400" cy="1785104"/>
          </a:xfrm>
          <a:prstGeom prst="rect">
            <a:avLst/>
          </a:prstGeom>
          <a:noFill/>
        </p:spPr>
        <p:txBody>
          <a:bodyPr wrap="square" rtlCol="0">
            <a:spAutoFit/>
          </a:bodyPr>
          <a:lstStyle/>
          <a:p>
            <a:pPr lvl="0" algn="ctr" eaLnBrk="0" fontAlgn="base" hangingPunct="0">
              <a:spcBef>
                <a:spcPct val="0"/>
              </a:spcBef>
              <a:spcAft>
                <a:spcPct val="0"/>
              </a:spcAft>
              <a:tabLst>
                <a:tab pos="228600" algn="l"/>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U.S.D.A. Forest Service</a:t>
            </a:r>
          </a:p>
          <a:p>
            <a:pPr lvl="0" algn="ctr" eaLnBrk="0" fontAlgn="base" hangingPunct="0">
              <a:spcBef>
                <a:spcPct val="0"/>
              </a:spcBef>
              <a:spcAft>
                <a:spcPct val="0"/>
              </a:spcAft>
              <a:tabLst>
                <a:tab pos="228600" algn="l"/>
              </a:tabLst>
            </a:pPr>
            <a:endParaRPr lang="en-US" dirty="0">
              <a:latin typeface="Arial" pitchFamily="34" charset="0"/>
              <a:cs typeface="Arial" pitchFamily="34" charset="0"/>
            </a:endParaRPr>
          </a:p>
          <a:p>
            <a:pPr lvl="0" algn="ctr" eaLnBrk="0" fontAlgn="base" hangingPunct="0">
              <a:spcBef>
                <a:spcPct val="0"/>
              </a:spcBef>
              <a:spcAft>
                <a:spcPct val="0"/>
              </a:spcAft>
              <a:tabLst>
                <a:tab pos="228600" algn="l"/>
              </a:tabLst>
            </a:pPr>
            <a:r>
              <a:rPr kumimoji="0" lang="en-US" sz="2000" b="1" i="0" u="none" strike="noStrike" cap="none" normalizeH="0" baseline="0" dirty="0" smtClean="0">
                <a:ln>
                  <a:noFill/>
                </a:ln>
                <a:effectLst/>
                <a:latin typeface="Arial" pitchFamily="34" charset="0"/>
                <a:ea typeface="Calibri" pitchFamily="34" charset="0"/>
                <a:cs typeface="Arial" pitchFamily="34" charset="0"/>
              </a:rPr>
              <a:t>Trevor C. Hobbs</a:t>
            </a:r>
            <a:r>
              <a:rPr kumimoji="0" lang="en-US" sz="2000" i="0" u="none" strike="noStrike" cap="none" normalizeH="0" baseline="0" dirty="0" smtClean="0">
                <a:ln>
                  <a:noFill/>
                </a:ln>
                <a:effectLst/>
                <a:latin typeface="Arial" pitchFamily="34" charset="0"/>
                <a:ea typeface="Calibri" pitchFamily="34" charset="0"/>
                <a:cs typeface="Arial" pitchFamily="34" charset="0"/>
              </a:rPr>
              <a:t>,</a:t>
            </a:r>
            <a:r>
              <a:rPr kumimoji="0" lang="en-US" sz="2000" b="1" i="0" u="none" strike="noStrike" cap="none" normalizeH="0" baseline="0" dirty="0" smtClean="0">
                <a:ln>
                  <a:noFill/>
                </a:ln>
                <a:effectLst/>
                <a:latin typeface="Arial" pitchFamily="34" charset="0"/>
                <a:ea typeface="Calibri" pitchFamily="34" charset="0"/>
                <a:cs typeface="Arial" pitchFamily="34" charset="0"/>
              </a:rPr>
              <a:t> </a:t>
            </a:r>
            <a:r>
              <a:rPr kumimoji="0" lang="en-US" sz="2000" b="0" i="1" u="none" strike="noStrike" cap="none" normalizeH="0" baseline="0" dirty="0" smtClean="0">
                <a:ln>
                  <a:noFill/>
                </a:ln>
                <a:solidFill>
                  <a:schemeClr val="tx1"/>
                </a:solidFill>
                <a:effectLst/>
                <a:latin typeface="Arial" pitchFamily="34" charset="0"/>
                <a:ea typeface="Calibri" pitchFamily="34" charset="0"/>
                <a:cs typeface="Arial" pitchFamily="34" charset="0"/>
              </a:rPr>
              <a:t>GeoCorps America Participant</a:t>
            </a:r>
          </a:p>
          <a:p>
            <a:pPr lvl="0" algn="ctr" eaLnBrk="0" fontAlgn="base" hangingPunct="0">
              <a:spcBef>
                <a:spcPct val="0"/>
              </a:spcBef>
              <a:spcAft>
                <a:spcPct val="0"/>
              </a:spcAft>
              <a:tabLst>
                <a:tab pos="228600" algn="l"/>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lvl="0" algn="ctr" eaLnBrk="0" fontAlgn="base" hangingPunct="0">
              <a:spcBef>
                <a:spcPct val="0"/>
              </a:spcBef>
              <a:spcAft>
                <a:spcPct val="0"/>
              </a:spcAft>
              <a:tabLst>
                <a:tab pos="228600" algn="l"/>
              </a:tabLst>
            </a:pPr>
            <a:endParaRPr lang="en-US" dirty="0" smtClean="0">
              <a:latin typeface="Arial" pitchFamily="34" charset="0"/>
              <a:ea typeface="Calibri" pitchFamily="34" charset="0"/>
              <a:cs typeface="Arial" pitchFamily="34" charset="0"/>
            </a:endParaRP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45764" y="2108200"/>
            <a:ext cx="2180336" cy="2209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69000" y="952500"/>
            <a:ext cx="381000" cy="4114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p:cNvGraphicFramePr>
            <a:graphicFrameLocks noGrp="1"/>
          </p:cNvGraphicFramePr>
          <p:nvPr>
            <p:extLst>
              <p:ext uri="{D42A27DB-BD31-4B8C-83A1-F6EECF244321}">
                <p14:modId xmlns:p14="http://schemas.microsoft.com/office/powerpoint/2010/main" xmlns="" val="2590462509"/>
              </p:ext>
            </p:extLst>
          </p:nvPr>
        </p:nvGraphicFramePr>
        <p:xfrm>
          <a:off x="241300" y="285750"/>
          <a:ext cx="86614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38200" y="1424798"/>
            <a:ext cx="1219200" cy="276999"/>
          </a:xfrm>
          <a:prstGeom prst="rect">
            <a:avLst/>
          </a:prstGeom>
          <a:noFill/>
        </p:spPr>
        <p:txBody>
          <a:bodyPr wrap="square" rtlCol="0">
            <a:spAutoFit/>
          </a:bodyPr>
          <a:lstStyle/>
          <a:p>
            <a:pPr algn="ctr"/>
            <a:r>
              <a:rPr lang="en-US" sz="1200" b="1" dirty="0" smtClean="0"/>
              <a:t>$23,642</a:t>
            </a:r>
          </a:p>
        </p:txBody>
      </p:sp>
      <p:sp>
        <p:nvSpPr>
          <p:cNvPr id="5" name="TextBox 4"/>
          <p:cNvSpPr txBox="1"/>
          <p:nvPr/>
        </p:nvSpPr>
        <p:spPr>
          <a:xfrm>
            <a:off x="1854200" y="1563300"/>
            <a:ext cx="1219200" cy="276999"/>
          </a:xfrm>
          <a:prstGeom prst="rect">
            <a:avLst/>
          </a:prstGeom>
          <a:noFill/>
        </p:spPr>
        <p:txBody>
          <a:bodyPr wrap="square" rtlCol="0">
            <a:spAutoFit/>
          </a:bodyPr>
          <a:lstStyle/>
          <a:p>
            <a:pPr algn="ctr"/>
            <a:r>
              <a:rPr lang="en-US" sz="1200" b="1" dirty="0" smtClean="0"/>
              <a:t>$22,086</a:t>
            </a:r>
          </a:p>
        </p:txBody>
      </p:sp>
    </p:spTree>
    <p:extLst>
      <p:ext uri="{BB962C8B-B14F-4D97-AF65-F5344CB8AC3E}">
        <p14:creationId xmlns:p14="http://schemas.microsoft.com/office/powerpoint/2010/main" xmlns="" val="2462305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4581"/>
            <a:ext cx="8610600" cy="830997"/>
          </a:xfrm>
          <a:prstGeom prst="rect">
            <a:avLst/>
          </a:prstGeom>
          <a:noFill/>
        </p:spPr>
        <p:txBody>
          <a:bodyPr wrap="square" rtlCol="0">
            <a:spAutoFit/>
          </a:bodyPr>
          <a:lstStyle/>
          <a:p>
            <a:r>
              <a:rPr lang="en-US" sz="2400" b="1" dirty="0" smtClean="0">
                <a:latin typeface="Arial" pitchFamily="34" charset="0"/>
                <a:cs typeface="Arial" pitchFamily="34" charset="0"/>
              </a:rPr>
              <a:t>Decline of sourcing materials directly from FS lands in recent decades…</a:t>
            </a:r>
          </a:p>
        </p:txBody>
      </p:sp>
      <p:sp>
        <p:nvSpPr>
          <p:cNvPr id="5" name="TextBox 4"/>
          <p:cNvSpPr txBox="1"/>
          <p:nvPr/>
        </p:nvSpPr>
        <p:spPr>
          <a:xfrm>
            <a:off x="457200" y="1371600"/>
            <a:ext cx="8229600" cy="4647426"/>
          </a:xfrm>
          <a:prstGeom prst="rect">
            <a:avLst/>
          </a:prstGeom>
          <a:noFill/>
        </p:spPr>
        <p:txBody>
          <a:bodyPr wrap="square" rtlCol="0">
            <a:spAutoFit/>
          </a:bodyPr>
          <a:lstStyle/>
          <a:p>
            <a:r>
              <a:rPr lang="en-US" sz="2000" dirty="0" smtClean="0">
                <a:cs typeface="Arial" pitchFamily="34" charset="0"/>
              </a:rPr>
              <a:t>…may be related to several complicating factors:</a:t>
            </a:r>
          </a:p>
          <a:p>
            <a:r>
              <a:rPr lang="en-US" sz="2000" dirty="0" smtClean="0">
                <a:cs typeface="Arial" pitchFamily="34" charset="0"/>
              </a:rPr>
              <a:t> </a:t>
            </a:r>
          </a:p>
          <a:p>
            <a:pPr marL="457200" indent="-457200">
              <a:buFont typeface="+mj-lt"/>
              <a:buAutoNum type="arabicPeriod"/>
            </a:pPr>
            <a:r>
              <a:rPr lang="en-US" sz="2000" dirty="0">
                <a:cs typeface="Arial" pitchFamily="34" charset="0"/>
              </a:rPr>
              <a:t>Abundance of private and commercial suppliers </a:t>
            </a:r>
            <a:r>
              <a:rPr lang="en-US" sz="2000" dirty="0" smtClean="0">
                <a:cs typeface="Arial" pitchFamily="34" charset="0"/>
              </a:rPr>
              <a:t>nearby.</a:t>
            </a:r>
            <a:endParaRPr lang="en-US" sz="2000" dirty="0">
              <a:cs typeface="Arial" pitchFamily="34" charset="0"/>
            </a:endParaRPr>
          </a:p>
          <a:p>
            <a:pPr marL="457200" indent="-457200">
              <a:buFont typeface="+mj-lt"/>
              <a:buAutoNum type="arabicPeriod"/>
            </a:pPr>
            <a:endParaRPr lang="en-US" sz="2000" dirty="0" smtClean="0">
              <a:cs typeface="Arial" pitchFamily="34" charset="0"/>
            </a:endParaRPr>
          </a:p>
          <a:p>
            <a:pPr marL="457200" indent="-457200">
              <a:buFont typeface="+mj-lt"/>
              <a:buAutoNum type="arabicPeriod"/>
            </a:pPr>
            <a:r>
              <a:rPr lang="en-US" sz="2000" dirty="0" smtClean="0">
                <a:cs typeface="Arial" pitchFamily="34" charset="0"/>
              </a:rPr>
              <a:t>Fragmented mineral ownership </a:t>
            </a:r>
            <a:r>
              <a:rPr lang="en-US" sz="2000" dirty="0">
                <a:cs typeface="Arial" pitchFamily="34" charset="0"/>
              </a:rPr>
              <a:t>p</a:t>
            </a:r>
            <a:r>
              <a:rPr lang="en-US" sz="2000" dirty="0" smtClean="0">
                <a:cs typeface="Arial" pitchFamily="34" charset="0"/>
              </a:rPr>
              <a:t>atterns (mixed surface/subsurface- Federal, State, and Private owners).</a:t>
            </a:r>
          </a:p>
          <a:p>
            <a:pPr marL="457200" indent="-457200">
              <a:buFont typeface="+mj-lt"/>
              <a:buAutoNum type="arabicPeriod"/>
            </a:pPr>
            <a:endParaRPr lang="en-US" sz="2000" dirty="0">
              <a:cs typeface="Arial" pitchFamily="34" charset="0"/>
            </a:endParaRPr>
          </a:p>
          <a:p>
            <a:pPr marL="457200" indent="-457200">
              <a:buFont typeface="+mj-lt"/>
              <a:buAutoNum type="arabicPeriod"/>
            </a:pPr>
            <a:r>
              <a:rPr lang="en-US" sz="2000" dirty="0" smtClean="0">
                <a:cs typeface="Arial" pitchFamily="34" charset="0"/>
              </a:rPr>
              <a:t>Lack of detailed geologic maps covering forest lands.</a:t>
            </a:r>
          </a:p>
          <a:p>
            <a:pPr marL="457200" indent="-457200">
              <a:buFont typeface="+mj-lt"/>
              <a:buAutoNum type="arabicPeriod"/>
            </a:pPr>
            <a:endParaRPr lang="en-US" sz="2000" dirty="0" smtClean="0">
              <a:cs typeface="Arial" pitchFamily="34" charset="0"/>
            </a:endParaRPr>
          </a:p>
          <a:p>
            <a:pPr marL="457200" indent="-457200">
              <a:buFont typeface="+mj-lt"/>
              <a:buAutoNum type="arabicPeriod"/>
            </a:pPr>
            <a:r>
              <a:rPr lang="en-US" sz="2000" dirty="0" smtClean="0">
                <a:cs typeface="Arial" pitchFamily="34" charset="0"/>
              </a:rPr>
              <a:t>Uncertainty </a:t>
            </a:r>
            <a:r>
              <a:rPr lang="en-US" sz="2000" dirty="0">
                <a:cs typeface="Arial" pitchFamily="34" charset="0"/>
              </a:rPr>
              <a:t>surrounding costs vs. benefits of developing pits for in-service use.</a:t>
            </a:r>
          </a:p>
          <a:p>
            <a:pPr marL="457200" indent="-457200">
              <a:buFont typeface="+mj-lt"/>
              <a:buAutoNum type="arabicPeriod"/>
            </a:pPr>
            <a:endParaRPr lang="en-US" sz="2000" dirty="0">
              <a:cs typeface="Arial" pitchFamily="34" charset="0"/>
            </a:endParaRPr>
          </a:p>
          <a:p>
            <a:pPr marL="457200" indent="-457200">
              <a:buFont typeface="+mj-lt"/>
              <a:buAutoNum type="arabicPeriod"/>
            </a:pPr>
            <a:endParaRPr lang="en-US" sz="2000" dirty="0" smtClean="0">
              <a:cs typeface="Arial" pitchFamily="34" charset="0"/>
            </a:endParaRPr>
          </a:p>
          <a:p>
            <a:pPr marL="457200" indent="-457200">
              <a:buFont typeface="+mj-lt"/>
              <a:buAutoNum type="arabicPeriod"/>
            </a:pPr>
            <a:endParaRPr lang="en-US" dirty="0" smtClean="0">
              <a:cs typeface="Arial" pitchFamily="34" charset="0"/>
            </a:endParaRPr>
          </a:p>
          <a:p>
            <a:pPr marL="457200" indent="-457200">
              <a:buFont typeface="+mj-lt"/>
              <a:buAutoNum type="arabicPeriod"/>
            </a:pPr>
            <a:endParaRPr lang="en-US" dirty="0"/>
          </a:p>
        </p:txBody>
      </p:sp>
    </p:spTree>
    <p:extLst>
      <p:ext uri="{BB962C8B-B14F-4D97-AF65-F5344CB8AC3E}">
        <p14:creationId xmlns:p14="http://schemas.microsoft.com/office/powerpoint/2010/main" xmlns="" val="3652948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935915" cy="6858000"/>
          </a:xfrm>
          <a:prstGeom prst="rect">
            <a:avLst/>
          </a:prstGeom>
        </p:spPr>
      </p:pic>
      <p:sp>
        <p:nvSpPr>
          <p:cNvPr id="3" name="TextBox 2"/>
          <p:cNvSpPr txBox="1"/>
          <p:nvPr/>
        </p:nvSpPr>
        <p:spPr>
          <a:xfrm>
            <a:off x="5105400" y="838200"/>
            <a:ext cx="4038600" cy="2554545"/>
          </a:xfrm>
          <a:prstGeom prst="rect">
            <a:avLst/>
          </a:prstGeom>
          <a:noFill/>
        </p:spPr>
        <p:txBody>
          <a:bodyPr wrap="square" rtlCol="0">
            <a:spAutoFit/>
          </a:bodyPr>
          <a:lstStyle/>
          <a:p>
            <a:pPr lvl="0"/>
            <a:r>
              <a:rPr lang="en-US" sz="2000" dirty="0" smtClean="0"/>
              <a:t>Statewide Quaternary Geology Map (Farrand &amp; Bell, 1982) is most detailed map available.</a:t>
            </a:r>
          </a:p>
          <a:p>
            <a:pPr lvl="0"/>
            <a:endParaRPr lang="en-US" sz="2000" dirty="0" smtClean="0"/>
          </a:p>
          <a:p>
            <a:pPr lvl="0"/>
            <a:endParaRPr lang="en-US" sz="2000" dirty="0" smtClean="0"/>
          </a:p>
          <a:p>
            <a:pPr lvl="0"/>
            <a:r>
              <a:rPr lang="en-US" sz="2000" dirty="0" smtClean="0"/>
              <a:t>-Doesn’t provide a realistic sense of resource availability at this scale.</a:t>
            </a:r>
          </a:p>
          <a:p>
            <a:pPr lvl="0"/>
            <a:endParaRPr lang="en-US" sz="2000" dirty="0" smtClean="0"/>
          </a:p>
        </p:txBody>
      </p:sp>
    </p:spTree>
    <p:extLst>
      <p:ext uri="{BB962C8B-B14F-4D97-AF65-F5344CB8AC3E}">
        <p14:creationId xmlns:p14="http://schemas.microsoft.com/office/powerpoint/2010/main" xmlns="" val="32695300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700"/>
            <a:ext cx="4935915" cy="6858000"/>
          </a:xfrm>
          <a:prstGeom prst="rect">
            <a:avLst/>
          </a:prstGeom>
        </p:spPr>
      </p:pic>
      <p:sp>
        <p:nvSpPr>
          <p:cNvPr id="3" name="TextBox 2"/>
          <p:cNvSpPr txBox="1"/>
          <p:nvPr/>
        </p:nvSpPr>
        <p:spPr>
          <a:xfrm>
            <a:off x="5105400" y="838200"/>
            <a:ext cx="4038600" cy="2862322"/>
          </a:xfrm>
          <a:prstGeom prst="rect">
            <a:avLst/>
          </a:prstGeom>
          <a:noFill/>
        </p:spPr>
        <p:txBody>
          <a:bodyPr wrap="square" rtlCol="0">
            <a:spAutoFit/>
          </a:bodyPr>
          <a:lstStyle/>
          <a:p>
            <a:pPr lvl="0"/>
            <a:r>
              <a:rPr lang="en-US" sz="2000" dirty="0" smtClean="0"/>
              <a:t>Statewide Quaternary Geology Map (Farrand &amp; Bell, 1982) is most detailed map available.</a:t>
            </a:r>
          </a:p>
          <a:p>
            <a:pPr lvl="0"/>
            <a:endParaRPr lang="en-US" sz="2000" dirty="0" smtClean="0"/>
          </a:p>
          <a:p>
            <a:pPr lvl="0"/>
            <a:endParaRPr lang="en-US" sz="2000" dirty="0" smtClean="0"/>
          </a:p>
          <a:p>
            <a:r>
              <a:rPr lang="en-US" sz="2000" dirty="0"/>
              <a:t>-Doesn’t provide a realistic sense of resource availability at this scale.</a:t>
            </a:r>
          </a:p>
          <a:p>
            <a:pPr lvl="0"/>
            <a:endParaRPr lang="en-US" sz="2000" dirty="0" smtClean="0"/>
          </a:p>
          <a:p>
            <a:pPr lvl="0"/>
            <a:endParaRPr lang="en-US" sz="2000" dirty="0" smtClean="0"/>
          </a:p>
        </p:txBody>
      </p:sp>
    </p:spTree>
    <p:extLst>
      <p:ext uri="{BB962C8B-B14F-4D97-AF65-F5344CB8AC3E}">
        <p14:creationId xmlns:p14="http://schemas.microsoft.com/office/powerpoint/2010/main" xmlns="" val="39241864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4581"/>
            <a:ext cx="8610600" cy="830997"/>
          </a:xfrm>
          <a:prstGeom prst="rect">
            <a:avLst/>
          </a:prstGeom>
          <a:noFill/>
        </p:spPr>
        <p:txBody>
          <a:bodyPr wrap="square" rtlCol="0">
            <a:spAutoFit/>
          </a:bodyPr>
          <a:lstStyle/>
          <a:p>
            <a:r>
              <a:rPr lang="en-US" sz="2400" b="1" dirty="0" smtClean="0">
                <a:latin typeface="Arial" pitchFamily="34" charset="0"/>
                <a:cs typeface="Arial" pitchFamily="34" charset="0"/>
              </a:rPr>
              <a:t>Declining use and development of sand, gravel, clay resources in recent decades…</a:t>
            </a:r>
          </a:p>
        </p:txBody>
      </p:sp>
      <p:sp>
        <p:nvSpPr>
          <p:cNvPr id="5" name="TextBox 4"/>
          <p:cNvSpPr txBox="1"/>
          <p:nvPr/>
        </p:nvSpPr>
        <p:spPr>
          <a:xfrm>
            <a:off x="457200" y="1371600"/>
            <a:ext cx="8229600" cy="4647426"/>
          </a:xfrm>
          <a:prstGeom prst="rect">
            <a:avLst/>
          </a:prstGeom>
          <a:noFill/>
        </p:spPr>
        <p:txBody>
          <a:bodyPr wrap="square" rtlCol="0">
            <a:spAutoFit/>
          </a:bodyPr>
          <a:lstStyle/>
          <a:p>
            <a:r>
              <a:rPr lang="en-US" sz="2000" dirty="0" smtClean="0">
                <a:cs typeface="Arial" pitchFamily="34" charset="0"/>
              </a:rPr>
              <a:t>…may be related to several complicating factors:</a:t>
            </a:r>
          </a:p>
          <a:p>
            <a:r>
              <a:rPr lang="en-US" sz="2000" dirty="0" smtClean="0">
                <a:cs typeface="Arial" pitchFamily="34" charset="0"/>
              </a:rPr>
              <a:t> </a:t>
            </a:r>
          </a:p>
          <a:p>
            <a:pPr marL="457200" indent="-457200">
              <a:buFont typeface="+mj-lt"/>
              <a:buAutoNum type="arabicPeriod"/>
            </a:pPr>
            <a:r>
              <a:rPr lang="en-US" sz="2000" dirty="0">
                <a:cs typeface="Arial" pitchFamily="34" charset="0"/>
              </a:rPr>
              <a:t>Abundance of private and commercial suppliers nearby.</a:t>
            </a:r>
          </a:p>
          <a:p>
            <a:pPr marL="457200" indent="-457200">
              <a:buFont typeface="+mj-lt"/>
              <a:buAutoNum type="arabicPeriod"/>
            </a:pPr>
            <a:endParaRPr lang="en-US" sz="2000" dirty="0" smtClean="0">
              <a:cs typeface="Arial" pitchFamily="34" charset="0"/>
            </a:endParaRPr>
          </a:p>
          <a:p>
            <a:pPr marL="457200" indent="-457200">
              <a:buFont typeface="+mj-lt"/>
              <a:buAutoNum type="arabicPeriod"/>
            </a:pPr>
            <a:r>
              <a:rPr lang="en-US" sz="2000" dirty="0" smtClean="0">
                <a:cs typeface="Arial" pitchFamily="34" charset="0"/>
              </a:rPr>
              <a:t>Fragmented mineral ownership </a:t>
            </a:r>
            <a:r>
              <a:rPr lang="en-US" sz="2000" dirty="0">
                <a:cs typeface="Arial" pitchFamily="34" charset="0"/>
              </a:rPr>
              <a:t>p</a:t>
            </a:r>
            <a:r>
              <a:rPr lang="en-US" sz="2000" dirty="0" smtClean="0">
                <a:cs typeface="Arial" pitchFamily="34" charset="0"/>
              </a:rPr>
              <a:t>atterns (mixed surface/subsurface- Federal, State, and Private owners).</a:t>
            </a:r>
          </a:p>
          <a:p>
            <a:pPr marL="457200" indent="-457200">
              <a:buFont typeface="+mj-lt"/>
              <a:buAutoNum type="arabicPeriod"/>
            </a:pPr>
            <a:endParaRPr lang="en-US" sz="2000" dirty="0">
              <a:cs typeface="Arial" pitchFamily="34" charset="0"/>
            </a:endParaRPr>
          </a:p>
          <a:p>
            <a:pPr marL="457200" indent="-457200">
              <a:buFont typeface="+mj-lt"/>
              <a:buAutoNum type="arabicPeriod"/>
            </a:pPr>
            <a:r>
              <a:rPr lang="en-US" sz="2000" dirty="0" smtClean="0">
                <a:cs typeface="Arial" pitchFamily="34" charset="0"/>
              </a:rPr>
              <a:t>Lack of detailed geologic maps covering forest lands.</a:t>
            </a:r>
          </a:p>
          <a:p>
            <a:pPr marL="457200" indent="-457200">
              <a:buFont typeface="+mj-lt"/>
              <a:buAutoNum type="arabicPeriod"/>
            </a:pPr>
            <a:endParaRPr lang="en-US" sz="2000" dirty="0" smtClean="0">
              <a:cs typeface="Arial" pitchFamily="34" charset="0"/>
            </a:endParaRPr>
          </a:p>
          <a:p>
            <a:pPr marL="457200" indent="-457200">
              <a:buFont typeface="+mj-lt"/>
              <a:buAutoNum type="arabicPeriod"/>
            </a:pPr>
            <a:r>
              <a:rPr lang="en-US" sz="2000" b="1" dirty="0" smtClean="0">
                <a:cs typeface="Arial" pitchFamily="34" charset="0"/>
              </a:rPr>
              <a:t>Uncertainty </a:t>
            </a:r>
            <a:r>
              <a:rPr lang="en-US" sz="2000" b="1" dirty="0">
                <a:cs typeface="Arial" pitchFamily="34" charset="0"/>
              </a:rPr>
              <a:t>surrounding costs vs. benefits of developing pits for in-service use.</a:t>
            </a:r>
          </a:p>
          <a:p>
            <a:pPr marL="457200" indent="-457200">
              <a:buFont typeface="+mj-lt"/>
              <a:buAutoNum type="arabicPeriod"/>
            </a:pPr>
            <a:endParaRPr lang="en-US" sz="2000" dirty="0">
              <a:cs typeface="Arial" pitchFamily="34" charset="0"/>
            </a:endParaRPr>
          </a:p>
          <a:p>
            <a:pPr marL="457200" indent="-457200">
              <a:buFont typeface="+mj-lt"/>
              <a:buAutoNum type="arabicPeriod"/>
            </a:pPr>
            <a:endParaRPr lang="en-US" sz="2000" dirty="0" smtClean="0">
              <a:cs typeface="Arial" pitchFamily="34" charset="0"/>
            </a:endParaRPr>
          </a:p>
          <a:p>
            <a:pPr marL="457200" indent="-457200">
              <a:buFont typeface="+mj-lt"/>
              <a:buAutoNum type="arabicPeriod"/>
            </a:pPr>
            <a:endParaRPr lang="en-US" dirty="0" smtClean="0">
              <a:cs typeface="Arial" pitchFamily="34" charset="0"/>
            </a:endParaRPr>
          </a:p>
          <a:p>
            <a:pPr marL="457200" indent="-457200">
              <a:buFont typeface="+mj-lt"/>
              <a:buAutoNum type="arabicPeriod"/>
            </a:pPr>
            <a:endParaRPr lang="en-US" dirty="0"/>
          </a:p>
        </p:txBody>
      </p:sp>
    </p:spTree>
    <p:extLst>
      <p:ext uri="{BB962C8B-B14F-4D97-AF65-F5344CB8AC3E}">
        <p14:creationId xmlns:p14="http://schemas.microsoft.com/office/powerpoint/2010/main" xmlns="" val="359596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01304"/>
            <a:ext cx="8610600" cy="1631216"/>
          </a:xfrm>
          <a:prstGeom prst="rect">
            <a:avLst/>
          </a:prstGeom>
          <a:noFill/>
        </p:spPr>
        <p:txBody>
          <a:bodyPr wrap="square" rtlCol="0">
            <a:spAutoFit/>
          </a:bodyPr>
          <a:lstStyle/>
          <a:p>
            <a:r>
              <a:rPr lang="en-US" sz="2000" b="1" dirty="0" smtClean="0">
                <a:cs typeface="Arial" pitchFamily="34" charset="0"/>
              </a:rPr>
              <a:t>Information on Forest Service </a:t>
            </a:r>
            <a:r>
              <a:rPr lang="en-US" sz="2000" b="1" dirty="0">
                <a:cs typeface="Arial" pitchFamily="34" charset="0"/>
              </a:rPr>
              <a:t>s</a:t>
            </a:r>
            <a:r>
              <a:rPr lang="en-US" sz="2000" b="1" dirty="0" smtClean="0">
                <a:cs typeface="Arial" pitchFamily="34" charset="0"/>
              </a:rPr>
              <a:t>and and gravel pits has become antiquated</a:t>
            </a:r>
          </a:p>
          <a:p>
            <a:r>
              <a:rPr lang="en-US" sz="2000" dirty="0">
                <a:cs typeface="Arial" pitchFamily="34" charset="0"/>
              </a:rPr>
              <a:t> </a:t>
            </a:r>
          </a:p>
          <a:p>
            <a:pPr marL="342900" indent="-342900">
              <a:buFont typeface="Arial" pitchFamily="34" charset="0"/>
              <a:buChar char="•"/>
            </a:pPr>
            <a:r>
              <a:rPr lang="en-US" sz="2000" dirty="0" smtClean="0">
                <a:cs typeface="Arial" pitchFamily="34" charset="0"/>
              </a:rPr>
              <a:t>Mostly historic/archival</a:t>
            </a:r>
          </a:p>
          <a:p>
            <a:pPr marL="342900" indent="-342900">
              <a:buFont typeface="Arial" pitchFamily="34" charset="0"/>
              <a:buChar char="•"/>
            </a:pPr>
            <a:endParaRPr lang="en-US" sz="2000" dirty="0">
              <a:cs typeface="Arial" pitchFamily="34" charset="0"/>
            </a:endParaRPr>
          </a:p>
          <a:p>
            <a:pPr marL="342900" indent="-342900">
              <a:buFont typeface="Arial" pitchFamily="34" charset="0"/>
              <a:buChar char="•"/>
            </a:pPr>
            <a:r>
              <a:rPr lang="en-US" sz="2000" dirty="0" smtClean="0">
                <a:cs typeface="Arial" pitchFamily="34" charset="0"/>
              </a:rPr>
              <a:t>Files on individual pits dispersed across ranger districts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49280" r="-1"/>
          <a:stretch/>
        </p:blipFill>
        <p:spPr>
          <a:xfrm>
            <a:off x="630766" y="2108200"/>
            <a:ext cx="2980267" cy="44069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xmlns="" val="0"/>
              </a:ext>
            </a:extLst>
          </a:blip>
          <a:srcRect l="12639" b="6852"/>
          <a:stretch/>
        </p:blipFill>
        <p:spPr>
          <a:xfrm>
            <a:off x="4265382" y="2514600"/>
            <a:ext cx="4573818" cy="3657600"/>
          </a:xfrm>
          <a:prstGeom prst="rect">
            <a:avLst/>
          </a:prstGeom>
        </p:spPr>
      </p:pic>
      <p:sp>
        <p:nvSpPr>
          <p:cNvPr id="6" name="Rectangle 5"/>
          <p:cNvSpPr/>
          <p:nvPr/>
        </p:nvSpPr>
        <p:spPr>
          <a:xfrm>
            <a:off x="1905000" y="3657600"/>
            <a:ext cx="1295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200400" y="3886200"/>
            <a:ext cx="1333500" cy="190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732536" y="1143000"/>
            <a:ext cx="7653528" cy="5486400"/>
          </a:xfrm>
          <a:prstGeom prst="rect">
            <a:avLst/>
          </a:prstGeom>
          <a:ln w="12700" cmpd="dbl">
            <a:solidFill>
              <a:schemeClr val="tx1"/>
            </a:solidFill>
          </a:ln>
          <a:effectLst>
            <a:outerShdw blurRad="101600" dist="50800" dir="2700000" sx="101000" sy="101000" algn="ctr" rotWithShape="0">
              <a:srgbClr val="000000">
                <a:alpha val="30000"/>
              </a:srgbClr>
            </a:outerShdw>
          </a:effectLst>
        </p:spPr>
      </p:pic>
      <p:sp>
        <p:nvSpPr>
          <p:cNvPr id="4" name="TextBox 3"/>
          <p:cNvSpPr txBox="1"/>
          <p:nvPr/>
        </p:nvSpPr>
        <p:spPr>
          <a:xfrm>
            <a:off x="254000" y="228600"/>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Book of tabular data on pits ~1950s…</a:t>
            </a:r>
          </a:p>
        </p:txBody>
      </p:sp>
    </p:spTree>
    <p:extLst>
      <p:ext uri="{BB962C8B-B14F-4D97-AF65-F5344CB8AC3E}">
        <p14:creationId xmlns:p14="http://schemas.microsoft.com/office/powerpoint/2010/main" xmlns="" val="2666823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 y="304800"/>
            <a:ext cx="8153400" cy="1200329"/>
          </a:xfrm>
          <a:prstGeom prst="rect">
            <a:avLst/>
          </a:prstGeom>
        </p:spPr>
        <p:txBody>
          <a:bodyPr wrap="square">
            <a:spAutoFit/>
          </a:bodyPr>
          <a:lstStyle/>
          <a:p>
            <a:r>
              <a:rPr lang="en-US" sz="2400" b="1" dirty="0" smtClean="0"/>
              <a:t>PURPOSE:  </a:t>
            </a:r>
            <a:r>
              <a:rPr lang="en-US" sz="2400" dirty="0" smtClean="0"/>
              <a:t>To gather relevant information about pits across the Huron-Manistee National Forest and store it in a manageable/useful geodatabase.</a:t>
            </a:r>
          </a:p>
        </p:txBody>
      </p:sp>
      <p:sp>
        <p:nvSpPr>
          <p:cNvPr id="2" name="TextBox 1"/>
          <p:cNvSpPr txBox="1"/>
          <p:nvPr/>
        </p:nvSpPr>
        <p:spPr>
          <a:xfrm>
            <a:off x="228600" y="4535944"/>
            <a:ext cx="8826500" cy="2308324"/>
          </a:xfrm>
          <a:prstGeom prst="rect">
            <a:avLst/>
          </a:prstGeom>
          <a:noFill/>
        </p:spPr>
        <p:txBody>
          <a:bodyPr wrap="square" rtlCol="0">
            <a:spAutoFit/>
          </a:bodyPr>
          <a:lstStyle/>
          <a:p>
            <a:r>
              <a:rPr lang="en-US" sz="2400" b="1" u="sng" dirty="0"/>
              <a:t>GOALS</a:t>
            </a:r>
          </a:p>
          <a:p>
            <a:pPr marL="457200" indent="-457200">
              <a:buFont typeface="+mj-lt"/>
              <a:buAutoNum type="arabicPeriod"/>
            </a:pPr>
            <a:r>
              <a:rPr lang="en-US" sz="2400" dirty="0">
                <a:solidFill>
                  <a:schemeClr val="tx2"/>
                </a:solidFill>
              </a:rPr>
              <a:t>Map pit locations across the National Forest.</a:t>
            </a:r>
          </a:p>
          <a:p>
            <a:pPr marL="457200" indent="-457200">
              <a:buFont typeface="+mj-lt"/>
              <a:buAutoNum type="arabicPeriod"/>
            </a:pPr>
            <a:r>
              <a:rPr lang="en-US" sz="2400" dirty="0">
                <a:solidFill>
                  <a:schemeClr val="tx2"/>
                </a:solidFill>
              </a:rPr>
              <a:t>Increase awareness of </a:t>
            </a:r>
            <a:r>
              <a:rPr lang="en-US" sz="2400" dirty="0" smtClean="0">
                <a:solidFill>
                  <a:schemeClr val="tx2"/>
                </a:solidFill>
              </a:rPr>
              <a:t>pit locations, and availability of resources.</a:t>
            </a:r>
            <a:endParaRPr lang="en-US" sz="2400" dirty="0">
              <a:solidFill>
                <a:schemeClr val="tx2"/>
              </a:solidFill>
            </a:endParaRPr>
          </a:p>
          <a:p>
            <a:pPr marL="457200" indent="-457200">
              <a:buFont typeface="+mj-lt"/>
              <a:buAutoNum type="arabicPeriod"/>
            </a:pPr>
            <a:r>
              <a:rPr lang="en-US" sz="2400" dirty="0">
                <a:solidFill>
                  <a:schemeClr val="tx2"/>
                </a:solidFill>
              </a:rPr>
              <a:t>Provide a foundation of accessible information for planning purposes.</a:t>
            </a:r>
          </a:p>
          <a:p>
            <a:endParaRPr lang="en-US" sz="2400" dirty="0"/>
          </a:p>
        </p:txBody>
      </p:sp>
      <p:grpSp>
        <p:nvGrpSpPr>
          <p:cNvPr id="5" name="Group 4"/>
          <p:cNvGrpSpPr/>
          <p:nvPr/>
        </p:nvGrpSpPr>
        <p:grpSpPr>
          <a:xfrm>
            <a:off x="3506258" y="2343659"/>
            <a:ext cx="1675342" cy="1346859"/>
            <a:chOff x="3634873" y="1295400"/>
            <a:chExt cx="673100" cy="685800"/>
          </a:xfrm>
        </p:grpSpPr>
        <p:sp>
          <p:nvSpPr>
            <p:cNvPr id="6" name="Flowchart: Magnetic Disk 5"/>
            <p:cNvSpPr/>
            <p:nvPr/>
          </p:nvSpPr>
          <p:spPr>
            <a:xfrm>
              <a:off x="3657600" y="1295400"/>
              <a:ext cx="609600" cy="685800"/>
            </a:xfrm>
            <a:prstGeom prst="flowChartMagneticDisk">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34873" y="1555116"/>
              <a:ext cx="673100" cy="329102"/>
            </a:xfrm>
            <a:prstGeom prst="rect">
              <a:avLst/>
            </a:prstGeom>
            <a:noFill/>
          </p:spPr>
          <p:txBody>
            <a:bodyPr wrap="square" rtlCol="0">
              <a:spAutoFit/>
            </a:bodyPr>
            <a:lstStyle/>
            <a:p>
              <a:pPr algn="ctr"/>
              <a:r>
                <a:rPr lang="en-US" dirty="0" smtClean="0"/>
                <a:t>Geodatabase</a:t>
              </a:r>
            </a:p>
            <a:p>
              <a:endParaRPr lang="en-US" dirty="0"/>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49280" r="-1"/>
          <a:stretch/>
        </p:blipFill>
        <p:spPr>
          <a:xfrm>
            <a:off x="444500" y="1646873"/>
            <a:ext cx="1867914" cy="2762071"/>
          </a:xfrm>
          <a:prstGeom prst="rect">
            <a:avLst/>
          </a:prstGeom>
        </p:spPr>
      </p:pic>
      <p:cxnSp>
        <p:nvCxnSpPr>
          <p:cNvPr id="10" name="Straight Arrow Connector 9"/>
          <p:cNvCxnSpPr>
            <a:stCxn id="8" idx="3"/>
          </p:cNvCxnSpPr>
          <p:nvPr/>
        </p:nvCxnSpPr>
        <p:spPr>
          <a:xfrm flipV="1">
            <a:off x="2312414" y="3027908"/>
            <a:ext cx="1116586"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laptop"/>
          <p:cNvSpPr>
            <a:spLocks noEditPoints="1" noChangeArrowheads="1"/>
          </p:cNvSpPr>
          <p:nvPr/>
        </p:nvSpPr>
        <p:spPr bwMode="auto">
          <a:xfrm>
            <a:off x="6992936" y="1540924"/>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laptop"/>
          <p:cNvSpPr>
            <a:spLocks noEditPoints="1" noChangeArrowheads="1"/>
          </p:cNvSpPr>
          <p:nvPr/>
        </p:nvSpPr>
        <p:spPr bwMode="auto">
          <a:xfrm>
            <a:off x="7640636" y="2634770"/>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laptop"/>
          <p:cNvSpPr>
            <a:spLocks noEditPoints="1" noChangeArrowheads="1"/>
          </p:cNvSpPr>
          <p:nvPr/>
        </p:nvSpPr>
        <p:spPr bwMode="auto">
          <a:xfrm>
            <a:off x="7010400" y="3654965"/>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7" name="Straight Arrow Connector 16"/>
          <p:cNvCxnSpPr/>
          <p:nvPr/>
        </p:nvCxnSpPr>
        <p:spPr>
          <a:xfrm flipV="1">
            <a:off x="5080116" y="3017087"/>
            <a:ext cx="1116586"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96702" y="2634770"/>
            <a:ext cx="1118498" cy="646331"/>
          </a:xfrm>
          <a:prstGeom prst="rect">
            <a:avLst/>
          </a:prstGeom>
          <a:noFill/>
        </p:spPr>
        <p:txBody>
          <a:bodyPr wrap="square" rtlCol="0">
            <a:spAutoFit/>
          </a:bodyPr>
          <a:lstStyle/>
          <a:p>
            <a:r>
              <a:rPr lang="en-US" dirty="0" smtClean="0"/>
              <a:t>Multiple users</a:t>
            </a:r>
            <a:endParaRPr lang="en-US" dirty="0"/>
          </a:p>
        </p:txBody>
      </p:sp>
    </p:spTree>
    <p:extLst>
      <p:ext uri="{BB962C8B-B14F-4D97-AF65-F5344CB8AC3E}">
        <p14:creationId xmlns:p14="http://schemas.microsoft.com/office/powerpoint/2010/main" xmlns="" val="1097414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5240"/>
            <a:ext cx="8644843" cy="6766560"/>
          </a:xfrm>
          <a:prstGeom prst="rect">
            <a:avLst/>
          </a:prstGeom>
        </p:spPr>
      </p:pic>
    </p:spTree>
    <p:extLst>
      <p:ext uri="{BB962C8B-B14F-4D97-AF65-F5344CB8AC3E}">
        <p14:creationId xmlns:p14="http://schemas.microsoft.com/office/powerpoint/2010/main" xmlns="" val="838011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1167" y="0"/>
            <a:ext cx="8761665" cy="6858000"/>
          </a:xfrm>
          <a:prstGeom prst="rect">
            <a:avLst/>
          </a:prstGeom>
        </p:spPr>
      </p:pic>
    </p:spTree>
    <p:extLst>
      <p:ext uri="{BB962C8B-B14F-4D97-AF65-F5344CB8AC3E}">
        <p14:creationId xmlns:p14="http://schemas.microsoft.com/office/powerpoint/2010/main" xmlns="" val="2989079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466264" cy="6858000"/>
          </a:xfrm>
          <a:prstGeom prst="rect">
            <a:avLst/>
          </a:prstGeom>
        </p:spPr>
      </p:pic>
      <p:sp>
        <p:nvSpPr>
          <p:cNvPr id="6" name="TextBox 5"/>
          <p:cNvSpPr txBox="1"/>
          <p:nvPr/>
        </p:nvSpPr>
        <p:spPr>
          <a:xfrm>
            <a:off x="5638800" y="609600"/>
            <a:ext cx="3352800" cy="2800767"/>
          </a:xfrm>
          <a:prstGeom prst="rect">
            <a:avLst/>
          </a:prstGeom>
          <a:noFill/>
        </p:spPr>
        <p:txBody>
          <a:bodyPr wrap="square" rtlCol="0">
            <a:spAutoFit/>
          </a:bodyPr>
          <a:lstStyle/>
          <a:p>
            <a:r>
              <a:rPr lang="en-US" sz="2400" b="1" dirty="0" smtClean="0"/>
              <a:t>Huron-Manistee National Forests</a:t>
            </a:r>
            <a:endParaRPr lang="en-US" sz="2400" dirty="0" smtClean="0"/>
          </a:p>
          <a:p>
            <a:endParaRPr lang="en-US" b="1" dirty="0"/>
          </a:p>
          <a:p>
            <a:pPr marL="285750" indent="-285750">
              <a:buFont typeface="Arial" pitchFamily="34" charset="0"/>
              <a:buChar char="•"/>
            </a:pPr>
            <a:r>
              <a:rPr lang="en-US" sz="2200" dirty="0" smtClean="0"/>
              <a:t>~ 1 million Acres of public land</a:t>
            </a:r>
          </a:p>
          <a:p>
            <a:pPr marL="285750" indent="-285750">
              <a:buFont typeface="Arial" pitchFamily="34" charset="0"/>
              <a:buChar char="•"/>
            </a:pPr>
            <a:endParaRPr lang="en-US" sz="2200" b="1" dirty="0"/>
          </a:p>
          <a:p>
            <a:pPr marL="285750" indent="-285750">
              <a:buFont typeface="Arial" pitchFamily="34" charset="0"/>
              <a:buChar char="•"/>
            </a:pPr>
            <a:r>
              <a:rPr lang="en-US" sz="2200" dirty="0" smtClean="0"/>
              <a:t>Mixed Use (resources, recreation, habitat)</a:t>
            </a:r>
            <a:endParaRPr lang="en-US" sz="2200" dirty="0"/>
          </a:p>
        </p:txBody>
      </p:sp>
    </p:spTree>
    <p:extLst>
      <p:ext uri="{BB962C8B-B14F-4D97-AF65-F5344CB8AC3E}">
        <p14:creationId xmlns:p14="http://schemas.microsoft.com/office/powerpoint/2010/main" xmlns="" val="353011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10" y="45303"/>
            <a:ext cx="8001000" cy="1200329"/>
          </a:xfrm>
          <a:prstGeom prst="rect">
            <a:avLst/>
          </a:prstGeom>
          <a:noFill/>
        </p:spPr>
        <p:txBody>
          <a:bodyPr wrap="square" rtlCol="0">
            <a:spAutoFit/>
          </a:bodyPr>
          <a:lstStyle/>
          <a:p>
            <a:r>
              <a:rPr lang="en-US" sz="2400" b="1" dirty="0" smtClean="0">
                <a:latin typeface="Arial" pitchFamily="34" charset="0"/>
                <a:cs typeface="Arial" pitchFamily="34" charset="0"/>
              </a:rPr>
              <a:t>Data sources for mapping current and historic pit locations…</a:t>
            </a:r>
          </a:p>
          <a:p>
            <a:endParaRPr lang="en-US" sz="2400" dirty="0">
              <a:latin typeface="Arial" pitchFamily="34" charset="0"/>
              <a:cs typeface="Arial" pitchFamily="34" charset="0"/>
            </a:endParaRPr>
          </a:p>
        </p:txBody>
      </p:sp>
      <p:sp>
        <p:nvSpPr>
          <p:cNvPr id="6" name="TextBox 5"/>
          <p:cNvSpPr txBox="1"/>
          <p:nvPr/>
        </p:nvSpPr>
        <p:spPr>
          <a:xfrm>
            <a:off x="381000" y="889000"/>
            <a:ext cx="4876800" cy="5940088"/>
          </a:xfrm>
          <a:prstGeom prst="rect">
            <a:avLst/>
          </a:prstGeom>
          <a:noFill/>
        </p:spPr>
        <p:txBody>
          <a:bodyPr wrap="square" rtlCol="0">
            <a:spAutoFit/>
          </a:bodyPr>
          <a:lstStyle/>
          <a:p>
            <a:pPr>
              <a:buFont typeface="Arial" pitchFamily="34" charset="0"/>
              <a:buChar char="•"/>
            </a:pPr>
            <a:r>
              <a:rPr lang="en-US" sz="2000" dirty="0" smtClean="0"/>
              <a:t> Manistee National Forest Map (1979)- paper map</a:t>
            </a:r>
          </a:p>
          <a:p>
            <a:pPr>
              <a:buFont typeface="Arial" pitchFamily="34" charset="0"/>
              <a:buChar char="•"/>
            </a:pPr>
            <a:endParaRPr lang="en-US" sz="2000" dirty="0" smtClean="0"/>
          </a:p>
          <a:p>
            <a:pPr>
              <a:buFont typeface="Arial" pitchFamily="34" charset="0"/>
              <a:buChar char="•"/>
            </a:pPr>
            <a:r>
              <a:rPr lang="en-US" sz="2000" dirty="0" smtClean="0"/>
              <a:t> 1:24,000 scale USGS Topographic Quads (1983)</a:t>
            </a:r>
          </a:p>
          <a:p>
            <a:pPr>
              <a:buFont typeface="Arial" pitchFamily="34" charset="0"/>
              <a:buChar char="•"/>
            </a:pPr>
            <a:endParaRPr lang="en-US" sz="2000" dirty="0" smtClean="0"/>
          </a:p>
          <a:p>
            <a:pPr>
              <a:buFont typeface="Arial" pitchFamily="34" charset="0"/>
              <a:buChar char="•"/>
            </a:pPr>
            <a:r>
              <a:rPr lang="en-US" sz="2000" dirty="0" smtClean="0"/>
              <a:t> 1:100,000 scale USGS Topographic Quads (date?)</a:t>
            </a:r>
          </a:p>
          <a:p>
            <a:pPr>
              <a:buFont typeface="Arial" pitchFamily="34" charset="0"/>
              <a:buChar char="•"/>
            </a:pPr>
            <a:endParaRPr lang="en-US" sz="2000" dirty="0" smtClean="0"/>
          </a:p>
          <a:p>
            <a:pPr>
              <a:buFont typeface="Arial" pitchFamily="34" charset="0"/>
              <a:buChar char="•"/>
            </a:pPr>
            <a:r>
              <a:rPr lang="en-US" sz="2000" dirty="0" smtClean="0"/>
              <a:t> Shapefiles provided by MDEQ (2000)</a:t>
            </a:r>
          </a:p>
          <a:p>
            <a:pPr>
              <a:buFont typeface="Arial" pitchFamily="34" charset="0"/>
              <a:buChar char="•"/>
            </a:pPr>
            <a:endParaRPr lang="en-US" sz="2000" dirty="0" smtClean="0"/>
          </a:p>
          <a:p>
            <a:pPr>
              <a:buFont typeface="Arial" pitchFamily="34" charset="0"/>
              <a:buChar char="•"/>
            </a:pPr>
            <a:r>
              <a:rPr lang="en-US" sz="2000" dirty="0" smtClean="0"/>
              <a:t> NAIP Aerial Photography (2010)- reference map to determine if pit still exists</a:t>
            </a:r>
          </a:p>
          <a:p>
            <a:pPr>
              <a:buFont typeface="Arial" pitchFamily="34" charset="0"/>
              <a:buChar char="•"/>
            </a:pPr>
            <a:endParaRPr lang="en-US" sz="2000" dirty="0" smtClean="0"/>
          </a:p>
          <a:p>
            <a:pPr>
              <a:buFont typeface="Arial" pitchFamily="34" charset="0"/>
              <a:buChar char="•"/>
            </a:pPr>
            <a:r>
              <a:rPr lang="en-US" sz="2000" dirty="0" smtClean="0"/>
              <a:t> Personal interviews with forest service personnel</a:t>
            </a:r>
          </a:p>
          <a:p>
            <a:pPr>
              <a:buFont typeface="Arial" pitchFamily="34" charset="0"/>
              <a:buChar char="•"/>
            </a:pPr>
            <a:endParaRPr lang="en-US" sz="2000" dirty="0" smtClean="0"/>
          </a:p>
          <a:p>
            <a:pPr>
              <a:buFont typeface="Arial" pitchFamily="34" charset="0"/>
              <a:buChar char="•"/>
            </a:pPr>
            <a:r>
              <a:rPr lang="en-US" sz="2000" dirty="0" smtClean="0"/>
              <a:t> Paper files of permits/contracts stored in Minerals and Geology office</a:t>
            </a:r>
          </a:p>
        </p:txBody>
      </p:sp>
      <p:cxnSp>
        <p:nvCxnSpPr>
          <p:cNvPr id="20" name="Straight Connector 19"/>
          <p:cNvCxnSpPr/>
          <p:nvPr/>
        </p:nvCxnSpPr>
        <p:spPr>
          <a:xfrm rot="16200000" flipV="1">
            <a:off x="7360443" y="3855243"/>
            <a:ext cx="533400" cy="138114"/>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562600" y="3733800"/>
            <a:ext cx="2819400" cy="1219200"/>
            <a:chOff x="5410200" y="3276600"/>
            <a:chExt cx="2819400" cy="1219200"/>
          </a:xfrm>
        </p:grpSpPr>
        <p:sp>
          <p:nvSpPr>
            <p:cNvPr id="24" name="Trapezoid 23"/>
            <p:cNvSpPr/>
            <p:nvPr/>
          </p:nvSpPr>
          <p:spPr>
            <a:xfrm>
              <a:off x="5410200" y="3276600"/>
              <a:ext cx="2819400" cy="1216152"/>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3600" y="32766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400800" y="34290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96000" y="35356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72400" y="38404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24600" y="43434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6600" y="40690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96000" y="34290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5715000" y="3733800"/>
              <a:ext cx="990600" cy="0"/>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53200" y="3962400"/>
              <a:ext cx="1066800" cy="0"/>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524500" y="4076700"/>
              <a:ext cx="762000" cy="762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rot="5400000">
            <a:off x="6773069" y="403145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a:off x="5715000" y="2118360"/>
            <a:ext cx="2514600" cy="2377440"/>
          </a:xfrm>
          <a:prstGeom prst="rect">
            <a:avLst/>
          </a:prstGeom>
          <a:ln>
            <a:solidFill>
              <a:schemeClr val="tx1"/>
            </a:solidFill>
          </a:ln>
          <a:scene3d>
            <a:camera prst="perspectiveRelaxed" fov="5100000">
              <a:rot lat="18000000" lon="0" rev="0"/>
            </a:camera>
            <a:lightRig rig="threePt" dir="t"/>
          </a:scene3d>
        </p:spPr>
      </p:pic>
      <p:cxnSp>
        <p:nvCxnSpPr>
          <p:cNvPr id="42" name="Straight Arrow Connector 41"/>
          <p:cNvCxnSpPr/>
          <p:nvPr/>
        </p:nvCxnSpPr>
        <p:spPr>
          <a:xfrm rot="5400000">
            <a:off x="6760369" y="304720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15001" y="1143000"/>
            <a:ext cx="2515809" cy="2377440"/>
          </a:xfrm>
          <a:prstGeom prst="rect">
            <a:avLst/>
          </a:prstGeom>
          <a:ln>
            <a:solidFill>
              <a:schemeClr val="tx1"/>
            </a:solidFill>
          </a:ln>
          <a:scene3d>
            <a:camera prst="perspectiveRelaxed" fov="5100000">
              <a:rot lat="18000000" lon="0" rev="0"/>
            </a:camera>
            <a:lightRig rig="threePt" dir="t"/>
          </a:scene3d>
        </p:spPr>
      </p:pic>
      <p:grpSp>
        <p:nvGrpSpPr>
          <p:cNvPr id="54" name="Group 53"/>
          <p:cNvGrpSpPr/>
          <p:nvPr/>
        </p:nvGrpSpPr>
        <p:grpSpPr>
          <a:xfrm>
            <a:off x="6934200" y="1752600"/>
            <a:ext cx="152400" cy="533400"/>
            <a:chOff x="6705600" y="1828800"/>
            <a:chExt cx="152400" cy="533400"/>
          </a:xfrm>
        </p:grpSpPr>
        <p:cxnSp>
          <p:nvCxnSpPr>
            <p:cNvPr id="39" name="Straight Arrow Connector 38"/>
            <p:cNvCxnSpPr/>
            <p:nvPr/>
          </p:nvCxnSpPr>
          <p:spPr>
            <a:xfrm rot="5400000">
              <a:off x="6553994" y="205660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705600" y="22860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375400" y="5251450"/>
            <a:ext cx="1159083" cy="463550"/>
            <a:chOff x="6146800" y="4400550"/>
            <a:chExt cx="1159083" cy="463550"/>
          </a:xfrm>
        </p:grpSpPr>
        <p:sp>
          <p:nvSpPr>
            <p:cNvPr id="53" name="Freeform 52"/>
            <p:cNvSpPr/>
            <p:nvPr/>
          </p:nvSpPr>
          <p:spPr>
            <a:xfrm>
              <a:off x="6146800" y="4400550"/>
              <a:ext cx="1159083" cy="463550"/>
            </a:xfrm>
            <a:custGeom>
              <a:avLst/>
              <a:gdLst>
                <a:gd name="connsiteX0" fmla="*/ 415925 w 1159083"/>
                <a:gd name="connsiteY0" fmla="*/ 0 h 463550"/>
                <a:gd name="connsiteX1" fmla="*/ 285750 w 1159083"/>
                <a:gd name="connsiteY1" fmla="*/ 9525 h 463550"/>
                <a:gd name="connsiteX2" fmla="*/ 301625 w 1159083"/>
                <a:gd name="connsiteY2" fmla="*/ 50800 h 463550"/>
                <a:gd name="connsiteX3" fmla="*/ 254000 w 1159083"/>
                <a:gd name="connsiteY3" fmla="*/ 85725 h 463550"/>
                <a:gd name="connsiteX4" fmla="*/ 149225 w 1159083"/>
                <a:gd name="connsiteY4" fmla="*/ 73025 h 463550"/>
                <a:gd name="connsiteX5" fmla="*/ 120650 w 1159083"/>
                <a:gd name="connsiteY5" fmla="*/ 69850 h 463550"/>
                <a:gd name="connsiteX6" fmla="*/ 111125 w 1159083"/>
                <a:gd name="connsiteY6" fmla="*/ 66675 h 463550"/>
                <a:gd name="connsiteX7" fmla="*/ 82550 w 1159083"/>
                <a:gd name="connsiteY7" fmla="*/ 63500 h 463550"/>
                <a:gd name="connsiteX8" fmla="*/ 22225 w 1159083"/>
                <a:gd name="connsiteY8" fmla="*/ 79375 h 463550"/>
                <a:gd name="connsiteX9" fmla="*/ 0 w 1159083"/>
                <a:gd name="connsiteY9" fmla="*/ 142875 h 463550"/>
                <a:gd name="connsiteX10" fmla="*/ 53975 w 1159083"/>
                <a:gd name="connsiteY10" fmla="*/ 158750 h 463550"/>
                <a:gd name="connsiteX11" fmla="*/ 158750 w 1159083"/>
                <a:gd name="connsiteY11" fmla="*/ 193675 h 463550"/>
                <a:gd name="connsiteX12" fmla="*/ 206375 w 1159083"/>
                <a:gd name="connsiteY12" fmla="*/ 203200 h 463550"/>
                <a:gd name="connsiteX13" fmla="*/ 295275 w 1159083"/>
                <a:gd name="connsiteY13" fmla="*/ 228600 h 463550"/>
                <a:gd name="connsiteX14" fmla="*/ 279400 w 1159083"/>
                <a:gd name="connsiteY14" fmla="*/ 257175 h 463550"/>
                <a:gd name="connsiteX15" fmla="*/ 254000 w 1159083"/>
                <a:gd name="connsiteY15" fmla="*/ 304800 h 463550"/>
                <a:gd name="connsiteX16" fmla="*/ 342900 w 1159083"/>
                <a:gd name="connsiteY16" fmla="*/ 374650 h 463550"/>
                <a:gd name="connsiteX17" fmla="*/ 457200 w 1159083"/>
                <a:gd name="connsiteY17" fmla="*/ 387350 h 463550"/>
                <a:gd name="connsiteX18" fmla="*/ 488950 w 1159083"/>
                <a:gd name="connsiteY18" fmla="*/ 377825 h 463550"/>
                <a:gd name="connsiteX19" fmla="*/ 603250 w 1159083"/>
                <a:gd name="connsiteY19" fmla="*/ 374650 h 463550"/>
                <a:gd name="connsiteX20" fmla="*/ 631825 w 1159083"/>
                <a:gd name="connsiteY20" fmla="*/ 381000 h 463550"/>
                <a:gd name="connsiteX21" fmla="*/ 650875 w 1159083"/>
                <a:gd name="connsiteY21" fmla="*/ 384175 h 463550"/>
                <a:gd name="connsiteX22" fmla="*/ 812800 w 1159083"/>
                <a:gd name="connsiteY22" fmla="*/ 438150 h 463550"/>
                <a:gd name="connsiteX23" fmla="*/ 844550 w 1159083"/>
                <a:gd name="connsiteY23" fmla="*/ 444500 h 463550"/>
                <a:gd name="connsiteX24" fmla="*/ 1012825 w 1159083"/>
                <a:gd name="connsiteY24" fmla="*/ 463550 h 463550"/>
                <a:gd name="connsiteX25" fmla="*/ 1066800 w 1159083"/>
                <a:gd name="connsiteY25" fmla="*/ 463550 h 463550"/>
                <a:gd name="connsiteX26" fmla="*/ 1152525 w 1159083"/>
                <a:gd name="connsiteY26" fmla="*/ 412750 h 463550"/>
                <a:gd name="connsiteX27" fmla="*/ 1158875 w 1159083"/>
                <a:gd name="connsiteY27" fmla="*/ 377825 h 463550"/>
                <a:gd name="connsiteX28" fmla="*/ 1133475 w 1159083"/>
                <a:gd name="connsiteY28" fmla="*/ 317500 h 463550"/>
                <a:gd name="connsiteX29" fmla="*/ 1111250 w 1159083"/>
                <a:gd name="connsiteY29" fmla="*/ 301625 h 463550"/>
                <a:gd name="connsiteX30" fmla="*/ 1073150 w 1159083"/>
                <a:gd name="connsiteY30" fmla="*/ 263525 h 463550"/>
                <a:gd name="connsiteX31" fmla="*/ 1098550 w 1159083"/>
                <a:gd name="connsiteY31" fmla="*/ 241300 h 463550"/>
                <a:gd name="connsiteX32" fmla="*/ 1108075 w 1159083"/>
                <a:gd name="connsiteY32" fmla="*/ 234950 h 463550"/>
                <a:gd name="connsiteX33" fmla="*/ 1146175 w 1159083"/>
                <a:gd name="connsiteY33" fmla="*/ 196850 h 463550"/>
                <a:gd name="connsiteX34" fmla="*/ 1152525 w 1159083"/>
                <a:gd name="connsiteY34" fmla="*/ 165100 h 463550"/>
                <a:gd name="connsiteX35" fmla="*/ 1139825 w 1159083"/>
                <a:gd name="connsiteY35" fmla="*/ 120650 h 463550"/>
                <a:gd name="connsiteX36" fmla="*/ 1101725 w 1159083"/>
                <a:gd name="connsiteY36" fmla="*/ 85725 h 463550"/>
                <a:gd name="connsiteX37" fmla="*/ 1066800 w 1159083"/>
                <a:gd name="connsiteY37" fmla="*/ 73025 h 463550"/>
                <a:gd name="connsiteX38" fmla="*/ 996950 w 1159083"/>
                <a:gd name="connsiteY38" fmla="*/ 66675 h 463550"/>
                <a:gd name="connsiteX39" fmla="*/ 930275 w 1159083"/>
                <a:gd name="connsiteY39" fmla="*/ 60325 h 463550"/>
                <a:gd name="connsiteX40" fmla="*/ 904875 w 1159083"/>
                <a:gd name="connsiteY40" fmla="*/ 41275 h 463550"/>
                <a:gd name="connsiteX41" fmla="*/ 885825 w 1159083"/>
                <a:gd name="connsiteY41" fmla="*/ 31750 h 463550"/>
                <a:gd name="connsiteX42" fmla="*/ 850900 w 1159083"/>
                <a:gd name="connsiteY42" fmla="*/ 28575 h 463550"/>
                <a:gd name="connsiteX43" fmla="*/ 796925 w 1159083"/>
                <a:gd name="connsiteY43" fmla="*/ 31750 h 463550"/>
                <a:gd name="connsiteX44" fmla="*/ 752475 w 1159083"/>
                <a:gd name="connsiteY44" fmla="*/ 25400 h 463550"/>
                <a:gd name="connsiteX45" fmla="*/ 711200 w 1159083"/>
                <a:gd name="connsiteY45" fmla="*/ 6350 h 463550"/>
                <a:gd name="connsiteX46" fmla="*/ 666750 w 1159083"/>
                <a:gd name="connsiteY46" fmla="*/ 3175 h 463550"/>
                <a:gd name="connsiteX47" fmla="*/ 638175 w 1159083"/>
                <a:gd name="connsiteY47" fmla="*/ 0 h 463550"/>
                <a:gd name="connsiteX48" fmla="*/ 593725 w 1159083"/>
                <a:gd name="connsiteY48" fmla="*/ 0 h 463550"/>
                <a:gd name="connsiteX49" fmla="*/ 511175 w 1159083"/>
                <a:gd name="connsiteY49" fmla="*/ 0 h 463550"/>
                <a:gd name="connsiteX50" fmla="*/ 415925 w 1159083"/>
                <a:gd name="connsiteY50"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9083" h="463550">
                  <a:moveTo>
                    <a:pt x="415925" y="0"/>
                  </a:moveTo>
                  <a:lnTo>
                    <a:pt x="285750" y="9525"/>
                  </a:lnTo>
                  <a:lnTo>
                    <a:pt x="301625" y="50800"/>
                  </a:lnTo>
                  <a:lnTo>
                    <a:pt x="254000" y="85725"/>
                  </a:lnTo>
                  <a:lnTo>
                    <a:pt x="149225" y="73025"/>
                  </a:lnTo>
                  <a:cubicBezTo>
                    <a:pt x="139700" y="71967"/>
                    <a:pt x="130103" y="71426"/>
                    <a:pt x="120650" y="69850"/>
                  </a:cubicBezTo>
                  <a:cubicBezTo>
                    <a:pt x="117349" y="69300"/>
                    <a:pt x="114426" y="67225"/>
                    <a:pt x="111125" y="66675"/>
                  </a:cubicBezTo>
                  <a:cubicBezTo>
                    <a:pt x="101672" y="65099"/>
                    <a:pt x="82550" y="63500"/>
                    <a:pt x="82550" y="63500"/>
                  </a:cubicBezTo>
                  <a:lnTo>
                    <a:pt x="22225" y="79375"/>
                  </a:lnTo>
                  <a:lnTo>
                    <a:pt x="0" y="142875"/>
                  </a:lnTo>
                  <a:cubicBezTo>
                    <a:pt x="42985" y="160785"/>
                    <a:pt x="24342" y="158750"/>
                    <a:pt x="53975" y="158750"/>
                  </a:cubicBezTo>
                  <a:lnTo>
                    <a:pt x="158750" y="193675"/>
                  </a:lnTo>
                  <a:cubicBezTo>
                    <a:pt x="191087" y="205801"/>
                    <a:pt x="175108" y="203200"/>
                    <a:pt x="206375" y="203200"/>
                  </a:cubicBezTo>
                  <a:lnTo>
                    <a:pt x="295275" y="228600"/>
                  </a:lnTo>
                  <a:cubicBezTo>
                    <a:pt x="281906" y="255339"/>
                    <a:pt x="289268" y="247307"/>
                    <a:pt x="279400" y="257175"/>
                  </a:cubicBezTo>
                  <a:lnTo>
                    <a:pt x="254000" y="304800"/>
                  </a:lnTo>
                  <a:lnTo>
                    <a:pt x="342900" y="374650"/>
                  </a:lnTo>
                  <a:lnTo>
                    <a:pt x="457200" y="387350"/>
                  </a:lnTo>
                  <a:cubicBezTo>
                    <a:pt x="484582" y="377082"/>
                    <a:pt x="473558" y="377825"/>
                    <a:pt x="488950" y="377825"/>
                  </a:cubicBezTo>
                  <a:lnTo>
                    <a:pt x="603250" y="374650"/>
                  </a:lnTo>
                  <a:cubicBezTo>
                    <a:pt x="612775" y="376767"/>
                    <a:pt x="622359" y="378633"/>
                    <a:pt x="631825" y="381000"/>
                  </a:cubicBezTo>
                  <a:cubicBezTo>
                    <a:pt x="648541" y="385179"/>
                    <a:pt x="634039" y="384175"/>
                    <a:pt x="650875" y="384175"/>
                  </a:cubicBezTo>
                  <a:lnTo>
                    <a:pt x="812800" y="438150"/>
                  </a:lnTo>
                  <a:cubicBezTo>
                    <a:pt x="842408" y="444730"/>
                    <a:pt x="831618" y="444500"/>
                    <a:pt x="844550" y="444500"/>
                  </a:cubicBezTo>
                  <a:lnTo>
                    <a:pt x="1012825" y="463550"/>
                  </a:lnTo>
                  <a:lnTo>
                    <a:pt x="1066800" y="463550"/>
                  </a:lnTo>
                  <a:lnTo>
                    <a:pt x="1152525" y="412750"/>
                  </a:lnTo>
                  <a:cubicBezTo>
                    <a:pt x="1159083" y="379962"/>
                    <a:pt x="1158875" y="391793"/>
                    <a:pt x="1158875" y="377825"/>
                  </a:cubicBezTo>
                  <a:lnTo>
                    <a:pt x="1133475" y="317500"/>
                  </a:lnTo>
                  <a:lnTo>
                    <a:pt x="1111250" y="301625"/>
                  </a:lnTo>
                  <a:lnTo>
                    <a:pt x="1073150" y="263525"/>
                  </a:lnTo>
                  <a:cubicBezTo>
                    <a:pt x="1081617" y="256117"/>
                    <a:pt x="1089843" y="248424"/>
                    <a:pt x="1098550" y="241300"/>
                  </a:cubicBezTo>
                  <a:cubicBezTo>
                    <a:pt x="1101503" y="238884"/>
                    <a:pt x="1108075" y="234950"/>
                    <a:pt x="1108075" y="234950"/>
                  </a:cubicBezTo>
                  <a:lnTo>
                    <a:pt x="1146175" y="196850"/>
                  </a:lnTo>
                  <a:cubicBezTo>
                    <a:pt x="1152755" y="167242"/>
                    <a:pt x="1152525" y="178032"/>
                    <a:pt x="1152525" y="165100"/>
                  </a:cubicBezTo>
                  <a:lnTo>
                    <a:pt x="1139825" y="120650"/>
                  </a:lnTo>
                  <a:cubicBezTo>
                    <a:pt x="1106402" y="87227"/>
                    <a:pt x="1121462" y="95593"/>
                    <a:pt x="1101725" y="85725"/>
                  </a:cubicBezTo>
                  <a:lnTo>
                    <a:pt x="1066800" y="73025"/>
                  </a:lnTo>
                  <a:lnTo>
                    <a:pt x="996950" y="66675"/>
                  </a:lnTo>
                  <a:lnTo>
                    <a:pt x="930275" y="60325"/>
                  </a:lnTo>
                  <a:cubicBezTo>
                    <a:pt x="906832" y="43580"/>
                    <a:pt x="914488" y="50888"/>
                    <a:pt x="904875" y="41275"/>
                  </a:cubicBezTo>
                  <a:lnTo>
                    <a:pt x="885825" y="31750"/>
                  </a:lnTo>
                  <a:cubicBezTo>
                    <a:pt x="855146" y="28341"/>
                    <a:pt x="866834" y="28575"/>
                    <a:pt x="850900" y="28575"/>
                  </a:cubicBezTo>
                  <a:lnTo>
                    <a:pt x="796925" y="31750"/>
                  </a:lnTo>
                  <a:lnTo>
                    <a:pt x="752475" y="25400"/>
                  </a:lnTo>
                  <a:lnTo>
                    <a:pt x="711200" y="6350"/>
                  </a:lnTo>
                  <a:lnTo>
                    <a:pt x="666750" y="3175"/>
                  </a:lnTo>
                  <a:lnTo>
                    <a:pt x="638175" y="0"/>
                  </a:lnTo>
                  <a:lnTo>
                    <a:pt x="593725" y="0"/>
                  </a:lnTo>
                  <a:lnTo>
                    <a:pt x="511175" y="0"/>
                  </a:lnTo>
                  <a:lnTo>
                    <a:pt x="415925"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05600" y="45720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p:cNvCxnSpPr>
            <a:endCxn id="47" idx="0"/>
          </p:cNvCxnSpPr>
          <p:nvPr/>
        </p:nvCxnSpPr>
        <p:spPr>
          <a:xfrm rot="5400000">
            <a:off x="6775847" y="5187553"/>
            <a:ext cx="469900" cy="79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1600200" y="1"/>
            <a:ext cx="5907024"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00200" y="0"/>
            <a:ext cx="5903941" cy="6858000"/>
          </a:xfrm>
        </p:spPr>
      </p:pic>
    </p:spTree>
    <p:extLst>
      <p:ext uri="{BB962C8B-B14F-4D97-AF65-F5344CB8AC3E}">
        <p14:creationId xmlns:p14="http://schemas.microsoft.com/office/powerpoint/2010/main" xmlns="" val="1797119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0200" y="0"/>
            <a:ext cx="5903941" cy="6858000"/>
          </a:xfrm>
          <a:prstGeom prst="rect">
            <a:avLst/>
          </a:prstGeom>
        </p:spPr>
      </p:pic>
    </p:spTree>
    <p:extLst>
      <p:ext uri="{BB962C8B-B14F-4D97-AF65-F5344CB8AC3E}">
        <p14:creationId xmlns:p14="http://schemas.microsoft.com/office/powerpoint/2010/main" xmlns="" val="1046828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0200" y="0"/>
            <a:ext cx="5903941" cy="6858000"/>
          </a:xfrm>
          <a:prstGeom prst="rect">
            <a:avLst/>
          </a:prstGeom>
        </p:spPr>
      </p:pic>
    </p:spTree>
    <p:extLst>
      <p:ext uri="{BB962C8B-B14F-4D97-AF65-F5344CB8AC3E}">
        <p14:creationId xmlns:p14="http://schemas.microsoft.com/office/powerpoint/2010/main" xmlns="" val="2565361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1371600" y="548640"/>
            <a:ext cx="6324600" cy="5791200"/>
          </a:xfrm>
          <a:prstGeom prst="rect">
            <a:avLst/>
          </a:prstGeom>
          <a:ln>
            <a:solidFill>
              <a:schemeClr val="tx1"/>
            </a:solidFill>
          </a:ln>
          <a:scene3d>
            <a:camera prst="perspectiveRelaxed" fov="6000000">
              <a:rot lat="0" lon="0" rev="0"/>
            </a:camera>
            <a:lightRig rig="threePt" dir="t"/>
          </a:scene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1371600" y="548640"/>
            <a:ext cx="6327648" cy="5760720"/>
          </a:xfrm>
          <a:prstGeom prst="rect">
            <a:avLst/>
          </a:prstGeom>
          <a:ln>
            <a:solidFill>
              <a:schemeClr val="tx1"/>
            </a:solidFill>
          </a:ln>
          <a:scene3d>
            <a:camera prst="perspectiveRelaxed" fov="6000000">
              <a:rot lat="0" lon="0" rev="0"/>
            </a:camera>
            <a:lightRig rig="threePt" dir="t"/>
          </a:scene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1371600" y="548640"/>
            <a:ext cx="6327648" cy="5760720"/>
          </a:xfrm>
          <a:prstGeom prst="rect">
            <a:avLst/>
          </a:prstGeom>
          <a:ln>
            <a:solidFill>
              <a:schemeClr val="tx1"/>
            </a:solidFill>
          </a:ln>
          <a:scene3d>
            <a:camera prst="perspectiveRelaxed" fov="6000000">
              <a:rot lat="0" lon="0" rev="0"/>
            </a:camera>
            <a:lightRig rig="threePt" dir="t"/>
          </a:scene3d>
        </p:spPr>
      </p:pic>
      <p:sp>
        <p:nvSpPr>
          <p:cNvPr id="4" name="Oval 3"/>
          <p:cNvSpPr/>
          <p:nvPr/>
        </p:nvSpPr>
        <p:spPr>
          <a:xfrm>
            <a:off x="4419600" y="32766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09247"/>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Workflow for choosing whether or not to map pits…</a:t>
            </a:r>
          </a:p>
        </p:txBody>
      </p:sp>
      <p:pic>
        <p:nvPicPr>
          <p:cNvPr id="5" name="Picture 4" descr="Mapping Flow Chart.jpg"/>
          <p:cNvPicPr>
            <a:picLocks noChangeAspect="1"/>
          </p:cNvPicPr>
          <p:nvPr/>
        </p:nvPicPr>
        <p:blipFill>
          <a:blip r:embed="rId3" cstate="print"/>
          <a:stretch>
            <a:fillRect/>
          </a:stretch>
        </p:blipFill>
        <p:spPr>
          <a:xfrm>
            <a:off x="838200" y="1143000"/>
            <a:ext cx="7239000" cy="54292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600" y="838200"/>
            <a:ext cx="3429000" cy="3785652"/>
          </a:xfrm>
          <a:prstGeom prst="rect">
            <a:avLst/>
          </a:prstGeom>
          <a:noFill/>
        </p:spPr>
        <p:txBody>
          <a:bodyPr wrap="square" rtlCol="0">
            <a:spAutoFit/>
          </a:bodyPr>
          <a:lstStyle/>
          <a:p>
            <a:r>
              <a:rPr lang="en-US" sz="2000" dirty="0" smtClean="0"/>
              <a:t>Example of two private/commercial pits visible on 2010 NAIP Aerial Photo…</a:t>
            </a:r>
          </a:p>
          <a:p>
            <a:endParaRPr lang="en-US" sz="2000" dirty="0"/>
          </a:p>
          <a:p>
            <a:pPr marL="342900" indent="-342900">
              <a:buFont typeface="Arial" pitchFamily="34" charset="0"/>
              <a:buChar char="•"/>
            </a:pPr>
            <a:r>
              <a:rPr lang="en-US" sz="2000" dirty="0"/>
              <a:t>L</a:t>
            </a:r>
            <a:r>
              <a:rPr lang="en-US" sz="2000" dirty="0" smtClean="0"/>
              <a:t>ess </a:t>
            </a:r>
            <a:r>
              <a:rPr lang="en-US" sz="2000" dirty="0"/>
              <a:t>than 50% </a:t>
            </a:r>
            <a:r>
              <a:rPr lang="en-US" sz="2000" dirty="0" smtClean="0"/>
              <a:t>re-vegetated (mapped).</a:t>
            </a:r>
          </a:p>
          <a:p>
            <a:endParaRPr lang="en-US" sz="2000" dirty="0"/>
          </a:p>
          <a:p>
            <a:pPr marL="342900" indent="-342900">
              <a:buFont typeface="Arial" pitchFamily="34" charset="0"/>
              <a:buChar char="•"/>
            </a:pPr>
            <a:r>
              <a:rPr lang="en-US" sz="2000" dirty="0" smtClean="0"/>
              <a:t>More than 50% re-vegetated (not mapped)</a:t>
            </a:r>
          </a:p>
          <a:p>
            <a:endParaRPr lang="en-US" sz="2000" dirty="0"/>
          </a:p>
          <a:p>
            <a:endParaRPr lang="en-US" sz="2000" dirty="0"/>
          </a:p>
          <a:p>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r="41303"/>
          <a:stretch>
            <a:fillRect/>
          </a:stretch>
        </p:blipFill>
        <p:spPr>
          <a:xfrm>
            <a:off x="191167" y="0"/>
            <a:ext cx="5142833" cy="6858000"/>
          </a:xfrm>
          <a:prstGeom prst="rect">
            <a:avLst/>
          </a:prstGeom>
        </p:spPr>
      </p:pic>
      <p:cxnSp>
        <p:nvCxnSpPr>
          <p:cNvPr id="3" name="Straight Arrow Connector 2"/>
          <p:cNvCxnSpPr/>
          <p:nvPr/>
        </p:nvCxnSpPr>
        <p:spPr>
          <a:xfrm flipH="1">
            <a:off x="1752600" y="2286000"/>
            <a:ext cx="3810000" cy="1524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95600" y="3200400"/>
            <a:ext cx="2667000" cy="762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4443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9600"/>
            <a:ext cx="8229600" cy="2159004"/>
          </a:xfrm>
        </p:spPr>
        <p:txBody>
          <a:bodyPr>
            <a:normAutofit/>
          </a:bodyPr>
          <a:lstStyle/>
          <a:p>
            <a:r>
              <a:rPr lang="en-US" sz="2400" dirty="0" smtClean="0">
                <a:cs typeface="Arial" pitchFamily="34" charset="0"/>
              </a:rPr>
              <a:t>Commonly occurring non-petroleum geologic resources, </a:t>
            </a:r>
            <a:r>
              <a:rPr lang="en-US" sz="2400" dirty="0" smtClean="0"/>
              <a:t>excluding </a:t>
            </a:r>
            <a:r>
              <a:rPr lang="en-US" sz="2400" dirty="0"/>
              <a:t>deposits of those materials which are valuable because of some property giving them distinct and special value </a:t>
            </a:r>
            <a:r>
              <a:rPr lang="en-US" sz="1700" dirty="0"/>
              <a:t>(36 CFR §228.42, p. 144)</a:t>
            </a:r>
            <a:r>
              <a:rPr lang="en-US" sz="1700" dirty="0" smtClean="0">
                <a:cs typeface="Arial" pitchFamily="34" charset="0"/>
              </a:rPr>
              <a:t>.</a:t>
            </a:r>
          </a:p>
          <a:p>
            <a:pPr lvl="1"/>
            <a:r>
              <a:rPr lang="en-US" sz="2000" dirty="0" smtClean="0">
                <a:cs typeface="Arial" pitchFamily="34" charset="0"/>
              </a:rPr>
              <a:t>Examples: Crushed stone, “rip-rap”, boulders, gravel, sand, clay</a:t>
            </a:r>
          </a:p>
        </p:txBody>
      </p:sp>
      <p:pic>
        <p:nvPicPr>
          <p:cNvPr id="4" name="Picture 3" descr="Thumb_Pit_0014.jpg"/>
          <p:cNvPicPr>
            <a:picLocks noChangeAspect="1"/>
          </p:cNvPicPr>
          <p:nvPr/>
        </p:nvPicPr>
        <p:blipFill>
          <a:blip r:embed="rId3" cstate="print"/>
          <a:stretch>
            <a:fillRect/>
          </a:stretch>
        </p:blipFill>
        <p:spPr>
          <a:xfrm>
            <a:off x="1600200" y="622296"/>
            <a:ext cx="5867400" cy="3799142"/>
          </a:xfrm>
          <a:prstGeom prst="rect">
            <a:avLst/>
          </a:prstGeom>
          <a:ln w="12700" cmpd="dbl">
            <a:solidFill>
              <a:schemeClr val="tx1"/>
            </a:solidFill>
          </a:ln>
          <a:effectLst>
            <a:outerShdw blurRad="101600" dist="50800" dir="2700000" sx="101000" sy="101000" algn="tl" rotWithShape="0">
              <a:prstClr val="black">
                <a:alpha val="30000"/>
              </a:prstClr>
            </a:outerShdw>
          </a:effectLst>
        </p:spPr>
      </p:pic>
      <p:sp>
        <p:nvSpPr>
          <p:cNvPr id="5" name="TextBox 4"/>
          <p:cNvSpPr txBox="1"/>
          <p:nvPr/>
        </p:nvSpPr>
        <p:spPr>
          <a:xfrm>
            <a:off x="1752600" y="3846282"/>
            <a:ext cx="2514600" cy="276999"/>
          </a:xfrm>
          <a:prstGeom prst="rect">
            <a:avLst/>
          </a:prstGeom>
          <a:noFill/>
        </p:spPr>
        <p:txBody>
          <a:bodyPr wrap="square" rtlCol="0">
            <a:spAutoFit/>
          </a:bodyPr>
          <a:lstStyle/>
          <a:p>
            <a:r>
              <a:rPr lang="en-US" sz="1200" b="1" dirty="0" smtClean="0">
                <a:solidFill>
                  <a:schemeClr val="bg1"/>
                </a:solidFill>
              </a:rPr>
              <a:t>Photo by: Lance Tidwell</a:t>
            </a:r>
          </a:p>
        </p:txBody>
      </p:sp>
    </p:spTree>
    <p:extLst>
      <p:ext uri="{BB962C8B-B14F-4D97-AF65-F5344CB8AC3E}">
        <p14:creationId xmlns:p14="http://schemas.microsoft.com/office/powerpoint/2010/main" xmlns="" val="2887871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08894"/>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Examples of attributes recorded during mapping effort…</a:t>
            </a:r>
          </a:p>
        </p:txBody>
      </p:sp>
      <p:sp>
        <p:nvSpPr>
          <p:cNvPr id="4" name="TextBox 3"/>
          <p:cNvSpPr txBox="1"/>
          <p:nvPr/>
        </p:nvSpPr>
        <p:spPr>
          <a:xfrm>
            <a:off x="457200" y="689748"/>
            <a:ext cx="7391400" cy="6969600"/>
          </a:xfrm>
          <a:prstGeom prst="rect">
            <a:avLst/>
          </a:prstGeom>
          <a:noFill/>
        </p:spPr>
        <p:txBody>
          <a:bodyPr wrap="square" rtlCol="0">
            <a:spAutoFit/>
          </a:bodyPr>
          <a:lstStyle/>
          <a:p>
            <a:pPr marL="285750" indent="-285750" fontAlgn="t">
              <a:lnSpc>
                <a:spcPct val="150000"/>
              </a:lnSpc>
              <a:buFont typeface="Arial" pitchFamily="34" charset="0"/>
              <a:buChar char="•"/>
            </a:pPr>
            <a:r>
              <a:rPr lang="en-US" sz="2000" dirty="0" smtClean="0"/>
              <a:t>Ranger District</a:t>
            </a:r>
            <a:endParaRPr lang="en-US" sz="2000" dirty="0"/>
          </a:p>
          <a:p>
            <a:pPr marL="285750" indent="-285750" fontAlgn="t">
              <a:lnSpc>
                <a:spcPct val="150000"/>
              </a:lnSpc>
              <a:buFont typeface="Arial" pitchFamily="34" charset="0"/>
              <a:buChar char="•"/>
            </a:pPr>
            <a:r>
              <a:rPr lang="en-US" sz="2000" dirty="0"/>
              <a:t>County</a:t>
            </a:r>
          </a:p>
          <a:p>
            <a:pPr marL="285750" indent="-285750">
              <a:lnSpc>
                <a:spcPct val="150000"/>
              </a:lnSpc>
              <a:buFont typeface="Arial" pitchFamily="34" charset="0"/>
              <a:buChar char="•"/>
            </a:pPr>
            <a:r>
              <a:rPr lang="en-US" sz="2000" dirty="0"/>
              <a:t>Legal Location</a:t>
            </a:r>
          </a:p>
          <a:p>
            <a:pPr marL="285750" indent="-285750">
              <a:lnSpc>
                <a:spcPct val="150000"/>
              </a:lnSpc>
              <a:buFont typeface="Arial" pitchFamily="34" charset="0"/>
              <a:buChar char="•"/>
            </a:pPr>
            <a:r>
              <a:rPr lang="en-US" sz="2000" dirty="0"/>
              <a:t>Latitude</a:t>
            </a:r>
          </a:p>
          <a:p>
            <a:pPr marL="285750" indent="-285750">
              <a:lnSpc>
                <a:spcPct val="150000"/>
              </a:lnSpc>
              <a:buFont typeface="Arial" pitchFamily="34" charset="0"/>
              <a:buChar char="•"/>
            </a:pPr>
            <a:r>
              <a:rPr lang="en-US" sz="2000" dirty="0"/>
              <a:t>Longitude</a:t>
            </a:r>
          </a:p>
          <a:p>
            <a:pPr marL="285750" indent="-285750" fontAlgn="t">
              <a:lnSpc>
                <a:spcPct val="150000"/>
              </a:lnSpc>
              <a:buFont typeface="Arial" pitchFamily="34" charset="0"/>
              <a:buChar char="•"/>
            </a:pPr>
            <a:r>
              <a:rPr lang="en-US" sz="2000" dirty="0" smtClean="0"/>
              <a:t>Operation Status (</a:t>
            </a:r>
            <a:r>
              <a:rPr lang="en-US" sz="2000" i="1" dirty="0" smtClean="0"/>
              <a:t>active, inactive, reclamation in progress, closed</a:t>
            </a:r>
            <a:r>
              <a:rPr lang="en-US" sz="2000" dirty="0" smtClean="0"/>
              <a:t>)</a:t>
            </a:r>
            <a:endParaRPr lang="en-US" sz="2000" dirty="0"/>
          </a:p>
          <a:p>
            <a:pPr marL="285750" indent="-285750" fontAlgn="t">
              <a:lnSpc>
                <a:spcPct val="150000"/>
              </a:lnSpc>
              <a:buFont typeface="Arial" pitchFamily="34" charset="0"/>
              <a:buChar char="•"/>
            </a:pPr>
            <a:r>
              <a:rPr lang="en-US" sz="2000" dirty="0"/>
              <a:t>Mineral </a:t>
            </a:r>
            <a:r>
              <a:rPr lang="en-US" sz="2000" dirty="0" smtClean="0"/>
              <a:t>Ownership (</a:t>
            </a:r>
            <a:r>
              <a:rPr lang="en-US" sz="2000" i="1" dirty="0" smtClean="0"/>
              <a:t>Federal, State, Private or Commercial)</a:t>
            </a:r>
            <a:endParaRPr lang="en-US" sz="2000" dirty="0"/>
          </a:p>
          <a:p>
            <a:pPr marL="285750" indent="-285750" fontAlgn="t">
              <a:lnSpc>
                <a:spcPct val="150000"/>
              </a:lnSpc>
              <a:buFont typeface="Arial" pitchFamily="34" charset="0"/>
              <a:buChar char="•"/>
            </a:pPr>
            <a:r>
              <a:rPr lang="en-US" sz="2000" dirty="0"/>
              <a:t>Ownership </a:t>
            </a:r>
            <a:r>
              <a:rPr lang="en-US" sz="2000" dirty="0" smtClean="0"/>
              <a:t>Entity (</a:t>
            </a:r>
            <a:r>
              <a:rPr lang="en-US" sz="2000" i="1" dirty="0" smtClean="0"/>
              <a:t>Name of owner</a:t>
            </a:r>
            <a:r>
              <a:rPr lang="en-US" sz="2000" dirty="0" smtClean="0"/>
              <a:t>)</a:t>
            </a:r>
            <a:endParaRPr lang="en-US" sz="2000" dirty="0"/>
          </a:p>
          <a:p>
            <a:pPr marL="285750" indent="-285750" fontAlgn="t">
              <a:lnSpc>
                <a:spcPct val="150000"/>
              </a:lnSpc>
              <a:buFont typeface="Arial" pitchFamily="34" charset="0"/>
              <a:buChar char="•"/>
            </a:pPr>
            <a:r>
              <a:rPr lang="en-US" sz="2000" dirty="0"/>
              <a:t>Deposit </a:t>
            </a:r>
            <a:r>
              <a:rPr lang="en-US" sz="2000" dirty="0" smtClean="0"/>
              <a:t>Type (Primary material extracted- Gravel, Sand, Clay, etc.)</a:t>
            </a:r>
            <a:endParaRPr lang="en-US" sz="2000" dirty="0"/>
          </a:p>
          <a:p>
            <a:pPr marL="285750" indent="-285750" fontAlgn="t">
              <a:lnSpc>
                <a:spcPct val="150000"/>
              </a:lnSpc>
              <a:buFont typeface="Arial" pitchFamily="34" charset="0"/>
              <a:buChar char="•"/>
            </a:pPr>
            <a:r>
              <a:rPr lang="en-US" sz="2000" dirty="0"/>
              <a:t>Map </a:t>
            </a:r>
            <a:r>
              <a:rPr lang="en-US" sz="2000" dirty="0" smtClean="0"/>
              <a:t>Source (the map on which the original location appears)</a:t>
            </a:r>
            <a:endParaRPr lang="en-US" sz="2000" dirty="0"/>
          </a:p>
          <a:p>
            <a:pPr marL="285750" indent="-285750" fontAlgn="t">
              <a:lnSpc>
                <a:spcPct val="150000"/>
              </a:lnSpc>
              <a:buFont typeface="Arial" pitchFamily="34" charset="0"/>
              <a:buChar char="•"/>
            </a:pPr>
            <a:r>
              <a:rPr lang="en-US" sz="2000" dirty="0"/>
              <a:t>Pit ID Key</a:t>
            </a:r>
          </a:p>
          <a:p>
            <a:pPr marL="285750" indent="-285750" fontAlgn="t">
              <a:lnSpc>
                <a:spcPct val="150000"/>
              </a:lnSpc>
              <a:buFont typeface="Arial" pitchFamily="34" charset="0"/>
              <a:buChar char="•"/>
            </a:pPr>
            <a:r>
              <a:rPr lang="en-US" sz="2000" dirty="0"/>
              <a:t>USGS </a:t>
            </a:r>
            <a:r>
              <a:rPr lang="en-US" sz="2000" dirty="0" smtClean="0"/>
              <a:t>Name (</a:t>
            </a:r>
            <a:r>
              <a:rPr lang="en-US" sz="2000" dirty="0"/>
              <a:t>T</a:t>
            </a:r>
            <a:r>
              <a:rPr lang="en-US" sz="2000" dirty="0" smtClean="0"/>
              <a:t>opo quad the pit falls within)</a:t>
            </a:r>
            <a:endParaRPr lang="en-US" sz="2000" dirty="0"/>
          </a:p>
          <a:p>
            <a:pPr marL="285750" indent="-285750" fontAlgn="t">
              <a:lnSpc>
                <a:spcPct val="150000"/>
              </a:lnSpc>
              <a:buFont typeface="Arial" pitchFamily="34" charset="0"/>
              <a:buChar char="•"/>
            </a:pPr>
            <a:r>
              <a:rPr lang="en-US" sz="2000" dirty="0"/>
              <a:t>Comments</a:t>
            </a:r>
          </a:p>
          <a:p>
            <a:pPr>
              <a:lnSpc>
                <a:spcPct val="150000"/>
              </a:lnSpc>
            </a:pPr>
            <a:endParaRPr lang="en-US" sz="2000" dirty="0" smtClean="0"/>
          </a:p>
          <a:p>
            <a:pPr>
              <a:lnSpc>
                <a:spcPct val="150000"/>
              </a:lnSpc>
            </a:pPr>
            <a:endParaRPr lang="en-US" sz="2000" b="1" dirty="0" smtClean="0"/>
          </a:p>
        </p:txBody>
      </p:sp>
    </p:spTree>
    <p:extLst>
      <p:ext uri="{BB962C8B-B14F-4D97-AF65-F5344CB8AC3E}">
        <p14:creationId xmlns:p14="http://schemas.microsoft.com/office/powerpoint/2010/main" xmlns="" val="3991107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700" y="0"/>
            <a:ext cx="7052330" cy="6858000"/>
          </a:xfrm>
          <a:prstGeom prst="rect">
            <a:avLst/>
          </a:prstGeom>
        </p:spPr>
      </p:pic>
      <p:sp>
        <p:nvSpPr>
          <p:cNvPr id="5" name="TextBox 4"/>
          <p:cNvSpPr txBox="1"/>
          <p:nvPr/>
        </p:nvSpPr>
        <p:spPr>
          <a:xfrm>
            <a:off x="7048500" y="981164"/>
            <a:ext cx="1981200" cy="1015663"/>
          </a:xfrm>
          <a:prstGeom prst="rect">
            <a:avLst/>
          </a:prstGeom>
          <a:noFill/>
        </p:spPr>
        <p:txBody>
          <a:bodyPr wrap="square" rtlCol="0">
            <a:spAutoFit/>
          </a:bodyPr>
          <a:lstStyle/>
          <a:p>
            <a:r>
              <a:rPr lang="en-US" sz="2000" dirty="0" smtClean="0"/>
              <a:t>F.S. Pits = </a:t>
            </a:r>
            <a:r>
              <a:rPr lang="en-US" sz="2000" b="1" dirty="0" smtClean="0">
                <a:solidFill>
                  <a:schemeClr val="tx2"/>
                </a:solidFill>
              </a:rPr>
              <a:t>33</a:t>
            </a:r>
          </a:p>
          <a:p>
            <a:endParaRPr lang="en-US" sz="2000" dirty="0"/>
          </a:p>
          <a:p>
            <a:r>
              <a:rPr lang="en-US" sz="2000" dirty="0" smtClean="0"/>
              <a:t>Private Pits = </a:t>
            </a:r>
            <a:r>
              <a:rPr lang="en-US" sz="2000" b="1" dirty="0" smtClean="0">
                <a:solidFill>
                  <a:schemeClr val="tx2"/>
                </a:solidFill>
              </a:rPr>
              <a:t>128</a:t>
            </a:r>
            <a:r>
              <a:rPr lang="en-US" sz="2000" dirty="0" smtClean="0"/>
              <a:t> </a:t>
            </a:r>
            <a:endParaRPr lang="en-US" sz="2000" dirty="0"/>
          </a:p>
        </p:txBody>
      </p:sp>
      <p:sp>
        <p:nvSpPr>
          <p:cNvPr id="6" name="TextBox 5"/>
          <p:cNvSpPr txBox="1"/>
          <p:nvPr/>
        </p:nvSpPr>
        <p:spPr>
          <a:xfrm>
            <a:off x="7162800" y="304800"/>
            <a:ext cx="1600200" cy="369332"/>
          </a:xfrm>
          <a:prstGeom prst="rect">
            <a:avLst/>
          </a:prstGeom>
          <a:noFill/>
        </p:spPr>
        <p:txBody>
          <a:bodyPr wrap="square" rtlCol="0">
            <a:spAutoFit/>
          </a:bodyPr>
          <a:lstStyle/>
          <a:p>
            <a:r>
              <a:rPr lang="en-US" b="1" u="sng" dirty="0" smtClean="0"/>
              <a:t>Manistee Side</a:t>
            </a:r>
            <a:endParaRPr lang="en-US" b="1" u="sng"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7052331" cy="6858000"/>
          </a:xfrm>
          <a:prstGeom prst="rect">
            <a:avLst/>
          </a:prstGeom>
        </p:spPr>
      </p:pic>
      <p:sp>
        <p:nvSpPr>
          <p:cNvPr id="3" name="TextBox 2"/>
          <p:cNvSpPr txBox="1"/>
          <p:nvPr/>
        </p:nvSpPr>
        <p:spPr>
          <a:xfrm>
            <a:off x="7039630" y="981164"/>
            <a:ext cx="2104370" cy="1292662"/>
          </a:xfrm>
          <a:prstGeom prst="rect">
            <a:avLst/>
          </a:prstGeom>
          <a:noFill/>
        </p:spPr>
        <p:txBody>
          <a:bodyPr wrap="square" rtlCol="0">
            <a:spAutoFit/>
          </a:bodyPr>
          <a:lstStyle/>
          <a:p>
            <a:r>
              <a:rPr lang="en-US" sz="2000" dirty="0" smtClean="0"/>
              <a:t>F.S. Pits = </a:t>
            </a:r>
            <a:r>
              <a:rPr lang="en-US" sz="2000" b="1" dirty="0" smtClean="0">
                <a:solidFill>
                  <a:schemeClr val="tx2"/>
                </a:solidFill>
              </a:rPr>
              <a:t>79</a:t>
            </a:r>
          </a:p>
          <a:p>
            <a:endParaRPr lang="en-US" sz="2000" dirty="0"/>
          </a:p>
          <a:p>
            <a:r>
              <a:rPr lang="en-US" sz="2000" dirty="0" smtClean="0"/>
              <a:t>Private Pits = </a:t>
            </a:r>
            <a:r>
              <a:rPr lang="en-US" sz="2000" b="1" dirty="0" smtClean="0">
                <a:solidFill>
                  <a:schemeClr val="tx2"/>
                </a:solidFill>
              </a:rPr>
              <a:t>26</a:t>
            </a:r>
          </a:p>
          <a:p>
            <a:endParaRPr lang="en-US" b="1" dirty="0">
              <a:solidFill>
                <a:schemeClr val="tx2"/>
              </a:solidFill>
            </a:endParaRPr>
          </a:p>
        </p:txBody>
      </p:sp>
      <p:sp>
        <p:nvSpPr>
          <p:cNvPr id="4" name="TextBox 3"/>
          <p:cNvSpPr txBox="1"/>
          <p:nvPr/>
        </p:nvSpPr>
        <p:spPr>
          <a:xfrm>
            <a:off x="7162800" y="304800"/>
            <a:ext cx="1600200" cy="369332"/>
          </a:xfrm>
          <a:prstGeom prst="rect">
            <a:avLst/>
          </a:prstGeom>
          <a:noFill/>
        </p:spPr>
        <p:txBody>
          <a:bodyPr wrap="square" rtlCol="0">
            <a:spAutoFit/>
          </a:bodyPr>
          <a:lstStyle/>
          <a:p>
            <a:r>
              <a:rPr lang="en-US" b="1" u="sng" dirty="0" smtClean="0"/>
              <a:t>Huron Side</a:t>
            </a:r>
            <a:endParaRPr lang="en-US" b="1" u="sng" dirty="0"/>
          </a:p>
        </p:txBody>
      </p:sp>
    </p:spTree>
    <p:extLst>
      <p:ext uri="{BB962C8B-B14F-4D97-AF65-F5344CB8AC3E}">
        <p14:creationId xmlns:p14="http://schemas.microsoft.com/office/powerpoint/2010/main" xmlns="" val="484842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7050024" cy="6858000"/>
          </a:xfrm>
          <a:prstGeom prst="rect">
            <a:avLst/>
          </a:prstGeom>
        </p:spPr>
      </p:pic>
      <p:sp>
        <p:nvSpPr>
          <p:cNvPr id="4" name="Oval 3"/>
          <p:cNvSpPr/>
          <p:nvPr/>
        </p:nvSpPr>
        <p:spPr>
          <a:xfrm>
            <a:off x="2971800" y="3124200"/>
            <a:ext cx="2209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39630" y="981164"/>
            <a:ext cx="2104370" cy="984885"/>
          </a:xfrm>
          <a:prstGeom prst="rect">
            <a:avLst/>
          </a:prstGeom>
          <a:noFill/>
        </p:spPr>
        <p:txBody>
          <a:bodyPr wrap="square" rtlCol="0">
            <a:spAutoFit/>
          </a:bodyPr>
          <a:lstStyle/>
          <a:p>
            <a:r>
              <a:rPr lang="en-US" sz="2000" b="1" dirty="0" smtClean="0"/>
              <a:t>Active</a:t>
            </a:r>
            <a:r>
              <a:rPr lang="en-US" sz="2000" dirty="0" smtClean="0"/>
              <a:t> Pits on FS land </a:t>
            </a:r>
            <a:r>
              <a:rPr lang="en-US" sz="2000" dirty="0" smtClean="0">
                <a:solidFill>
                  <a:schemeClr val="tx2"/>
                </a:solidFill>
              </a:rPr>
              <a:t>=</a:t>
            </a:r>
            <a:r>
              <a:rPr lang="en-US" sz="2000" b="1" dirty="0" smtClean="0">
                <a:solidFill>
                  <a:schemeClr val="tx2"/>
                </a:solidFill>
              </a:rPr>
              <a:t> 4</a:t>
            </a:r>
          </a:p>
          <a:p>
            <a:endParaRPr lang="en-US" b="1" dirty="0">
              <a:solidFill>
                <a:schemeClr val="tx2"/>
              </a:solidFill>
            </a:endParaRPr>
          </a:p>
        </p:txBody>
      </p:sp>
      <p:sp>
        <p:nvSpPr>
          <p:cNvPr id="6" name="TextBox 5"/>
          <p:cNvSpPr txBox="1"/>
          <p:nvPr/>
        </p:nvSpPr>
        <p:spPr>
          <a:xfrm>
            <a:off x="7162800" y="304800"/>
            <a:ext cx="1600200" cy="369332"/>
          </a:xfrm>
          <a:prstGeom prst="rect">
            <a:avLst/>
          </a:prstGeom>
          <a:noFill/>
        </p:spPr>
        <p:txBody>
          <a:bodyPr wrap="square" rtlCol="0">
            <a:spAutoFit/>
          </a:bodyPr>
          <a:lstStyle/>
          <a:p>
            <a:r>
              <a:rPr lang="en-US" b="1" u="sng" dirty="0" smtClean="0"/>
              <a:t>Huron Side</a:t>
            </a:r>
            <a:endParaRPr lang="en-US" b="1" u="sng" dirty="0"/>
          </a:p>
        </p:txBody>
      </p:sp>
    </p:spTree>
    <p:extLst>
      <p:ext uri="{BB962C8B-B14F-4D97-AF65-F5344CB8AC3E}">
        <p14:creationId xmlns:p14="http://schemas.microsoft.com/office/powerpoint/2010/main" xmlns="" val="40997367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524"/>
            <a:ext cx="7052331" cy="6858000"/>
          </a:xfrm>
          <a:prstGeom prst="rect">
            <a:avLst/>
          </a:prstGeom>
        </p:spPr>
      </p:pic>
      <p:sp>
        <p:nvSpPr>
          <p:cNvPr id="5" name="TextBox 4"/>
          <p:cNvSpPr txBox="1"/>
          <p:nvPr/>
        </p:nvSpPr>
        <p:spPr>
          <a:xfrm>
            <a:off x="7162800" y="304800"/>
            <a:ext cx="1600200" cy="369332"/>
          </a:xfrm>
          <a:prstGeom prst="rect">
            <a:avLst/>
          </a:prstGeom>
          <a:noFill/>
        </p:spPr>
        <p:txBody>
          <a:bodyPr wrap="square" rtlCol="0">
            <a:spAutoFit/>
          </a:bodyPr>
          <a:lstStyle/>
          <a:p>
            <a:r>
              <a:rPr lang="en-US" b="1" u="sng" dirty="0" smtClean="0"/>
              <a:t>Huron Side</a:t>
            </a:r>
            <a:endParaRPr lang="en-US" b="1" u="sng" dirty="0"/>
          </a:p>
        </p:txBody>
      </p:sp>
      <p:sp>
        <p:nvSpPr>
          <p:cNvPr id="6" name="TextBox 5"/>
          <p:cNvSpPr txBox="1"/>
          <p:nvPr/>
        </p:nvSpPr>
        <p:spPr>
          <a:xfrm>
            <a:off x="7039630" y="981164"/>
            <a:ext cx="2104370" cy="1292662"/>
          </a:xfrm>
          <a:prstGeom prst="rect">
            <a:avLst/>
          </a:prstGeom>
          <a:noFill/>
        </p:spPr>
        <p:txBody>
          <a:bodyPr wrap="square" rtlCol="0">
            <a:spAutoFit/>
          </a:bodyPr>
          <a:lstStyle/>
          <a:p>
            <a:r>
              <a:rPr lang="en-US" sz="2000" b="1" dirty="0" smtClean="0"/>
              <a:t>FS Pits “Reclamation in Progress”</a:t>
            </a:r>
            <a:r>
              <a:rPr lang="en-US" sz="2000" dirty="0" smtClean="0">
                <a:solidFill>
                  <a:schemeClr val="tx2"/>
                </a:solidFill>
              </a:rPr>
              <a:t>=</a:t>
            </a:r>
            <a:r>
              <a:rPr lang="en-US" sz="2000" b="1" dirty="0" smtClean="0">
                <a:solidFill>
                  <a:schemeClr val="tx2"/>
                </a:solidFill>
              </a:rPr>
              <a:t> 40</a:t>
            </a:r>
          </a:p>
          <a:p>
            <a:endParaRPr lang="en-US" b="1" dirty="0">
              <a:solidFill>
                <a:schemeClr val="tx2"/>
              </a:solidFill>
            </a:endParaRPr>
          </a:p>
        </p:txBody>
      </p:sp>
    </p:spTree>
    <p:extLst>
      <p:ext uri="{BB962C8B-B14F-4D97-AF65-F5344CB8AC3E}">
        <p14:creationId xmlns:p14="http://schemas.microsoft.com/office/powerpoint/2010/main" xmlns="" val="3474150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700" y="0"/>
            <a:ext cx="7548604" cy="6858000"/>
          </a:xfrm>
          <a:prstGeom prst="rect">
            <a:avLst/>
          </a:prstGeom>
        </p:spPr>
      </p:pic>
      <p:sp>
        <p:nvSpPr>
          <p:cNvPr id="3" name="TextBox 2"/>
          <p:cNvSpPr txBox="1"/>
          <p:nvPr/>
        </p:nvSpPr>
        <p:spPr>
          <a:xfrm>
            <a:off x="7696200" y="1828800"/>
            <a:ext cx="1447800" cy="1200329"/>
          </a:xfrm>
          <a:prstGeom prst="rect">
            <a:avLst/>
          </a:prstGeom>
          <a:noFill/>
        </p:spPr>
        <p:txBody>
          <a:bodyPr wrap="square" rtlCol="0">
            <a:spAutoFit/>
          </a:bodyPr>
          <a:lstStyle/>
          <a:p>
            <a:r>
              <a:rPr lang="en-US" b="1" dirty="0" smtClean="0"/>
              <a:t>Reclamation in Progress</a:t>
            </a:r>
            <a:r>
              <a:rPr lang="en-US" dirty="0" smtClean="0"/>
              <a:t> Pit Example</a:t>
            </a:r>
          </a:p>
          <a:p>
            <a:endParaRPr lang="en-US" dirty="0"/>
          </a:p>
        </p:txBody>
      </p:sp>
    </p:spTree>
    <p:extLst>
      <p:ext uri="{BB962C8B-B14F-4D97-AF65-F5344CB8AC3E}">
        <p14:creationId xmlns:p14="http://schemas.microsoft.com/office/powerpoint/2010/main" xmlns="" val="3129214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271" y="140621"/>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Other information stored in Geodatabase…</a:t>
            </a:r>
          </a:p>
        </p:txBody>
      </p:sp>
      <p:sp>
        <p:nvSpPr>
          <p:cNvPr id="4" name="TextBox 3"/>
          <p:cNvSpPr txBox="1"/>
          <p:nvPr/>
        </p:nvSpPr>
        <p:spPr>
          <a:xfrm>
            <a:off x="457200" y="1225689"/>
            <a:ext cx="8229600" cy="707886"/>
          </a:xfrm>
          <a:prstGeom prst="rect">
            <a:avLst/>
          </a:prstGeom>
          <a:noFill/>
        </p:spPr>
        <p:txBody>
          <a:bodyPr wrap="square" rtlCol="0">
            <a:spAutoFit/>
          </a:bodyPr>
          <a:lstStyle/>
          <a:p>
            <a:endParaRPr lang="en-US" sz="2000" dirty="0" smtClean="0"/>
          </a:p>
          <a:p>
            <a:endParaRPr lang="en-US" sz="2000" b="1" dirty="0" smtClean="0"/>
          </a:p>
        </p:txBody>
      </p:sp>
      <p:graphicFrame>
        <p:nvGraphicFramePr>
          <p:cNvPr id="6" name="Table 5"/>
          <p:cNvGraphicFramePr>
            <a:graphicFrameLocks noGrp="1"/>
          </p:cNvGraphicFramePr>
          <p:nvPr>
            <p:extLst>
              <p:ext uri="{D42A27DB-BD31-4B8C-83A1-F6EECF244321}">
                <p14:modId xmlns:p14="http://schemas.microsoft.com/office/powerpoint/2010/main" xmlns="" val="90351083"/>
              </p:ext>
            </p:extLst>
          </p:nvPr>
        </p:nvGraphicFramePr>
        <p:xfrm>
          <a:off x="381000" y="2279616"/>
          <a:ext cx="2362200" cy="4364894"/>
        </p:xfrm>
        <a:graphic>
          <a:graphicData uri="http://schemas.openxmlformats.org/drawingml/2006/table">
            <a:tbl>
              <a:tblPr firstRow="1" bandRow="1">
                <a:tableStyleId>{5C22544A-7EE6-4342-B048-85BDC9FD1C3A}</a:tableStyleId>
              </a:tblPr>
              <a:tblGrid>
                <a:gridCol w="2362200"/>
              </a:tblGrid>
              <a:tr h="341534">
                <a:tc>
                  <a:txBody>
                    <a:bodyPr/>
                    <a:lstStyle/>
                    <a:p>
                      <a:r>
                        <a:rPr lang="en-US" dirty="0" smtClean="0"/>
                        <a:t>Pit Points</a:t>
                      </a:r>
                      <a:endParaRPr lang="en-US" dirty="0"/>
                    </a:p>
                  </a:txBody>
                  <a:tcPr/>
                </a:tc>
              </a:tr>
              <a:tr h="304597">
                <a:tc>
                  <a:txBody>
                    <a:bodyPr/>
                    <a:lstStyle/>
                    <a:p>
                      <a:r>
                        <a:rPr lang="en-US" sz="1400" dirty="0" smtClean="0"/>
                        <a:t>District</a:t>
                      </a:r>
                      <a:endParaRPr lang="en-US" sz="1400" dirty="0"/>
                    </a:p>
                  </a:txBody>
                  <a:tcPr/>
                </a:tc>
              </a:tr>
              <a:tr h="304597">
                <a:tc>
                  <a:txBody>
                    <a:bodyPr/>
                    <a:lstStyle/>
                    <a:p>
                      <a:r>
                        <a:rPr lang="en-US" sz="1400" dirty="0" smtClean="0"/>
                        <a:t>County</a:t>
                      </a:r>
                      <a:endParaRPr lang="en-US" sz="1400" dirty="0"/>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Legal Location</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Latitude</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Longitude</a:t>
                      </a:r>
                    </a:p>
                  </a:txBody>
                  <a:tcPr/>
                </a:tc>
              </a:tr>
              <a:tr h="304597">
                <a:tc>
                  <a:txBody>
                    <a:bodyPr/>
                    <a:lstStyle/>
                    <a:p>
                      <a:r>
                        <a:rPr lang="en-US" sz="1400" dirty="0" smtClean="0"/>
                        <a:t>Operation Status</a:t>
                      </a:r>
                    </a:p>
                  </a:txBody>
                  <a:tcPr/>
                </a:tc>
              </a:tr>
              <a:tr h="304597">
                <a:tc>
                  <a:txBody>
                    <a:bodyPr/>
                    <a:lstStyle/>
                    <a:p>
                      <a:r>
                        <a:rPr lang="en-US" sz="1400" dirty="0" smtClean="0"/>
                        <a:t>Mineral Ownership</a:t>
                      </a:r>
                      <a:endParaRPr lang="en-US" sz="1400" dirty="0"/>
                    </a:p>
                  </a:txBody>
                  <a:tcPr/>
                </a:tc>
              </a:tr>
              <a:tr h="304597">
                <a:tc>
                  <a:txBody>
                    <a:bodyPr/>
                    <a:lstStyle/>
                    <a:p>
                      <a:r>
                        <a:rPr lang="en-US" sz="1400" dirty="0" smtClean="0"/>
                        <a:t>Ownership Entity</a:t>
                      </a:r>
                      <a:endParaRPr lang="en-US" sz="1400" dirty="0"/>
                    </a:p>
                  </a:txBody>
                  <a:tcPr/>
                </a:tc>
              </a:tr>
              <a:tr h="304597">
                <a:tc>
                  <a:txBody>
                    <a:bodyPr/>
                    <a:lstStyle/>
                    <a:p>
                      <a:r>
                        <a:rPr lang="en-US" sz="1400" dirty="0" smtClean="0"/>
                        <a:t>Deposit Type</a:t>
                      </a:r>
                      <a:endParaRPr lang="en-US" sz="1400" dirty="0"/>
                    </a:p>
                  </a:txBody>
                  <a:tcPr/>
                </a:tc>
              </a:tr>
              <a:tr h="304597">
                <a:tc>
                  <a:txBody>
                    <a:bodyPr/>
                    <a:lstStyle/>
                    <a:p>
                      <a:r>
                        <a:rPr lang="en-US" sz="1400" dirty="0" smtClean="0"/>
                        <a:t>Map Source</a:t>
                      </a:r>
                    </a:p>
                  </a:txBody>
                  <a:tcPr/>
                </a:tc>
              </a:tr>
              <a:tr h="341534">
                <a:tc>
                  <a:txBody>
                    <a:bodyPr/>
                    <a:lstStyle/>
                    <a:p>
                      <a:r>
                        <a:rPr lang="en-US" sz="1400" dirty="0" smtClean="0"/>
                        <a:t>Pit ID Key</a:t>
                      </a:r>
                      <a:endParaRPr lang="en-US" sz="1400" dirty="0"/>
                    </a:p>
                  </a:txBody>
                  <a:tcPr/>
                </a:tc>
              </a:tr>
              <a:tr h="304597">
                <a:tc>
                  <a:txBody>
                    <a:bodyPr/>
                    <a:lstStyle/>
                    <a:p>
                      <a:r>
                        <a:rPr lang="en-US" sz="1400" dirty="0" smtClean="0"/>
                        <a:t>USGS Name</a:t>
                      </a:r>
                      <a:endParaRPr lang="en-US" sz="1400" dirty="0"/>
                    </a:p>
                  </a:txBody>
                  <a:tcPr/>
                </a:tc>
              </a:tr>
              <a:tr h="304597">
                <a:tc>
                  <a:txBody>
                    <a:bodyPr/>
                    <a:lstStyle/>
                    <a:p>
                      <a:r>
                        <a:rPr lang="en-US" sz="1400" dirty="0" smtClean="0"/>
                        <a:t>Comments</a:t>
                      </a:r>
                      <a:endParaRPr lang="en-US" sz="1400" dirty="0"/>
                    </a:p>
                  </a:txBody>
                  <a:tcPr/>
                </a:tc>
              </a:tr>
            </a:tbl>
          </a:graphicData>
        </a:graphic>
      </p:graphicFrame>
      <p:cxnSp>
        <p:nvCxnSpPr>
          <p:cNvPr id="9" name="Straight Arrow Connector 8"/>
          <p:cNvCxnSpPr/>
          <p:nvPr/>
        </p:nvCxnSpPr>
        <p:spPr>
          <a:xfrm flipH="1">
            <a:off x="1904999" y="1706632"/>
            <a:ext cx="1776944" cy="19836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257300" y="1706632"/>
            <a:ext cx="533400" cy="381000"/>
            <a:chOff x="1524000" y="2438400"/>
            <a:chExt cx="533400" cy="381000"/>
          </a:xfrm>
        </p:grpSpPr>
        <p:sp>
          <p:nvSpPr>
            <p:cNvPr id="10" name="Rectangle 9"/>
            <p:cNvSpPr/>
            <p:nvPr/>
          </p:nvSpPr>
          <p:spPr>
            <a:xfrm>
              <a:off x="1524000" y="2438400"/>
              <a:ext cx="5334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2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52600" y="2667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05000" y="2590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645959" y="1101744"/>
            <a:ext cx="1065742" cy="945932"/>
            <a:chOff x="3634873" y="1295400"/>
            <a:chExt cx="673100" cy="685800"/>
          </a:xfrm>
        </p:grpSpPr>
        <p:sp>
          <p:nvSpPr>
            <p:cNvPr id="7" name="Flowchart: Magnetic Disk 6"/>
            <p:cNvSpPr/>
            <p:nvPr/>
          </p:nvSpPr>
          <p:spPr>
            <a:xfrm>
              <a:off x="3657600" y="1295400"/>
              <a:ext cx="609600" cy="685800"/>
            </a:xfrm>
            <a:prstGeom prst="flowChartMagneticDisk">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34873" y="1555116"/>
              <a:ext cx="673100" cy="401648"/>
            </a:xfrm>
            <a:prstGeom prst="rect">
              <a:avLst/>
            </a:prstGeom>
            <a:noFill/>
          </p:spPr>
          <p:txBody>
            <a:bodyPr wrap="square" rtlCol="0">
              <a:spAutoFit/>
            </a:bodyPr>
            <a:lstStyle/>
            <a:p>
              <a:pPr algn="ctr"/>
              <a:r>
                <a:rPr lang="en-US" sz="1200" dirty="0" smtClean="0"/>
                <a:t>Geodatabase</a:t>
              </a:r>
            </a:p>
            <a:p>
              <a:endParaRPr lang="en-US" dirty="0"/>
            </a:p>
          </p:txBody>
        </p:sp>
      </p:grpSp>
      <p:cxnSp>
        <p:nvCxnSpPr>
          <p:cNvPr id="18" name="Straight Arrow Connector 17"/>
          <p:cNvCxnSpPr/>
          <p:nvPr/>
        </p:nvCxnSpPr>
        <p:spPr>
          <a:xfrm>
            <a:off x="4647140" y="1706632"/>
            <a:ext cx="1906060" cy="1983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705600" y="1714500"/>
            <a:ext cx="533400" cy="381000"/>
            <a:chOff x="6019800" y="1676400"/>
            <a:chExt cx="533400" cy="381000"/>
          </a:xfrm>
        </p:grpSpPr>
        <p:sp>
          <p:nvSpPr>
            <p:cNvPr id="15" name="Rectangle 14"/>
            <p:cNvSpPr/>
            <p:nvPr/>
          </p:nvSpPr>
          <p:spPr>
            <a:xfrm>
              <a:off x="6019800" y="1676400"/>
              <a:ext cx="5334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073775" y="1727200"/>
              <a:ext cx="425450" cy="282575"/>
            </a:xfrm>
            <a:custGeom>
              <a:avLst/>
              <a:gdLst>
                <a:gd name="connsiteX0" fmla="*/ 196850 w 425450"/>
                <a:gd name="connsiteY0" fmla="*/ 0 h 282575"/>
                <a:gd name="connsiteX1" fmla="*/ 104775 w 425450"/>
                <a:gd name="connsiteY1" fmla="*/ 31750 h 282575"/>
                <a:gd name="connsiteX2" fmla="*/ 69850 w 425450"/>
                <a:gd name="connsiteY2" fmla="*/ 85725 h 282575"/>
                <a:gd name="connsiteX3" fmla="*/ 34925 w 425450"/>
                <a:gd name="connsiteY3" fmla="*/ 111125 h 282575"/>
                <a:gd name="connsiteX4" fmla="*/ 0 w 425450"/>
                <a:gd name="connsiteY4" fmla="*/ 139700 h 282575"/>
                <a:gd name="connsiteX5" fmla="*/ 34925 w 425450"/>
                <a:gd name="connsiteY5" fmla="*/ 206375 h 282575"/>
                <a:gd name="connsiteX6" fmla="*/ 85725 w 425450"/>
                <a:gd name="connsiteY6" fmla="*/ 190500 h 282575"/>
                <a:gd name="connsiteX7" fmla="*/ 130175 w 425450"/>
                <a:gd name="connsiteY7" fmla="*/ 184150 h 282575"/>
                <a:gd name="connsiteX8" fmla="*/ 139700 w 425450"/>
                <a:gd name="connsiteY8" fmla="*/ 241300 h 282575"/>
                <a:gd name="connsiteX9" fmla="*/ 155575 w 425450"/>
                <a:gd name="connsiteY9" fmla="*/ 282575 h 282575"/>
                <a:gd name="connsiteX10" fmla="*/ 203200 w 425450"/>
                <a:gd name="connsiteY10" fmla="*/ 254000 h 282575"/>
                <a:gd name="connsiteX11" fmla="*/ 225425 w 425450"/>
                <a:gd name="connsiteY11" fmla="*/ 196850 h 282575"/>
                <a:gd name="connsiteX12" fmla="*/ 250825 w 425450"/>
                <a:gd name="connsiteY12" fmla="*/ 187325 h 282575"/>
                <a:gd name="connsiteX13" fmla="*/ 298450 w 425450"/>
                <a:gd name="connsiteY13" fmla="*/ 187325 h 282575"/>
                <a:gd name="connsiteX14" fmla="*/ 342900 w 425450"/>
                <a:gd name="connsiteY14" fmla="*/ 212725 h 282575"/>
                <a:gd name="connsiteX15" fmla="*/ 400050 w 425450"/>
                <a:gd name="connsiteY15" fmla="*/ 209550 h 282575"/>
                <a:gd name="connsiteX16" fmla="*/ 422275 w 425450"/>
                <a:gd name="connsiteY16" fmla="*/ 155575 h 282575"/>
                <a:gd name="connsiteX17" fmla="*/ 425450 w 425450"/>
                <a:gd name="connsiteY17" fmla="*/ 66675 h 282575"/>
                <a:gd name="connsiteX18" fmla="*/ 365125 w 425450"/>
                <a:gd name="connsiteY18" fmla="*/ 44450 h 282575"/>
                <a:gd name="connsiteX19" fmla="*/ 307975 w 425450"/>
                <a:gd name="connsiteY19" fmla="*/ 76200 h 282575"/>
                <a:gd name="connsiteX20" fmla="*/ 266700 w 425450"/>
                <a:gd name="connsiteY20" fmla="*/ 57150 h 282575"/>
                <a:gd name="connsiteX21" fmla="*/ 250825 w 425450"/>
                <a:gd name="connsiteY21" fmla="*/ 12700 h 282575"/>
                <a:gd name="connsiteX22" fmla="*/ 196850 w 425450"/>
                <a:gd name="connsiteY22"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450" h="282575">
                  <a:moveTo>
                    <a:pt x="196850" y="0"/>
                  </a:moveTo>
                  <a:lnTo>
                    <a:pt x="104775" y="31750"/>
                  </a:lnTo>
                  <a:lnTo>
                    <a:pt x="69850" y="85725"/>
                  </a:lnTo>
                  <a:lnTo>
                    <a:pt x="34925" y="111125"/>
                  </a:lnTo>
                  <a:lnTo>
                    <a:pt x="0" y="139700"/>
                  </a:lnTo>
                  <a:lnTo>
                    <a:pt x="34925" y="206375"/>
                  </a:lnTo>
                  <a:lnTo>
                    <a:pt x="85725" y="190500"/>
                  </a:lnTo>
                  <a:lnTo>
                    <a:pt x="130175" y="184150"/>
                  </a:lnTo>
                  <a:lnTo>
                    <a:pt x="139700" y="241300"/>
                  </a:lnTo>
                  <a:lnTo>
                    <a:pt x="155575" y="282575"/>
                  </a:lnTo>
                  <a:lnTo>
                    <a:pt x="203200" y="254000"/>
                  </a:lnTo>
                  <a:lnTo>
                    <a:pt x="225425" y="196850"/>
                  </a:lnTo>
                  <a:lnTo>
                    <a:pt x="250825" y="187325"/>
                  </a:lnTo>
                  <a:lnTo>
                    <a:pt x="298450" y="187325"/>
                  </a:lnTo>
                  <a:lnTo>
                    <a:pt x="342900" y="212725"/>
                  </a:lnTo>
                  <a:lnTo>
                    <a:pt x="400050" y="209550"/>
                  </a:lnTo>
                  <a:lnTo>
                    <a:pt x="422275" y="155575"/>
                  </a:lnTo>
                  <a:lnTo>
                    <a:pt x="425450" y="66675"/>
                  </a:lnTo>
                  <a:lnTo>
                    <a:pt x="365125" y="44450"/>
                  </a:lnTo>
                  <a:lnTo>
                    <a:pt x="307975" y="76200"/>
                  </a:lnTo>
                  <a:lnTo>
                    <a:pt x="266700" y="57150"/>
                  </a:lnTo>
                  <a:lnTo>
                    <a:pt x="250825" y="12700"/>
                  </a:lnTo>
                  <a:lnTo>
                    <a:pt x="19685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63145" y="2743200"/>
            <a:ext cx="1535110" cy="993984"/>
          </a:xfrm>
          <a:prstGeom prst="rect">
            <a:avLst/>
          </a:prstGeom>
        </p:spPr>
      </p:pic>
      <p:cxnSp>
        <p:nvCxnSpPr>
          <p:cNvPr id="31" name="Straight Arrow Connector 30"/>
          <p:cNvCxnSpPr/>
          <p:nvPr/>
        </p:nvCxnSpPr>
        <p:spPr>
          <a:xfrm flipH="1" flipV="1">
            <a:off x="2793470" y="3737184"/>
            <a:ext cx="1537230" cy="68241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793470" y="2514600"/>
            <a:ext cx="1385360" cy="2286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3822699" y="4419600"/>
            <a:ext cx="1199350" cy="1295400"/>
            <a:chOff x="304800" y="2095500"/>
            <a:chExt cx="871714" cy="1028700"/>
          </a:xfrm>
        </p:grpSpPr>
        <p:sp>
          <p:nvSpPr>
            <p:cNvPr id="8" name="Rectangle 7"/>
            <p:cNvSpPr/>
            <p:nvPr/>
          </p:nvSpPr>
          <p:spPr>
            <a:xfrm>
              <a:off x="304800" y="2095500"/>
              <a:ext cx="800541"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33400" y="2667000"/>
              <a:ext cx="4826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8314" y="2159067"/>
              <a:ext cx="838200" cy="439940"/>
            </a:xfrm>
            <a:prstGeom prst="rect">
              <a:avLst/>
            </a:prstGeom>
            <a:noFill/>
          </p:spPr>
          <p:txBody>
            <a:bodyPr wrap="square" rtlCol="0">
              <a:spAutoFit/>
            </a:bodyPr>
            <a:lstStyle/>
            <a:p>
              <a:r>
                <a:rPr lang="en-US" dirty="0" smtClean="0"/>
                <a:t>PDF</a:t>
              </a:r>
            </a:p>
            <a:p>
              <a:r>
                <a:rPr lang="en-US" sz="1200" dirty="0" smtClean="0"/>
                <a:t>Permit history</a:t>
              </a:r>
              <a:endParaRPr lang="en-US" sz="1200" dirty="0"/>
            </a:p>
          </p:txBody>
        </p:sp>
        <p:cxnSp>
          <p:nvCxnSpPr>
            <p:cNvPr id="32" name="Straight Connector 31"/>
            <p:cNvCxnSpPr/>
            <p:nvPr/>
          </p:nvCxnSpPr>
          <p:spPr>
            <a:xfrm>
              <a:off x="393700" y="27432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1000" y="28194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1000" y="28956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1000" y="2971800"/>
              <a:ext cx="609600"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38" name="Table 37"/>
          <p:cNvGraphicFramePr>
            <a:graphicFrameLocks noGrp="1"/>
          </p:cNvGraphicFramePr>
          <p:nvPr>
            <p:extLst>
              <p:ext uri="{D42A27DB-BD31-4B8C-83A1-F6EECF244321}">
                <p14:modId xmlns:p14="http://schemas.microsoft.com/office/powerpoint/2010/main" xmlns="" val="1265247561"/>
              </p:ext>
            </p:extLst>
          </p:nvPr>
        </p:nvGraphicFramePr>
        <p:xfrm>
          <a:off x="5867400" y="2292316"/>
          <a:ext cx="2362200" cy="2499360"/>
        </p:xfrm>
        <a:graphic>
          <a:graphicData uri="http://schemas.openxmlformats.org/drawingml/2006/table">
            <a:tbl>
              <a:tblPr firstRow="1" bandRow="1">
                <a:tableStyleId>{5C22544A-7EE6-4342-B048-85BDC9FD1C3A}</a:tableStyleId>
              </a:tblPr>
              <a:tblGrid>
                <a:gridCol w="2362200"/>
              </a:tblGrid>
              <a:tr h="341534">
                <a:tc>
                  <a:txBody>
                    <a:bodyPr/>
                    <a:lstStyle/>
                    <a:p>
                      <a:r>
                        <a:rPr lang="en-US" dirty="0" smtClean="0"/>
                        <a:t>Pit Areas</a:t>
                      </a:r>
                      <a:endParaRPr lang="en-US" dirty="0"/>
                    </a:p>
                  </a:txBody>
                  <a:tcPr/>
                </a:tc>
              </a:tr>
              <a:tr h="304597">
                <a:tc>
                  <a:txBody>
                    <a:bodyPr/>
                    <a:lstStyle/>
                    <a:p>
                      <a:r>
                        <a:rPr lang="en-US" sz="1400" dirty="0" smtClean="0"/>
                        <a:t>District</a:t>
                      </a:r>
                      <a:endParaRPr lang="en-US" sz="1400" dirty="0"/>
                    </a:p>
                  </a:txBody>
                  <a:tcPr/>
                </a:tc>
              </a:tr>
              <a:tr h="304597">
                <a:tc>
                  <a:txBody>
                    <a:bodyPr/>
                    <a:lstStyle/>
                    <a:p>
                      <a:r>
                        <a:rPr lang="en-US" sz="1400" dirty="0" smtClean="0"/>
                        <a:t>Pit Name</a:t>
                      </a:r>
                      <a:endParaRPr lang="en-US" sz="1400" dirty="0"/>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Shape Length</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Shape Area</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Longitude</a:t>
                      </a:r>
                    </a:p>
                  </a:txBody>
                  <a:tcPr/>
                </a:tc>
              </a:tr>
              <a:tr h="304597">
                <a:tc>
                  <a:txBody>
                    <a:bodyPr/>
                    <a:lstStyle/>
                    <a:p>
                      <a:r>
                        <a:rPr lang="en-US" sz="1400" dirty="0" smtClean="0"/>
                        <a:t>Operation Status</a:t>
                      </a:r>
                    </a:p>
                  </a:txBody>
                  <a:tcPr/>
                </a:tc>
              </a:tr>
              <a:tr h="304597">
                <a:tc>
                  <a:txBody>
                    <a:bodyPr/>
                    <a:lstStyle/>
                    <a:p>
                      <a:r>
                        <a:rPr lang="en-US" sz="1400" dirty="0" smtClean="0"/>
                        <a:t>Comments</a:t>
                      </a:r>
                      <a:endParaRPr lang="en-US" sz="1400" dirty="0"/>
                    </a:p>
                  </a:txBody>
                  <a:tcPr/>
                </a:tc>
              </a:tr>
            </a:tbl>
          </a:graphicData>
        </a:graphic>
      </p:graphicFrame>
      <p:sp>
        <p:nvSpPr>
          <p:cNvPr id="54" name="TextBox 53"/>
          <p:cNvSpPr txBox="1"/>
          <p:nvPr/>
        </p:nvSpPr>
        <p:spPr>
          <a:xfrm>
            <a:off x="3725288" y="3737184"/>
            <a:ext cx="1278168" cy="369332"/>
          </a:xfrm>
          <a:prstGeom prst="rect">
            <a:avLst/>
          </a:prstGeom>
          <a:noFill/>
        </p:spPr>
        <p:txBody>
          <a:bodyPr wrap="square" rtlCol="0">
            <a:spAutoFit/>
          </a:bodyPr>
          <a:lstStyle/>
          <a:p>
            <a:r>
              <a:rPr lang="en-US" dirty="0" smtClean="0"/>
              <a:t>Pit Photos</a:t>
            </a:r>
            <a:endParaRPr lang="en-US" dirty="0"/>
          </a:p>
        </p:txBody>
      </p:sp>
      <p:sp>
        <p:nvSpPr>
          <p:cNvPr id="55" name="TextBox 54"/>
          <p:cNvSpPr txBox="1"/>
          <p:nvPr/>
        </p:nvSpPr>
        <p:spPr>
          <a:xfrm>
            <a:off x="3563144" y="5867400"/>
            <a:ext cx="1770855" cy="923330"/>
          </a:xfrm>
          <a:prstGeom prst="rect">
            <a:avLst/>
          </a:prstGeom>
          <a:noFill/>
        </p:spPr>
        <p:txBody>
          <a:bodyPr wrap="square" rtlCol="0">
            <a:spAutoFit/>
          </a:bodyPr>
          <a:lstStyle/>
          <a:p>
            <a:pPr algn="ctr"/>
            <a:r>
              <a:rPr lang="en-US" dirty="0" smtClean="0"/>
              <a:t>Digital scans of Paper documents</a:t>
            </a:r>
            <a:endParaRPr lang="en-US" dirty="0"/>
          </a:p>
        </p:txBody>
      </p:sp>
    </p:spTree>
    <p:extLst>
      <p:ext uri="{BB962C8B-B14F-4D97-AF65-F5344CB8AC3E}">
        <p14:creationId xmlns:p14="http://schemas.microsoft.com/office/powerpoint/2010/main" xmlns="" val="3024778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r="25232" b="49999"/>
          <a:stretch/>
        </p:blipFill>
        <p:spPr bwMode="auto">
          <a:xfrm>
            <a:off x="0" y="0"/>
            <a:ext cx="9120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9862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sumers Pit Video New.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0286999" cy="6858000"/>
          </a:xfrm>
          <a:prstGeom prst="rect">
            <a:avLst/>
          </a:prstGeom>
        </p:spPr>
      </p:pic>
    </p:spTree>
    <p:extLst>
      <p:ext uri="{BB962C8B-B14F-4D97-AF65-F5344CB8AC3E}">
        <p14:creationId xmlns:p14="http://schemas.microsoft.com/office/powerpoint/2010/main" xmlns="" val="31870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0080"/>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Work in Progress...</a:t>
            </a:r>
          </a:p>
        </p:txBody>
      </p:sp>
      <p:sp>
        <p:nvSpPr>
          <p:cNvPr id="3" name="TextBox 2"/>
          <p:cNvSpPr txBox="1"/>
          <p:nvPr/>
        </p:nvSpPr>
        <p:spPr>
          <a:xfrm>
            <a:off x="457200" y="1471077"/>
            <a:ext cx="8229600" cy="3170099"/>
          </a:xfrm>
          <a:prstGeom prst="rect">
            <a:avLst/>
          </a:prstGeom>
          <a:noFill/>
        </p:spPr>
        <p:txBody>
          <a:bodyPr wrap="square" rtlCol="0">
            <a:spAutoFit/>
          </a:bodyPr>
          <a:lstStyle/>
          <a:p>
            <a:pPr marL="342900" indent="-342900">
              <a:buFont typeface="Arial" pitchFamily="34" charset="0"/>
              <a:buChar char="•"/>
            </a:pPr>
            <a:r>
              <a:rPr lang="en-US" sz="2000" dirty="0" smtClean="0">
                <a:solidFill>
                  <a:schemeClr val="tx2"/>
                </a:solidFill>
              </a:rPr>
              <a:t>Continue field work..</a:t>
            </a:r>
          </a:p>
          <a:p>
            <a:pPr marL="800100" lvl="1" indent="-342900">
              <a:buFont typeface="Arial" pitchFamily="34" charset="0"/>
              <a:buChar char="•"/>
            </a:pPr>
            <a:r>
              <a:rPr lang="en-US" sz="2000" dirty="0" smtClean="0"/>
              <a:t>Confirm operation status of “unknown” pits.</a:t>
            </a:r>
          </a:p>
          <a:p>
            <a:pPr marL="800100" lvl="1" indent="-342900">
              <a:buFont typeface="Arial" pitchFamily="34" charset="0"/>
              <a:buChar char="•"/>
            </a:pPr>
            <a:r>
              <a:rPr lang="en-US" sz="2000" dirty="0" smtClean="0"/>
              <a:t>Continue Photo Documentation.</a:t>
            </a:r>
          </a:p>
          <a:p>
            <a:pPr marL="800100" lvl="1" indent="-342900">
              <a:buFont typeface="Arial" pitchFamily="34" charset="0"/>
              <a:buChar char="•"/>
            </a:pPr>
            <a:r>
              <a:rPr lang="en-US" sz="2000" dirty="0" smtClean="0"/>
              <a:t>Assess quality and quantity of materials in active FS pits.</a:t>
            </a:r>
          </a:p>
          <a:p>
            <a:pPr marL="800100" lvl="1" indent="-342900">
              <a:buFont typeface="Arial" pitchFamily="34" charset="0"/>
              <a:buChar char="•"/>
            </a:pPr>
            <a:endParaRPr lang="en-US" sz="2000" dirty="0"/>
          </a:p>
          <a:p>
            <a:pPr marL="342900" indent="-342900">
              <a:buFont typeface="Arial" pitchFamily="34" charset="0"/>
              <a:buChar char="•"/>
            </a:pPr>
            <a:r>
              <a:rPr lang="en-US" sz="2000" dirty="0" smtClean="0">
                <a:solidFill>
                  <a:schemeClr val="tx2"/>
                </a:solidFill>
              </a:rPr>
              <a:t>Automate data storage between Geodatabase </a:t>
            </a:r>
            <a:r>
              <a:rPr lang="en-US" sz="2000" dirty="0" smtClean="0">
                <a:solidFill>
                  <a:schemeClr val="tx2"/>
                </a:solidFill>
                <a:sym typeface="Wingdings" pitchFamily="2" charset="2"/>
              </a:rPr>
              <a:t> Google Earth/ kmz files</a:t>
            </a:r>
          </a:p>
          <a:p>
            <a:pPr marL="800100" lvl="1" indent="-342900">
              <a:buFont typeface="Arial" pitchFamily="34" charset="0"/>
              <a:buChar char="•"/>
            </a:pPr>
            <a:r>
              <a:rPr lang="en-US" sz="2000" dirty="0" smtClean="0">
                <a:sym typeface="Wingdings" pitchFamily="2" charset="2"/>
              </a:rPr>
              <a:t>Spherical panoramas are data intensive- need to be efficiently stored, updated,  and served.</a:t>
            </a:r>
          </a:p>
          <a:p>
            <a:pPr marL="800100" lvl="1" indent="-342900">
              <a:buFont typeface="Arial" pitchFamily="34" charset="0"/>
              <a:buChar char="•"/>
            </a:pPr>
            <a:endParaRPr lang="en-US" sz="2000" dirty="0" smtClean="0">
              <a:sym typeface="Wingdings" pitchFamily="2" charset="2"/>
            </a:endParaRPr>
          </a:p>
          <a:p>
            <a:pPr marL="800100" lvl="1" indent="-342900">
              <a:buFont typeface="Arial" pitchFamily="34" charset="0"/>
              <a:buChar char="•"/>
            </a:pPr>
            <a:endParaRPr lang="en-US" sz="2000" dirty="0" smtClean="0"/>
          </a:p>
        </p:txBody>
      </p:sp>
    </p:spTree>
    <p:extLst>
      <p:ext uri="{BB962C8B-B14F-4D97-AF65-F5344CB8AC3E}">
        <p14:creationId xmlns:p14="http://schemas.microsoft.com/office/powerpoint/2010/main" xmlns="" val="1085942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4756" y="591456"/>
            <a:ext cx="7651044"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6" name="TextBox 5"/>
          <p:cNvSpPr txBox="1"/>
          <p:nvPr/>
        </p:nvSpPr>
        <p:spPr>
          <a:xfrm>
            <a:off x="1600200" y="6248400"/>
            <a:ext cx="5791200" cy="369332"/>
          </a:xfrm>
          <a:prstGeom prst="rect">
            <a:avLst/>
          </a:prstGeom>
          <a:noFill/>
        </p:spPr>
        <p:txBody>
          <a:bodyPr wrap="square" rtlCol="0">
            <a:spAutoFit/>
          </a:bodyPr>
          <a:lstStyle/>
          <a:p>
            <a:pPr algn="ctr"/>
            <a:r>
              <a:rPr lang="en-US" dirty="0" smtClean="0"/>
              <a:t>Road construction and maintenance</a:t>
            </a:r>
            <a:endParaRPr lang="en-US" dirty="0"/>
          </a:p>
        </p:txBody>
      </p:sp>
      <p:sp>
        <p:nvSpPr>
          <p:cNvPr id="7" name="TextBox 6"/>
          <p:cNvSpPr txBox="1"/>
          <p:nvPr/>
        </p:nvSpPr>
        <p:spPr>
          <a:xfrm>
            <a:off x="654756" y="5737423"/>
            <a:ext cx="2698044" cy="276999"/>
          </a:xfrm>
          <a:prstGeom prst="rect">
            <a:avLst/>
          </a:prstGeom>
          <a:noFill/>
        </p:spPr>
        <p:txBody>
          <a:bodyPr wrap="square" rtlCol="0">
            <a:spAutoFit/>
          </a:bodyPr>
          <a:lstStyle/>
          <a:p>
            <a:r>
              <a:rPr lang="en-US" sz="1200" b="1" dirty="0" smtClean="0"/>
              <a:t>Photo courtesy of: Doug Gullekson </a:t>
            </a:r>
            <a:endParaRPr lang="en-US" sz="1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300" y="152400"/>
            <a:ext cx="8610600" cy="2739211"/>
          </a:xfrm>
          <a:prstGeom prst="rect">
            <a:avLst/>
          </a:prstGeom>
          <a:noFill/>
        </p:spPr>
        <p:txBody>
          <a:bodyPr wrap="square" rtlCol="0">
            <a:spAutoFit/>
          </a:bodyPr>
          <a:lstStyle/>
          <a:p>
            <a:pPr algn="ctr"/>
            <a:r>
              <a:rPr lang="en-US" sz="2400" b="1" dirty="0" smtClean="0">
                <a:latin typeface="Arial" pitchFamily="34" charset="0"/>
                <a:cs typeface="Arial" pitchFamily="34" charset="0"/>
              </a:rPr>
              <a:t>Thanks for your input, help, resources, support…</a:t>
            </a:r>
          </a:p>
          <a:p>
            <a:pPr algn="ctr"/>
            <a:endParaRPr lang="en-US" sz="2400" b="1" dirty="0" smtClean="0">
              <a:solidFill>
                <a:schemeClr val="bg1"/>
              </a:solidFill>
              <a:latin typeface="Arial" pitchFamily="34" charset="0"/>
              <a:cs typeface="Arial" pitchFamily="34" charset="0"/>
            </a:endParaRPr>
          </a:p>
          <a:p>
            <a:r>
              <a:rPr lang="en-US" sz="2000" dirty="0" smtClean="0">
                <a:latin typeface="Arial" pitchFamily="34" charset="0"/>
                <a:cs typeface="Arial" pitchFamily="34" charset="0"/>
              </a:rPr>
              <a:t>Terry Saarela, Rich Corner, Tracy Miller, Scott Peedle, Jessica Stuntebeck, Suzanne Johnson, Greg Knight, Russ Sutton, Kate Salm, Doug Gullekson, Dave Jaunese, Kristen Thrall, Paul Salvatore, Geological Society of America GeoCorps program, Huron-Manistee National Forests, and many others…</a:t>
            </a:r>
            <a:endParaRPr lang="en-US" sz="2400" b="1" dirty="0">
              <a:latin typeface="Arial" pitchFamily="34" charset="0"/>
              <a:cs typeface="Arial" pitchFamily="34" charset="0"/>
            </a:endParaRPr>
          </a:p>
          <a:p>
            <a:endParaRPr lang="en-US" sz="2400" b="1" dirty="0" smtClean="0">
              <a:latin typeface="Arial" pitchFamily="34" charset="0"/>
              <a:cs typeface="Arial" pitchFamily="34" charset="0"/>
            </a:endParaRPr>
          </a:p>
        </p:txBody>
      </p:sp>
      <p:sp>
        <p:nvSpPr>
          <p:cNvPr id="3" name="TextBox 2"/>
          <p:cNvSpPr txBox="1"/>
          <p:nvPr/>
        </p:nvSpPr>
        <p:spPr>
          <a:xfrm>
            <a:off x="2044700" y="2590800"/>
            <a:ext cx="4648200" cy="923330"/>
          </a:xfrm>
          <a:prstGeom prst="rect">
            <a:avLst/>
          </a:prstGeom>
          <a:noFill/>
        </p:spPr>
        <p:txBody>
          <a:bodyPr wrap="square" rtlCol="0">
            <a:spAutoFit/>
          </a:bodyPr>
          <a:lstStyle/>
          <a:p>
            <a:pPr algn="ctr"/>
            <a:r>
              <a:rPr lang="en-US" sz="3600" b="1" dirty="0">
                <a:solidFill>
                  <a:schemeClr val="tx2"/>
                </a:solidFill>
                <a:latin typeface="Arial" pitchFamily="34" charset="0"/>
                <a:cs typeface="Arial" pitchFamily="34" charset="0"/>
              </a:rPr>
              <a:t>Questions?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4962" y="5213631"/>
            <a:ext cx="5934075" cy="1559021"/>
          </a:xfrm>
          <a:prstGeom prst="rect">
            <a:avLst/>
          </a:prstGeom>
        </p:spPr>
      </p:pic>
    </p:spTree>
    <p:extLst>
      <p:ext uri="{BB962C8B-B14F-4D97-AF65-F5344CB8AC3E}">
        <p14:creationId xmlns:p14="http://schemas.microsoft.com/office/powerpoint/2010/main" xmlns="" val="3896085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0080"/>
            <a:ext cx="8610600" cy="461665"/>
          </a:xfrm>
          <a:prstGeom prst="rect">
            <a:avLst/>
          </a:prstGeom>
          <a:noFill/>
        </p:spPr>
        <p:txBody>
          <a:bodyPr wrap="square" rtlCol="0">
            <a:spAutoFit/>
          </a:bodyPr>
          <a:lstStyle/>
          <a:p>
            <a:r>
              <a:rPr lang="en-US" sz="2400" b="1" dirty="0" smtClean="0">
                <a:latin typeface="Arial" pitchFamily="34" charset="0"/>
                <a:cs typeface="Arial" pitchFamily="34" charset="0"/>
              </a:rPr>
              <a:t>Summary...</a:t>
            </a:r>
          </a:p>
        </p:txBody>
      </p:sp>
      <p:sp>
        <p:nvSpPr>
          <p:cNvPr id="3" name="TextBox 2"/>
          <p:cNvSpPr txBox="1"/>
          <p:nvPr/>
        </p:nvSpPr>
        <p:spPr>
          <a:xfrm>
            <a:off x="457200" y="1471077"/>
            <a:ext cx="8229600" cy="3477875"/>
          </a:xfrm>
          <a:prstGeom prst="rect">
            <a:avLst/>
          </a:prstGeom>
          <a:noFill/>
        </p:spPr>
        <p:txBody>
          <a:bodyPr wrap="square" rtlCol="0">
            <a:spAutoFit/>
          </a:bodyPr>
          <a:lstStyle/>
          <a:p>
            <a:pPr marL="342900" indent="-342900">
              <a:buFont typeface="Arial" pitchFamily="34" charset="0"/>
              <a:buChar char="•"/>
            </a:pPr>
            <a:r>
              <a:rPr lang="en-US" sz="2000" dirty="0" smtClean="0"/>
              <a:t>Mapped pit locations and areas of open pits within the HMNF Proclamation boundary, including active private and commercial pits.</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Up-to-date inventory allows for more informed decision making, including sourcing materials and monitoring reclamation progress.</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Storing and maintaining info in GIS environment opens up data to a wide range of spatial analysis tools, applications, and visual communication.</a:t>
            </a:r>
          </a:p>
          <a:p>
            <a:pPr marL="342900" indent="-342900">
              <a:buFont typeface="Arial" pitchFamily="34" charset="0"/>
              <a:buChar char="•"/>
            </a:pPr>
            <a:endParaRPr lang="en-US" sz="2000" dirty="0"/>
          </a:p>
          <a:p>
            <a:pPr marL="342900" indent="-342900">
              <a:buFont typeface="Arial" pitchFamily="34" charset="0"/>
              <a:buChar char="•"/>
            </a:pPr>
            <a:r>
              <a:rPr lang="en-US" sz="2000" dirty="0"/>
              <a:t>Up-to-date pit locations can also serve future geologic mapping efforts.</a:t>
            </a:r>
          </a:p>
          <a:p>
            <a:endParaRPr lang="en-US" sz="2000" dirty="0" smtClean="0"/>
          </a:p>
        </p:txBody>
      </p:sp>
    </p:spTree>
    <p:extLst>
      <p:ext uri="{BB962C8B-B14F-4D97-AF65-F5344CB8AC3E}">
        <p14:creationId xmlns:p14="http://schemas.microsoft.com/office/powerpoint/2010/main" xmlns="" val="539073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4" name="TextBox 3"/>
          <p:cNvSpPr txBox="1"/>
          <p:nvPr/>
        </p:nvSpPr>
        <p:spPr>
          <a:xfrm>
            <a:off x="1600200" y="6248400"/>
            <a:ext cx="5791200" cy="369332"/>
          </a:xfrm>
          <a:prstGeom prst="rect">
            <a:avLst/>
          </a:prstGeom>
          <a:noFill/>
        </p:spPr>
        <p:txBody>
          <a:bodyPr wrap="square" rtlCol="0">
            <a:spAutoFit/>
          </a:bodyPr>
          <a:lstStyle/>
          <a:p>
            <a:pPr algn="ctr"/>
            <a:r>
              <a:rPr lang="en-US" dirty="0" smtClean="0"/>
              <a:t>Canoe Landing Sites</a:t>
            </a:r>
            <a:endParaRPr lang="en-US" dirty="0"/>
          </a:p>
        </p:txBody>
      </p:sp>
      <p:sp>
        <p:nvSpPr>
          <p:cNvPr id="5" name="TextBox 4"/>
          <p:cNvSpPr txBox="1"/>
          <p:nvPr/>
        </p:nvSpPr>
        <p:spPr>
          <a:xfrm>
            <a:off x="647700" y="5737423"/>
            <a:ext cx="2438400" cy="276999"/>
          </a:xfrm>
          <a:prstGeom prst="rect">
            <a:avLst/>
          </a:prstGeom>
          <a:noFill/>
        </p:spPr>
        <p:txBody>
          <a:bodyPr wrap="square" rtlCol="0">
            <a:spAutoFit/>
          </a:bodyPr>
          <a:lstStyle/>
          <a:p>
            <a:r>
              <a:rPr lang="en-US" sz="1200" b="1" dirty="0" smtClean="0"/>
              <a:t>Photo courtesy of: Huron Pines  </a:t>
            </a:r>
            <a:endParaRPr lang="en-US" sz="1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4" name="TextBox 3"/>
          <p:cNvSpPr txBox="1"/>
          <p:nvPr/>
        </p:nvSpPr>
        <p:spPr>
          <a:xfrm>
            <a:off x="1600200" y="6248400"/>
            <a:ext cx="5791200" cy="369332"/>
          </a:xfrm>
          <a:prstGeom prst="rect">
            <a:avLst/>
          </a:prstGeom>
          <a:noFill/>
        </p:spPr>
        <p:txBody>
          <a:bodyPr wrap="square" rtlCol="0">
            <a:spAutoFit/>
          </a:bodyPr>
          <a:lstStyle/>
          <a:p>
            <a:pPr algn="ctr"/>
            <a:r>
              <a:rPr lang="en-US" dirty="0" smtClean="0"/>
              <a:t>Septic Drainage Fields</a:t>
            </a:r>
            <a:endParaRPr lang="en-US" dirty="0"/>
          </a:p>
        </p:txBody>
      </p:sp>
      <p:sp>
        <p:nvSpPr>
          <p:cNvPr id="5" name="TextBox 4"/>
          <p:cNvSpPr txBox="1"/>
          <p:nvPr/>
        </p:nvSpPr>
        <p:spPr>
          <a:xfrm>
            <a:off x="638422" y="5739824"/>
            <a:ext cx="2438400" cy="276999"/>
          </a:xfrm>
          <a:prstGeom prst="rect">
            <a:avLst/>
          </a:prstGeom>
          <a:noFill/>
        </p:spPr>
        <p:txBody>
          <a:bodyPr wrap="square" rtlCol="0">
            <a:spAutoFit/>
          </a:bodyPr>
          <a:lstStyle/>
          <a:p>
            <a:r>
              <a:rPr lang="en-US" sz="1200" b="1" dirty="0" smtClean="0">
                <a:solidFill>
                  <a:schemeClr val="bg1"/>
                </a:solidFill>
              </a:rPr>
              <a:t>Photo courtesy of: Russ Sutton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4" name="TextBox 3"/>
          <p:cNvSpPr txBox="1"/>
          <p:nvPr/>
        </p:nvSpPr>
        <p:spPr>
          <a:xfrm>
            <a:off x="1600200" y="6248400"/>
            <a:ext cx="5791200" cy="369332"/>
          </a:xfrm>
          <a:prstGeom prst="rect">
            <a:avLst/>
          </a:prstGeom>
          <a:noFill/>
        </p:spPr>
        <p:txBody>
          <a:bodyPr wrap="square" rtlCol="0">
            <a:spAutoFit/>
          </a:bodyPr>
          <a:lstStyle/>
          <a:p>
            <a:pPr algn="ctr"/>
            <a:r>
              <a:rPr lang="en-US" dirty="0" smtClean="0"/>
              <a:t>Stream Crossings/Channel Stabilization</a:t>
            </a:r>
            <a:endParaRPr lang="en-US" dirty="0"/>
          </a:p>
        </p:txBody>
      </p:sp>
      <p:sp>
        <p:nvSpPr>
          <p:cNvPr id="7" name="Rectangle 6"/>
          <p:cNvSpPr/>
          <p:nvPr/>
        </p:nvSpPr>
        <p:spPr>
          <a:xfrm>
            <a:off x="638422" y="5740400"/>
            <a:ext cx="2132315" cy="276999"/>
          </a:xfrm>
          <a:prstGeom prst="rect">
            <a:avLst/>
          </a:prstGeom>
        </p:spPr>
        <p:txBody>
          <a:bodyPr wrap="none">
            <a:spAutoFit/>
          </a:bodyPr>
          <a:lstStyle/>
          <a:p>
            <a:r>
              <a:rPr lang="en-US" sz="1200" b="1" dirty="0">
                <a:solidFill>
                  <a:schemeClr val="bg1"/>
                </a:solidFill>
              </a:rPr>
              <a:t>Photo courtesy of: </a:t>
            </a:r>
            <a:r>
              <a:rPr lang="en-US" sz="1200" b="1" dirty="0" smtClean="0">
                <a:solidFill>
                  <a:schemeClr val="bg1"/>
                </a:solidFill>
              </a:rPr>
              <a:t>Rich Corner</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248400"/>
            <a:ext cx="5791200" cy="369332"/>
          </a:xfrm>
          <a:prstGeom prst="rect">
            <a:avLst/>
          </a:prstGeom>
          <a:noFill/>
        </p:spPr>
        <p:txBody>
          <a:bodyPr wrap="square" rtlCol="0">
            <a:spAutoFit/>
          </a:bodyPr>
          <a:lstStyle/>
          <a:p>
            <a:pPr algn="ctr"/>
            <a:r>
              <a:rPr lang="en-US" dirty="0" smtClean="0"/>
              <a:t>Trail Maintenance</a:t>
            </a:r>
            <a:endParaRPr lang="en-US" dirty="0"/>
          </a:p>
        </p:txBody>
      </p:sp>
      <p:sp>
        <p:nvSpPr>
          <p:cNvPr id="5" name="TextBox 4"/>
          <p:cNvSpPr txBox="1"/>
          <p:nvPr/>
        </p:nvSpPr>
        <p:spPr>
          <a:xfrm>
            <a:off x="1676400" y="1524000"/>
            <a:ext cx="6858000" cy="369332"/>
          </a:xfrm>
          <a:prstGeom prst="rect">
            <a:avLst/>
          </a:prstGeom>
          <a:noFill/>
        </p:spPr>
        <p:txBody>
          <a:bodyPr wrap="square" rtlCol="0">
            <a:spAutoFit/>
          </a:bodyPr>
          <a:lstStyle/>
          <a:p>
            <a:r>
              <a:rPr lang="en-US" dirty="0" smtClean="0"/>
              <a:t>Insert picture of trail maintenance</a:t>
            </a:r>
            <a:endParaRPr lang="en-US" dirty="0"/>
          </a:p>
        </p:txBody>
      </p:sp>
      <p:pic>
        <p:nvPicPr>
          <p:cNvPr id="2" name="Picture 1"/>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a:off x="649224" y="588408"/>
            <a:ext cx="7653528" cy="5486400"/>
          </a:xfrm>
          <a:prstGeom prst="rect">
            <a:avLst/>
          </a:prstGeom>
          <a:ln w="12700" cmpd="dbl">
            <a:solidFill>
              <a:schemeClr val="tx1"/>
            </a:solidFill>
          </a:ln>
          <a:effectLst>
            <a:outerShdw blurRad="101600" dist="50800" dir="2700000" sx="101000" sy="101000" algn="ctr" rotWithShape="0">
              <a:srgbClr val="000000">
                <a:alpha val="30000"/>
              </a:srgbClr>
            </a:outerShdw>
          </a:effectLst>
        </p:spPr>
      </p:pic>
      <p:sp>
        <p:nvSpPr>
          <p:cNvPr id="6" name="TextBox 5"/>
          <p:cNvSpPr txBox="1"/>
          <p:nvPr/>
        </p:nvSpPr>
        <p:spPr>
          <a:xfrm>
            <a:off x="649224" y="5740400"/>
            <a:ext cx="2819400" cy="276999"/>
          </a:xfrm>
          <a:prstGeom prst="rect">
            <a:avLst/>
          </a:prstGeom>
          <a:noFill/>
        </p:spPr>
        <p:txBody>
          <a:bodyPr wrap="square" rtlCol="0">
            <a:spAutoFit/>
          </a:bodyPr>
          <a:lstStyle/>
          <a:p>
            <a:r>
              <a:rPr lang="en-US" sz="1200" b="1" dirty="0" smtClean="0">
                <a:solidFill>
                  <a:schemeClr val="bg1"/>
                </a:solidFill>
              </a:rPr>
              <a:t>Photo courtesy of: Dave Jaunese</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xmlns="" val="2502406576"/>
              </p:ext>
            </p:extLst>
          </p:nvPr>
        </p:nvGraphicFramePr>
        <p:xfrm>
          <a:off x="241300" y="285750"/>
          <a:ext cx="86614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38200" y="1424798"/>
            <a:ext cx="1219200" cy="276999"/>
          </a:xfrm>
          <a:prstGeom prst="rect">
            <a:avLst/>
          </a:prstGeom>
          <a:noFill/>
        </p:spPr>
        <p:txBody>
          <a:bodyPr wrap="square" rtlCol="0">
            <a:spAutoFit/>
          </a:bodyPr>
          <a:lstStyle/>
          <a:p>
            <a:pPr algn="ctr"/>
            <a:r>
              <a:rPr lang="en-US" sz="1200" b="1" dirty="0" smtClean="0"/>
              <a:t>$23,642</a:t>
            </a:r>
          </a:p>
        </p:txBody>
      </p:sp>
      <p:sp>
        <p:nvSpPr>
          <p:cNvPr id="5" name="TextBox 4"/>
          <p:cNvSpPr txBox="1"/>
          <p:nvPr/>
        </p:nvSpPr>
        <p:spPr>
          <a:xfrm>
            <a:off x="1854200" y="1563300"/>
            <a:ext cx="1219200" cy="276999"/>
          </a:xfrm>
          <a:prstGeom prst="rect">
            <a:avLst/>
          </a:prstGeom>
          <a:noFill/>
        </p:spPr>
        <p:txBody>
          <a:bodyPr wrap="square" rtlCol="0">
            <a:spAutoFit/>
          </a:bodyPr>
          <a:lstStyle/>
          <a:p>
            <a:pPr algn="ctr"/>
            <a:r>
              <a:rPr lang="en-US" sz="1200" b="1" dirty="0" smtClean="0"/>
              <a:t>$22,086</a:t>
            </a:r>
          </a:p>
        </p:txBody>
      </p:sp>
    </p:spTree>
    <p:extLst>
      <p:ext uri="{BB962C8B-B14F-4D97-AF65-F5344CB8AC3E}">
        <p14:creationId xmlns:p14="http://schemas.microsoft.com/office/powerpoint/2010/main" xmlns="" val="704391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3030</TotalTime>
  <Words>1880</Words>
  <Application>Microsoft Office PowerPoint</Application>
  <PresentationFormat>On-screen Show (4:3)</PresentationFormat>
  <Paragraphs>236</Paragraphs>
  <Slides>41</Slides>
  <Notes>27</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tRE</dc:creator>
  <cp:lastModifiedBy>Jason</cp:lastModifiedBy>
  <cp:revision>216</cp:revision>
  <dcterms:created xsi:type="dcterms:W3CDTF">2013-03-04T19:38:58Z</dcterms:created>
  <dcterms:modified xsi:type="dcterms:W3CDTF">2013-05-02T11:28:57Z</dcterms:modified>
</cp:coreProperties>
</file>