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23" r:id="rId2"/>
    <p:sldMasterId id="2147483847" r:id="rId3"/>
  </p:sldMasterIdLst>
  <p:notesMasterIdLst>
    <p:notesMasterId r:id="rId21"/>
  </p:notesMasterIdLst>
  <p:sldIdLst>
    <p:sldId id="256" r:id="rId4"/>
    <p:sldId id="273" r:id="rId5"/>
    <p:sldId id="274" r:id="rId6"/>
    <p:sldId id="272" r:id="rId7"/>
    <p:sldId id="292" r:id="rId8"/>
    <p:sldId id="293" r:id="rId9"/>
    <p:sldId id="294" r:id="rId10"/>
    <p:sldId id="279" r:id="rId11"/>
    <p:sldId id="295" r:id="rId12"/>
    <p:sldId id="296" r:id="rId13"/>
    <p:sldId id="297" r:id="rId14"/>
    <p:sldId id="299" r:id="rId15"/>
    <p:sldId id="298" r:id="rId16"/>
    <p:sldId id="277" r:id="rId17"/>
    <p:sldId id="285" r:id="rId18"/>
    <p:sldId id="286" r:id="rId19"/>
    <p:sldId id="28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804" y="-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Sheet2!$F$55</c:f>
              <c:strCache>
                <c:ptCount val="1"/>
                <c:pt idx="0">
                  <c:v>Very Coarse Sand</c:v>
                </c:pt>
              </c:strCache>
            </c:strRef>
          </c:tx>
          <c:invertIfNegative val="0"/>
          <c:cat>
            <c:strRef>
              <c:f>Sheet2!$G$54:$Q$54</c:f>
              <c:strCache>
                <c:ptCount val="11"/>
                <c:pt idx="0">
                  <c:v>All</c:v>
                </c:pt>
                <c:pt idx="1">
                  <c:v>River-1</c:v>
                </c:pt>
                <c:pt idx="2">
                  <c:v>Spruce</c:v>
                </c:pt>
                <c:pt idx="3">
                  <c:v>Spruce 1</c:v>
                </c:pt>
                <c:pt idx="4">
                  <c:v>Till</c:v>
                </c:pt>
                <c:pt idx="5">
                  <c:v>Overlook east</c:v>
                </c:pt>
                <c:pt idx="6">
                  <c:v>Overlook A-1</c:v>
                </c:pt>
                <c:pt idx="7">
                  <c:v>High Ground A-1</c:v>
                </c:pt>
                <c:pt idx="8">
                  <c:v>Inland Lake</c:v>
                </c:pt>
                <c:pt idx="9">
                  <c:v>Spruce 2</c:v>
                </c:pt>
                <c:pt idx="10">
                  <c:v>Spruce 3</c:v>
                </c:pt>
              </c:strCache>
            </c:strRef>
          </c:cat>
          <c:val>
            <c:numRef>
              <c:f>Sheet2!$G$55:$Q$55</c:f>
              <c:numCache>
                <c:formatCode>General</c:formatCode>
                <c:ptCount val="11"/>
                <c:pt idx="0">
                  <c:v>4.5454545454545459</c:v>
                </c:pt>
                <c:pt idx="1">
                  <c:v>8.3333333333333321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100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Sheet2!$F$56</c:f>
              <c:strCache>
                <c:ptCount val="1"/>
                <c:pt idx="0">
                  <c:v>Coarse Sand</c:v>
                </c:pt>
              </c:strCache>
            </c:strRef>
          </c:tx>
          <c:invertIfNegative val="0"/>
          <c:cat>
            <c:strRef>
              <c:f>Sheet2!$G$54:$Q$54</c:f>
              <c:strCache>
                <c:ptCount val="11"/>
                <c:pt idx="0">
                  <c:v>All</c:v>
                </c:pt>
                <c:pt idx="1">
                  <c:v>River-1</c:v>
                </c:pt>
                <c:pt idx="2">
                  <c:v>Spruce</c:v>
                </c:pt>
                <c:pt idx="3">
                  <c:v>Spruce 1</c:v>
                </c:pt>
                <c:pt idx="4">
                  <c:v>Till</c:v>
                </c:pt>
                <c:pt idx="5">
                  <c:v>Overlook east</c:v>
                </c:pt>
                <c:pt idx="6">
                  <c:v>Overlook A-1</c:v>
                </c:pt>
                <c:pt idx="7">
                  <c:v>High Ground A-1</c:v>
                </c:pt>
                <c:pt idx="8">
                  <c:v>Inland Lake</c:v>
                </c:pt>
                <c:pt idx="9">
                  <c:v>Spruce 2</c:v>
                </c:pt>
                <c:pt idx="10">
                  <c:v>Spruce 3</c:v>
                </c:pt>
              </c:strCache>
            </c:strRef>
          </c:cat>
          <c:val>
            <c:numRef>
              <c:f>Sheet2!$G$56:$Q$56</c:f>
              <c:numCache>
                <c:formatCode>General</c:formatCode>
                <c:ptCount val="11"/>
                <c:pt idx="0">
                  <c:v>4.5454545454545459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Sheet2!$F$57</c:f>
              <c:strCache>
                <c:ptCount val="1"/>
                <c:pt idx="0">
                  <c:v>Medium Sand</c:v>
                </c:pt>
              </c:strCache>
            </c:strRef>
          </c:tx>
          <c:invertIfNegative val="0"/>
          <c:cat>
            <c:strRef>
              <c:f>Sheet2!$G$54:$Q$54</c:f>
              <c:strCache>
                <c:ptCount val="11"/>
                <c:pt idx="0">
                  <c:v>All</c:v>
                </c:pt>
                <c:pt idx="1">
                  <c:v>River-1</c:v>
                </c:pt>
                <c:pt idx="2">
                  <c:v>Spruce</c:v>
                </c:pt>
                <c:pt idx="3">
                  <c:v>Spruce 1</c:v>
                </c:pt>
                <c:pt idx="4">
                  <c:v>Till</c:v>
                </c:pt>
                <c:pt idx="5">
                  <c:v>Overlook east</c:v>
                </c:pt>
                <c:pt idx="6">
                  <c:v>Overlook A-1</c:v>
                </c:pt>
                <c:pt idx="7">
                  <c:v>High Ground A-1</c:v>
                </c:pt>
                <c:pt idx="8">
                  <c:v>Inland Lake</c:v>
                </c:pt>
                <c:pt idx="9">
                  <c:v>Spruce 2</c:v>
                </c:pt>
                <c:pt idx="10">
                  <c:v>Spruce 3</c:v>
                </c:pt>
              </c:strCache>
            </c:strRef>
          </c:cat>
          <c:val>
            <c:numRef>
              <c:f>Sheet2!$G$57:$Q$57</c:f>
              <c:numCache>
                <c:formatCode>General</c:formatCode>
                <c:ptCount val="11"/>
                <c:pt idx="0">
                  <c:v>50</c:v>
                </c:pt>
                <c:pt idx="1">
                  <c:v>25</c:v>
                </c:pt>
                <c:pt idx="2">
                  <c:v>45.454545454545453</c:v>
                </c:pt>
                <c:pt idx="3">
                  <c:v>60</c:v>
                </c:pt>
                <c:pt idx="4">
                  <c:v>50</c:v>
                </c:pt>
                <c:pt idx="5">
                  <c:v>0</c:v>
                </c:pt>
                <c:pt idx="6">
                  <c:v>100</c:v>
                </c:pt>
                <c:pt idx="7">
                  <c:v>62.5</c:v>
                </c:pt>
                <c:pt idx="8">
                  <c:v>100</c:v>
                </c:pt>
                <c:pt idx="9">
                  <c:v>40</c:v>
                </c:pt>
                <c:pt idx="10">
                  <c:v>33.33</c:v>
                </c:pt>
              </c:numCache>
            </c:numRef>
          </c:val>
        </c:ser>
        <c:ser>
          <c:idx val="3"/>
          <c:order val="3"/>
          <c:tx>
            <c:strRef>
              <c:f>Sheet2!$F$58</c:f>
              <c:strCache>
                <c:ptCount val="1"/>
                <c:pt idx="0">
                  <c:v>Fine Sand</c:v>
                </c:pt>
              </c:strCache>
            </c:strRef>
          </c:tx>
          <c:invertIfNegative val="0"/>
          <c:cat>
            <c:strRef>
              <c:f>Sheet2!$G$54:$Q$54</c:f>
              <c:strCache>
                <c:ptCount val="11"/>
                <c:pt idx="0">
                  <c:v>All</c:v>
                </c:pt>
                <c:pt idx="1">
                  <c:v>River-1</c:v>
                </c:pt>
                <c:pt idx="2">
                  <c:v>Spruce</c:v>
                </c:pt>
                <c:pt idx="3">
                  <c:v>Spruce 1</c:v>
                </c:pt>
                <c:pt idx="4">
                  <c:v>Till</c:v>
                </c:pt>
                <c:pt idx="5">
                  <c:v>Overlook east</c:v>
                </c:pt>
                <c:pt idx="6">
                  <c:v>Overlook A-1</c:v>
                </c:pt>
                <c:pt idx="7">
                  <c:v>High Ground A-1</c:v>
                </c:pt>
                <c:pt idx="8">
                  <c:v>Inland Lake</c:v>
                </c:pt>
                <c:pt idx="9">
                  <c:v>Spruce 2</c:v>
                </c:pt>
                <c:pt idx="10">
                  <c:v>Spruce 3</c:v>
                </c:pt>
              </c:strCache>
            </c:strRef>
          </c:cat>
          <c:val>
            <c:numRef>
              <c:f>Sheet2!$G$58:$Q$58</c:f>
              <c:numCache>
                <c:formatCode>General</c:formatCode>
                <c:ptCount val="11"/>
                <c:pt idx="0">
                  <c:v>2.2727272727272729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Sheet2!$F$59</c:f>
              <c:strCache>
                <c:ptCount val="1"/>
                <c:pt idx="0">
                  <c:v>Very Fine Sand</c:v>
                </c:pt>
              </c:strCache>
            </c:strRef>
          </c:tx>
          <c:invertIfNegative val="0"/>
          <c:cat>
            <c:strRef>
              <c:f>Sheet2!$G$54:$Q$54</c:f>
              <c:strCache>
                <c:ptCount val="11"/>
                <c:pt idx="0">
                  <c:v>All</c:v>
                </c:pt>
                <c:pt idx="1">
                  <c:v>River-1</c:v>
                </c:pt>
                <c:pt idx="2">
                  <c:v>Spruce</c:v>
                </c:pt>
                <c:pt idx="3">
                  <c:v>Spruce 1</c:v>
                </c:pt>
                <c:pt idx="4">
                  <c:v>Till</c:v>
                </c:pt>
                <c:pt idx="5">
                  <c:v>Overlook east</c:v>
                </c:pt>
                <c:pt idx="6">
                  <c:v>Overlook A-1</c:v>
                </c:pt>
                <c:pt idx="7">
                  <c:v>High Ground A-1</c:v>
                </c:pt>
                <c:pt idx="8">
                  <c:v>Inland Lake</c:v>
                </c:pt>
                <c:pt idx="9">
                  <c:v>Spruce 2</c:v>
                </c:pt>
                <c:pt idx="10">
                  <c:v>Spruce 3</c:v>
                </c:pt>
              </c:strCache>
            </c:strRef>
          </c:cat>
          <c:val>
            <c:numRef>
              <c:f>Sheet2!$G$59:$Q$59</c:f>
              <c:numCache>
                <c:formatCode>General</c:formatCode>
                <c:ptCount val="11"/>
                <c:pt idx="0">
                  <c:v>2.2727272727272729</c:v>
                </c:pt>
                <c:pt idx="1">
                  <c:v>0</c:v>
                </c:pt>
                <c:pt idx="2">
                  <c:v>9.0909090909090917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Sheet2!$F$60</c:f>
              <c:strCache>
                <c:ptCount val="1"/>
                <c:pt idx="0">
                  <c:v>Coarse Silty Medium Sand</c:v>
                </c:pt>
              </c:strCache>
            </c:strRef>
          </c:tx>
          <c:invertIfNegative val="0"/>
          <c:cat>
            <c:strRef>
              <c:f>Sheet2!$G$54:$Q$54</c:f>
              <c:strCache>
                <c:ptCount val="11"/>
                <c:pt idx="0">
                  <c:v>All</c:v>
                </c:pt>
                <c:pt idx="1">
                  <c:v>River-1</c:v>
                </c:pt>
                <c:pt idx="2">
                  <c:v>Spruce</c:v>
                </c:pt>
                <c:pt idx="3">
                  <c:v>Spruce 1</c:v>
                </c:pt>
                <c:pt idx="4">
                  <c:v>Till</c:v>
                </c:pt>
                <c:pt idx="5">
                  <c:v>Overlook east</c:v>
                </c:pt>
                <c:pt idx="6">
                  <c:v>Overlook A-1</c:v>
                </c:pt>
                <c:pt idx="7">
                  <c:v>High Ground A-1</c:v>
                </c:pt>
                <c:pt idx="8">
                  <c:v>Inland Lake</c:v>
                </c:pt>
                <c:pt idx="9">
                  <c:v>Spruce 2</c:v>
                </c:pt>
                <c:pt idx="10">
                  <c:v>Spruce 3</c:v>
                </c:pt>
              </c:strCache>
            </c:strRef>
          </c:cat>
          <c:val>
            <c:numRef>
              <c:f>Sheet2!$G$60:$Q$60</c:f>
              <c:numCache>
                <c:formatCode>General</c:formatCode>
                <c:ptCount val="11"/>
                <c:pt idx="0">
                  <c:v>6.8181818181818175</c:v>
                </c:pt>
                <c:pt idx="1">
                  <c:v>0</c:v>
                </c:pt>
                <c:pt idx="2">
                  <c:v>27.27272727272727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40</c:v>
                </c:pt>
                <c:pt idx="10">
                  <c:v>33.33</c:v>
                </c:pt>
              </c:numCache>
            </c:numRef>
          </c:val>
        </c:ser>
        <c:ser>
          <c:idx val="6"/>
          <c:order val="6"/>
          <c:tx>
            <c:strRef>
              <c:f>Sheet2!$F$61</c:f>
              <c:strCache>
                <c:ptCount val="1"/>
                <c:pt idx="0">
                  <c:v>Medium Silty Medium Sand</c:v>
                </c:pt>
              </c:strCache>
            </c:strRef>
          </c:tx>
          <c:invertIfNegative val="0"/>
          <c:cat>
            <c:strRef>
              <c:f>Sheet2!$G$54:$Q$54</c:f>
              <c:strCache>
                <c:ptCount val="11"/>
                <c:pt idx="0">
                  <c:v>All</c:v>
                </c:pt>
                <c:pt idx="1">
                  <c:v>River-1</c:v>
                </c:pt>
                <c:pt idx="2">
                  <c:v>Spruce</c:v>
                </c:pt>
                <c:pt idx="3">
                  <c:v>Spruce 1</c:v>
                </c:pt>
                <c:pt idx="4">
                  <c:v>Till</c:v>
                </c:pt>
                <c:pt idx="5">
                  <c:v>Overlook east</c:v>
                </c:pt>
                <c:pt idx="6">
                  <c:v>Overlook A-1</c:v>
                </c:pt>
                <c:pt idx="7">
                  <c:v>High Ground A-1</c:v>
                </c:pt>
                <c:pt idx="8">
                  <c:v>Inland Lake</c:v>
                </c:pt>
                <c:pt idx="9">
                  <c:v>Spruce 2</c:v>
                </c:pt>
                <c:pt idx="10">
                  <c:v>Spruce 3</c:v>
                </c:pt>
              </c:strCache>
            </c:strRef>
          </c:cat>
          <c:val>
            <c:numRef>
              <c:f>Sheet2!$G$61:$Q$61</c:f>
              <c:numCache>
                <c:formatCode>General</c:formatCode>
                <c:ptCount val="11"/>
                <c:pt idx="0">
                  <c:v>2.2727272727272729</c:v>
                </c:pt>
                <c:pt idx="1">
                  <c:v>0</c:v>
                </c:pt>
                <c:pt idx="2">
                  <c:v>0</c:v>
                </c:pt>
                <c:pt idx="3">
                  <c:v>20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Sheet2!$F$62</c:f>
              <c:strCache>
                <c:ptCount val="1"/>
                <c:pt idx="0">
                  <c:v>Fine Silty Medium Sand</c:v>
                </c:pt>
              </c:strCache>
            </c:strRef>
          </c:tx>
          <c:invertIfNegative val="0"/>
          <c:cat>
            <c:strRef>
              <c:f>Sheet2!$G$54:$Q$54</c:f>
              <c:strCache>
                <c:ptCount val="11"/>
                <c:pt idx="0">
                  <c:v>All</c:v>
                </c:pt>
                <c:pt idx="1">
                  <c:v>River-1</c:v>
                </c:pt>
                <c:pt idx="2">
                  <c:v>Spruce</c:v>
                </c:pt>
                <c:pt idx="3">
                  <c:v>Spruce 1</c:v>
                </c:pt>
                <c:pt idx="4">
                  <c:v>Till</c:v>
                </c:pt>
                <c:pt idx="5">
                  <c:v>Overlook east</c:v>
                </c:pt>
                <c:pt idx="6">
                  <c:v>Overlook A-1</c:v>
                </c:pt>
                <c:pt idx="7">
                  <c:v>High Ground A-1</c:v>
                </c:pt>
                <c:pt idx="8">
                  <c:v>Inland Lake</c:v>
                </c:pt>
                <c:pt idx="9">
                  <c:v>Spruce 2</c:v>
                </c:pt>
                <c:pt idx="10">
                  <c:v>Spruce 3</c:v>
                </c:pt>
              </c:strCache>
            </c:strRef>
          </c:cat>
          <c:val>
            <c:numRef>
              <c:f>Sheet2!$G$62:$Q$62</c:f>
              <c:numCache>
                <c:formatCode>General</c:formatCode>
                <c:ptCount val="11"/>
                <c:pt idx="0">
                  <c:v>11.363636363636363</c:v>
                </c:pt>
                <c:pt idx="1">
                  <c:v>33.333333333333329</c:v>
                </c:pt>
                <c:pt idx="2">
                  <c:v>9.0909090909090917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33.33</c:v>
                </c:pt>
              </c:numCache>
            </c:numRef>
          </c:val>
        </c:ser>
        <c:ser>
          <c:idx val="8"/>
          <c:order val="8"/>
          <c:tx>
            <c:strRef>
              <c:f>Sheet2!$F$63</c:f>
              <c:strCache>
                <c:ptCount val="1"/>
                <c:pt idx="0">
                  <c:v>Very Fine Silty Medium Sand</c:v>
                </c:pt>
              </c:strCache>
            </c:strRef>
          </c:tx>
          <c:invertIfNegative val="0"/>
          <c:cat>
            <c:strRef>
              <c:f>Sheet2!$G$54:$Q$54</c:f>
              <c:strCache>
                <c:ptCount val="11"/>
                <c:pt idx="0">
                  <c:v>All</c:v>
                </c:pt>
                <c:pt idx="1">
                  <c:v>River-1</c:v>
                </c:pt>
                <c:pt idx="2">
                  <c:v>Spruce</c:v>
                </c:pt>
                <c:pt idx="3">
                  <c:v>Spruce 1</c:v>
                </c:pt>
                <c:pt idx="4">
                  <c:v>Till</c:v>
                </c:pt>
                <c:pt idx="5">
                  <c:v>Overlook east</c:v>
                </c:pt>
                <c:pt idx="6">
                  <c:v>Overlook A-1</c:v>
                </c:pt>
                <c:pt idx="7">
                  <c:v>High Ground A-1</c:v>
                </c:pt>
                <c:pt idx="8">
                  <c:v>Inland Lake</c:v>
                </c:pt>
                <c:pt idx="9">
                  <c:v>Spruce 2</c:v>
                </c:pt>
                <c:pt idx="10">
                  <c:v>Spruce 3</c:v>
                </c:pt>
              </c:strCache>
            </c:strRef>
          </c:cat>
          <c:val>
            <c:numRef>
              <c:f>Sheet2!$G$63:$Q$63</c:f>
              <c:numCache>
                <c:formatCode>General</c:formatCode>
                <c:ptCount val="11"/>
                <c:pt idx="0">
                  <c:v>2.2727272727272729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12.5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9"/>
          <c:order val="9"/>
          <c:tx>
            <c:strRef>
              <c:f>Sheet2!$F$64</c:f>
              <c:strCache>
                <c:ptCount val="1"/>
                <c:pt idx="0">
                  <c:v>Mud</c:v>
                </c:pt>
              </c:strCache>
            </c:strRef>
          </c:tx>
          <c:invertIfNegative val="0"/>
          <c:cat>
            <c:strRef>
              <c:f>Sheet2!$G$54:$Q$54</c:f>
              <c:strCache>
                <c:ptCount val="11"/>
                <c:pt idx="0">
                  <c:v>All</c:v>
                </c:pt>
                <c:pt idx="1">
                  <c:v>River-1</c:v>
                </c:pt>
                <c:pt idx="2">
                  <c:v>Spruce</c:v>
                </c:pt>
                <c:pt idx="3">
                  <c:v>Spruce 1</c:v>
                </c:pt>
                <c:pt idx="4">
                  <c:v>Till</c:v>
                </c:pt>
                <c:pt idx="5">
                  <c:v>Overlook east</c:v>
                </c:pt>
                <c:pt idx="6">
                  <c:v>Overlook A-1</c:v>
                </c:pt>
                <c:pt idx="7">
                  <c:v>High Ground A-1</c:v>
                </c:pt>
                <c:pt idx="8">
                  <c:v>Inland Lake</c:v>
                </c:pt>
                <c:pt idx="9">
                  <c:v>Spruce 2</c:v>
                </c:pt>
                <c:pt idx="10">
                  <c:v>Spruce 3</c:v>
                </c:pt>
              </c:strCache>
            </c:strRef>
          </c:cat>
          <c:val>
            <c:numRef>
              <c:f>Sheet2!$G$64:$Q$64</c:f>
              <c:numCache>
                <c:formatCode>General</c:formatCode>
                <c:ptCount val="11"/>
                <c:pt idx="0">
                  <c:v>13.636363636363635</c:v>
                </c:pt>
                <c:pt idx="1">
                  <c:v>33.333333333333329</c:v>
                </c:pt>
                <c:pt idx="2">
                  <c:v>9.0909090909090917</c:v>
                </c:pt>
                <c:pt idx="3">
                  <c:v>20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1832192"/>
        <c:axId val="231846272"/>
      </c:barChart>
      <c:catAx>
        <c:axId val="231832192"/>
        <c:scaling>
          <c:orientation val="minMax"/>
        </c:scaling>
        <c:delete val="0"/>
        <c:axPos val="b"/>
        <c:majorTickMark val="out"/>
        <c:minorTickMark val="none"/>
        <c:tickLblPos val="nextTo"/>
        <c:crossAx val="231846272"/>
        <c:crosses val="autoZero"/>
        <c:auto val="1"/>
        <c:lblAlgn val="ctr"/>
        <c:lblOffset val="100"/>
        <c:noMultiLvlLbl val="0"/>
      </c:catAx>
      <c:valAx>
        <c:axId val="23184627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1832192"/>
        <c:crosses val="autoZero"/>
        <c:crossBetween val="between"/>
      </c:valAx>
      <c:spPr>
        <a:solidFill>
          <a:schemeClr val="bg1"/>
        </a:solidFill>
      </c:spPr>
    </c:plotArea>
    <c:legend>
      <c:legendPos val="b"/>
      <c:layout>
        <c:manualLayout>
          <c:xMode val="edge"/>
          <c:yMode val="edge"/>
          <c:x val="2.8166611378002072E-2"/>
          <c:y val="0.85644868255104478"/>
          <c:w val="0.94938319005542215"/>
          <c:h val="0.12355131744895524"/>
        </c:manualLayout>
      </c:layout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Sheet2!$F$35</c:f>
              <c:strCache>
                <c:ptCount val="1"/>
                <c:pt idx="0">
                  <c:v>Moderately Well Sorted</c:v>
                </c:pt>
              </c:strCache>
            </c:strRef>
          </c:tx>
          <c:invertIfNegative val="0"/>
          <c:cat>
            <c:strRef>
              <c:f>Sheet2!$G$34:$Q$34</c:f>
              <c:strCache>
                <c:ptCount val="11"/>
                <c:pt idx="0">
                  <c:v>All</c:v>
                </c:pt>
                <c:pt idx="1">
                  <c:v>River-1</c:v>
                </c:pt>
                <c:pt idx="2">
                  <c:v>Spruce</c:v>
                </c:pt>
                <c:pt idx="3">
                  <c:v>Spruce 1</c:v>
                </c:pt>
                <c:pt idx="4">
                  <c:v>Till</c:v>
                </c:pt>
                <c:pt idx="5">
                  <c:v>Overlook east</c:v>
                </c:pt>
                <c:pt idx="6">
                  <c:v>Overlook A-1</c:v>
                </c:pt>
                <c:pt idx="7">
                  <c:v>High Ground A-1</c:v>
                </c:pt>
                <c:pt idx="8">
                  <c:v>Inland Lake</c:v>
                </c:pt>
                <c:pt idx="9">
                  <c:v>Spruce 2</c:v>
                </c:pt>
                <c:pt idx="10">
                  <c:v>Spruce 3</c:v>
                </c:pt>
              </c:strCache>
            </c:strRef>
          </c:cat>
          <c:val>
            <c:numRef>
              <c:f>Sheet2!$G$35:$Q$35</c:f>
              <c:numCache>
                <c:formatCode>General</c:formatCode>
                <c:ptCount val="11"/>
                <c:pt idx="0">
                  <c:v>18.181818181818183</c:v>
                </c:pt>
                <c:pt idx="1">
                  <c:v>16.666666666666664</c:v>
                </c:pt>
                <c:pt idx="2">
                  <c:v>0</c:v>
                </c:pt>
                <c:pt idx="3">
                  <c:v>0</c:v>
                </c:pt>
                <c:pt idx="4">
                  <c:v>50</c:v>
                </c:pt>
                <c:pt idx="5">
                  <c:v>100</c:v>
                </c:pt>
                <c:pt idx="6">
                  <c:v>50</c:v>
                </c:pt>
                <c:pt idx="7">
                  <c:v>0</c:v>
                </c:pt>
                <c:pt idx="8">
                  <c:v>100</c:v>
                </c:pt>
                <c:pt idx="9">
                  <c:v>20</c:v>
                </c:pt>
                <c:pt idx="10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Sheet2!$F$36</c:f>
              <c:strCache>
                <c:ptCount val="1"/>
                <c:pt idx="0">
                  <c:v>Moderately Sorted</c:v>
                </c:pt>
              </c:strCache>
            </c:strRef>
          </c:tx>
          <c:invertIfNegative val="0"/>
          <c:cat>
            <c:strRef>
              <c:f>Sheet2!$G$34:$Q$34</c:f>
              <c:strCache>
                <c:ptCount val="11"/>
                <c:pt idx="0">
                  <c:v>All</c:v>
                </c:pt>
                <c:pt idx="1">
                  <c:v>River-1</c:v>
                </c:pt>
                <c:pt idx="2">
                  <c:v>Spruce</c:v>
                </c:pt>
                <c:pt idx="3">
                  <c:v>Spruce 1</c:v>
                </c:pt>
                <c:pt idx="4">
                  <c:v>Till</c:v>
                </c:pt>
                <c:pt idx="5">
                  <c:v>Overlook east</c:v>
                </c:pt>
                <c:pt idx="6">
                  <c:v>Overlook A-1</c:v>
                </c:pt>
                <c:pt idx="7">
                  <c:v>High Ground A-1</c:v>
                </c:pt>
                <c:pt idx="8">
                  <c:v>Inland Lake</c:v>
                </c:pt>
                <c:pt idx="9">
                  <c:v>Spruce 2</c:v>
                </c:pt>
                <c:pt idx="10">
                  <c:v>Spruce 3</c:v>
                </c:pt>
              </c:strCache>
            </c:strRef>
          </c:cat>
          <c:val>
            <c:numRef>
              <c:f>Sheet2!$G$36:$Q$36</c:f>
              <c:numCache>
                <c:formatCode>General</c:formatCode>
                <c:ptCount val="11"/>
                <c:pt idx="0">
                  <c:v>29.545454545454547</c:v>
                </c:pt>
                <c:pt idx="1">
                  <c:v>8.3333333333333321</c:v>
                </c:pt>
                <c:pt idx="2">
                  <c:v>0</c:v>
                </c:pt>
                <c:pt idx="3">
                  <c:v>40</c:v>
                </c:pt>
                <c:pt idx="4">
                  <c:v>50</c:v>
                </c:pt>
                <c:pt idx="5">
                  <c:v>0</c:v>
                </c:pt>
                <c:pt idx="6">
                  <c:v>50</c:v>
                </c:pt>
                <c:pt idx="7">
                  <c:v>75</c:v>
                </c:pt>
                <c:pt idx="8">
                  <c:v>0</c:v>
                </c:pt>
                <c:pt idx="9">
                  <c:v>20</c:v>
                </c:pt>
                <c:pt idx="10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Sheet2!$F$37</c:f>
              <c:strCache>
                <c:ptCount val="1"/>
                <c:pt idx="0">
                  <c:v>Poorly Sorted</c:v>
                </c:pt>
              </c:strCache>
            </c:strRef>
          </c:tx>
          <c:invertIfNegative val="0"/>
          <c:cat>
            <c:strRef>
              <c:f>Sheet2!$G$34:$Q$34</c:f>
              <c:strCache>
                <c:ptCount val="11"/>
                <c:pt idx="0">
                  <c:v>All</c:v>
                </c:pt>
                <c:pt idx="1">
                  <c:v>River-1</c:v>
                </c:pt>
                <c:pt idx="2">
                  <c:v>Spruce</c:v>
                </c:pt>
                <c:pt idx="3">
                  <c:v>Spruce 1</c:v>
                </c:pt>
                <c:pt idx="4">
                  <c:v>Till</c:v>
                </c:pt>
                <c:pt idx="5">
                  <c:v>Overlook east</c:v>
                </c:pt>
                <c:pt idx="6">
                  <c:v>Overlook A-1</c:v>
                </c:pt>
                <c:pt idx="7">
                  <c:v>High Ground A-1</c:v>
                </c:pt>
                <c:pt idx="8">
                  <c:v>Inland Lake</c:v>
                </c:pt>
                <c:pt idx="9">
                  <c:v>Spruce 2</c:v>
                </c:pt>
                <c:pt idx="10">
                  <c:v>Spruce 3</c:v>
                </c:pt>
              </c:strCache>
            </c:strRef>
          </c:cat>
          <c:val>
            <c:numRef>
              <c:f>Sheet2!$G$37:$Q$37</c:f>
              <c:numCache>
                <c:formatCode>General</c:formatCode>
                <c:ptCount val="11"/>
                <c:pt idx="0">
                  <c:v>34.090909090909086</c:v>
                </c:pt>
                <c:pt idx="1">
                  <c:v>41.666666666666671</c:v>
                </c:pt>
                <c:pt idx="2">
                  <c:v>100</c:v>
                </c:pt>
                <c:pt idx="3">
                  <c:v>40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25</c:v>
                </c:pt>
                <c:pt idx="8">
                  <c:v>0</c:v>
                </c:pt>
                <c:pt idx="9">
                  <c:v>40</c:v>
                </c:pt>
                <c:pt idx="10">
                  <c:v>33.33</c:v>
                </c:pt>
              </c:numCache>
            </c:numRef>
          </c:val>
        </c:ser>
        <c:ser>
          <c:idx val="3"/>
          <c:order val="3"/>
          <c:tx>
            <c:strRef>
              <c:f>Sheet2!$F$38</c:f>
              <c:strCache>
                <c:ptCount val="1"/>
                <c:pt idx="0">
                  <c:v>Very Poorly Sorted</c:v>
                </c:pt>
              </c:strCache>
            </c:strRef>
          </c:tx>
          <c:invertIfNegative val="0"/>
          <c:cat>
            <c:strRef>
              <c:f>Sheet2!$G$34:$Q$34</c:f>
              <c:strCache>
                <c:ptCount val="11"/>
                <c:pt idx="0">
                  <c:v>All</c:v>
                </c:pt>
                <c:pt idx="1">
                  <c:v>River-1</c:v>
                </c:pt>
                <c:pt idx="2">
                  <c:v>Spruce</c:v>
                </c:pt>
                <c:pt idx="3">
                  <c:v>Spruce 1</c:v>
                </c:pt>
                <c:pt idx="4">
                  <c:v>Till</c:v>
                </c:pt>
                <c:pt idx="5">
                  <c:v>Overlook east</c:v>
                </c:pt>
                <c:pt idx="6">
                  <c:v>Overlook A-1</c:v>
                </c:pt>
                <c:pt idx="7">
                  <c:v>High Ground A-1</c:v>
                </c:pt>
                <c:pt idx="8">
                  <c:v>Inland Lake</c:v>
                </c:pt>
                <c:pt idx="9">
                  <c:v>Spruce 2</c:v>
                </c:pt>
                <c:pt idx="10">
                  <c:v>Spruce 3</c:v>
                </c:pt>
              </c:strCache>
            </c:strRef>
          </c:cat>
          <c:val>
            <c:numRef>
              <c:f>Sheet2!$G$38:$Q$38</c:f>
              <c:numCache>
                <c:formatCode>General</c:formatCode>
                <c:ptCount val="11"/>
                <c:pt idx="0">
                  <c:v>18.181818181818183</c:v>
                </c:pt>
                <c:pt idx="1">
                  <c:v>33.333333333333329</c:v>
                </c:pt>
                <c:pt idx="2">
                  <c:v>0</c:v>
                </c:pt>
                <c:pt idx="3">
                  <c:v>20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20</c:v>
                </c:pt>
                <c:pt idx="10">
                  <c:v>66.66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4803968"/>
        <c:axId val="254805504"/>
      </c:barChart>
      <c:catAx>
        <c:axId val="254803968"/>
        <c:scaling>
          <c:orientation val="minMax"/>
        </c:scaling>
        <c:delete val="0"/>
        <c:axPos val="b"/>
        <c:majorTickMark val="out"/>
        <c:minorTickMark val="none"/>
        <c:tickLblPos val="nextTo"/>
        <c:crossAx val="254805504"/>
        <c:crosses val="autoZero"/>
        <c:auto val="1"/>
        <c:lblAlgn val="ctr"/>
        <c:lblOffset val="100"/>
        <c:noMultiLvlLbl val="0"/>
      </c:catAx>
      <c:valAx>
        <c:axId val="25480550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480396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7680CB-7DB6-4BC9-8EAF-34A1E36E199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19AB1B-1DD4-41F4-9CEA-F8018040B45A}">
      <dgm:prSet/>
      <dgm:spPr/>
      <dgm:t>
        <a:bodyPr/>
        <a:lstStyle/>
        <a:p>
          <a:pPr rtl="0"/>
          <a:r>
            <a:rPr lang="en-CA" dirty="0" smtClean="0"/>
            <a:t>To determine the paleoenvironmental conditions on the area on the Alpena-Amberley Ridge ca. 10-7.5 YBP</a:t>
          </a:r>
          <a:endParaRPr lang="en-US" dirty="0"/>
        </a:p>
      </dgm:t>
    </dgm:pt>
    <dgm:pt modelId="{D767F1B3-70E9-45C6-B160-79B26ECBCF44}" type="parTrans" cxnId="{E23A39B3-1F53-454E-8BA4-901DEE1D146A}">
      <dgm:prSet/>
      <dgm:spPr/>
      <dgm:t>
        <a:bodyPr/>
        <a:lstStyle/>
        <a:p>
          <a:endParaRPr lang="en-US"/>
        </a:p>
      </dgm:t>
    </dgm:pt>
    <dgm:pt modelId="{503CC031-D8D6-4211-8DFA-A96D20A4E685}" type="sibTrans" cxnId="{E23A39B3-1F53-454E-8BA4-901DEE1D146A}">
      <dgm:prSet/>
      <dgm:spPr/>
      <dgm:t>
        <a:bodyPr/>
        <a:lstStyle/>
        <a:p>
          <a:endParaRPr lang="en-US"/>
        </a:p>
      </dgm:t>
    </dgm:pt>
    <dgm:pt modelId="{CCB85797-3EEC-4A1C-8C2B-1237341AD3C6}">
      <dgm:prSet/>
      <dgm:spPr/>
      <dgm:t>
        <a:bodyPr/>
        <a:lstStyle/>
        <a:p>
          <a:pPr rtl="0"/>
          <a:r>
            <a:rPr lang="en-CA" dirty="0" smtClean="0"/>
            <a:t>To refine our knowledge of water-level changes in Lake Huron during the Lake Stanley low stand</a:t>
          </a:r>
          <a:endParaRPr lang="en-US" dirty="0"/>
        </a:p>
      </dgm:t>
    </dgm:pt>
    <dgm:pt modelId="{84B6703A-4863-49DE-8164-A1A7B48E75C7}" type="parTrans" cxnId="{9F5BBB8B-86A3-4D0F-B974-8F7B2D33C7C0}">
      <dgm:prSet/>
      <dgm:spPr/>
      <dgm:t>
        <a:bodyPr/>
        <a:lstStyle/>
        <a:p>
          <a:endParaRPr lang="en-US"/>
        </a:p>
      </dgm:t>
    </dgm:pt>
    <dgm:pt modelId="{A5671371-5522-430D-BFDC-41C4F7C855A3}" type="sibTrans" cxnId="{9F5BBB8B-86A3-4D0F-B974-8F7B2D33C7C0}">
      <dgm:prSet/>
      <dgm:spPr/>
      <dgm:t>
        <a:bodyPr/>
        <a:lstStyle/>
        <a:p>
          <a:endParaRPr lang="en-US"/>
        </a:p>
      </dgm:t>
    </dgm:pt>
    <dgm:pt modelId="{56DE83FB-A954-46F9-856D-BDA870B44D64}">
      <dgm:prSet/>
      <dgm:spPr/>
      <dgm:t>
        <a:bodyPr/>
        <a:lstStyle/>
        <a:p>
          <a:pPr rtl="0"/>
          <a:r>
            <a:rPr lang="en-CA" dirty="0" smtClean="0"/>
            <a:t> To understand past and present surficial and taphonomic processes </a:t>
          </a:r>
          <a:endParaRPr lang="en-US" dirty="0"/>
        </a:p>
      </dgm:t>
    </dgm:pt>
    <dgm:pt modelId="{104B6BCE-AEB7-4AB0-A428-58B98EE35859}" type="parTrans" cxnId="{04EFB168-CD53-402E-8388-06E7820B609C}">
      <dgm:prSet/>
      <dgm:spPr/>
      <dgm:t>
        <a:bodyPr/>
        <a:lstStyle/>
        <a:p>
          <a:endParaRPr lang="en-US"/>
        </a:p>
      </dgm:t>
    </dgm:pt>
    <dgm:pt modelId="{363AF3AD-BAB1-424B-A789-CAE85FBF31DB}" type="sibTrans" cxnId="{04EFB168-CD53-402E-8388-06E7820B609C}">
      <dgm:prSet/>
      <dgm:spPr/>
      <dgm:t>
        <a:bodyPr/>
        <a:lstStyle/>
        <a:p>
          <a:endParaRPr lang="en-US"/>
        </a:p>
      </dgm:t>
    </dgm:pt>
    <dgm:pt modelId="{131F2578-DC7B-4A15-ADAB-70A205B8C629}">
      <dgm:prSet/>
      <dgm:spPr/>
      <dgm:t>
        <a:bodyPr/>
        <a:lstStyle/>
        <a:p>
          <a:pPr rtl="0"/>
          <a:r>
            <a:rPr lang="en-CA" dirty="0" smtClean="0"/>
            <a:t> To identify areas of potential human occupation using microdebitage. </a:t>
          </a:r>
          <a:endParaRPr lang="en-US" dirty="0"/>
        </a:p>
      </dgm:t>
    </dgm:pt>
    <dgm:pt modelId="{03B68E61-3F29-44AD-BEAF-FDEE27221ADF}" type="parTrans" cxnId="{59DD72E4-FC70-4753-8B79-8AC9A7B50C98}">
      <dgm:prSet/>
      <dgm:spPr/>
      <dgm:t>
        <a:bodyPr/>
        <a:lstStyle/>
        <a:p>
          <a:endParaRPr lang="en-US"/>
        </a:p>
      </dgm:t>
    </dgm:pt>
    <dgm:pt modelId="{72D9DC06-2E31-4A5F-B83D-661ADB958086}" type="sibTrans" cxnId="{59DD72E4-FC70-4753-8B79-8AC9A7B50C98}">
      <dgm:prSet/>
      <dgm:spPr/>
      <dgm:t>
        <a:bodyPr/>
        <a:lstStyle/>
        <a:p>
          <a:endParaRPr lang="en-US"/>
        </a:p>
      </dgm:t>
    </dgm:pt>
    <dgm:pt modelId="{6EA479E4-8E9C-476C-B3E2-20BD06529E3A}" type="pres">
      <dgm:prSet presAssocID="{E87680CB-7DB6-4BC9-8EAF-34A1E36E19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5E686B-2422-4C45-A182-6F14E17722B2}" type="pres">
      <dgm:prSet presAssocID="{DE19AB1B-1DD4-41F4-9CEA-F8018040B45A}" presName="parentText" presStyleLbl="node1" presStyleIdx="0" presStyleCnt="4" custLinFactY="-35581" custLinFactNeighborX="-92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A6630A-CC35-422B-9534-14629D85EC84}" type="pres">
      <dgm:prSet presAssocID="{503CC031-D8D6-4211-8DFA-A96D20A4E685}" presName="spacer" presStyleCnt="0"/>
      <dgm:spPr/>
    </dgm:pt>
    <dgm:pt modelId="{EEF0B4EA-3FB8-4993-8C22-F20C1494AB67}" type="pres">
      <dgm:prSet presAssocID="{CCB85797-3EEC-4A1C-8C2B-1237341AD3C6}" presName="parentText" presStyleLbl="node1" presStyleIdx="1" presStyleCnt="4" custLinFactY="-111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36F48A-9F38-495A-A82F-EC1498E4F81C}" type="pres">
      <dgm:prSet presAssocID="{A5671371-5522-430D-BFDC-41C4F7C855A3}" presName="spacer" presStyleCnt="0"/>
      <dgm:spPr/>
    </dgm:pt>
    <dgm:pt modelId="{18D97A70-FE7D-4654-A708-47A70F4F34A9}" type="pres">
      <dgm:prSet presAssocID="{56DE83FB-A954-46F9-856D-BDA870B44D64}" presName="parentText" presStyleLbl="node1" presStyleIdx="2" presStyleCnt="4" custLinFactY="-520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439054-B629-47A0-B6A8-DA53A166E02B}" type="pres">
      <dgm:prSet presAssocID="{363AF3AD-BAB1-424B-A789-CAE85FBF31DB}" presName="spacer" presStyleCnt="0"/>
      <dgm:spPr/>
    </dgm:pt>
    <dgm:pt modelId="{8F5FDAAA-1319-4A7F-86B0-C63569F4B32E}" type="pres">
      <dgm:prSet presAssocID="{131F2578-DC7B-4A15-ADAB-70A205B8C629}" presName="parentText" presStyleLbl="node1" presStyleIdx="3" presStyleCnt="4" custLinFactY="-193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DD72E4-FC70-4753-8B79-8AC9A7B50C98}" srcId="{E87680CB-7DB6-4BC9-8EAF-34A1E36E1993}" destId="{131F2578-DC7B-4A15-ADAB-70A205B8C629}" srcOrd="3" destOrd="0" parTransId="{03B68E61-3F29-44AD-BEAF-FDEE27221ADF}" sibTransId="{72D9DC06-2E31-4A5F-B83D-661ADB958086}"/>
    <dgm:cxn modelId="{43775FA6-3755-4C45-BD33-E94CF9A83D16}" type="presOf" srcId="{131F2578-DC7B-4A15-ADAB-70A205B8C629}" destId="{8F5FDAAA-1319-4A7F-86B0-C63569F4B32E}" srcOrd="0" destOrd="0" presId="urn:microsoft.com/office/officeart/2005/8/layout/vList2"/>
    <dgm:cxn modelId="{65F3F651-1DFB-45CD-8EF7-FAB7F6FCB0EB}" type="presOf" srcId="{56DE83FB-A954-46F9-856D-BDA870B44D64}" destId="{18D97A70-FE7D-4654-A708-47A70F4F34A9}" srcOrd="0" destOrd="0" presId="urn:microsoft.com/office/officeart/2005/8/layout/vList2"/>
    <dgm:cxn modelId="{153AFDF1-4C80-495A-BA58-960055C15799}" type="presOf" srcId="{DE19AB1B-1DD4-41F4-9CEA-F8018040B45A}" destId="{CB5E686B-2422-4C45-A182-6F14E17722B2}" srcOrd="0" destOrd="0" presId="urn:microsoft.com/office/officeart/2005/8/layout/vList2"/>
    <dgm:cxn modelId="{D3E6614C-411C-4FD1-9B45-9B881289543F}" type="presOf" srcId="{CCB85797-3EEC-4A1C-8C2B-1237341AD3C6}" destId="{EEF0B4EA-3FB8-4993-8C22-F20C1494AB67}" srcOrd="0" destOrd="0" presId="urn:microsoft.com/office/officeart/2005/8/layout/vList2"/>
    <dgm:cxn modelId="{9F5BBB8B-86A3-4D0F-B974-8F7B2D33C7C0}" srcId="{E87680CB-7DB6-4BC9-8EAF-34A1E36E1993}" destId="{CCB85797-3EEC-4A1C-8C2B-1237341AD3C6}" srcOrd="1" destOrd="0" parTransId="{84B6703A-4863-49DE-8164-A1A7B48E75C7}" sibTransId="{A5671371-5522-430D-BFDC-41C4F7C855A3}"/>
    <dgm:cxn modelId="{04EFB168-CD53-402E-8388-06E7820B609C}" srcId="{E87680CB-7DB6-4BC9-8EAF-34A1E36E1993}" destId="{56DE83FB-A954-46F9-856D-BDA870B44D64}" srcOrd="2" destOrd="0" parTransId="{104B6BCE-AEB7-4AB0-A428-58B98EE35859}" sibTransId="{363AF3AD-BAB1-424B-A789-CAE85FBF31DB}"/>
    <dgm:cxn modelId="{E23A39B3-1F53-454E-8BA4-901DEE1D146A}" srcId="{E87680CB-7DB6-4BC9-8EAF-34A1E36E1993}" destId="{DE19AB1B-1DD4-41F4-9CEA-F8018040B45A}" srcOrd="0" destOrd="0" parTransId="{D767F1B3-70E9-45C6-B160-79B26ECBCF44}" sibTransId="{503CC031-D8D6-4211-8DFA-A96D20A4E685}"/>
    <dgm:cxn modelId="{CF95C473-B254-4561-A67B-EEFBFC8A45FF}" type="presOf" srcId="{E87680CB-7DB6-4BC9-8EAF-34A1E36E1993}" destId="{6EA479E4-8E9C-476C-B3E2-20BD06529E3A}" srcOrd="0" destOrd="0" presId="urn:microsoft.com/office/officeart/2005/8/layout/vList2"/>
    <dgm:cxn modelId="{04AB0497-6CDD-4205-A36F-D103079EE558}" type="presParOf" srcId="{6EA479E4-8E9C-476C-B3E2-20BD06529E3A}" destId="{CB5E686B-2422-4C45-A182-6F14E17722B2}" srcOrd="0" destOrd="0" presId="urn:microsoft.com/office/officeart/2005/8/layout/vList2"/>
    <dgm:cxn modelId="{5638A294-6FAB-46E6-A5C1-9B29CBFA7147}" type="presParOf" srcId="{6EA479E4-8E9C-476C-B3E2-20BD06529E3A}" destId="{BCA6630A-CC35-422B-9534-14629D85EC84}" srcOrd="1" destOrd="0" presId="urn:microsoft.com/office/officeart/2005/8/layout/vList2"/>
    <dgm:cxn modelId="{936684C2-F18B-40FF-9CD1-F4071B137A35}" type="presParOf" srcId="{6EA479E4-8E9C-476C-B3E2-20BD06529E3A}" destId="{EEF0B4EA-3FB8-4993-8C22-F20C1494AB67}" srcOrd="2" destOrd="0" presId="urn:microsoft.com/office/officeart/2005/8/layout/vList2"/>
    <dgm:cxn modelId="{AA1AF57C-4E61-46AB-AC38-BEE5D8D34802}" type="presParOf" srcId="{6EA479E4-8E9C-476C-B3E2-20BD06529E3A}" destId="{FC36F48A-9F38-495A-A82F-EC1498E4F81C}" srcOrd="3" destOrd="0" presId="urn:microsoft.com/office/officeart/2005/8/layout/vList2"/>
    <dgm:cxn modelId="{DE1549FC-BBE8-4754-954D-1435255133CF}" type="presParOf" srcId="{6EA479E4-8E9C-476C-B3E2-20BD06529E3A}" destId="{18D97A70-FE7D-4654-A708-47A70F4F34A9}" srcOrd="4" destOrd="0" presId="urn:microsoft.com/office/officeart/2005/8/layout/vList2"/>
    <dgm:cxn modelId="{F24E1C00-0EC2-4DC6-BD85-38DA81B4F700}" type="presParOf" srcId="{6EA479E4-8E9C-476C-B3E2-20BD06529E3A}" destId="{FB439054-B629-47A0-B6A8-DA53A166E02B}" srcOrd="5" destOrd="0" presId="urn:microsoft.com/office/officeart/2005/8/layout/vList2"/>
    <dgm:cxn modelId="{A828D972-EA12-474A-A0E3-D289EB714C3D}" type="presParOf" srcId="{6EA479E4-8E9C-476C-B3E2-20BD06529E3A}" destId="{8F5FDAAA-1319-4A7F-86B0-C63569F4B32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C68776-00E3-4D00-AC91-7B597F19189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247185-EC41-4D93-9448-2959ADA11C6C}">
      <dgm:prSet/>
      <dgm:spPr/>
      <dgm:t>
        <a:bodyPr/>
        <a:lstStyle/>
        <a:p>
          <a:pPr rtl="0"/>
          <a:r>
            <a:rPr lang="en-US" b="1" dirty="0" smtClean="0"/>
            <a:t>Particle size- laser diffraction</a:t>
          </a:r>
          <a:endParaRPr lang="en-US" dirty="0"/>
        </a:p>
      </dgm:t>
    </dgm:pt>
    <dgm:pt modelId="{18846872-5839-4F7A-AD69-0A0604E82386}" type="parTrans" cxnId="{D38D7BE0-382E-49D9-8268-F2231B05440D}">
      <dgm:prSet/>
      <dgm:spPr/>
      <dgm:t>
        <a:bodyPr/>
        <a:lstStyle/>
        <a:p>
          <a:endParaRPr lang="en-US"/>
        </a:p>
      </dgm:t>
    </dgm:pt>
    <dgm:pt modelId="{6ED67D08-B12B-4387-93FB-64F93DDB348D}" type="sibTrans" cxnId="{D38D7BE0-382E-49D9-8268-F2231B05440D}">
      <dgm:prSet/>
      <dgm:spPr/>
      <dgm:t>
        <a:bodyPr/>
        <a:lstStyle/>
        <a:p>
          <a:endParaRPr lang="en-US"/>
        </a:p>
      </dgm:t>
    </dgm:pt>
    <dgm:pt modelId="{0E3446D4-8977-432A-B754-E24BC8C7161A}">
      <dgm:prSet/>
      <dgm:spPr/>
      <dgm:t>
        <a:bodyPr/>
        <a:lstStyle/>
        <a:p>
          <a:r>
            <a:rPr lang="en-US" b="1" dirty="0" smtClean="0"/>
            <a:t>Sediment classification</a:t>
          </a:r>
          <a:endParaRPr lang="en-US" b="1" dirty="0"/>
        </a:p>
      </dgm:t>
    </dgm:pt>
    <dgm:pt modelId="{74C3CA7D-2823-4ECD-BF2D-9E4EA2BFBA0D}" type="parTrans" cxnId="{351F46E1-0273-426A-A03B-799BCDB089FC}">
      <dgm:prSet/>
      <dgm:spPr/>
      <dgm:t>
        <a:bodyPr/>
        <a:lstStyle/>
        <a:p>
          <a:endParaRPr lang="en-US"/>
        </a:p>
      </dgm:t>
    </dgm:pt>
    <dgm:pt modelId="{AD4CCBC5-4726-49EE-B1F2-9DA220D2B420}" type="sibTrans" cxnId="{351F46E1-0273-426A-A03B-799BCDB089FC}">
      <dgm:prSet/>
      <dgm:spPr/>
      <dgm:t>
        <a:bodyPr/>
        <a:lstStyle/>
        <a:p>
          <a:endParaRPr lang="en-US"/>
        </a:p>
      </dgm:t>
    </dgm:pt>
    <dgm:pt modelId="{069683DE-F216-41F5-83ED-46CC92582FC3}" type="pres">
      <dgm:prSet presAssocID="{15C68776-00E3-4D00-AC91-7B597F1918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019A1F-3F15-4915-B61A-6A01836FFB01}" type="pres">
      <dgm:prSet presAssocID="{64247185-EC41-4D93-9448-2959ADA11C6C}" presName="parentText" presStyleLbl="node1" presStyleIdx="0" presStyleCnt="2" custLinFactNeighborX="-1885" custLinFactNeighborY="-2863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6A4760-258B-43BE-B6E4-AA837C78DDBA}" type="pres">
      <dgm:prSet presAssocID="{6ED67D08-B12B-4387-93FB-64F93DDB348D}" presName="spacer" presStyleCnt="0"/>
      <dgm:spPr/>
    </dgm:pt>
    <dgm:pt modelId="{F8B0C14C-B0D4-4F38-962D-7D4FF31E4E0A}" type="pres">
      <dgm:prSet presAssocID="{0E3446D4-8977-432A-B754-E24BC8C7161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71CCD5-8883-463D-B4E2-4B3C9A0A3BF8}" type="presOf" srcId="{0E3446D4-8977-432A-B754-E24BC8C7161A}" destId="{F8B0C14C-B0D4-4F38-962D-7D4FF31E4E0A}" srcOrd="0" destOrd="0" presId="urn:microsoft.com/office/officeart/2005/8/layout/vList2"/>
    <dgm:cxn modelId="{6D5E1906-DC25-4443-B2EB-76C799C550EA}" type="presOf" srcId="{15C68776-00E3-4D00-AC91-7B597F191893}" destId="{069683DE-F216-41F5-83ED-46CC92582FC3}" srcOrd="0" destOrd="0" presId="urn:microsoft.com/office/officeart/2005/8/layout/vList2"/>
    <dgm:cxn modelId="{351F46E1-0273-426A-A03B-799BCDB089FC}" srcId="{15C68776-00E3-4D00-AC91-7B597F191893}" destId="{0E3446D4-8977-432A-B754-E24BC8C7161A}" srcOrd="1" destOrd="0" parTransId="{74C3CA7D-2823-4ECD-BF2D-9E4EA2BFBA0D}" sibTransId="{AD4CCBC5-4726-49EE-B1F2-9DA220D2B420}"/>
    <dgm:cxn modelId="{D38D7BE0-382E-49D9-8268-F2231B05440D}" srcId="{15C68776-00E3-4D00-AC91-7B597F191893}" destId="{64247185-EC41-4D93-9448-2959ADA11C6C}" srcOrd="0" destOrd="0" parTransId="{18846872-5839-4F7A-AD69-0A0604E82386}" sibTransId="{6ED67D08-B12B-4387-93FB-64F93DDB348D}"/>
    <dgm:cxn modelId="{8A69F952-6393-4A04-8FD3-89A1E5E37801}" type="presOf" srcId="{64247185-EC41-4D93-9448-2959ADA11C6C}" destId="{14019A1F-3F15-4915-B61A-6A01836FFB01}" srcOrd="0" destOrd="0" presId="urn:microsoft.com/office/officeart/2005/8/layout/vList2"/>
    <dgm:cxn modelId="{A8B698E4-CA34-42AE-B534-8FBF238DA35E}" type="presParOf" srcId="{069683DE-F216-41F5-83ED-46CC92582FC3}" destId="{14019A1F-3F15-4915-B61A-6A01836FFB01}" srcOrd="0" destOrd="0" presId="urn:microsoft.com/office/officeart/2005/8/layout/vList2"/>
    <dgm:cxn modelId="{63B01F39-4A34-4A01-BC97-1D82D15BD7CB}" type="presParOf" srcId="{069683DE-F216-41F5-83ED-46CC92582FC3}" destId="{0E6A4760-258B-43BE-B6E4-AA837C78DDBA}" srcOrd="1" destOrd="0" presId="urn:microsoft.com/office/officeart/2005/8/layout/vList2"/>
    <dgm:cxn modelId="{E6217534-41B0-4263-B8D7-BA54C2A3617A}" type="presParOf" srcId="{069683DE-F216-41F5-83ED-46CC92582FC3}" destId="{F8B0C14C-B0D4-4F38-962D-7D4FF31E4E0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3AE849-3309-428C-8660-AD415A8207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6B72AA0-097A-4E84-8710-CD70E28E7155}">
      <dgm:prSet/>
      <dgm:spPr/>
      <dgm:t>
        <a:bodyPr/>
        <a:lstStyle/>
        <a:p>
          <a:pPr rtl="0"/>
          <a:r>
            <a:rPr lang="en-US" dirty="0" smtClean="0"/>
            <a:t>Mean particle size</a:t>
          </a:r>
          <a:endParaRPr lang="en-US" dirty="0"/>
        </a:p>
      </dgm:t>
    </dgm:pt>
    <dgm:pt modelId="{9110BFE3-81E5-4DB6-BD4E-B918D2BC3951}" type="parTrans" cxnId="{E2A0478E-6976-476E-AB66-4861AFBFFAF4}">
      <dgm:prSet/>
      <dgm:spPr/>
      <dgm:t>
        <a:bodyPr/>
        <a:lstStyle/>
        <a:p>
          <a:endParaRPr lang="en-US"/>
        </a:p>
      </dgm:t>
    </dgm:pt>
    <dgm:pt modelId="{E7DA6CF8-A743-48D4-9753-12511FECD1C3}" type="sibTrans" cxnId="{E2A0478E-6976-476E-AB66-4861AFBFFAF4}">
      <dgm:prSet/>
      <dgm:spPr/>
      <dgm:t>
        <a:bodyPr/>
        <a:lstStyle/>
        <a:p>
          <a:endParaRPr lang="en-US"/>
        </a:p>
      </dgm:t>
    </dgm:pt>
    <dgm:pt modelId="{433128B5-53E3-46D9-A8FC-3308D1EBF424}" type="pres">
      <dgm:prSet presAssocID="{B33AE849-3309-428C-8660-AD415A8207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C56975-3E90-47F8-ABD8-A42520068F47}" type="pres">
      <dgm:prSet presAssocID="{36B72AA0-097A-4E84-8710-CD70E28E7155}" presName="parentText" presStyleLbl="node1" presStyleIdx="0" presStyleCnt="1" custLinFactX="30528" custLinFactNeighborX="100000" custLinFactNeighborY="187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385D28-1D92-481A-B64E-B2AF144F56E7}" type="presOf" srcId="{36B72AA0-097A-4E84-8710-CD70E28E7155}" destId="{08C56975-3E90-47F8-ABD8-A42520068F47}" srcOrd="0" destOrd="0" presId="urn:microsoft.com/office/officeart/2005/8/layout/vList2"/>
    <dgm:cxn modelId="{7C5FA08B-1EE2-4C8D-8AAF-793D974728A6}" type="presOf" srcId="{B33AE849-3309-428C-8660-AD415A820732}" destId="{433128B5-53E3-46D9-A8FC-3308D1EBF424}" srcOrd="0" destOrd="0" presId="urn:microsoft.com/office/officeart/2005/8/layout/vList2"/>
    <dgm:cxn modelId="{E2A0478E-6976-476E-AB66-4861AFBFFAF4}" srcId="{B33AE849-3309-428C-8660-AD415A820732}" destId="{36B72AA0-097A-4E84-8710-CD70E28E7155}" srcOrd="0" destOrd="0" parTransId="{9110BFE3-81E5-4DB6-BD4E-B918D2BC3951}" sibTransId="{E7DA6CF8-A743-48D4-9753-12511FECD1C3}"/>
    <dgm:cxn modelId="{45EB8D73-59AE-4A07-9029-D6BF145C4366}" type="presParOf" srcId="{433128B5-53E3-46D9-A8FC-3308D1EBF424}" destId="{08C56975-3E90-47F8-ABD8-A42520068F4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C9CF4B-D8B0-4C4F-B105-A00AD73470B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4019C37-4D8C-45CD-87ED-5DFBC6A2B7AB}">
      <dgm:prSet/>
      <dgm:spPr/>
      <dgm:t>
        <a:bodyPr/>
        <a:lstStyle/>
        <a:p>
          <a:pPr rtl="0"/>
          <a:r>
            <a:rPr lang="en-US" dirty="0" smtClean="0"/>
            <a:t>92912E</a:t>
          </a:r>
          <a:endParaRPr lang="en-US" dirty="0"/>
        </a:p>
      </dgm:t>
    </dgm:pt>
    <dgm:pt modelId="{96A83E73-4B5C-41DA-A606-333E7BE40F6B}" type="parTrans" cxnId="{AC85C465-29CB-491C-9E0F-96309886159E}">
      <dgm:prSet/>
      <dgm:spPr/>
      <dgm:t>
        <a:bodyPr/>
        <a:lstStyle/>
        <a:p>
          <a:endParaRPr lang="en-US"/>
        </a:p>
      </dgm:t>
    </dgm:pt>
    <dgm:pt modelId="{724AC603-7E3B-426C-AC39-835B73F63FC8}" type="sibTrans" cxnId="{AC85C465-29CB-491C-9E0F-96309886159E}">
      <dgm:prSet/>
      <dgm:spPr/>
      <dgm:t>
        <a:bodyPr/>
        <a:lstStyle/>
        <a:p>
          <a:endParaRPr lang="en-US"/>
        </a:p>
      </dgm:t>
    </dgm:pt>
    <dgm:pt modelId="{46FB24A0-03E3-49F0-990A-B9457EE01A09}" type="pres">
      <dgm:prSet presAssocID="{A4C9CF4B-D8B0-4C4F-B105-A00AD73470B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7C9D22-7C59-4FBE-9B03-DD4C504791E4}" type="pres">
      <dgm:prSet presAssocID="{14019C37-4D8C-45CD-87ED-5DFBC6A2B7A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85C465-29CB-491C-9E0F-96309886159E}" srcId="{A4C9CF4B-D8B0-4C4F-B105-A00AD73470B9}" destId="{14019C37-4D8C-45CD-87ED-5DFBC6A2B7AB}" srcOrd="0" destOrd="0" parTransId="{96A83E73-4B5C-41DA-A606-333E7BE40F6B}" sibTransId="{724AC603-7E3B-426C-AC39-835B73F63FC8}"/>
    <dgm:cxn modelId="{2500A28A-04F8-45C3-BB3F-983EEC6F50D5}" type="presOf" srcId="{14019C37-4D8C-45CD-87ED-5DFBC6A2B7AB}" destId="{5E7C9D22-7C59-4FBE-9B03-DD4C504791E4}" srcOrd="0" destOrd="0" presId="urn:microsoft.com/office/officeart/2005/8/layout/vList2"/>
    <dgm:cxn modelId="{E6BC4296-7962-4F93-9EBA-47D172AA6B9D}" type="presOf" srcId="{A4C9CF4B-D8B0-4C4F-B105-A00AD73470B9}" destId="{46FB24A0-03E3-49F0-990A-B9457EE01A09}" srcOrd="0" destOrd="0" presId="urn:microsoft.com/office/officeart/2005/8/layout/vList2"/>
    <dgm:cxn modelId="{D1EC6C0C-536B-4A35-B770-14D1F8B92919}" type="presParOf" srcId="{46FB24A0-03E3-49F0-990A-B9457EE01A09}" destId="{5E7C9D22-7C59-4FBE-9B03-DD4C504791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0C74EF-852F-4ABF-BEBD-BB0618E7FEB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4D7372-3CF9-4271-A256-107341B9B09A}">
      <dgm:prSet/>
      <dgm:spPr/>
      <dgm:t>
        <a:bodyPr/>
        <a:lstStyle/>
        <a:p>
          <a:r>
            <a:rPr lang="en-US" dirty="0" smtClean="0"/>
            <a:t>Understand sediment source and surficial/taphonomic process and well as establishing baseline for microdebitage studies</a:t>
          </a:r>
          <a:endParaRPr lang="en-US" dirty="0"/>
        </a:p>
      </dgm:t>
    </dgm:pt>
    <dgm:pt modelId="{0C0770FB-5F2F-436B-A301-CD34F73EF7B4}" type="parTrans" cxnId="{B90FFFCD-4832-4C69-8EF2-513423ABEB12}">
      <dgm:prSet/>
      <dgm:spPr/>
      <dgm:t>
        <a:bodyPr/>
        <a:lstStyle/>
        <a:p>
          <a:endParaRPr lang="en-US"/>
        </a:p>
      </dgm:t>
    </dgm:pt>
    <dgm:pt modelId="{69BF5F4C-D379-400A-BAB4-151B7A2FE49E}" type="sibTrans" cxnId="{B90FFFCD-4832-4C69-8EF2-513423ABEB12}">
      <dgm:prSet/>
      <dgm:spPr/>
      <dgm:t>
        <a:bodyPr/>
        <a:lstStyle/>
        <a:p>
          <a:endParaRPr lang="en-US"/>
        </a:p>
      </dgm:t>
    </dgm:pt>
    <dgm:pt modelId="{D25BD0D0-BA72-4319-A3F6-9905C37B813B}" type="pres">
      <dgm:prSet presAssocID="{5C0C74EF-852F-4ABF-BEBD-BB0618E7FE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9D22A5-68A1-435A-865D-9BF111F0A145}" type="pres">
      <dgm:prSet presAssocID="{A04D7372-3CF9-4271-A256-107341B9B09A}" presName="parentText" presStyleLbl="node1" presStyleIdx="0" presStyleCnt="1" custLinFactNeighborX="-50000" custLinFactNeighborY="-513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4971B9-92D4-419B-8E7E-FAF494989668}" type="presOf" srcId="{A04D7372-3CF9-4271-A256-107341B9B09A}" destId="{759D22A5-68A1-435A-865D-9BF111F0A145}" srcOrd="0" destOrd="0" presId="urn:microsoft.com/office/officeart/2005/8/layout/vList2"/>
    <dgm:cxn modelId="{665300AA-7996-4DF7-9E6B-CB61F0E4FBD0}" type="presOf" srcId="{5C0C74EF-852F-4ABF-BEBD-BB0618E7FEBC}" destId="{D25BD0D0-BA72-4319-A3F6-9905C37B813B}" srcOrd="0" destOrd="0" presId="urn:microsoft.com/office/officeart/2005/8/layout/vList2"/>
    <dgm:cxn modelId="{B90FFFCD-4832-4C69-8EF2-513423ABEB12}" srcId="{5C0C74EF-852F-4ABF-BEBD-BB0618E7FEBC}" destId="{A04D7372-3CF9-4271-A256-107341B9B09A}" srcOrd="0" destOrd="0" parTransId="{0C0770FB-5F2F-436B-A301-CD34F73EF7B4}" sibTransId="{69BF5F4C-D379-400A-BAB4-151B7A2FE49E}"/>
    <dgm:cxn modelId="{C7A85AF2-26D0-4B7B-AF78-F988FB70E341}" type="presParOf" srcId="{D25BD0D0-BA72-4319-A3F6-9905C37B813B}" destId="{759D22A5-68A1-435A-865D-9BF111F0A14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75A386-3167-40E1-8E33-A94A1D61DE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455001-5C48-4E53-BD76-2C860916CC97}">
      <dgm:prSet custT="1"/>
      <dgm:spPr/>
      <dgm:t>
        <a:bodyPr/>
        <a:lstStyle/>
        <a:p>
          <a:pPr rtl="0"/>
          <a:r>
            <a:rPr lang="en-US" sz="2000" dirty="0" smtClean="0"/>
            <a:t>The Ridge during the lowstand was series of micro-environments; the Ridge itself may have affected local climate</a:t>
          </a:r>
        </a:p>
      </dgm:t>
    </dgm:pt>
    <dgm:pt modelId="{0F44ECE3-5CE7-49B1-AD5B-16F9C5F8EC02}" type="parTrans" cxnId="{9CF8655E-B7EF-40B4-8CFB-8E1E2CD965FA}">
      <dgm:prSet/>
      <dgm:spPr/>
      <dgm:t>
        <a:bodyPr/>
        <a:lstStyle/>
        <a:p>
          <a:endParaRPr lang="en-US"/>
        </a:p>
      </dgm:t>
    </dgm:pt>
    <dgm:pt modelId="{78B4D4F3-67F2-41B9-B4C1-FBA47E30771E}" type="sibTrans" cxnId="{9CF8655E-B7EF-40B4-8CFB-8E1E2CD965FA}">
      <dgm:prSet/>
      <dgm:spPr/>
      <dgm:t>
        <a:bodyPr/>
        <a:lstStyle/>
        <a:p>
          <a:endParaRPr lang="en-US"/>
        </a:p>
      </dgm:t>
    </dgm:pt>
    <dgm:pt modelId="{DEB2F03A-10EC-46AD-BC27-ACD8BFD05F69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000" dirty="0" smtClean="0"/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dirty="0" smtClean="0"/>
            <a:t>Prairie Parkland of grasses, tamarack and spruce</a:t>
          </a:r>
          <a:endParaRPr lang="en-US" dirty="0"/>
        </a:p>
      </dgm:t>
    </dgm:pt>
    <dgm:pt modelId="{BD9B604B-8CF9-4483-83E9-C41758F66AAB}" type="parTrans" cxnId="{A864EC0A-C60B-4BE8-BDBA-D6E411EF5F4E}">
      <dgm:prSet/>
      <dgm:spPr/>
      <dgm:t>
        <a:bodyPr/>
        <a:lstStyle/>
        <a:p>
          <a:endParaRPr lang="en-US"/>
        </a:p>
      </dgm:t>
    </dgm:pt>
    <dgm:pt modelId="{A274FC13-F2E7-4426-86A8-36E0C1BB7B55}" type="sibTrans" cxnId="{A864EC0A-C60B-4BE8-BDBA-D6E411EF5F4E}">
      <dgm:prSet/>
      <dgm:spPr/>
      <dgm:t>
        <a:bodyPr/>
        <a:lstStyle/>
        <a:p>
          <a:endParaRPr lang="en-US"/>
        </a:p>
      </dgm:t>
    </dgm:pt>
    <dgm:pt modelId="{4F94DD94-9701-4743-943F-7E7511B2DF5D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000" dirty="0" smtClean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dirty="0" smtClean="0"/>
            <a:t>Patchwork of boggy marsh, small shallow ponds and rivers, and larger  lakes 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dirty="0"/>
        </a:p>
      </dgm:t>
    </dgm:pt>
    <dgm:pt modelId="{3ADB7A2C-D4E1-47D5-86AC-E95423F09CAE}" type="parTrans" cxnId="{C183E566-0380-4435-9E5C-484BA54F9E1C}">
      <dgm:prSet/>
      <dgm:spPr/>
      <dgm:t>
        <a:bodyPr/>
        <a:lstStyle/>
        <a:p>
          <a:endParaRPr lang="en-US"/>
        </a:p>
      </dgm:t>
    </dgm:pt>
    <dgm:pt modelId="{C2BAB9BA-5EF7-4B9D-9741-F96AA4397E65}" type="sibTrans" cxnId="{C183E566-0380-4435-9E5C-484BA54F9E1C}">
      <dgm:prSet/>
      <dgm:spPr/>
      <dgm:t>
        <a:bodyPr/>
        <a:lstStyle/>
        <a:p>
          <a:endParaRPr lang="en-US"/>
        </a:p>
      </dgm:t>
    </dgm:pt>
    <dgm:pt modelId="{40E68193-084D-4A7C-A180-2185041B7B13}" type="pres">
      <dgm:prSet presAssocID="{B475A386-3167-40E1-8E33-A94A1D61DE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FD7DF2-C9B8-4877-8F1A-DEC97CB721EA}" type="pres">
      <dgm:prSet presAssocID="{A4455001-5C48-4E53-BD76-2C860916CC97}" presName="parentText" presStyleLbl="node1" presStyleIdx="0" presStyleCnt="3" custLinFactNeighborY="-5356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78022C-05C2-4389-91F6-ECE61DEE60D1}" type="pres">
      <dgm:prSet presAssocID="{78B4D4F3-67F2-41B9-B4C1-FBA47E30771E}" presName="spacer" presStyleCnt="0"/>
      <dgm:spPr/>
    </dgm:pt>
    <dgm:pt modelId="{D77A48DF-1EF8-4BA7-9516-61E00D8B20D0}" type="pres">
      <dgm:prSet presAssocID="{DEB2F03A-10EC-46AD-BC27-ACD8BFD05F69}" presName="parentText" presStyleLbl="node1" presStyleIdx="1" presStyleCnt="3" custLinFactNeighborY="-929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9FCBA0-0596-460A-AC47-67A8999586EE}" type="pres">
      <dgm:prSet presAssocID="{A274FC13-F2E7-4426-86A8-36E0C1BB7B55}" presName="spacer" presStyleCnt="0"/>
      <dgm:spPr/>
    </dgm:pt>
    <dgm:pt modelId="{62DF423A-AF22-4D09-9FA5-A0BD4191ABA3}" type="pres">
      <dgm:prSet presAssocID="{4F94DD94-9701-4743-943F-7E7511B2DF5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DA4683-074B-47EC-881B-35DF5B2A74E2}" type="presOf" srcId="{B475A386-3167-40E1-8E33-A94A1D61DE29}" destId="{40E68193-084D-4A7C-A180-2185041B7B13}" srcOrd="0" destOrd="0" presId="urn:microsoft.com/office/officeart/2005/8/layout/vList2"/>
    <dgm:cxn modelId="{2487D330-F842-496B-991B-3C556C0FF1D0}" type="presOf" srcId="{4F94DD94-9701-4743-943F-7E7511B2DF5D}" destId="{62DF423A-AF22-4D09-9FA5-A0BD4191ABA3}" srcOrd="0" destOrd="0" presId="urn:microsoft.com/office/officeart/2005/8/layout/vList2"/>
    <dgm:cxn modelId="{9CF8655E-B7EF-40B4-8CFB-8E1E2CD965FA}" srcId="{B475A386-3167-40E1-8E33-A94A1D61DE29}" destId="{A4455001-5C48-4E53-BD76-2C860916CC97}" srcOrd="0" destOrd="0" parTransId="{0F44ECE3-5CE7-49B1-AD5B-16F9C5F8EC02}" sibTransId="{78B4D4F3-67F2-41B9-B4C1-FBA47E30771E}"/>
    <dgm:cxn modelId="{C183E566-0380-4435-9E5C-484BA54F9E1C}" srcId="{B475A386-3167-40E1-8E33-A94A1D61DE29}" destId="{4F94DD94-9701-4743-943F-7E7511B2DF5D}" srcOrd="2" destOrd="0" parTransId="{3ADB7A2C-D4E1-47D5-86AC-E95423F09CAE}" sibTransId="{C2BAB9BA-5EF7-4B9D-9741-F96AA4397E65}"/>
    <dgm:cxn modelId="{00ED418A-CFB9-4085-B720-20E9C892F9D9}" type="presOf" srcId="{A4455001-5C48-4E53-BD76-2C860916CC97}" destId="{02FD7DF2-C9B8-4877-8F1A-DEC97CB721EA}" srcOrd="0" destOrd="0" presId="urn:microsoft.com/office/officeart/2005/8/layout/vList2"/>
    <dgm:cxn modelId="{FCF19B25-EDD0-4BBF-9EC0-7B072A082DDF}" type="presOf" srcId="{DEB2F03A-10EC-46AD-BC27-ACD8BFD05F69}" destId="{D77A48DF-1EF8-4BA7-9516-61E00D8B20D0}" srcOrd="0" destOrd="0" presId="urn:microsoft.com/office/officeart/2005/8/layout/vList2"/>
    <dgm:cxn modelId="{A864EC0A-C60B-4BE8-BDBA-D6E411EF5F4E}" srcId="{B475A386-3167-40E1-8E33-A94A1D61DE29}" destId="{DEB2F03A-10EC-46AD-BC27-ACD8BFD05F69}" srcOrd="1" destOrd="0" parTransId="{BD9B604B-8CF9-4483-83E9-C41758F66AAB}" sibTransId="{A274FC13-F2E7-4426-86A8-36E0C1BB7B55}"/>
    <dgm:cxn modelId="{52D20883-E869-4F29-853B-1BAA4033E446}" type="presParOf" srcId="{40E68193-084D-4A7C-A180-2185041B7B13}" destId="{02FD7DF2-C9B8-4877-8F1A-DEC97CB721EA}" srcOrd="0" destOrd="0" presId="urn:microsoft.com/office/officeart/2005/8/layout/vList2"/>
    <dgm:cxn modelId="{63EC0D58-4B65-42C1-9714-37C6C7C37296}" type="presParOf" srcId="{40E68193-084D-4A7C-A180-2185041B7B13}" destId="{A778022C-05C2-4389-91F6-ECE61DEE60D1}" srcOrd="1" destOrd="0" presId="urn:microsoft.com/office/officeart/2005/8/layout/vList2"/>
    <dgm:cxn modelId="{409637B7-5B97-439F-874D-6F11A066A89B}" type="presParOf" srcId="{40E68193-084D-4A7C-A180-2185041B7B13}" destId="{D77A48DF-1EF8-4BA7-9516-61E00D8B20D0}" srcOrd="2" destOrd="0" presId="urn:microsoft.com/office/officeart/2005/8/layout/vList2"/>
    <dgm:cxn modelId="{66A4229B-F9EC-4FF2-B647-06FE8A3E1B3C}" type="presParOf" srcId="{40E68193-084D-4A7C-A180-2185041B7B13}" destId="{C69FCBA0-0596-460A-AC47-67A8999586EE}" srcOrd="3" destOrd="0" presId="urn:microsoft.com/office/officeart/2005/8/layout/vList2"/>
    <dgm:cxn modelId="{FDFFD90B-1BEC-4989-A4F4-0E7E8AD86F4A}" type="presParOf" srcId="{40E68193-084D-4A7C-A180-2185041B7B13}" destId="{62DF423A-AF22-4D09-9FA5-A0BD4191ABA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04C27F-660E-46CB-AE89-E7233BC35FE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C417D6-DC20-42AB-990D-8B8F2C9A1049}">
      <dgm:prSet/>
      <dgm:spPr/>
      <dgm:t>
        <a:bodyPr/>
        <a:lstStyle/>
        <a:p>
          <a:pPr rtl="0"/>
          <a:r>
            <a:rPr lang="en-US" dirty="0" smtClean="0"/>
            <a:t>Grain morphology, the presence of distinct marsh thecamoebian assemblages and non-arboreal pollen indicate a stable surface and rapid inundation</a:t>
          </a:r>
          <a:endParaRPr lang="en-US" dirty="0"/>
        </a:p>
      </dgm:t>
    </dgm:pt>
    <dgm:pt modelId="{65E7809D-2D44-4726-BBF1-464E1B7EF77A}" type="parTrans" cxnId="{ABD30CF4-F560-42B5-9E87-23D7EAE487DC}">
      <dgm:prSet/>
      <dgm:spPr/>
      <dgm:t>
        <a:bodyPr/>
        <a:lstStyle/>
        <a:p>
          <a:endParaRPr lang="en-US"/>
        </a:p>
      </dgm:t>
    </dgm:pt>
    <dgm:pt modelId="{E41A7921-73D1-4D46-9303-F61CC469D6F2}" type="sibTrans" cxnId="{ABD30CF4-F560-42B5-9E87-23D7EAE487DC}">
      <dgm:prSet/>
      <dgm:spPr/>
      <dgm:t>
        <a:bodyPr/>
        <a:lstStyle/>
        <a:p>
          <a:endParaRPr lang="en-US"/>
        </a:p>
      </dgm:t>
    </dgm:pt>
    <dgm:pt modelId="{9F804542-5A00-4C54-B954-1875675CBD69}">
      <dgm:prSet/>
      <dgm:spPr/>
      <dgm:t>
        <a:bodyPr/>
        <a:lstStyle/>
        <a:p>
          <a:pPr rtl="0"/>
          <a:r>
            <a:rPr lang="en-US" dirty="0" smtClean="0"/>
            <a:t>Grain morphology and source may be able to distinguish between microdebitage and naturally occurring angular sediments</a:t>
          </a:r>
          <a:endParaRPr lang="en-US" dirty="0"/>
        </a:p>
      </dgm:t>
    </dgm:pt>
    <dgm:pt modelId="{38ED8F41-72F4-4A0A-A1D8-56DA9D053410}" type="parTrans" cxnId="{E811A4FD-886E-483C-894F-D1CE4CF5631C}">
      <dgm:prSet/>
      <dgm:spPr/>
      <dgm:t>
        <a:bodyPr/>
        <a:lstStyle/>
        <a:p>
          <a:endParaRPr lang="en-US"/>
        </a:p>
      </dgm:t>
    </dgm:pt>
    <dgm:pt modelId="{89171B4C-BFE6-42F8-9237-D5B50E29DFF9}" type="sibTrans" cxnId="{E811A4FD-886E-483C-894F-D1CE4CF5631C}">
      <dgm:prSet/>
      <dgm:spPr/>
      <dgm:t>
        <a:bodyPr/>
        <a:lstStyle/>
        <a:p>
          <a:endParaRPr lang="en-US"/>
        </a:p>
      </dgm:t>
    </dgm:pt>
    <dgm:pt modelId="{013A29D5-30F2-42C1-A9CB-8EF815287A45}" type="pres">
      <dgm:prSet presAssocID="{4704C27F-660E-46CB-AE89-E7233BC35F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7C7B15-2F07-4FF5-AE83-856049AA6502}" type="pres">
      <dgm:prSet presAssocID="{58C417D6-DC20-42AB-990D-8B8F2C9A104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0D5FBD-16DE-446A-AB3D-F259055CE4C0}" type="pres">
      <dgm:prSet presAssocID="{E41A7921-73D1-4D46-9303-F61CC469D6F2}" presName="spacer" presStyleCnt="0"/>
      <dgm:spPr/>
    </dgm:pt>
    <dgm:pt modelId="{4BFD91E6-472C-4FCF-8593-1C9D6FE74D6E}" type="pres">
      <dgm:prSet presAssocID="{9F804542-5A00-4C54-B954-1875675CBD6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FAD57C-3478-4036-AF28-FA0D72A13E37}" type="presOf" srcId="{58C417D6-DC20-42AB-990D-8B8F2C9A1049}" destId="{AA7C7B15-2F07-4FF5-AE83-856049AA6502}" srcOrd="0" destOrd="0" presId="urn:microsoft.com/office/officeart/2005/8/layout/vList2"/>
    <dgm:cxn modelId="{3D9594B1-7DE1-4B33-8C94-3C86A814DC65}" type="presOf" srcId="{9F804542-5A00-4C54-B954-1875675CBD69}" destId="{4BFD91E6-472C-4FCF-8593-1C9D6FE74D6E}" srcOrd="0" destOrd="0" presId="urn:microsoft.com/office/officeart/2005/8/layout/vList2"/>
    <dgm:cxn modelId="{ABD30CF4-F560-42B5-9E87-23D7EAE487DC}" srcId="{4704C27F-660E-46CB-AE89-E7233BC35FE0}" destId="{58C417D6-DC20-42AB-990D-8B8F2C9A1049}" srcOrd="0" destOrd="0" parTransId="{65E7809D-2D44-4726-BBF1-464E1B7EF77A}" sibTransId="{E41A7921-73D1-4D46-9303-F61CC469D6F2}"/>
    <dgm:cxn modelId="{0CB41056-9352-436A-A227-0E08163CAC45}" type="presOf" srcId="{4704C27F-660E-46CB-AE89-E7233BC35FE0}" destId="{013A29D5-30F2-42C1-A9CB-8EF815287A45}" srcOrd="0" destOrd="0" presId="urn:microsoft.com/office/officeart/2005/8/layout/vList2"/>
    <dgm:cxn modelId="{E811A4FD-886E-483C-894F-D1CE4CF5631C}" srcId="{4704C27F-660E-46CB-AE89-E7233BC35FE0}" destId="{9F804542-5A00-4C54-B954-1875675CBD69}" srcOrd="1" destOrd="0" parTransId="{38ED8F41-72F4-4A0A-A1D8-56DA9D053410}" sibTransId="{89171B4C-BFE6-42F8-9237-D5B50E29DFF9}"/>
    <dgm:cxn modelId="{5C3F7A72-547B-400C-8728-A194E2A545D9}" type="presParOf" srcId="{013A29D5-30F2-42C1-A9CB-8EF815287A45}" destId="{AA7C7B15-2F07-4FF5-AE83-856049AA6502}" srcOrd="0" destOrd="0" presId="urn:microsoft.com/office/officeart/2005/8/layout/vList2"/>
    <dgm:cxn modelId="{4CF5310B-7324-4822-A60F-E7474B3B4E11}" type="presParOf" srcId="{013A29D5-30F2-42C1-A9CB-8EF815287A45}" destId="{FF0D5FBD-16DE-446A-AB3D-F259055CE4C0}" srcOrd="1" destOrd="0" presId="urn:microsoft.com/office/officeart/2005/8/layout/vList2"/>
    <dgm:cxn modelId="{CB7FD498-8965-4F0C-B56A-C29BFF8517F2}" type="presParOf" srcId="{013A29D5-30F2-42C1-A9CB-8EF815287A45}" destId="{4BFD91E6-472C-4FCF-8593-1C9D6FE74D6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5E686B-2422-4C45-A182-6F14E17722B2}">
      <dsp:nvSpPr>
        <dsp:cNvPr id="0" name=""/>
        <dsp:cNvSpPr/>
      </dsp:nvSpPr>
      <dsp:spPr>
        <a:xfrm>
          <a:off x="0" y="0"/>
          <a:ext cx="8229600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600" kern="1200" dirty="0" smtClean="0"/>
            <a:t>To determine the paleoenvironmental conditions on the area on the Alpena-Amberley Ridge ca. 10-7.5 YBP</a:t>
          </a:r>
          <a:endParaRPr lang="en-US" sz="2600" kern="1200" dirty="0"/>
        </a:p>
      </dsp:txBody>
      <dsp:txXfrm>
        <a:off x="50489" y="50489"/>
        <a:ext cx="8128622" cy="933302"/>
      </dsp:txXfrm>
    </dsp:sp>
    <dsp:sp modelId="{EEF0B4EA-3FB8-4993-8C22-F20C1494AB67}">
      <dsp:nvSpPr>
        <dsp:cNvPr id="0" name=""/>
        <dsp:cNvSpPr/>
      </dsp:nvSpPr>
      <dsp:spPr>
        <a:xfrm>
          <a:off x="0" y="1036637"/>
          <a:ext cx="8229600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600" kern="1200" dirty="0" smtClean="0"/>
            <a:t>To refine our knowledge of water-level changes in Lake Huron during the Lake Stanley low stand</a:t>
          </a:r>
          <a:endParaRPr lang="en-US" sz="2600" kern="1200" dirty="0"/>
        </a:p>
      </dsp:txBody>
      <dsp:txXfrm>
        <a:off x="50489" y="1087126"/>
        <a:ext cx="8128622" cy="933302"/>
      </dsp:txXfrm>
    </dsp:sp>
    <dsp:sp modelId="{18D97A70-FE7D-4654-A708-47A70F4F34A9}">
      <dsp:nvSpPr>
        <dsp:cNvPr id="0" name=""/>
        <dsp:cNvSpPr/>
      </dsp:nvSpPr>
      <dsp:spPr>
        <a:xfrm>
          <a:off x="0" y="2103433"/>
          <a:ext cx="8229600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600" kern="1200" dirty="0" smtClean="0"/>
            <a:t> To understand past and present surficial and taphonomic processes </a:t>
          </a:r>
          <a:endParaRPr lang="en-US" sz="2600" kern="1200" dirty="0"/>
        </a:p>
      </dsp:txBody>
      <dsp:txXfrm>
        <a:off x="50489" y="2153922"/>
        <a:ext cx="8128622" cy="933302"/>
      </dsp:txXfrm>
    </dsp:sp>
    <dsp:sp modelId="{8F5FDAAA-1319-4A7F-86B0-C63569F4B32E}">
      <dsp:nvSpPr>
        <dsp:cNvPr id="0" name=""/>
        <dsp:cNvSpPr/>
      </dsp:nvSpPr>
      <dsp:spPr>
        <a:xfrm>
          <a:off x="0" y="3246435"/>
          <a:ext cx="8229600" cy="1034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600" kern="1200" dirty="0" smtClean="0"/>
            <a:t> To identify areas of potential human occupation using microdebitage. </a:t>
          </a:r>
          <a:endParaRPr lang="en-US" sz="2600" kern="1200" dirty="0"/>
        </a:p>
      </dsp:txBody>
      <dsp:txXfrm>
        <a:off x="50489" y="3296924"/>
        <a:ext cx="8128622" cy="9333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19A1F-3F15-4915-B61A-6A01836FFB01}">
      <dsp:nvSpPr>
        <dsp:cNvPr id="0" name=""/>
        <dsp:cNvSpPr/>
      </dsp:nvSpPr>
      <dsp:spPr>
        <a:xfrm>
          <a:off x="0" y="91881"/>
          <a:ext cx="2786104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Particle size- laser diffraction</a:t>
          </a:r>
          <a:endParaRPr lang="en-US" sz="2500" kern="1200" dirty="0"/>
        </a:p>
      </dsp:txBody>
      <dsp:txXfrm>
        <a:off x="48547" y="140428"/>
        <a:ext cx="2689010" cy="897406"/>
      </dsp:txXfrm>
    </dsp:sp>
    <dsp:sp modelId="{F8B0C14C-B0D4-4F38-962D-7D4FF31E4E0A}">
      <dsp:nvSpPr>
        <dsp:cNvPr id="0" name=""/>
        <dsp:cNvSpPr/>
      </dsp:nvSpPr>
      <dsp:spPr>
        <a:xfrm>
          <a:off x="0" y="1179000"/>
          <a:ext cx="2786104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Sediment classification</a:t>
          </a:r>
          <a:endParaRPr lang="en-US" sz="2500" b="1" kern="1200" dirty="0"/>
        </a:p>
      </dsp:txBody>
      <dsp:txXfrm>
        <a:off x="48547" y="1227547"/>
        <a:ext cx="2689010" cy="8974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56975-3E90-47F8-ABD8-A42520068F47}">
      <dsp:nvSpPr>
        <dsp:cNvPr id="0" name=""/>
        <dsp:cNvSpPr/>
      </dsp:nvSpPr>
      <dsp:spPr>
        <a:xfrm>
          <a:off x="0" y="9557"/>
          <a:ext cx="188827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Mean particle size</a:t>
          </a:r>
          <a:endParaRPr lang="en-US" sz="1500" kern="1200" dirty="0"/>
        </a:p>
      </dsp:txBody>
      <dsp:txXfrm>
        <a:off x="17563" y="27120"/>
        <a:ext cx="1853147" cy="3246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C9D22-7C59-4FBE-9B03-DD4C504791E4}">
      <dsp:nvSpPr>
        <dsp:cNvPr id="0" name=""/>
        <dsp:cNvSpPr/>
      </dsp:nvSpPr>
      <dsp:spPr>
        <a:xfrm>
          <a:off x="0" y="4778"/>
          <a:ext cx="881972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92912E</a:t>
          </a:r>
          <a:endParaRPr lang="en-US" sz="1500" kern="1200" dirty="0"/>
        </a:p>
      </dsp:txBody>
      <dsp:txXfrm>
        <a:off x="17563" y="22341"/>
        <a:ext cx="846846" cy="3246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D22A5-68A1-435A-865D-9BF111F0A145}">
      <dsp:nvSpPr>
        <dsp:cNvPr id="0" name=""/>
        <dsp:cNvSpPr/>
      </dsp:nvSpPr>
      <dsp:spPr>
        <a:xfrm>
          <a:off x="0" y="0"/>
          <a:ext cx="3429000" cy="226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Understand sediment source and surficial/taphonomic process and well as establishing baseline for microdebitage studies</a:t>
          </a:r>
          <a:endParaRPr lang="en-US" sz="2200" kern="1200" dirty="0"/>
        </a:p>
      </dsp:txBody>
      <dsp:txXfrm>
        <a:off x="110574" y="110574"/>
        <a:ext cx="3207852" cy="20439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D7DF2-C9B8-4877-8F1A-DEC97CB721EA}">
      <dsp:nvSpPr>
        <dsp:cNvPr id="0" name=""/>
        <dsp:cNvSpPr/>
      </dsp:nvSpPr>
      <dsp:spPr>
        <a:xfrm>
          <a:off x="0" y="0"/>
          <a:ext cx="3276600" cy="15166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The Ridge during the lowstand was series of micro-environments; the Ridge itself may have affected local climate</a:t>
          </a:r>
        </a:p>
      </dsp:txBody>
      <dsp:txXfrm>
        <a:off x="74036" y="74036"/>
        <a:ext cx="3128528" cy="1368557"/>
      </dsp:txXfrm>
    </dsp:sp>
    <dsp:sp modelId="{D77A48DF-1EF8-4BA7-9516-61E00D8B20D0}">
      <dsp:nvSpPr>
        <dsp:cNvPr id="0" name=""/>
        <dsp:cNvSpPr/>
      </dsp:nvSpPr>
      <dsp:spPr>
        <a:xfrm>
          <a:off x="0" y="1526770"/>
          <a:ext cx="3276600" cy="15166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000" kern="1200" dirty="0" smtClean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kern="1200" dirty="0" smtClean="0"/>
            <a:t>Prairie Parkland of grasses, tamarack and spruce</a:t>
          </a:r>
          <a:endParaRPr lang="en-US" kern="1200" dirty="0"/>
        </a:p>
      </dsp:txBody>
      <dsp:txXfrm>
        <a:off x="74036" y="1600806"/>
        <a:ext cx="3128528" cy="1368557"/>
      </dsp:txXfrm>
    </dsp:sp>
    <dsp:sp modelId="{62DF423A-AF22-4D09-9FA5-A0BD4191ABA3}">
      <dsp:nvSpPr>
        <dsp:cNvPr id="0" name=""/>
        <dsp:cNvSpPr/>
      </dsp:nvSpPr>
      <dsp:spPr>
        <a:xfrm>
          <a:off x="0" y="3054158"/>
          <a:ext cx="3276600" cy="15166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000" kern="1200" dirty="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kern="1200" dirty="0" smtClean="0"/>
            <a:t>Patchwork of boggy marsh, small shallow ponds and rivers, and larger  lakes </a:t>
          </a:r>
        </a:p>
        <a:p>
          <a:pPr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74036" y="3128194"/>
        <a:ext cx="3128528" cy="13685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C7B15-2F07-4FF5-AE83-856049AA6502}">
      <dsp:nvSpPr>
        <dsp:cNvPr id="0" name=""/>
        <dsp:cNvSpPr/>
      </dsp:nvSpPr>
      <dsp:spPr>
        <a:xfrm>
          <a:off x="0" y="10259"/>
          <a:ext cx="8229600" cy="2141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Grain morphology, the presence of distinct marsh thecamoebian assemblages and non-arboreal pollen indicate a stable surface and rapid inundation</a:t>
          </a:r>
          <a:endParaRPr lang="en-US" sz="3000" kern="1200" dirty="0"/>
        </a:p>
      </dsp:txBody>
      <dsp:txXfrm>
        <a:off x="104520" y="114779"/>
        <a:ext cx="8020560" cy="1932060"/>
      </dsp:txXfrm>
    </dsp:sp>
    <dsp:sp modelId="{4BFD91E6-472C-4FCF-8593-1C9D6FE74D6E}">
      <dsp:nvSpPr>
        <dsp:cNvPr id="0" name=""/>
        <dsp:cNvSpPr/>
      </dsp:nvSpPr>
      <dsp:spPr>
        <a:xfrm>
          <a:off x="0" y="2237760"/>
          <a:ext cx="8229600" cy="2141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Grain morphology and source may be able to distinguish between microdebitage and naturally occurring angular sediments</a:t>
          </a:r>
          <a:endParaRPr lang="en-US" sz="3000" kern="1200" dirty="0"/>
        </a:p>
      </dsp:txBody>
      <dsp:txXfrm>
        <a:off x="104520" y="2342280"/>
        <a:ext cx="8020560" cy="1932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AE54F-F134-4F8E-BD73-93954873396C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59E7F-795D-4860-8D19-ACB2546E7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78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59E7F-795D-4860-8D19-ACB2546E7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9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59E7F-795D-4860-8D19-ACB2546E7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4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59E7F-795D-4860-8D19-ACB2546E7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44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304800" y="2819400"/>
            <a:ext cx="85344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42" descr="Keller_NatHaz_2ce_cv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2895600"/>
            <a:ext cx="1385888" cy="1828800"/>
          </a:xfrm>
          <a:prstGeom prst="rect">
            <a:avLst/>
          </a:prstGeom>
          <a:noFill/>
        </p:spPr>
      </p:pic>
      <p:sp>
        <p:nvSpPr>
          <p:cNvPr id="1064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6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40"/>
          <p:cNvSpPr>
            <a:spLocks noChangeShapeType="1"/>
          </p:cNvSpPr>
          <p:nvPr/>
        </p:nvSpPr>
        <p:spPr bwMode="auto">
          <a:xfrm>
            <a:off x="304800" y="2819400"/>
            <a:ext cx="85344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42" descr="Keller_NatHaz_2ce_cv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2895600"/>
            <a:ext cx="1385888" cy="1828800"/>
          </a:xfrm>
          <a:prstGeom prst="rect">
            <a:avLst/>
          </a:prstGeom>
          <a:noFill/>
        </p:spPr>
      </p:pic>
      <p:sp>
        <p:nvSpPr>
          <p:cNvPr id="1064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©2012 Pearson Canada Inc.</a:t>
            </a:r>
          </a:p>
          <a:p>
            <a:pPr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3688" y="63246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3 - </a:t>
            </a:r>
            <a:fld id="{1996462C-FA77-487F-9CC4-E2B5AE0AD99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84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35D9-513C-4C42-AC24-7C9D9FB6F88E}" type="datetimeFigureOut">
              <a:rPr lang="en-US" smtClean="0">
                <a:solidFill>
                  <a:prstClr val="black"/>
                </a:solidFill>
              </a:rPr>
              <a:pPr/>
              <a:t>5/2/2013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958BF-380A-43A7-A1F8-F5FA81DDFAA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99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35D9-513C-4C42-AC24-7C9D9FB6F88E}" type="datetimeFigureOut">
              <a:rPr lang="en-US" smtClean="0">
                <a:solidFill>
                  <a:prstClr val="black"/>
                </a:solidFill>
              </a:rPr>
              <a:pPr/>
              <a:t>5/2/2013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958BF-380A-43A7-A1F8-F5FA81DDFAA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63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F2F5C-F910-41C1-A642-5CDA79734EC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63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©2012 Pearson Canada Inc. 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F0824-2AA6-4FFE-B7AD-7AA5A25E66C5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75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A5F82-88E7-45D0-8EC8-132244BED76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13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164AC-5045-4D62-A1E8-20B0C99F9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92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5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2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164AC-5045-4D62-A1E8-20B0C99F9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9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Line 2"/>
          <p:cNvSpPr>
            <a:spLocks noChangeShapeType="1"/>
          </p:cNvSpPr>
          <p:nvPr/>
        </p:nvSpPr>
        <p:spPr bwMode="auto">
          <a:xfrm>
            <a:off x="77724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16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  <p:pic>
        <p:nvPicPr>
          <p:cNvPr id="1066" name="Picture 42" descr="Keller_NatHaz_2ce_cv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48600" y="152400"/>
            <a:ext cx="1155700" cy="15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925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Georg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Line 2"/>
          <p:cNvSpPr>
            <a:spLocks noChangeShapeType="1"/>
          </p:cNvSpPr>
          <p:nvPr/>
        </p:nvSpPr>
        <p:spPr bwMode="auto">
          <a:xfrm>
            <a:off x="77724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16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©2012 Pearson Canada Inc. 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3- </a:t>
            </a:r>
            <a:fld id="{5C3DB31A-4389-4AC5-B42A-B9A5E1BB2E3D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pic>
        <p:nvPicPr>
          <p:cNvPr id="1066" name="Picture 42" descr="Keller_NatHaz_2ce_cv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48600" y="152400"/>
            <a:ext cx="1155700" cy="15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920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Georg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B3371BE-43B2-4EDA-9E3F-C8B635F778EF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5FA4922-7A44-45F2-962D-43E27873314C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Paleoenvironments</a:t>
            </a:r>
            <a:r>
              <a:rPr lang="en-US" b="1" dirty="0" smtClean="0"/>
              <a:t> of the Alpena-Amberley Ridge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419600"/>
            <a:ext cx="7854696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Dr. Elizabeth (Lisa) Sonnenburg</a:t>
            </a:r>
          </a:p>
          <a:p>
            <a:r>
              <a:rPr lang="en-US" dirty="0" smtClean="0"/>
              <a:t>SSHRC Postdoctoral Fellow</a:t>
            </a:r>
          </a:p>
          <a:p>
            <a:r>
              <a:rPr lang="en-US" dirty="0" smtClean="0"/>
              <a:t>University of Michigan Museum of Anthropology</a:t>
            </a:r>
          </a:p>
          <a:p>
            <a:r>
              <a:rPr lang="en-US" b="1" i="1" dirty="0" smtClean="0"/>
              <a:t>North-central GSA Meeting, Kalamazoo</a:t>
            </a:r>
          </a:p>
          <a:p>
            <a:r>
              <a:rPr lang="en-US" b="1" i="1" dirty="0" smtClean="0"/>
              <a:t>May 3, 2013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7984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228600"/>
            <a:ext cx="8305800" cy="1143000"/>
          </a:xfrm>
        </p:spPr>
        <p:txBody>
          <a:bodyPr/>
          <a:lstStyle/>
          <a:p>
            <a:r>
              <a:rPr lang="en-US" dirty="0" smtClean="0"/>
              <a:t>Grain Source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5" y="1905000"/>
            <a:ext cx="8955087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8153400" y="3166641"/>
            <a:ext cx="685800" cy="2895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95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143000"/>
          </a:xfrm>
        </p:spPr>
        <p:txBody>
          <a:bodyPr/>
          <a:lstStyle/>
          <a:p>
            <a:r>
              <a:rPr lang="en-US" dirty="0" smtClean="0"/>
              <a:t>Grain Shape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" y="1143000"/>
            <a:ext cx="8948858" cy="439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8305800" y="2411218"/>
            <a:ext cx="719258" cy="3124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51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Microdebitage?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31" b="10718"/>
          <a:stretch/>
        </p:blipFill>
        <p:spPr>
          <a:xfrm>
            <a:off x="152400" y="2203002"/>
            <a:ext cx="8956876" cy="3321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9436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Experimental pressure flakes-Bayport Chert (courtesy of R. Love)</a:t>
            </a:r>
            <a:endParaRPr lang="en-US" dirty="0">
              <a:latin typeface="+mj-l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219200" y="3829292"/>
            <a:ext cx="990600" cy="188570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048000" y="3886200"/>
            <a:ext cx="838200" cy="1828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24600" y="5715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Vial 2  chert </a:t>
            </a:r>
            <a:r>
              <a:rPr lang="en-US" dirty="0">
                <a:latin typeface="+mj-lt"/>
              </a:rPr>
              <a:t>f</a:t>
            </a:r>
            <a:r>
              <a:rPr lang="en-US" dirty="0" smtClean="0">
                <a:latin typeface="+mj-lt"/>
              </a:rPr>
              <a:t>lake (?)</a:t>
            </a:r>
            <a:endParaRPr lang="en-US" dirty="0">
              <a:latin typeface="+mj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086600" y="3962400"/>
            <a:ext cx="152400" cy="1752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768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Microfossils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Testate amoebae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Pollen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r>
              <a:rPr lang="en-US" dirty="0" smtClean="0"/>
              <a:t>Other organics-wood, charcoal, seeds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887" r="29507" b="33451"/>
          <a:stretch/>
        </p:blipFill>
        <p:spPr>
          <a:xfrm>
            <a:off x="270409" y="2260965"/>
            <a:ext cx="2133600" cy="1876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4" t="38727" r="33333" b="42416"/>
          <a:stretch/>
        </p:blipFill>
        <p:spPr>
          <a:xfrm>
            <a:off x="2526406" y="2260965"/>
            <a:ext cx="2133600" cy="18849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4" t="24582" r="26733" b="41256"/>
          <a:stretch/>
        </p:blipFill>
        <p:spPr>
          <a:xfrm>
            <a:off x="399150" y="4343400"/>
            <a:ext cx="1876118" cy="1988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 t="45024" r="41666" b="36618"/>
          <a:stretch/>
        </p:blipFill>
        <p:spPr>
          <a:xfrm>
            <a:off x="2456598" y="4407533"/>
            <a:ext cx="2133600" cy="18600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6" t="36807" r="43943" b="48545"/>
          <a:stretch/>
        </p:blipFill>
        <p:spPr>
          <a:xfrm>
            <a:off x="6629400" y="2293977"/>
            <a:ext cx="1899920" cy="13849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4" t="36796" r="46197" b="41619"/>
          <a:stretch/>
        </p:blipFill>
        <p:spPr>
          <a:xfrm>
            <a:off x="5018170" y="2260965"/>
            <a:ext cx="1295400" cy="14180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3" t="13982" r="21717" b="36594"/>
          <a:stretch/>
        </p:blipFill>
        <p:spPr>
          <a:xfrm>
            <a:off x="5005291" y="4876800"/>
            <a:ext cx="1394691" cy="1052945"/>
          </a:xfrm>
          <a:prstGeom prst="rect">
            <a:avLst/>
          </a:prstGeom>
        </p:spPr>
      </p:pic>
      <p:pic>
        <p:nvPicPr>
          <p:cNvPr id="13" name="Content Placeholder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0" t="28632" r="36960" b="35684"/>
          <a:stretch/>
        </p:blipFill>
        <p:spPr>
          <a:xfrm>
            <a:off x="6502661" y="5176560"/>
            <a:ext cx="1049867" cy="7602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1" t="26397" r="36464" b="39913"/>
          <a:stretch/>
        </p:blipFill>
        <p:spPr>
          <a:xfrm rot="5400000">
            <a:off x="7438797" y="5060317"/>
            <a:ext cx="1575541" cy="11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25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3406"/>
            <a:ext cx="4419600" cy="662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0" r="50000"/>
          <a:stretch/>
        </p:blipFill>
        <p:spPr>
          <a:xfrm>
            <a:off x="5486400" y="158212"/>
            <a:ext cx="3352800" cy="6611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6872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48600" cy="1162050"/>
          </a:xfrm>
        </p:spPr>
        <p:txBody>
          <a:bodyPr/>
          <a:lstStyle/>
          <a:p>
            <a:r>
              <a:rPr lang="en-US" sz="4800" dirty="0" smtClean="0"/>
              <a:t>The story so far….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12165189"/>
              </p:ext>
            </p:extLst>
          </p:nvPr>
        </p:nvGraphicFramePr>
        <p:xfrm>
          <a:off x="381000" y="1600200"/>
          <a:ext cx="3276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28800"/>
            <a:ext cx="4876800" cy="3242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6442595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Department of Natural </a:t>
            </a:r>
            <a:r>
              <a:rPr lang="en-US" dirty="0"/>
              <a:t>R</a:t>
            </a:r>
            <a:r>
              <a:rPr lang="en-US" dirty="0" smtClean="0"/>
              <a:t>esources, Northwest Territories, 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96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story so far……..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1391455"/>
              </p:ext>
            </p:extLst>
          </p:nvPr>
        </p:nvGraphicFramePr>
        <p:xfrm>
          <a:off x="457200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4947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Social Sciences and Humanities Research Council of Canada (SSHRC)</a:t>
            </a:r>
          </a:p>
          <a:p>
            <a:r>
              <a:rPr lang="en-US" dirty="0" smtClean="0"/>
              <a:t>Drs. John O’Shea, Guy Meadows and Robert Reynolds</a:t>
            </a:r>
          </a:p>
          <a:p>
            <a:r>
              <a:rPr lang="en-US" dirty="0" smtClean="0"/>
              <a:t>Ashley Lemke, Ellie </a:t>
            </a:r>
            <a:r>
              <a:rPr lang="en-US" dirty="0" err="1" smtClean="0"/>
              <a:t>Callison</a:t>
            </a:r>
            <a:r>
              <a:rPr lang="en-US" dirty="0" smtClean="0"/>
              <a:t>, </a:t>
            </a:r>
            <a:r>
              <a:rPr lang="en-US" dirty="0"/>
              <a:t>R</a:t>
            </a:r>
            <a:r>
              <a:rPr lang="en-US" dirty="0" smtClean="0"/>
              <a:t>achel Ross</a:t>
            </a:r>
          </a:p>
          <a:p>
            <a:r>
              <a:rPr lang="en-US" dirty="0" smtClean="0"/>
              <a:t>Michigan Adventure Diving-Ty Schultz, Michael Courvoisier, Annie Davidson</a:t>
            </a:r>
          </a:p>
          <a:p>
            <a:r>
              <a:rPr lang="en-US" dirty="0" smtClean="0"/>
              <a:t>Robert Love</a:t>
            </a:r>
          </a:p>
          <a:p>
            <a:r>
              <a:rPr lang="en-US" dirty="0" smtClean="0"/>
              <a:t>UMMA</a:t>
            </a:r>
            <a:endParaRPr lang="en-US" dirty="0" smtClean="0"/>
          </a:p>
          <a:p>
            <a:r>
              <a:rPr lang="en-US" dirty="0" smtClean="0"/>
              <a:t>Dr. Ed Reinhardt, McMaster </a:t>
            </a:r>
            <a:r>
              <a:rPr lang="en-US" dirty="0" err="1" smtClean="0"/>
              <a:t>Micropaleo</a:t>
            </a:r>
            <a:r>
              <a:rPr lang="en-US" dirty="0" smtClean="0"/>
              <a:t> Lab, McMaster University, Hamilton, Ontario, Canada</a:t>
            </a:r>
          </a:p>
          <a:p>
            <a:r>
              <a:rPr lang="en-US" dirty="0" smtClean="0"/>
              <a:t>Dr. Joe Boyce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069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425134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0067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t="12321" r="5755" b="5630"/>
          <a:stretch/>
        </p:blipFill>
        <p:spPr>
          <a:xfrm>
            <a:off x="2089987" y="195350"/>
            <a:ext cx="6266018" cy="6641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52256"/>
            <a:ext cx="3171129" cy="3127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752600" y="2895600"/>
            <a:ext cx="337387" cy="381000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2667000" y="685800"/>
            <a:ext cx="76200" cy="30480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54257" y="390435"/>
            <a:ext cx="30168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sz="1200" b="1" cap="none" spc="0" dirty="0">
              <a:ln w="12700">
                <a:solidFill>
                  <a:schemeClr val="tx1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049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04174" cy="1162050"/>
          </a:xfrm>
        </p:spPr>
        <p:txBody>
          <a:bodyPr>
            <a:normAutofit/>
          </a:bodyPr>
          <a:lstStyle/>
          <a:p>
            <a:r>
              <a:rPr lang="en-US" dirty="0" smtClean="0"/>
              <a:t>	</a:t>
            </a:r>
            <a:r>
              <a:rPr lang="en-US" sz="4800" dirty="0" smtClean="0"/>
              <a:t>Sediment Particle Analysis</a:t>
            </a:r>
            <a:endParaRPr lang="en-US" sz="4800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916248314"/>
              </p:ext>
            </p:extLst>
          </p:nvPr>
        </p:nvGraphicFramePr>
        <p:xfrm>
          <a:off x="609600" y="1371600"/>
          <a:ext cx="2786104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Content Placeholder 18"/>
          <p:cNvPicPr>
            <a:picLocks noGrp="1" noChangeAspect="1"/>
          </p:cNvPicPr>
          <p:nvPr>
            <p:ph sz="half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283641"/>
            <a:ext cx="5314615" cy="54219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810000"/>
            <a:ext cx="3352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cs typeface="Arial" pitchFamily="34" charset="0"/>
              </a:rPr>
              <a:t>VCS-Very Coarse Sand</a:t>
            </a:r>
          </a:p>
          <a:p>
            <a:r>
              <a:rPr lang="en-US" sz="1400" dirty="0" smtClean="0">
                <a:cs typeface="Arial" pitchFamily="34" charset="0"/>
              </a:rPr>
              <a:t>CS- Coarse Sand</a:t>
            </a:r>
          </a:p>
          <a:p>
            <a:r>
              <a:rPr lang="en-US" sz="1400" dirty="0" smtClean="0">
                <a:cs typeface="Arial" pitchFamily="34" charset="0"/>
              </a:rPr>
              <a:t>MS-Medium Sand</a:t>
            </a:r>
          </a:p>
          <a:p>
            <a:r>
              <a:rPr lang="en-US" sz="1400" dirty="0" smtClean="0">
                <a:cs typeface="Arial" pitchFamily="34" charset="0"/>
              </a:rPr>
              <a:t>FS- Fine Sand</a:t>
            </a:r>
          </a:p>
          <a:p>
            <a:r>
              <a:rPr lang="en-US" sz="1400" dirty="0" smtClean="0">
                <a:cs typeface="Arial" pitchFamily="34" charset="0"/>
              </a:rPr>
              <a:t>VFS-Very </a:t>
            </a:r>
            <a:r>
              <a:rPr lang="en-US" sz="1400" dirty="0">
                <a:cs typeface="Arial" pitchFamily="34" charset="0"/>
              </a:rPr>
              <a:t>F</a:t>
            </a:r>
            <a:r>
              <a:rPr lang="en-US" sz="1400" dirty="0" smtClean="0">
                <a:cs typeface="Arial" pitchFamily="34" charset="0"/>
              </a:rPr>
              <a:t>ine Sand</a:t>
            </a:r>
          </a:p>
          <a:p>
            <a:r>
              <a:rPr lang="en-US" sz="1400" dirty="0" smtClean="0">
                <a:cs typeface="Arial" pitchFamily="34" charset="0"/>
              </a:rPr>
              <a:t>CSMS-Coarse Silty </a:t>
            </a:r>
            <a:r>
              <a:rPr lang="en-US" sz="1400" dirty="0">
                <a:cs typeface="Arial" pitchFamily="34" charset="0"/>
              </a:rPr>
              <a:t>M</a:t>
            </a:r>
            <a:r>
              <a:rPr lang="en-US" sz="1400" dirty="0" smtClean="0">
                <a:cs typeface="Arial" pitchFamily="34" charset="0"/>
              </a:rPr>
              <a:t>edium Sand</a:t>
            </a:r>
          </a:p>
          <a:p>
            <a:r>
              <a:rPr lang="en-US" sz="1400" dirty="0" smtClean="0">
                <a:cs typeface="Arial" pitchFamily="34" charset="0"/>
              </a:rPr>
              <a:t>MSMS-Medium Silty Medium Sand</a:t>
            </a:r>
          </a:p>
          <a:p>
            <a:r>
              <a:rPr lang="en-US" sz="1400" dirty="0" smtClean="0">
                <a:cs typeface="Arial" pitchFamily="34" charset="0"/>
              </a:rPr>
              <a:t>FSMS-Fine Silty Medium Sand</a:t>
            </a:r>
          </a:p>
          <a:p>
            <a:r>
              <a:rPr lang="en-US" sz="1400" dirty="0" smtClean="0">
                <a:cs typeface="Arial" pitchFamily="34" charset="0"/>
              </a:rPr>
              <a:t>VFSMS- Very Find Silty Medium Sand</a:t>
            </a:r>
          </a:p>
          <a:p>
            <a:r>
              <a:rPr lang="en-US" sz="1400" dirty="0" smtClean="0">
                <a:cs typeface="Arial" pitchFamily="34" charset="0"/>
              </a:rPr>
              <a:t>MUD-Mud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737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5111168"/>
              </p:ext>
            </p:extLst>
          </p:nvPr>
        </p:nvGraphicFramePr>
        <p:xfrm>
          <a:off x="228600" y="965915"/>
          <a:ext cx="87630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8026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392" y="304800"/>
            <a:ext cx="8305800" cy="1143000"/>
          </a:xfrm>
        </p:spPr>
        <p:txBody>
          <a:bodyPr/>
          <a:lstStyle/>
          <a:p>
            <a:r>
              <a:rPr lang="en-US" dirty="0" smtClean="0"/>
              <a:t>Sediment Particle Analysis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28600" y="2133600"/>
            <a:ext cx="2786103" cy="994500"/>
            <a:chOff x="0" y="1179000"/>
            <a:chExt cx="2786103" cy="994500"/>
          </a:xfrm>
        </p:grpSpPr>
        <p:sp>
          <p:nvSpPr>
            <p:cNvPr id="5" name="Rounded Rectangle 4"/>
            <p:cNvSpPr/>
            <p:nvPr/>
          </p:nvSpPr>
          <p:spPr>
            <a:xfrm>
              <a:off x="0" y="1179000"/>
              <a:ext cx="2786103" cy="9945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48547" y="1227547"/>
              <a:ext cx="2689009" cy="8974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b="1" kern="1200" dirty="0" smtClean="0"/>
                <a:t>Sediment Sorting</a:t>
              </a:r>
              <a:endParaRPr lang="en-US" sz="2500" b="1" kern="1200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7" t="66103" r="5703"/>
          <a:stretch/>
        </p:blipFill>
        <p:spPr>
          <a:xfrm>
            <a:off x="3178948" y="1425394"/>
            <a:ext cx="5507852" cy="5432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28600" y="3810000"/>
            <a:ext cx="2737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itchFamily="34" charset="0"/>
              </a:rPr>
              <a:t>MWS-Moderately Well Sorted</a:t>
            </a:r>
          </a:p>
          <a:p>
            <a:r>
              <a:rPr lang="en-US" dirty="0" smtClean="0">
                <a:cs typeface="Arial" pitchFamily="34" charset="0"/>
              </a:rPr>
              <a:t>MS-Moderately Sorted</a:t>
            </a:r>
          </a:p>
          <a:p>
            <a:r>
              <a:rPr lang="en-US" dirty="0" smtClean="0">
                <a:cs typeface="Arial" pitchFamily="34" charset="0"/>
              </a:rPr>
              <a:t>PS-Poorly Sorted</a:t>
            </a:r>
          </a:p>
          <a:p>
            <a:r>
              <a:rPr lang="en-US" dirty="0" smtClean="0">
                <a:cs typeface="Arial" pitchFamily="34" charset="0"/>
              </a:rPr>
              <a:t>VPS- Very Poorly Sorted</a:t>
            </a:r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84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805371"/>
              </p:ext>
            </p:extLst>
          </p:nvPr>
        </p:nvGraphicFramePr>
        <p:xfrm>
          <a:off x="609600" y="685800"/>
          <a:ext cx="77724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9268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438400" y="0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µm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61522" y="1717208"/>
            <a:ext cx="6217920" cy="373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t="7143" b="51190"/>
          <a:stretch/>
        </p:blipFill>
        <p:spPr>
          <a:xfrm rot="16200000">
            <a:off x="4067086" y="2647114"/>
            <a:ext cx="5577840" cy="1824812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3048000" y="3666066"/>
            <a:ext cx="3156369" cy="21282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175479559"/>
              </p:ext>
            </p:extLst>
          </p:nvPr>
        </p:nvGraphicFramePr>
        <p:xfrm>
          <a:off x="1676400" y="6371631"/>
          <a:ext cx="1888274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 rot="5400000">
            <a:off x="174590" y="3401360"/>
            <a:ext cx="58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</a:t>
            </a:r>
            <a:endParaRPr lang="en-US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927623398"/>
              </p:ext>
            </p:extLst>
          </p:nvPr>
        </p:nvGraphicFramePr>
        <p:xfrm>
          <a:off x="6553200" y="6488668"/>
          <a:ext cx="881973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56766" r="27304" b="32368"/>
          <a:stretch/>
        </p:blipFill>
        <p:spPr>
          <a:xfrm>
            <a:off x="2438400" y="4267200"/>
            <a:ext cx="2955236" cy="19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58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1143000"/>
          </a:xfrm>
        </p:spPr>
        <p:txBody>
          <a:bodyPr/>
          <a:lstStyle/>
          <a:p>
            <a:r>
              <a:rPr lang="en-US" dirty="0" smtClean="0"/>
              <a:t>Grain Shape and Source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9" t="36244" r="19850" b="14366"/>
          <a:stretch/>
        </p:blipFill>
        <p:spPr>
          <a:xfrm>
            <a:off x="3886200" y="1164306"/>
            <a:ext cx="4800600" cy="513236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60890511"/>
              </p:ext>
            </p:extLst>
          </p:nvPr>
        </p:nvGraphicFramePr>
        <p:xfrm>
          <a:off x="304800" y="1371600"/>
          <a:ext cx="34290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3886200"/>
            <a:ext cx="312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HS-High </a:t>
            </a:r>
            <a:r>
              <a:rPr lang="en-US" dirty="0" err="1"/>
              <a:t>sphericity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LS-Low </a:t>
            </a:r>
            <a:r>
              <a:rPr lang="en-US" dirty="0" err="1" smtClean="0"/>
              <a:t>sphericity</a:t>
            </a:r>
            <a:endParaRPr lang="en-US" dirty="0" smtClean="0"/>
          </a:p>
          <a:p>
            <a:r>
              <a:rPr lang="en-US" dirty="0" smtClean="0"/>
              <a:t>VA-Very angular</a:t>
            </a:r>
          </a:p>
          <a:p>
            <a:r>
              <a:rPr lang="en-US" dirty="0" smtClean="0"/>
              <a:t>A-Angular</a:t>
            </a:r>
          </a:p>
          <a:p>
            <a:r>
              <a:rPr lang="en-US" dirty="0" smtClean="0"/>
              <a:t>SA- Sub-angular</a:t>
            </a:r>
          </a:p>
          <a:p>
            <a:r>
              <a:rPr lang="en-US" dirty="0" smtClean="0"/>
              <a:t>SR-Sub-rounded</a:t>
            </a:r>
          </a:p>
          <a:p>
            <a:r>
              <a:rPr lang="en-US" dirty="0" smtClean="0"/>
              <a:t>Q-Quartz</a:t>
            </a:r>
          </a:p>
          <a:p>
            <a:r>
              <a:rPr lang="en-US" dirty="0" smtClean="0"/>
              <a:t>C-</a:t>
            </a:r>
            <a:r>
              <a:rPr lang="en-US" dirty="0" err="1" smtClean="0"/>
              <a:t>Chert</a:t>
            </a:r>
            <a:endParaRPr lang="en-US" dirty="0" smtClean="0"/>
          </a:p>
          <a:p>
            <a:r>
              <a:rPr lang="en-US" dirty="0" smtClean="0"/>
              <a:t>S-Sandstone</a:t>
            </a:r>
          </a:p>
          <a:p>
            <a:r>
              <a:rPr lang="en-US" dirty="0" smtClean="0"/>
              <a:t>B-Basalt</a:t>
            </a:r>
          </a:p>
        </p:txBody>
      </p:sp>
    </p:spTree>
    <p:extLst>
      <p:ext uri="{BB962C8B-B14F-4D97-AF65-F5344CB8AC3E}">
        <p14:creationId xmlns:p14="http://schemas.microsoft.com/office/powerpoint/2010/main" val="1587333924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heme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Theme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ThemeND</Template>
  <TotalTime>822</TotalTime>
  <Words>372</Words>
  <Application>Microsoft Office PowerPoint</Application>
  <PresentationFormat>On-screen Show (4:3)</PresentationFormat>
  <Paragraphs>78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ThemeND</vt:lpstr>
      <vt:lpstr>3_ThemeND</vt:lpstr>
      <vt:lpstr>Flow</vt:lpstr>
      <vt:lpstr>Paleoenvironments of the Alpena-Amberley Ridge</vt:lpstr>
      <vt:lpstr>Objectives</vt:lpstr>
      <vt:lpstr>PowerPoint Presentation</vt:lpstr>
      <vt:lpstr> Sediment Particle Analysis</vt:lpstr>
      <vt:lpstr>PowerPoint Presentation</vt:lpstr>
      <vt:lpstr>Sediment Particle Analysis</vt:lpstr>
      <vt:lpstr>PowerPoint Presentation</vt:lpstr>
      <vt:lpstr>PowerPoint Presentation</vt:lpstr>
      <vt:lpstr>Grain Shape and Source</vt:lpstr>
      <vt:lpstr>Grain Source</vt:lpstr>
      <vt:lpstr>Grain Shape</vt:lpstr>
      <vt:lpstr>Microdebitage?</vt:lpstr>
      <vt:lpstr>Microfossils</vt:lpstr>
      <vt:lpstr>PowerPoint Presentation</vt:lpstr>
      <vt:lpstr>The story so far….</vt:lpstr>
      <vt:lpstr>The story so far……..</vt:lpstr>
      <vt:lpstr>Acknowledgements</vt:lpstr>
    </vt:vector>
  </TitlesOfParts>
  <Company>University of Michigan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Microscopic Analysis of Submerged Landscapes of the Alpena-Amberley Ridge</dc:title>
  <dc:creator>Sonnenburg, Elizabeth</dc:creator>
  <cp:lastModifiedBy>Sonnenburg, Elizabeth</cp:lastModifiedBy>
  <cp:revision>53</cp:revision>
  <dcterms:created xsi:type="dcterms:W3CDTF">2012-10-17T17:45:56Z</dcterms:created>
  <dcterms:modified xsi:type="dcterms:W3CDTF">2013-05-02T19:57:28Z</dcterms:modified>
</cp:coreProperties>
</file>