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2004000"/>
  <p:notesSz cx="32918400" cy="51206400"/>
  <p:defaultTextStyle>
    <a:defPPr>
      <a:defRPr lang="en-US"/>
    </a:defPPr>
    <a:lvl1pPr algn="l" rtl="0" fontAlgn="base">
      <a:spcBef>
        <a:spcPct val="0"/>
      </a:spcBef>
      <a:spcAft>
        <a:spcPct val="0"/>
      </a:spcAft>
      <a:defRPr sz="3200" kern="1200">
        <a:solidFill>
          <a:schemeClr val="tx1"/>
        </a:solidFill>
        <a:latin typeface="Helvetica" charset="0"/>
        <a:ea typeface="MS PGothic" pitchFamily="34" charset="-128"/>
        <a:cs typeface="+mn-cs"/>
      </a:defRPr>
    </a:lvl1pPr>
    <a:lvl2pPr marL="457200" algn="l" rtl="0" fontAlgn="base">
      <a:spcBef>
        <a:spcPct val="0"/>
      </a:spcBef>
      <a:spcAft>
        <a:spcPct val="0"/>
      </a:spcAft>
      <a:defRPr sz="3200" kern="1200">
        <a:solidFill>
          <a:schemeClr val="tx1"/>
        </a:solidFill>
        <a:latin typeface="Helvetica" charset="0"/>
        <a:ea typeface="MS PGothic" pitchFamily="34" charset="-128"/>
        <a:cs typeface="+mn-cs"/>
      </a:defRPr>
    </a:lvl2pPr>
    <a:lvl3pPr marL="914400" algn="l" rtl="0" fontAlgn="base">
      <a:spcBef>
        <a:spcPct val="0"/>
      </a:spcBef>
      <a:spcAft>
        <a:spcPct val="0"/>
      </a:spcAft>
      <a:defRPr sz="3200" kern="1200">
        <a:solidFill>
          <a:schemeClr val="tx1"/>
        </a:solidFill>
        <a:latin typeface="Helvetica" charset="0"/>
        <a:ea typeface="MS PGothic" pitchFamily="34" charset="-128"/>
        <a:cs typeface="+mn-cs"/>
      </a:defRPr>
    </a:lvl3pPr>
    <a:lvl4pPr marL="1371600" algn="l" rtl="0" fontAlgn="base">
      <a:spcBef>
        <a:spcPct val="0"/>
      </a:spcBef>
      <a:spcAft>
        <a:spcPct val="0"/>
      </a:spcAft>
      <a:defRPr sz="3200" kern="1200">
        <a:solidFill>
          <a:schemeClr val="tx1"/>
        </a:solidFill>
        <a:latin typeface="Helvetica" charset="0"/>
        <a:ea typeface="MS PGothic" pitchFamily="34" charset="-128"/>
        <a:cs typeface="+mn-cs"/>
      </a:defRPr>
    </a:lvl4pPr>
    <a:lvl5pPr marL="1828800" algn="l" rtl="0" fontAlgn="base">
      <a:spcBef>
        <a:spcPct val="0"/>
      </a:spcBef>
      <a:spcAft>
        <a:spcPct val="0"/>
      </a:spcAft>
      <a:defRPr sz="3200" kern="1200">
        <a:solidFill>
          <a:schemeClr val="tx1"/>
        </a:solidFill>
        <a:latin typeface="Helvetica" charset="0"/>
        <a:ea typeface="MS PGothic" pitchFamily="34" charset="-128"/>
        <a:cs typeface="+mn-cs"/>
      </a:defRPr>
    </a:lvl5pPr>
    <a:lvl6pPr marL="2286000" algn="l" defTabSz="914400" rtl="0" eaLnBrk="1" latinLnBrk="0" hangingPunct="1">
      <a:defRPr sz="3200" kern="1200">
        <a:solidFill>
          <a:schemeClr val="tx1"/>
        </a:solidFill>
        <a:latin typeface="Helvetica" charset="0"/>
        <a:ea typeface="MS PGothic" pitchFamily="34" charset="-128"/>
        <a:cs typeface="+mn-cs"/>
      </a:defRPr>
    </a:lvl6pPr>
    <a:lvl7pPr marL="2743200" algn="l" defTabSz="914400" rtl="0" eaLnBrk="1" latinLnBrk="0" hangingPunct="1">
      <a:defRPr sz="3200" kern="1200">
        <a:solidFill>
          <a:schemeClr val="tx1"/>
        </a:solidFill>
        <a:latin typeface="Helvetica" charset="0"/>
        <a:ea typeface="MS PGothic" pitchFamily="34" charset="-128"/>
        <a:cs typeface="+mn-cs"/>
      </a:defRPr>
    </a:lvl7pPr>
    <a:lvl8pPr marL="3200400" algn="l" defTabSz="914400" rtl="0" eaLnBrk="1" latinLnBrk="0" hangingPunct="1">
      <a:defRPr sz="3200" kern="1200">
        <a:solidFill>
          <a:schemeClr val="tx1"/>
        </a:solidFill>
        <a:latin typeface="Helvetica" charset="0"/>
        <a:ea typeface="MS PGothic" pitchFamily="34" charset="-128"/>
        <a:cs typeface="+mn-cs"/>
      </a:defRPr>
    </a:lvl8pPr>
    <a:lvl9pPr marL="3657600" algn="l" defTabSz="914400" rtl="0" eaLnBrk="1" latinLnBrk="0" hangingPunct="1">
      <a:defRPr sz="3200" kern="1200">
        <a:solidFill>
          <a:schemeClr val="tx1"/>
        </a:solidFill>
        <a:latin typeface="Helvetica"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den" initials="A" lastIdx="11" clrIdx="0"/>
  <p:cmAuthor id="1" name="Miriam Rothenberg" initials="" lastIdx="15" clrIdx="1"/>
  <p:cmAuthor id="2" name="Amanda Henck Schmidt" initials="AH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666699"/>
    <a:srgbClr val="FFFF66"/>
    <a:srgbClr val="191919"/>
    <a:srgbClr val="FFFFE1"/>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4" autoAdjust="0"/>
    <p:restoredTop sz="99290" autoAdjust="0"/>
  </p:normalViewPr>
  <p:slideViewPr>
    <p:cSldViewPr>
      <p:cViewPr>
        <p:scale>
          <a:sx n="21" d="100"/>
          <a:sy n="21" d="100"/>
        </p:scale>
        <p:origin x="-2076" y="-504"/>
      </p:cViewPr>
      <p:guideLst>
        <p:guide orient="horz" pos="17839"/>
        <p:guide orient="horz" pos="11477"/>
        <p:guide orient="horz" pos="11910"/>
        <p:guide pos="7487"/>
        <p:guide pos="8412"/>
        <p:guide pos="15647"/>
        <p:guide pos="24775"/>
        <p:guide pos="1150"/>
        <p:guide pos="16618"/>
        <p:guide pos="23851"/>
        <p:guide pos="31106"/>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5F1609C-AE61-4640-AF8E-A606452B39A1}" type="datetime1">
              <a:rPr lang="en-US"/>
              <a:pPr/>
              <a:t>9/23/2014</a:t>
            </a:fld>
            <a:endParaRPr lang="en-US"/>
          </a:p>
        </p:txBody>
      </p:sp>
      <p:sp>
        <p:nvSpPr>
          <p:cNvPr id="4" name="Slide Image Placeholder 3"/>
          <p:cNvSpPr>
            <a:spLocks noGrp="1" noRot="1" noChangeAspect="1"/>
          </p:cNvSpPr>
          <p:nvPr>
            <p:ph type="sldImg" idx="2"/>
          </p:nvPr>
        </p:nvSpPr>
        <p:spPr>
          <a:xfrm>
            <a:off x="1098550" y="3840163"/>
            <a:ext cx="307213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12F09B0-FDF5-4165-80D0-CEDA14FEFCBD}" type="slidenum">
              <a:rPr lang="en-US"/>
              <a:pPr/>
              <a:t>‹#›</a:t>
            </a:fld>
            <a:endParaRPr lang="en-US"/>
          </a:p>
        </p:txBody>
      </p:sp>
    </p:spTree>
    <p:extLst>
      <p:ext uri="{BB962C8B-B14F-4D97-AF65-F5344CB8AC3E}">
        <p14:creationId xmlns:p14="http://schemas.microsoft.com/office/powerpoint/2010/main" val="42126065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9600" dirty="0" smtClean="0">
              <a:solidFill>
                <a:srgbClr val="000000"/>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eaLnBrk="1" hangingPunct="1"/>
            <a:fld id="{DAED8FFC-8BF6-49A6-AEC9-9965129D2007}" type="slidenum">
              <a:rPr lang="en-US" sz="1200">
                <a:latin typeface="Calibri" pitchFamily="34" charset="0"/>
              </a:rPr>
              <a:pPr eaLnBrk="1" hangingPunct="1"/>
              <a:t>1</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9942601"/>
            <a:ext cx="43526075"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134983"/>
            <a:ext cx="35845750" cy="818003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7451B2-5AE7-4F1B-9405-7E80D7544A46}" type="slidenum">
              <a:rPr lang="en-US"/>
              <a:pPr/>
              <a:t>‹#›</a:t>
            </a:fld>
            <a:endParaRPr lang="en-US"/>
          </a:p>
        </p:txBody>
      </p:sp>
    </p:spTree>
    <p:extLst>
      <p:ext uri="{BB962C8B-B14F-4D97-AF65-F5344CB8AC3E}">
        <p14:creationId xmlns:p14="http://schemas.microsoft.com/office/powerpoint/2010/main" val="223756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F09832-2610-4BE4-B61F-A514CCFDE6CE}" type="slidenum">
              <a:rPr lang="en-US"/>
              <a:pPr/>
              <a:t>‹#›</a:t>
            </a:fld>
            <a:endParaRPr lang="en-US"/>
          </a:p>
        </p:txBody>
      </p:sp>
    </p:spTree>
    <p:extLst>
      <p:ext uri="{BB962C8B-B14F-4D97-AF65-F5344CB8AC3E}">
        <p14:creationId xmlns:p14="http://schemas.microsoft.com/office/powerpoint/2010/main" val="191183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4" y="2844492"/>
            <a:ext cx="10880725" cy="256035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844492"/>
            <a:ext cx="32492950" cy="256035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742D8E-D841-4487-BA99-7CD6053BEF4F}" type="slidenum">
              <a:rPr lang="en-US"/>
              <a:pPr/>
              <a:t>‹#›</a:t>
            </a:fld>
            <a:endParaRPr lang="en-US"/>
          </a:p>
        </p:txBody>
      </p:sp>
    </p:spTree>
    <p:extLst>
      <p:ext uri="{BB962C8B-B14F-4D97-AF65-F5344CB8AC3E}">
        <p14:creationId xmlns:p14="http://schemas.microsoft.com/office/powerpoint/2010/main" val="4710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68EDAE-2E39-45A0-ADAE-C052B7AD7864}" type="slidenum">
              <a:rPr lang="en-US"/>
              <a:pPr/>
              <a:t>‹#›</a:t>
            </a:fld>
            <a:endParaRPr lang="en-US"/>
          </a:p>
        </p:txBody>
      </p:sp>
    </p:spTree>
    <p:extLst>
      <p:ext uri="{BB962C8B-B14F-4D97-AF65-F5344CB8AC3E}">
        <p14:creationId xmlns:p14="http://schemas.microsoft.com/office/powerpoint/2010/main" val="38259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0565843"/>
            <a:ext cx="43526075" cy="63557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564968"/>
            <a:ext cx="43526075"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371E14-DF0D-4AEB-BACB-7623DE9A3B6A}" type="slidenum">
              <a:rPr lang="en-US"/>
              <a:pPr/>
              <a:t>‹#›</a:t>
            </a:fld>
            <a:endParaRPr lang="en-US"/>
          </a:p>
        </p:txBody>
      </p:sp>
    </p:spTree>
    <p:extLst>
      <p:ext uri="{BB962C8B-B14F-4D97-AF65-F5344CB8AC3E}">
        <p14:creationId xmlns:p14="http://schemas.microsoft.com/office/powerpoint/2010/main" val="71358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4" y="9246527"/>
            <a:ext cx="21686837"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246527"/>
            <a:ext cx="21686838"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C29368-31D1-43B1-A344-FA55A16C890E}" type="slidenum">
              <a:rPr lang="en-US"/>
              <a:pPr/>
              <a:t>‹#›</a:t>
            </a:fld>
            <a:endParaRPr lang="en-US"/>
          </a:p>
        </p:txBody>
      </p:sp>
    </p:spTree>
    <p:extLst>
      <p:ext uri="{BB962C8B-B14F-4D97-AF65-F5344CB8AC3E}">
        <p14:creationId xmlns:p14="http://schemas.microsoft.com/office/powerpoint/2010/main" val="257086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281024"/>
            <a:ext cx="46085125"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164476"/>
            <a:ext cx="22625050"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149417"/>
            <a:ext cx="22625050"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164476"/>
            <a:ext cx="22632988"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149417"/>
            <a:ext cx="22632988"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571AD65-1016-4284-BBA2-6E3A5688A3E9}" type="slidenum">
              <a:rPr lang="en-US"/>
              <a:pPr/>
              <a:t>‹#›</a:t>
            </a:fld>
            <a:endParaRPr lang="en-US"/>
          </a:p>
        </p:txBody>
      </p:sp>
    </p:spTree>
    <p:extLst>
      <p:ext uri="{BB962C8B-B14F-4D97-AF65-F5344CB8AC3E}">
        <p14:creationId xmlns:p14="http://schemas.microsoft.com/office/powerpoint/2010/main" val="300339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1F43DB-69D2-49FB-9614-B501EE6FBD0F}" type="slidenum">
              <a:rPr lang="en-US"/>
              <a:pPr/>
              <a:t>‹#›</a:t>
            </a:fld>
            <a:endParaRPr lang="en-US"/>
          </a:p>
        </p:txBody>
      </p:sp>
    </p:spTree>
    <p:extLst>
      <p:ext uri="{BB962C8B-B14F-4D97-AF65-F5344CB8AC3E}">
        <p14:creationId xmlns:p14="http://schemas.microsoft.com/office/powerpoint/2010/main" val="342910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E994EF8-4278-4E8A-9931-75E5E7993692}" type="slidenum">
              <a:rPr lang="en-US"/>
              <a:pPr/>
              <a:t>‹#›</a:t>
            </a:fld>
            <a:endParaRPr lang="en-US"/>
          </a:p>
        </p:txBody>
      </p:sp>
    </p:spTree>
    <p:extLst>
      <p:ext uri="{BB962C8B-B14F-4D97-AF65-F5344CB8AC3E}">
        <p14:creationId xmlns:p14="http://schemas.microsoft.com/office/powerpoint/2010/main" val="264328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274851"/>
            <a:ext cx="16846550" cy="54219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274851"/>
            <a:ext cx="28625800" cy="2731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696825"/>
            <a:ext cx="1684655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B55891B-734E-44C4-A15C-7C5DE2653A8F}" type="slidenum">
              <a:rPr lang="en-US"/>
              <a:pPr/>
              <a:t>‹#›</a:t>
            </a:fld>
            <a:endParaRPr lang="en-US"/>
          </a:p>
        </p:txBody>
      </p:sp>
    </p:spTree>
    <p:extLst>
      <p:ext uri="{BB962C8B-B14F-4D97-AF65-F5344CB8AC3E}">
        <p14:creationId xmlns:p14="http://schemas.microsoft.com/office/powerpoint/2010/main" val="338155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2402492"/>
            <a:ext cx="30724475" cy="26453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2859927"/>
            <a:ext cx="30724475" cy="192014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6" y="25047885"/>
            <a:ext cx="30724475" cy="3755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46D25E-0619-423C-9C97-0B2D0CE3A7DA}" type="slidenum">
              <a:rPr lang="en-US"/>
              <a:pPr/>
              <a:t>‹#›</a:t>
            </a:fld>
            <a:endParaRPr lang="en-US"/>
          </a:p>
        </p:txBody>
      </p:sp>
    </p:spTree>
    <p:extLst>
      <p:ext uri="{BB962C8B-B14F-4D97-AF65-F5344CB8AC3E}">
        <p14:creationId xmlns:p14="http://schemas.microsoft.com/office/powerpoint/2010/main" val="33778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844800"/>
            <a:ext cx="435260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247188"/>
            <a:ext cx="43526075" cy="192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atin typeface="Times New Roman"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7495838" y="29159200"/>
            <a:ext cx="16214725"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Times New Roman"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pitchFamily="18" charset="0"/>
              </a:defRPr>
            </a:lvl1pPr>
          </a:lstStyle>
          <a:p>
            <a:fld id="{FC7816B4-A0E5-4936-8848-D970A7C709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MS PGothic" pitchFamily="34"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p:cNvSpPr>
            <a:spLocks noChangeAspect="1" noChangeArrowheads="1"/>
          </p:cNvSpPr>
          <p:nvPr/>
        </p:nvSpPr>
        <p:spPr bwMode="auto">
          <a:xfrm>
            <a:off x="-81758" y="0"/>
            <a:ext cx="51288158" cy="32004000"/>
          </a:xfrm>
          <a:prstGeom prst="rect">
            <a:avLst/>
          </a:prstGeom>
          <a:gradFill flip="none" rotWithShape="1">
            <a:gsLst>
              <a:gs pos="0">
                <a:srgbClr val="3366CC"/>
              </a:gs>
              <a:gs pos="55000">
                <a:schemeClr val="accent1">
                  <a:shade val="67500"/>
                  <a:satMod val="115000"/>
                  <a:alpha val="52000"/>
                  <a:lumMod val="56000"/>
                </a:schemeClr>
              </a:gs>
              <a:gs pos="100000">
                <a:schemeClr val="accent1">
                  <a:shade val="100000"/>
                  <a:satMod val="115000"/>
                </a:schemeClr>
              </a:gs>
            </a:gsLst>
            <a:lin ang="5400000" scaled="1"/>
            <a:tileRect/>
          </a:gra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smtClean="0">
                <a:solidFill>
                  <a:srgbClr val="FFFFFF"/>
                </a:solidFill>
                <a:latin typeface="Times New Roman" charset="0"/>
                <a:ea typeface="ＭＳ Ｐゴシック" charset="0"/>
                <a:cs typeface="ＭＳ Ｐゴシック" charset="0"/>
              </a:rPr>
              <a:t>xxx</a:t>
            </a:r>
            <a:endParaRPr lang="en-US" dirty="0">
              <a:solidFill>
                <a:srgbClr val="FFFFFF"/>
              </a:solidFill>
              <a:latin typeface="Times New Roman" charset="0"/>
              <a:ea typeface="ＭＳ Ｐゴシック" charset="0"/>
              <a:cs typeface="ＭＳ Ｐゴシック" charset="0"/>
            </a:endParaRPr>
          </a:p>
        </p:txBody>
      </p:sp>
      <p:sp>
        <p:nvSpPr>
          <p:cNvPr id="14343" name="Text Box 12"/>
          <p:cNvSpPr txBox="1">
            <a:spLocks noChangeArrowheads="1"/>
          </p:cNvSpPr>
          <p:nvPr/>
        </p:nvSpPr>
        <p:spPr bwMode="auto">
          <a:xfrm>
            <a:off x="13307614" y="6894967"/>
            <a:ext cx="24509413" cy="21453475"/>
          </a:xfrm>
          <a:prstGeom prst="rect">
            <a:avLst/>
          </a:prstGeom>
          <a:solidFill>
            <a:schemeClr val="bg1"/>
          </a:solidFill>
          <a:ln w="38100">
            <a:solidFill>
              <a:srgbClr val="000000"/>
            </a:solidFill>
            <a:round/>
            <a:headEnd/>
            <a:tailEnd/>
          </a:ln>
        </p:spPr>
        <p:txBody>
          <a:bodyPr lIns="914400" tIns="457200" rIns="914400" bIns="914400" anchor="ctr"/>
          <a:lstStyle>
            <a:lvl1pPr eaLnBrk="0" hangingPunct="0">
              <a:tabLst>
                <a:tab pos="500063" algn="l"/>
              </a:tabLst>
              <a:defRPr sz="3200">
                <a:solidFill>
                  <a:schemeClr val="tx1"/>
                </a:solidFill>
                <a:latin typeface="Helvetica" charset="0"/>
                <a:ea typeface="MS PGothic" pitchFamily="34" charset="-128"/>
              </a:defRPr>
            </a:lvl1pPr>
            <a:lvl2pPr marL="742950" indent="-285750" eaLnBrk="0" hangingPunct="0">
              <a:tabLst>
                <a:tab pos="500063" algn="l"/>
              </a:tabLst>
              <a:defRPr sz="3200">
                <a:solidFill>
                  <a:schemeClr val="tx1"/>
                </a:solidFill>
                <a:latin typeface="Helvetica" charset="0"/>
                <a:ea typeface="MS PGothic" pitchFamily="34" charset="-128"/>
              </a:defRPr>
            </a:lvl2pPr>
            <a:lvl3pPr marL="1143000" indent="-228600" eaLnBrk="0" hangingPunct="0">
              <a:tabLst>
                <a:tab pos="500063" algn="l"/>
              </a:tabLst>
              <a:defRPr sz="3200">
                <a:solidFill>
                  <a:schemeClr val="tx1"/>
                </a:solidFill>
                <a:latin typeface="Helvetica" charset="0"/>
                <a:ea typeface="MS PGothic" pitchFamily="34" charset="-128"/>
              </a:defRPr>
            </a:lvl3pPr>
            <a:lvl4pPr marL="1600200" indent="-228600" eaLnBrk="0" hangingPunct="0">
              <a:tabLst>
                <a:tab pos="500063" algn="l"/>
              </a:tabLst>
              <a:defRPr sz="3200">
                <a:solidFill>
                  <a:schemeClr val="tx1"/>
                </a:solidFill>
                <a:latin typeface="Helvetica" charset="0"/>
                <a:ea typeface="MS PGothic" pitchFamily="34" charset="-128"/>
              </a:defRPr>
            </a:lvl4pPr>
            <a:lvl5pPr marL="2057400" indent="-228600" eaLnBrk="0" hangingPunct="0">
              <a:tabLst>
                <a:tab pos="500063"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9pPr>
          </a:lstStyle>
          <a:p>
            <a:pPr algn="just" eaLnBrk="1" hangingPunct="1"/>
            <a:endParaRPr lang="en-US" sz="4800" b="1" dirty="0" smtClean="0">
              <a:solidFill>
                <a:srgbClr val="000000"/>
              </a:solidFill>
              <a:latin typeface="Calibri" pitchFamily="34" charset="0"/>
            </a:endParaRPr>
          </a:p>
          <a:p>
            <a:pPr algn="just" eaLnBrk="1" hangingPunct="1"/>
            <a:r>
              <a:rPr lang="en-US" sz="3000" b="1" dirty="0" smtClean="0">
                <a:solidFill>
                  <a:srgbClr val="000000"/>
                </a:solidFill>
                <a:latin typeface="+mj-lt"/>
              </a:rPr>
              <a:t> </a:t>
            </a:r>
          </a:p>
        </p:txBody>
      </p:sp>
      <p:sp>
        <p:nvSpPr>
          <p:cNvPr id="5" name="Rectangle 4"/>
          <p:cNvSpPr/>
          <p:nvPr/>
        </p:nvSpPr>
        <p:spPr>
          <a:xfrm>
            <a:off x="39238238" y="17145000"/>
            <a:ext cx="9396412" cy="6862763"/>
          </a:xfrm>
          <a:prstGeom prst="rect">
            <a:avLst/>
          </a:prstGeom>
        </p:spPr>
        <p:txBody>
          <a:bodyPr>
            <a:spAutoFit/>
          </a:bodyPr>
          <a:lstStyle/>
          <a:p>
            <a:r>
              <a:rPr lang="en-US" sz="4000" b="1">
                <a:solidFill>
                  <a:srgbClr val="FF0000"/>
                </a:solidFill>
                <a:latin typeface="Times New Roman" pitchFamily="18" charset="0"/>
              </a:rPr>
              <a:t>© </a:t>
            </a:r>
            <a:r>
              <a:rPr lang="en-US" sz="4000">
                <a:solidFill>
                  <a:srgbClr val="FF0000"/>
                </a:solidFill>
                <a:latin typeface="Times New Roman" pitchFamily="18" charset="0"/>
              </a:rPr>
              <a:t>File copyright Colin Purrington. You may use for making your poster, of course, but please do not plagiarize, adapt, or put on your own site. Also, do not upload this file, even if modified, to third-party file-sharing sites such as doctoc.com. If you have insatiable need to post a template onto your own site, search the internet for a different template to steal. File downloaded from http://colinpurrington.com/tips/academic/posterdesign.</a:t>
            </a:r>
          </a:p>
        </p:txBody>
      </p:sp>
      <p:sp>
        <p:nvSpPr>
          <p:cNvPr id="14340" name="Text Box 7"/>
          <p:cNvSpPr txBox="1">
            <a:spLocks noChangeArrowheads="1"/>
          </p:cNvSpPr>
          <p:nvPr/>
        </p:nvSpPr>
        <p:spPr bwMode="auto">
          <a:xfrm>
            <a:off x="1825625" y="10447338"/>
            <a:ext cx="10059987" cy="7821632"/>
          </a:xfrm>
          <a:prstGeom prst="rect">
            <a:avLst/>
          </a:prstGeom>
          <a:solidFill>
            <a:schemeClr val="bg1"/>
          </a:solidFill>
          <a:ln w="38100">
            <a:solidFill>
              <a:srgbClr val="000000"/>
            </a:solidFill>
            <a:round/>
            <a:headEnd/>
            <a:tailEnd/>
          </a:ln>
        </p:spPr>
        <p:txBody>
          <a:bodyPr lIns="914400" tIns="457200" rIns="914400" bIns="685800" anchor="ctr"/>
          <a:lstStyle>
            <a:lvl1pPr eaLnBrk="0" hangingPunct="0">
              <a:tabLst>
                <a:tab pos="500063" algn="l"/>
              </a:tabLst>
              <a:defRPr sz="3200">
                <a:solidFill>
                  <a:schemeClr val="tx1"/>
                </a:solidFill>
                <a:latin typeface="Helvetica" charset="0"/>
                <a:ea typeface="MS PGothic" pitchFamily="34" charset="-128"/>
              </a:defRPr>
            </a:lvl1pPr>
            <a:lvl2pPr marL="742950" indent="-285750" eaLnBrk="0" hangingPunct="0">
              <a:tabLst>
                <a:tab pos="500063" algn="l"/>
              </a:tabLst>
              <a:defRPr sz="3200">
                <a:solidFill>
                  <a:schemeClr val="tx1"/>
                </a:solidFill>
                <a:latin typeface="Helvetica" charset="0"/>
                <a:ea typeface="MS PGothic" pitchFamily="34" charset="-128"/>
              </a:defRPr>
            </a:lvl2pPr>
            <a:lvl3pPr marL="1143000" indent="-228600" eaLnBrk="0" hangingPunct="0">
              <a:tabLst>
                <a:tab pos="500063" algn="l"/>
              </a:tabLst>
              <a:defRPr sz="3200">
                <a:solidFill>
                  <a:schemeClr val="tx1"/>
                </a:solidFill>
                <a:latin typeface="Helvetica" charset="0"/>
                <a:ea typeface="MS PGothic" pitchFamily="34" charset="-128"/>
              </a:defRPr>
            </a:lvl3pPr>
            <a:lvl4pPr marL="1600200" indent="-228600" eaLnBrk="0" hangingPunct="0">
              <a:tabLst>
                <a:tab pos="500063" algn="l"/>
              </a:tabLst>
              <a:defRPr sz="3200">
                <a:solidFill>
                  <a:schemeClr val="tx1"/>
                </a:solidFill>
                <a:latin typeface="Helvetica" charset="0"/>
                <a:ea typeface="MS PGothic" pitchFamily="34" charset="-128"/>
              </a:defRPr>
            </a:lvl4pPr>
            <a:lvl5pPr marL="2057400" indent="-228600" eaLnBrk="0" hangingPunct="0">
              <a:tabLst>
                <a:tab pos="500063"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9pPr>
          </a:lstStyle>
          <a:p>
            <a:pPr algn="just" eaLnBrk="1" hangingPunct="1">
              <a:spcBef>
                <a:spcPct val="50000"/>
              </a:spcBef>
            </a:pPr>
            <a:r>
              <a:rPr lang="en-US" sz="4800" b="1" dirty="0" smtClean="0">
                <a:latin typeface="Calibri" pitchFamily="34" charset="0"/>
              </a:rPr>
              <a:t>Introduction</a:t>
            </a:r>
          </a:p>
          <a:p>
            <a:pPr marL="290513" indent="-290513" algn="just" eaLnBrk="1" hangingPunct="1">
              <a:spcBef>
                <a:spcPct val="50000"/>
              </a:spcBef>
              <a:buFont typeface="Arial"/>
              <a:buChar char="•"/>
            </a:pPr>
            <a:r>
              <a:rPr lang="en-US" sz="3000" dirty="0" smtClean="0">
                <a:latin typeface="+mj-lt"/>
              </a:rPr>
              <a:t>Groundwater is the water that moves underneath the surface of the Earth by way of rock fractures and sediment pores. </a:t>
            </a:r>
          </a:p>
          <a:p>
            <a:pPr marL="290513" indent="-290513" algn="just" eaLnBrk="1" hangingPunct="1">
              <a:spcBef>
                <a:spcPct val="50000"/>
              </a:spcBef>
              <a:buFont typeface="Arial"/>
              <a:buChar char="•"/>
            </a:pPr>
            <a:r>
              <a:rPr lang="en-US" sz="3000" dirty="0" smtClean="0">
                <a:latin typeface="+mj-lt"/>
              </a:rPr>
              <a:t>Hysteresis is the time between peak precipitation and peak discharge in a chosen watershed system.</a:t>
            </a:r>
          </a:p>
          <a:p>
            <a:pPr marL="290513" indent="-290513" algn="just" eaLnBrk="1" hangingPunct="1">
              <a:spcBef>
                <a:spcPct val="50000"/>
              </a:spcBef>
              <a:buFont typeface="Arial"/>
              <a:buChar char="•"/>
            </a:pPr>
            <a:r>
              <a:rPr lang="en-US" sz="3000" dirty="0" smtClean="0">
                <a:latin typeface="+mj-lt"/>
              </a:rPr>
              <a:t>The area has a monsoonal climate.</a:t>
            </a:r>
          </a:p>
          <a:p>
            <a:pPr marL="290513" indent="-290513" algn="just" eaLnBrk="1" hangingPunct="1">
              <a:spcBef>
                <a:spcPct val="50000"/>
              </a:spcBef>
              <a:buFont typeface="Arial"/>
              <a:buChar char="•"/>
            </a:pPr>
            <a:r>
              <a:rPr lang="en-US" sz="3000" dirty="0" smtClean="0">
                <a:latin typeface="+mj-lt"/>
              </a:rPr>
              <a:t>The Himalayas lead to complicated geology.</a:t>
            </a:r>
          </a:p>
          <a:p>
            <a:pPr marL="290513" indent="-290513" algn="just" eaLnBrk="1" hangingPunct="1">
              <a:spcBef>
                <a:spcPct val="50000"/>
              </a:spcBef>
              <a:buFont typeface="Arial"/>
              <a:buChar char="•"/>
            </a:pPr>
            <a:r>
              <a:rPr lang="en-US" sz="3000" dirty="0" smtClean="0">
                <a:latin typeface="+mj-lt"/>
              </a:rPr>
              <a:t>Work in this area is important because groundwater does not react as quickly as surface water and may not display side effects to the system until a later time.  This has the potential to affect seasonal patterns associated with the area.</a:t>
            </a:r>
          </a:p>
        </p:txBody>
      </p:sp>
      <p:sp>
        <p:nvSpPr>
          <p:cNvPr id="14341" name="Text Box 11"/>
          <p:cNvSpPr txBox="1">
            <a:spLocks noChangeArrowheads="1"/>
          </p:cNvSpPr>
          <p:nvPr/>
        </p:nvSpPr>
        <p:spPr bwMode="auto">
          <a:xfrm>
            <a:off x="1825625" y="18907125"/>
            <a:ext cx="10059987" cy="9412288"/>
          </a:xfrm>
          <a:prstGeom prst="rect">
            <a:avLst/>
          </a:prstGeom>
          <a:solidFill>
            <a:schemeClr val="bg1"/>
          </a:solidFill>
          <a:ln w="38100">
            <a:solidFill>
              <a:srgbClr val="000000"/>
            </a:solidFill>
            <a:round/>
            <a:headEnd/>
            <a:tailEnd/>
          </a:ln>
        </p:spPr>
        <p:txBody>
          <a:bodyPr lIns="914400" tIns="457200" rIns="914400" bIns="685800" anchor="ctr"/>
          <a:lstStyle>
            <a:lvl1pPr eaLnBrk="0" hangingPunct="0">
              <a:tabLst>
                <a:tab pos="508000" algn="l"/>
              </a:tabLst>
              <a:defRPr sz="3200">
                <a:solidFill>
                  <a:schemeClr val="tx1"/>
                </a:solidFill>
                <a:latin typeface="Helvetica" charset="0"/>
                <a:ea typeface="MS PGothic" pitchFamily="34" charset="-128"/>
              </a:defRPr>
            </a:lvl1pPr>
            <a:lvl2pPr marL="742950" indent="-285750" eaLnBrk="0" hangingPunct="0">
              <a:tabLst>
                <a:tab pos="508000" algn="l"/>
              </a:tabLst>
              <a:defRPr sz="3200">
                <a:solidFill>
                  <a:schemeClr val="tx1"/>
                </a:solidFill>
                <a:latin typeface="Helvetica" charset="0"/>
                <a:ea typeface="MS PGothic" pitchFamily="34" charset="-128"/>
              </a:defRPr>
            </a:lvl2pPr>
            <a:lvl3pPr marL="1143000" indent="-228600" eaLnBrk="0" hangingPunct="0">
              <a:tabLst>
                <a:tab pos="508000" algn="l"/>
              </a:tabLst>
              <a:defRPr sz="3200">
                <a:solidFill>
                  <a:schemeClr val="tx1"/>
                </a:solidFill>
                <a:latin typeface="Helvetica" charset="0"/>
                <a:ea typeface="MS PGothic" pitchFamily="34" charset="-128"/>
              </a:defRPr>
            </a:lvl3pPr>
            <a:lvl4pPr marL="1600200" indent="-228600" eaLnBrk="0" hangingPunct="0">
              <a:tabLst>
                <a:tab pos="508000" algn="l"/>
              </a:tabLst>
              <a:defRPr sz="3200">
                <a:solidFill>
                  <a:schemeClr val="tx1"/>
                </a:solidFill>
                <a:latin typeface="Helvetica" charset="0"/>
                <a:ea typeface="MS PGothic" pitchFamily="34" charset="-128"/>
              </a:defRPr>
            </a:lvl4pPr>
            <a:lvl5pPr marL="2057400" indent="-228600" eaLnBrk="0" hangingPunct="0">
              <a:tabLst>
                <a:tab pos="508000"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9pPr>
          </a:lstStyle>
          <a:p>
            <a:pPr algn="just" eaLnBrk="1" hangingPunct="1">
              <a:spcBef>
                <a:spcPct val="50000"/>
              </a:spcBef>
            </a:pPr>
            <a:r>
              <a:rPr lang="en-US" sz="4400" b="1" dirty="0" smtClean="0">
                <a:solidFill>
                  <a:srgbClr val="000000"/>
                </a:solidFill>
                <a:latin typeface="Calibri" pitchFamily="34" charset="0"/>
              </a:rPr>
              <a:t>Methods</a:t>
            </a:r>
          </a:p>
          <a:p>
            <a:pPr marL="290513" indent="-290513" algn="just" eaLnBrk="1" hangingPunct="1">
              <a:spcBef>
                <a:spcPct val="50000"/>
              </a:spcBef>
              <a:buFont typeface="Arial"/>
              <a:buChar char="•"/>
            </a:pPr>
            <a:r>
              <a:rPr lang="en-US" sz="3000" dirty="0" smtClean="0">
                <a:solidFill>
                  <a:srgbClr val="000000"/>
                </a:solidFill>
                <a:latin typeface="+mj-lt"/>
              </a:rPr>
              <a:t>Utilized the work of </a:t>
            </a:r>
            <a:r>
              <a:rPr lang="en-US" sz="3000" dirty="0" err="1" smtClean="0">
                <a:solidFill>
                  <a:srgbClr val="000000"/>
                </a:solidFill>
                <a:latin typeface="+mj-lt"/>
              </a:rPr>
              <a:t>Christoff</a:t>
            </a:r>
            <a:r>
              <a:rPr lang="en-US" sz="3000" dirty="0" smtClean="0">
                <a:solidFill>
                  <a:srgbClr val="000000"/>
                </a:solidFill>
                <a:latin typeface="+mj-lt"/>
              </a:rPr>
              <a:t> </a:t>
            </a:r>
            <a:r>
              <a:rPr lang="en-US" sz="3000" dirty="0" err="1" smtClean="0">
                <a:solidFill>
                  <a:srgbClr val="000000"/>
                </a:solidFill>
                <a:latin typeface="+mj-lt"/>
              </a:rPr>
              <a:t>Andermann</a:t>
            </a:r>
            <a:r>
              <a:rPr lang="en-US" sz="3000" dirty="0" smtClean="0">
                <a:solidFill>
                  <a:srgbClr val="000000"/>
                </a:solidFill>
                <a:latin typeface="+mj-lt"/>
              </a:rPr>
              <a:t>, et al. (2012) on groundwater storage in the Nepali Himalayas and applied the concepts to western China and eastern Tibet. </a:t>
            </a:r>
          </a:p>
          <a:p>
            <a:pPr marL="290513" indent="-290513" algn="just" eaLnBrk="1" hangingPunct="1">
              <a:spcBef>
                <a:spcPct val="50000"/>
              </a:spcBef>
              <a:buFont typeface="Arial"/>
              <a:buChar char="•"/>
            </a:pPr>
            <a:r>
              <a:rPr lang="en-US" sz="3000" dirty="0" smtClean="0">
                <a:solidFill>
                  <a:srgbClr val="000000"/>
                </a:solidFill>
                <a:latin typeface="+mj-lt"/>
              </a:rPr>
              <a:t>Plotted 26 </a:t>
            </a:r>
            <a:r>
              <a:rPr lang="en-US" sz="3000" dirty="0">
                <a:solidFill>
                  <a:srgbClr val="000000"/>
                </a:solidFill>
                <a:latin typeface="+mj-lt"/>
              </a:rPr>
              <a:t>years </a:t>
            </a:r>
            <a:r>
              <a:rPr lang="en-US" sz="3000" dirty="0" smtClean="0">
                <a:solidFill>
                  <a:srgbClr val="000000"/>
                </a:solidFill>
                <a:latin typeface="+mj-lt"/>
              </a:rPr>
              <a:t>of data between </a:t>
            </a:r>
            <a:r>
              <a:rPr lang="en-US" sz="3000" dirty="0">
                <a:solidFill>
                  <a:srgbClr val="000000"/>
                </a:solidFill>
                <a:latin typeface="+mj-lt"/>
              </a:rPr>
              <a:t>1955 and 1987 with 6 years of missing data due to incomplete records.  </a:t>
            </a:r>
            <a:endParaRPr lang="en-US" sz="3000" dirty="0" smtClean="0">
              <a:solidFill>
                <a:srgbClr val="000000"/>
              </a:solidFill>
              <a:latin typeface="+mj-lt"/>
            </a:endParaRPr>
          </a:p>
          <a:p>
            <a:pPr marL="290513" indent="-290513" algn="just" eaLnBrk="1" hangingPunct="1">
              <a:spcBef>
                <a:spcPct val="50000"/>
              </a:spcBef>
              <a:buFont typeface="Arial"/>
              <a:buChar char="•"/>
            </a:pPr>
            <a:r>
              <a:rPr lang="en-US" sz="3000" dirty="0" smtClean="0">
                <a:solidFill>
                  <a:srgbClr val="000000"/>
                </a:solidFill>
                <a:latin typeface="+mj-lt"/>
              </a:rPr>
              <a:t>Study area included 6 watersheds of varying sizes.</a:t>
            </a:r>
          </a:p>
          <a:p>
            <a:pPr marL="290513" indent="-290513" algn="just" eaLnBrk="1" hangingPunct="1">
              <a:spcBef>
                <a:spcPct val="50000"/>
              </a:spcBef>
              <a:buFont typeface="Arial"/>
              <a:buChar char="•"/>
            </a:pPr>
            <a:r>
              <a:rPr lang="en-US" sz="3000" dirty="0" smtClean="0">
                <a:solidFill>
                  <a:srgbClr val="000000"/>
                </a:solidFill>
                <a:latin typeface="+mj-lt"/>
              </a:rPr>
              <a:t>Data obtained from the Chinese Hydrology Bureau and Dr. Amanda Schmidt’s graduate work at the University of Washington (Schmidt et al. 2011)</a:t>
            </a:r>
          </a:p>
          <a:p>
            <a:pPr marL="290513" indent="-290513" algn="just" eaLnBrk="1" hangingPunct="1">
              <a:spcBef>
                <a:spcPct val="50000"/>
              </a:spcBef>
              <a:buFont typeface="Arial"/>
              <a:buChar char="•"/>
            </a:pPr>
            <a:r>
              <a:rPr lang="en-US" sz="3000" dirty="0" smtClean="0">
                <a:solidFill>
                  <a:srgbClr val="000000"/>
                </a:solidFill>
                <a:latin typeface="+mj-lt"/>
              </a:rPr>
              <a:t>Data formatted using </a:t>
            </a:r>
            <a:r>
              <a:rPr lang="en-US" sz="3000" dirty="0" err="1" smtClean="0">
                <a:solidFill>
                  <a:srgbClr val="000000"/>
                </a:solidFill>
                <a:latin typeface="+mj-lt"/>
              </a:rPr>
              <a:t>MATlab</a:t>
            </a:r>
            <a:r>
              <a:rPr lang="en-US" sz="3000" dirty="0" smtClean="0">
                <a:solidFill>
                  <a:srgbClr val="000000"/>
                </a:solidFill>
                <a:latin typeface="+mj-lt"/>
              </a:rPr>
              <a:t> (version 2010b) and analyzed with </a:t>
            </a:r>
            <a:r>
              <a:rPr lang="en-US" sz="3000" dirty="0" err="1" smtClean="0">
                <a:solidFill>
                  <a:srgbClr val="000000"/>
                </a:solidFill>
                <a:latin typeface="+mj-lt"/>
              </a:rPr>
              <a:t>Rstudio</a:t>
            </a:r>
            <a:r>
              <a:rPr lang="en-US" sz="3000" dirty="0" smtClean="0">
                <a:solidFill>
                  <a:srgbClr val="000000"/>
                </a:solidFill>
                <a:latin typeface="+mj-lt"/>
              </a:rPr>
              <a:t> script modified from </a:t>
            </a:r>
            <a:r>
              <a:rPr lang="en-US" sz="3000" dirty="0" err="1" smtClean="0">
                <a:solidFill>
                  <a:srgbClr val="000000"/>
                </a:solidFill>
                <a:latin typeface="+mj-lt"/>
              </a:rPr>
              <a:t>Andermann</a:t>
            </a:r>
            <a:r>
              <a:rPr lang="en-US" sz="3000" dirty="0" smtClean="0">
                <a:solidFill>
                  <a:srgbClr val="000000"/>
                </a:solidFill>
                <a:latin typeface="+mj-lt"/>
              </a:rPr>
              <a:t> et al. (2012).  </a:t>
            </a:r>
          </a:p>
        </p:txBody>
      </p:sp>
      <p:sp>
        <p:nvSpPr>
          <p:cNvPr id="14342" name="Text Box 16"/>
          <p:cNvSpPr txBox="1">
            <a:spLocks noChangeArrowheads="1"/>
          </p:cNvSpPr>
          <p:nvPr/>
        </p:nvSpPr>
        <p:spPr bwMode="auto">
          <a:xfrm>
            <a:off x="21964649" y="28782963"/>
            <a:ext cx="15898813" cy="2611436"/>
          </a:xfrm>
          <a:prstGeom prst="rect">
            <a:avLst/>
          </a:prstGeom>
          <a:solidFill>
            <a:schemeClr val="bg1"/>
          </a:solidFill>
          <a:ln w="38100">
            <a:solidFill>
              <a:srgbClr val="000000"/>
            </a:solidFill>
            <a:round/>
            <a:headEnd/>
            <a:tailEnd/>
          </a:ln>
        </p:spPr>
        <p:txBody>
          <a:bodyPr lIns="914400" tIns="457200" rIns="914400" bIns="685800" anchor="ctr"/>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algn="just" eaLnBrk="1" hangingPunct="1">
              <a:spcBef>
                <a:spcPct val="50000"/>
              </a:spcBef>
            </a:pPr>
            <a:r>
              <a:rPr lang="en-US" sz="4400" b="1" dirty="0" smtClean="0">
                <a:solidFill>
                  <a:srgbClr val="000000"/>
                </a:solidFill>
                <a:latin typeface="Calibri" pitchFamily="34" charset="0"/>
              </a:rPr>
              <a:t>Acknowledgments</a:t>
            </a:r>
          </a:p>
          <a:p>
            <a:pPr algn="just" eaLnBrk="1" hangingPunct="1">
              <a:spcBef>
                <a:spcPct val="50000"/>
              </a:spcBef>
            </a:pPr>
            <a:r>
              <a:rPr lang="en-US" sz="2800" dirty="0" smtClean="0">
                <a:latin typeface="Times New Roman" pitchFamily="18" charset="0"/>
              </a:rPr>
              <a:t>Dr. Jeff </a:t>
            </a:r>
            <a:r>
              <a:rPr lang="en-US" sz="2800" dirty="0" err="1" smtClean="0">
                <a:latin typeface="Times New Roman" pitchFamily="18" charset="0"/>
              </a:rPr>
              <a:t>Witmer</a:t>
            </a:r>
            <a:r>
              <a:rPr lang="en-US" sz="2800" dirty="0" smtClean="0">
                <a:latin typeface="Times New Roman" pitchFamily="18" charset="0"/>
              </a:rPr>
              <a:t>, Caitlin </a:t>
            </a:r>
            <a:r>
              <a:rPr lang="en-US" sz="2800" dirty="0" err="1" smtClean="0">
                <a:latin typeface="Times New Roman" pitchFamily="18" charset="0"/>
              </a:rPr>
              <a:t>Zinsley</a:t>
            </a:r>
            <a:r>
              <a:rPr lang="en-US" sz="2800" dirty="0" smtClean="0">
                <a:latin typeface="Times New Roman" pitchFamily="18" charset="0"/>
              </a:rPr>
              <a:t>, Lydia </a:t>
            </a:r>
            <a:r>
              <a:rPr lang="en-US" sz="2800" dirty="0" err="1" smtClean="0">
                <a:latin typeface="Times New Roman" pitchFamily="18" charset="0"/>
              </a:rPr>
              <a:t>Curliss</a:t>
            </a:r>
            <a:r>
              <a:rPr lang="en-US" sz="2800" dirty="0" smtClean="0">
                <a:latin typeface="Times New Roman" pitchFamily="18" charset="0"/>
              </a:rPr>
              <a:t>, Oberlin College Geology Department.</a:t>
            </a:r>
            <a:endParaRPr lang="en-US" sz="2800" dirty="0">
              <a:latin typeface="Times New Roman" pitchFamily="18" charset="0"/>
            </a:endParaRPr>
          </a:p>
        </p:txBody>
      </p:sp>
      <p:sp>
        <p:nvSpPr>
          <p:cNvPr id="14344" name="Text Box 13"/>
          <p:cNvSpPr txBox="1">
            <a:spLocks noChangeArrowheads="1"/>
          </p:cNvSpPr>
          <p:nvPr/>
        </p:nvSpPr>
        <p:spPr bwMode="auto">
          <a:xfrm>
            <a:off x="39330313" y="6865937"/>
            <a:ext cx="10050462" cy="21453475"/>
          </a:xfrm>
          <a:prstGeom prst="rect">
            <a:avLst/>
          </a:prstGeom>
          <a:solidFill>
            <a:schemeClr val="bg1"/>
          </a:solidFill>
          <a:ln w="38100">
            <a:solidFill>
              <a:srgbClr val="000000"/>
            </a:solidFill>
            <a:round/>
            <a:headEnd/>
            <a:tailEnd/>
          </a:ln>
        </p:spPr>
        <p:txBody>
          <a:bodyPr lIns="914400" tIns="457200" rIns="914400" bIns="914400" anchor="t"/>
          <a:lstStyle>
            <a:lvl1pPr eaLnBrk="0" hangingPunct="0">
              <a:tabLst>
                <a:tab pos="635000" algn="l"/>
              </a:tabLst>
              <a:defRPr sz="3200">
                <a:solidFill>
                  <a:schemeClr val="tx1"/>
                </a:solidFill>
                <a:latin typeface="Helvetica" charset="0"/>
                <a:ea typeface="MS PGothic" pitchFamily="34" charset="-128"/>
              </a:defRPr>
            </a:lvl1pPr>
            <a:lvl2pPr marL="742950" indent="-285750" eaLnBrk="0" hangingPunct="0">
              <a:tabLst>
                <a:tab pos="635000" algn="l"/>
              </a:tabLst>
              <a:defRPr sz="3200">
                <a:solidFill>
                  <a:schemeClr val="tx1"/>
                </a:solidFill>
                <a:latin typeface="Helvetica" charset="0"/>
                <a:ea typeface="MS PGothic" pitchFamily="34" charset="-128"/>
              </a:defRPr>
            </a:lvl2pPr>
            <a:lvl3pPr marL="1143000" indent="-228600" eaLnBrk="0" hangingPunct="0">
              <a:tabLst>
                <a:tab pos="635000" algn="l"/>
              </a:tabLst>
              <a:defRPr sz="3200">
                <a:solidFill>
                  <a:schemeClr val="tx1"/>
                </a:solidFill>
                <a:latin typeface="Helvetica" charset="0"/>
                <a:ea typeface="MS PGothic" pitchFamily="34" charset="-128"/>
              </a:defRPr>
            </a:lvl3pPr>
            <a:lvl4pPr marL="1600200" indent="-228600" eaLnBrk="0" hangingPunct="0">
              <a:tabLst>
                <a:tab pos="635000" algn="l"/>
              </a:tabLst>
              <a:defRPr sz="3200">
                <a:solidFill>
                  <a:schemeClr val="tx1"/>
                </a:solidFill>
                <a:latin typeface="Helvetica" charset="0"/>
                <a:ea typeface="MS PGothic" pitchFamily="34" charset="-128"/>
              </a:defRPr>
            </a:lvl4pPr>
            <a:lvl5pPr marL="2057400" indent="-228600" eaLnBrk="0" hangingPunct="0">
              <a:tabLst>
                <a:tab pos="635000"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9pPr>
          </a:lstStyle>
          <a:p>
            <a:pPr algn="just" eaLnBrk="1" hangingPunct="1">
              <a:spcBef>
                <a:spcPct val="50000"/>
              </a:spcBef>
            </a:pPr>
            <a:r>
              <a:rPr lang="en-US" sz="4400" b="1" dirty="0" smtClean="0">
                <a:solidFill>
                  <a:srgbClr val="000000"/>
                </a:solidFill>
                <a:latin typeface="Calibri" pitchFamily="34" charset="0"/>
              </a:rPr>
              <a:t>Conclusions</a:t>
            </a:r>
          </a:p>
          <a:p>
            <a:pPr marL="277813" indent="-277813" algn="just" eaLnBrk="1" hangingPunct="1">
              <a:spcBef>
                <a:spcPct val="50000"/>
              </a:spcBef>
              <a:buFont typeface="Arial"/>
              <a:buChar char="•"/>
            </a:pPr>
            <a:r>
              <a:rPr lang="en-US" sz="3000" dirty="0" smtClean="0">
                <a:solidFill>
                  <a:srgbClr val="000000"/>
                </a:solidFill>
                <a:latin typeface="+mj-lt"/>
              </a:rPr>
              <a:t>It is clear that hysteresis occurs in these systems.  This indicates groundwater storage although quantitative results on the duration are forthcoming.</a:t>
            </a:r>
          </a:p>
          <a:p>
            <a:pPr marL="277813" indent="-277813" algn="just" eaLnBrk="1" hangingPunct="1">
              <a:spcBef>
                <a:spcPct val="50000"/>
              </a:spcBef>
              <a:buFont typeface="Arial"/>
              <a:buChar char="•"/>
            </a:pPr>
            <a:r>
              <a:rPr lang="en-US" sz="3000" dirty="0" smtClean="0">
                <a:solidFill>
                  <a:srgbClr val="000000"/>
                </a:solidFill>
                <a:latin typeface="+mj-lt"/>
              </a:rPr>
              <a:t>Ongoing work will include quantifying the hysteresis results to determine the residence time between precipitation and discharge.  If the systems are similar to those of </a:t>
            </a:r>
            <a:r>
              <a:rPr lang="en-US" sz="3000" dirty="0" err="1" smtClean="0">
                <a:solidFill>
                  <a:srgbClr val="000000"/>
                </a:solidFill>
                <a:latin typeface="+mj-lt"/>
              </a:rPr>
              <a:t>Andermann</a:t>
            </a:r>
            <a:r>
              <a:rPr lang="en-US" sz="3000" dirty="0" smtClean="0">
                <a:solidFill>
                  <a:srgbClr val="000000"/>
                </a:solidFill>
                <a:latin typeface="+mj-lt"/>
              </a:rPr>
              <a:t>, et al. (2012) peak discharge would be expected between 30 and 60 days following peak precipitation.</a:t>
            </a:r>
          </a:p>
          <a:p>
            <a:pPr marL="277813" indent="-277813" algn="just" eaLnBrk="1" hangingPunct="1">
              <a:spcBef>
                <a:spcPct val="50000"/>
              </a:spcBef>
              <a:buFont typeface="Arial"/>
              <a:buChar char="•"/>
            </a:pPr>
            <a:r>
              <a:rPr lang="en-US" sz="3000" dirty="0" smtClean="0">
                <a:solidFill>
                  <a:srgbClr val="000000"/>
                </a:solidFill>
                <a:latin typeface="+mj-lt"/>
              </a:rPr>
              <a:t>Future work could include modeling the climate and environmental factors influencing each watershed, such as glaciers. Glaciers act as a reservoir for freshwater. Such modeling would give a more complete picture of the water budget for the area and allow for a more precise calculation of the groundwater residence time.  </a:t>
            </a:r>
          </a:p>
          <a:p>
            <a:pPr marL="277813" indent="-277813" algn="just" eaLnBrk="1" hangingPunct="1">
              <a:spcBef>
                <a:spcPct val="50000"/>
              </a:spcBef>
              <a:buFont typeface="Arial"/>
              <a:buChar char="•"/>
            </a:pPr>
            <a:r>
              <a:rPr lang="en-US" sz="3000" dirty="0" smtClean="0">
                <a:solidFill>
                  <a:srgbClr val="000000"/>
                </a:solidFill>
                <a:latin typeface="+mj-lt"/>
              </a:rPr>
              <a:t>Overall, there is strong qualitative evidence for hysteresis occurring in this area.  The pronounced loops of data across watersheds with varying sizes points to a similar groundwater system throughout the area.  </a:t>
            </a:r>
          </a:p>
          <a:p>
            <a:pPr algn="just" eaLnBrk="1" hangingPunct="1">
              <a:spcBef>
                <a:spcPct val="50000"/>
              </a:spcBef>
            </a:pPr>
            <a:endParaRPr lang="en-US" sz="3000" dirty="0">
              <a:solidFill>
                <a:srgbClr val="000000"/>
              </a:solidFill>
              <a:latin typeface="+mj-lt"/>
            </a:endParaRPr>
          </a:p>
        </p:txBody>
      </p:sp>
      <p:sp>
        <p:nvSpPr>
          <p:cNvPr id="14345" name="Text Box 14"/>
          <p:cNvSpPr txBox="1">
            <a:spLocks noChangeArrowheads="1"/>
          </p:cNvSpPr>
          <p:nvPr/>
        </p:nvSpPr>
        <p:spPr bwMode="auto">
          <a:xfrm>
            <a:off x="1854981" y="3073081"/>
            <a:ext cx="47548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74320" tIns="274320" rIns="274320" bIns="274320" anchor="ctr">
            <a:spAutoFit/>
          </a:bodyPr>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algn="ctr" eaLnBrk="1" hangingPunct="1">
              <a:spcBef>
                <a:spcPts val="600"/>
              </a:spcBef>
              <a:spcAft>
                <a:spcPts val="600"/>
              </a:spcAft>
            </a:pPr>
            <a:r>
              <a:rPr lang="en-US" sz="6000" b="1" dirty="0" smtClean="0">
                <a:latin typeface="Calibri" pitchFamily="34" charset="0"/>
              </a:rPr>
              <a:t>Gilliom, Alden J.</a:t>
            </a:r>
            <a:r>
              <a:rPr lang="en-US" sz="6000" b="1" baseline="30000" dirty="0" smtClean="0">
                <a:latin typeface="Calibri" pitchFamily="34" charset="0"/>
              </a:rPr>
              <a:t>1</a:t>
            </a:r>
            <a:r>
              <a:rPr lang="en-US" sz="6000" b="1" dirty="0" smtClean="0">
                <a:latin typeface="Calibri" pitchFamily="34" charset="0"/>
              </a:rPr>
              <a:t>; Schmidt, Amanda</a:t>
            </a:r>
            <a:r>
              <a:rPr lang="en-US" sz="6000" b="1" baseline="30000" dirty="0" smtClean="0">
                <a:latin typeface="Calibri" pitchFamily="34" charset="0"/>
              </a:rPr>
              <a:t>1</a:t>
            </a:r>
            <a:r>
              <a:rPr lang="en-US" sz="6000" b="1" dirty="0" smtClean="0">
                <a:latin typeface="Calibri" pitchFamily="34" charset="0"/>
              </a:rPr>
              <a:t>; </a:t>
            </a:r>
            <a:r>
              <a:rPr lang="en-US" sz="6000" b="1" dirty="0" err="1" smtClean="0">
                <a:latin typeface="Calibri" pitchFamily="34" charset="0"/>
              </a:rPr>
              <a:t>Andermann</a:t>
            </a:r>
            <a:r>
              <a:rPr lang="en-US" sz="6000" b="1" dirty="0" smtClean="0">
                <a:latin typeface="Calibri" pitchFamily="34" charset="0"/>
              </a:rPr>
              <a:t>, Christoff</a:t>
            </a:r>
            <a:r>
              <a:rPr lang="en-US" sz="6000" b="1" baseline="30000" dirty="0" smtClean="0">
                <a:latin typeface="Calibri" pitchFamily="34" charset="0"/>
              </a:rPr>
              <a:t>2</a:t>
            </a:r>
            <a:r>
              <a:rPr lang="en-US" sz="6000" b="1" dirty="0" smtClean="0">
                <a:latin typeface="Calibri" pitchFamily="34" charset="0"/>
              </a:rPr>
              <a:t>; Rothenberg, Miriam</a:t>
            </a:r>
            <a:r>
              <a:rPr lang="en-US" sz="6000" b="1" baseline="30000" dirty="0" smtClean="0">
                <a:latin typeface="Calibri" pitchFamily="34" charset="0"/>
              </a:rPr>
              <a:t>1</a:t>
            </a:r>
            <a:r>
              <a:rPr lang="en-US" sz="6000" b="1" dirty="0">
                <a:latin typeface="Calibri" pitchFamily="34" charset="0"/>
              </a:rPr>
              <a:t/>
            </a:r>
            <a:br>
              <a:rPr lang="en-US" sz="6000" b="1" dirty="0">
                <a:latin typeface="Calibri" pitchFamily="34" charset="0"/>
              </a:rPr>
            </a:br>
            <a:r>
              <a:rPr lang="en-US" sz="6000" baseline="30000" dirty="0"/>
              <a:t>1</a:t>
            </a:r>
            <a:r>
              <a:rPr lang="en-US" sz="6000" dirty="0" smtClean="0">
                <a:latin typeface="Calibri" pitchFamily="34" charset="0"/>
              </a:rPr>
              <a:t>Geology Department, Oberlin College, 403 Carnegie Building 52 W. Lorain St. Oberlin, Ohio 44074</a:t>
            </a:r>
          </a:p>
          <a:p>
            <a:pPr algn="ctr" eaLnBrk="1" hangingPunct="1">
              <a:spcBef>
                <a:spcPts val="600"/>
              </a:spcBef>
              <a:spcAft>
                <a:spcPts val="600"/>
              </a:spcAft>
            </a:pPr>
            <a:r>
              <a:rPr lang="en-US" sz="6000" baseline="30000" dirty="0" smtClean="0"/>
              <a:t>2</a:t>
            </a:r>
            <a:r>
              <a:rPr lang="en-US" sz="6000" dirty="0" smtClean="0">
                <a:latin typeface="Calibri" pitchFamily="34" charset="0"/>
              </a:rPr>
              <a:t>Institute </a:t>
            </a:r>
            <a:r>
              <a:rPr lang="en-US" sz="6000" dirty="0">
                <a:latin typeface="Calibri" pitchFamily="34" charset="0"/>
              </a:rPr>
              <a:t>of Earth and Environmental </a:t>
            </a:r>
            <a:r>
              <a:rPr lang="en-US" sz="6000" dirty="0" smtClean="0">
                <a:latin typeface="Calibri" pitchFamily="34" charset="0"/>
              </a:rPr>
              <a:t>Sciences, University of Potsdam, </a:t>
            </a:r>
            <a:r>
              <a:rPr lang="en-US" sz="6000" dirty="0">
                <a:latin typeface="Calibri" pitchFamily="34" charset="0"/>
              </a:rPr>
              <a:t>Karl-Liebknecht-Str. 24-25 14476 Potsdam-Germany </a:t>
            </a:r>
          </a:p>
        </p:txBody>
      </p:sp>
      <p:sp>
        <p:nvSpPr>
          <p:cNvPr id="3" name="Rectangle 180"/>
          <p:cNvSpPr>
            <a:spLocks noChangeArrowheads="1"/>
          </p:cNvSpPr>
          <p:nvPr/>
        </p:nvSpPr>
        <p:spPr bwMode="auto">
          <a:xfrm>
            <a:off x="1825625" y="614076"/>
            <a:ext cx="47548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9600" dirty="0"/>
              <a:t>GROUNDWATER STORAGE IN WESTERN CHINA AND EASTERN TIBET OBSERVED FROM PRECIPITATION-DISCHARGE HYSTERESIS</a:t>
            </a:r>
            <a:endParaRPr lang="en-US" sz="11000" b="1" dirty="0">
              <a:ln>
                <a:solidFill>
                  <a:schemeClr val="bg1"/>
                </a:solidFill>
              </a:ln>
              <a:latin typeface="Calibri"/>
              <a:ea typeface="ＭＳ Ｐゴシック" charset="0"/>
              <a:cs typeface="ＭＳ Ｐゴシック" charset="0"/>
            </a:endParaRPr>
          </a:p>
        </p:txBody>
      </p:sp>
      <p:sp>
        <p:nvSpPr>
          <p:cNvPr id="24" name="TextBox 23"/>
          <p:cNvSpPr txBox="1"/>
          <p:nvPr/>
        </p:nvSpPr>
        <p:spPr>
          <a:xfrm>
            <a:off x="18072148" y="9626918"/>
            <a:ext cx="2730452" cy="584775"/>
          </a:xfrm>
          <a:prstGeom prst="rect">
            <a:avLst/>
          </a:prstGeom>
          <a:noFill/>
        </p:spPr>
        <p:txBody>
          <a:bodyPr wrap="square" rtlCol="0">
            <a:spAutoFit/>
          </a:bodyPr>
          <a:lstStyle/>
          <a:p>
            <a:endParaRPr lang="en-US" dirty="0"/>
          </a:p>
        </p:txBody>
      </p:sp>
      <p:grpSp>
        <p:nvGrpSpPr>
          <p:cNvPr id="9" name="Group 8"/>
          <p:cNvGrpSpPr/>
          <p:nvPr/>
        </p:nvGrpSpPr>
        <p:grpSpPr>
          <a:xfrm>
            <a:off x="22385807" y="7468493"/>
            <a:ext cx="14324918" cy="18650880"/>
            <a:chOff x="22385807" y="7468493"/>
            <a:chExt cx="14324918" cy="18650880"/>
          </a:xfrm>
        </p:grpSpPr>
        <p:grpSp>
          <p:nvGrpSpPr>
            <p:cNvPr id="31" name="Group 30"/>
            <p:cNvGrpSpPr/>
            <p:nvPr/>
          </p:nvGrpSpPr>
          <p:grpSpPr>
            <a:xfrm>
              <a:off x="22385807" y="7468493"/>
              <a:ext cx="7162459" cy="6404447"/>
              <a:chOff x="24142752" y="7316075"/>
              <a:chExt cx="6117186" cy="5486400"/>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2752" y="7316075"/>
                <a:ext cx="6117186" cy="5486400"/>
              </a:xfrm>
              <a:prstGeom prst="rect">
                <a:avLst/>
              </a:prstGeom>
            </p:spPr>
          </p:pic>
          <p:sp>
            <p:nvSpPr>
              <p:cNvPr id="29" name="TextBox 28"/>
              <p:cNvSpPr txBox="1"/>
              <p:nvPr/>
            </p:nvSpPr>
            <p:spPr>
              <a:xfrm>
                <a:off x="25836119" y="7890456"/>
                <a:ext cx="2730452" cy="584775"/>
              </a:xfrm>
              <a:prstGeom prst="rect">
                <a:avLst/>
              </a:prstGeom>
              <a:noFill/>
            </p:spPr>
            <p:txBody>
              <a:bodyPr wrap="square" rtlCol="0">
                <a:spAutoFit/>
              </a:bodyPr>
              <a:lstStyle/>
              <a:p>
                <a:r>
                  <a:rPr lang="en-US" dirty="0" smtClean="0">
                    <a:latin typeface="+mj-lt"/>
                  </a:rPr>
                  <a:t>Station 85</a:t>
                </a:r>
              </a:p>
            </p:txBody>
          </p:sp>
        </p:grpSp>
        <p:grpSp>
          <p:nvGrpSpPr>
            <p:cNvPr id="14336" name="Group 14335"/>
            <p:cNvGrpSpPr/>
            <p:nvPr/>
          </p:nvGrpSpPr>
          <p:grpSpPr>
            <a:xfrm>
              <a:off x="29548266" y="7468493"/>
              <a:ext cx="7162459" cy="6404447"/>
              <a:chOff x="29963584" y="7316075"/>
              <a:chExt cx="6117186" cy="5486400"/>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3584" y="7316075"/>
                <a:ext cx="6117186" cy="5486400"/>
              </a:xfrm>
              <a:prstGeom prst="rect">
                <a:avLst/>
              </a:prstGeom>
            </p:spPr>
          </p:pic>
          <p:sp>
            <p:nvSpPr>
              <p:cNvPr id="30" name="TextBox 29"/>
              <p:cNvSpPr txBox="1"/>
              <p:nvPr/>
            </p:nvSpPr>
            <p:spPr>
              <a:xfrm>
                <a:off x="31492862" y="7875594"/>
                <a:ext cx="2559074" cy="584775"/>
              </a:xfrm>
              <a:prstGeom prst="rect">
                <a:avLst/>
              </a:prstGeom>
              <a:noFill/>
            </p:spPr>
            <p:txBody>
              <a:bodyPr wrap="square" rtlCol="0">
                <a:spAutoFit/>
              </a:bodyPr>
              <a:lstStyle/>
              <a:p>
                <a:r>
                  <a:rPr lang="en-US" dirty="0" smtClean="0">
                    <a:latin typeface="+mj-lt"/>
                  </a:rPr>
                  <a:t>Station 87</a:t>
                </a:r>
              </a:p>
            </p:txBody>
          </p:sp>
        </p:grpSp>
        <p:grpSp>
          <p:nvGrpSpPr>
            <p:cNvPr id="14350" name="Group 14349"/>
            <p:cNvGrpSpPr/>
            <p:nvPr/>
          </p:nvGrpSpPr>
          <p:grpSpPr>
            <a:xfrm>
              <a:off x="29548266" y="13508682"/>
              <a:ext cx="7162459" cy="6404447"/>
              <a:chOff x="30593539" y="12642850"/>
              <a:chExt cx="6117186" cy="5486400"/>
            </a:xfrm>
          </p:grpSpPr>
          <p:pic>
            <p:nvPicPr>
              <p:cNvPr id="14338" name="Picture 143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3539" y="12642850"/>
                <a:ext cx="6117186" cy="5486400"/>
              </a:xfrm>
              <a:prstGeom prst="rect">
                <a:avLst/>
              </a:prstGeom>
            </p:spPr>
          </p:pic>
          <p:sp>
            <p:nvSpPr>
              <p:cNvPr id="46" name="TextBox 45"/>
              <p:cNvSpPr txBox="1"/>
              <p:nvPr/>
            </p:nvSpPr>
            <p:spPr>
              <a:xfrm>
                <a:off x="32223382" y="13178849"/>
                <a:ext cx="2257425" cy="584775"/>
              </a:xfrm>
              <a:prstGeom prst="rect">
                <a:avLst/>
              </a:prstGeom>
              <a:noFill/>
            </p:spPr>
            <p:txBody>
              <a:bodyPr wrap="square" rtlCol="0">
                <a:spAutoFit/>
              </a:bodyPr>
              <a:lstStyle/>
              <a:p>
                <a:r>
                  <a:rPr lang="en-US" dirty="0" smtClean="0">
                    <a:latin typeface="+mj-lt"/>
                  </a:rPr>
                  <a:t>Station 4</a:t>
                </a:r>
              </a:p>
            </p:txBody>
          </p:sp>
        </p:grpSp>
        <p:grpSp>
          <p:nvGrpSpPr>
            <p:cNvPr id="14346" name="Group 14345"/>
            <p:cNvGrpSpPr/>
            <p:nvPr/>
          </p:nvGrpSpPr>
          <p:grpSpPr>
            <a:xfrm>
              <a:off x="22385807" y="13508682"/>
              <a:ext cx="7162459" cy="6404447"/>
              <a:chOff x="24476353" y="12642850"/>
              <a:chExt cx="6117186" cy="5486400"/>
            </a:xfrm>
          </p:grpSpPr>
          <p:pic>
            <p:nvPicPr>
              <p:cNvPr id="14337" name="Picture 143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76353" y="12642850"/>
                <a:ext cx="6117186" cy="5486400"/>
              </a:xfrm>
              <a:prstGeom prst="rect">
                <a:avLst/>
              </a:prstGeom>
            </p:spPr>
          </p:pic>
          <p:sp>
            <p:nvSpPr>
              <p:cNvPr id="47" name="TextBox 46"/>
              <p:cNvSpPr txBox="1"/>
              <p:nvPr/>
            </p:nvSpPr>
            <p:spPr>
              <a:xfrm>
                <a:off x="26169720" y="13175962"/>
                <a:ext cx="2257425" cy="584775"/>
              </a:xfrm>
              <a:prstGeom prst="rect">
                <a:avLst/>
              </a:prstGeom>
              <a:noFill/>
            </p:spPr>
            <p:txBody>
              <a:bodyPr wrap="square" rtlCol="0">
                <a:spAutoFit/>
              </a:bodyPr>
              <a:lstStyle/>
              <a:p>
                <a:r>
                  <a:rPr lang="en-US" dirty="0" smtClean="0">
                    <a:latin typeface="+mj-lt"/>
                  </a:rPr>
                  <a:t>Station 55</a:t>
                </a:r>
              </a:p>
            </p:txBody>
          </p:sp>
        </p:grpSp>
        <p:grpSp>
          <p:nvGrpSpPr>
            <p:cNvPr id="7" name="Group 6"/>
            <p:cNvGrpSpPr/>
            <p:nvPr/>
          </p:nvGrpSpPr>
          <p:grpSpPr>
            <a:xfrm>
              <a:off x="22385807" y="19714926"/>
              <a:ext cx="7162459" cy="6404447"/>
              <a:chOff x="22385807" y="19714926"/>
              <a:chExt cx="7162459" cy="6404447"/>
            </a:xfrm>
          </p:grpSpPr>
          <p:pic>
            <p:nvPicPr>
              <p:cNvPr id="14352" name="Picture 143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85807" y="19714926"/>
                <a:ext cx="7162459" cy="6404447"/>
              </a:xfrm>
              <a:prstGeom prst="rect">
                <a:avLst/>
              </a:prstGeom>
            </p:spPr>
          </p:pic>
          <p:sp>
            <p:nvSpPr>
              <p:cNvPr id="45" name="TextBox 44"/>
              <p:cNvSpPr txBox="1"/>
              <p:nvPr/>
            </p:nvSpPr>
            <p:spPr>
              <a:xfrm>
                <a:off x="24307800" y="20345400"/>
                <a:ext cx="2643162" cy="682626"/>
              </a:xfrm>
              <a:prstGeom prst="rect">
                <a:avLst/>
              </a:prstGeom>
              <a:noFill/>
            </p:spPr>
            <p:txBody>
              <a:bodyPr wrap="square" rtlCol="0">
                <a:spAutoFit/>
              </a:bodyPr>
              <a:lstStyle/>
              <a:p>
                <a:r>
                  <a:rPr lang="en-US" dirty="0" smtClean="0">
                    <a:latin typeface="+mj-lt"/>
                  </a:rPr>
                  <a:t>Station 5</a:t>
                </a:r>
              </a:p>
            </p:txBody>
          </p:sp>
        </p:grpSp>
        <p:grpSp>
          <p:nvGrpSpPr>
            <p:cNvPr id="8" name="Group 7"/>
            <p:cNvGrpSpPr/>
            <p:nvPr/>
          </p:nvGrpSpPr>
          <p:grpSpPr>
            <a:xfrm>
              <a:off x="29548266" y="19714926"/>
              <a:ext cx="7162459" cy="6404447"/>
              <a:chOff x="29548266" y="19714926"/>
              <a:chExt cx="7162459" cy="6404447"/>
            </a:xfrm>
          </p:grpSpPr>
          <p:pic>
            <p:nvPicPr>
              <p:cNvPr id="14351" name="Picture 143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48266" y="19714926"/>
                <a:ext cx="7162459" cy="6404447"/>
              </a:xfrm>
              <a:prstGeom prst="rect">
                <a:avLst/>
              </a:prstGeom>
            </p:spPr>
          </p:pic>
          <p:sp>
            <p:nvSpPr>
              <p:cNvPr id="14339" name="TextBox 14338"/>
              <p:cNvSpPr txBox="1"/>
              <p:nvPr/>
            </p:nvSpPr>
            <p:spPr>
              <a:xfrm>
                <a:off x="31470600" y="20345400"/>
                <a:ext cx="2643162" cy="682626"/>
              </a:xfrm>
              <a:prstGeom prst="rect">
                <a:avLst/>
              </a:prstGeom>
              <a:noFill/>
            </p:spPr>
            <p:txBody>
              <a:bodyPr wrap="square" rtlCol="0">
                <a:spAutoFit/>
              </a:bodyPr>
              <a:lstStyle/>
              <a:p>
                <a:r>
                  <a:rPr lang="en-US" dirty="0" smtClean="0">
                    <a:latin typeface="+mj-lt"/>
                  </a:rPr>
                  <a:t>Station 6</a:t>
                </a:r>
              </a:p>
            </p:txBody>
          </p:sp>
        </p:grpSp>
      </p:grpSp>
      <p:grpSp>
        <p:nvGrpSpPr>
          <p:cNvPr id="33" name="Group 32"/>
          <p:cNvGrpSpPr/>
          <p:nvPr/>
        </p:nvGrpSpPr>
        <p:grpSpPr>
          <a:xfrm>
            <a:off x="13792200" y="21028026"/>
            <a:ext cx="9364476" cy="7271902"/>
            <a:chOff x="13354050" y="16363734"/>
            <a:chExt cx="9457526" cy="6993498"/>
          </a:xfrm>
        </p:grpSpPr>
        <p:pic>
          <p:nvPicPr>
            <p:cNvPr id="14365" name="Picture 143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54050" y="16363734"/>
              <a:ext cx="8295434" cy="6800850"/>
            </a:xfrm>
            <a:prstGeom prst="rect">
              <a:avLst/>
            </a:prstGeom>
          </p:spPr>
        </p:pic>
        <p:sp>
          <p:nvSpPr>
            <p:cNvPr id="14367" name="TextBox 14366"/>
            <p:cNvSpPr txBox="1"/>
            <p:nvPr/>
          </p:nvSpPr>
          <p:spPr>
            <a:xfrm>
              <a:off x="18353876" y="23018678"/>
              <a:ext cx="4457700" cy="338554"/>
            </a:xfrm>
            <a:prstGeom prst="rect">
              <a:avLst/>
            </a:prstGeom>
            <a:noFill/>
          </p:spPr>
          <p:txBody>
            <a:bodyPr wrap="square" rtlCol="0">
              <a:spAutoFit/>
            </a:bodyPr>
            <a:lstStyle/>
            <a:p>
              <a:r>
                <a:rPr lang="en-US" sz="1600" dirty="0" smtClean="0">
                  <a:latin typeface="+mj-lt"/>
                </a:rPr>
                <a:t>Context map by Amanda Schmidt (2013)</a:t>
              </a:r>
              <a:endParaRPr lang="en-US" sz="1600" dirty="0">
                <a:latin typeface="+mj-lt"/>
              </a:endParaRPr>
            </a:p>
          </p:txBody>
        </p:sp>
      </p:grpSp>
      <p:sp>
        <p:nvSpPr>
          <p:cNvPr id="71" name="Text Box 16"/>
          <p:cNvSpPr txBox="1">
            <a:spLocks noChangeArrowheads="1"/>
          </p:cNvSpPr>
          <p:nvPr/>
        </p:nvSpPr>
        <p:spPr bwMode="auto">
          <a:xfrm>
            <a:off x="1825625" y="28801216"/>
            <a:ext cx="18672175" cy="2593183"/>
          </a:xfrm>
          <a:prstGeom prst="rect">
            <a:avLst/>
          </a:prstGeom>
          <a:solidFill>
            <a:schemeClr val="bg1"/>
          </a:solidFill>
          <a:ln w="38100">
            <a:solidFill>
              <a:srgbClr val="000000"/>
            </a:solidFill>
            <a:round/>
            <a:headEnd/>
            <a:tailEnd/>
          </a:ln>
        </p:spPr>
        <p:txBody>
          <a:bodyPr lIns="914400" tIns="457200" rIns="914400" bIns="685800" anchor="ctr"/>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algn="just" eaLnBrk="1" hangingPunct="1">
              <a:spcBef>
                <a:spcPts val="0"/>
              </a:spcBef>
            </a:pPr>
            <a:r>
              <a:rPr lang="en-US" sz="4400" b="1" dirty="0" smtClean="0">
                <a:solidFill>
                  <a:srgbClr val="000000"/>
                </a:solidFill>
                <a:latin typeface="Calibri" pitchFamily="34" charset="0"/>
              </a:rPr>
              <a:t>Works Cited</a:t>
            </a:r>
          </a:p>
          <a:p>
            <a:pPr marL="230188" algn="just" eaLnBrk="1" hangingPunct="1">
              <a:spcBef>
                <a:spcPts val="0"/>
              </a:spcBef>
            </a:pPr>
            <a:r>
              <a:rPr lang="en-US" sz="2400" dirty="0" err="1" smtClean="0">
                <a:latin typeface="+mj-lt"/>
              </a:rPr>
              <a:t>Andermann</a:t>
            </a:r>
            <a:r>
              <a:rPr lang="en-US" sz="2400" dirty="0">
                <a:latin typeface="+mj-lt"/>
              </a:rPr>
              <a:t>, C., </a:t>
            </a:r>
            <a:r>
              <a:rPr lang="en-US" sz="2400" dirty="0" err="1">
                <a:latin typeface="+mj-lt"/>
              </a:rPr>
              <a:t>Longuevergne</a:t>
            </a:r>
            <a:r>
              <a:rPr lang="en-US" sz="2400" dirty="0">
                <a:latin typeface="+mj-lt"/>
              </a:rPr>
              <a:t>, L., Bonnet, S., Crave, A., Davy, P., and </a:t>
            </a:r>
            <a:r>
              <a:rPr lang="en-US" sz="2400" dirty="0" err="1">
                <a:latin typeface="+mj-lt"/>
              </a:rPr>
              <a:t>Gloaguen</a:t>
            </a:r>
            <a:r>
              <a:rPr lang="en-US" sz="2400" dirty="0">
                <a:latin typeface="+mj-lt"/>
              </a:rPr>
              <a:t>, R., 2012, Impact of transient groundwater storage on </a:t>
            </a:r>
            <a:r>
              <a:rPr lang="en-US" sz="2400" dirty="0" err="1" smtClean="0">
                <a:solidFill>
                  <a:schemeClr val="bg1"/>
                </a:solidFill>
                <a:latin typeface="+mj-lt"/>
              </a:rPr>
              <a:t>lllll</a:t>
            </a:r>
            <a:r>
              <a:rPr lang="en-US" sz="2400" dirty="0" err="1" smtClean="0">
                <a:latin typeface="+mj-lt"/>
              </a:rPr>
              <a:t>the</a:t>
            </a:r>
            <a:r>
              <a:rPr lang="en-US" sz="2400" dirty="0" smtClean="0">
                <a:latin typeface="+mj-lt"/>
              </a:rPr>
              <a:t> </a:t>
            </a:r>
            <a:r>
              <a:rPr lang="en-US" sz="2400" dirty="0">
                <a:latin typeface="+mj-lt"/>
              </a:rPr>
              <a:t>discharge of Himalayan rivers: Nature </a:t>
            </a:r>
            <a:r>
              <a:rPr lang="en-US" sz="2400" dirty="0" err="1">
                <a:latin typeface="+mj-lt"/>
              </a:rPr>
              <a:t>GeoScience</a:t>
            </a:r>
            <a:r>
              <a:rPr lang="en-US" sz="2400" dirty="0">
                <a:latin typeface="+mj-lt"/>
              </a:rPr>
              <a:t>, v. 5, p. 127</a:t>
            </a:r>
            <a:r>
              <a:rPr lang="en-US" sz="2400" dirty="0" smtClean="0">
                <a:latin typeface="+mj-lt"/>
              </a:rPr>
              <a:t>. </a:t>
            </a:r>
          </a:p>
          <a:p>
            <a:pPr marL="230188" algn="just" eaLnBrk="1" hangingPunct="1">
              <a:spcBef>
                <a:spcPts val="0"/>
              </a:spcBef>
            </a:pPr>
            <a:r>
              <a:rPr lang="en-US" sz="2400" dirty="0" smtClean="0">
                <a:latin typeface="+mj-lt"/>
              </a:rPr>
              <a:t>Schmidt, A. H., Montgomery, D. R., Huntington, K. W., and Liang, C., 2011. The myth of Communist land degradation: new evidence </a:t>
            </a:r>
            <a:r>
              <a:rPr lang="en-US" sz="2400" dirty="0" err="1" smtClean="0">
                <a:solidFill>
                  <a:schemeClr val="bg1"/>
                </a:solidFill>
                <a:latin typeface="+mj-lt"/>
              </a:rPr>
              <a:t>lllll</a:t>
            </a:r>
            <a:r>
              <a:rPr lang="en-US" sz="2400" dirty="0" err="1" smtClean="0">
                <a:latin typeface="+mj-lt"/>
              </a:rPr>
              <a:t>from</a:t>
            </a:r>
            <a:r>
              <a:rPr lang="en-US" sz="2400" dirty="0" smtClean="0">
                <a:latin typeface="+mj-lt"/>
              </a:rPr>
              <a:t> local erosion and basin-wide sediment yield in SW China and SE Tibet. </a:t>
            </a:r>
            <a:r>
              <a:rPr lang="en-US" sz="2400" i="1" dirty="0" smtClean="0">
                <a:latin typeface="+mj-lt"/>
              </a:rPr>
              <a:t>Annals of the Association of American Geographers</a:t>
            </a:r>
            <a:r>
              <a:rPr lang="en-US" sz="2400" dirty="0" smtClean="0">
                <a:latin typeface="+mj-lt"/>
              </a:rPr>
              <a:t>. </a:t>
            </a:r>
            <a:r>
              <a:rPr lang="en-US" sz="2400" dirty="0" smtClean="0">
                <a:solidFill>
                  <a:schemeClr val="bg1"/>
                </a:solidFill>
                <a:latin typeface="+mj-lt"/>
              </a:rPr>
              <a:t>lllll</a:t>
            </a:r>
            <a:r>
              <a:rPr lang="en-US" sz="2400" dirty="0" smtClean="0">
                <a:latin typeface="+mj-lt"/>
              </a:rPr>
              <a:t>101(3):1-19.</a:t>
            </a:r>
            <a:endParaRPr lang="en-US" sz="2400" dirty="0">
              <a:latin typeface="+mj-lt"/>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758264" y="20449749"/>
            <a:ext cx="9162135" cy="6749495"/>
          </a:xfrm>
          <a:prstGeom prst="rect">
            <a:avLst/>
          </a:prstGeom>
        </p:spPr>
      </p:pic>
      <p:sp>
        <p:nvSpPr>
          <p:cNvPr id="36" name="TextBox 35"/>
          <p:cNvSpPr txBox="1"/>
          <p:nvPr/>
        </p:nvSpPr>
        <p:spPr>
          <a:xfrm>
            <a:off x="39943088" y="27279600"/>
            <a:ext cx="9437687" cy="457200"/>
          </a:xfrm>
          <a:prstGeom prst="rect">
            <a:avLst/>
          </a:prstGeom>
          <a:noFill/>
        </p:spPr>
        <p:txBody>
          <a:bodyPr wrap="square" rtlCol="0">
            <a:spAutoFit/>
          </a:bodyPr>
          <a:lstStyle/>
          <a:p>
            <a:r>
              <a:rPr lang="en-US" sz="2400" dirty="0" smtClean="0">
                <a:latin typeface="+mj-lt"/>
              </a:rPr>
              <a:t>An intermediate river in the study area during near </a:t>
            </a:r>
            <a:r>
              <a:rPr lang="en-US" sz="2400" dirty="0" err="1" smtClean="0">
                <a:latin typeface="+mj-lt"/>
              </a:rPr>
              <a:t>baseflow</a:t>
            </a:r>
            <a:r>
              <a:rPr lang="en-US" sz="2400" dirty="0" smtClean="0">
                <a:latin typeface="+mj-lt"/>
              </a:rPr>
              <a:t> conditions.</a:t>
            </a:r>
            <a:endParaRPr lang="en-US" sz="2400" dirty="0">
              <a:latin typeface="+mj-lt"/>
            </a:endParaRPr>
          </a:p>
        </p:txBody>
      </p:sp>
      <p:pic>
        <p:nvPicPr>
          <p:cNvPr id="14358" name="Picture 143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36768" y="20667125"/>
            <a:ext cx="1504009" cy="4114249"/>
          </a:xfrm>
          <a:prstGeom prst="rect">
            <a:avLst/>
          </a:prstGeom>
        </p:spPr>
      </p:pic>
      <p:sp>
        <p:nvSpPr>
          <p:cNvPr id="49" name="Text Box 7"/>
          <p:cNvSpPr txBox="1">
            <a:spLocks noChangeArrowheads="1"/>
          </p:cNvSpPr>
          <p:nvPr/>
        </p:nvSpPr>
        <p:spPr bwMode="auto">
          <a:xfrm>
            <a:off x="1825625" y="6865938"/>
            <a:ext cx="10059988" cy="2963862"/>
          </a:xfrm>
          <a:prstGeom prst="rect">
            <a:avLst/>
          </a:prstGeom>
          <a:solidFill>
            <a:schemeClr val="bg1"/>
          </a:solidFill>
          <a:ln w="38100">
            <a:solidFill>
              <a:srgbClr val="000000"/>
            </a:solidFill>
            <a:round/>
            <a:headEnd/>
            <a:tailEnd/>
          </a:ln>
        </p:spPr>
        <p:txBody>
          <a:bodyPr lIns="914400" tIns="457200" rIns="914400" bIns="685800" anchor="ctr"/>
          <a:lstStyle>
            <a:lvl1pPr eaLnBrk="0" hangingPunct="0">
              <a:tabLst>
                <a:tab pos="500063" algn="l"/>
              </a:tabLst>
              <a:defRPr sz="3200">
                <a:solidFill>
                  <a:schemeClr val="tx1"/>
                </a:solidFill>
                <a:latin typeface="Helvetica" charset="0"/>
                <a:ea typeface="MS PGothic" pitchFamily="34" charset="-128"/>
              </a:defRPr>
            </a:lvl1pPr>
            <a:lvl2pPr marL="742950" indent="-285750" eaLnBrk="0" hangingPunct="0">
              <a:tabLst>
                <a:tab pos="500063" algn="l"/>
              </a:tabLst>
              <a:defRPr sz="3200">
                <a:solidFill>
                  <a:schemeClr val="tx1"/>
                </a:solidFill>
                <a:latin typeface="Helvetica" charset="0"/>
                <a:ea typeface="MS PGothic" pitchFamily="34" charset="-128"/>
              </a:defRPr>
            </a:lvl2pPr>
            <a:lvl3pPr marL="1143000" indent="-228600" eaLnBrk="0" hangingPunct="0">
              <a:tabLst>
                <a:tab pos="500063" algn="l"/>
              </a:tabLst>
              <a:defRPr sz="3200">
                <a:solidFill>
                  <a:schemeClr val="tx1"/>
                </a:solidFill>
                <a:latin typeface="Helvetica" charset="0"/>
                <a:ea typeface="MS PGothic" pitchFamily="34" charset="-128"/>
              </a:defRPr>
            </a:lvl3pPr>
            <a:lvl4pPr marL="1600200" indent="-228600" eaLnBrk="0" hangingPunct="0">
              <a:tabLst>
                <a:tab pos="500063" algn="l"/>
              </a:tabLst>
              <a:defRPr sz="3200">
                <a:solidFill>
                  <a:schemeClr val="tx1"/>
                </a:solidFill>
                <a:latin typeface="Helvetica" charset="0"/>
                <a:ea typeface="MS PGothic" pitchFamily="34" charset="-128"/>
              </a:defRPr>
            </a:lvl4pPr>
            <a:lvl5pPr marL="2057400" indent="-228600" eaLnBrk="0" hangingPunct="0">
              <a:tabLst>
                <a:tab pos="500063"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9pPr>
          </a:lstStyle>
          <a:p>
            <a:pPr algn="just" eaLnBrk="1" hangingPunct="1">
              <a:spcBef>
                <a:spcPct val="50000"/>
              </a:spcBef>
            </a:pPr>
            <a:r>
              <a:rPr lang="en-US" sz="4800" b="1" dirty="0" smtClean="0">
                <a:latin typeface="Calibri" pitchFamily="34" charset="0"/>
              </a:rPr>
              <a:t>Purpose</a:t>
            </a:r>
            <a:endParaRPr lang="en-US" sz="4800" b="1" dirty="0">
              <a:latin typeface="Calibri" pitchFamily="34" charset="0"/>
            </a:endParaRPr>
          </a:p>
          <a:p>
            <a:pPr marL="292100" algn="just" eaLnBrk="1" hangingPunct="1">
              <a:spcBef>
                <a:spcPct val="50000"/>
              </a:spcBef>
            </a:pPr>
            <a:r>
              <a:rPr lang="en-US" sz="3000" dirty="0" smtClean="0">
                <a:latin typeface="+mj-lt"/>
              </a:rPr>
              <a:t>To determine if precipitation-discharge hysteresis occurs in western China and eastern Tibet groundwater systems and, if so, the duration of hysteresis.</a:t>
            </a:r>
            <a:endParaRPr lang="en-US" sz="3000" i="1" dirty="0" smtClean="0">
              <a:solidFill>
                <a:schemeClr val="accent2"/>
              </a:solidFill>
              <a:latin typeface="+mj-lt"/>
            </a:endParaRPr>
          </a:p>
        </p:txBody>
      </p:sp>
      <p:sp>
        <p:nvSpPr>
          <p:cNvPr id="11" name="TextBox 10"/>
          <p:cNvSpPr txBox="1"/>
          <p:nvPr/>
        </p:nvSpPr>
        <p:spPr>
          <a:xfrm>
            <a:off x="24917400" y="26411759"/>
            <a:ext cx="11201400" cy="1569660"/>
          </a:xfrm>
          <a:prstGeom prst="rect">
            <a:avLst/>
          </a:prstGeom>
          <a:noFill/>
        </p:spPr>
        <p:txBody>
          <a:bodyPr wrap="square" rtlCol="0">
            <a:spAutoFit/>
          </a:bodyPr>
          <a:lstStyle/>
          <a:p>
            <a:r>
              <a:rPr lang="en-US" sz="2400" dirty="0" smtClean="0">
                <a:latin typeface="+mj-lt"/>
              </a:rPr>
              <a:t>These graphs display the hysteresis loops that are a function of groundwater storage.  The colors represent months of the year ranging from blue (January) to red (December).  Discharge (Q) is measured in meters</a:t>
            </a:r>
            <a:r>
              <a:rPr lang="en-US" sz="2400" baseline="30000" dirty="0" smtClean="0">
                <a:latin typeface="+mj-lt"/>
              </a:rPr>
              <a:t>3</a:t>
            </a:r>
            <a:r>
              <a:rPr lang="en-US" sz="2400" dirty="0" smtClean="0">
                <a:latin typeface="+mj-lt"/>
              </a:rPr>
              <a:t>/day while precipitation (P) is in millimeters/day.</a:t>
            </a:r>
            <a:endParaRPr lang="en-US" sz="2400" dirty="0">
              <a:latin typeface="+mj-lt"/>
            </a:endParaRPr>
          </a:p>
          <a:p>
            <a:endParaRPr lang="en-US" sz="2400" dirty="0">
              <a:latin typeface="+mj-lt"/>
            </a:endParaRPr>
          </a:p>
        </p:txBody>
      </p:sp>
      <p:pic>
        <p:nvPicPr>
          <p:cNvPr id="44" name="Picture 43" descr="03oberlinseal.psd"/>
          <p:cNvPicPr>
            <a:picLocks noChangeAspect="1"/>
          </p:cNvPicPr>
          <p:nvPr/>
        </p:nvPicPr>
        <p:blipFill>
          <a:blip r:embed="rId13"/>
          <a:stretch>
            <a:fillRect/>
          </a:stretch>
        </p:blipFill>
        <p:spPr>
          <a:xfrm>
            <a:off x="1825625" y="2137569"/>
            <a:ext cx="4413387" cy="4413387"/>
          </a:xfrm>
          <a:prstGeom prst="rect">
            <a:avLst/>
          </a:prstGeom>
        </p:spPr>
      </p:pic>
      <p:sp>
        <p:nvSpPr>
          <p:cNvPr id="4" name="TextBox 3"/>
          <p:cNvSpPr txBox="1"/>
          <p:nvPr/>
        </p:nvSpPr>
        <p:spPr>
          <a:xfrm>
            <a:off x="13354050" y="6891338"/>
            <a:ext cx="9277350" cy="12049452"/>
          </a:xfrm>
          <a:prstGeom prst="rect">
            <a:avLst/>
          </a:prstGeom>
          <a:noFill/>
        </p:spPr>
        <p:txBody>
          <a:bodyPr wrap="square" lIns="914400" tIns="457200" rIns="914400" bIns="685800" rtlCol="0">
            <a:spAutoFit/>
          </a:bodyPr>
          <a:lstStyle/>
          <a:p>
            <a:pPr algn="just"/>
            <a:r>
              <a:rPr lang="en-US" sz="4800" b="1" dirty="0" smtClean="0">
                <a:solidFill>
                  <a:srgbClr val="000000"/>
                </a:solidFill>
                <a:latin typeface="Calibri" pitchFamily="34" charset="0"/>
              </a:rPr>
              <a:t>Results</a:t>
            </a:r>
            <a:endParaRPr lang="en-US" sz="3000" dirty="0" smtClean="0">
              <a:latin typeface="+mj-lt"/>
            </a:endParaRPr>
          </a:p>
          <a:p>
            <a:pPr marL="277813" indent="-277813" algn="just">
              <a:spcBef>
                <a:spcPts val="1800"/>
              </a:spcBef>
              <a:buFont typeface="Arial"/>
              <a:buChar char="•"/>
            </a:pPr>
            <a:r>
              <a:rPr lang="en-US" sz="3000" dirty="0" smtClean="0">
                <a:latin typeface="+mj-lt"/>
              </a:rPr>
              <a:t>Data </a:t>
            </a:r>
            <a:r>
              <a:rPr lang="en-US" sz="3000" dirty="0">
                <a:latin typeface="+mj-lt"/>
              </a:rPr>
              <a:t>shows </a:t>
            </a:r>
            <a:r>
              <a:rPr lang="en-US" sz="3000" dirty="0" smtClean="0">
                <a:latin typeface="+mj-lt"/>
              </a:rPr>
              <a:t>a lag between peak precipitation and peak discharge which is indicative of a hysteresis environment. </a:t>
            </a:r>
            <a:endParaRPr lang="en-US" sz="3000" dirty="0">
              <a:latin typeface="+mj-lt"/>
            </a:endParaRPr>
          </a:p>
          <a:p>
            <a:pPr marL="277813" indent="-277813" algn="just">
              <a:spcBef>
                <a:spcPts val="1800"/>
              </a:spcBef>
              <a:buFont typeface="Arial"/>
              <a:buChar char="•"/>
            </a:pPr>
            <a:r>
              <a:rPr lang="en-US" sz="3000" dirty="0" smtClean="0">
                <a:latin typeface="+mj-lt"/>
              </a:rPr>
              <a:t>The </a:t>
            </a:r>
            <a:r>
              <a:rPr lang="en-US" sz="3000" dirty="0">
                <a:latin typeface="+mj-lt"/>
              </a:rPr>
              <a:t>first part of the year </a:t>
            </a:r>
            <a:r>
              <a:rPr lang="en-US" sz="3000" i="1" dirty="0" smtClean="0">
                <a:latin typeface="+mj-lt"/>
              </a:rPr>
              <a:t>(January-April) </a:t>
            </a:r>
            <a:r>
              <a:rPr lang="en-US" sz="3000" dirty="0" smtClean="0">
                <a:latin typeface="+mj-lt"/>
              </a:rPr>
              <a:t>displays </a:t>
            </a:r>
            <a:r>
              <a:rPr lang="en-US" sz="3000" dirty="0">
                <a:latin typeface="+mj-lt"/>
              </a:rPr>
              <a:t>low </a:t>
            </a:r>
            <a:r>
              <a:rPr lang="en-US" sz="3000" dirty="0" smtClean="0">
                <a:latin typeface="+mj-lt"/>
              </a:rPr>
              <a:t>discharge </a:t>
            </a:r>
            <a:r>
              <a:rPr lang="en-US" sz="3000" dirty="0">
                <a:latin typeface="+mj-lt"/>
              </a:rPr>
              <a:t>with increasing </a:t>
            </a:r>
            <a:r>
              <a:rPr lang="en-US" sz="3000" dirty="0" smtClean="0">
                <a:latin typeface="+mj-lt"/>
              </a:rPr>
              <a:t>precipitation along </a:t>
            </a:r>
            <a:r>
              <a:rPr lang="en-US" sz="3000" dirty="0">
                <a:latin typeface="+mj-lt"/>
              </a:rPr>
              <a:t>the bottom of the graph.  Mid-</a:t>
            </a:r>
            <a:r>
              <a:rPr lang="en-US" sz="3000" dirty="0" smtClean="0">
                <a:latin typeface="+mj-lt"/>
              </a:rPr>
              <a:t>year </a:t>
            </a:r>
            <a:r>
              <a:rPr lang="en-US" sz="3000" i="1" dirty="0" smtClean="0">
                <a:latin typeface="+mj-lt"/>
              </a:rPr>
              <a:t>(May-August)</a:t>
            </a:r>
            <a:r>
              <a:rPr lang="en-US" sz="3000" dirty="0" smtClean="0">
                <a:latin typeface="+mj-lt"/>
              </a:rPr>
              <a:t>, precipitation </a:t>
            </a:r>
            <a:r>
              <a:rPr lang="en-US" sz="3000" dirty="0">
                <a:latin typeface="+mj-lt"/>
              </a:rPr>
              <a:t>levels reach their maximum </a:t>
            </a:r>
            <a:r>
              <a:rPr lang="en-US" sz="3000" dirty="0" smtClean="0">
                <a:latin typeface="+mj-lt"/>
              </a:rPr>
              <a:t>and </a:t>
            </a:r>
            <a:r>
              <a:rPr lang="en-US" sz="3000" dirty="0">
                <a:latin typeface="+mj-lt"/>
              </a:rPr>
              <a:t>start to fall while discharge reaches its peak.  </a:t>
            </a:r>
            <a:r>
              <a:rPr lang="en-US" sz="3000" dirty="0" smtClean="0">
                <a:latin typeface="+mj-lt"/>
              </a:rPr>
              <a:t>Toward </a:t>
            </a:r>
            <a:r>
              <a:rPr lang="en-US" sz="3000" dirty="0">
                <a:latin typeface="+mj-lt"/>
              </a:rPr>
              <a:t>the final months of the </a:t>
            </a:r>
            <a:r>
              <a:rPr lang="en-US" sz="3000" dirty="0" smtClean="0">
                <a:latin typeface="+mj-lt"/>
              </a:rPr>
              <a:t>cycle </a:t>
            </a:r>
            <a:r>
              <a:rPr lang="en-US" sz="3000" i="1" dirty="0" smtClean="0">
                <a:latin typeface="+mj-lt"/>
              </a:rPr>
              <a:t>(September-December)</a:t>
            </a:r>
            <a:r>
              <a:rPr lang="en-US" sz="3000" dirty="0" smtClean="0">
                <a:latin typeface="+mj-lt"/>
              </a:rPr>
              <a:t> </a:t>
            </a:r>
            <a:r>
              <a:rPr lang="en-US" sz="3000" dirty="0">
                <a:latin typeface="+mj-lt"/>
              </a:rPr>
              <a:t>the p</a:t>
            </a:r>
            <a:r>
              <a:rPr lang="en-US" sz="3000" dirty="0" smtClean="0">
                <a:latin typeface="+mj-lt"/>
              </a:rPr>
              <a:t>recipitation </a:t>
            </a:r>
            <a:r>
              <a:rPr lang="en-US" sz="3000" dirty="0">
                <a:latin typeface="+mj-lt"/>
              </a:rPr>
              <a:t>and discharge fall to original </a:t>
            </a:r>
            <a:r>
              <a:rPr lang="en-US" sz="3000" dirty="0" smtClean="0">
                <a:latin typeface="+mj-lt"/>
              </a:rPr>
              <a:t>levels for </a:t>
            </a:r>
            <a:r>
              <a:rPr lang="en-US" sz="3000" dirty="0">
                <a:latin typeface="+mj-lt"/>
              </a:rPr>
              <a:t>the next season</a:t>
            </a:r>
            <a:r>
              <a:rPr lang="en-US" sz="3000" dirty="0" smtClean="0">
                <a:latin typeface="+mj-lt"/>
              </a:rPr>
              <a:t>.</a:t>
            </a:r>
            <a:endParaRPr lang="en-US" sz="3000" dirty="0">
              <a:latin typeface="+mj-lt"/>
            </a:endParaRPr>
          </a:p>
          <a:p>
            <a:pPr marL="277813" indent="-277813" algn="just">
              <a:spcBef>
                <a:spcPts val="1800"/>
              </a:spcBef>
              <a:buFont typeface="Arial"/>
              <a:buChar char="•"/>
            </a:pPr>
            <a:r>
              <a:rPr lang="en-US" sz="3000" dirty="0" smtClean="0">
                <a:latin typeface="+mj-lt"/>
              </a:rPr>
              <a:t>The </a:t>
            </a:r>
            <a:r>
              <a:rPr lang="en-US" sz="3000" dirty="0">
                <a:latin typeface="+mj-lt"/>
              </a:rPr>
              <a:t>counterclockwise loop that forms on the g</a:t>
            </a:r>
            <a:r>
              <a:rPr lang="en-US" sz="3000" dirty="0" smtClean="0">
                <a:latin typeface="+mj-lt"/>
              </a:rPr>
              <a:t>raphs shows </a:t>
            </a:r>
            <a:r>
              <a:rPr lang="en-US" sz="3000" dirty="0">
                <a:latin typeface="+mj-lt"/>
              </a:rPr>
              <a:t>movement modeling the cycle of </a:t>
            </a:r>
            <a:r>
              <a:rPr lang="en-US" sz="3000" dirty="0" smtClean="0">
                <a:latin typeface="+mj-lt"/>
              </a:rPr>
              <a:t>groundwater </a:t>
            </a:r>
            <a:r>
              <a:rPr lang="en-US" sz="3000" dirty="0">
                <a:latin typeface="+mj-lt"/>
              </a:rPr>
              <a:t>storage.  </a:t>
            </a:r>
          </a:p>
          <a:p>
            <a:pPr marL="277813" indent="-277813" algn="just">
              <a:spcBef>
                <a:spcPts val="1800"/>
              </a:spcBef>
              <a:buFont typeface="Arial"/>
              <a:buChar char="•"/>
            </a:pPr>
            <a:r>
              <a:rPr lang="en-US" sz="3000" dirty="0" smtClean="0">
                <a:latin typeface="+mj-lt"/>
              </a:rPr>
              <a:t>Precipitation </a:t>
            </a:r>
            <a:r>
              <a:rPr lang="en-US" sz="3000" dirty="0">
                <a:latin typeface="+mj-lt"/>
              </a:rPr>
              <a:t>levels peak while discharge is </a:t>
            </a:r>
            <a:r>
              <a:rPr lang="en-US" sz="3000" dirty="0" smtClean="0">
                <a:latin typeface="+mj-lt"/>
              </a:rPr>
              <a:t>still low </a:t>
            </a:r>
            <a:r>
              <a:rPr lang="en-US" sz="3000" dirty="0">
                <a:latin typeface="+mj-lt"/>
              </a:rPr>
              <a:t>and then as precipitation falls discharge </a:t>
            </a:r>
            <a:r>
              <a:rPr lang="en-US" sz="3000" dirty="0" smtClean="0">
                <a:latin typeface="+mj-lt"/>
              </a:rPr>
              <a:t>peaks</a:t>
            </a:r>
            <a:r>
              <a:rPr lang="en-US" sz="3000" dirty="0">
                <a:latin typeface="+mj-lt"/>
              </a:rPr>
              <a:t>.  The lag between the two peaks is the </a:t>
            </a:r>
            <a:r>
              <a:rPr lang="en-US" sz="3000" dirty="0" smtClean="0">
                <a:latin typeface="+mj-lt"/>
              </a:rPr>
              <a:t>hysteresis</a:t>
            </a:r>
            <a:r>
              <a:rPr lang="en-US" sz="3000" dirty="0">
                <a:latin typeface="+mj-lt"/>
              </a:rPr>
              <a:t>.</a:t>
            </a:r>
          </a:p>
          <a:p>
            <a:pPr marL="457200" indent="-457200" algn="just">
              <a:buFont typeface="Arial"/>
              <a:buChar char="•"/>
            </a:pPr>
            <a:endParaRPr lang="en-US" sz="3000" dirty="0">
              <a:latin typeface="+mj-lt"/>
            </a:endParaRP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87229" y="2137570"/>
            <a:ext cx="4416552" cy="4416552"/>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479222" y="17770475"/>
            <a:ext cx="3419887" cy="3257551"/>
          </a:xfrm>
          <a:prstGeom prst="rect">
            <a:avLst/>
          </a:prstGeom>
        </p:spPr>
      </p:pic>
      <p:sp>
        <p:nvSpPr>
          <p:cNvPr id="13" name="Oval 12"/>
          <p:cNvSpPr/>
          <p:nvPr/>
        </p:nvSpPr>
        <p:spPr>
          <a:xfrm rot="19408248">
            <a:off x="15674384" y="18877835"/>
            <a:ext cx="1981200" cy="108926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6954499" y="19486326"/>
            <a:ext cx="51816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16017716" y="18666285"/>
            <a:ext cx="647268" cy="48167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8961124" y="18372176"/>
            <a:ext cx="3603601" cy="1332816"/>
            <a:chOff x="-6270601" y="12431280"/>
            <a:chExt cx="3603601" cy="1332816"/>
          </a:xfrm>
        </p:grpSpPr>
        <p:sp>
          <p:nvSpPr>
            <p:cNvPr id="23" name="TextBox 22"/>
            <p:cNvSpPr txBox="1"/>
            <p:nvPr/>
          </p:nvSpPr>
          <p:spPr>
            <a:xfrm>
              <a:off x="-6270601" y="12431280"/>
              <a:ext cx="2526118" cy="553998"/>
            </a:xfrm>
            <a:prstGeom prst="rect">
              <a:avLst/>
            </a:prstGeom>
            <a:noFill/>
          </p:spPr>
          <p:txBody>
            <a:bodyPr wrap="square" rtlCol="0" anchor="ctr" anchorCtr="1">
              <a:spAutoFit/>
            </a:bodyPr>
            <a:lstStyle/>
            <a:p>
              <a:r>
                <a:rPr lang="en-US" sz="3000" dirty="0" smtClean="0">
                  <a:latin typeface="+mj-lt"/>
                </a:rPr>
                <a:t>January-April</a:t>
              </a:r>
              <a:endParaRPr lang="en-US" sz="3000" dirty="0">
                <a:latin typeface="+mj-lt"/>
              </a:endParaRPr>
            </a:p>
          </p:txBody>
        </p:sp>
        <p:sp>
          <p:nvSpPr>
            <p:cNvPr id="59" name="TextBox 58"/>
            <p:cNvSpPr txBox="1"/>
            <p:nvPr/>
          </p:nvSpPr>
          <p:spPr>
            <a:xfrm>
              <a:off x="-6267450" y="12804304"/>
              <a:ext cx="2289808" cy="553998"/>
            </a:xfrm>
            <a:prstGeom prst="rect">
              <a:avLst/>
            </a:prstGeom>
            <a:noFill/>
          </p:spPr>
          <p:txBody>
            <a:bodyPr wrap="square" rtlCol="0" anchor="ctr" anchorCtr="1">
              <a:spAutoFit/>
            </a:bodyPr>
            <a:lstStyle/>
            <a:p>
              <a:r>
                <a:rPr lang="en-US" sz="3000" dirty="0" smtClean="0">
                  <a:latin typeface="+mj-lt"/>
                </a:rPr>
                <a:t>May-August</a:t>
              </a:r>
              <a:endParaRPr lang="en-US" sz="3000" dirty="0">
                <a:latin typeface="+mj-lt"/>
              </a:endParaRPr>
            </a:p>
          </p:txBody>
        </p:sp>
        <p:sp>
          <p:nvSpPr>
            <p:cNvPr id="60" name="TextBox 59"/>
            <p:cNvSpPr txBox="1"/>
            <p:nvPr/>
          </p:nvSpPr>
          <p:spPr>
            <a:xfrm>
              <a:off x="-6248400" y="13210098"/>
              <a:ext cx="3581400" cy="553998"/>
            </a:xfrm>
            <a:prstGeom prst="rect">
              <a:avLst/>
            </a:prstGeom>
            <a:noFill/>
          </p:spPr>
          <p:txBody>
            <a:bodyPr wrap="square" rtlCol="0" anchor="ctr" anchorCtr="1">
              <a:spAutoFit/>
            </a:bodyPr>
            <a:lstStyle/>
            <a:p>
              <a:r>
                <a:rPr lang="en-US" sz="3000" dirty="0" smtClean="0">
                  <a:latin typeface="+mj-lt"/>
                </a:rPr>
                <a:t>September-December</a:t>
              </a:r>
              <a:endParaRPr lang="en-US" sz="3000" dirty="0">
                <a:latin typeface="+mj-lt"/>
              </a:endParaRPr>
            </a:p>
          </p:txBody>
        </p:sp>
      </p:grpSp>
      <p:cxnSp>
        <p:nvCxnSpPr>
          <p:cNvPr id="14349" name="Straight Arrow Connector 14348"/>
          <p:cNvCxnSpPr/>
          <p:nvPr/>
        </p:nvCxnSpPr>
        <p:spPr>
          <a:xfrm flipH="1">
            <a:off x="17472659" y="18666285"/>
            <a:ext cx="1653541" cy="104864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355" name="Straight Arrow Connector 14354"/>
          <p:cNvCxnSpPr/>
          <p:nvPr/>
        </p:nvCxnSpPr>
        <p:spPr>
          <a:xfrm flipH="1" flipV="1">
            <a:off x="17602200" y="18926174"/>
            <a:ext cx="1524000" cy="9602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6664984" y="19299198"/>
            <a:ext cx="2461217" cy="13909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7537</TotalTime>
  <Words>830</Words>
  <Application>Microsoft Office PowerPoint</Application>
  <PresentationFormat>Custom</PresentationFormat>
  <Paragraphs>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Base>http://colinpurrington.com/tips/academic/posterdesign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dbrousseau</cp:lastModifiedBy>
  <cp:revision>616</cp:revision>
  <cp:lastPrinted>2011-10-30T12:54:45Z</cp:lastPrinted>
  <dcterms:created xsi:type="dcterms:W3CDTF">2012-06-12T14:08:55Z</dcterms:created>
  <dcterms:modified xsi:type="dcterms:W3CDTF">2014-09-23T21:41:54Z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