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61" r:id="rId3"/>
    <p:sldId id="257" r:id="rId4"/>
    <p:sldId id="275" r:id="rId5"/>
    <p:sldId id="258" r:id="rId6"/>
    <p:sldId id="260" r:id="rId7"/>
    <p:sldId id="263" r:id="rId8"/>
    <p:sldId id="268" r:id="rId9"/>
    <p:sldId id="278" r:id="rId10"/>
    <p:sldId id="266" r:id="rId11"/>
    <p:sldId id="262" r:id="rId12"/>
    <p:sldId id="269" r:id="rId13"/>
    <p:sldId id="279" r:id="rId14"/>
    <p:sldId id="276" r:id="rId15"/>
    <p:sldId id="290" r:id="rId16"/>
    <p:sldId id="280" r:id="rId17"/>
    <p:sldId id="281" r:id="rId18"/>
    <p:sldId id="270" r:id="rId19"/>
    <p:sldId id="274" r:id="rId20"/>
    <p:sldId id="287" r:id="rId21"/>
    <p:sldId id="286" r:id="rId22"/>
    <p:sldId id="271" r:id="rId23"/>
    <p:sldId id="272" r:id="rId24"/>
    <p:sldId id="273" r:id="rId25"/>
    <p:sldId id="297" r:id="rId26"/>
    <p:sldId id="295" r:id="rId27"/>
    <p:sldId id="296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EF23E97-55DC-1E4A-8A9B-1773520389DE}">
          <p14:sldIdLst>
            <p14:sldId id="256"/>
            <p14:sldId id="261"/>
            <p14:sldId id="257"/>
            <p14:sldId id="275"/>
            <p14:sldId id="258"/>
            <p14:sldId id="260"/>
            <p14:sldId id="263"/>
            <p14:sldId id="268"/>
            <p14:sldId id="278"/>
            <p14:sldId id="266"/>
            <p14:sldId id="262"/>
            <p14:sldId id="269"/>
            <p14:sldId id="279"/>
            <p14:sldId id="276"/>
            <p14:sldId id="290"/>
            <p14:sldId id="280"/>
            <p14:sldId id="281"/>
            <p14:sldId id="270"/>
            <p14:sldId id="274"/>
            <p14:sldId id="287"/>
            <p14:sldId id="286"/>
            <p14:sldId id="271"/>
            <p14:sldId id="272"/>
            <p14:sldId id="273"/>
            <p14:sldId id="297"/>
            <p14:sldId id="295"/>
            <p14:sldId id="29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152" autoAdjust="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-67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4EF7BC-A767-B646-9A39-8B0B36976ACC}" type="datetimeFigureOut">
              <a:rPr lang="en-US" smtClean="0"/>
              <a:t>4/30/13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8E2BD-850A-8347-B1C2-9D2DD023F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561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thesis conducted</a:t>
            </a:r>
            <a:r>
              <a:rPr lang="en-US" baseline="0" dirty="0" smtClean="0"/>
              <a:t> a direct correlation of sedimentation within the western Arctic with an atmospheric climate proxy from northern </a:t>
            </a:r>
            <a:r>
              <a:rPr lang="en-US" baseline="0" dirty="0" err="1" smtClean="0"/>
              <a:t>alaska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The time interval investigate here was over last 2,000 years of the late </a:t>
            </a:r>
            <a:r>
              <a:rPr lang="en-US" baseline="0" dirty="0" smtClean="0"/>
              <a:t>Holocene</a:t>
            </a:r>
          </a:p>
          <a:p>
            <a:endParaRPr lang="en-US" baseline="0" dirty="0" smtClean="0"/>
          </a:p>
          <a:p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HARRISON, Jeffrey M, ORTIZ, Joseph D, ABBOTT, Mark B, BIRD, Broxton W, HACKER, David B, GRIFFITH, Elizabeth </a:t>
            </a:r>
            <a:endParaRPr lang="en-US" b="0" dirty="0" smtClean="0"/>
          </a:p>
          <a:p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M, and DARBY, Dennis A </a:t>
            </a:r>
            <a:endParaRPr lang="en-US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8E2BD-850A-8347-B1C2-9D2DD023F21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3136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</a:t>
            </a:r>
            <a:r>
              <a:rPr lang="en-US" baseline="0" dirty="0" smtClean="0"/>
              <a:t> will now mostly focus on the sedimentation that has been related to sea-ice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8E2BD-850A-8347-B1C2-9D2DD023F21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2213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north of the 50-degree latitude tree line.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8E2BD-850A-8347-B1C2-9D2DD023F21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5516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Because of the pronounced seasonality in the type of material deposited, varve sequences provide direct calendar dating with extremely high resolution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8E2BD-850A-8347-B1C2-9D2DD023F21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5428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 should be noted that this is a direct comparison</a:t>
            </a:r>
            <a:r>
              <a:rPr lang="en-US" baseline="0" dirty="0" smtClean="0"/>
              <a:t> and there was no age adjustment or wiggle matching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8E2BD-850A-8347-B1C2-9D2DD023F21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8517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•"/>
            </a:pP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PAPER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8E2BD-850A-8347-B1C2-9D2DD023F21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0313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E1F59D-408B-DA4B-BD63-E9A392337056}" type="slidenum">
              <a:rPr lang="en-US"/>
              <a:pPr/>
              <a:t>19</a:t>
            </a:fld>
            <a:endParaRPr lang="en-US"/>
          </a:p>
        </p:txBody>
      </p:sp>
      <p:sp>
        <p:nvSpPr>
          <p:cNvPr id="475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75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122 samples versus 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8E2BD-850A-8347-B1C2-9D2DD023F21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347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PAPER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8E2BD-850A-8347-B1C2-9D2DD023F21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401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Western</a:t>
            </a:r>
            <a:r>
              <a:rPr lang="en-US" baseline="0" dirty="0" smtClean="0"/>
              <a:t> and Eastern Basins are isolated</a:t>
            </a:r>
          </a:p>
          <a:p>
            <a:endParaRPr lang="en-US" baseline="0" dirty="0" smtClean="0"/>
          </a:p>
          <a:p>
            <a:r>
              <a:rPr lang="en-US" baseline="0" dirty="0" smtClean="0"/>
              <a:t>PAPER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8E2BD-850A-8347-B1C2-9D2DD023F21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341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•"/>
            </a:pPr>
            <a:r>
              <a:rPr lang="en-US" dirty="0" smtClean="0"/>
              <a:t>Arctic</a:t>
            </a:r>
            <a:r>
              <a:rPr lang="en-US" baseline="0" dirty="0" smtClean="0"/>
              <a:t> Sea ice has been disappearing at astonishing rates. </a:t>
            </a:r>
          </a:p>
          <a:p>
            <a:pPr marL="171450" indent="-171450">
              <a:buFontTx/>
              <a:buChar char="•"/>
            </a:pPr>
            <a:r>
              <a:rPr lang="en-US" baseline="0" dirty="0" smtClean="0"/>
              <a:t>There is not a lot of detailed studies on how sea-ice has varied during the past especially in relation to atmospheric shifts beyond instrumental records. </a:t>
            </a:r>
          </a:p>
          <a:p>
            <a:pPr marL="171450" indent="-171450">
              <a:buFontTx/>
              <a:buChar char="•"/>
            </a:pPr>
            <a:r>
              <a:rPr lang="en-US" baseline="0" dirty="0" smtClean="0"/>
              <a:t>We know that the sea-ice extent will decrease with increasing temperature but this has not been directly observed over geologic time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8E2BD-850A-8347-B1C2-9D2DD023F21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942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the particles are illuminated with a laser,</a:t>
            </a:r>
            <a:r>
              <a:rPr lang="en-US" baseline="0" dirty="0" smtClean="0"/>
              <a:t> the intensity of the scattered light fluctuates at a rate that is dependent upon the size of the particles.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8E2BD-850A-8347-B1C2-9D2DD023F21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525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</a:t>
            </a:r>
            <a:r>
              <a:rPr lang="en-US" baseline="0" dirty="0" smtClean="0"/>
              <a:t> results are useful but additional information can be extracted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8E2BD-850A-8347-B1C2-9D2DD023F21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5312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</a:rPr>
              <a:t>Principal Component Analysis (PCA) provides the most significant and meaningful variables which can be attributed to the sources of variation with in a dataset</a:t>
            </a:r>
          </a:p>
          <a:p>
            <a:endParaRPr lang="en-US" dirty="0" smtClean="0"/>
          </a:p>
          <a:p>
            <a:r>
              <a:rPr lang="en-US" dirty="0" smtClean="0"/>
              <a:t>PAPER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8E2BD-850A-8347-B1C2-9D2DD023F21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2163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loadings from each PC</a:t>
            </a:r>
            <a:r>
              <a:rPr lang="en-US" baseline="0" dirty="0" smtClean="0"/>
              <a:t> were plotted against the grain-sizes or bin</a:t>
            </a:r>
          </a:p>
          <a:p>
            <a:endParaRPr lang="en-US" baseline="0" dirty="0" smtClean="0"/>
          </a:p>
          <a:p>
            <a:r>
              <a:rPr lang="en-US" baseline="0" dirty="0" smtClean="0"/>
              <a:t>From here we can begin to determine the processes involved in depositing the specific particles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8E2BD-850A-8347-B1C2-9D2DD023F21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9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9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5" name="Snip Single Corner Rectangle 14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ardrop 12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1115196-1C6F-4784-83AC-30756D8F10B3}" type="datetimeFigureOut">
              <a:rPr lang="en-US" smtClean="0"/>
              <a:t>4/30/13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0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2" name="Snip Diagonal Corner Rectangle 11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Teardrop 12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2176272"/>
            <a:ext cx="3657600" cy="1161288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4654475" y="228600"/>
            <a:ext cx="4251960" cy="6391656"/>
          </a:xfrm>
          <a:prstGeom prst="snip2DiagRect">
            <a:avLst>
              <a:gd name="adj1" fmla="val 0"/>
              <a:gd name="adj2" fmla="val 4017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3342401"/>
            <a:ext cx="3657600" cy="25952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8952" y="6300216"/>
            <a:ext cx="1298448" cy="365125"/>
          </a:xfrm>
        </p:spPr>
        <p:txBody>
          <a:bodyPr/>
          <a:lstStyle/>
          <a:p>
            <a:fld id="{B1115196-1C6F-4784-83AC-30756D8F10B3}" type="datetimeFigureOut">
              <a:rPr lang="en-US" smtClean="0"/>
              <a:t>4/30/13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300216"/>
            <a:ext cx="234086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1752" y="6300216"/>
            <a:ext cx="448056" cy="365125"/>
          </a:xfrm>
        </p:spPr>
        <p:txBody>
          <a:bodyPr/>
          <a:lstStyle>
            <a:lvl1pPr algn="l">
              <a:defRPr/>
            </a:lvl1pPr>
          </a:lstStyle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4648200"/>
            <a:ext cx="8686800" cy="1963271"/>
          </a:xfrm>
          <a:prstGeom prst="snip2DiagRect">
            <a:avLst>
              <a:gd name="adj1" fmla="val 0"/>
              <a:gd name="adj2" fmla="val 937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8200"/>
            <a:ext cx="8153400" cy="609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4/30/13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257799"/>
            <a:ext cx="8156448" cy="82027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ct val="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flipH="1">
            <a:off x="228600" y="228600"/>
            <a:ext cx="8677835" cy="4267200"/>
          </a:xfrm>
          <a:prstGeom prst="snip2DiagRect">
            <a:avLst>
              <a:gd name="adj1" fmla="val 0"/>
              <a:gd name="adj2" fmla="val 4332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4/30/13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4/30/13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7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838201"/>
            <a:ext cx="1219200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1"/>
            <a:ext cx="6307138" cy="51054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4/30/13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4/30/13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9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7" name="Snip Single Corner Rectangle 16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ardrop 15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1115196-1C6F-4784-83AC-30756D8F10B3}" type="datetimeFigureOut">
              <a:rPr lang="en-US" smtClean="0"/>
              <a:t>4/30/13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0" y="676835"/>
            <a:ext cx="7543800" cy="2587752"/>
          </a:xfr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 flipH="1">
            <a:off x="1600199" y="2126877"/>
            <a:ext cx="7543801" cy="2604247"/>
            <a:chOff x="-1" y="3379694"/>
            <a:chExt cx="7543801" cy="2604247"/>
          </a:xfrm>
        </p:grpSpPr>
        <p:grpSp>
          <p:nvGrpSpPr>
            <p:cNvPr id="7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0" name="Snip Single Corner Rectangle 9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ardrop 8"/>
            <p:cNvSpPr/>
            <p:nvPr/>
          </p:nvSpPr>
          <p:spPr>
            <a:xfrm flipH="1">
              <a:off x="22859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105" y="2653553"/>
            <a:ext cx="5870448" cy="14721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6105" y="4134881"/>
            <a:ext cx="5870448" cy="57607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8033590" y="3475037"/>
            <a:ext cx="1828801" cy="365125"/>
          </a:xfrm>
        </p:spPr>
        <p:txBody>
          <a:bodyPr vert="horz" lIns="91440" tIns="0" rIns="91440" bIns="0" rtlCol="0" anchor="t" anchorCtr="0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658009" y="3475037"/>
            <a:ext cx="1828800" cy="365125"/>
          </a:xfrm>
        </p:spPr>
        <p:txBody>
          <a:bodyPr vert="horz" lIns="91440" tIns="0" rIns="91440" bIns="0" rtlCol="0" anchor="b" anchorCtr="0"/>
          <a:lstStyle>
            <a:lvl1pPr marL="0" algn="l" defTabSz="914400" rtl="0" eaLnBrk="1" latinLnBrk="0" hangingPunct="1">
              <a:defRPr sz="14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B1115196-1C6F-4784-83AC-30756D8F10B3}" type="datetimeFigureOut">
              <a:rPr lang="en-US" smtClean="0"/>
              <a:t>4/30/13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Snip Diagonal Corner Rectangle 11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35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344488">
              <a:defRPr sz="1800"/>
            </a:lvl6pPr>
            <a:lvl7pPr marL="1946275" indent="-344488">
              <a:defRPr sz="1800"/>
            </a:lvl7pPr>
            <a:lvl8pPr marL="1946275" indent="-344488">
              <a:defRPr sz="1800"/>
            </a:lvl8pPr>
            <a:lvl9pPr marL="1946275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4/30/13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nip Diagonal Corner Rectangle 11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Snip Diagonal Corner Rectangle 12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1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1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4/30/13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4/30/13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5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4/30/13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3" name="Snip Diagonal Corner Rectangle 12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Teardrop 13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5" name="Snip Diagonal Corner Rectangle 14"/>
          <p:cNvSpPr/>
          <p:nvPr/>
        </p:nvSpPr>
        <p:spPr>
          <a:xfrm flipV="1">
            <a:off x="4648200" y="228600"/>
            <a:ext cx="4251960" cy="6387352"/>
          </a:xfrm>
          <a:prstGeom prst="snip2DiagRect">
            <a:avLst>
              <a:gd name="adj1" fmla="val 0"/>
              <a:gd name="adj2" fmla="val 379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2177303"/>
            <a:ext cx="3657600" cy="1162050"/>
          </a:xfrm>
        </p:spPr>
        <p:txBody>
          <a:bodyPr anchor="b">
            <a:normAutofit/>
          </a:bodyPr>
          <a:lstStyle>
            <a:lvl1pPr algn="l">
              <a:defRPr sz="30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5380" y="609600"/>
            <a:ext cx="3657600" cy="5334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80" y="3352799"/>
            <a:ext cx="3657600" cy="259080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0" y="6297706"/>
            <a:ext cx="1295400" cy="365125"/>
          </a:xfrm>
        </p:spPr>
        <p:txBody>
          <a:bodyPr/>
          <a:lstStyle/>
          <a:p>
            <a:fld id="{B1115196-1C6F-4784-83AC-30756D8F10B3}" type="datetimeFigureOut">
              <a:rPr lang="en-US" smtClean="0"/>
              <a:t>4/30/13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297706"/>
            <a:ext cx="2339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4800" y="6297706"/>
            <a:ext cx="443753" cy="365125"/>
          </a:xfrm>
        </p:spPr>
        <p:txBody>
          <a:bodyPr/>
          <a:lstStyle>
            <a:lvl1pPr algn="l">
              <a:defRPr/>
            </a:lvl1pPr>
          </a:lstStyle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949824"/>
            <a:ext cx="7583488" cy="4007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2439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B1115196-1C6F-4784-83AC-30756D8F10B3}" type="datetimeFigureOut">
              <a:rPr lang="en-US" smtClean="0"/>
              <a:t>4/30/13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67400" y="6248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484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 2" pitchFamily="18" charset="2"/>
        <a:buChar char=""/>
        <a:defRPr sz="22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hyperlink" Target="mailto:jharri72@kent.edu" TargetMode="External"/><Relationship Id="rId7" Type="http://schemas.openxmlformats.org/officeDocument/2006/relationships/image" Target="../media/image5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ea_ice_glossary_n_213974.jpeg"/>
          <p:cNvPicPr>
            <a:picLocks noChangeAspect="1"/>
          </p:cNvPicPr>
          <p:nvPr/>
        </p:nvPicPr>
        <p:blipFill rotWithShape="1">
          <a:blip r:embed="rId3">
            <a:alphaModFix amt="7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595"/>
          <a:stretch/>
        </p:blipFill>
        <p:spPr>
          <a:xfrm>
            <a:off x="0" y="0"/>
            <a:ext cx="9153535" cy="3108475"/>
          </a:xfrm>
          <a:prstGeom prst="rect">
            <a:avLst/>
          </a:prstGeom>
        </p:spPr>
      </p:pic>
      <p:pic>
        <p:nvPicPr>
          <p:cNvPr id="3" name="Picture 2" descr="sea_ice_glossary_n_213974.jpeg"/>
          <p:cNvPicPr>
            <a:picLocks noChangeAspect="1"/>
          </p:cNvPicPr>
          <p:nvPr/>
        </p:nvPicPr>
        <p:blipFill rotWithShape="1">
          <a:blip r:embed="rId3">
            <a:alphaModFix amt="7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10"/>
          <a:stretch/>
        </p:blipFill>
        <p:spPr>
          <a:xfrm>
            <a:off x="-9535" y="3101279"/>
            <a:ext cx="9153535" cy="3749526"/>
          </a:xfrm>
          <a:prstGeom prst="rect">
            <a:avLst/>
          </a:prstGeom>
        </p:spPr>
      </p:pic>
      <p:pic>
        <p:nvPicPr>
          <p:cNvPr id="8" name="Picture 7" descr="180px-KSU_sea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206" y="5317270"/>
            <a:ext cx="1387011" cy="1371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3607" y="5302615"/>
            <a:ext cx="1371600" cy="13716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60170" y="165515"/>
            <a:ext cx="8775037" cy="14700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3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Linking 2,000 </a:t>
            </a:r>
            <a:r>
              <a:rPr lang="en-US" sz="33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years of Sedimentation in the </a:t>
            </a:r>
            <a:r>
              <a:rPr lang="en-US" sz="33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Western </a:t>
            </a:r>
            <a:r>
              <a:rPr lang="en-US" sz="33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</a:t>
            </a:r>
            <a:r>
              <a:rPr lang="en-US" sz="33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rctic </a:t>
            </a:r>
            <a:r>
              <a:rPr lang="en-US" sz="33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O</a:t>
            </a:r>
            <a:r>
              <a:rPr lang="en-US" sz="33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cean </a:t>
            </a:r>
            <a:r>
              <a:rPr lang="en-US" sz="33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to </a:t>
            </a:r>
            <a:r>
              <a:rPr lang="en-US" sz="33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an Atmospheric Temperature Proxy Record from a Glacial Lake in the Brooks Range, Alaska</a:t>
            </a:r>
          </a:p>
          <a:p>
            <a:pPr algn="ctr"/>
            <a:r>
              <a:rPr lang="en-US" sz="33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endParaRPr lang="en-US" sz="33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94390" y="3587361"/>
            <a:ext cx="4572000" cy="186204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Jeffrey M Harrison</a:t>
            </a:r>
          </a:p>
          <a:p>
            <a:pPr algn="ctr"/>
            <a:r>
              <a:rPr lang="en-US" sz="2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Department </a:t>
            </a:r>
            <a:r>
              <a:rPr lang="en-US" sz="2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of Geology</a:t>
            </a:r>
          </a:p>
          <a:p>
            <a:pPr algn="ctr"/>
            <a:r>
              <a:rPr lang="en-US" sz="2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Kent State </a:t>
            </a:r>
            <a:r>
              <a:rPr lang="en-US" sz="2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University</a:t>
            </a:r>
          </a:p>
          <a:p>
            <a:pPr algn="ctr"/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  <a:hlinkClick r:id="rId6"/>
              </a:rPr>
              <a:t>jharri72@kent.edu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endParaRPr lang="en-US" sz="23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" name="Picture 3" descr="nsf_logo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70" y="5302615"/>
            <a:ext cx="1371600" cy="1371600"/>
          </a:xfrm>
          <a:prstGeom prst="ellipse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0170" y="2408910"/>
            <a:ext cx="86305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dirty="0">
                <a:solidFill>
                  <a:schemeClr val="bg1"/>
                </a:solidFill>
                <a:latin typeface="Times New Roman"/>
                <a:cs typeface="Times New Roman"/>
              </a:rPr>
              <a:t>HARRISON, Jeffrey M, ORTIZ, Joseph D, ABBOTT, Mark B, BIRD, Broxton W, HACKER, David B, GRIFFITH, Elizabeth </a:t>
            </a:r>
            <a:r>
              <a:rPr lang="en-US" sz="20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M</a:t>
            </a:r>
            <a:r>
              <a:rPr lang="en-US" sz="2000" i="1" dirty="0">
                <a:solidFill>
                  <a:schemeClr val="bg1"/>
                </a:solidFill>
                <a:latin typeface="Times New Roman"/>
                <a:cs typeface="Times New Roman"/>
              </a:rPr>
              <a:t>, and DARBY, Dennis A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448251" y="150670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952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Principal Component Analysis</a:t>
            </a:r>
            <a:br>
              <a:rPr lang="en-US" dirty="0" smtClean="0"/>
            </a:br>
            <a:r>
              <a:rPr lang="en-US" dirty="0" smtClean="0"/>
              <a:t>   (PCA)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977" y="2340576"/>
            <a:ext cx="7583488" cy="4007224"/>
          </a:xfrm>
        </p:spPr>
        <p:txBody>
          <a:bodyPr/>
          <a:lstStyle/>
          <a:p>
            <a:r>
              <a:rPr lang="en-US" dirty="0" smtClean="0"/>
              <a:t>Used </a:t>
            </a:r>
            <a:r>
              <a:rPr lang="en-US" dirty="0" smtClean="0"/>
              <a:t>to discover or reduce the dimensionality of a data set</a:t>
            </a:r>
          </a:p>
          <a:p>
            <a:pPr lvl="1"/>
            <a:r>
              <a:rPr lang="en-US" dirty="0" smtClean="0"/>
              <a:t>For d</a:t>
            </a:r>
            <a:r>
              <a:rPr lang="en-US" dirty="0" smtClean="0"/>
              <a:t>ata </a:t>
            </a:r>
            <a:r>
              <a:rPr lang="en-US" dirty="0"/>
              <a:t>of high dimensions, where graphical representation is difficult, PCA is a powerful tool for analyzing data and finding patterns </a:t>
            </a:r>
            <a:r>
              <a:rPr lang="en-US" dirty="0" smtClean="0"/>
              <a:t>within a dataset (grouping).</a:t>
            </a:r>
          </a:p>
          <a:p>
            <a:pPr marL="349250" lvl="1" indent="0">
              <a:buNone/>
            </a:pPr>
            <a:endParaRPr lang="en-US" sz="500" dirty="0" smtClean="0">
              <a:latin typeface="Times New Roman"/>
              <a:cs typeface="Times New Roman"/>
            </a:endParaRPr>
          </a:p>
          <a:p>
            <a:r>
              <a:rPr lang="en-US" dirty="0" smtClean="0"/>
              <a:t>Identifies </a:t>
            </a:r>
            <a:r>
              <a:rPr lang="en-US" dirty="0" smtClean="0"/>
              <a:t>meaningful and underlying variations</a:t>
            </a:r>
          </a:p>
          <a:p>
            <a:pPr lvl="1"/>
            <a:r>
              <a:rPr lang="en-US" dirty="0" smtClean="0"/>
              <a:t>Grain-size bins produced by the Malvern are placed in to different groups</a:t>
            </a:r>
          </a:p>
          <a:p>
            <a:pPr lvl="2"/>
            <a:r>
              <a:rPr lang="en-US" dirty="0" smtClean="0"/>
              <a:t>Each component explains some underlying variance within the data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148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PCA Components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821" y="1835591"/>
            <a:ext cx="7024235" cy="477648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664601" y="2403257"/>
            <a:ext cx="1531522" cy="560345"/>
          </a:xfrm>
          <a:prstGeom prst="ellipse">
            <a:avLst/>
          </a:prstGeom>
          <a:solidFill>
            <a:schemeClr val="accent1">
              <a:shade val="80000"/>
              <a:lumMod val="90000"/>
              <a:alpha val="41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863823" y="2520194"/>
            <a:ext cx="1196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Anchor Ice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983661" y="2584181"/>
            <a:ext cx="1362757" cy="750379"/>
          </a:xfrm>
          <a:prstGeom prst="ellipse">
            <a:avLst/>
          </a:prstGeom>
          <a:solidFill>
            <a:schemeClr val="accent1">
              <a:shade val="80000"/>
              <a:lumMod val="90000"/>
              <a:alpha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70821" y="2636205"/>
            <a:ext cx="12755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Suspension</a:t>
            </a:r>
          </a:p>
          <a:p>
            <a:pPr algn="ctr"/>
            <a:r>
              <a:rPr lang="en-US" dirty="0" smtClean="0"/>
              <a:t>Freezing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211301" y="2584181"/>
            <a:ext cx="270234" cy="1206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4357991" y="2490422"/>
            <a:ext cx="1211127" cy="823913"/>
          </a:xfrm>
          <a:prstGeom prst="ellipse">
            <a:avLst/>
          </a:prstGeom>
          <a:solidFill>
            <a:schemeClr val="accent1">
              <a:shade val="80000"/>
              <a:lumMod val="90000"/>
              <a:alpha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357992" y="2598849"/>
            <a:ext cx="12111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Winnowed</a:t>
            </a:r>
          </a:p>
          <a:p>
            <a:pPr algn="ctr"/>
            <a:r>
              <a:rPr lang="en-US" dirty="0" smtClean="0"/>
              <a:t>Silt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960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/>
      <p:bldP spid="4" grpId="1"/>
      <p:bldP spid="6" grpId="0" animBg="1"/>
      <p:bldP spid="6" grpId="1" animBg="1"/>
      <p:bldP spid="7" grpId="0"/>
      <p:bldP spid="7" grpId="1"/>
      <p:bldP spid="9" grpId="0" animBg="1"/>
      <p:bldP spid="9" grpId="1" animBg="1"/>
      <p:bldP spid="9" grpId="2" animBg="1"/>
      <p:bldP spid="10" grpId="0"/>
      <p:bldP spid="10" grpId="1"/>
      <p:bldP spid="10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JPC-16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498" y="2031832"/>
            <a:ext cx="8004422" cy="4007224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 smtClean="0"/>
              <a:t>Marine Record</a:t>
            </a:r>
            <a:endParaRPr lang="en-US" dirty="0"/>
          </a:p>
          <a:p>
            <a:pPr>
              <a:lnSpc>
                <a:spcPct val="50000"/>
              </a:lnSpc>
              <a:buFont typeface="Wingdings" charset="0"/>
              <a:buNone/>
            </a:pPr>
            <a:endParaRPr lang="en-US" sz="200" dirty="0">
              <a:latin typeface="Times New Roman"/>
              <a:cs typeface="Times New Roman"/>
            </a:endParaRPr>
          </a:p>
          <a:p>
            <a:pPr>
              <a:buFont typeface="Wingdings" charset="0"/>
              <a:buNone/>
            </a:pPr>
            <a:r>
              <a:rPr lang="en-US" dirty="0" smtClean="0"/>
              <a:t>The </a:t>
            </a:r>
            <a:r>
              <a:rPr lang="en-US" dirty="0"/>
              <a:t>three significant </a:t>
            </a:r>
            <a:r>
              <a:rPr lang="en-US" dirty="0" smtClean="0"/>
              <a:t>modes of sedimentatio</a:t>
            </a:r>
            <a:r>
              <a:rPr lang="en-US" dirty="0"/>
              <a:t>n</a:t>
            </a:r>
            <a:r>
              <a:rPr lang="en-US" dirty="0" smtClean="0"/>
              <a:t> </a:t>
            </a:r>
            <a:r>
              <a:rPr lang="en-US" dirty="0"/>
              <a:t>can be </a:t>
            </a:r>
            <a:r>
              <a:rPr lang="en-US" dirty="0" smtClean="0"/>
              <a:t>described as:</a:t>
            </a:r>
            <a:endParaRPr lang="en-US" dirty="0"/>
          </a:p>
          <a:p>
            <a:pPr>
              <a:buFont typeface="Wingdings" charset="0"/>
              <a:buNone/>
            </a:pPr>
            <a:r>
              <a:rPr lang="en-US" dirty="0"/>
              <a:t>	a) </a:t>
            </a:r>
            <a:r>
              <a:rPr lang="en-US" dirty="0" smtClean="0"/>
              <a:t>Component </a:t>
            </a:r>
            <a:r>
              <a:rPr lang="en-US" dirty="0"/>
              <a:t>1: </a:t>
            </a:r>
            <a:r>
              <a:rPr lang="en-US" dirty="0" smtClean="0"/>
              <a:t>Anchor Ice</a:t>
            </a:r>
          </a:p>
          <a:p>
            <a:pPr>
              <a:buFont typeface="Wingdings" charset="0"/>
              <a:buNone/>
            </a:pPr>
            <a:r>
              <a:rPr lang="en-US" dirty="0"/>
              <a:t>	b) </a:t>
            </a:r>
            <a:r>
              <a:rPr lang="en-US" dirty="0" smtClean="0"/>
              <a:t>Component </a:t>
            </a:r>
            <a:r>
              <a:rPr lang="en-US" dirty="0"/>
              <a:t>2: </a:t>
            </a:r>
            <a:r>
              <a:rPr lang="en-US" dirty="0" smtClean="0"/>
              <a:t>Nepheloid Flows or winnowed silt</a:t>
            </a:r>
            <a:endParaRPr lang="en-US" dirty="0"/>
          </a:p>
          <a:p>
            <a:pPr>
              <a:buFont typeface="Wingdings" charset="0"/>
              <a:buNone/>
            </a:pPr>
            <a:r>
              <a:rPr lang="en-US" dirty="0"/>
              <a:t>	c) </a:t>
            </a:r>
            <a:r>
              <a:rPr lang="en-US" dirty="0" smtClean="0"/>
              <a:t>Component </a:t>
            </a:r>
            <a:r>
              <a:rPr lang="en-US" dirty="0"/>
              <a:t>3: </a:t>
            </a:r>
            <a:r>
              <a:rPr lang="en-US" dirty="0" smtClean="0"/>
              <a:t>Suspension Freezing</a:t>
            </a:r>
          </a:p>
        </p:txBody>
      </p:sp>
    </p:spTree>
    <p:extLst>
      <p:ext uri="{BB962C8B-B14F-4D97-AF65-F5344CB8AC3E}">
        <p14:creationId xmlns:p14="http://schemas.microsoft.com/office/powerpoint/2010/main" val="3331073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 through Time</a:t>
            </a:r>
            <a:endParaRPr lang="en-US" dirty="0"/>
          </a:p>
        </p:txBody>
      </p:sp>
      <p:pic>
        <p:nvPicPr>
          <p:cNvPr id="4" name="Picture 3" descr="Macintosh HD:Users:jmharrison08:Desktop:Screen Shot 2013-01-15 at 10.31.45 PM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56"/>
          <a:stretch/>
        </p:blipFill>
        <p:spPr bwMode="auto">
          <a:xfrm>
            <a:off x="1106538" y="1832265"/>
            <a:ext cx="6625786" cy="462279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792129"/>
              </p:ext>
            </p:extLst>
          </p:nvPr>
        </p:nvGraphicFramePr>
        <p:xfrm>
          <a:off x="2497730" y="3543438"/>
          <a:ext cx="3659489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9489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0.62 Correlation b/w PC-1 &amp; PC-3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334940" y="4686030"/>
            <a:ext cx="2716441" cy="646331"/>
          </a:xfrm>
          <a:prstGeom prst="rect">
            <a:avLst/>
          </a:prstGeom>
          <a:solidFill>
            <a:srgbClr val="F1B01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PC-2 likely </a:t>
            </a:r>
            <a:r>
              <a:rPr lang="en-US" dirty="0" smtClean="0"/>
              <a:t>represent more of a marine influence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132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Blue Lake</a:t>
            </a:r>
            <a:endParaRPr lang="en-US" dirty="0"/>
          </a:p>
        </p:txBody>
      </p:sp>
      <p:pic>
        <p:nvPicPr>
          <p:cNvPr id="3" name="Picture 2" descr="Macintosh HD:Users:jmharrison08:Desktop:Reginal Study Map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395" y="1700207"/>
            <a:ext cx="5437150" cy="492468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387767" y="1945542"/>
            <a:ext cx="3170628" cy="455932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22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Within the crest of the Brooks Range</a:t>
            </a:r>
          </a:p>
          <a:p>
            <a:r>
              <a:rPr lang="en-US" dirty="0" smtClean="0"/>
              <a:t>Retrieved cores show millimeter scale laminations</a:t>
            </a:r>
          </a:p>
          <a:p>
            <a:r>
              <a:rPr lang="en-US" dirty="0" smtClean="0"/>
              <a:t>Glacially fed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Screen Shot 2013-04-02 at 1.59.3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925" y="3774718"/>
            <a:ext cx="3207158" cy="27301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09419" y="6291219"/>
            <a:ext cx="12105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latin typeface="Times New Roman"/>
                <a:cs typeface="Times New Roman"/>
              </a:rPr>
              <a:t>From Bird et al., 2009</a:t>
            </a:r>
            <a:endParaRPr lang="en-US" sz="900" dirty="0">
              <a:latin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410896" y="410920"/>
            <a:ext cx="211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35280" y="5027534"/>
            <a:ext cx="322311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Bird, B. W., M. B. Abbott, B. P. Finney, and B. </a:t>
            </a:r>
            <a:r>
              <a:rPr lang="en-US" sz="1500" dirty="0" err="1"/>
              <a:t>Kutchko</a:t>
            </a:r>
            <a:r>
              <a:rPr lang="en-US" sz="1500" dirty="0"/>
              <a:t> (2009). A 2000 year varve-based climate record from the central Brooks Range, Alaska. </a:t>
            </a:r>
            <a:r>
              <a:rPr lang="en-US" sz="1500" i="1" dirty="0"/>
              <a:t>Journal of Paleolimnology</a:t>
            </a:r>
            <a:r>
              <a:rPr lang="en-US" sz="1500" dirty="0"/>
              <a:t>, 41: 25-41</a:t>
            </a:r>
            <a:r>
              <a:rPr lang="en-US" sz="15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607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Varve Formation</a:t>
            </a:r>
            <a:endParaRPr lang="en-US" dirty="0"/>
          </a:p>
        </p:txBody>
      </p:sp>
      <p:pic>
        <p:nvPicPr>
          <p:cNvPr id="3" name="Picture 2" descr="Varv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600" y="1713241"/>
            <a:ext cx="4763219" cy="3149600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291743" y="2298680"/>
            <a:ext cx="3862595" cy="455932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22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An annually resolved record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ndicate </a:t>
            </a:r>
            <a:r>
              <a:rPr lang="en-US" dirty="0"/>
              <a:t>variations in summer melt </a:t>
            </a:r>
            <a:r>
              <a:rPr lang="en-US" dirty="0" smtClean="0"/>
              <a:t>characteristics</a:t>
            </a:r>
            <a:endParaRPr lang="en-US" dirty="0"/>
          </a:p>
          <a:p>
            <a:r>
              <a:rPr lang="en-US" dirty="0"/>
              <a:t>V</a:t>
            </a:r>
            <a:r>
              <a:rPr lang="en-US" dirty="0" smtClean="0"/>
              <a:t>arve </a:t>
            </a:r>
            <a:r>
              <a:rPr lang="en-US" dirty="0"/>
              <a:t>couplet </a:t>
            </a:r>
            <a:r>
              <a:rPr lang="en-US" dirty="0" smtClean="0"/>
              <a:t>reflects seasonal sedimentation</a:t>
            </a:r>
          </a:p>
          <a:p>
            <a:pPr marL="0" indent="0">
              <a:buNone/>
            </a:pPr>
            <a:r>
              <a:rPr lang="en-US" dirty="0" smtClean="0"/>
              <a:t>  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ight </a:t>
            </a:r>
            <a:r>
              <a:rPr lang="en-US" dirty="0"/>
              <a:t>(reddish), </a:t>
            </a:r>
            <a:r>
              <a:rPr lang="en-US" dirty="0" smtClean="0"/>
              <a:t>coarser material results </a:t>
            </a:r>
            <a:r>
              <a:rPr lang="en-US" dirty="0"/>
              <a:t>from sedimentation during periods of meltwater </a:t>
            </a:r>
            <a:r>
              <a:rPr lang="en-US" dirty="0" smtClean="0"/>
              <a:t>discharge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23792" y="4982396"/>
            <a:ext cx="3862595" cy="164910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22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D</a:t>
            </a:r>
            <a:r>
              <a:rPr lang="en-US" dirty="0" smtClean="0"/>
              <a:t>ark</a:t>
            </a:r>
            <a:r>
              <a:rPr lang="en-US" dirty="0"/>
              <a:t>, </a:t>
            </a:r>
            <a:r>
              <a:rPr lang="en-US" dirty="0" smtClean="0"/>
              <a:t>finer layers </a:t>
            </a:r>
            <a:r>
              <a:rPr lang="en-US" dirty="0"/>
              <a:t>form when fine-organic particles settle out due to stagnant conditions </a:t>
            </a:r>
            <a:r>
              <a:rPr lang="en-US" dirty="0" smtClean="0"/>
              <a:t> (ice covered)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86387" y="4806980"/>
            <a:ext cx="12105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latin typeface="Times New Roman"/>
                <a:cs typeface="Times New Roman"/>
              </a:rPr>
              <a:t>From Bird et al., 2009</a:t>
            </a:r>
            <a:endParaRPr lang="en-US" sz="9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34881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Blue Lake Temperature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85" y="2438623"/>
            <a:ext cx="3050050" cy="3254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435" y="1757046"/>
            <a:ext cx="5370830" cy="481581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375152" y="5699867"/>
            <a:ext cx="12105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latin typeface="Times New Roman"/>
                <a:cs typeface="Times New Roman"/>
              </a:rPr>
              <a:t>From Bird et al., 2009</a:t>
            </a:r>
            <a:endParaRPr lang="en-US" sz="900" dirty="0">
              <a:latin typeface="Times New Roman"/>
              <a:cs typeface="Times New Roman"/>
            </a:endParaRPr>
          </a:p>
        </p:txBody>
      </p:sp>
      <p:sp>
        <p:nvSpPr>
          <p:cNvPr id="6" name="Oval 5"/>
          <p:cNvSpPr/>
          <p:nvPr/>
        </p:nvSpPr>
        <p:spPr>
          <a:xfrm>
            <a:off x="886289" y="4285137"/>
            <a:ext cx="2505972" cy="979329"/>
          </a:xfrm>
          <a:prstGeom prst="ellipse">
            <a:avLst/>
          </a:prstGeom>
          <a:solidFill>
            <a:schemeClr val="accent1">
              <a:shade val="80000"/>
              <a:lumMod val="90000"/>
              <a:alpha val="51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777509" y="4790709"/>
            <a:ext cx="1692267" cy="1566865"/>
          </a:xfrm>
          <a:prstGeom prst="ellipse">
            <a:avLst/>
          </a:prstGeom>
          <a:solidFill>
            <a:schemeClr val="accent1">
              <a:shade val="80000"/>
              <a:lumMod val="90000"/>
              <a:alpha val="4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468902" y="4387421"/>
            <a:ext cx="925825" cy="8065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2585658" y="3822200"/>
            <a:ext cx="2067203" cy="90269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652861" y="3185652"/>
            <a:ext cx="2587560" cy="120032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The thicker varves are related to warmer temperatures and an increase in precipitation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702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595" y="295833"/>
            <a:ext cx="7583488" cy="1143000"/>
          </a:xfrm>
        </p:spPr>
        <p:txBody>
          <a:bodyPr/>
          <a:lstStyle/>
          <a:p>
            <a:r>
              <a:rPr lang="en-US" dirty="0" smtClean="0"/>
              <a:t>Record Correlation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84" y="1699459"/>
            <a:ext cx="5103495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840" y="3429000"/>
            <a:ext cx="5113020" cy="32004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0483480"/>
              </p:ext>
            </p:extLst>
          </p:nvPr>
        </p:nvGraphicFramePr>
        <p:xfrm>
          <a:off x="866623" y="1673097"/>
          <a:ext cx="3740937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093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Zero lag Correlation = 0.74 (p&lt;0.01)</a:t>
                      </a:r>
                    </a:p>
                    <a:p>
                      <a:r>
                        <a:rPr lang="en-US" dirty="0" smtClean="0"/>
                        <a:t>Max Lag =</a:t>
                      </a:r>
                      <a:r>
                        <a:rPr lang="en-US" baseline="0" dirty="0" smtClean="0"/>
                        <a:t> 0.75 (-1)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168377"/>
              </p:ext>
            </p:extLst>
          </p:nvPr>
        </p:nvGraphicFramePr>
        <p:xfrm>
          <a:off x="4485403" y="3423501"/>
          <a:ext cx="371568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56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Zero lag Correlation = 0.41 (p&lt;0.05)</a:t>
                      </a:r>
                    </a:p>
                    <a:p>
                      <a:r>
                        <a:rPr lang="en-US" dirty="0" smtClean="0"/>
                        <a:t>Max Lag =</a:t>
                      </a:r>
                      <a:r>
                        <a:rPr lang="en-US" baseline="0" dirty="0" smtClean="0"/>
                        <a:t> 0.53 (1)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9696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FF0000"/>
                </a:solidFill>
              </a:rPr>
              <a:t>Arctic Oscillation (AO)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4343" y="2090868"/>
            <a:ext cx="7583488" cy="4007224"/>
          </a:xfrm>
        </p:spPr>
        <p:txBody>
          <a:bodyPr/>
          <a:lstStyle/>
          <a:p>
            <a:r>
              <a:rPr lang="en-US" dirty="0"/>
              <a:t>The AO is the dominant mode in </a:t>
            </a:r>
            <a:r>
              <a:rPr lang="en-US" dirty="0" smtClean="0"/>
              <a:t>atmosphere circulation and </a:t>
            </a:r>
            <a:r>
              <a:rPr lang="en-US" dirty="0"/>
              <a:t>sea ice  </a:t>
            </a:r>
            <a:r>
              <a:rPr lang="en-US" dirty="0" smtClean="0"/>
              <a:t>drift variability (Decadal) </a:t>
            </a:r>
          </a:p>
          <a:p>
            <a:r>
              <a:rPr lang="en-US" dirty="0" smtClean="0"/>
              <a:t>Positive and Negative phases affect drift in the Arctic</a:t>
            </a:r>
          </a:p>
          <a:p>
            <a:pPr lvl="1"/>
            <a:r>
              <a:rPr lang="en-US" dirty="0" smtClean="0"/>
              <a:t>Positive Phase: low pressure system dominates the Arctic and causes storms to move northward</a:t>
            </a:r>
          </a:p>
        </p:txBody>
      </p:sp>
      <p:pic>
        <p:nvPicPr>
          <p:cNvPr id="4" name="Picture 3" descr="Macintosh HD:Users:jmharrison08:Desktop:Thesis Regional Map:Arctic Map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5" t="11241" r="13704" b="40283"/>
          <a:stretch/>
        </p:blipFill>
        <p:spPr bwMode="auto">
          <a:xfrm>
            <a:off x="4899486" y="3992880"/>
            <a:ext cx="4020994" cy="262473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5"/>
          <p:cNvSpPr txBox="1">
            <a:spLocks/>
          </p:cNvSpPr>
          <p:nvPr/>
        </p:nvSpPr>
        <p:spPr>
          <a:xfrm>
            <a:off x="454343" y="4094480"/>
            <a:ext cx="4412297" cy="4007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22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/>
              <a:t>Negative Phase: High pressure system that causes cold out burst to the temperate regions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586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2"/>
          <p:cNvSpPr>
            <a:spLocks noGrp="1" noChangeArrowheads="1"/>
          </p:cNvSpPr>
          <p:nvPr>
            <p:ph type="title"/>
          </p:nvPr>
        </p:nvSpPr>
        <p:spPr>
          <a:xfrm>
            <a:off x="676827" y="29349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AO</a:t>
            </a: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3200" b="1" i="1" dirty="0"/>
              <a:t>Two Dominant Regimes</a:t>
            </a:r>
          </a:p>
        </p:txBody>
      </p:sp>
      <p:sp>
        <p:nvSpPr>
          <p:cNvPr id="474115" name="Text Box 3"/>
          <p:cNvSpPr txBox="1">
            <a:spLocks noChangeArrowheads="1"/>
          </p:cNvSpPr>
          <p:nvPr/>
        </p:nvSpPr>
        <p:spPr bwMode="auto">
          <a:xfrm>
            <a:off x="609600" y="5494705"/>
            <a:ext cx="4114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63182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63182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63182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63182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63182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3182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3182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3182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3182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Tx/>
              <a:buChar char="•"/>
            </a:pPr>
            <a:r>
              <a:rPr lang="en-US" b="1" dirty="0"/>
              <a:t> Colder winter temperatures</a:t>
            </a:r>
          </a:p>
          <a:p>
            <a:pPr>
              <a:buFontTx/>
              <a:buChar char="•"/>
            </a:pPr>
            <a:r>
              <a:rPr lang="en-US" b="1" dirty="0"/>
              <a:t> Strong Beaufort Gyre</a:t>
            </a:r>
            <a:r>
              <a:rPr lang="en-US" altLang="ja-JP" b="1" dirty="0">
                <a:cs typeface="ＭＳ Ｐゴシック" charset="0"/>
              </a:rPr>
              <a:t> </a:t>
            </a:r>
            <a:endParaRPr lang="en-US" b="1" dirty="0"/>
          </a:p>
        </p:txBody>
      </p:sp>
      <p:sp>
        <p:nvSpPr>
          <p:cNvPr id="474116" name="Text Box 4"/>
          <p:cNvSpPr txBox="1">
            <a:spLocks noChangeArrowheads="1"/>
          </p:cNvSpPr>
          <p:nvPr/>
        </p:nvSpPr>
        <p:spPr bwMode="auto">
          <a:xfrm>
            <a:off x="4419600" y="5493758"/>
            <a:ext cx="42672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174625" algn="l"/>
                <a:tab pos="6270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174625" algn="l"/>
                <a:tab pos="6270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174625" algn="l"/>
                <a:tab pos="6270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174625" algn="l"/>
                <a:tab pos="6270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174625" algn="l"/>
                <a:tab pos="6270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74625" algn="l"/>
                <a:tab pos="6270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74625" algn="l"/>
                <a:tab pos="6270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74625" algn="l"/>
                <a:tab pos="6270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74625" algn="l"/>
                <a:tab pos="6270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>
              <a:buFontTx/>
              <a:buChar char="•"/>
            </a:pPr>
            <a:r>
              <a:rPr lang="en-US" altLang="ja-JP" b="1" dirty="0">
                <a:cs typeface="ＭＳ Ｐゴシック" charset="0"/>
              </a:rPr>
              <a:t> Warmer winter temperatures</a:t>
            </a:r>
          </a:p>
          <a:p>
            <a:pPr lvl="1">
              <a:buFontTx/>
              <a:buChar char="•"/>
            </a:pPr>
            <a:r>
              <a:rPr lang="en-US" b="1" dirty="0"/>
              <a:t> Transpolar Drift Stream   	sweeps ice out of Arctic Ocean </a:t>
            </a:r>
          </a:p>
        </p:txBody>
      </p:sp>
      <p:pic>
        <p:nvPicPr>
          <p:cNvPr id="474117" name="Picture 5" descr="Figure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057400"/>
            <a:ext cx="4113213" cy="338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4118" name="Picture 6" descr="Figure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7" y="2068864"/>
            <a:ext cx="4113213" cy="338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4119" name="Text Box 7"/>
          <p:cNvSpPr txBox="1">
            <a:spLocks noChangeArrowheads="1"/>
          </p:cNvSpPr>
          <p:nvPr/>
        </p:nvSpPr>
        <p:spPr bwMode="auto">
          <a:xfrm>
            <a:off x="1355260" y="1646939"/>
            <a:ext cx="1997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/>
              <a:t>Negative AO</a:t>
            </a:r>
          </a:p>
        </p:txBody>
      </p:sp>
      <p:sp>
        <p:nvSpPr>
          <p:cNvPr id="474120" name="Text Box 8"/>
          <p:cNvSpPr txBox="1">
            <a:spLocks noChangeArrowheads="1"/>
          </p:cNvSpPr>
          <p:nvPr/>
        </p:nvSpPr>
        <p:spPr bwMode="auto">
          <a:xfrm>
            <a:off x="5862219" y="1646939"/>
            <a:ext cx="1893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/>
              <a:t>Positive AO</a:t>
            </a:r>
          </a:p>
        </p:txBody>
      </p:sp>
      <p:sp>
        <p:nvSpPr>
          <p:cNvPr id="474122" name="AutoShape 10"/>
          <p:cNvSpPr>
            <a:spLocks noChangeArrowheads="1"/>
          </p:cNvSpPr>
          <p:nvPr/>
        </p:nvSpPr>
        <p:spPr bwMode="auto">
          <a:xfrm>
            <a:off x="5114594" y="2415710"/>
            <a:ext cx="3608442" cy="2568456"/>
          </a:xfrm>
          <a:prstGeom prst="irregularSeal2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 dirty="0"/>
              <a:t>ICE</a:t>
            </a:r>
          </a:p>
          <a:p>
            <a:pPr algn="ctr"/>
            <a:r>
              <a:rPr lang="en-US" sz="2000" b="1" dirty="0" smtClean="0"/>
              <a:t>Transport Towards </a:t>
            </a:r>
          </a:p>
          <a:p>
            <a:pPr algn="ctr"/>
            <a:r>
              <a:rPr lang="en-US" sz="2000" b="1" dirty="0" smtClean="0"/>
              <a:t>Alaska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600895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7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7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4115" grpId="0"/>
      <p:bldP spid="474116" grpId="0"/>
      <p:bldP spid="4741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9" y="1967433"/>
            <a:ext cx="7583488" cy="455747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Work conducted by:</a:t>
            </a:r>
          </a:p>
          <a:p>
            <a:pPr marL="0" indent="0">
              <a:buNone/>
            </a:pPr>
            <a:r>
              <a:rPr lang="en-US" dirty="0" smtClean="0"/>
              <a:t>Darby</a:t>
            </a:r>
            <a:r>
              <a:rPr lang="en-US" dirty="0"/>
              <a:t>, D. A., J. D. Ortiz, L. Polyak, S. P. Lund, M. Jakobsson, and R. A. Woodgate (2009). The role of currents and sea ice in both slowly deposited central Arctic and rapidly deposited Chukchi-Alaskan margin sediments. </a:t>
            </a:r>
            <a:r>
              <a:rPr lang="en-US" i="1" dirty="0"/>
              <a:t>Global and Planetary Change, </a:t>
            </a:r>
            <a:r>
              <a:rPr lang="en-US" dirty="0"/>
              <a:t>68: 58-72. </a:t>
            </a:r>
          </a:p>
          <a:p>
            <a:pPr marL="692150" lvl="2" indent="-342900">
              <a:spcBef>
                <a:spcPts val="2000"/>
              </a:spcBef>
            </a:pPr>
            <a:r>
              <a:rPr lang="en-US" sz="2000" dirty="0" smtClean="0"/>
              <a:t>Analyzed the grain-size distribution of a marine core (JPC-16)</a:t>
            </a:r>
          </a:p>
          <a:p>
            <a:pPr lvl="1"/>
            <a:r>
              <a:rPr lang="en-US" dirty="0" smtClean="0"/>
              <a:t>Compared core sediment to sea-ice entrained sediments</a:t>
            </a:r>
          </a:p>
          <a:p>
            <a:pPr lvl="2"/>
            <a:r>
              <a:rPr lang="en-US" dirty="0" smtClean="0"/>
              <a:t>Looked at the entire Holocene (~8,000 years)</a:t>
            </a:r>
          </a:p>
          <a:p>
            <a:pPr marL="685800" lvl="2" indent="0">
              <a:lnSpc>
                <a:spcPct val="70000"/>
              </a:lnSpc>
              <a:buNone/>
            </a:pPr>
            <a:endParaRPr lang="en-US" sz="200" dirty="0" smtClean="0"/>
          </a:p>
          <a:p>
            <a:r>
              <a:rPr lang="en-US" dirty="0" smtClean="0"/>
              <a:t>This research enhances the resolution of the Marine Core</a:t>
            </a:r>
          </a:p>
          <a:p>
            <a:pPr marL="692150" lvl="2" indent="-342900">
              <a:spcBef>
                <a:spcPts val="2000"/>
              </a:spcBef>
            </a:pPr>
            <a:r>
              <a:rPr lang="en-US" sz="2000" dirty="0" smtClean="0"/>
              <a:t>Same analytical methods</a:t>
            </a:r>
          </a:p>
          <a:p>
            <a:pPr lvl="1"/>
            <a:r>
              <a:rPr lang="en-US" dirty="0" smtClean="0"/>
              <a:t>18 &amp; 35 </a:t>
            </a:r>
            <a:r>
              <a:rPr lang="en-US" dirty="0" err="1" smtClean="0"/>
              <a:t>yr</a:t>
            </a:r>
            <a:r>
              <a:rPr lang="en-US" dirty="0" smtClean="0"/>
              <a:t> sample interval vs. ~88 </a:t>
            </a:r>
            <a:r>
              <a:rPr lang="en-US" dirty="0" err="1" smtClean="0"/>
              <a:t>yr</a:t>
            </a:r>
            <a:r>
              <a:rPr lang="en-US" dirty="0" smtClean="0"/>
              <a:t> interval</a:t>
            </a:r>
          </a:p>
          <a:p>
            <a:pPr lvl="2"/>
            <a:r>
              <a:rPr lang="en-US" dirty="0" smtClean="0"/>
              <a:t>Looked at the recent Holocene (Last 2,000 years)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496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97665" y="479478"/>
            <a:ext cx="3281539" cy="5889301"/>
            <a:chOff x="5821679" y="1706953"/>
            <a:chExt cx="2742433" cy="492178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21679" y="1706953"/>
              <a:ext cx="2742433" cy="492178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7270368" y="6395053"/>
              <a:ext cx="129374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>
                  <a:latin typeface="Times New Roman"/>
                  <a:cs typeface="Times New Roman"/>
                </a:rPr>
                <a:t>From Darby et al., 2012</a:t>
              </a:r>
              <a:endParaRPr lang="en-US" sz="900" dirty="0">
                <a:latin typeface="Times New Roman"/>
                <a:cs typeface="Times New Roman"/>
              </a:endParaRPr>
            </a:p>
          </p:txBody>
        </p:sp>
      </p:grpSp>
      <p:sp>
        <p:nvSpPr>
          <p:cNvPr id="22" name="Rounded Rectangle 21"/>
          <p:cNvSpPr/>
          <p:nvPr/>
        </p:nvSpPr>
        <p:spPr>
          <a:xfrm>
            <a:off x="1407009" y="5001288"/>
            <a:ext cx="420901" cy="945675"/>
          </a:xfrm>
          <a:prstGeom prst="roundRect">
            <a:avLst/>
          </a:prstGeom>
          <a:solidFill>
            <a:schemeClr val="accent1">
              <a:lumMod val="20000"/>
              <a:lumOff val="80000"/>
              <a:alpha val="23000"/>
            </a:schemeClr>
          </a:solidFill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159" y="454574"/>
            <a:ext cx="4659928" cy="2926080"/>
          </a:xfrm>
          <a:prstGeom prst="rect">
            <a:avLst/>
          </a:prstGeom>
        </p:spPr>
      </p:pic>
      <p:sp>
        <p:nvSpPr>
          <p:cNvPr id="11" name="5-Point Star 10"/>
          <p:cNvSpPr/>
          <p:nvPr/>
        </p:nvSpPr>
        <p:spPr>
          <a:xfrm>
            <a:off x="5497419" y="1777424"/>
            <a:ext cx="272848" cy="272848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5143448" y="1929824"/>
            <a:ext cx="272848" cy="272848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/>
        </p:nvSpPr>
        <p:spPr>
          <a:xfrm>
            <a:off x="7115652" y="988694"/>
            <a:ext cx="272848" cy="272848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/>
          <p:cNvSpPr/>
          <p:nvPr/>
        </p:nvSpPr>
        <p:spPr>
          <a:xfrm>
            <a:off x="7586518" y="963762"/>
            <a:ext cx="272848" cy="272848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6498415" y="851384"/>
            <a:ext cx="1382746" cy="2144564"/>
          </a:xfrm>
          <a:prstGeom prst="roundRect">
            <a:avLst/>
          </a:prstGeom>
          <a:solidFill>
            <a:schemeClr val="accent1">
              <a:lumMod val="20000"/>
              <a:lumOff val="80000"/>
              <a:alpha val="23000"/>
            </a:schemeClr>
          </a:solidFill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0159" y="3540506"/>
            <a:ext cx="4667306" cy="2926080"/>
          </a:xfrm>
          <a:prstGeom prst="rect">
            <a:avLst/>
          </a:prstGeom>
        </p:spPr>
      </p:pic>
      <p:sp>
        <p:nvSpPr>
          <p:cNvPr id="14" name="5-Point Star 13"/>
          <p:cNvSpPr/>
          <p:nvPr/>
        </p:nvSpPr>
        <p:spPr>
          <a:xfrm>
            <a:off x="5770267" y="4567498"/>
            <a:ext cx="265353" cy="272848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4989509" y="4567498"/>
            <a:ext cx="265353" cy="272848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6907539" y="3901576"/>
            <a:ext cx="265353" cy="272848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/>
          <p:cNvSpPr/>
          <p:nvPr/>
        </p:nvSpPr>
        <p:spPr>
          <a:xfrm>
            <a:off x="7519344" y="4174424"/>
            <a:ext cx="265353" cy="272848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6500511" y="3907595"/>
            <a:ext cx="1344763" cy="2144564"/>
          </a:xfrm>
          <a:prstGeom prst="roundRect">
            <a:avLst/>
          </a:prstGeom>
          <a:solidFill>
            <a:schemeClr val="accent1">
              <a:lumMod val="20000"/>
              <a:lumOff val="80000"/>
              <a:alpha val="23000"/>
            </a:schemeClr>
          </a:solidFill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/>
          <p:cNvSpPr/>
          <p:nvPr/>
        </p:nvSpPr>
        <p:spPr>
          <a:xfrm>
            <a:off x="6188020" y="4174424"/>
            <a:ext cx="265353" cy="272848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/>
          <p:cNvSpPr/>
          <p:nvPr/>
        </p:nvSpPr>
        <p:spPr>
          <a:xfrm>
            <a:off x="6055343" y="1001756"/>
            <a:ext cx="265353" cy="272848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730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92810" y="2107420"/>
            <a:ext cx="8609943" cy="400722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22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Release of sediment from sea-ice imparts </a:t>
            </a:r>
            <a:r>
              <a:rPr lang="en-US" dirty="0" smtClean="0"/>
              <a:t>a </a:t>
            </a:r>
            <a:r>
              <a:rPr lang="en-US" dirty="0" smtClean="0"/>
              <a:t>unique textural signature </a:t>
            </a:r>
            <a:r>
              <a:rPr lang="en-US" dirty="0" smtClean="0"/>
              <a:t>on </a:t>
            </a:r>
            <a:r>
              <a:rPr lang="en-US" dirty="0" smtClean="0"/>
              <a:t>the </a:t>
            </a:r>
            <a:r>
              <a:rPr lang="en-US" dirty="0" smtClean="0"/>
              <a:t>marine deposits</a:t>
            </a:r>
            <a:endParaRPr lang="en-US" dirty="0" smtClean="0"/>
          </a:p>
          <a:p>
            <a:r>
              <a:rPr lang="en-US" dirty="0" smtClean="0"/>
              <a:t>Western Arctic s</a:t>
            </a:r>
            <a:r>
              <a:rPr lang="en-US" dirty="0" smtClean="0"/>
              <a:t>ea</a:t>
            </a:r>
            <a:r>
              <a:rPr lang="en-US" dirty="0" smtClean="0"/>
              <a:t>-ice </a:t>
            </a:r>
            <a:r>
              <a:rPr lang="en-US" dirty="0" smtClean="0"/>
              <a:t>transport/sedimentation is </a:t>
            </a:r>
            <a:r>
              <a:rPr lang="en-US" dirty="0" smtClean="0"/>
              <a:t>significantly correlated </a:t>
            </a:r>
            <a:r>
              <a:rPr lang="en-US" dirty="0" smtClean="0"/>
              <a:t>to Northern Alaskan atmospheric </a:t>
            </a:r>
            <a:r>
              <a:rPr lang="en-US" dirty="0" smtClean="0"/>
              <a:t>climate (</a:t>
            </a:r>
            <a:r>
              <a:rPr lang="en-US" dirty="0" smtClean="0"/>
              <a:t>temp. </a:t>
            </a:r>
            <a:r>
              <a:rPr lang="en-US" dirty="0" smtClean="0"/>
              <a:t>proxy) </a:t>
            </a:r>
          </a:p>
          <a:p>
            <a:pPr lvl="1"/>
            <a:r>
              <a:rPr lang="en-US" dirty="0" smtClean="0"/>
              <a:t>It is likely that shifts in pressure systems in the Arctic affect both sea-ice and terrestrial climate</a:t>
            </a:r>
          </a:p>
          <a:p>
            <a:pPr marL="349250" lvl="1" indent="0">
              <a:buNone/>
            </a:pPr>
            <a:endParaRPr lang="en-US" sz="500" dirty="0" smtClean="0"/>
          </a:p>
          <a:p>
            <a:pPr lvl="1"/>
            <a:r>
              <a:rPr lang="en-US" sz="2200" dirty="0" smtClean="0"/>
              <a:t>Changes in the phase of the AO would explain:</a:t>
            </a:r>
          </a:p>
          <a:p>
            <a:pPr lvl="2"/>
            <a:r>
              <a:rPr lang="en-US" sz="1900" dirty="0"/>
              <a:t>T</a:t>
            </a:r>
            <a:r>
              <a:rPr lang="en-US" sz="1900" dirty="0" smtClean="0"/>
              <a:t>he influx of  sea-ice-related sediment towards the Alaskan shelf (JPC-16)</a:t>
            </a:r>
            <a:endParaRPr lang="en-US" sz="1900" dirty="0"/>
          </a:p>
          <a:p>
            <a:pPr lvl="2"/>
            <a:r>
              <a:rPr lang="en-US" sz="1900" dirty="0" smtClean="0"/>
              <a:t>The increase in varve thickness found in Blue Lake prior to 1,200 </a:t>
            </a:r>
            <a:r>
              <a:rPr lang="en-US" sz="1900" dirty="0" err="1" smtClean="0"/>
              <a:t>yr</a:t>
            </a:r>
            <a:r>
              <a:rPr lang="en-US" sz="1900" dirty="0" smtClean="0"/>
              <a:t> BP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3511217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_ice_glossary_n_213974.jpeg"/>
          <p:cNvPicPr>
            <a:picLocks noChangeAspect="1"/>
          </p:cNvPicPr>
          <p:nvPr/>
        </p:nvPicPr>
        <p:blipFill rotWithShape="1">
          <a:blip r:embed="rId2">
            <a:alphaModFix amt="7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595"/>
          <a:stretch/>
        </p:blipFill>
        <p:spPr>
          <a:xfrm>
            <a:off x="0" y="0"/>
            <a:ext cx="9153535" cy="3108475"/>
          </a:xfrm>
          <a:prstGeom prst="rect">
            <a:avLst/>
          </a:prstGeom>
        </p:spPr>
      </p:pic>
      <p:pic>
        <p:nvPicPr>
          <p:cNvPr id="3" name="Picture 2" descr="sea_ice_glossary_n_213974.jpeg"/>
          <p:cNvPicPr>
            <a:picLocks noChangeAspect="1"/>
          </p:cNvPicPr>
          <p:nvPr/>
        </p:nvPicPr>
        <p:blipFill rotWithShape="1">
          <a:blip r:embed="rId2">
            <a:alphaModFix amt="7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10"/>
          <a:stretch/>
        </p:blipFill>
        <p:spPr>
          <a:xfrm>
            <a:off x="-9535" y="3101279"/>
            <a:ext cx="9153535" cy="37495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75097" y="1669672"/>
            <a:ext cx="3529695" cy="81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700" b="1" dirty="0" smtClean="0">
                <a:solidFill>
                  <a:srgbClr val="FFFF00"/>
                </a:solidFill>
              </a:rPr>
              <a:t>Thank You !!!</a:t>
            </a:r>
            <a:endParaRPr lang="en-US" sz="47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292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63140" y="2226598"/>
            <a:ext cx="2837792" cy="81560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700" b="1" dirty="0" smtClean="0">
                <a:solidFill>
                  <a:srgbClr val="FFFF00"/>
                </a:solidFill>
              </a:rPr>
              <a:t>Questions</a:t>
            </a:r>
            <a:endParaRPr lang="en-US" sz="47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460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949824"/>
            <a:ext cx="7583488" cy="456690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Bird, B. W., M. B. Abbott, B. P. Finney, and B. </a:t>
            </a:r>
            <a:r>
              <a:rPr lang="en-US" dirty="0" err="1"/>
              <a:t>Kutchko</a:t>
            </a:r>
            <a:r>
              <a:rPr lang="en-US" dirty="0"/>
              <a:t> (2009). A 2000 year varve-based climate record from the central Brooks Range, Alaska. </a:t>
            </a:r>
            <a:r>
              <a:rPr lang="en-US" i="1" dirty="0"/>
              <a:t>Journal of Paleolimnology</a:t>
            </a:r>
            <a:r>
              <a:rPr lang="en-US" dirty="0"/>
              <a:t>, 41: 25-41.</a:t>
            </a:r>
          </a:p>
          <a:p>
            <a:r>
              <a:rPr lang="en-US" dirty="0"/>
              <a:t>Darby, D. A., J. D. Ortiz, C. E. </a:t>
            </a:r>
            <a:r>
              <a:rPr lang="en-US" dirty="0" err="1"/>
              <a:t>Grosch</a:t>
            </a:r>
            <a:r>
              <a:rPr lang="en-US" dirty="0"/>
              <a:t>, and S. P. Lund (2012). 1,500-year cycle in the Arctic Oscillation identified in Holocene Arctic sea-ice drift. </a:t>
            </a:r>
            <a:r>
              <a:rPr lang="en-US" i="1" dirty="0"/>
              <a:t>Nature Geoscience, </a:t>
            </a:r>
            <a:r>
              <a:rPr lang="en-US" dirty="0"/>
              <a:t>5: 897-900. </a:t>
            </a:r>
          </a:p>
          <a:p>
            <a:r>
              <a:rPr lang="en-US" dirty="0"/>
              <a:t>Darby, D. A., J. D. Ortiz, L. Polyak, S. P. Lund, M. Jakobsson, and R. A. </a:t>
            </a:r>
            <a:r>
              <a:rPr lang="en-US" dirty="0" err="1"/>
              <a:t>Woodgate</a:t>
            </a:r>
            <a:r>
              <a:rPr lang="en-US" dirty="0"/>
              <a:t> (2009). The role of currents and sea ice in both slowly deposited central Arctic and rapidly deposited Chukchi-Alaskan margin sediments. </a:t>
            </a:r>
            <a:r>
              <a:rPr lang="en-US" i="1" dirty="0"/>
              <a:t>Global and Planetary Change, </a:t>
            </a:r>
            <a:r>
              <a:rPr lang="en-US" dirty="0"/>
              <a:t>68: 58-72. </a:t>
            </a:r>
          </a:p>
          <a:p>
            <a:r>
              <a:rPr lang="en-US" dirty="0"/>
              <a:t>Jakobsson, M., L. A. Mayer, B. </a:t>
            </a:r>
            <a:r>
              <a:rPr lang="en-US" dirty="0" err="1"/>
              <a:t>Coakley</a:t>
            </a:r>
            <a:r>
              <a:rPr lang="en-US" dirty="0"/>
              <a:t>, J. A. </a:t>
            </a:r>
            <a:r>
              <a:rPr lang="en-US" dirty="0" err="1"/>
              <a:t>Dowdeswell</a:t>
            </a:r>
            <a:r>
              <a:rPr lang="en-US" dirty="0"/>
              <a:t>, S. Forbes, B. </a:t>
            </a:r>
            <a:r>
              <a:rPr lang="en-US" dirty="0" err="1"/>
              <a:t>Fridman</a:t>
            </a:r>
            <a:r>
              <a:rPr lang="en-US" dirty="0"/>
              <a:t>, H. </a:t>
            </a:r>
            <a:r>
              <a:rPr lang="en-US" dirty="0" err="1"/>
              <a:t>Hodnesdal</a:t>
            </a:r>
            <a:r>
              <a:rPr lang="en-US" dirty="0"/>
              <a:t>, R. </a:t>
            </a:r>
            <a:r>
              <a:rPr lang="en-US" dirty="0" err="1"/>
              <a:t>Noormets</a:t>
            </a:r>
            <a:r>
              <a:rPr lang="en-US" dirty="0"/>
              <a:t>, R. Pedersen, M. </a:t>
            </a:r>
            <a:r>
              <a:rPr lang="en-US" dirty="0" err="1"/>
              <a:t>Rebesco</a:t>
            </a:r>
            <a:r>
              <a:rPr lang="en-US" dirty="0"/>
              <a:t>, H. W. </a:t>
            </a:r>
            <a:r>
              <a:rPr lang="en-US" dirty="0" err="1"/>
              <a:t>Schenke</a:t>
            </a:r>
            <a:r>
              <a:rPr lang="en-US" dirty="0"/>
              <a:t>, Y. </a:t>
            </a:r>
            <a:r>
              <a:rPr lang="en-US" dirty="0" err="1"/>
              <a:t>Zarayskaya</a:t>
            </a:r>
            <a:r>
              <a:rPr lang="en-US" dirty="0"/>
              <a:t> A, D. </a:t>
            </a:r>
            <a:r>
              <a:rPr lang="en-US" dirty="0" err="1"/>
              <a:t>Accettella</a:t>
            </a:r>
            <a:r>
              <a:rPr lang="en-US" dirty="0"/>
              <a:t>, A. Armstrong, R. M. Anderson, P. </a:t>
            </a:r>
            <a:r>
              <a:rPr lang="en-US" dirty="0" err="1"/>
              <a:t>Bienhoff</a:t>
            </a:r>
            <a:r>
              <a:rPr lang="en-US" dirty="0"/>
              <a:t>, A. </a:t>
            </a:r>
            <a:r>
              <a:rPr lang="en-US" dirty="0" err="1"/>
              <a:t>Camerlenghi</a:t>
            </a:r>
            <a:r>
              <a:rPr lang="en-US" dirty="0"/>
              <a:t>, I. Church, M. Edwards, J. V. Gardner, J. K. Hall, B. Hell, O. B. </a:t>
            </a:r>
            <a:r>
              <a:rPr lang="en-US" dirty="0" err="1"/>
              <a:t>Hestvik</a:t>
            </a:r>
            <a:r>
              <a:rPr lang="en-US" dirty="0"/>
              <a:t>, Y. </a:t>
            </a:r>
            <a:r>
              <a:rPr lang="en-US" dirty="0" err="1"/>
              <a:t>Kristoffersen</a:t>
            </a:r>
            <a:r>
              <a:rPr lang="en-US" dirty="0"/>
              <a:t>, C. </a:t>
            </a:r>
            <a:r>
              <a:rPr lang="en-US" dirty="0" err="1"/>
              <a:t>Marcussen</a:t>
            </a:r>
            <a:r>
              <a:rPr lang="en-US" dirty="0"/>
              <a:t>, R. Mohammad, D. Mosher, S. V. Nghiem, M. T. </a:t>
            </a:r>
            <a:r>
              <a:rPr lang="en-US" dirty="0" err="1"/>
              <a:t>Pedrosa</a:t>
            </a:r>
            <a:r>
              <a:rPr lang="en-US" dirty="0"/>
              <a:t>, P. G. </a:t>
            </a:r>
            <a:r>
              <a:rPr lang="en-US" dirty="0" err="1"/>
              <a:t>Travaglini</a:t>
            </a:r>
            <a:r>
              <a:rPr lang="en-US" dirty="0"/>
              <a:t>, and P. </a:t>
            </a:r>
            <a:r>
              <a:rPr lang="en-US" dirty="0" err="1"/>
              <a:t>Weatherall</a:t>
            </a:r>
            <a:r>
              <a:rPr lang="en-US" dirty="0"/>
              <a:t> (2012). The International Bathymetric Chart of the Arctic Ocean (IBCAO) Version 3.0. </a:t>
            </a:r>
            <a:r>
              <a:rPr lang="en-US" i="1" dirty="0"/>
              <a:t>Geophysical Research Letters</a:t>
            </a:r>
            <a:r>
              <a:rPr lang="en-US" dirty="0"/>
              <a:t>, 39: L12609. </a:t>
            </a:r>
          </a:p>
          <a:p>
            <a:r>
              <a:rPr lang="en-US" dirty="0"/>
              <a:t>Malvern-Instruments (1997). Manual: Mastersizer S &amp; X, Getting Started, Issue 1.3. Malvern Instruments Ltd., Malvern, UK, pp. 98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45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Combined Sea-Ice Components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088" y="2344605"/>
            <a:ext cx="5477933" cy="342247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985932" y="1709539"/>
            <a:ext cx="2742973" cy="4900129"/>
            <a:chOff x="5821679" y="1706953"/>
            <a:chExt cx="2742433" cy="492178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21679" y="1706953"/>
              <a:ext cx="2742433" cy="492178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270368" y="6395053"/>
              <a:ext cx="129374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>
                  <a:latin typeface="Times New Roman"/>
                  <a:cs typeface="Times New Roman"/>
                </a:rPr>
                <a:t>From Darby et al., 2012</a:t>
              </a:r>
              <a:endParaRPr lang="en-US" sz="900" dirty="0">
                <a:latin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9603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Age-Depth Model</a:t>
            </a:r>
            <a:endParaRPr lang="en-US" dirty="0"/>
          </a:p>
        </p:txBody>
      </p:sp>
      <p:pic>
        <p:nvPicPr>
          <p:cNvPr id="3" name="Picture 2" descr="Macintosh HD:Users:jmharrison08:Desktop:My Figures:Age Mode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445" y="1813906"/>
            <a:ext cx="4515543" cy="4595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2237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Blue Lake </a:t>
            </a:r>
            <a:r>
              <a:rPr lang="en-US" dirty="0" err="1" smtClean="0"/>
              <a:t>Vs</a:t>
            </a:r>
            <a:r>
              <a:rPr lang="en-US" dirty="0" smtClean="0"/>
              <a:t> Burial Lake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868" y="2508462"/>
            <a:ext cx="5289440" cy="33081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6132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870" y="2444339"/>
            <a:ext cx="7801081" cy="4311237"/>
          </a:xfrm>
        </p:spPr>
        <p:txBody>
          <a:bodyPr>
            <a:normAutofit/>
          </a:bodyPr>
          <a:lstStyle/>
          <a:p>
            <a:r>
              <a:rPr lang="en-US" dirty="0" smtClean="0"/>
              <a:t>Characterize marine sedimentation at a higher resolution</a:t>
            </a:r>
          </a:p>
          <a:p>
            <a:pPr marL="0" indent="0">
              <a:lnSpc>
                <a:spcPct val="50000"/>
              </a:lnSpc>
              <a:buNone/>
            </a:pPr>
            <a:endParaRPr lang="en-US" sz="500" dirty="0" smtClean="0">
              <a:latin typeface="Times New Roman"/>
              <a:cs typeface="Times New Roman"/>
            </a:endParaRPr>
          </a:p>
          <a:p>
            <a:r>
              <a:rPr lang="en-US" dirty="0" smtClean="0"/>
              <a:t>Identify how atmospheric climate is related to patterns of sedimentation in the western Arctic Basin </a:t>
            </a:r>
          </a:p>
          <a:p>
            <a:pPr marL="0" indent="0">
              <a:lnSpc>
                <a:spcPct val="50000"/>
              </a:lnSpc>
              <a:buNone/>
            </a:pPr>
            <a:endParaRPr lang="en-US" sz="300" dirty="0" smtClean="0">
              <a:latin typeface="Times New Roman"/>
              <a:cs typeface="Times New Roman"/>
            </a:endParaRPr>
          </a:p>
          <a:p>
            <a:r>
              <a:rPr lang="en-US" dirty="0" smtClean="0"/>
              <a:t>Aid in a better understanding of the distribution and circulation of sea-ice related to atmospheric patterns </a:t>
            </a:r>
          </a:p>
          <a:p>
            <a:pPr lvl="1"/>
            <a:r>
              <a:rPr lang="en-US" dirty="0" smtClean="0"/>
              <a:t>Data reflects natural variability</a:t>
            </a:r>
          </a:p>
        </p:txBody>
      </p:sp>
    </p:spTree>
    <p:extLst>
      <p:ext uri="{BB962C8B-B14F-4D97-AF65-F5344CB8AC3E}">
        <p14:creationId xmlns:p14="http://schemas.microsoft.com/office/powerpoint/2010/main" val="252593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cintosh HD:Users:jmharrison08:Desktop:Thesis Regional Map:Arctic Map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117" y="206459"/>
            <a:ext cx="6268375" cy="633658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981449" y="1888787"/>
            <a:ext cx="981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Western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Arctic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95662" y="2821939"/>
            <a:ext cx="9123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Eastern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Arctic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 flipV="1">
            <a:off x="2876275" y="2211953"/>
            <a:ext cx="585215" cy="135796"/>
          </a:xfrm>
          <a:prstGeom prst="line">
            <a:avLst/>
          </a:prstGeom>
          <a:ln w="38100" cmpd="sng"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5703744" y="3225097"/>
            <a:ext cx="609118" cy="372803"/>
          </a:xfrm>
          <a:prstGeom prst="line">
            <a:avLst/>
          </a:prstGeom>
          <a:ln w="38100" cmpd="sng"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7340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319" y="368449"/>
            <a:ext cx="3657600" cy="695649"/>
          </a:xfrm>
        </p:spPr>
        <p:txBody>
          <a:bodyPr/>
          <a:lstStyle/>
          <a:p>
            <a:r>
              <a:rPr lang="en-US" dirty="0" smtClean="0"/>
              <a:t>Marine Core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9639" y="1305428"/>
            <a:ext cx="3657600" cy="5237612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•"/>
            </a:pPr>
            <a:r>
              <a:rPr lang="en-US" dirty="0" smtClean="0"/>
              <a:t>This study examines marine sedimentation processes on the Alaskan Continental shelf</a:t>
            </a:r>
          </a:p>
        </p:txBody>
      </p:sp>
      <p:pic>
        <p:nvPicPr>
          <p:cNvPr id="6" name="Picture 5" descr="Macintosh HD:Users:jmharrison08:Desktop:Bethemetry-Ocean Current Map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589" y="1155634"/>
            <a:ext cx="4952411" cy="427450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Group 8"/>
          <p:cNvGrpSpPr/>
          <p:nvPr/>
        </p:nvGrpSpPr>
        <p:grpSpPr>
          <a:xfrm>
            <a:off x="633319" y="459889"/>
            <a:ext cx="7927676" cy="5498574"/>
            <a:chOff x="281118" y="459889"/>
            <a:chExt cx="7927676" cy="5498574"/>
          </a:xfrm>
        </p:grpSpPr>
        <p:pic>
          <p:nvPicPr>
            <p:cNvPr id="7" name="Picture 6" descr="Coast_Guard_cutter_Healy_(WAGB-20)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83" t="19035" r="10115" b="35556"/>
            <a:stretch/>
          </p:blipFill>
          <p:spPr>
            <a:xfrm>
              <a:off x="4632474" y="459889"/>
              <a:ext cx="3576320" cy="3114172"/>
            </a:xfrm>
            <a:prstGeom prst="rect">
              <a:avLst/>
            </a:prstGeom>
          </p:spPr>
        </p:pic>
        <p:pic>
          <p:nvPicPr>
            <p:cNvPr id="8" name="Picture 7" descr="healy_helo_600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118" y="2585352"/>
              <a:ext cx="4497481" cy="3373111"/>
            </a:xfrm>
            <a:prstGeom prst="rect">
              <a:avLst/>
            </a:prstGeom>
          </p:spPr>
        </p:pic>
      </p:grpSp>
      <p:sp>
        <p:nvSpPr>
          <p:cNvPr id="10" name="Text Placeholder 3"/>
          <p:cNvSpPr txBox="1">
            <a:spLocks/>
          </p:cNvSpPr>
          <p:nvPr/>
        </p:nvSpPr>
        <p:spPr>
          <a:xfrm>
            <a:off x="399639" y="2453272"/>
            <a:ext cx="3657600" cy="5237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2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9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9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9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9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9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9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1" indent="-285750">
              <a:buFontTx/>
              <a:buChar char="•"/>
            </a:pPr>
            <a:r>
              <a:rPr lang="en-US" dirty="0" smtClean="0"/>
              <a:t>Samples analyzed for grain-size distributions</a:t>
            </a:r>
          </a:p>
          <a:p>
            <a:pPr marL="742950" lvl="1" indent="-285750">
              <a:buFontTx/>
              <a:buChar char="•"/>
            </a:pPr>
            <a:r>
              <a:rPr lang="en-US" dirty="0" smtClean="0"/>
              <a:t>Performed statistical analysis to determine mechanisms that contribute to the majority of the variation in the core section</a:t>
            </a:r>
          </a:p>
          <a:p>
            <a:pPr marL="742950" lvl="1" indent="-285750">
              <a:buFontTx/>
              <a:buChar char="•"/>
            </a:pPr>
            <a:endParaRPr lang="en-US" dirty="0" smtClean="0"/>
          </a:p>
          <a:p>
            <a:pPr marL="285750" indent="-285750">
              <a:buFontTx/>
              <a:buChar char="•"/>
            </a:pPr>
            <a:r>
              <a:rPr lang="en-US" dirty="0" smtClean="0"/>
              <a:t>The core site is influenced by:</a:t>
            </a:r>
          </a:p>
          <a:p>
            <a:pPr marL="742950" lvl="1" indent="-285750">
              <a:buFontTx/>
              <a:buChar char="•"/>
            </a:pPr>
            <a:r>
              <a:rPr lang="en-US" dirty="0" smtClean="0"/>
              <a:t>Ocean Currents</a:t>
            </a:r>
          </a:p>
          <a:p>
            <a:pPr marL="742950" lvl="1" indent="-285750">
              <a:buFontTx/>
              <a:buChar char="•"/>
            </a:pPr>
            <a:r>
              <a:rPr lang="en-US" dirty="0" smtClean="0"/>
              <a:t>Eddies that spinoff as water moves down the central-axis of Barrow Canyon</a:t>
            </a:r>
          </a:p>
          <a:p>
            <a:pPr marL="742950" lvl="1" indent="-285750">
              <a:buFontTx/>
              <a:buChar char="•"/>
            </a:pPr>
            <a:r>
              <a:rPr lang="en-US" dirty="0" smtClean="0"/>
              <a:t>An Annual sea-ice cover</a:t>
            </a:r>
          </a:p>
          <a:p>
            <a:pPr marL="742950" lvl="1" indent="-285750">
              <a:buFontTx/>
              <a:buChar char="•"/>
            </a:pPr>
            <a:r>
              <a:rPr lang="en-US" dirty="0" smtClean="0"/>
              <a:t>Storm events and reworking of sediments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443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Sea-Ice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Sea-ice in the Arctic has been decreasing dramatically since the 1970’s</a:t>
            </a:r>
          </a:p>
          <a:p>
            <a:r>
              <a:rPr lang="en-US" dirty="0" smtClean="0"/>
              <a:t>Fluctuations in sea-ice have occurred throughout geologic history </a:t>
            </a:r>
          </a:p>
          <a:p>
            <a:r>
              <a:rPr lang="en-US" dirty="0" smtClean="0"/>
              <a:t>How is sea</a:t>
            </a:r>
            <a:r>
              <a:rPr lang="en-US" dirty="0" smtClean="0"/>
              <a:t>-</a:t>
            </a:r>
            <a:r>
              <a:rPr lang="en-US" dirty="0" smtClean="0"/>
              <a:t>ice connected </a:t>
            </a:r>
            <a:r>
              <a:rPr lang="en-US" dirty="0" smtClean="0"/>
              <a:t>to atmospheric </a:t>
            </a:r>
            <a:r>
              <a:rPr lang="en-US" dirty="0" smtClean="0"/>
              <a:t>variability?</a:t>
            </a:r>
            <a:endParaRPr lang="en-US" dirty="0"/>
          </a:p>
        </p:txBody>
      </p:sp>
      <p:pic>
        <p:nvPicPr>
          <p:cNvPr id="4" name="Picture 3" descr="Macintosh HD:Users:jmharrison08:Desktop:Sea-Ice Extent Map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973" y="1709996"/>
            <a:ext cx="3558978" cy="49513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1587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" y="439404"/>
            <a:ext cx="3657600" cy="1162050"/>
          </a:xfrm>
        </p:spPr>
        <p:txBody>
          <a:bodyPr/>
          <a:lstStyle/>
          <a:p>
            <a:r>
              <a:rPr lang="en-US" dirty="0" smtClean="0"/>
              <a:t>Malvern Analysis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45380" y="1046192"/>
            <a:ext cx="36576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Analysis of diffracted light produced when a laser beam passes through dispersed particles</a:t>
            </a:r>
          </a:p>
          <a:p>
            <a:r>
              <a:rPr lang="en-US" dirty="0" smtClean="0"/>
              <a:t>Particularly useful for measuring very fine grained particles</a:t>
            </a:r>
          </a:p>
          <a:p>
            <a:r>
              <a:rPr lang="en-US" dirty="0" smtClean="0"/>
              <a:t>Particle size distributions are calculated by comparing a sample’s scattering pattern with an appropriate optical model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525780" y="1107439"/>
            <a:ext cx="3657600" cy="494015"/>
          </a:xfrm>
        </p:spPr>
        <p:txBody>
          <a:bodyPr/>
          <a:lstStyle/>
          <a:p>
            <a:r>
              <a:rPr lang="en-US" dirty="0" smtClean="0"/>
              <a:t>Laser Diffraction Method</a:t>
            </a:r>
            <a:endParaRPr lang="en-US" dirty="0"/>
          </a:p>
        </p:txBody>
      </p:sp>
      <p:pic>
        <p:nvPicPr>
          <p:cNvPr id="10" name="Picture 9" descr="Macintosh HD:Users:jmharrison08:Desktop:My Figures:IMG_031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39" y="2003257"/>
            <a:ext cx="4127501" cy="28715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7364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Mie Scattering Theory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071" y="2919919"/>
            <a:ext cx="5715000" cy="2540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4824" y="180862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Larger particles diffract light at greater angles and therefore, the light from these is detected by sensors closer to the window.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0" y="552846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Counts from the sensors are tallied, averaged and reported as a grain-size distribution.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03071" y="5400181"/>
            <a:ext cx="8643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latin typeface="Times New Roman"/>
                <a:cs typeface="Times New Roman"/>
              </a:rPr>
              <a:t>From Malvern</a:t>
            </a:r>
            <a:endParaRPr lang="en-US" sz="9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88526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Malvern Results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5413468"/>
              </p:ext>
            </p:extLst>
          </p:nvPr>
        </p:nvGraphicFramePr>
        <p:xfrm>
          <a:off x="1846520" y="1712126"/>
          <a:ext cx="957640" cy="4909075"/>
        </p:xfrm>
        <a:graphic>
          <a:graphicData uri="http://schemas.openxmlformats.org/drawingml/2006/table">
            <a:tbl>
              <a:tblPr/>
              <a:tblGrid>
                <a:gridCol w="478820"/>
                <a:gridCol w="478820"/>
              </a:tblGrid>
              <a:tr h="2651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Bin Number</a:t>
                      </a:r>
                    </a:p>
                  </a:txBody>
                  <a:tcPr marL="7366" marR="7366" marT="73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particle size (um)</a:t>
                      </a:r>
                    </a:p>
                  </a:txBody>
                  <a:tcPr marL="7366" marR="7366" marT="73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80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Bin024</a:t>
                      </a:r>
                    </a:p>
                  </a:txBody>
                  <a:tcPr marL="7366" marR="7366" marT="73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0.30</a:t>
                      </a:r>
                    </a:p>
                  </a:txBody>
                  <a:tcPr marL="7366" marR="7366" marT="73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80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Bin025</a:t>
                      </a:r>
                    </a:p>
                  </a:txBody>
                  <a:tcPr marL="7366" marR="7366" marT="73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0.34</a:t>
                      </a:r>
                    </a:p>
                  </a:txBody>
                  <a:tcPr marL="7366" marR="7366" marT="73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80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Bin026</a:t>
                      </a:r>
                    </a:p>
                  </a:txBody>
                  <a:tcPr marL="7366" marR="7366" marT="73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0.38</a:t>
                      </a:r>
                    </a:p>
                  </a:txBody>
                  <a:tcPr marL="7366" marR="7366" marT="73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80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Bin027</a:t>
                      </a:r>
                    </a:p>
                  </a:txBody>
                  <a:tcPr marL="7366" marR="7366" marT="73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0.42</a:t>
                      </a:r>
                    </a:p>
                  </a:txBody>
                  <a:tcPr marL="7366" marR="7366" marT="73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80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Bin028</a:t>
                      </a:r>
                    </a:p>
                  </a:txBody>
                  <a:tcPr marL="7366" marR="7366" marT="73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0.48</a:t>
                      </a:r>
                    </a:p>
                  </a:txBody>
                  <a:tcPr marL="7366" marR="7366" marT="73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80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Bin029</a:t>
                      </a:r>
                    </a:p>
                  </a:txBody>
                  <a:tcPr marL="7366" marR="7366" marT="73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0.53</a:t>
                      </a:r>
                    </a:p>
                  </a:txBody>
                  <a:tcPr marL="7366" marR="7366" marT="73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80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Bin030</a:t>
                      </a:r>
                    </a:p>
                  </a:txBody>
                  <a:tcPr marL="7366" marR="7366" marT="73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0.60</a:t>
                      </a:r>
                    </a:p>
                  </a:txBody>
                  <a:tcPr marL="7366" marR="7366" marT="73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80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Bin031</a:t>
                      </a:r>
                    </a:p>
                  </a:txBody>
                  <a:tcPr marL="7366" marR="7366" marT="73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0.67</a:t>
                      </a:r>
                    </a:p>
                  </a:txBody>
                  <a:tcPr marL="7366" marR="7366" marT="73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80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Bin032</a:t>
                      </a:r>
                    </a:p>
                  </a:txBody>
                  <a:tcPr marL="7366" marR="7366" marT="73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0.75</a:t>
                      </a:r>
                    </a:p>
                  </a:txBody>
                  <a:tcPr marL="7366" marR="7366" marT="73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80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Bin033</a:t>
                      </a:r>
                    </a:p>
                  </a:txBody>
                  <a:tcPr marL="7366" marR="7366" marT="73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0.84</a:t>
                      </a:r>
                    </a:p>
                  </a:txBody>
                  <a:tcPr marL="7366" marR="7366" marT="73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80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Bin034</a:t>
                      </a:r>
                    </a:p>
                  </a:txBody>
                  <a:tcPr marL="7366" marR="7366" marT="73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0.95</a:t>
                      </a:r>
                    </a:p>
                  </a:txBody>
                  <a:tcPr marL="7366" marR="7366" marT="73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80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Bin035</a:t>
                      </a:r>
                    </a:p>
                  </a:txBody>
                  <a:tcPr marL="7366" marR="7366" marT="73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1.06</a:t>
                      </a:r>
                    </a:p>
                  </a:txBody>
                  <a:tcPr marL="7366" marR="7366" marT="73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80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Bin036</a:t>
                      </a:r>
                    </a:p>
                  </a:txBody>
                  <a:tcPr marL="7366" marR="7366" marT="73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1.19</a:t>
                      </a:r>
                    </a:p>
                  </a:txBody>
                  <a:tcPr marL="7366" marR="7366" marT="73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80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Bin037</a:t>
                      </a:r>
                    </a:p>
                  </a:txBody>
                  <a:tcPr marL="7366" marR="7366" marT="73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1.34</a:t>
                      </a:r>
                    </a:p>
                  </a:txBody>
                  <a:tcPr marL="7366" marR="7366" marT="73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80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Bin038</a:t>
                      </a:r>
                    </a:p>
                  </a:txBody>
                  <a:tcPr marL="7366" marR="7366" marT="73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1.50</a:t>
                      </a:r>
                    </a:p>
                  </a:txBody>
                  <a:tcPr marL="7366" marR="7366" marT="73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80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Bin039</a:t>
                      </a:r>
                    </a:p>
                  </a:txBody>
                  <a:tcPr marL="7366" marR="7366" marT="73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1.69</a:t>
                      </a:r>
                    </a:p>
                  </a:txBody>
                  <a:tcPr marL="7366" marR="7366" marT="73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80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Bin040</a:t>
                      </a:r>
                    </a:p>
                  </a:txBody>
                  <a:tcPr marL="7366" marR="7366" marT="73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1.89</a:t>
                      </a:r>
                    </a:p>
                  </a:txBody>
                  <a:tcPr marL="7366" marR="7366" marT="73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80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Bin041</a:t>
                      </a:r>
                    </a:p>
                  </a:txBody>
                  <a:tcPr marL="7366" marR="7366" marT="73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2.12</a:t>
                      </a:r>
                    </a:p>
                  </a:txBody>
                  <a:tcPr marL="7366" marR="7366" marT="73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80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Bin042</a:t>
                      </a:r>
                    </a:p>
                  </a:txBody>
                  <a:tcPr marL="7366" marR="7366" marT="73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2.38</a:t>
                      </a:r>
                    </a:p>
                  </a:txBody>
                  <a:tcPr marL="7366" marR="7366" marT="73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80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Bin043</a:t>
                      </a:r>
                    </a:p>
                  </a:txBody>
                  <a:tcPr marL="7366" marR="7366" marT="73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2.67</a:t>
                      </a:r>
                    </a:p>
                  </a:txBody>
                  <a:tcPr marL="7366" marR="7366" marT="73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80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Bin044</a:t>
                      </a:r>
                    </a:p>
                  </a:txBody>
                  <a:tcPr marL="7366" marR="7366" marT="73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3.00</a:t>
                      </a:r>
                    </a:p>
                  </a:txBody>
                  <a:tcPr marL="7366" marR="7366" marT="73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80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Bin045</a:t>
                      </a:r>
                    </a:p>
                  </a:txBody>
                  <a:tcPr marL="7366" marR="7366" marT="73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3.36</a:t>
                      </a:r>
                    </a:p>
                  </a:txBody>
                  <a:tcPr marL="7366" marR="7366" marT="73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80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Bin046</a:t>
                      </a:r>
                    </a:p>
                  </a:txBody>
                  <a:tcPr marL="7366" marR="7366" marT="73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3.77</a:t>
                      </a:r>
                    </a:p>
                  </a:txBody>
                  <a:tcPr marL="7366" marR="7366" marT="73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80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Bin047</a:t>
                      </a:r>
                    </a:p>
                  </a:txBody>
                  <a:tcPr marL="7366" marR="7366" marT="73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4.23</a:t>
                      </a:r>
                    </a:p>
                  </a:txBody>
                  <a:tcPr marL="7366" marR="7366" marT="73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80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Bin048</a:t>
                      </a:r>
                    </a:p>
                  </a:txBody>
                  <a:tcPr marL="7366" marR="7366" marT="73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4.75</a:t>
                      </a:r>
                    </a:p>
                  </a:txBody>
                  <a:tcPr marL="7366" marR="7366" marT="73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80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Bin049</a:t>
                      </a:r>
                    </a:p>
                  </a:txBody>
                  <a:tcPr marL="7366" marR="7366" marT="73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5.33</a:t>
                      </a:r>
                    </a:p>
                  </a:txBody>
                  <a:tcPr marL="7366" marR="7366" marT="73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80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Bin050</a:t>
                      </a:r>
                    </a:p>
                  </a:txBody>
                  <a:tcPr marL="7366" marR="7366" marT="73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5.98</a:t>
                      </a:r>
                    </a:p>
                  </a:txBody>
                  <a:tcPr marL="7366" marR="7366" marT="73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80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Bin051</a:t>
                      </a:r>
                    </a:p>
                  </a:txBody>
                  <a:tcPr marL="7366" marR="7366" marT="73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6.71</a:t>
                      </a:r>
                    </a:p>
                  </a:txBody>
                  <a:tcPr marL="7366" marR="7366" marT="73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80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Bin052</a:t>
                      </a:r>
                    </a:p>
                  </a:txBody>
                  <a:tcPr marL="7366" marR="7366" marT="73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7.53</a:t>
                      </a:r>
                    </a:p>
                  </a:txBody>
                  <a:tcPr marL="7366" marR="7366" marT="73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80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Bin053</a:t>
                      </a:r>
                    </a:p>
                  </a:txBody>
                  <a:tcPr marL="7366" marR="7366" marT="73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8.45</a:t>
                      </a:r>
                    </a:p>
                  </a:txBody>
                  <a:tcPr marL="7366" marR="7366" marT="73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80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Bin054</a:t>
                      </a:r>
                    </a:p>
                  </a:txBody>
                  <a:tcPr marL="7366" marR="7366" marT="73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9.48</a:t>
                      </a:r>
                    </a:p>
                  </a:txBody>
                  <a:tcPr marL="7366" marR="7366" marT="73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80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Bin055</a:t>
                      </a:r>
                    </a:p>
                  </a:txBody>
                  <a:tcPr marL="7366" marR="7366" marT="73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10.64</a:t>
                      </a:r>
                    </a:p>
                  </a:txBody>
                  <a:tcPr marL="7366" marR="7366" marT="73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80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Bin056</a:t>
                      </a:r>
                    </a:p>
                  </a:txBody>
                  <a:tcPr marL="7366" marR="7366" marT="73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11.93</a:t>
                      </a:r>
                    </a:p>
                  </a:txBody>
                  <a:tcPr marL="7366" marR="7366" marT="73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80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Bin057</a:t>
                      </a:r>
                    </a:p>
                  </a:txBody>
                  <a:tcPr marL="7366" marR="7366" marT="73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13.39</a:t>
                      </a:r>
                    </a:p>
                  </a:txBody>
                  <a:tcPr marL="7366" marR="7366" marT="73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80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Bin058</a:t>
                      </a:r>
                    </a:p>
                  </a:txBody>
                  <a:tcPr marL="7366" marR="7366" marT="73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15.02</a:t>
                      </a:r>
                    </a:p>
                  </a:txBody>
                  <a:tcPr marL="7366" marR="7366" marT="73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80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Bin059</a:t>
                      </a:r>
                    </a:p>
                  </a:txBody>
                  <a:tcPr marL="7366" marR="7366" marT="73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16.86</a:t>
                      </a:r>
                    </a:p>
                  </a:txBody>
                  <a:tcPr marL="7366" marR="7366" marT="73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80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Bin060</a:t>
                      </a:r>
                    </a:p>
                  </a:txBody>
                  <a:tcPr marL="7366" marR="7366" marT="73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18.91</a:t>
                      </a:r>
                    </a:p>
                  </a:txBody>
                  <a:tcPr marL="7366" marR="7366" marT="73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80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Bin061</a:t>
                      </a:r>
                    </a:p>
                  </a:txBody>
                  <a:tcPr marL="7366" marR="7366" marT="73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21.22</a:t>
                      </a:r>
                    </a:p>
                  </a:txBody>
                  <a:tcPr marL="7366" marR="7366" marT="73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80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Bin062</a:t>
                      </a:r>
                    </a:p>
                  </a:txBody>
                  <a:tcPr marL="7366" marR="7366" marT="73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23.81</a:t>
                      </a:r>
                    </a:p>
                  </a:txBody>
                  <a:tcPr marL="7366" marR="7366" marT="73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80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Bin063</a:t>
                      </a:r>
                    </a:p>
                  </a:txBody>
                  <a:tcPr marL="7366" marR="7366" marT="73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26.71</a:t>
                      </a:r>
                    </a:p>
                  </a:txBody>
                  <a:tcPr marL="7366" marR="7366" marT="73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80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Bin064</a:t>
                      </a:r>
                    </a:p>
                  </a:txBody>
                  <a:tcPr marL="7366" marR="7366" marT="73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29.97</a:t>
                      </a:r>
                    </a:p>
                  </a:txBody>
                  <a:tcPr marL="7366" marR="7366" marT="73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80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Bin065</a:t>
                      </a:r>
                    </a:p>
                  </a:txBody>
                  <a:tcPr marL="7366" marR="7366" marT="73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33.63</a:t>
                      </a:r>
                    </a:p>
                  </a:txBody>
                  <a:tcPr marL="7366" marR="7366" marT="73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80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Bin066</a:t>
                      </a:r>
                    </a:p>
                  </a:txBody>
                  <a:tcPr marL="7366" marR="7366" marT="73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37.74</a:t>
                      </a:r>
                    </a:p>
                  </a:txBody>
                  <a:tcPr marL="7366" marR="7366" marT="73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80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Bin067</a:t>
                      </a:r>
                    </a:p>
                  </a:txBody>
                  <a:tcPr marL="7366" marR="7366" marT="73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42.34</a:t>
                      </a:r>
                    </a:p>
                  </a:txBody>
                  <a:tcPr marL="7366" marR="7366" marT="73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80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Bin068</a:t>
                      </a:r>
                    </a:p>
                  </a:txBody>
                  <a:tcPr marL="7366" marR="7366" marT="73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47.51</a:t>
                      </a:r>
                    </a:p>
                  </a:txBody>
                  <a:tcPr marL="7366" marR="7366" marT="73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80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Bin069</a:t>
                      </a:r>
                    </a:p>
                  </a:txBody>
                  <a:tcPr marL="7366" marR="7366" marT="73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53.30</a:t>
                      </a:r>
                    </a:p>
                  </a:txBody>
                  <a:tcPr marL="7366" marR="7366" marT="73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80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Bin070</a:t>
                      </a:r>
                    </a:p>
                  </a:txBody>
                  <a:tcPr marL="7366" marR="7366" marT="73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59.81</a:t>
                      </a:r>
                    </a:p>
                  </a:txBody>
                  <a:tcPr marL="7366" marR="7366" marT="73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8" name="Picture 7" descr="Macintosh HD:Users:jmharrison08:Desktop:Screen Shot 2013-04-14 at 8.10.31 PM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012" y="2154215"/>
            <a:ext cx="5578228" cy="398467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84193" y="3740028"/>
            <a:ext cx="3078480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Shows how overall mean grain-size varies through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168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xel">
  <a:themeElements>
    <a:clrScheme name="Pixel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Pixel">
      <a:majorFont>
        <a:latin typeface="Corbel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orbel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ixel">
      <a:fillStyleLst>
        <a:solidFill>
          <a:schemeClr val="phClr"/>
        </a:solidFill>
        <a:solidFill>
          <a:schemeClr val="phClr">
            <a:satMod val="150000"/>
          </a:schemeClr>
        </a:solidFill>
        <a:solidFill>
          <a:schemeClr val="phClr">
            <a:shade val="80000"/>
            <a:lumMod val="9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63500" dir="2700000" sx="102000" sy="102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/>
          </a:scene3d>
          <a:sp3d>
            <a:bevelT w="0" h="0"/>
          </a:sp3d>
        </a:effectStyle>
        <a:effectStyle>
          <a:effectLst>
            <a:outerShdw blurRad="63500" dist="38100" dir="3600000" sx="103000" sy="103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5400000"/>
            </a:lightRig>
          </a:scene3d>
          <a:sp3d prstMaterial="softmetal">
            <a:bevelT w="635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5000"/>
                <a:satMod val="350000"/>
              </a:schemeClr>
            </a:gs>
            <a:gs pos="100000">
              <a:schemeClr val="phClr">
                <a:shade val="20000"/>
                <a:satMod val="15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satMod val="400000"/>
              </a:schemeClr>
              <a:schemeClr val="phClr">
                <a:tint val="50000"/>
                <a:satMod val="4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Pixel.thmx</Template>
  <TotalTime>1987</TotalTime>
  <Words>1822</Words>
  <Application>Microsoft Macintosh PowerPoint</Application>
  <PresentationFormat>On-screen Show (4:3)</PresentationFormat>
  <Paragraphs>273</Paragraphs>
  <Slides>27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Pixel</vt:lpstr>
      <vt:lpstr>PowerPoint Presentation</vt:lpstr>
      <vt:lpstr>Previous Research</vt:lpstr>
      <vt:lpstr>Purpose of Study</vt:lpstr>
      <vt:lpstr>PowerPoint Presentation</vt:lpstr>
      <vt:lpstr>Marine Core</vt:lpstr>
      <vt:lpstr>Sea-Ice</vt:lpstr>
      <vt:lpstr>Malvern Analysis </vt:lpstr>
      <vt:lpstr>Mie Scattering Theory</vt:lpstr>
      <vt:lpstr>Malvern Results</vt:lpstr>
      <vt:lpstr>Principal Component Analysis    (PCA)</vt:lpstr>
      <vt:lpstr>PCA Components</vt:lpstr>
      <vt:lpstr>JPC-16 Components</vt:lpstr>
      <vt:lpstr>Components through Time</vt:lpstr>
      <vt:lpstr>Blue Lake</vt:lpstr>
      <vt:lpstr>Varve Formation</vt:lpstr>
      <vt:lpstr>Blue Lake Temperature</vt:lpstr>
      <vt:lpstr>Record Correlation</vt:lpstr>
      <vt:lpstr>Arctic Oscillation (AO)</vt:lpstr>
      <vt:lpstr>AO Two Dominant Regimes</vt:lpstr>
      <vt:lpstr>PowerPoint Presentation</vt:lpstr>
      <vt:lpstr>Conclusions</vt:lpstr>
      <vt:lpstr>PowerPoint Presentation</vt:lpstr>
      <vt:lpstr>PowerPoint Presentation</vt:lpstr>
      <vt:lpstr>References</vt:lpstr>
      <vt:lpstr>Combined Sea-Ice Components</vt:lpstr>
      <vt:lpstr>Age-Depth Model</vt:lpstr>
      <vt:lpstr>Blue Lake Vs Burial Lake</vt:lpstr>
    </vt:vector>
  </TitlesOfParts>
  <Company>Kent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Harrison</dc:creator>
  <cp:lastModifiedBy>Jeff Harrison</cp:lastModifiedBy>
  <cp:revision>131</cp:revision>
  <dcterms:created xsi:type="dcterms:W3CDTF">2013-02-12T21:42:32Z</dcterms:created>
  <dcterms:modified xsi:type="dcterms:W3CDTF">2013-05-01T03:00:50Z</dcterms:modified>
</cp:coreProperties>
</file>