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91" r:id="rId2"/>
    <p:sldId id="305" r:id="rId3"/>
    <p:sldId id="333" r:id="rId4"/>
    <p:sldId id="295" r:id="rId5"/>
    <p:sldId id="336" r:id="rId6"/>
    <p:sldId id="337" r:id="rId7"/>
    <p:sldId id="338" r:id="rId8"/>
    <p:sldId id="283" r:id="rId9"/>
    <p:sldId id="335" r:id="rId10"/>
    <p:sldId id="326" r:id="rId11"/>
    <p:sldId id="339" r:id="rId12"/>
    <p:sldId id="340" r:id="rId13"/>
    <p:sldId id="354" r:id="rId14"/>
    <p:sldId id="323" r:id="rId15"/>
    <p:sldId id="343" r:id="rId16"/>
    <p:sldId id="344" r:id="rId17"/>
    <p:sldId id="346" r:id="rId18"/>
    <p:sldId id="347" r:id="rId19"/>
    <p:sldId id="353" r:id="rId20"/>
    <p:sldId id="349" r:id="rId21"/>
    <p:sldId id="348" r:id="rId22"/>
    <p:sldId id="315" r:id="rId23"/>
    <p:sldId id="32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4660"/>
  </p:normalViewPr>
  <p:slideViewPr>
    <p:cSldViewPr>
      <p:cViewPr>
        <p:scale>
          <a:sx n="71" d="100"/>
          <a:sy n="71" d="100"/>
        </p:scale>
        <p:origin x="-1122" y="-15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56B0EF-9F52-4F0E-9123-FD9E5C20BBB9}" type="datetimeFigureOut">
              <a:rPr lang="en-US" smtClean="0"/>
              <a:pPr/>
              <a:t>5/3/2013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582D7E-93D1-4E26-9155-0858E8C6995C}" type="slidenum">
              <a:rPr lang="en-US" smtClean="0"/>
              <a:pPr/>
              <a:t>‹#›</a:t>
            </a:fld>
            <a:endParaRPr lang="en-US"/>
          </a:p>
        </p:txBody>
      </p:sp>
    </p:spTree>
    <p:extLst>
      <p:ext uri="{BB962C8B-B14F-4D97-AF65-F5344CB8AC3E}">
        <p14:creationId xmlns:p14="http://schemas.microsoft.com/office/powerpoint/2010/main" xmlns="" val="3360853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582D7E-93D1-4E26-9155-0858E8C6995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3BA7013-91C0-4460-A037-B832723749C7}" type="datetimeFigureOut">
              <a:rPr lang="en-US" smtClean="0"/>
              <a:pPr/>
              <a:t>5/3/2013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7552C-B684-444D-9790-479A54ED5B2C}"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BA7013-91C0-4460-A037-B832723749C7}" type="datetimeFigureOut">
              <a:rPr lang="en-US" smtClean="0"/>
              <a:pPr/>
              <a:t>5/3/2013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7552C-B684-444D-9790-479A54ED5B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BA7013-91C0-4460-A037-B832723749C7}" type="datetimeFigureOut">
              <a:rPr lang="en-US" smtClean="0"/>
              <a:pPr/>
              <a:t>5/3/2013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7552C-B684-444D-9790-479A54ED5B2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BA7013-91C0-4460-A037-B832723749C7}" type="datetimeFigureOut">
              <a:rPr lang="en-US" smtClean="0"/>
              <a:pPr/>
              <a:t>5/3/2013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7552C-B684-444D-9790-479A54ED5B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BA7013-91C0-4460-A037-B832723749C7}" type="datetimeFigureOut">
              <a:rPr lang="en-US" smtClean="0"/>
              <a:pPr/>
              <a:t>5/3/2013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7552C-B684-444D-9790-479A54ED5B2C}"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BA7013-91C0-4460-A037-B832723749C7}" type="datetimeFigureOut">
              <a:rPr lang="en-US" smtClean="0"/>
              <a:pPr/>
              <a:t>5/3/2013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7552C-B684-444D-9790-479A54ED5B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BA7013-91C0-4460-A037-B832723749C7}" type="datetimeFigureOut">
              <a:rPr lang="en-US" smtClean="0"/>
              <a:pPr/>
              <a:t>5/3/2013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27552C-B684-444D-9790-479A54ED5B2C}"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BA7013-91C0-4460-A037-B832723749C7}" type="datetimeFigureOut">
              <a:rPr lang="en-US" smtClean="0"/>
              <a:pPr/>
              <a:t>5/3/2013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27552C-B684-444D-9790-479A54ED5B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A7013-91C0-4460-A037-B832723749C7}" type="datetimeFigureOut">
              <a:rPr lang="en-US" smtClean="0"/>
              <a:pPr/>
              <a:t>5/3/2013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27552C-B684-444D-9790-479A54ED5B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BA7013-91C0-4460-A037-B832723749C7}" type="datetimeFigureOut">
              <a:rPr lang="en-US" smtClean="0"/>
              <a:pPr/>
              <a:t>5/3/2013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7552C-B684-444D-9790-479A54ED5B2C}"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BA7013-91C0-4460-A037-B832723749C7}" type="datetimeFigureOut">
              <a:rPr lang="en-US" smtClean="0"/>
              <a:pPr/>
              <a:t>5/3/2013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7552C-B684-444D-9790-479A54ED5B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3BA7013-91C0-4460-A037-B832723749C7}" type="datetimeFigureOut">
              <a:rPr lang="en-US" smtClean="0"/>
              <a:pPr/>
              <a:t>5/3/2013</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F827552C-B684-444D-9790-479A54ED5B2C}"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huysken@iu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www.iun.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12.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10.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590800"/>
            <a:ext cx="7543800" cy="1524000"/>
          </a:xfrm>
        </p:spPr>
        <p:txBody>
          <a:bodyPr/>
          <a:lstStyle/>
          <a:p>
            <a:pPr algn="ctr"/>
            <a:r>
              <a:rPr lang="en-US" sz="3200" dirty="0">
                <a:solidFill>
                  <a:schemeClr val="bg1">
                    <a:lumMod val="95000"/>
                  </a:schemeClr>
                </a:solidFill>
                <a:effectLst>
                  <a:outerShdw blurRad="38100" dist="38100" dir="2700000" algn="tl">
                    <a:srgbClr val="000000">
                      <a:alpha val="43137"/>
                    </a:srgbClr>
                  </a:outerShdw>
                </a:effectLst>
              </a:rPr>
              <a:t>PAIRED PROJECT-BASED FIELD TRIPS TO THE STARVED ROCK AREA, </a:t>
            </a:r>
            <a:r>
              <a:rPr lang="en-US" sz="3200" dirty="0" smtClean="0">
                <a:solidFill>
                  <a:schemeClr val="bg1">
                    <a:lumMod val="95000"/>
                  </a:schemeClr>
                </a:solidFill>
                <a:effectLst>
                  <a:outerShdw blurRad="38100" dist="38100" dir="2700000" algn="tl">
                    <a:srgbClr val="000000">
                      <a:alpha val="43137"/>
                    </a:srgbClr>
                  </a:outerShdw>
                </a:effectLst>
              </a:rPr>
              <a:t>MATTHIESSEN </a:t>
            </a:r>
            <a:r>
              <a:rPr lang="en-US" sz="3200" dirty="0">
                <a:solidFill>
                  <a:schemeClr val="bg1">
                    <a:lumMod val="95000"/>
                  </a:schemeClr>
                </a:solidFill>
                <a:effectLst>
                  <a:outerShdw blurRad="38100" dist="38100" dir="2700000" algn="tl">
                    <a:srgbClr val="000000">
                      <a:alpha val="43137"/>
                    </a:srgbClr>
                  </a:outerShdw>
                </a:effectLst>
              </a:rPr>
              <a:t>AND </a:t>
            </a:r>
            <a:r>
              <a:rPr lang="en-US" sz="3200" dirty="0">
                <a:solidFill>
                  <a:prstClr val="black">
                    <a:lumMod val="85000"/>
                    <a:lumOff val="15000"/>
                  </a:prstClr>
                </a:solidFill>
              </a:rPr>
              <a:t>BUFFALO ROCK STATE PARKS, AND THE ILLINOIS AND MICHIGAN CANAL STATE TRAIL - ILLINOIS</a:t>
            </a:r>
          </a:p>
        </p:txBody>
      </p:sp>
      <p:sp>
        <p:nvSpPr>
          <p:cNvPr id="3" name="Subtitle 2"/>
          <p:cNvSpPr>
            <a:spLocks noGrp="1"/>
          </p:cNvSpPr>
          <p:nvPr>
            <p:ph type="subTitle" idx="1"/>
          </p:nvPr>
        </p:nvSpPr>
        <p:spPr/>
        <p:txBody>
          <a:bodyPr>
            <a:normAutofit fontScale="62500" lnSpcReduction="20000"/>
          </a:bodyPr>
          <a:lstStyle/>
          <a:p>
            <a:r>
              <a:rPr lang="en-US" sz="2900" b="1" dirty="0">
                <a:hlinkClick r:id="rId3"/>
              </a:rPr>
              <a:t>HUYSKEN</a:t>
            </a:r>
            <a:r>
              <a:rPr lang="en-US" b="1" dirty="0">
                <a:hlinkClick r:id="rId3"/>
              </a:rPr>
              <a:t>, Kristin T.</a:t>
            </a:r>
            <a:r>
              <a:rPr lang="en-US" b="1" dirty="0"/>
              <a:t>, ARGYILAN, Erin P., and VOTAW, Robert, Department of Geosciences, Indiana University Northwest, 3400 Broadway, Gary, IN 46408-1197, khuysken@iun.edu </a:t>
            </a:r>
            <a:endParaRPr lang="en-US" dirty="0"/>
          </a:p>
        </p:txBody>
      </p:sp>
      <p:pic>
        <p:nvPicPr>
          <p:cNvPr id="1028" name="Picture 4" descr="Indiana University Northwest">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089350" y="-26055638"/>
            <a:ext cx="3152775" cy="476250"/>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http://t3.gstatic.com/images?q=tbn:ANd9GcTCokEnVnsfsoW2VNOcmEjNqpj8iavxCJFLftnpjWgGbxzYMJT6zw"/>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1530" t="1" r="19888" b="29402"/>
          <a:stretch/>
        </p:blipFill>
        <p:spPr bwMode="auto">
          <a:xfrm>
            <a:off x="6553200" y="228600"/>
            <a:ext cx="1467502" cy="1291075"/>
          </a:xfrm>
          <a:prstGeom prst="rect">
            <a:avLst/>
          </a:prstGeom>
          <a:extLst>
            <a:ext uri="{909E8E84-426E-40DD-AFC4-6F175D3DCCD1}">
              <a14:hiddenFill xmlns:a14="http://schemas.microsoft.com/office/drawing/2010/main" xmlns="">
                <a:solidFill>
                  <a:srgbClr val="FFFFFF"/>
                </a:solidFill>
              </a14:hiddenFill>
            </a:ext>
          </a:extLst>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xmlns="" val="4104517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11" name="Title 1"/>
          <p:cNvSpPr txBox="1">
            <a:spLocks/>
          </p:cNvSpPr>
          <p:nvPr/>
        </p:nvSpPr>
        <p:spPr>
          <a:xfrm>
            <a:off x="1700741" y="2057400"/>
            <a:ext cx="5210789" cy="1146733"/>
          </a:xfrm>
          <a:prstGeom prst="rect">
            <a:avLst/>
          </a:prstGeom>
        </p:spPr>
        <p:txBody>
          <a:bodyPr vert="horz" lIns="91440" tIns="45720" rIns="91440" bIns="45720" rtlCol="0" anchor="b" anchorCtr="0">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tx1">
                    <a:lumMod val="85000"/>
                    <a:lumOff val="15000"/>
                  </a:schemeClr>
                </a:solidFill>
                <a:effectLst/>
                <a:uLnTx/>
                <a:uFillTx/>
                <a:latin typeface="+mj-lt"/>
                <a:ea typeface="+mj-ea"/>
                <a:cs typeface="+mj-cs"/>
              </a:rPr>
              <a:t>Project-based trip #1</a:t>
            </a:r>
            <a:endParaRPr kumimoji="0" lang="en-US" sz="5400" b="0" i="0" u="none" strike="noStrike" kern="1200" cap="none" spc="0" normalizeH="0" baseline="0" noProof="0" dirty="0">
              <a:ln>
                <a:noFill/>
              </a:ln>
              <a:solidFill>
                <a:schemeClr val="tx1">
                  <a:lumMod val="85000"/>
                  <a:lumOff val="15000"/>
                </a:schemeClr>
              </a:solidFill>
              <a:effectLst/>
              <a:uLnTx/>
              <a:uFillTx/>
              <a:latin typeface="+mj-lt"/>
              <a:ea typeface="+mj-ea"/>
              <a:cs typeface="+mj-cs"/>
            </a:endParaRPr>
          </a:p>
        </p:txBody>
      </p:sp>
      <p:pic>
        <p:nvPicPr>
          <p:cNvPr id="12" name="Picture 2"/>
          <p:cNvPicPr>
            <a:picLocks noChangeAspect="1" noChangeArrowheads="1"/>
          </p:cNvPicPr>
          <p:nvPr/>
        </p:nvPicPr>
        <p:blipFill>
          <a:blip r:embed="rId3" cstate="print"/>
          <a:srcRect t="23000" r="275" b="7000"/>
          <a:stretch>
            <a:fillRect/>
          </a:stretch>
        </p:blipFill>
        <p:spPr bwMode="auto">
          <a:xfrm>
            <a:off x="612648" y="533400"/>
            <a:ext cx="7989889" cy="350520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13" name="Oval 12"/>
          <p:cNvSpPr/>
          <p:nvPr/>
        </p:nvSpPr>
        <p:spPr>
          <a:xfrm>
            <a:off x="8406341" y="2362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12245" y="25908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187141" y="1981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224741" y="3505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81941" y="838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81741" y="1371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840983" y="2014213"/>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3048000" y="3352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p:cNvSpPr>
            <a:spLocks noGrp="1"/>
          </p:cNvSpPr>
          <p:nvPr>
            <p:ph sz="half" idx="2"/>
          </p:nvPr>
        </p:nvSpPr>
        <p:spPr>
          <a:xfrm>
            <a:off x="685800" y="4343400"/>
            <a:ext cx="3657600" cy="1981200"/>
          </a:xfrm>
        </p:spPr>
        <p:txBody>
          <a:bodyPr>
            <a:normAutofit fontScale="70000" lnSpcReduction="20000"/>
          </a:bodyPr>
          <a:lstStyle/>
          <a:p>
            <a:r>
              <a:rPr lang="en-US" dirty="0" err="1" smtClean="0"/>
              <a:t>Matthiessen</a:t>
            </a:r>
            <a:r>
              <a:rPr lang="en-US" dirty="0" smtClean="0"/>
              <a:t> State Park</a:t>
            </a:r>
          </a:p>
          <a:p>
            <a:pPr lvl="1"/>
            <a:r>
              <a:rPr lang="en-US" dirty="0" smtClean="0"/>
              <a:t>Further develop understanding of the </a:t>
            </a:r>
            <a:r>
              <a:rPr lang="en-US" dirty="0" err="1" smtClean="0"/>
              <a:t>stratigraphy</a:t>
            </a:r>
            <a:endParaRPr lang="en-US" dirty="0" smtClean="0"/>
          </a:p>
          <a:p>
            <a:pPr lvl="1"/>
            <a:r>
              <a:rPr lang="en-US" dirty="0" smtClean="0"/>
              <a:t>Bridge crossing creek – Sandstone (St. Peter) overlain by Limestone (Platteville Group) – bedding orientation </a:t>
            </a:r>
          </a:p>
          <a:p>
            <a:pPr lvl="1"/>
            <a:r>
              <a:rPr lang="en-US" dirty="0" smtClean="0"/>
              <a:t>Introduction to the regional structure</a:t>
            </a:r>
            <a:endParaRPr lang="en-US" dirty="0"/>
          </a:p>
        </p:txBody>
      </p:sp>
      <p:pic>
        <p:nvPicPr>
          <p:cNvPr id="10" name="Content Placeholder 3" descr="geology5_8-11-06.jpg"/>
          <p:cNvPicPr>
            <a:picLocks noGrp="1" noChangeAspect="1"/>
          </p:cNvPicPr>
          <p:nvPr>
            <p:ph sz="quarter" idx="4"/>
          </p:nvPr>
        </p:nvPicPr>
        <p:blipFill>
          <a:blip r:embed="rId4" cstate="print"/>
          <a:srcRect b="5000"/>
          <a:stretch>
            <a:fillRect/>
          </a:stretch>
        </p:blipFill>
        <p:spPr>
          <a:xfrm>
            <a:off x="5257800" y="2188147"/>
            <a:ext cx="3094453" cy="4419049"/>
          </a:xfrm>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11" name="Title 1"/>
          <p:cNvSpPr txBox="1">
            <a:spLocks/>
          </p:cNvSpPr>
          <p:nvPr/>
        </p:nvSpPr>
        <p:spPr>
          <a:xfrm>
            <a:off x="1700741" y="2057400"/>
            <a:ext cx="5210789" cy="1146733"/>
          </a:xfrm>
          <a:prstGeom prst="rect">
            <a:avLst/>
          </a:prstGeom>
        </p:spPr>
        <p:txBody>
          <a:bodyPr vert="horz" lIns="91440" tIns="45720" rIns="91440" bIns="45720" rtlCol="0" anchor="b" anchorCtr="0">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tx1">
                    <a:lumMod val="85000"/>
                    <a:lumOff val="15000"/>
                  </a:schemeClr>
                </a:solidFill>
                <a:effectLst/>
                <a:uLnTx/>
                <a:uFillTx/>
                <a:latin typeface="+mj-lt"/>
                <a:ea typeface="+mj-ea"/>
                <a:cs typeface="+mj-cs"/>
              </a:rPr>
              <a:t>Project-based trip #1</a:t>
            </a:r>
            <a:endParaRPr kumimoji="0" lang="en-US" sz="5400" b="0" i="0" u="none" strike="noStrike" kern="1200" cap="none" spc="0" normalizeH="0" baseline="0" noProof="0" dirty="0">
              <a:ln>
                <a:noFill/>
              </a:ln>
              <a:solidFill>
                <a:schemeClr val="tx1">
                  <a:lumMod val="85000"/>
                  <a:lumOff val="15000"/>
                </a:schemeClr>
              </a:solidFill>
              <a:effectLst/>
              <a:uLnTx/>
              <a:uFillTx/>
              <a:latin typeface="+mj-lt"/>
              <a:ea typeface="+mj-ea"/>
              <a:cs typeface="+mj-cs"/>
            </a:endParaRPr>
          </a:p>
        </p:txBody>
      </p:sp>
      <p:pic>
        <p:nvPicPr>
          <p:cNvPr id="12" name="Picture 2"/>
          <p:cNvPicPr>
            <a:picLocks noChangeAspect="1" noChangeArrowheads="1"/>
          </p:cNvPicPr>
          <p:nvPr/>
        </p:nvPicPr>
        <p:blipFill>
          <a:blip r:embed="rId3" cstate="print"/>
          <a:srcRect t="23000" r="275" b="7000"/>
          <a:stretch>
            <a:fillRect/>
          </a:stretch>
        </p:blipFill>
        <p:spPr bwMode="auto">
          <a:xfrm>
            <a:off x="612648" y="533400"/>
            <a:ext cx="7989889" cy="350520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13" name="Oval 12"/>
          <p:cNvSpPr/>
          <p:nvPr/>
        </p:nvSpPr>
        <p:spPr>
          <a:xfrm>
            <a:off x="8406341" y="2362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12245" y="25908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187141" y="1981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224741" y="3505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81941" y="838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81741" y="1371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840983" y="2014213"/>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3048000" y="3352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p:cNvSpPr>
            <a:spLocks noGrp="1"/>
          </p:cNvSpPr>
          <p:nvPr>
            <p:ph sz="half" idx="2"/>
          </p:nvPr>
        </p:nvSpPr>
        <p:spPr>
          <a:xfrm>
            <a:off x="-152400" y="4114800"/>
            <a:ext cx="3657600" cy="2438400"/>
          </a:xfrm>
        </p:spPr>
        <p:txBody>
          <a:bodyPr>
            <a:normAutofit fontScale="70000" lnSpcReduction="20000"/>
          </a:bodyPr>
          <a:lstStyle/>
          <a:p>
            <a:r>
              <a:rPr lang="en-US" dirty="0" err="1" smtClean="0"/>
              <a:t>Matthiessen</a:t>
            </a:r>
            <a:r>
              <a:rPr lang="en-US" dirty="0" smtClean="0"/>
              <a:t> State Park</a:t>
            </a:r>
          </a:p>
          <a:p>
            <a:pPr lvl="1"/>
            <a:r>
              <a:rPr lang="en-US" dirty="0" smtClean="0"/>
              <a:t>Head west – descend in elevation. </a:t>
            </a:r>
          </a:p>
          <a:p>
            <a:pPr lvl="1"/>
            <a:r>
              <a:rPr lang="en-US" dirty="0" smtClean="0"/>
              <a:t>Predict what rock type they might expect to encounter –provide rationale </a:t>
            </a:r>
          </a:p>
          <a:p>
            <a:pPr lvl="1"/>
            <a:r>
              <a:rPr lang="en-US" dirty="0" smtClean="0"/>
              <a:t>Limestone – poses a small puzzle</a:t>
            </a:r>
          </a:p>
          <a:p>
            <a:pPr lvl="1"/>
            <a:r>
              <a:rPr lang="en-US" dirty="0" smtClean="0"/>
              <a:t>Encourage observations, and comparisons to previous outcrop (e.g. tilted beds!)</a:t>
            </a:r>
          </a:p>
          <a:p>
            <a:pPr lvl="1"/>
            <a:r>
              <a:rPr lang="en-US" dirty="0" smtClean="0"/>
              <a:t>Possible causes?  Construct argument.</a:t>
            </a:r>
          </a:p>
          <a:p>
            <a:pPr lvl="1"/>
            <a:r>
              <a:rPr lang="en-US" dirty="0" smtClean="0"/>
              <a:t>How might you test this? </a:t>
            </a:r>
          </a:p>
        </p:txBody>
      </p:sp>
      <p:sp>
        <p:nvSpPr>
          <p:cNvPr id="21" name="Content Placeholder 20"/>
          <p:cNvSpPr>
            <a:spLocks noGrp="1"/>
          </p:cNvSpPr>
          <p:nvPr>
            <p:ph sz="quarter" idx="4"/>
          </p:nvPr>
        </p:nvSpPr>
        <p:spPr/>
        <p:txBody>
          <a:bodyPr/>
          <a:lstStyle/>
          <a:p>
            <a:endParaRPr lang="en-US"/>
          </a:p>
        </p:txBody>
      </p:sp>
      <p:pic>
        <p:nvPicPr>
          <p:cNvPr id="24" name="Picture 2" descr="E:\IMG_2637.jpg"/>
          <p:cNvPicPr>
            <a:picLocks noChangeAspect="1" noChangeArrowheads="1"/>
          </p:cNvPicPr>
          <p:nvPr/>
        </p:nvPicPr>
        <p:blipFill>
          <a:blip r:embed="rId4" cstate="print"/>
          <a:srcRect l="36667" t="32470" b="1166"/>
          <a:stretch>
            <a:fillRect/>
          </a:stretch>
        </p:blipFill>
        <p:spPr bwMode="auto">
          <a:xfrm>
            <a:off x="3657600" y="3048000"/>
            <a:ext cx="4876800" cy="3400926"/>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
        <p:nvSpPr>
          <p:cNvPr id="7" name="Title 1"/>
          <p:cNvSpPr txBox="1">
            <a:spLocks/>
          </p:cNvSpPr>
          <p:nvPr/>
        </p:nvSpPr>
        <p:spPr>
          <a:xfrm>
            <a:off x="1853141" y="2209800"/>
            <a:ext cx="5210789" cy="1146733"/>
          </a:xfrm>
          <a:prstGeom prst="rect">
            <a:avLst/>
          </a:prstGeom>
        </p:spPr>
        <p:txBody>
          <a:bodyPr vert="horz" lIns="91440" tIns="45720" rIns="91440" bIns="45720" rtlCol="0" anchor="b" anchorCtr="0">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tx1">
                    <a:lumMod val="85000"/>
                    <a:lumOff val="15000"/>
                  </a:schemeClr>
                </a:solidFill>
                <a:effectLst/>
                <a:uLnTx/>
                <a:uFillTx/>
                <a:latin typeface="+mj-lt"/>
                <a:ea typeface="+mj-ea"/>
                <a:cs typeface="+mj-cs"/>
              </a:rPr>
              <a:t>Project-based trip #1</a:t>
            </a:r>
            <a:endParaRPr kumimoji="0" lang="en-US" sz="5400" b="0" i="0" u="none" strike="noStrike" kern="1200" cap="none" spc="0" normalizeH="0" baseline="0" noProof="0" dirty="0">
              <a:ln>
                <a:noFill/>
              </a:ln>
              <a:solidFill>
                <a:schemeClr val="tx1">
                  <a:lumMod val="85000"/>
                  <a:lumOff val="15000"/>
                </a:schemeClr>
              </a:solidFill>
              <a:effectLst/>
              <a:uLnTx/>
              <a:uFillTx/>
              <a:latin typeface="+mj-lt"/>
              <a:ea typeface="+mj-ea"/>
              <a:cs typeface="+mj-cs"/>
            </a:endParaRPr>
          </a:p>
        </p:txBody>
      </p:sp>
      <p:pic>
        <p:nvPicPr>
          <p:cNvPr id="8" name="Picture 2"/>
          <p:cNvPicPr>
            <a:picLocks noChangeAspect="1" noChangeArrowheads="1"/>
          </p:cNvPicPr>
          <p:nvPr/>
        </p:nvPicPr>
        <p:blipFill>
          <a:blip r:embed="rId3" cstate="print"/>
          <a:srcRect t="23000" r="275" b="7000"/>
          <a:stretch>
            <a:fillRect/>
          </a:stretch>
        </p:blipFill>
        <p:spPr bwMode="auto">
          <a:xfrm>
            <a:off x="765048" y="685800"/>
            <a:ext cx="7989889" cy="350520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9" name="Oval 8"/>
          <p:cNvSpPr/>
          <p:nvPr/>
        </p:nvSpPr>
        <p:spPr>
          <a:xfrm>
            <a:off x="8558741" y="2514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964645" y="2743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339541" y="2133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377141" y="3657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34341" y="990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34141" y="15240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993383" y="2166613"/>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E:\IMG_2645.jpg"/>
          <p:cNvPicPr>
            <a:picLocks noChangeAspect="1" noChangeArrowheads="1"/>
          </p:cNvPicPr>
          <p:nvPr/>
        </p:nvPicPr>
        <p:blipFill>
          <a:blip r:embed="rId4" cstate="print"/>
          <a:srcRect l="16667" t="28713" r="25834" b="21201"/>
          <a:stretch>
            <a:fillRect/>
          </a:stretch>
        </p:blipFill>
        <p:spPr bwMode="auto">
          <a:xfrm>
            <a:off x="4692016" y="2667000"/>
            <a:ext cx="1708784" cy="990600"/>
          </a:xfrm>
          <a:prstGeom prst="rect">
            <a:avLst/>
          </a:prstGeom>
        </p:spPr>
        <p:style>
          <a:lnRef idx="2">
            <a:schemeClr val="accent6"/>
          </a:lnRef>
          <a:fillRef idx="1">
            <a:schemeClr val="lt1"/>
          </a:fillRef>
          <a:effectRef idx="0">
            <a:schemeClr val="accent6"/>
          </a:effectRef>
          <a:fontRef idx="minor">
            <a:schemeClr val="dk1"/>
          </a:fontRef>
        </p:style>
      </p:pic>
      <p:pic>
        <p:nvPicPr>
          <p:cNvPr id="18" name="Picture 2" descr="E:\IMG_2652.jpg"/>
          <p:cNvPicPr>
            <a:picLocks noChangeAspect="1" noChangeArrowheads="1"/>
          </p:cNvPicPr>
          <p:nvPr/>
        </p:nvPicPr>
        <p:blipFill>
          <a:blip r:embed="rId5" cstate="print"/>
          <a:srcRect l="16667" t="11183" r="26667" b="28714"/>
          <a:stretch>
            <a:fillRect/>
          </a:stretch>
        </p:blipFill>
        <p:spPr bwMode="auto">
          <a:xfrm>
            <a:off x="6299200" y="304800"/>
            <a:ext cx="1727200" cy="1219200"/>
          </a:xfrm>
          <a:prstGeom prst="rect">
            <a:avLst/>
          </a:prstGeom>
        </p:spPr>
        <p:style>
          <a:lnRef idx="2">
            <a:schemeClr val="accent6"/>
          </a:lnRef>
          <a:fillRef idx="1">
            <a:schemeClr val="lt1"/>
          </a:fillRef>
          <a:effectRef idx="0">
            <a:schemeClr val="accent6"/>
          </a:effectRef>
          <a:fontRef idx="minor">
            <a:schemeClr val="dk1"/>
          </a:fontRef>
        </p:style>
      </p:pic>
      <p:pic>
        <p:nvPicPr>
          <p:cNvPr id="19" name="Picture 2" descr="E:\IMG_2605.jpg"/>
          <p:cNvPicPr>
            <a:picLocks noChangeAspect="1" noChangeArrowheads="1"/>
          </p:cNvPicPr>
          <p:nvPr/>
        </p:nvPicPr>
        <p:blipFill>
          <a:blip r:embed="rId6" cstate="print"/>
          <a:srcRect/>
          <a:stretch>
            <a:fillRect/>
          </a:stretch>
        </p:blipFill>
        <p:spPr bwMode="auto">
          <a:xfrm>
            <a:off x="1600200" y="457200"/>
            <a:ext cx="1752600" cy="1166275"/>
          </a:xfrm>
          <a:prstGeom prst="rect">
            <a:avLst/>
          </a:prstGeom>
        </p:spPr>
        <p:style>
          <a:lnRef idx="2">
            <a:schemeClr val="accent6"/>
          </a:lnRef>
          <a:fillRef idx="1">
            <a:schemeClr val="lt1"/>
          </a:fillRef>
          <a:effectRef idx="0">
            <a:schemeClr val="accent6"/>
          </a:effectRef>
          <a:fontRef idx="minor">
            <a:schemeClr val="dk1"/>
          </a:fontRef>
        </p:style>
      </p:pic>
      <p:pic>
        <p:nvPicPr>
          <p:cNvPr id="21" name="Content Placeholder 3" descr="100_0002.jpg"/>
          <p:cNvPicPr>
            <a:picLocks noChangeAspect="1"/>
          </p:cNvPicPr>
          <p:nvPr/>
        </p:nvPicPr>
        <p:blipFill>
          <a:blip r:embed="rId7" cstate="print"/>
          <a:srcRect l="28261" r="10870"/>
          <a:stretch>
            <a:fillRect/>
          </a:stretch>
        </p:blipFill>
        <p:spPr>
          <a:xfrm>
            <a:off x="762000" y="3200400"/>
            <a:ext cx="1457569" cy="1794252"/>
          </a:xfrm>
          <a:prstGeom prst="rect">
            <a:avLst/>
          </a:prstGeom>
        </p:spPr>
        <p:style>
          <a:lnRef idx="2">
            <a:schemeClr val="accent6"/>
          </a:lnRef>
          <a:fillRef idx="1">
            <a:schemeClr val="lt1"/>
          </a:fillRef>
          <a:effectRef idx="0">
            <a:schemeClr val="accent6"/>
          </a:effectRef>
          <a:fontRef idx="minor">
            <a:schemeClr val="dk1"/>
          </a:fontRef>
        </p:style>
      </p:pic>
      <p:cxnSp>
        <p:nvCxnSpPr>
          <p:cNvPr id="23" name="Straight Connector 22"/>
          <p:cNvCxnSpPr>
            <a:stCxn id="11" idx="4"/>
          </p:cNvCxnSpPr>
          <p:nvPr/>
        </p:nvCxnSpPr>
        <p:spPr>
          <a:xfrm flipH="1" flipV="1">
            <a:off x="6324600" y="1524000"/>
            <a:ext cx="1073489" cy="718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11" idx="4"/>
          </p:cNvCxnSpPr>
          <p:nvPr/>
        </p:nvCxnSpPr>
        <p:spPr>
          <a:xfrm flipH="1">
            <a:off x="7398089" y="1524000"/>
            <a:ext cx="679111" cy="718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5" idx="2"/>
          </p:cNvCxnSpPr>
          <p:nvPr/>
        </p:nvCxnSpPr>
        <p:spPr>
          <a:xfrm flipH="1">
            <a:off x="4724400" y="2221220"/>
            <a:ext cx="268983" cy="445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5" idx="6"/>
          </p:cNvCxnSpPr>
          <p:nvPr/>
        </p:nvCxnSpPr>
        <p:spPr>
          <a:xfrm>
            <a:off x="5110479" y="2221220"/>
            <a:ext cx="1290321" cy="445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3" idx="4"/>
          </p:cNvCxnSpPr>
          <p:nvPr/>
        </p:nvCxnSpPr>
        <p:spPr>
          <a:xfrm flipH="1">
            <a:off x="3352800" y="1099813"/>
            <a:ext cx="540089" cy="500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3352800" y="457200"/>
            <a:ext cx="533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2" idx="0"/>
          </p:cNvCxnSpPr>
          <p:nvPr/>
        </p:nvCxnSpPr>
        <p:spPr>
          <a:xfrm flipH="1" flipV="1">
            <a:off x="2209800" y="3200400"/>
            <a:ext cx="1225889"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2" idx="4"/>
          </p:cNvCxnSpPr>
          <p:nvPr/>
        </p:nvCxnSpPr>
        <p:spPr>
          <a:xfrm flipH="1">
            <a:off x="2209800" y="3766813"/>
            <a:ext cx="1225889" cy="1262387"/>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Content Placeholder 5" descr="2013-04-28 143517.jpg"/>
          <p:cNvPicPr>
            <a:picLocks noChangeAspect="1"/>
          </p:cNvPicPr>
          <p:nvPr/>
        </p:nvPicPr>
        <p:blipFill>
          <a:blip r:embed="rId8" cstate="print"/>
          <a:srcRect l="7729" t="2519" r="5646" b="40799"/>
          <a:stretch>
            <a:fillRect/>
          </a:stretch>
        </p:blipFill>
        <p:spPr>
          <a:xfrm>
            <a:off x="2514600" y="3962400"/>
            <a:ext cx="6400800" cy="2590800"/>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91400" cy="381000"/>
          </a:xfrm>
        </p:spPr>
        <p:txBody>
          <a:bodyPr>
            <a:normAutofit fontScale="90000"/>
          </a:bodyPr>
          <a:lstStyle/>
          <a:p>
            <a:r>
              <a:rPr lang="en-US" sz="2000" dirty="0" smtClean="0">
                <a:solidFill>
                  <a:schemeClr val="bg1"/>
                </a:solidFill>
                <a:effectLst>
                  <a:outerShdw blurRad="38100" dist="38100" dir="2700000" algn="tl">
                    <a:srgbClr val="000000">
                      <a:alpha val="43137"/>
                    </a:srgbClr>
                  </a:outerShdw>
                </a:effectLst>
              </a:rPr>
              <a:t>Project can be scaled to fit various time allotments – order matters</a:t>
            </a:r>
            <a:endParaRPr lang="en-US" sz="20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762000" y="533400"/>
            <a:ext cx="4419600" cy="1828800"/>
          </a:xfrm>
        </p:spPr>
        <p:txBody>
          <a:bodyPr>
            <a:normAutofit fontScale="77500" lnSpcReduction="20000"/>
          </a:bodyPr>
          <a:lstStyle/>
          <a:p>
            <a:r>
              <a:rPr lang="en-US" dirty="0" smtClean="0"/>
              <a:t>Cross-section worksheet</a:t>
            </a:r>
          </a:p>
          <a:p>
            <a:pPr lvl="1"/>
            <a:r>
              <a:rPr lang="en-US" dirty="0" smtClean="0"/>
              <a:t>We generally provide information for Split Rock and Lowell locations</a:t>
            </a:r>
          </a:p>
          <a:p>
            <a:pPr lvl="1">
              <a:buNone/>
            </a:pPr>
            <a:endParaRPr lang="en-US" dirty="0" smtClean="0"/>
          </a:p>
          <a:p>
            <a:pPr lvl="1"/>
            <a:r>
              <a:rPr lang="en-US" dirty="0" smtClean="0"/>
              <a:t>Quarry stop is usually handled as a discussion outside of the quarry gates </a:t>
            </a:r>
          </a:p>
          <a:p>
            <a:pPr lvl="1">
              <a:buNone/>
            </a:pPr>
            <a:endParaRPr lang="en-US" dirty="0" smtClean="0"/>
          </a:p>
        </p:txBody>
      </p:sp>
      <p:pic>
        <p:nvPicPr>
          <p:cNvPr id="7" name="Content Placeholder 4" descr="2013-04-27 190102.jpg"/>
          <p:cNvPicPr>
            <a:picLocks noChangeAspect="1"/>
          </p:cNvPicPr>
          <p:nvPr/>
        </p:nvPicPr>
        <p:blipFill>
          <a:blip r:embed="rId3" cstate="print"/>
          <a:srcRect l="6791" t="2197" r="4920" b="40675"/>
          <a:stretch>
            <a:fillRect/>
          </a:stretch>
        </p:blipFill>
        <p:spPr>
          <a:xfrm>
            <a:off x="457200" y="2438400"/>
            <a:ext cx="8305800" cy="4152900"/>
          </a:xfrm>
          <a:prstGeom prst="rect">
            <a:avLst/>
          </a:prstGeom>
        </p:spPr>
        <p:style>
          <a:lnRef idx="2">
            <a:schemeClr val="accent6"/>
          </a:lnRef>
          <a:fillRef idx="1">
            <a:schemeClr val="lt1"/>
          </a:fillRef>
          <a:effectRef idx="0">
            <a:schemeClr val="accent6"/>
          </a:effectRef>
          <a:fontRef idx="minor">
            <a:schemeClr val="dk1"/>
          </a:fontRef>
        </p:style>
      </p:pic>
      <p:sp>
        <p:nvSpPr>
          <p:cNvPr id="8" name="TextBox 7"/>
          <p:cNvSpPr txBox="1"/>
          <p:nvPr/>
        </p:nvSpPr>
        <p:spPr>
          <a:xfrm>
            <a:off x="7620000" y="6172200"/>
            <a:ext cx="1005403" cy="276999"/>
          </a:xfrm>
          <a:prstGeom prst="rect">
            <a:avLst/>
          </a:prstGeom>
          <a:solidFill>
            <a:schemeClr val="bg2"/>
          </a:solidFill>
          <a:effectLst>
            <a:softEdge rad="63500"/>
          </a:effectLst>
        </p:spPr>
        <p:txBody>
          <a:bodyPr wrap="none" rtlCol="0">
            <a:spAutoFit/>
          </a:bodyPr>
          <a:lstStyle/>
          <a:p>
            <a:r>
              <a:rPr lang="en-US" sz="1200" dirty="0" smtClean="0">
                <a:latin typeface="Adobe Fan Heiti Std B" pitchFamily="34" charset="-128"/>
                <a:ea typeface="Adobe Fan Heiti Std B" pitchFamily="34" charset="-128"/>
              </a:rPr>
              <a:t>Not to scale</a:t>
            </a:r>
            <a:endParaRPr lang="en-US" sz="1200" dirty="0">
              <a:latin typeface="Adobe Fan Heiti Std B" pitchFamily="34" charset="-128"/>
              <a:ea typeface="Adobe Fan Heiti Std B" pitchFamily="34" charset="-128"/>
            </a:endParaRPr>
          </a:p>
        </p:txBody>
      </p:sp>
      <p:pic>
        <p:nvPicPr>
          <p:cNvPr id="2050" name="Picture 2" descr="C:\Users\Kris\Pictures\2013-04-30 145050.jpg"/>
          <p:cNvPicPr>
            <a:picLocks noChangeAspect="1" noChangeArrowheads="1"/>
          </p:cNvPicPr>
          <p:nvPr/>
        </p:nvPicPr>
        <p:blipFill>
          <a:blip r:embed="rId4" cstate="print"/>
          <a:srcRect l="2876" t="20000" r="64052" b="47778"/>
          <a:stretch>
            <a:fillRect/>
          </a:stretch>
        </p:blipFill>
        <p:spPr bwMode="auto">
          <a:xfrm>
            <a:off x="5257800" y="530088"/>
            <a:ext cx="2362200" cy="2978426"/>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5" descr="2013-04-27 190546.jpg"/>
          <p:cNvPicPr>
            <a:picLocks noChangeAspect="1"/>
          </p:cNvPicPr>
          <p:nvPr/>
        </p:nvPicPr>
        <p:blipFill>
          <a:blip r:embed="rId3" cstate="print"/>
          <a:srcRect b="37990"/>
          <a:stretch>
            <a:fillRect/>
          </a:stretch>
        </p:blipFill>
        <p:spPr>
          <a:xfrm>
            <a:off x="533400" y="3276600"/>
            <a:ext cx="8305800" cy="3352800"/>
          </a:xfrm>
          <a:prstGeom prst="rect">
            <a:avLst/>
          </a:prstGeom>
        </p:spPr>
        <p:style>
          <a:lnRef idx="2">
            <a:schemeClr val="accent6"/>
          </a:lnRef>
          <a:fillRef idx="1">
            <a:schemeClr val="lt1"/>
          </a:fillRef>
          <a:effectRef idx="0">
            <a:schemeClr val="accent6"/>
          </a:effectRef>
          <a:fontRef idx="minor">
            <a:schemeClr val="dk1"/>
          </a:fontRef>
        </p:style>
      </p:pic>
      <p:sp>
        <p:nvSpPr>
          <p:cNvPr id="5" name="Content Placeholder 4"/>
          <p:cNvSpPr>
            <a:spLocks noGrp="1"/>
          </p:cNvSpPr>
          <p:nvPr>
            <p:ph idx="1"/>
          </p:nvPr>
        </p:nvSpPr>
        <p:spPr>
          <a:xfrm>
            <a:off x="4191000" y="381000"/>
            <a:ext cx="4953000" cy="3124200"/>
          </a:xfrm>
        </p:spPr>
        <p:txBody>
          <a:bodyPr>
            <a:normAutofit fontScale="62500" lnSpcReduction="20000"/>
          </a:bodyPr>
          <a:lstStyle/>
          <a:p>
            <a:pPr>
              <a:buNone/>
            </a:pPr>
            <a:r>
              <a:rPr lang="en-US" dirty="0" smtClean="0"/>
              <a:t>Example questions for reflection and learning goal assessment</a:t>
            </a:r>
          </a:p>
          <a:p>
            <a:pPr lvl="2"/>
            <a:r>
              <a:rPr lang="en-US" dirty="0" smtClean="0"/>
              <a:t>With 1 being not comfortable at all, and 5 being very comfortable, please rate your comfort-level identifying sedimentary rocks.</a:t>
            </a:r>
          </a:p>
          <a:p>
            <a:pPr lvl="3">
              <a:buNone/>
            </a:pPr>
            <a:r>
              <a:rPr lang="en-US" dirty="0" smtClean="0"/>
              <a:t>1		2	3	4	5</a:t>
            </a:r>
          </a:p>
          <a:p>
            <a:pPr lvl="2"/>
            <a:r>
              <a:rPr lang="en-US" dirty="0" smtClean="0"/>
              <a:t>Once you identified a rock at a particular outcrop (sandstone, for example), explain your approach to determining where the rock fit in the geologic column. </a:t>
            </a:r>
          </a:p>
          <a:p>
            <a:pPr lvl="2"/>
            <a:r>
              <a:rPr lang="en-US" dirty="0" smtClean="0"/>
              <a:t>Throughout the day, you made predictions as to which rock types you expected to find at the various stops.</a:t>
            </a:r>
          </a:p>
          <a:p>
            <a:pPr lvl="3"/>
            <a:r>
              <a:rPr lang="en-US" dirty="0" smtClean="0"/>
              <a:t>Reflect on an instance when your prediction was correct. What data did you draw on in order to make that prediction? Explain how you tested your hypothesis?</a:t>
            </a:r>
          </a:p>
          <a:p>
            <a:pPr lvl="3"/>
            <a:r>
              <a:rPr lang="en-US" dirty="0" smtClean="0"/>
              <a:t>Now reflect on an instance when the rocks you encountered were not those you anticipated.  </a:t>
            </a:r>
          </a:p>
          <a:p>
            <a:pPr lvl="2"/>
            <a:endParaRPr lang="en-US" dirty="0" smtClean="0"/>
          </a:p>
          <a:p>
            <a:pPr lvl="2"/>
            <a:endParaRPr lang="en-US" dirty="0" smtClean="0"/>
          </a:p>
        </p:txBody>
      </p:sp>
      <p:sp>
        <p:nvSpPr>
          <p:cNvPr id="6" name="Content Placeholder 2"/>
          <p:cNvSpPr txBox="1">
            <a:spLocks/>
          </p:cNvSpPr>
          <p:nvPr/>
        </p:nvSpPr>
        <p:spPr>
          <a:xfrm>
            <a:off x="0" y="381000"/>
            <a:ext cx="3505200" cy="2895600"/>
          </a:xfrm>
          <a:prstGeom prst="rect">
            <a:avLst/>
          </a:prstGeom>
        </p:spPr>
        <p:txBody>
          <a:bodyPr vert="horz" lIns="91440" tIns="45720" rIns="91440" bIns="45720" rtlCol="0" anchor="ctr" anchorCtr="0">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Tx/>
              <a:tabLst/>
              <a:defRPr/>
            </a:pPr>
            <a:r>
              <a:rPr lang="en-US" sz="2400" dirty="0" smtClean="0">
                <a:solidFill>
                  <a:schemeClr val="tx2"/>
                </a:solidFill>
              </a:rPr>
              <a:t>L</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essons</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for success!</a:t>
            </a:r>
            <a:endParaRPr kumimoji="0" lang="en-US" sz="2200" b="0" i="0" u="none" strike="noStrike" kern="1200" cap="none" spc="0" normalizeH="0" baseline="0" noProof="0" dirty="0" smtClean="0">
              <a:ln>
                <a:noFill/>
              </a:ln>
              <a:solidFill>
                <a:schemeClr val="tx2"/>
              </a:solidFill>
              <a:effectLst/>
              <a:uLnTx/>
              <a:uFillTx/>
              <a:latin typeface="+mn-lt"/>
              <a:ea typeface="+mn-ea"/>
              <a:cs typeface="+mn-cs"/>
            </a:endParaRP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200" b="0" i="0" u="none" strike="noStrike" kern="1200" cap="none" spc="0" normalizeH="0" baseline="0" noProof="0" dirty="0" smtClean="0">
                <a:ln>
                  <a:noFill/>
                </a:ln>
                <a:solidFill>
                  <a:schemeClr val="tx2"/>
                </a:solidFill>
                <a:effectLst/>
                <a:uLnTx/>
                <a:uFillTx/>
                <a:latin typeface="+mn-lt"/>
                <a:ea typeface="+mn-ea"/>
                <a:cs typeface="+mn-cs"/>
              </a:rPr>
              <a:t>Students should be given ample time at each outcrop</a:t>
            </a:r>
            <a:r>
              <a:rPr kumimoji="0" lang="en-US" sz="2200" b="0" i="0" u="none" strike="noStrike" kern="1200" cap="none" spc="0" normalizeH="0" noProof="0" dirty="0" smtClean="0">
                <a:ln>
                  <a:noFill/>
                </a:ln>
                <a:solidFill>
                  <a:schemeClr val="tx2"/>
                </a:solidFill>
                <a:effectLst/>
                <a:uLnTx/>
                <a:uFillTx/>
                <a:latin typeface="+mn-lt"/>
                <a:ea typeface="+mn-ea"/>
                <a:cs typeface="+mn-cs"/>
              </a:rPr>
              <a:t> to complete activities but also to simply ponder, discuss, and enjoy the rocks.</a:t>
            </a:r>
            <a:endParaRPr kumimoji="0" lang="en-US" sz="2200" b="0" i="0" u="none" strike="noStrike" kern="1200" cap="none" spc="0" normalizeH="0" baseline="0" noProof="0" dirty="0" smtClean="0">
              <a:ln>
                <a:noFill/>
              </a:ln>
              <a:solidFill>
                <a:schemeClr val="tx2"/>
              </a:solidFill>
              <a:effectLst/>
              <a:uLnTx/>
              <a:uFillTx/>
              <a:latin typeface="+mn-lt"/>
              <a:ea typeface="+mn-ea"/>
              <a:cs typeface="+mn-cs"/>
            </a:endParaRP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US" sz="2200" dirty="0" smtClean="0">
                <a:solidFill>
                  <a:schemeClr val="tx2"/>
                </a:solidFill>
              </a:rPr>
              <a:t>N</a:t>
            </a:r>
            <a:r>
              <a:rPr kumimoji="0" lang="en-US" sz="2200" b="0" i="0" u="none" strike="noStrike" kern="1200" cap="none" spc="0" normalizeH="0" baseline="0" noProof="0" dirty="0" smtClean="0">
                <a:ln>
                  <a:noFill/>
                </a:ln>
                <a:solidFill>
                  <a:schemeClr val="tx2"/>
                </a:solidFill>
                <a:effectLst/>
                <a:uLnTx/>
                <a:uFillTx/>
                <a:latin typeface="+mn-lt"/>
                <a:ea typeface="+mn-ea"/>
                <a:cs typeface="+mn-cs"/>
              </a:rPr>
              <a:t>umber of outcrops  - not as important as the </a:t>
            </a:r>
            <a:r>
              <a:rPr kumimoji="0" lang="en-US" sz="2200" b="0" i="0" u="none" strike="noStrike" kern="1200" cap="none" spc="0" normalizeH="0" noProof="0" dirty="0" smtClean="0">
                <a:ln>
                  <a:noFill/>
                </a:ln>
                <a:solidFill>
                  <a:schemeClr val="tx2"/>
                </a:solidFill>
                <a:effectLst/>
                <a:uLnTx/>
                <a:uFillTx/>
                <a:latin typeface="+mn-lt"/>
                <a:ea typeface="+mn-ea"/>
                <a:cs typeface="+mn-cs"/>
              </a:rPr>
              <a:t>order.</a:t>
            </a: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200" b="0" i="0" u="none" strike="noStrike" kern="1200" cap="none" spc="0" normalizeH="0" baseline="0" noProof="0" dirty="0" smtClean="0">
                <a:ln>
                  <a:noFill/>
                </a:ln>
                <a:solidFill>
                  <a:schemeClr val="tx2"/>
                </a:solidFill>
                <a:effectLst/>
                <a:uLnTx/>
                <a:uFillTx/>
                <a:latin typeface="+mn-lt"/>
                <a:ea typeface="+mn-ea"/>
                <a:cs typeface="+mn-cs"/>
              </a:rPr>
              <a:t>Group discussion near the end of the day provide students with an opportunity to synthesize the</a:t>
            </a:r>
            <a:r>
              <a:rPr kumimoji="0" lang="en-US" sz="2200" b="0" i="0" u="none" strike="noStrike" kern="1200" cap="none" spc="0" normalizeH="0" noProof="0" dirty="0" smtClean="0">
                <a:ln>
                  <a:noFill/>
                </a:ln>
                <a:solidFill>
                  <a:schemeClr val="tx2"/>
                </a:solidFill>
                <a:effectLst/>
                <a:uLnTx/>
                <a:uFillTx/>
                <a:latin typeface="+mn-lt"/>
                <a:ea typeface="+mn-ea"/>
                <a:cs typeface="+mn-cs"/>
              </a:rPr>
              <a:t> information gathered throughout the day. </a:t>
            </a: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US" sz="2200" dirty="0" smtClean="0">
                <a:solidFill>
                  <a:schemeClr val="tx2"/>
                </a:solidFill>
              </a:rPr>
              <a:t>Reflections provide students with an opportunity to recognize their progress </a:t>
            </a:r>
            <a:endParaRPr kumimoji="0" lang="en-US" sz="2200" b="0" i="0" u="none" strike="noStrike" kern="1200" cap="none" spc="0" normalizeH="0" noProof="0" dirty="0" smtClean="0">
              <a:ln>
                <a:noFill/>
              </a:ln>
              <a:solidFill>
                <a:schemeClr val="tx2"/>
              </a:solidFill>
              <a:effectLst/>
              <a:uLnTx/>
              <a:uFillTx/>
              <a:latin typeface="+mn-lt"/>
              <a:ea typeface="+mn-ea"/>
              <a:cs typeface="+mn-cs"/>
            </a:endParaRPr>
          </a:p>
        </p:txBody>
      </p:sp>
      <p:pic>
        <p:nvPicPr>
          <p:cNvPr id="7" name="Picture 2" descr="E:\IMG_2629.jpg"/>
          <p:cNvPicPr>
            <a:picLocks noChangeAspect="1" noChangeArrowheads="1"/>
          </p:cNvPicPr>
          <p:nvPr/>
        </p:nvPicPr>
        <p:blipFill>
          <a:blip r:embed="rId4" cstate="print"/>
          <a:srcRect l="26627" t="24445" r="11601" b="15555"/>
          <a:stretch>
            <a:fillRect/>
          </a:stretch>
        </p:blipFill>
        <p:spPr bwMode="auto">
          <a:xfrm>
            <a:off x="3505200" y="1295400"/>
            <a:ext cx="1305278" cy="1905000"/>
          </a:xfrm>
          <a:prstGeom prst="rect">
            <a:avLst/>
          </a:prstGeom>
        </p:spPr>
        <p:style>
          <a:lnRef idx="2">
            <a:schemeClr val="accent6"/>
          </a:lnRef>
          <a:fillRef idx="1">
            <a:schemeClr val="lt1"/>
          </a:fillRef>
          <a:effectRef idx="0">
            <a:schemeClr val="accent6"/>
          </a:effectRef>
          <a:fontRef idx="minor">
            <a:schemeClr val="dk1"/>
          </a:fontRef>
        </p:style>
      </p:pic>
      <p:sp>
        <p:nvSpPr>
          <p:cNvPr id="8" name="TextBox 7"/>
          <p:cNvSpPr txBox="1"/>
          <p:nvPr/>
        </p:nvSpPr>
        <p:spPr>
          <a:xfrm>
            <a:off x="838200" y="0"/>
            <a:ext cx="3517310" cy="369332"/>
          </a:xfrm>
          <a:prstGeom prst="rect">
            <a:avLst/>
          </a:prstGeom>
          <a:noFill/>
        </p:spPr>
        <p:txBody>
          <a:bodyPr wrap="none" rtlCol="0">
            <a:spAutoFit/>
          </a:bodyPr>
          <a:lstStyle/>
          <a:p>
            <a:r>
              <a:rPr lang="en-US" dirty="0" smtClean="0">
                <a:solidFill>
                  <a:schemeClr val="bg1"/>
                </a:solidFill>
                <a:latin typeface="+mj-lt"/>
              </a:rPr>
              <a:t>Students construct a cross section</a:t>
            </a:r>
            <a:endParaRPr lang="en-US" dirty="0">
              <a:solidFill>
                <a:schemeClr val="bg1"/>
              </a:solidFill>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457200"/>
            <a:ext cx="4343400" cy="3352800"/>
          </a:xfrm>
        </p:spPr>
        <p:txBody>
          <a:bodyPr>
            <a:normAutofit fontScale="62500" lnSpcReduction="20000"/>
          </a:bodyPr>
          <a:lstStyle/>
          <a:p>
            <a:r>
              <a:rPr lang="en-US" dirty="0" smtClean="0"/>
              <a:t>Sophomore-  to Junior- or  Senior-level geology courses including </a:t>
            </a:r>
          </a:p>
          <a:p>
            <a:pPr lvl="1"/>
            <a:r>
              <a:rPr lang="en-US" dirty="0" smtClean="0"/>
              <a:t>Field and Laboratory Techniques</a:t>
            </a:r>
          </a:p>
          <a:p>
            <a:pPr lvl="1"/>
            <a:r>
              <a:rPr lang="en-US" dirty="0" smtClean="0"/>
              <a:t>Structural Geology</a:t>
            </a:r>
          </a:p>
          <a:p>
            <a:pPr>
              <a:buNone/>
            </a:pPr>
            <a:endParaRPr lang="en-US" dirty="0" smtClean="0"/>
          </a:p>
          <a:p>
            <a:r>
              <a:rPr lang="en-US" dirty="0" smtClean="0"/>
              <a:t>Constructing bedrock map and cross-section – Learning Objectives</a:t>
            </a:r>
          </a:p>
          <a:p>
            <a:pPr lvl="1"/>
            <a:r>
              <a:rPr lang="en-US" dirty="0" smtClean="0"/>
              <a:t>Use of the </a:t>
            </a:r>
            <a:r>
              <a:rPr lang="en-US" dirty="0" err="1" smtClean="0"/>
              <a:t>Brunton</a:t>
            </a:r>
            <a:r>
              <a:rPr lang="en-US" dirty="0" smtClean="0"/>
              <a:t> compass </a:t>
            </a:r>
          </a:p>
          <a:p>
            <a:pPr lvl="1"/>
            <a:r>
              <a:rPr lang="en-US" dirty="0" smtClean="0"/>
              <a:t>Locate and plot position on map</a:t>
            </a:r>
          </a:p>
          <a:p>
            <a:pPr lvl="1"/>
            <a:r>
              <a:rPr lang="en-US" dirty="0" smtClean="0"/>
              <a:t>Measure and plot bedding orientations </a:t>
            </a:r>
          </a:p>
          <a:p>
            <a:pPr lvl="1"/>
            <a:r>
              <a:rPr lang="en-US" dirty="0" smtClean="0"/>
              <a:t>Sketch bedding contacts where data is present and where data is missing</a:t>
            </a:r>
          </a:p>
          <a:p>
            <a:pPr lvl="1"/>
            <a:r>
              <a:rPr lang="en-US" dirty="0" smtClean="0"/>
              <a:t>Interpret geologic structures</a:t>
            </a:r>
            <a:r>
              <a:rPr lang="en-US" dirty="0"/>
              <a:t> </a:t>
            </a:r>
            <a:r>
              <a:rPr lang="en-US" dirty="0" smtClean="0"/>
              <a:t>in the subsurface </a:t>
            </a:r>
          </a:p>
        </p:txBody>
      </p:sp>
      <p:pic>
        <p:nvPicPr>
          <p:cNvPr id="6" name="Picture 2"/>
          <p:cNvPicPr>
            <a:picLocks noChangeAspect="1" noChangeArrowheads="1"/>
          </p:cNvPicPr>
          <p:nvPr/>
        </p:nvPicPr>
        <p:blipFill>
          <a:blip r:embed="rId3" cstate="print"/>
          <a:srcRect t="23000" r="275" b="7000"/>
          <a:stretch>
            <a:fillRect/>
          </a:stretch>
        </p:blipFill>
        <p:spPr bwMode="auto">
          <a:xfrm>
            <a:off x="228600" y="4038600"/>
            <a:ext cx="4745693" cy="2081957"/>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17" name="TextBox 16"/>
          <p:cNvSpPr txBox="1"/>
          <p:nvPr/>
        </p:nvSpPr>
        <p:spPr>
          <a:xfrm>
            <a:off x="304800" y="6248400"/>
            <a:ext cx="8305800" cy="461665"/>
          </a:xfrm>
          <a:prstGeom prst="rect">
            <a:avLst/>
          </a:prstGeom>
          <a:noFill/>
        </p:spPr>
        <p:txBody>
          <a:bodyPr wrap="square" rtlCol="0">
            <a:spAutoFit/>
          </a:bodyPr>
          <a:lstStyle/>
          <a:p>
            <a:r>
              <a:rPr lang="en-US" sz="2400" dirty="0" smtClean="0">
                <a:latin typeface="+mj-lt"/>
              </a:rPr>
              <a:t>Project-based trip #2 – </a:t>
            </a:r>
            <a:r>
              <a:rPr lang="en-US" sz="2400" dirty="0" err="1" smtClean="0">
                <a:latin typeface="+mj-lt"/>
              </a:rPr>
              <a:t>Matthiessen</a:t>
            </a:r>
            <a:r>
              <a:rPr lang="en-US" sz="2400" dirty="0" smtClean="0">
                <a:latin typeface="+mj-lt"/>
              </a:rPr>
              <a:t> State Park</a:t>
            </a:r>
            <a:endParaRPr lang="en-US" sz="2400" dirty="0">
              <a:latin typeface="+mj-lt"/>
            </a:endParaRPr>
          </a:p>
        </p:txBody>
      </p:sp>
      <p:sp>
        <p:nvSpPr>
          <p:cNvPr id="14" name="Rectangle 13"/>
          <p:cNvSpPr/>
          <p:nvPr/>
        </p:nvSpPr>
        <p:spPr>
          <a:xfrm>
            <a:off x="1371600" y="5486400"/>
            <a:ext cx="574059"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cstate="print"/>
          <a:srcRect l="35950" t="25000" r="18125" b="7000"/>
          <a:stretch>
            <a:fillRect/>
          </a:stretch>
        </p:blipFill>
        <p:spPr bwMode="auto">
          <a:xfrm>
            <a:off x="4648200" y="304800"/>
            <a:ext cx="4117041" cy="3810000"/>
          </a:xfrm>
          <a:prstGeom prst="rect">
            <a:avLst/>
          </a:prstGeom>
          <a:ln>
            <a:headEnd/>
            <a:tailEnd/>
          </a:ln>
        </p:spPr>
        <p:style>
          <a:lnRef idx="2">
            <a:schemeClr val="accent6"/>
          </a:lnRef>
          <a:fillRef idx="1">
            <a:schemeClr val="lt1"/>
          </a:fillRef>
          <a:effectRef idx="0">
            <a:schemeClr val="accent6"/>
          </a:effectRef>
          <a:fontRef idx="minor">
            <a:schemeClr val="dk1"/>
          </a:fontRef>
        </p:style>
      </p:pic>
      <p:cxnSp>
        <p:nvCxnSpPr>
          <p:cNvPr id="20" name="Straight Connector 19"/>
          <p:cNvCxnSpPr/>
          <p:nvPr/>
        </p:nvCxnSpPr>
        <p:spPr>
          <a:xfrm flipV="1">
            <a:off x="1371600" y="304800"/>
            <a:ext cx="3276600" cy="518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905000" y="4114800"/>
            <a:ext cx="6858000" cy="198120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 descr="E:\IMG_2627.jpg"/>
          <p:cNvPicPr>
            <a:picLocks noChangeAspect="1" noChangeArrowheads="1"/>
          </p:cNvPicPr>
          <p:nvPr/>
        </p:nvPicPr>
        <p:blipFill>
          <a:blip r:embed="rId5" cstate="print"/>
          <a:srcRect l="19753" t="12985" r="43210" b="46204"/>
          <a:stretch>
            <a:fillRect/>
          </a:stretch>
        </p:blipFill>
        <p:spPr bwMode="auto">
          <a:xfrm>
            <a:off x="5715000" y="4343400"/>
            <a:ext cx="2286000" cy="1676400"/>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xmlns="" val="1932127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a:xfrm>
            <a:off x="457200" y="533400"/>
            <a:ext cx="5638800" cy="1905000"/>
          </a:xfrm>
        </p:spPr>
        <p:txBody>
          <a:bodyPr>
            <a:normAutofit fontScale="70000" lnSpcReduction="20000"/>
          </a:bodyPr>
          <a:lstStyle/>
          <a:p>
            <a:pPr>
              <a:spcAft>
                <a:spcPts val="600"/>
              </a:spcAft>
            </a:pPr>
            <a:r>
              <a:rPr lang="en-US" dirty="0" smtClean="0"/>
              <a:t>Ideal location for a first mapping project</a:t>
            </a:r>
          </a:p>
          <a:p>
            <a:pPr lvl="1">
              <a:spcAft>
                <a:spcPts val="600"/>
              </a:spcAft>
            </a:pPr>
            <a:r>
              <a:rPr lang="en-US" dirty="0" smtClean="0"/>
              <a:t>The predominate structure measurable over only a few hundred feet. </a:t>
            </a:r>
          </a:p>
          <a:p>
            <a:pPr lvl="1"/>
            <a:r>
              <a:rPr lang="en-US" dirty="0" smtClean="0"/>
              <a:t>Contact between the St. Peter Sandstone and overlying Platteville Limestone visible (or can be determined within a few feet) at several locations</a:t>
            </a:r>
          </a:p>
          <a:p>
            <a:pPr lvl="1">
              <a:buNone/>
            </a:pPr>
            <a:r>
              <a:rPr lang="en-US" dirty="0" smtClean="0"/>
              <a:t>  </a:t>
            </a:r>
          </a:p>
          <a:p>
            <a:pPr lvl="1">
              <a:buNone/>
            </a:pPr>
            <a:endParaRPr lang="en-US" dirty="0"/>
          </a:p>
        </p:txBody>
      </p:sp>
      <p:pic>
        <p:nvPicPr>
          <p:cNvPr id="5" name="Picture 3"/>
          <p:cNvPicPr>
            <a:picLocks noChangeAspect="1" noChangeArrowheads="1"/>
          </p:cNvPicPr>
          <p:nvPr/>
        </p:nvPicPr>
        <p:blipFill>
          <a:blip r:embed="rId3" cstate="print">
            <a:grayscl/>
            <a:lum bright="12000"/>
          </a:blip>
          <a:srcRect l="1311" r="28583"/>
          <a:stretch>
            <a:fillRect/>
          </a:stretch>
        </p:blipFill>
        <p:spPr bwMode="auto">
          <a:xfrm>
            <a:off x="304800" y="2286000"/>
            <a:ext cx="5150104" cy="4061122"/>
          </a:xfrm>
          <a:prstGeom prst="rect">
            <a:avLst/>
          </a:prstGeom>
          <a:ln/>
        </p:spPr>
        <p:style>
          <a:lnRef idx="2">
            <a:schemeClr val="accent6"/>
          </a:lnRef>
          <a:fillRef idx="1">
            <a:schemeClr val="lt1"/>
          </a:fillRef>
          <a:effectRef idx="0">
            <a:schemeClr val="accent6"/>
          </a:effectRef>
          <a:fontRef idx="minor">
            <a:schemeClr val="dk1"/>
          </a:fontRef>
        </p:style>
      </p:pic>
      <p:pic>
        <p:nvPicPr>
          <p:cNvPr id="6" name="Content Placeholder 3" descr="geology5_8-11-06.jpg"/>
          <p:cNvPicPr>
            <a:picLocks noGrp="1" noChangeAspect="1"/>
          </p:cNvPicPr>
          <p:nvPr>
            <p:ph sz="half" idx="1"/>
          </p:nvPr>
        </p:nvPicPr>
        <p:blipFill>
          <a:blip r:embed="rId4" cstate="print"/>
          <a:srcRect t="17647" b="5000"/>
          <a:stretch>
            <a:fillRect/>
          </a:stretch>
        </p:blipFill>
        <p:spPr>
          <a:xfrm>
            <a:off x="6172200" y="457200"/>
            <a:ext cx="2585258" cy="3006090"/>
          </a:xfrm>
        </p:spPr>
        <p:style>
          <a:lnRef idx="2">
            <a:schemeClr val="accent6"/>
          </a:lnRef>
          <a:fillRef idx="1">
            <a:schemeClr val="lt1"/>
          </a:fillRef>
          <a:effectRef idx="0">
            <a:schemeClr val="accent6"/>
          </a:effectRef>
          <a:fontRef idx="minor">
            <a:schemeClr val="dk1"/>
          </a:fontRef>
        </p:style>
      </p:pic>
      <p:grpSp>
        <p:nvGrpSpPr>
          <p:cNvPr id="26" name="Group 25"/>
          <p:cNvGrpSpPr/>
          <p:nvPr/>
        </p:nvGrpSpPr>
        <p:grpSpPr>
          <a:xfrm>
            <a:off x="457200" y="6136019"/>
            <a:ext cx="639241" cy="236980"/>
            <a:chOff x="457200" y="6324600"/>
            <a:chExt cx="753732" cy="276999"/>
          </a:xfrm>
        </p:grpSpPr>
        <p:cxnSp>
          <p:nvCxnSpPr>
            <p:cNvPr id="19" name="Straight Connector 18"/>
            <p:cNvCxnSpPr/>
            <p:nvPr/>
          </p:nvCxnSpPr>
          <p:spPr>
            <a:xfrm>
              <a:off x="609600" y="6324600"/>
              <a:ext cx="15240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457200" y="6324600"/>
              <a:ext cx="753732" cy="276999"/>
            </a:xfrm>
            <a:prstGeom prst="rect">
              <a:avLst/>
            </a:prstGeom>
            <a:noFill/>
          </p:spPr>
          <p:txBody>
            <a:bodyPr wrap="none" rtlCol="0">
              <a:spAutoFit/>
            </a:bodyPr>
            <a:lstStyle/>
            <a:p>
              <a:r>
                <a:rPr lang="en-US" sz="1200" dirty="0" smtClean="0">
                  <a:latin typeface="Adobe Fan Heiti Std B" pitchFamily="34" charset="-128"/>
                  <a:ea typeface="Adobe Fan Heiti Std B" pitchFamily="34" charset="-128"/>
                </a:rPr>
                <a:t>300 feet</a:t>
              </a:r>
              <a:endParaRPr lang="en-US" sz="1200" dirty="0">
                <a:latin typeface="Adobe Fan Heiti Std B" pitchFamily="34" charset="-128"/>
                <a:ea typeface="Adobe Fan Heiti Std B" pitchFamily="34" charset="-128"/>
              </a:endParaRPr>
            </a:p>
          </p:txBody>
        </p:sp>
        <p:cxnSp>
          <p:nvCxnSpPr>
            <p:cNvPr id="24" name="Straight Connector 23"/>
            <p:cNvCxnSpPr/>
            <p:nvPr/>
          </p:nvCxnSpPr>
          <p:spPr>
            <a:xfrm>
              <a:off x="762000" y="6324600"/>
              <a:ext cx="1524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914400" y="6324600"/>
              <a:ext cx="152400" cy="0"/>
            </a:xfrm>
            <a:prstGeom prst="line">
              <a:avLst/>
            </a:prstGeom>
            <a:ln w="38100"/>
          </p:spPr>
          <p:style>
            <a:lnRef idx="1">
              <a:schemeClr val="dk1"/>
            </a:lnRef>
            <a:fillRef idx="0">
              <a:schemeClr val="dk1"/>
            </a:fillRef>
            <a:effectRef idx="0">
              <a:schemeClr val="dk1"/>
            </a:effectRef>
            <a:fontRef idx="minor">
              <a:schemeClr val="tx1"/>
            </a:fontRef>
          </p:style>
        </p:cxnSp>
      </p:grpSp>
      <p:pic>
        <p:nvPicPr>
          <p:cNvPr id="27" name="Content Placeholder 3" descr="100_0003.jpg"/>
          <p:cNvPicPr>
            <a:picLocks noChangeAspect="1"/>
          </p:cNvPicPr>
          <p:nvPr/>
        </p:nvPicPr>
        <p:blipFill>
          <a:blip r:embed="rId5" cstate="print"/>
          <a:srcRect l="35293" r="4499"/>
          <a:stretch>
            <a:fillRect/>
          </a:stretch>
        </p:blipFill>
        <p:spPr>
          <a:xfrm>
            <a:off x="4572000" y="3352800"/>
            <a:ext cx="2695601" cy="3354726"/>
          </a:xfrm>
          <a:prstGeom prst="rect">
            <a:avLst/>
          </a:prstGeom>
        </p:spPr>
        <p:style>
          <a:lnRef idx="2">
            <a:schemeClr val="accent6"/>
          </a:lnRef>
          <a:fillRef idx="1">
            <a:schemeClr val="lt1"/>
          </a:fillRef>
          <a:effectRef idx="0">
            <a:schemeClr val="accent6"/>
          </a:effectRef>
          <a:fontRef idx="minor">
            <a:schemeClr val="dk1"/>
          </a:fontRef>
        </p:style>
      </p:pic>
      <p:sp>
        <p:nvSpPr>
          <p:cNvPr id="30" name="Freeform 29"/>
          <p:cNvSpPr/>
          <p:nvPr/>
        </p:nvSpPr>
        <p:spPr>
          <a:xfrm>
            <a:off x="6172200" y="2209800"/>
            <a:ext cx="2590799" cy="152400"/>
          </a:xfrm>
          <a:custGeom>
            <a:avLst/>
            <a:gdLst>
              <a:gd name="connsiteX0" fmla="*/ 0 w 3037166"/>
              <a:gd name="connsiteY0" fmla="*/ 22390 h 22390"/>
              <a:gd name="connsiteX1" fmla="*/ 2604523 w 3037166"/>
              <a:gd name="connsiteY1" fmla="*/ 722 h 22390"/>
              <a:gd name="connsiteX2" fmla="*/ 2595856 w 3037166"/>
              <a:gd name="connsiteY2" fmla="*/ 18057 h 22390"/>
              <a:gd name="connsiteX0" fmla="*/ 0 w 2604523"/>
              <a:gd name="connsiteY0" fmla="*/ 21668 h 21668"/>
              <a:gd name="connsiteX1" fmla="*/ 2604523 w 2604523"/>
              <a:gd name="connsiteY1" fmla="*/ 0 h 21668"/>
              <a:gd name="connsiteX0" fmla="*/ 0 w 2656167"/>
              <a:gd name="connsiteY0" fmla="*/ 22390 h 22390"/>
              <a:gd name="connsiteX1" fmla="*/ 2656167 w 2656167"/>
              <a:gd name="connsiteY1" fmla="*/ 0 h 22390"/>
              <a:gd name="connsiteX0" fmla="*/ 0 w 2590800"/>
              <a:gd name="connsiteY0" fmla="*/ 228600 h 228600"/>
              <a:gd name="connsiteX1" fmla="*/ 2590800 w 2590800"/>
              <a:gd name="connsiteY1" fmla="*/ 0 h 228600"/>
              <a:gd name="connsiteX0" fmla="*/ 0 w 2590800"/>
              <a:gd name="connsiteY0" fmla="*/ 228600 h 228600"/>
              <a:gd name="connsiteX1" fmla="*/ 2590800 w 2590800"/>
              <a:gd name="connsiteY1" fmla="*/ 0 h 228600"/>
              <a:gd name="connsiteX0" fmla="*/ 1 w 2590801"/>
              <a:gd name="connsiteY0" fmla="*/ 228600 h 457200"/>
              <a:gd name="connsiteX1" fmla="*/ 0 w 2590801"/>
              <a:gd name="connsiteY1" fmla="*/ 457200 h 457200"/>
              <a:gd name="connsiteX2" fmla="*/ 2590801 w 2590801"/>
              <a:gd name="connsiteY2" fmla="*/ 0 h 457200"/>
              <a:gd name="connsiteX0" fmla="*/ 1 w 2590801"/>
              <a:gd name="connsiteY0" fmla="*/ 76200 h 304800"/>
              <a:gd name="connsiteX1" fmla="*/ 0 w 2590801"/>
              <a:gd name="connsiteY1" fmla="*/ 304800 h 304800"/>
              <a:gd name="connsiteX2" fmla="*/ 2590801 w 2590801"/>
              <a:gd name="connsiteY2" fmla="*/ 0 h 304800"/>
              <a:gd name="connsiteX0" fmla="*/ 431259 w 3022059"/>
              <a:gd name="connsiteY0" fmla="*/ 76200 h 318403"/>
              <a:gd name="connsiteX1" fmla="*/ 736059 w 3022059"/>
              <a:gd name="connsiteY1" fmla="*/ 152400 h 318403"/>
              <a:gd name="connsiteX2" fmla="*/ 431258 w 3022059"/>
              <a:gd name="connsiteY2" fmla="*/ 304800 h 318403"/>
              <a:gd name="connsiteX3" fmla="*/ 3022059 w 3022059"/>
              <a:gd name="connsiteY3" fmla="*/ 0 h 318403"/>
              <a:gd name="connsiteX0" fmla="*/ 431801 w 3022601"/>
              <a:gd name="connsiteY0" fmla="*/ 76200 h 317500"/>
              <a:gd name="connsiteX1" fmla="*/ 431800 w 3022601"/>
              <a:gd name="connsiteY1" fmla="*/ 304800 h 317500"/>
              <a:gd name="connsiteX2" fmla="*/ 3022601 w 3022601"/>
              <a:gd name="connsiteY2" fmla="*/ 0 h 317500"/>
              <a:gd name="connsiteX0" fmla="*/ 431801 w 3022601"/>
              <a:gd name="connsiteY0" fmla="*/ 76200 h 317500"/>
              <a:gd name="connsiteX1" fmla="*/ 431800 w 3022601"/>
              <a:gd name="connsiteY1" fmla="*/ 304800 h 317500"/>
              <a:gd name="connsiteX2" fmla="*/ 3022601 w 3022601"/>
              <a:gd name="connsiteY2" fmla="*/ 0 h 317500"/>
              <a:gd name="connsiteX0" fmla="*/ 431801 w 3022601"/>
              <a:gd name="connsiteY0" fmla="*/ 266700 h 520700"/>
              <a:gd name="connsiteX1" fmla="*/ 431801 w 3022601"/>
              <a:gd name="connsiteY1" fmla="*/ 38100 h 520700"/>
              <a:gd name="connsiteX2" fmla="*/ 431800 w 3022601"/>
              <a:gd name="connsiteY2" fmla="*/ 495300 h 520700"/>
              <a:gd name="connsiteX3" fmla="*/ 3022601 w 3022601"/>
              <a:gd name="connsiteY3" fmla="*/ 190500 h 520700"/>
              <a:gd name="connsiteX0" fmla="*/ 431801 w 3022601"/>
              <a:gd name="connsiteY0" fmla="*/ 0 h 482600"/>
              <a:gd name="connsiteX1" fmla="*/ 431800 w 3022601"/>
              <a:gd name="connsiteY1" fmla="*/ 457200 h 482600"/>
              <a:gd name="connsiteX2" fmla="*/ 3022601 w 3022601"/>
              <a:gd name="connsiteY2" fmla="*/ 152400 h 482600"/>
              <a:gd name="connsiteX0" fmla="*/ 0 w 2590801"/>
              <a:gd name="connsiteY0" fmla="*/ 304800 h 330200"/>
              <a:gd name="connsiteX1" fmla="*/ 2590801 w 2590801"/>
              <a:gd name="connsiteY1" fmla="*/ 0 h 330200"/>
              <a:gd name="connsiteX0" fmla="*/ 0 w 2590801"/>
              <a:gd name="connsiteY0" fmla="*/ 304800 h 304800"/>
              <a:gd name="connsiteX1" fmla="*/ 2590801 w 2590801"/>
              <a:gd name="connsiteY1" fmla="*/ 0 h 304800"/>
              <a:gd name="connsiteX0" fmla="*/ 0 w 2590801"/>
              <a:gd name="connsiteY0" fmla="*/ 304800 h 304800"/>
              <a:gd name="connsiteX1" fmla="*/ 2590801 w 2590801"/>
              <a:gd name="connsiteY1" fmla="*/ 0 h 304800"/>
              <a:gd name="connsiteX0" fmla="*/ 0 w 2590801"/>
              <a:gd name="connsiteY0" fmla="*/ 304800 h 304800"/>
              <a:gd name="connsiteX1" fmla="*/ 2590801 w 2590801"/>
              <a:gd name="connsiteY1" fmla="*/ 0 h 304800"/>
              <a:gd name="connsiteX0" fmla="*/ 0 w 2590800"/>
              <a:gd name="connsiteY0" fmla="*/ 228600 h 228600"/>
              <a:gd name="connsiteX1" fmla="*/ 2590800 w 2590800"/>
              <a:gd name="connsiteY1" fmla="*/ 0 h 228600"/>
              <a:gd name="connsiteX0" fmla="*/ 0 w 2590800"/>
              <a:gd name="connsiteY0" fmla="*/ 228600 h 228600"/>
              <a:gd name="connsiteX1" fmla="*/ 2590800 w 2590800"/>
              <a:gd name="connsiteY1" fmla="*/ 0 h 228600"/>
              <a:gd name="connsiteX0" fmla="*/ 0 w 2590799"/>
              <a:gd name="connsiteY0" fmla="*/ 152400 h 152400"/>
              <a:gd name="connsiteX1" fmla="*/ 2590799 w 2590799"/>
              <a:gd name="connsiteY1" fmla="*/ 0 h 152400"/>
            </a:gdLst>
            <a:ahLst/>
            <a:cxnLst>
              <a:cxn ang="0">
                <a:pos x="connsiteX0" y="connsiteY0"/>
              </a:cxn>
              <a:cxn ang="0">
                <a:pos x="connsiteX1" y="connsiteY1"/>
              </a:cxn>
            </a:cxnLst>
            <a:rect l="l" t="t" r="r" b="b"/>
            <a:pathLst>
              <a:path w="2590799" h="152400">
                <a:moveTo>
                  <a:pt x="0" y="152400"/>
                </a:moveTo>
                <a:cubicBezTo>
                  <a:pt x="1398926" y="125073"/>
                  <a:pt x="1646304" y="115684"/>
                  <a:pt x="2590799" y="0"/>
                </a:cubicBezTo>
              </a:path>
            </a:pathLst>
          </a:cu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rot="21397599">
            <a:off x="6343374" y="1525380"/>
            <a:ext cx="2319866" cy="338554"/>
          </a:xfrm>
          <a:prstGeom prst="rect">
            <a:avLst/>
          </a:prstGeom>
          <a:noFill/>
        </p:spPr>
        <p:txBody>
          <a:bodyPr wrap="none" rtlCol="0">
            <a:spAutoFit/>
          </a:bodyPr>
          <a:lstStyle/>
          <a:p>
            <a:r>
              <a:rPr lang="en-US" sz="1600" dirty="0" smtClean="0">
                <a:solidFill>
                  <a:schemeClr val="bg1"/>
                </a:solidFill>
                <a:latin typeface="Adobe Fan Heiti Std B" pitchFamily="34" charset="-128"/>
                <a:ea typeface="Adobe Fan Heiti Std B" pitchFamily="34" charset="-128"/>
              </a:rPr>
              <a:t>Limestone (Platteville)</a:t>
            </a:r>
            <a:endParaRPr lang="en-US" sz="1600" dirty="0">
              <a:solidFill>
                <a:schemeClr val="bg1"/>
              </a:solidFill>
              <a:latin typeface="Adobe Fan Heiti Std B" pitchFamily="34" charset="-128"/>
              <a:ea typeface="Adobe Fan Heiti Std B" pitchFamily="34" charset="-128"/>
            </a:endParaRPr>
          </a:p>
        </p:txBody>
      </p:sp>
      <p:sp>
        <p:nvSpPr>
          <p:cNvPr id="32" name="TextBox 31"/>
          <p:cNvSpPr txBox="1"/>
          <p:nvPr/>
        </p:nvSpPr>
        <p:spPr>
          <a:xfrm rot="21397599">
            <a:off x="6256178" y="2969408"/>
            <a:ext cx="2518638" cy="338554"/>
          </a:xfrm>
          <a:prstGeom prst="rect">
            <a:avLst/>
          </a:prstGeom>
          <a:noFill/>
        </p:spPr>
        <p:txBody>
          <a:bodyPr wrap="none" rtlCol="0">
            <a:spAutoFit/>
          </a:bodyPr>
          <a:lstStyle/>
          <a:p>
            <a:r>
              <a:rPr lang="en-US" sz="1600" dirty="0" smtClean="0">
                <a:solidFill>
                  <a:schemeClr val="bg1"/>
                </a:solidFill>
                <a:latin typeface="Adobe Fan Heiti Std B" pitchFamily="34" charset="-128"/>
                <a:ea typeface="Adobe Fan Heiti Std B" pitchFamily="34" charset="-128"/>
              </a:rPr>
              <a:t>Sandstone (St. Peter Fm.)</a:t>
            </a:r>
            <a:endParaRPr lang="en-US" sz="1600" dirty="0">
              <a:solidFill>
                <a:schemeClr val="bg1"/>
              </a:solidFill>
              <a:latin typeface="Adobe Fan Heiti Std B" pitchFamily="34" charset="-128"/>
              <a:ea typeface="Adobe Fan Heiti Std B" pitchFamily="34" charset="-128"/>
            </a:endParaRPr>
          </a:p>
        </p:txBody>
      </p:sp>
      <p:sp>
        <p:nvSpPr>
          <p:cNvPr id="15" name="TextBox 14"/>
          <p:cNvSpPr txBox="1"/>
          <p:nvPr/>
        </p:nvSpPr>
        <p:spPr>
          <a:xfrm>
            <a:off x="762000" y="0"/>
            <a:ext cx="2055371" cy="400110"/>
          </a:xfrm>
          <a:prstGeom prst="rect">
            <a:avLst/>
          </a:prstGeom>
          <a:noFill/>
        </p:spPr>
        <p:txBody>
          <a:bodyPr wrap="none" rtlCol="0">
            <a:spAutoFit/>
          </a:bodyPr>
          <a:lstStyle/>
          <a:p>
            <a:r>
              <a:rPr lang="en-US" sz="2000" dirty="0" smtClean="0">
                <a:solidFill>
                  <a:schemeClr val="bg1"/>
                </a:solidFill>
                <a:latin typeface="+mj-lt"/>
              </a:rPr>
              <a:t>Focus: Deer Creek</a:t>
            </a:r>
            <a:endParaRPr lang="en-US" sz="2000" dirty="0">
              <a:solidFill>
                <a:schemeClr val="bg1"/>
              </a:solidFill>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a:xfrm>
            <a:off x="228600" y="228600"/>
            <a:ext cx="5410200" cy="2133600"/>
          </a:xfrm>
        </p:spPr>
        <p:txBody>
          <a:bodyPr>
            <a:normAutofit fontScale="62500" lnSpcReduction="20000"/>
          </a:bodyPr>
          <a:lstStyle/>
          <a:p>
            <a:pPr>
              <a:spcAft>
                <a:spcPts val="600"/>
              </a:spcAft>
            </a:pPr>
            <a:r>
              <a:rPr lang="en-US" dirty="0" smtClean="0"/>
              <a:t>Ideal location for a first mapping project</a:t>
            </a:r>
          </a:p>
          <a:p>
            <a:pPr lvl="1">
              <a:spcAft>
                <a:spcPts val="600"/>
              </a:spcAft>
            </a:pPr>
            <a:r>
              <a:rPr lang="en-US" dirty="0" smtClean="0"/>
              <a:t>Area is small – students can revisit portions of the field area </a:t>
            </a:r>
          </a:p>
          <a:p>
            <a:pPr lvl="1">
              <a:spcAft>
                <a:spcPts val="600"/>
              </a:spcAft>
            </a:pPr>
            <a:r>
              <a:rPr lang="en-US" dirty="0" smtClean="0"/>
              <a:t>Students do not have to contend with roads and traffic</a:t>
            </a:r>
          </a:p>
          <a:p>
            <a:pPr lvl="1"/>
            <a:r>
              <a:rPr lang="en-US" dirty="0" smtClean="0"/>
              <a:t>A sheltered picnic area with tables provides an outstanding facility for discussion and x-section construction</a:t>
            </a:r>
          </a:p>
        </p:txBody>
      </p:sp>
      <p:pic>
        <p:nvPicPr>
          <p:cNvPr id="5" name="Picture 3"/>
          <p:cNvPicPr>
            <a:picLocks noChangeAspect="1" noChangeArrowheads="1"/>
          </p:cNvPicPr>
          <p:nvPr/>
        </p:nvPicPr>
        <p:blipFill>
          <a:blip r:embed="rId3" cstate="print">
            <a:grayscl/>
            <a:lum bright="12000"/>
          </a:blip>
          <a:srcRect l="1311" r="28583"/>
          <a:stretch>
            <a:fillRect/>
          </a:stretch>
        </p:blipFill>
        <p:spPr bwMode="auto">
          <a:xfrm>
            <a:off x="304800" y="2286000"/>
            <a:ext cx="5150104" cy="4061122"/>
          </a:xfrm>
          <a:prstGeom prst="rect">
            <a:avLst/>
          </a:prstGeom>
          <a:ln/>
        </p:spPr>
        <p:style>
          <a:lnRef idx="2">
            <a:schemeClr val="accent6"/>
          </a:lnRef>
          <a:fillRef idx="1">
            <a:schemeClr val="lt1"/>
          </a:fillRef>
          <a:effectRef idx="0">
            <a:schemeClr val="accent6"/>
          </a:effectRef>
          <a:fontRef idx="minor">
            <a:schemeClr val="dk1"/>
          </a:fontRef>
        </p:style>
      </p:pic>
      <p:grpSp>
        <p:nvGrpSpPr>
          <p:cNvPr id="3" name="Group 25"/>
          <p:cNvGrpSpPr/>
          <p:nvPr/>
        </p:nvGrpSpPr>
        <p:grpSpPr>
          <a:xfrm>
            <a:off x="457200" y="6136019"/>
            <a:ext cx="639241" cy="236980"/>
            <a:chOff x="457200" y="6324600"/>
            <a:chExt cx="753732" cy="276999"/>
          </a:xfrm>
        </p:grpSpPr>
        <p:cxnSp>
          <p:nvCxnSpPr>
            <p:cNvPr id="19" name="Straight Connector 18"/>
            <p:cNvCxnSpPr/>
            <p:nvPr/>
          </p:nvCxnSpPr>
          <p:spPr>
            <a:xfrm>
              <a:off x="609600" y="6324600"/>
              <a:ext cx="15240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457200" y="6324600"/>
              <a:ext cx="753732" cy="276999"/>
            </a:xfrm>
            <a:prstGeom prst="rect">
              <a:avLst/>
            </a:prstGeom>
            <a:noFill/>
          </p:spPr>
          <p:txBody>
            <a:bodyPr wrap="none" rtlCol="0">
              <a:spAutoFit/>
            </a:bodyPr>
            <a:lstStyle/>
            <a:p>
              <a:r>
                <a:rPr lang="en-US" sz="1200" dirty="0" smtClean="0">
                  <a:latin typeface="Adobe Fan Heiti Std B" pitchFamily="34" charset="-128"/>
                  <a:ea typeface="Adobe Fan Heiti Std B" pitchFamily="34" charset="-128"/>
                </a:rPr>
                <a:t>300 feet</a:t>
              </a:r>
              <a:endParaRPr lang="en-US" sz="1200" dirty="0">
                <a:latin typeface="Adobe Fan Heiti Std B" pitchFamily="34" charset="-128"/>
                <a:ea typeface="Adobe Fan Heiti Std B" pitchFamily="34" charset="-128"/>
              </a:endParaRPr>
            </a:p>
          </p:txBody>
        </p:sp>
        <p:cxnSp>
          <p:nvCxnSpPr>
            <p:cNvPr id="24" name="Straight Connector 23"/>
            <p:cNvCxnSpPr/>
            <p:nvPr/>
          </p:nvCxnSpPr>
          <p:spPr>
            <a:xfrm>
              <a:off x="762000" y="6324600"/>
              <a:ext cx="1524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914400" y="6324600"/>
              <a:ext cx="152400" cy="0"/>
            </a:xfrm>
            <a:prstGeom prst="line">
              <a:avLst/>
            </a:prstGeom>
            <a:ln w="38100"/>
          </p:spPr>
          <p:style>
            <a:lnRef idx="1">
              <a:schemeClr val="dk1"/>
            </a:lnRef>
            <a:fillRef idx="0">
              <a:schemeClr val="dk1"/>
            </a:fillRef>
            <a:effectRef idx="0">
              <a:schemeClr val="dk1"/>
            </a:effectRef>
            <a:fontRef idx="minor">
              <a:schemeClr val="tx1"/>
            </a:fontRef>
          </p:style>
        </p:cxnSp>
      </p:grpSp>
      <p:pic>
        <p:nvPicPr>
          <p:cNvPr id="16" name="Picture 2" descr="E:\IMG_2612.jpg"/>
          <p:cNvPicPr>
            <a:picLocks noChangeAspect="1" noChangeArrowheads="1"/>
          </p:cNvPicPr>
          <p:nvPr/>
        </p:nvPicPr>
        <p:blipFill>
          <a:blip r:embed="rId4" cstate="print"/>
          <a:srcRect/>
          <a:stretch>
            <a:fillRect/>
          </a:stretch>
        </p:blipFill>
        <p:spPr bwMode="auto">
          <a:xfrm>
            <a:off x="4953000" y="4343400"/>
            <a:ext cx="3428584" cy="2281566"/>
          </a:xfrm>
          <a:prstGeom prst="rect">
            <a:avLst/>
          </a:prstGeom>
        </p:spPr>
        <p:style>
          <a:lnRef idx="2">
            <a:schemeClr val="accent6"/>
          </a:lnRef>
          <a:fillRef idx="1">
            <a:schemeClr val="lt1"/>
          </a:fillRef>
          <a:effectRef idx="0">
            <a:schemeClr val="accent6"/>
          </a:effectRef>
          <a:fontRef idx="minor">
            <a:schemeClr val="dk1"/>
          </a:fontRef>
        </p:style>
      </p:pic>
      <p:pic>
        <p:nvPicPr>
          <p:cNvPr id="17" name="Content Placeholder 5" descr="100_0005.jpg"/>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40000"/>
                    </a14:imgEffect>
                  </a14:imgLayer>
                </a14:imgProps>
              </a:ext>
            </a:extLst>
          </a:blip>
          <a:srcRect l="27227" r="15474" b="23529"/>
          <a:stretch>
            <a:fillRect/>
          </a:stretch>
        </p:blipFill>
        <p:spPr>
          <a:xfrm>
            <a:off x="5715000" y="990600"/>
            <a:ext cx="2971800" cy="2971800"/>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3"/>
          <p:cNvPicPr>
            <a:picLocks noChangeAspect="1" noChangeArrowheads="1"/>
          </p:cNvPicPr>
          <p:nvPr/>
        </p:nvPicPr>
        <p:blipFill>
          <a:blip r:embed="rId3" cstate="print">
            <a:grayscl/>
            <a:lum bright="12000"/>
          </a:blip>
          <a:srcRect l="1311" r="28583"/>
          <a:stretch>
            <a:fillRect/>
          </a:stretch>
        </p:blipFill>
        <p:spPr bwMode="auto">
          <a:xfrm>
            <a:off x="609600" y="2895600"/>
            <a:ext cx="4541746" cy="3581400"/>
          </a:xfrm>
          <a:prstGeom prst="rect">
            <a:avLst/>
          </a:prstGeom>
          <a:ln/>
        </p:spPr>
        <p:style>
          <a:lnRef idx="2">
            <a:schemeClr val="accent6"/>
          </a:lnRef>
          <a:fillRef idx="1">
            <a:schemeClr val="lt1"/>
          </a:fillRef>
          <a:effectRef idx="0">
            <a:schemeClr val="accent6"/>
          </a:effectRef>
          <a:fontRef idx="minor">
            <a:schemeClr val="dk1"/>
          </a:fontRef>
        </p:style>
      </p:pic>
      <p:pic>
        <p:nvPicPr>
          <p:cNvPr id="6" name="Content Placeholder 3" descr="geology5_8-11-06.jpg"/>
          <p:cNvPicPr>
            <a:picLocks noGrp="1" noChangeAspect="1"/>
          </p:cNvPicPr>
          <p:nvPr>
            <p:ph sz="half" idx="1"/>
          </p:nvPr>
        </p:nvPicPr>
        <p:blipFill>
          <a:blip r:embed="rId4" cstate="print"/>
          <a:srcRect t="17647" b="5000"/>
          <a:stretch>
            <a:fillRect/>
          </a:stretch>
        </p:blipFill>
        <p:spPr>
          <a:xfrm>
            <a:off x="6172200" y="457200"/>
            <a:ext cx="2585258" cy="3006090"/>
          </a:xfrm>
        </p:spPr>
        <p:style>
          <a:lnRef idx="2">
            <a:schemeClr val="accent6"/>
          </a:lnRef>
          <a:fillRef idx="1">
            <a:schemeClr val="lt1"/>
          </a:fillRef>
          <a:effectRef idx="0">
            <a:schemeClr val="accent6"/>
          </a:effectRef>
          <a:fontRef idx="minor">
            <a:schemeClr val="dk1"/>
          </a:fontRef>
        </p:style>
      </p:pic>
      <p:sp>
        <p:nvSpPr>
          <p:cNvPr id="30" name="Freeform 29"/>
          <p:cNvSpPr/>
          <p:nvPr/>
        </p:nvSpPr>
        <p:spPr>
          <a:xfrm>
            <a:off x="6172200" y="2209800"/>
            <a:ext cx="2590799" cy="152400"/>
          </a:xfrm>
          <a:custGeom>
            <a:avLst/>
            <a:gdLst>
              <a:gd name="connsiteX0" fmla="*/ 0 w 3037166"/>
              <a:gd name="connsiteY0" fmla="*/ 22390 h 22390"/>
              <a:gd name="connsiteX1" fmla="*/ 2604523 w 3037166"/>
              <a:gd name="connsiteY1" fmla="*/ 722 h 22390"/>
              <a:gd name="connsiteX2" fmla="*/ 2595856 w 3037166"/>
              <a:gd name="connsiteY2" fmla="*/ 18057 h 22390"/>
              <a:gd name="connsiteX0" fmla="*/ 0 w 2604523"/>
              <a:gd name="connsiteY0" fmla="*/ 21668 h 21668"/>
              <a:gd name="connsiteX1" fmla="*/ 2604523 w 2604523"/>
              <a:gd name="connsiteY1" fmla="*/ 0 h 21668"/>
              <a:gd name="connsiteX0" fmla="*/ 0 w 2656167"/>
              <a:gd name="connsiteY0" fmla="*/ 22390 h 22390"/>
              <a:gd name="connsiteX1" fmla="*/ 2656167 w 2656167"/>
              <a:gd name="connsiteY1" fmla="*/ 0 h 22390"/>
              <a:gd name="connsiteX0" fmla="*/ 0 w 2590800"/>
              <a:gd name="connsiteY0" fmla="*/ 228600 h 228600"/>
              <a:gd name="connsiteX1" fmla="*/ 2590800 w 2590800"/>
              <a:gd name="connsiteY1" fmla="*/ 0 h 228600"/>
              <a:gd name="connsiteX0" fmla="*/ 0 w 2590800"/>
              <a:gd name="connsiteY0" fmla="*/ 228600 h 228600"/>
              <a:gd name="connsiteX1" fmla="*/ 2590800 w 2590800"/>
              <a:gd name="connsiteY1" fmla="*/ 0 h 228600"/>
              <a:gd name="connsiteX0" fmla="*/ 1 w 2590801"/>
              <a:gd name="connsiteY0" fmla="*/ 228600 h 457200"/>
              <a:gd name="connsiteX1" fmla="*/ 0 w 2590801"/>
              <a:gd name="connsiteY1" fmla="*/ 457200 h 457200"/>
              <a:gd name="connsiteX2" fmla="*/ 2590801 w 2590801"/>
              <a:gd name="connsiteY2" fmla="*/ 0 h 457200"/>
              <a:gd name="connsiteX0" fmla="*/ 1 w 2590801"/>
              <a:gd name="connsiteY0" fmla="*/ 76200 h 304800"/>
              <a:gd name="connsiteX1" fmla="*/ 0 w 2590801"/>
              <a:gd name="connsiteY1" fmla="*/ 304800 h 304800"/>
              <a:gd name="connsiteX2" fmla="*/ 2590801 w 2590801"/>
              <a:gd name="connsiteY2" fmla="*/ 0 h 304800"/>
              <a:gd name="connsiteX0" fmla="*/ 431259 w 3022059"/>
              <a:gd name="connsiteY0" fmla="*/ 76200 h 318403"/>
              <a:gd name="connsiteX1" fmla="*/ 736059 w 3022059"/>
              <a:gd name="connsiteY1" fmla="*/ 152400 h 318403"/>
              <a:gd name="connsiteX2" fmla="*/ 431258 w 3022059"/>
              <a:gd name="connsiteY2" fmla="*/ 304800 h 318403"/>
              <a:gd name="connsiteX3" fmla="*/ 3022059 w 3022059"/>
              <a:gd name="connsiteY3" fmla="*/ 0 h 318403"/>
              <a:gd name="connsiteX0" fmla="*/ 431801 w 3022601"/>
              <a:gd name="connsiteY0" fmla="*/ 76200 h 317500"/>
              <a:gd name="connsiteX1" fmla="*/ 431800 w 3022601"/>
              <a:gd name="connsiteY1" fmla="*/ 304800 h 317500"/>
              <a:gd name="connsiteX2" fmla="*/ 3022601 w 3022601"/>
              <a:gd name="connsiteY2" fmla="*/ 0 h 317500"/>
              <a:gd name="connsiteX0" fmla="*/ 431801 w 3022601"/>
              <a:gd name="connsiteY0" fmla="*/ 76200 h 317500"/>
              <a:gd name="connsiteX1" fmla="*/ 431800 w 3022601"/>
              <a:gd name="connsiteY1" fmla="*/ 304800 h 317500"/>
              <a:gd name="connsiteX2" fmla="*/ 3022601 w 3022601"/>
              <a:gd name="connsiteY2" fmla="*/ 0 h 317500"/>
              <a:gd name="connsiteX0" fmla="*/ 431801 w 3022601"/>
              <a:gd name="connsiteY0" fmla="*/ 266700 h 520700"/>
              <a:gd name="connsiteX1" fmla="*/ 431801 w 3022601"/>
              <a:gd name="connsiteY1" fmla="*/ 38100 h 520700"/>
              <a:gd name="connsiteX2" fmla="*/ 431800 w 3022601"/>
              <a:gd name="connsiteY2" fmla="*/ 495300 h 520700"/>
              <a:gd name="connsiteX3" fmla="*/ 3022601 w 3022601"/>
              <a:gd name="connsiteY3" fmla="*/ 190500 h 520700"/>
              <a:gd name="connsiteX0" fmla="*/ 431801 w 3022601"/>
              <a:gd name="connsiteY0" fmla="*/ 0 h 482600"/>
              <a:gd name="connsiteX1" fmla="*/ 431800 w 3022601"/>
              <a:gd name="connsiteY1" fmla="*/ 457200 h 482600"/>
              <a:gd name="connsiteX2" fmla="*/ 3022601 w 3022601"/>
              <a:gd name="connsiteY2" fmla="*/ 152400 h 482600"/>
              <a:gd name="connsiteX0" fmla="*/ 0 w 2590801"/>
              <a:gd name="connsiteY0" fmla="*/ 304800 h 330200"/>
              <a:gd name="connsiteX1" fmla="*/ 2590801 w 2590801"/>
              <a:gd name="connsiteY1" fmla="*/ 0 h 330200"/>
              <a:gd name="connsiteX0" fmla="*/ 0 w 2590801"/>
              <a:gd name="connsiteY0" fmla="*/ 304800 h 304800"/>
              <a:gd name="connsiteX1" fmla="*/ 2590801 w 2590801"/>
              <a:gd name="connsiteY1" fmla="*/ 0 h 304800"/>
              <a:gd name="connsiteX0" fmla="*/ 0 w 2590801"/>
              <a:gd name="connsiteY0" fmla="*/ 304800 h 304800"/>
              <a:gd name="connsiteX1" fmla="*/ 2590801 w 2590801"/>
              <a:gd name="connsiteY1" fmla="*/ 0 h 304800"/>
              <a:gd name="connsiteX0" fmla="*/ 0 w 2590801"/>
              <a:gd name="connsiteY0" fmla="*/ 304800 h 304800"/>
              <a:gd name="connsiteX1" fmla="*/ 2590801 w 2590801"/>
              <a:gd name="connsiteY1" fmla="*/ 0 h 304800"/>
              <a:gd name="connsiteX0" fmla="*/ 0 w 2590800"/>
              <a:gd name="connsiteY0" fmla="*/ 228600 h 228600"/>
              <a:gd name="connsiteX1" fmla="*/ 2590800 w 2590800"/>
              <a:gd name="connsiteY1" fmla="*/ 0 h 228600"/>
              <a:gd name="connsiteX0" fmla="*/ 0 w 2590800"/>
              <a:gd name="connsiteY0" fmla="*/ 228600 h 228600"/>
              <a:gd name="connsiteX1" fmla="*/ 2590800 w 2590800"/>
              <a:gd name="connsiteY1" fmla="*/ 0 h 228600"/>
              <a:gd name="connsiteX0" fmla="*/ 0 w 2590799"/>
              <a:gd name="connsiteY0" fmla="*/ 152400 h 152400"/>
              <a:gd name="connsiteX1" fmla="*/ 2590799 w 2590799"/>
              <a:gd name="connsiteY1" fmla="*/ 0 h 152400"/>
            </a:gdLst>
            <a:ahLst/>
            <a:cxnLst>
              <a:cxn ang="0">
                <a:pos x="connsiteX0" y="connsiteY0"/>
              </a:cxn>
              <a:cxn ang="0">
                <a:pos x="connsiteX1" y="connsiteY1"/>
              </a:cxn>
            </a:cxnLst>
            <a:rect l="l" t="t" r="r" b="b"/>
            <a:pathLst>
              <a:path w="2590799" h="152400">
                <a:moveTo>
                  <a:pt x="0" y="152400"/>
                </a:moveTo>
                <a:cubicBezTo>
                  <a:pt x="1398926" y="125073"/>
                  <a:pt x="1646304" y="115684"/>
                  <a:pt x="2590799" y="0"/>
                </a:cubicBezTo>
              </a:path>
            </a:pathLst>
          </a:cu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rot="21397599">
            <a:off x="6343375" y="1525380"/>
            <a:ext cx="2319866" cy="338554"/>
          </a:xfrm>
          <a:prstGeom prst="rect">
            <a:avLst/>
          </a:prstGeom>
          <a:noFill/>
        </p:spPr>
        <p:txBody>
          <a:bodyPr wrap="none" rtlCol="0">
            <a:spAutoFit/>
          </a:bodyPr>
          <a:lstStyle/>
          <a:p>
            <a:r>
              <a:rPr lang="en-US" sz="1600" dirty="0" smtClean="0">
                <a:solidFill>
                  <a:schemeClr val="bg1"/>
                </a:solidFill>
                <a:latin typeface="Adobe Fan Heiti Std B" pitchFamily="34" charset="-128"/>
                <a:ea typeface="Adobe Fan Heiti Std B" pitchFamily="34" charset="-128"/>
              </a:rPr>
              <a:t>Limestone (Platteville)</a:t>
            </a:r>
            <a:endParaRPr lang="en-US" sz="1600" dirty="0">
              <a:solidFill>
                <a:schemeClr val="bg1"/>
              </a:solidFill>
              <a:latin typeface="Adobe Fan Heiti Std B" pitchFamily="34" charset="-128"/>
              <a:ea typeface="Adobe Fan Heiti Std B" pitchFamily="34" charset="-128"/>
            </a:endParaRPr>
          </a:p>
        </p:txBody>
      </p:sp>
      <p:sp>
        <p:nvSpPr>
          <p:cNvPr id="32" name="TextBox 31"/>
          <p:cNvSpPr txBox="1"/>
          <p:nvPr/>
        </p:nvSpPr>
        <p:spPr>
          <a:xfrm rot="21397599">
            <a:off x="6256178" y="2969408"/>
            <a:ext cx="2518638" cy="338554"/>
          </a:xfrm>
          <a:prstGeom prst="rect">
            <a:avLst/>
          </a:prstGeom>
          <a:noFill/>
        </p:spPr>
        <p:txBody>
          <a:bodyPr wrap="none" rtlCol="0">
            <a:spAutoFit/>
          </a:bodyPr>
          <a:lstStyle/>
          <a:p>
            <a:r>
              <a:rPr lang="en-US" sz="1600" dirty="0" smtClean="0">
                <a:solidFill>
                  <a:schemeClr val="bg1"/>
                </a:solidFill>
                <a:latin typeface="Adobe Fan Heiti Std B" pitchFamily="34" charset="-128"/>
                <a:ea typeface="Adobe Fan Heiti Std B" pitchFamily="34" charset="-128"/>
              </a:rPr>
              <a:t>Sandstone (St. Peter Fm.)</a:t>
            </a:r>
            <a:endParaRPr lang="en-US" sz="1600" dirty="0">
              <a:solidFill>
                <a:schemeClr val="bg1"/>
              </a:solidFill>
              <a:latin typeface="Adobe Fan Heiti Std B" pitchFamily="34" charset="-128"/>
              <a:ea typeface="Adobe Fan Heiti Std B" pitchFamily="34" charset="-128"/>
            </a:endParaRPr>
          </a:p>
        </p:txBody>
      </p:sp>
      <p:sp>
        <p:nvSpPr>
          <p:cNvPr id="16" name="Content Placeholder 2"/>
          <p:cNvSpPr txBox="1">
            <a:spLocks/>
          </p:cNvSpPr>
          <p:nvPr/>
        </p:nvSpPr>
        <p:spPr>
          <a:xfrm>
            <a:off x="0" y="304800"/>
            <a:ext cx="6172200" cy="2667000"/>
          </a:xfrm>
          <a:prstGeom prst="rect">
            <a:avLst/>
          </a:prstGeom>
        </p:spPr>
        <p:txBody>
          <a:bodyPr vert="horz" lIns="91440" tIns="45720" rIns="91440" bIns="45720" rtlCol="0" anchor="ctr" anchorCtr="0">
            <a:normAutofit fontScale="5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Students are equipped with</a:t>
            </a: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Two base maps,</a:t>
            </a:r>
            <a:r>
              <a:rPr kumimoji="0" lang="en-US" sz="2400" b="0" i="0" u="none" strike="noStrike" kern="1200" cap="none" spc="0" normalizeH="0" noProof="0" dirty="0" smtClean="0">
                <a:ln>
                  <a:noFill/>
                </a:ln>
                <a:solidFill>
                  <a:schemeClr val="tx2"/>
                </a:solidFill>
                <a:effectLst/>
                <a:uLnTx/>
                <a:uFillTx/>
                <a:latin typeface="+mn-lt"/>
                <a:ea typeface="+mn-ea"/>
                <a:cs typeface="+mn-cs"/>
              </a:rPr>
              <a:t> general</a:t>
            </a:r>
            <a:r>
              <a:rPr lang="en-US" sz="2400" dirty="0" smtClean="0">
                <a:solidFill>
                  <a:schemeClr val="tx2"/>
                </a:solidFill>
              </a:rPr>
              <a:t> geologic column, </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Brunton</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Compass</a:t>
            </a: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Field book, clipboard, Hand lens, </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HCl</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pen knife, zip-lock bags (in case of rain), etc., </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no hammers</a:t>
            </a:r>
          </a:p>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First part of the day is spent on lessons</a:t>
            </a:r>
            <a:r>
              <a:rPr kumimoji="0" lang="en-US" sz="2800" b="0" i="0" u="none" strike="noStrike" kern="1200" cap="none" spc="0" normalizeH="0" noProof="0" dirty="0" smtClean="0">
                <a:ln>
                  <a:noFill/>
                </a:ln>
                <a:solidFill>
                  <a:schemeClr val="tx2"/>
                </a:solidFill>
                <a:effectLst/>
                <a:uLnTx/>
                <a:uFillTx/>
                <a:latin typeface="+mn-lt"/>
                <a:ea typeface="+mn-ea"/>
                <a:cs typeface="+mn-cs"/>
              </a:rPr>
              <a:t> in orienteering and constructing maps</a:t>
            </a:r>
            <a:endParaRPr kumimoji="0" lang="en-US" sz="2800" b="0" i="0" u="none" strike="noStrike" kern="1200" cap="none" spc="0" normalizeH="0" baseline="0" noProof="0" dirty="0" smtClean="0">
              <a:ln>
                <a:noFill/>
              </a:ln>
              <a:solidFill>
                <a:schemeClr val="tx2"/>
              </a:solidFill>
              <a:effectLst/>
              <a:uLnTx/>
              <a:uFillTx/>
              <a:latin typeface="+mn-lt"/>
              <a:ea typeface="+mn-ea"/>
              <a:cs typeface="+mn-cs"/>
            </a:endParaRPr>
          </a:p>
          <a:p>
            <a:pPr marL="731520" lvl="1" indent="-274320">
              <a:spcBef>
                <a:spcPct val="20000"/>
              </a:spcBef>
              <a:buClr>
                <a:schemeClr val="accent1"/>
              </a:buClr>
              <a:buFont typeface="Arial" pitchFamily="34" charset="0"/>
              <a:buChar char="•"/>
              <a:defRPr/>
            </a:pPr>
            <a:r>
              <a:rPr lang="en-US" sz="2800" dirty="0" smtClean="0">
                <a:solidFill>
                  <a:schemeClr val="tx2"/>
                </a:solidFill>
              </a:rPr>
              <a:t>Determine pace, setting magnetic declination, determine scale, north </a:t>
            </a:r>
            <a:endParaRPr kumimoji="0" lang="en-US" sz="2800" b="0" i="0" u="none" strike="noStrike" kern="1200" cap="none" spc="0" normalizeH="0" baseline="0" noProof="0" dirty="0" smtClean="0">
              <a:ln>
                <a:noFill/>
              </a:ln>
              <a:solidFill>
                <a:schemeClr val="tx2"/>
              </a:solidFill>
              <a:effectLst/>
              <a:uLnTx/>
              <a:uFillTx/>
              <a:latin typeface="+mn-lt"/>
              <a:ea typeface="+mn-ea"/>
              <a:cs typeface="+mn-cs"/>
            </a:endParaRPr>
          </a:p>
          <a:p>
            <a:pPr marL="731520" lvl="1" indent="-274320">
              <a:spcBef>
                <a:spcPct val="20000"/>
              </a:spcBef>
              <a:buClr>
                <a:schemeClr val="accent1"/>
              </a:buClr>
              <a:buFont typeface="Arial" pitchFamily="34" charset="0"/>
              <a:buChar char="•"/>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Walk through – two stops to examine rock type</a:t>
            </a:r>
            <a:r>
              <a:rPr kumimoji="0" lang="en-US" sz="2800" b="0" i="0" u="none" strike="noStrike" kern="1200" cap="none" spc="0" normalizeH="0" noProof="0" dirty="0" smtClean="0">
                <a:ln>
                  <a:noFill/>
                </a:ln>
                <a:solidFill>
                  <a:schemeClr val="tx2"/>
                </a:solidFill>
                <a:effectLst/>
                <a:uLnTx/>
                <a:uFillTx/>
                <a:latin typeface="+mn-lt"/>
                <a:ea typeface="+mn-ea"/>
                <a:cs typeface="+mn-cs"/>
              </a:rPr>
              <a:t> (placing into </a:t>
            </a:r>
            <a:r>
              <a:rPr kumimoji="0" lang="en-US" sz="2800" b="0" i="0" u="none" strike="noStrike" kern="1200" cap="none" spc="0" normalizeH="0" baseline="0" noProof="0" dirty="0" err="1" smtClean="0">
                <a:ln>
                  <a:noFill/>
                </a:ln>
                <a:solidFill>
                  <a:schemeClr val="tx2"/>
                </a:solidFill>
                <a:effectLst/>
                <a:uLnTx/>
                <a:uFillTx/>
                <a:latin typeface="+mn-lt"/>
                <a:ea typeface="+mn-ea"/>
                <a:cs typeface="+mn-cs"/>
              </a:rPr>
              <a:t>stratigraphic</a:t>
            </a:r>
            <a:r>
              <a:rPr kumimoji="0" lang="en-US" sz="2800" b="0" i="0" u="none" strike="noStrike" kern="1200" cap="none" spc="0" normalizeH="0" baseline="0" noProof="0" dirty="0" smtClean="0">
                <a:ln>
                  <a:noFill/>
                </a:ln>
                <a:solidFill>
                  <a:schemeClr val="tx2"/>
                </a:solidFill>
                <a:effectLst/>
                <a:uLnTx/>
                <a:uFillTx/>
                <a:latin typeface="+mn-lt"/>
                <a:ea typeface="+mn-ea"/>
                <a:cs typeface="+mn-cs"/>
              </a:rPr>
              <a:t> framework)</a:t>
            </a:r>
            <a:r>
              <a:rPr kumimoji="0" lang="en-US" sz="2800" b="0" i="0" u="none" strike="noStrike" kern="1200" cap="none" spc="0" normalizeH="0" noProof="0" dirty="0" smtClean="0">
                <a:ln>
                  <a:noFill/>
                </a:ln>
                <a:solidFill>
                  <a:schemeClr val="tx2"/>
                </a:solidFill>
                <a:effectLst/>
                <a:uLnTx/>
                <a:uFillTx/>
                <a:latin typeface="+mn-lt"/>
                <a:ea typeface="+mn-ea"/>
                <a:cs typeface="+mn-cs"/>
              </a:rPr>
              <a:t> and structure</a:t>
            </a:r>
          </a:p>
          <a:p>
            <a:pPr marL="731520" lvl="1" indent="-274320">
              <a:spcBef>
                <a:spcPct val="20000"/>
              </a:spcBef>
              <a:buClr>
                <a:schemeClr val="accent1"/>
              </a:buClr>
              <a:buFont typeface="Arial" pitchFamily="34" charset="0"/>
              <a:buChar char="•"/>
              <a:defRPr/>
            </a:pPr>
            <a:r>
              <a:rPr kumimoji="0" lang="en-US" sz="2800" b="0" i="0" u="none" strike="noStrike" kern="1200" cap="none" spc="0" normalizeH="0" noProof="0" dirty="0" smtClean="0">
                <a:ln>
                  <a:noFill/>
                </a:ln>
                <a:solidFill>
                  <a:schemeClr val="tx2"/>
                </a:solidFill>
                <a:effectLst/>
                <a:uLnTx/>
                <a:uFillTx/>
                <a:latin typeface="+mn-lt"/>
                <a:ea typeface="+mn-ea"/>
                <a:cs typeface="+mn-cs"/>
              </a:rPr>
              <a:t>Learning how to use </a:t>
            </a:r>
            <a:r>
              <a:rPr kumimoji="0" lang="en-US" sz="2800" b="0" i="0" u="none" strike="noStrike" kern="1200" cap="none" spc="0" normalizeH="0" noProof="0" dirty="0" err="1" smtClean="0">
                <a:ln>
                  <a:noFill/>
                </a:ln>
                <a:solidFill>
                  <a:schemeClr val="tx2"/>
                </a:solidFill>
                <a:effectLst/>
                <a:uLnTx/>
                <a:uFillTx/>
                <a:latin typeface="+mn-lt"/>
                <a:ea typeface="+mn-ea"/>
                <a:cs typeface="+mn-cs"/>
              </a:rPr>
              <a:t>Brunton</a:t>
            </a:r>
            <a:r>
              <a:rPr kumimoji="0" lang="en-US" sz="2800" b="0" i="0" u="none" strike="noStrike" kern="1200" cap="none" spc="0" normalizeH="0" noProof="0" dirty="0" smtClean="0">
                <a:ln>
                  <a:noFill/>
                </a:ln>
                <a:solidFill>
                  <a:schemeClr val="tx2"/>
                </a:solidFill>
                <a:effectLst/>
                <a:uLnTx/>
                <a:uFillTx/>
                <a:latin typeface="+mn-lt"/>
                <a:ea typeface="+mn-ea"/>
                <a:cs typeface="+mn-cs"/>
              </a:rPr>
              <a:t> Compass to measure strike and dip</a:t>
            </a:r>
          </a:p>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US" sz="2800" dirty="0" smtClean="0">
                <a:solidFill>
                  <a:schemeClr val="tx2"/>
                </a:solidFill>
              </a:rPr>
              <a:t>Pair</a:t>
            </a:r>
            <a:r>
              <a:rPr lang="en-US" sz="2800" baseline="0" dirty="0" smtClean="0">
                <a:solidFill>
                  <a:schemeClr val="tx2"/>
                </a:solidFill>
              </a:rPr>
              <a:t>s of students set</a:t>
            </a:r>
            <a:r>
              <a:rPr lang="en-US" sz="2800" dirty="0" smtClean="0">
                <a:solidFill>
                  <a:schemeClr val="tx2"/>
                </a:solidFill>
              </a:rPr>
              <a:t> loose to map the contact between the St. Peter and the Platteville</a:t>
            </a: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sp>
        <p:nvSpPr>
          <p:cNvPr id="17" name="Oval 16"/>
          <p:cNvSpPr/>
          <p:nvPr/>
        </p:nvSpPr>
        <p:spPr>
          <a:xfrm>
            <a:off x="2514600" y="3810000"/>
            <a:ext cx="129851" cy="1332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676400" y="5715000"/>
            <a:ext cx="129851" cy="1332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5" cstate="print"/>
          <a:srcRect l="34968" t="2008" r="34221" b="7627"/>
          <a:stretch>
            <a:fillRect/>
          </a:stretch>
        </p:blipFill>
        <p:spPr bwMode="auto">
          <a:xfrm>
            <a:off x="4477858" y="2895600"/>
            <a:ext cx="994543" cy="3580356"/>
          </a:xfrm>
          <a:prstGeom prst="rect">
            <a:avLst/>
          </a:prstGeom>
          <a:ln w="22225"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pic>
      <p:pic>
        <p:nvPicPr>
          <p:cNvPr id="27" name="Content Placeholder 3" descr="100_0003.jpg"/>
          <p:cNvPicPr>
            <a:picLocks noChangeAspect="1"/>
          </p:cNvPicPr>
          <p:nvPr/>
        </p:nvPicPr>
        <p:blipFill>
          <a:blip r:embed="rId6" cstate="print"/>
          <a:srcRect l="35293" r="4499"/>
          <a:stretch>
            <a:fillRect/>
          </a:stretch>
        </p:blipFill>
        <p:spPr>
          <a:xfrm>
            <a:off x="6248400" y="3657600"/>
            <a:ext cx="2326682" cy="2895600"/>
          </a:xfrm>
          <a:prstGeom prst="rect">
            <a:avLst/>
          </a:prstGeom>
        </p:spPr>
        <p:style>
          <a:lnRef idx="2">
            <a:schemeClr val="accent6"/>
          </a:lnRef>
          <a:fillRef idx="1">
            <a:schemeClr val="lt1"/>
          </a:fillRef>
          <a:effectRef idx="0">
            <a:schemeClr val="accent6"/>
          </a:effectRef>
          <a:fontRef idx="minor">
            <a:schemeClr val="dk1"/>
          </a:fontRef>
        </p:style>
      </p:pic>
      <p:sp>
        <p:nvSpPr>
          <p:cNvPr id="21" name="TextBox 20"/>
          <p:cNvSpPr txBox="1"/>
          <p:nvPr/>
        </p:nvSpPr>
        <p:spPr>
          <a:xfrm>
            <a:off x="0" y="6488668"/>
            <a:ext cx="6477000" cy="369332"/>
          </a:xfrm>
          <a:prstGeom prst="rect">
            <a:avLst/>
          </a:prstGeom>
          <a:noFill/>
        </p:spPr>
        <p:txBody>
          <a:bodyPr wrap="square" rtlCol="0">
            <a:spAutoFit/>
          </a:bodyPr>
          <a:lstStyle/>
          <a:p>
            <a:r>
              <a:rPr lang="en-US" dirty="0" smtClean="0"/>
              <a:t>Lesson: Give adequate time and attention to first lessons of the day!</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13-04-27 180944.jpg"/>
          <p:cNvPicPr>
            <a:picLocks noGrp="1" noChangeAspect="1"/>
          </p:cNvPicPr>
          <p:nvPr>
            <p:ph idx="1"/>
          </p:nvPr>
        </p:nvPicPr>
        <p:blipFill>
          <a:blip r:embed="rId3" cstate="print"/>
          <a:srcRect l="6010" t="7777" r="8131" b="6667"/>
          <a:stretch>
            <a:fillRect/>
          </a:stretch>
        </p:blipFill>
        <p:spPr>
          <a:xfrm>
            <a:off x="3733800" y="457200"/>
            <a:ext cx="5047013" cy="3886200"/>
          </a:xfrm>
        </p:spPr>
        <p:style>
          <a:lnRef idx="2">
            <a:schemeClr val="accent6"/>
          </a:lnRef>
          <a:fillRef idx="1">
            <a:schemeClr val="lt1"/>
          </a:fillRef>
          <a:effectRef idx="0">
            <a:schemeClr val="accent6"/>
          </a:effectRef>
          <a:fontRef idx="minor">
            <a:schemeClr val="dk1"/>
          </a:fontRef>
        </p:style>
      </p:pic>
      <p:pic>
        <p:nvPicPr>
          <p:cNvPr id="5" name="Content Placeholder 3" descr="2013-04-27 180820.jpg"/>
          <p:cNvPicPr>
            <a:picLocks noChangeAspect="1"/>
          </p:cNvPicPr>
          <p:nvPr/>
        </p:nvPicPr>
        <p:blipFill>
          <a:blip r:embed="rId4" cstate="print"/>
          <a:srcRect l="5051" t="49822" r="52525" b="21420"/>
          <a:stretch>
            <a:fillRect/>
          </a:stretch>
        </p:blipFill>
        <p:spPr>
          <a:xfrm>
            <a:off x="914400" y="4191000"/>
            <a:ext cx="3782291" cy="1981200"/>
          </a:xfrm>
          <a:prstGeom prst="rect">
            <a:avLst/>
          </a:prstGeom>
        </p:spPr>
        <p:style>
          <a:lnRef idx="2">
            <a:schemeClr val="accent6"/>
          </a:lnRef>
          <a:fillRef idx="1">
            <a:schemeClr val="lt1"/>
          </a:fillRef>
          <a:effectRef idx="0">
            <a:schemeClr val="accent6"/>
          </a:effectRef>
          <a:fontRef idx="minor">
            <a:schemeClr val="dk1"/>
          </a:fontRef>
        </p:style>
      </p:pic>
      <p:pic>
        <p:nvPicPr>
          <p:cNvPr id="6" name="Picture 2" descr="E:\IMG_2612.jpg"/>
          <p:cNvPicPr>
            <a:picLocks noChangeAspect="1" noChangeArrowheads="1"/>
          </p:cNvPicPr>
          <p:nvPr/>
        </p:nvPicPr>
        <p:blipFill>
          <a:blip r:embed="rId5" cstate="print"/>
          <a:srcRect/>
          <a:stretch>
            <a:fillRect/>
          </a:stretch>
        </p:blipFill>
        <p:spPr bwMode="auto">
          <a:xfrm>
            <a:off x="5715000" y="4572000"/>
            <a:ext cx="2819400" cy="1876182"/>
          </a:xfrm>
          <a:prstGeom prst="rect">
            <a:avLst/>
          </a:prstGeom>
        </p:spPr>
        <p:style>
          <a:lnRef idx="2">
            <a:schemeClr val="accent6"/>
          </a:lnRef>
          <a:fillRef idx="1">
            <a:schemeClr val="lt1"/>
          </a:fillRef>
          <a:effectRef idx="0">
            <a:schemeClr val="accent6"/>
          </a:effectRef>
          <a:fontRef idx="minor">
            <a:schemeClr val="dk1"/>
          </a:fontRef>
        </p:style>
      </p:pic>
      <p:sp>
        <p:nvSpPr>
          <p:cNvPr id="7" name="Content Placeholder 2"/>
          <p:cNvSpPr txBox="1">
            <a:spLocks/>
          </p:cNvSpPr>
          <p:nvPr/>
        </p:nvSpPr>
        <p:spPr>
          <a:xfrm>
            <a:off x="152400" y="304800"/>
            <a:ext cx="3505200" cy="3886200"/>
          </a:xfrm>
          <a:prstGeom prst="rect">
            <a:avLst/>
          </a:prstGeom>
        </p:spPr>
        <p:txBody>
          <a:bodyPr vert="horz" lIns="91440" tIns="45720" rIns="91440" bIns="45720" rtlCol="0" anchor="ctr" anchorCtr="0">
            <a:normAutofit fontScale="70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Tx/>
              <a:tabLst/>
              <a:defRPr/>
            </a:pPr>
            <a:r>
              <a:rPr lang="en-US" sz="2400" dirty="0" smtClean="0">
                <a:solidFill>
                  <a:schemeClr val="tx2"/>
                </a:solidFill>
              </a:rPr>
              <a:t>L</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essons</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for success!</a:t>
            </a:r>
            <a:endParaRPr kumimoji="0" lang="en-US" sz="2200" b="0" i="0" u="none" strike="noStrike" kern="1200" cap="none" spc="0" normalizeH="0" baseline="0" noProof="0" dirty="0" smtClean="0">
              <a:ln>
                <a:noFill/>
              </a:ln>
              <a:solidFill>
                <a:schemeClr val="tx2"/>
              </a:solidFill>
              <a:effectLst/>
              <a:uLnTx/>
              <a:uFillTx/>
              <a:latin typeface="+mn-lt"/>
              <a:ea typeface="+mn-ea"/>
              <a:cs typeface="+mn-cs"/>
            </a:endParaRP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US" sz="2200" dirty="0" smtClean="0">
                <a:solidFill>
                  <a:schemeClr val="tx2"/>
                </a:solidFill>
              </a:rPr>
              <a:t>Frequent construction of  “working cross sections” – sketches</a:t>
            </a:r>
            <a:endParaRPr kumimoji="0" lang="en-US" sz="2200" b="0" i="0" u="none" strike="noStrike" kern="1200" cap="none" spc="0" normalizeH="0" baseline="0" noProof="0" dirty="0" smtClean="0">
              <a:ln>
                <a:noFill/>
              </a:ln>
              <a:solidFill>
                <a:schemeClr val="tx2"/>
              </a:solidFill>
              <a:effectLst/>
              <a:uLnTx/>
              <a:uFillTx/>
              <a:latin typeface="+mn-lt"/>
              <a:ea typeface="+mn-ea"/>
              <a:cs typeface="+mn-cs"/>
            </a:endParaRPr>
          </a:p>
          <a:p>
            <a:pPr marL="1051560" lvl="2" indent="-274320">
              <a:spcBef>
                <a:spcPct val="20000"/>
              </a:spcBef>
              <a:buClr>
                <a:schemeClr val="accent1"/>
              </a:buClr>
              <a:buFont typeface="Arial" pitchFamily="34" charset="0"/>
              <a:buChar char="•"/>
              <a:defRPr/>
            </a:pPr>
            <a:r>
              <a:rPr kumimoji="0" lang="en-US" sz="2200" b="0" i="0" u="none" strike="noStrike" kern="1200" cap="none" spc="0" normalizeH="0" baseline="0" noProof="0" dirty="0" smtClean="0">
                <a:ln>
                  <a:noFill/>
                </a:ln>
                <a:solidFill>
                  <a:schemeClr val="tx2"/>
                </a:solidFill>
                <a:effectLst/>
                <a:uLnTx/>
                <a:uFillTx/>
                <a:latin typeface="+mn-lt"/>
                <a:ea typeface="+mn-ea"/>
                <a:cs typeface="+mn-cs"/>
              </a:rPr>
              <a:t>provide students the opportunity to test various geometries, modify their thoughts and approach throughout the course of the project</a:t>
            </a:r>
          </a:p>
          <a:p>
            <a:pPr marL="1051560" lvl="2" indent="-274320">
              <a:spcBef>
                <a:spcPct val="20000"/>
              </a:spcBef>
              <a:spcAft>
                <a:spcPts val="600"/>
              </a:spcAft>
              <a:buClr>
                <a:schemeClr val="accent1"/>
              </a:buClr>
              <a:buFont typeface="Arial" pitchFamily="34" charset="0"/>
              <a:buChar char="•"/>
              <a:defRPr/>
            </a:pPr>
            <a:r>
              <a:rPr kumimoji="0" lang="en-US" sz="2200" b="0" i="0" u="none" strike="noStrike" kern="1200" cap="none" spc="0" normalizeH="0" baseline="0" noProof="0" dirty="0" smtClean="0">
                <a:ln>
                  <a:noFill/>
                </a:ln>
                <a:solidFill>
                  <a:schemeClr val="tx2"/>
                </a:solidFill>
                <a:effectLst/>
                <a:uLnTx/>
                <a:uFillTx/>
                <a:latin typeface="+mn-lt"/>
                <a:ea typeface="+mn-ea"/>
                <a:cs typeface="+mn-cs"/>
              </a:rPr>
              <a:t>To be effective, must be field</a:t>
            </a:r>
            <a:r>
              <a:rPr kumimoji="0" lang="en-US" sz="2200" b="0" i="0" u="none" strike="noStrike" kern="1200" cap="none" spc="0" normalizeH="0" noProof="0" dirty="0" smtClean="0">
                <a:ln>
                  <a:noFill/>
                </a:ln>
                <a:solidFill>
                  <a:schemeClr val="tx2"/>
                </a:solidFill>
                <a:effectLst/>
                <a:uLnTx/>
                <a:uFillTx/>
                <a:latin typeface="+mn-lt"/>
                <a:ea typeface="+mn-ea"/>
                <a:cs typeface="+mn-cs"/>
              </a:rPr>
              <a:t> </a:t>
            </a:r>
            <a:r>
              <a:rPr kumimoji="0" lang="en-US" sz="2200" b="0" i="0" u="none" strike="noStrike" kern="1200" cap="none" spc="0" normalizeH="0" baseline="0" noProof="0" dirty="0" smtClean="0">
                <a:ln>
                  <a:noFill/>
                </a:ln>
                <a:solidFill>
                  <a:schemeClr val="tx2"/>
                </a:solidFill>
                <a:effectLst/>
                <a:uLnTx/>
                <a:uFillTx/>
                <a:latin typeface="+mn-lt"/>
                <a:ea typeface="+mn-ea"/>
                <a:cs typeface="+mn-cs"/>
              </a:rPr>
              <a:t>checked by faculty and discussed</a:t>
            </a: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200" b="0" i="0" u="none" strike="noStrike" kern="1200" cap="none" spc="0" normalizeH="0" baseline="0" noProof="0" dirty="0" smtClean="0">
                <a:ln>
                  <a:noFill/>
                </a:ln>
                <a:solidFill>
                  <a:schemeClr val="tx2"/>
                </a:solidFill>
                <a:effectLst/>
                <a:uLnTx/>
                <a:uFillTx/>
                <a:latin typeface="+mn-lt"/>
                <a:ea typeface="+mn-ea"/>
                <a:cs typeface="+mn-cs"/>
              </a:rPr>
              <a:t>Group presentations</a:t>
            </a:r>
            <a:r>
              <a:rPr kumimoji="0" lang="en-US" sz="2200" b="0" i="0" u="none" strike="noStrike" kern="1200" cap="none" spc="0" normalizeH="0" noProof="0" dirty="0" smtClean="0">
                <a:ln>
                  <a:noFill/>
                </a:ln>
                <a:solidFill>
                  <a:schemeClr val="tx2"/>
                </a:solidFill>
                <a:effectLst/>
                <a:uLnTx/>
                <a:uFillTx/>
                <a:latin typeface="+mn-lt"/>
                <a:ea typeface="+mn-ea"/>
                <a:cs typeface="+mn-cs"/>
              </a:rPr>
              <a:t> or </a:t>
            </a:r>
            <a:r>
              <a:rPr kumimoji="0" lang="en-US" sz="2200" b="0" i="0" u="none" strike="noStrike" kern="1200" cap="none" spc="0" normalizeH="0" baseline="0" noProof="0" dirty="0" smtClean="0">
                <a:ln>
                  <a:noFill/>
                </a:ln>
                <a:solidFill>
                  <a:schemeClr val="tx2"/>
                </a:solidFill>
                <a:effectLst/>
                <a:uLnTx/>
                <a:uFillTx/>
                <a:latin typeface="+mn-lt"/>
                <a:ea typeface="+mn-ea"/>
                <a:cs typeface="+mn-cs"/>
              </a:rPr>
              <a:t>discussion during lunch or</a:t>
            </a:r>
            <a:r>
              <a:rPr kumimoji="0" lang="en-US" sz="2200" b="0" i="0" u="none" strike="noStrike" kern="1200" cap="none" spc="0" normalizeH="0" noProof="0" dirty="0" smtClean="0">
                <a:ln>
                  <a:noFill/>
                </a:ln>
                <a:solidFill>
                  <a:schemeClr val="tx2"/>
                </a:solidFill>
                <a:effectLst/>
                <a:uLnTx/>
                <a:uFillTx/>
                <a:latin typeface="+mn-lt"/>
                <a:ea typeface="+mn-ea"/>
                <a:cs typeface="+mn-cs"/>
              </a:rPr>
              <a:t> early afternoon.</a:t>
            </a:r>
          </a:p>
          <a:p>
            <a:pPr marL="1051560" lvl="2" indent="-274320">
              <a:spcBef>
                <a:spcPct val="20000"/>
              </a:spcBef>
              <a:spcAft>
                <a:spcPts val="600"/>
              </a:spcAft>
              <a:buClr>
                <a:schemeClr val="accent1"/>
              </a:buClr>
              <a:buFont typeface="Arial" pitchFamily="34" charset="0"/>
              <a:buChar char="•"/>
              <a:defRPr/>
            </a:pPr>
            <a:r>
              <a:rPr lang="en-US" sz="2200" dirty="0" smtClean="0">
                <a:solidFill>
                  <a:schemeClr val="tx2"/>
                </a:solidFill>
              </a:rPr>
              <a:t>Groups share observations, discuss interpretations.</a:t>
            </a:r>
            <a:endParaRPr kumimoji="0" lang="en-US" sz="2200" b="0" i="0" u="none" strike="noStrike" kern="1200" cap="none" spc="0" normalizeH="0" noProof="0" dirty="0" smtClean="0">
              <a:ln>
                <a:noFill/>
              </a:ln>
              <a:solidFill>
                <a:schemeClr val="tx2"/>
              </a:solidFill>
              <a:effectLst/>
              <a:uLnTx/>
              <a:uFillTx/>
              <a:latin typeface="+mn-lt"/>
              <a:ea typeface="+mn-ea"/>
              <a:cs typeface="+mn-cs"/>
            </a:endParaRPr>
          </a:p>
          <a:p>
            <a:pPr marL="594360" lvl="1" indent="-274320">
              <a:spcBef>
                <a:spcPct val="20000"/>
              </a:spcBef>
              <a:buClr>
                <a:schemeClr val="accent1"/>
              </a:buClr>
              <a:buFont typeface="Arial" pitchFamily="34" charset="0"/>
              <a:buChar char="•"/>
              <a:defRPr/>
            </a:pPr>
            <a:r>
              <a:rPr lang="en-US" sz="2200" dirty="0" smtClean="0">
                <a:solidFill>
                  <a:schemeClr val="tx2"/>
                </a:solidFill>
              </a:rPr>
              <a:t>Students benefit from revisiting outcrops after the group discussion </a:t>
            </a:r>
            <a:endParaRPr kumimoji="0" lang="en-US" sz="2200" b="0" i="0" u="none" strike="noStrike" kern="1200" cap="none" spc="0" normalizeH="0" noProof="0" dirty="0" smtClean="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xmlns="" val="1211130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029200"/>
            <a:ext cx="6784848" cy="1600200"/>
          </a:xfrm>
        </p:spPr>
        <p:txBody>
          <a:bodyPr>
            <a:normAutofit/>
          </a:bodyPr>
          <a:lstStyle/>
          <a:p>
            <a:r>
              <a:rPr lang="en-US" sz="2800" dirty="0" smtClean="0"/>
              <a:t>Field trips have long been important in undergraduate education</a:t>
            </a:r>
            <a:endParaRPr lang="en-US" sz="2800" dirty="0"/>
          </a:p>
        </p:txBody>
      </p:sp>
      <p:sp>
        <p:nvSpPr>
          <p:cNvPr id="3" name="Content Placeholder 2"/>
          <p:cNvSpPr>
            <a:spLocks noGrp="1"/>
          </p:cNvSpPr>
          <p:nvPr>
            <p:ph idx="1"/>
          </p:nvPr>
        </p:nvSpPr>
        <p:spPr>
          <a:xfrm>
            <a:off x="7467600" y="1143000"/>
            <a:ext cx="1676400" cy="530528"/>
          </a:xfrm>
        </p:spPr>
        <p:txBody>
          <a:bodyPr>
            <a:normAutofit fontScale="25000" lnSpcReduction="20000"/>
          </a:bodyPr>
          <a:lstStyle/>
          <a:p>
            <a:pPr marL="0" indent="0">
              <a:buNone/>
            </a:pPr>
            <a:r>
              <a:rPr lang="en-US" sz="4800" dirty="0"/>
              <a:t>Alpine School [of Brigham Young University] in summer on a botany and geology field trip, [Provo], Utah, 1923 </a:t>
            </a:r>
            <a:r>
              <a:rPr lang="en-US" sz="4800" dirty="0" smtClean="0"/>
              <a:t>- digital </a:t>
            </a:r>
            <a:r>
              <a:rPr lang="en-US" sz="4800" dirty="0"/>
              <a:t>collection: American Environmental Photographs, Library of Congress</a:t>
            </a:r>
          </a:p>
          <a:p>
            <a:endParaRPr lang="en-US" dirty="0"/>
          </a:p>
        </p:txBody>
      </p:sp>
      <p:sp>
        <p:nvSpPr>
          <p:cNvPr id="5" name="Text Placeholder 4"/>
          <p:cNvSpPr>
            <a:spLocks noGrp="1"/>
          </p:cNvSpPr>
          <p:nvPr>
            <p:ph type="body" sz="half" idx="2"/>
          </p:nvPr>
        </p:nvSpPr>
        <p:spPr/>
        <p:txBody>
          <a:bodyPr>
            <a:normAutofit/>
          </a:bodyPr>
          <a:lstStyle/>
          <a:p>
            <a:pPr marL="342900" lvl="1" indent="-342900">
              <a:buFont typeface="Arial" pitchFamily="34" charset="0"/>
              <a:buChar char="•"/>
            </a:pPr>
            <a:endParaRPr lang="en-US" dirty="0"/>
          </a:p>
          <a:p>
            <a:pPr marL="342900" indent="-342900">
              <a:buFont typeface="Arial" pitchFamily="34" charset="0"/>
              <a:buChar char="•"/>
            </a:pPr>
            <a:endParaRPr lang="en-US" dirty="0" smtClean="0"/>
          </a:p>
          <a:p>
            <a:pPr marL="342900" indent="-342900">
              <a:buFont typeface="Arial" pitchFamily="34" charset="0"/>
              <a:buChar char="•"/>
            </a:pPr>
            <a:endParaRPr lang="en-US" dirty="0"/>
          </a:p>
        </p:txBody>
      </p:sp>
      <p:pic>
        <p:nvPicPr>
          <p:cNvPr id="2050" name="Picture 2" descr="http://pi.lib.uchicago.edu/1001/dig/aep2003/aep-uts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3800" y="533400"/>
            <a:ext cx="3657600" cy="2590975"/>
          </a:xfrm>
          <a:prstGeom prst="rect">
            <a:avLst/>
          </a:prstGeom>
          <a:extLst>
            <a:ext uri="{909E8E84-426E-40DD-AFC4-6F175D3DCCD1}">
              <a14:hiddenFill xmlns:a14="http://schemas.microsoft.com/office/drawing/2010/main" xmlns="">
                <a:solidFill>
                  <a:srgbClr val="FFFFFF"/>
                </a:solidFill>
              </a14:hiddenFill>
            </a:ext>
          </a:extLst>
        </p:spPr>
        <p:style>
          <a:lnRef idx="2">
            <a:schemeClr val="accent6"/>
          </a:lnRef>
          <a:fillRef idx="1">
            <a:schemeClr val="lt1"/>
          </a:fillRef>
          <a:effectRef idx="0">
            <a:schemeClr val="accent6"/>
          </a:effectRef>
          <a:fontRef idx="minor">
            <a:schemeClr val="dk1"/>
          </a:fontRef>
        </p:style>
      </p:pic>
      <p:sp>
        <p:nvSpPr>
          <p:cNvPr id="6" name="Content Placeholder 2"/>
          <p:cNvSpPr txBox="1">
            <a:spLocks/>
          </p:cNvSpPr>
          <p:nvPr/>
        </p:nvSpPr>
        <p:spPr>
          <a:xfrm>
            <a:off x="228600" y="458636"/>
            <a:ext cx="3352800" cy="4951564"/>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9pPr>
          </a:lstStyle>
          <a:p>
            <a:pPr marL="342900" lvl="1" indent="-342900"/>
            <a:r>
              <a:rPr lang="en-US" sz="1400" dirty="0" smtClean="0"/>
              <a:t>We have used the outstanding  field trip guides published by the Illinois State Geological Survey to  enhance the undergraduate curriculum at Indiana University Northwest</a:t>
            </a:r>
          </a:p>
          <a:p>
            <a:pPr marL="342900" lvl="1" indent="-342900">
              <a:buNone/>
            </a:pPr>
            <a:endParaRPr lang="en-US" sz="1400" dirty="0" smtClean="0"/>
          </a:p>
          <a:p>
            <a:pPr marL="342900" lvl="1" indent="-342900"/>
            <a:r>
              <a:rPr lang="en-US" sz="1400" dirty="0" smtClean="0"/>
              <a:t>Describe a pair </a:t>
            </a:r>
            <a:r>
              <a:rPr lang="en-US" sz="1400" dirty="0"/>
              <a:t>of field-based projects that make use of State Parks and Natural Areas in the Starved Rock area near LaSalle, </a:t>
            </a:r>
            <a:r>
              <a:rPr lang="en-US" sz="1400" dirty="0" smtClean="0"/>
              <a:t>IL</a:t>
            </a:r>
          </a:p>
          <a:p>
            <a:pPr lvl="1"/>
            <a:r>
              <a:rPr lang="en-US" sz="1200" dirty="0" smtClean="0"/>
              <a:t>Goal of constructing level-appropriate experience in approaching real field problems and themes</a:t>
            </a:r>
          </a:p>
          <a:p>
            <a:pPr lvl="1"/>
            <a:r>
              <a:rPr lang="en-US" sz="1200" dirty="0" smtClean="0"/>
              <a:t>Have been used for all levels of geology students, and pre- and in-service teachers  </a:t>
            </a:r>
          </a:p>
          <a:p>
            <a:pPr marL="617220" lvl="2" indent="-342900"/>
            <a:r>
              <a:rPr lang="en-US" sz="1200" dirty="0" smtClean="0"/>
              <a:t>Scaffold approach , revisiting </a:t>
            </a:r>
            <a:r>
              <a:rPr lang="en-US" sz="1200" dirty="0"/>
              <a:t>or adding to previous projects to support student learning at a variety of levels</a:t>
            </a:r>
            <a:endParaRPr lang="en-US" sz="1200" dirty="0" smtClean="0"/>
          </a:p>
          <a:p>
            <a:pPr marL="342900" lvl="1" indent="-342900"/>
            <a:r>
              <a:rPr lang="en-US" sz="1400" dirty="0" smtClean="0"/>
              <a:t>Suggest that incorporating </a:t>
            </a:r>
            <a:r>
              <a:rPr lang="en-US" sz="1400" dirty="0"/>
              <a:t>field-based exercises into field </a:t>
            </a:r>
            <a:r>
              <a:rPr lang="en-US" sz="1400" dirty="0" smtClean="0"/>
              <a:t>trips </a:t>
            </a:r>
            <a:r>
              <a:rPr lang="en-US" sz="1400" dirty="0"/>
              <a:t>can enhance the </a:t>
            </a:r>
            <a:r>
              <a:rPr lang="en-US" sz="1400" dirty="0" smtClean="0"/>
              <a:t>enrich student learning</a:t>
            </a:r>
            <a:endParaRPr lang="en-US" dirty="0"/>
          </a:p>
        </p:txBody>
      </p:sp>
      <p:pic>
        <p:nvPicPr>
          <p:cNvPr id="1026" name="Picture 2" descr="C:\Users\Kris\Pictures\2013-04-18\036.JPG"/>
          <p:cNvPicPr>
            <a:picLocks noChangeAspect="1" noChangeArrowheads="1"/>
          </p:cNvPicPr>
          <p:nvPr/>
        </p:nvPicPr>
        <p:blipFill>
          <a:blip r:embed="rId4" cstate="print"/>
          <a:srcRect/>
          <a:stretch>
            <a:fillRect/>
          </a:stretch>
        </p:blipFill>
        <p:spPr bwMode="auto">
          <a:xfrm>
            <a:off x="6267450" y="2362200"/>
            <a:ext cx="2876550" cy="3835400"/>
          </a:xfrm>
          <a:prstGeom prst="rect">
            <a:avLst/>
          </a:prstGeom>
        </p:spPr>
        <p:style>
          <a:lnRef idx="2">
            <a:schemeClr val="accent6"/>
          </a:lnRef>
          <a:fillRef idx="1">
            <a:schemeClr val="lt1"/>
          </a:fillRef>
          <a:effectRef idx="0">
            <a:schemeClr val="accent6"/>
          </a:effectRef>
          <a:fontRef idx="minor">
            <a:schemeClr val="dk1"/>
          </a:fontRef>
        </p:style>
      </p:pic>
      <p:sp>
        <p:nvSpPr>
          <p:cNvPr id="8" name="Content Placeholder 2"/>
          <p:cNvSpPr txBox="1">
            <a:spLocks/>
          </p:cNvSpPr>
          <p:nvPr/>
        </p:nvSpPr>
        <p:spPr>
          <a:xfrm>
            <a:off x="4191000" y="4419600"/>
            <a:ext cx="1981200" cy="530528"/>
          </a:xfrm>
          <a:prstGeom prst="rect">
            <a:avLst/>
          </a:prstGeom>
        </p:spPr>
        <p:txBody>
          <a:bodyPr vert="horz" lIns="91440" tIns="45720" rIns="91440" bIns="45720" rtlCol="0" anchor="ctr" anchorCtr="0">
            <a:normAutofit fontScale="25000" lnSpcReduction="20000"/>
          </a:bodyPr>
          <a:lstStyle/>
          <a:p>
            <a:pPr marL="0" marR="0" lvl="0" indent="0" algn="l" defTabSz="914400" rtl="0" eaLnBrk="1" fontAlgn="auto" latinLnBrk="0" hangingPunct="1">
              <a:lnSpc>
                <a:spcPct val="100000"/>
              </a:lnSpc>
              <a:spcBef>
                <a:spcPct val="20000"/>
              </a:spcBef>
              <a:spcAft>
                <a:spcPts val="0"/>
              </a:spcAft>
              <a:buClr>
                <a:schemeClr val="accent1"/>
              </a:buClr>
              <a:buSzTx/>
              <a:buFont typeface="Arial" pitchFamily="34" charset="0"/>
              <a:buNone/>
              <a:tabLst/>
              <a:defRPr/>
            </a:pPr>
            <a:r>
              <a:rPr kumimoji="0" lang="en-US" sz="4800" b="0" i="0" u="none" strike="noStrike" kern="1200" cap="none" spc="0" normalizeH="0" baseline="0" noProof="0" dirty="0" smtClean="0">
                <a:ln>
                  <a:noFill/>
                </a:ln>
                <a:solidFill>
                  <a:schemeClr val="tx2"/>
                </a:solidFill>
                <a:effectLst/>
                <a:uLnTx/>
                <a:uFillTx/>
                <a:latin typeface="+mn-lt"/>
                <a:ea typeface="+mn-ea"/>
                <a:cs typeface="+mn-cs"/>
              </a:rPr>
              <a:t>Petrology students of Indiana</a:t>
            </a:r>
            <a:r>
              <a:rPr kumimoji="0" lang="en-US" sz="4800" b="0" i="0" u="none" strike="noStrike" kern="1200" cap="none" spc="0" normalizeH="0" noProof="0" dirty="0" smtClean="0">
                <a:ln>
                  <a:noFill/>
                </a:ln>
                <a:solidFill>
                  <a:schemeClr val="tx2"/>
                </a:solidFill>
                <a:effectLst/>
                <a:uLnTx/>
                <a:uFillTx/>
                <a:latin typeface="+mn-lt"/>
                <a:ea typeface="+mn-ea"/>
                <a:cs typeface="+mn-cs"/>
              </a:rPr>
              <a:t> </a:t>
            </a:r>
            <a:r>
              <a:rPr lang="en-US" sz="4800" dirty="0" smtClean="0">
                <a:solidFill>
                  <a:schemeClr val="tx2"/>
                </a:solidFill>
              </a:rPr>
              <a:t>University Northwest on a geology field trip to the Marquette, MI area, 2010. </a:t>
            </a: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xmlns="" val="1541608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0"/>
            <a:ext cx="7772400" cy="838200"/>
          </a:xfrm>
        </p:spPr>
        <p:txBody>
          <a:bodyPr>
            <a:normAutofit/>
          </a:bodyPr>
          <a:lstStyle/>
          <a:p>
            <a:r>
              <a:rPr lang="en-US" sz="2800" dirty="0" smtClean="0"/>
              <a:t>Project-based trip #2 +    -   Split Rock</a:t>
            </a:r>
            <a:endParaRPr lang="en-US" sz="2800" dirty="0"/>
          </a:p>
        </p:txBody>
      </p:sp>
      <p:sp>
        <p:nvSpPr>
          <p:cNvPr id="3" name="Content Placeholder 2"/>
          <p:cNvSpPr>
            <a:spLocks noGrp="1"/>
          </p:cNvSpPr>
          <p:nvPr>
            <p:ph idx="1"/>
          </p:nvPr>
        </p:nvSpPr>
        <p:spPr>
          <a:xfrm>
            <a:off x="228600" y="4343400"/>
            <a:ext cx="4343400" cy="1905000"/>
          </a:xfrm>
        </p:spPr>
        <p:txBody>
          <a:bodyPr>
            <a:normAutofit/>
          </a:bodyPr>
          <a:lstStyle/>
          <a:p>
            <a:r>
              <a:rPr lang="en-US" sz="2000" dirty="0" smtClean="0"/>
              <a:t>Depending on educational goals and time available, this location can be treated as a short stop, or can be used as a more in depth project. </a:t>
            </a:r>
          </a:p>
          <a:p>
            <a:endParaRPr lang="en-US" dirty="0" smtClean="0"/>
          </a:p>
          <a:p>
            <a:endParaRPr lang="en-US" dirty="0"/>
          </a:p>
        </p:txBody>
      </p:sp>
      <p:sp>
        <p:nvSpPr>
          <p:cNvPr id="4" name="Title 1"/>
          <p:cNvSpPr txBox="1">
            <a:spLocks/>
          </p:cNvSpPr>
          <p:nvPr/>
        </p:nvSpPr>
        <p:spPr>
          <a:xfrm>
            <a:off x="1700741" y="2057400"/>
            <a:ext cx="5210789" cy="1146733"/>
          </a:xfrm>
          <a:prstGeom prst="rect">
            <a:avLst/>
          </a:prstGeom>
        </p:spPr>
        <p:txBody>
          <a:bodyPr vert="horz" lIns="91440" tIns="45720" rIns="91440" bIns="45720" rtlCol="0" anchor="b" anchorCtr="0">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tx1">
                    <a:lumMod val="85000"/>
                    <a:lumOff val="15000"/>
                  </a:schemeClr>
                </a:solidFill>
                <a:effectLst/>
                <a:uLnTx/>
                <a:uFillTx/>
                <a:latin typeface="+mj-lt"/>
                <a:ea typeface="+mj-ea"/>
                <a:cs typeface="+mj-cs"/>
              </a:rPr>
              <a:t>Project-based trip #1</a:t>
            </a:r>
            <a:endParaRPr kumimoji="0" lang="en-US" sz="5400" b="0" i="0" u="none" strike="noStrike" kern="1200" cap="none" spc="0" normalizeH="0" baseline="0" noProof="0" dirty="0">
              <a:ln>
                <a:noFill/>
              </a:ln>
              <a:solidFill>
                <a:schemeClr val="tx1">
                  <a:lumMod val="85000"/>
                  <a:lumOff val="15000"/>
                </a:schemeClr>
              </a:solidFill>
              <a:effectLst/>
              <a:uLnTx/>
              <a:uFillTx/>
              <a:latin typeface="+mj-lt"/>
              <a:ea typeface="+mj-ea"/>
              <a:cs typeface="+mj-cs"/>
            </a:endParaRPr>
          </a:p>
        </p:txBody>
      </p:sp>
      <p:pic>
        <p:nvPicPr>
          <p:cNvPr id="5" name="Picture 2"/>
          <p:cNvPicPr>
            <a:picLocks noChangeAspect="1" noChangeArrowheads="1"/>
          </p:cNvPicPr>
          <p:nvPr/>
        </p:nvPicPr>
        <p:blipFill>
          <a:blip r:embed="rId3" cstate="print"/>
          <a:srcRect t="23000" r="275" b="7000"/>
          <a:stretch>
            <a:fillRect/>
          </a:stretch>
        </p:blipFill>
        <p:spPr bwMode="auto">
          <a:xfrm>
            <a:off x="612648" y="533400"/>
            <a:ext cx="7989889" cy="350520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6" name="Oval 5"/>
          <p:cNvSpPr/>
          <p:nvPr/>
        </p:nvSpPr>
        <p:spPr>
          <a:xfrm>
            <a:off x="8406341" y="2362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812245" y="25908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87141" y="1981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24741" y="3505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81941" y="838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81741" y="1371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40983" y="2014213"/>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1981200" y="12192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Users\Kris\Pictures\2013-04-18\331.JPG"/>
          <p:cNvPicPr>
            <a:picLocks noChangeAspect="1" noChangeArrowheads="1"/>
          </p:cNvPicPr>
          <p:nvPr/>
        </p:nvPicPr>
        <p:blipFill>
          <a:blip r:embed="rId4" cstate="print"/>
          <a:srcRect/>
          <a:stretch>
            <a:fillRect/>
          </a:stretch>
        </p:blipFill>
        <p:spPr bwMode="auto">
          <a:xfrm>
            <a:off x="4800600" y="2819400"/>
            <a:ext cx="3556000" cy="2667000"/>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4" descr="IMCanaltrail.jpg"/>
          <p:cNvPicPr>
            <a:picLocks noChangeAspect="1"/>
          </p:cNvPicPr>
          <p:nvPr/>
        </p:nvPicPr>
        <p:blipFill>
          <a:blip r:embed="rId3" cstate="print"/>
          <a:srcRect t="11880" b="31688"/>
          <a:stretch>
            <a:fillRect/>
          </a:stretch>
        </p:blipFill>
        <p:spPr>
          <a:xfrm>
            <a:off x="2285999" y="4572000"/>
            <a:ext cx="5221705" cy="1984248"/>
          </a:xfrm>
          <a:prstGeom prst="rect">
            <a:avLst/>
          </a:prstGeom>
        </p:spPr>
        <p:style>
          <a:lnRef idx="2">
            <a:schemeClr val="accent6"/>
          </a:lnRef>
          <a:fillRef idx="1">
            <a:schemeClr val="lt1"/>
          </a:fillRef>
          <a:effectRef idx="0">
            <a:schemeClr val="accent6"/>
          </a:effectRef>
          <a:fontRef idx="minor">
            <a:schemeClr val="dk1"/>
          </a:fontRef>
        </p:style>
      </p:pic>
      <p:sp>
        <p:nvSpPr>
          <p:cNvPr id="13" name="Freeform 12"/>
          <p:cNvSpPr/>
          <p:nvPr/>
        </p:nvSpPr>
        <p:spPr>
          <a:xfrm>
            <a:off x="3505200" y="4572000"/>
            <a:ext cx="685800" cy="1981199"/>
          </a:xfrm>
          <a:custGeom>
            <a:avLst/>
            <a:gdLst>
              <a:gd name="connsiteX0" fmla="*/ 0 w 988540"/>
              <a:gd name="connsiteY0" fmla="*/ 0 h 1927654"/>
              <a:gd name="connsiteX1" fmla="*/ 358346 w 988540"/>
              <a:gd name="connsiteY1" fmla="*/ 568410 h 1927654"/>
              <a:gd name="connsiteX2" fmla="*/ 358346 w 988540"/>
              <a:gd name="connsiteY2" fmla="*/ 568410 h 1927654"/>
              <a:gd name="connsiteX3" fmla="*/ 988540 w 988540"/>
              <a:gd name="connsiteY3" fmla="*/ 1927654 h 1927654"/>
              <a:gd name="connsiteX0" fmla="*/ 0 w 632254"/>
              <a:gd name="connsiteY0" fmla="*/ 0 h 1907059"/>
              <a:gd name="connsiteX1" fmla="*/ 358346 w 632254"/>
              <a:gd name="connsiteY1" fmla="*/ 568410 h 1907059"/>
              <a:gd name="connsiteX2" fmla="*/ 358346 w 632254"/>
              <a:gd name="connsiteY2" fmla="*/ 568410 h 1907059"/>
              <a:gd name="connsiteX3" fmla="*/ 632254 w 632254"/>
              <a:gd name="connsiteY3" fmla="*/ 1907059 h 1907059"/>
              <a:gd name="connsiteX0" fmla="*/ 0 w 632254"/>
              <a:gd name="connsiteY0" fmla="*/ 0 h 1907059"/>
              <a:gd name="connsiteX1" fmla="*/ 358346 w 632254"/>
              <a:gd name="connsiteY1" fmla="*/ 568410 h 1907059"/>
              <a:gd name="connsiteX2" fmla="*/ 358346 w 632254"/>
              <a:gd name="connsiteY2" fmla="*/ 568410 h 1907059"/>
              <a:gd name="connsiteX3" fmla="*/ 632254 w 632254"/>
              <a:gd name="connsiteY3" fmla="*/ 1907059 h 1907059"/>
              <a:gd name="connsiteX0" fmla="*/ 0 w 632254"/>
              <a:gd name="connsiteY0" fmla="*/ 0 h 1907059"/>
              <a:gd name="connsiteX1" fmla="*/ 358346 w 632254"/>
              <a:gd name="connsiteY1" fmla="*/ 568410 h 1907059"/>
              <a:gd name="connsiteX2" fmla="*/ 358346 w 632254"/>
              <a:gd name="connsiteY2" fmla="*/ 568410 h 1907059"/>
              <a:gd name="connsiteX3" fmla="*/ 632254 w 632254"/>
              <a:gd name="connsiteY3" fmla="*/ 1907059 h 1907059"/>
              <a:gd name="connsiteX0" fmla="*/ 0 w 632254"/>
              <a:gd name="connsiteY0" fmla="*/ 0 h 1907059"/>
              <a:gd name="connsiteX1" fmla="*/ 358346 w 632254"/>
              <a:gd name="connsiteY1" fmla="*/ 568410 h 1907059"/>
              <a:gd name="connsiteX2" fmla="*/ 358346 w 632254"/>
              <a:gd name="connsiteY2" fmla="*/ 568410 h 1907059"/>
              <a:gd name="connsiteX3" fmla="*/ 632254 w 632254"/>
              <a:gd name="connsiteY3" fmla="*/ 1907059 h 1907059"/>
              <a:gd name="connsiteX0" fmla="*/ 53546 w 685800"/>
              <a:gd name="connsiteY0" fmla="*/ 74140 h 1981199"/>
              <a:gd name="connsiteX1" fmla="*/ 0 w 685800"/>
              <a:gd name="connsiteY1" fmla="*/ 0 h 1981199"/>
              <a:gd name="connsiteX2" fmla="*/ 411892 w 685800"/>
              <a:gd name="connsiteY2" fmla="*/ 642550 h 1981199"/>
              <a:gd name="connsiteX3" fmla="*/ 411892 w 685800"/>
              <a:gd name="connsiteY3" fmla="*/ 642550 h 1981199"/>
              <a:gd name="connsiteX4" fmla="*/ 685800 w 685800"/>
              <a:gd name="connsiteY4" fmla="*/ 1981199 h 1981199"/>
              <a:gd name="connsiteX0" fmla="*/ 53546 w 685800"/>
              <a:gd name="connsiteY0" fmla="*/ 74140 h 1981199"/>
              <a:gd name="connsiteX1" fmla="*/ 0 w 685800"/>
              <a:gd name="connsiteY1" fmla="*/ 0 h 1981199"/>
              <a:gd name="connsiteX2" fmla="*/ 411892 w 685800"/>
              <a:gd name="connsiteY2" fmla="*/ 642550 h 1981199"/>
              <a:gd name="connsiteX3" fmla="*/ 411892 w 685800"/>
              <a:gd name="connsiteY3" fmla="*/ 642550 h 1981199"/>
              <a:gd name="connsiteX4" fmla="*/ 685800 w 685800"/>
              <a:gd name="connsiteY4" fmla="*/ 1981199 h 1981199"/>
              <a:gd name="connsiteX0" fmla="*/ 53546 w 685800"/>
              <a:gd name="connsiteY0" fmla="*/ 74140 h 1981199"/>
              <a:gd name="connsiteX1" fmla="*/ 0 w 685800"/>
              <a:gd name="connsiteY1" fmla="*/ 0 h 1981199"/>
              <a:gd name="connsiteX2" fmla="*/ 411892 w 685800"/>
              <a:gd name="connsiteY2" fmla="*/ 642550 h 1981199"/>
              <a:gd name="connsiteX3" fmla="*/ 411892 w 685800"/>
              <a:gd name="connsiteY3" fmla="*/ 642550 h 1981199"/>
              <a:gd name="connsiteX4" fmla="*/ 685800 w 685800"/>
              <a:gd name="connsiteY4" fmla="*/ 1981199 h 1981199"/>
              <a:gd name="connsiteX0" fmla="*/ 0 w 762000"/>
              <a:gd name="connsiteY0" fmla="*/ 228600 h 1981199"/>
              <a:gd name="connsiteX1" fmla="*/ 76200 w 762000"/>
              <a:gd name="connsiteY1" fmla="*/ 0 h 1981199"/>
              <a:gd name="connsiteX2" fmla="*/ 488092 w 762000"/>
              <a:gd name="connsiteY2" fmla="*/ 642550 h 1981199"/>
              <a:gd name="connsiteX3" fmla="*/ 488092 w 762000"/>
              <a:gd name="connsiteY3" fmla="*/ 642550 h 1981199"/>
              <a:gd name="connsiteX4" fmla="*/ 762000 w 762000"/>
              <a:gd name="connsiteY4" fmla="*/ 1981199 h 1981199"/>
              <a:gd name="connsiteX0" fmla="*/ 0 w 685800"/>
              <a:gd name="connsiteY0" fmla="*/ 0 h 1981199"/>
              <a:gd name="connsiteX1" fmla="*/ 411892 w 685800"/>
              <a:gd name="connsiteY1" fmla="*/ 642550 h 1981199"/>
              <a:gd name="connsiteX2" fmla="*/ 411892 w 685800"/>
              <a:gd name="connsiteY2" fmla="*/ 642550 h 1981199"/>
              <a:gd name="connsiteX3" fmla="*/ 685800 w 685800"/>
              <a:gd name="connsiteY3" fmla="*/ 1981199 h 1981199"/>
              <a:gd name="connsiteX0" fmla="*/ 0 w 685800"/>
              <a:gd name="connsiteY0" fmla="*/ 0 h 1981199"/>
              <a:gd name="connsiteX1" fmla="*/ 411892 w 685800"/>
              <a:gd name="connsiteY1" fmla="*/ 642550 h 1981199"/>
              <a:gd name="connsiteX2" fmla="*/ 228600 w 685800"/>
              <a:gd name="connsiteY2" fmla="*/ 762000 h 1981199"/>
              <a:gd name="connsiteX3" fmla="*/ 685800 w 685800"/>
              <a:gd name="connsiteY3" fmla="*/ 1981199 h 1981199"/>
              <a:gd name="connsiteX0" fmla="*/ 0 w 685800"/>
              <a:gd name="connsiteY0" fmla="*/ 0 h 1981199"/>
              <a:gd name="connsiteX1" fmla="*/ 228600 w 685800"/>
              <a:gd name="connsiteY1" fmla="*/ 685800 h 1981199"/>
              <a:gd name="connsiteX2" fmla="*/ 228600 w 685800"/>
              <a:gd name="connsiteY2" fmla="*/ 762000 h 1981199"/>
              <a:gd name="connsiteX3" fmla="*/ 685800 w 685800"/>
              <a:gd name="connsiteY3" fmla="*/ 1981199 h 1981199"/>
              <a:gd name="connsiteX0" fmla="*/ 0 w 685800"/>
              <a:gd name="connsiteY0" fmla="*/ 0 h 1981199"/>
              <a:gd name="connsiteX1" fmla="*/ 228600 w 685800"/>
              <a:gd name="connsiteY1" fmla="*/ 7620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685800 w 685800"/>
              <a:gd name="connsiteY1" fmla="*/ 1981199 h 1981199"/>
              <a:gd name="connsiteX0" fmla="*/ 0 w 685800"/>
              <a:gd name="connsiteY0" fmla="*/ 0 h 1981199"/>
              <a:gd name="connsiteX1" fmla="*/ 685800 w 685800"/>
              <a:gd name="connsiteY1" fmla="*/ 1981199 h 1981199"/>
            </a:gdLst>
            <a:ahLst/>
            <a:cxnLst>
              <a:cxn ang="0">
                <a:pos x="connsiteX0" y="connsiteY0"/>
              </a:cxn>
              <a:cxn ang="0">
                <a:pos x="connsiteX1" y="connsiteY1"/>
              </a:cxn>
            </a:cxnLst>
            <a:rect l="l" t="t" r="r" b="b"/>
            <a:pathLst>
              <a:path w="685800" h="1981199">
                <a:moveTo>
                  <a:pt x="0" y="0"/>
                </a:moveTo>
                <a:cubicBezTo>
                  <a:pt x="228600" y="660400"/>
                  <a:pt x="425938" y="1064845"/>
                  <a:pt x="685800" y="1981199"/>
                </a:cubicBezTo>
              </a:path>
            </a:pathLst>
          </a:cu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2" descr="C:\Users\Kris\Pictures\2013-04-18\353.JPG"/>
          <p:cNvPicPr>
            <a:picLocks noChangeAspect="1" noChangeArrowheads="1"/>
          </p:cNvPicPr>
          <p:nvPr/>
        </p:nvPicPr>
        <p:blipFill>
          <a:blip r:embed="rId4" cstate="print"/>
          <a:srcRect b="13889"/>
          <a:stretch>
            <a:fillRect/>
          </a:stretch>
        </p:blipFill>
        <p:spPr bwMode="auto">
          <a:xfrm>
            <a:off x="381000" y="2286000"/>
            <a:ext cx="3657600" cy="2362200"/>
          </a:xfrm>
          <a:prstGeom prst="rect">
            <a:avLst/>
          </a:prstGeom>
        </p:spPr>
        <p:style>
          <a:lnRef idx="2">
            <a:schemeClr val="accent6"/>
          </a:lnRef>
          <a:fillRef idx="1">
            <a:schemeClr val="lt1"/>
          </a:fillRef>
          <a:effectRef idx="0">
            <a:schemeClr val="accent6"/>
          </a:effectRef>
          <a:fontRef idx="minor">
            <a:schemeClr val="dk1"/>
          </a:fontRef>
        </p:style>
      </p:pic>
      <p:sp>
        <p:nvSpPr>
          <p:cNvPr id="3" name="Content Placeholder 2"/>
          <p:cNvSpPr>
            <a:spLocks noGrp="1"/>
          </p:cNvSpPr>
          <p:nvPr>
            <p:ph idx="1"/>
          </p:nvPr>
        </p:nvSpPr>
        <p:spPr>
          <a:xfrm>
            <a:off x="2514600" y="381000"/>
            <a:ext cx="3276600" cy="838200"/>
          </a:xfrm>
        </p:spPr>
        <p:txBody>
          <a:bodyPr>
            <a:normAutofit fontScale="55000" lnSpcReduction="20000"/>
          </a:bodyPr>
          <a:lstStyle/>
          <a:p>
            <a:pPr>
              <a:buNone/>
            </a:pPr>
            <a:r>
              <a:rPr lang="en-US" dirty="0" smtClean="0"/>
              <a:t>Mapping project – using areal photography (Google Earth map)</a:t>
            </a:r>
          </a:p>
          <a:p>
            <a:pPr>
              <a:buNone/>
            </a:pPr>
            <a:endParaRPr lang="en-US" dirty="0" smtClean="0"/>
          </a:p>
          <a:p>
            <a:pPr>
              <a:buNone/>
            </a:pPr>
            <a:r>
              <a:rPr lang="en-US" dirty="0" smtClean="0"/>
              <a:t>Goals and activities</a:t>
            </a:r>
          </a:p>
        </p:txBody>
      </p:sp>
      <p:cxnSp>
        <p:nvCxnSpPr>
          <p:cNvPr id="21" name="Straight Connector 20"/>
          <p:cNvCxnSpPr>
            <a:stCxn id="17" idx="6"/>
            <a:endCxn id="16" idx="6"/>
          </p:cNvCxnSpPr>
          <p:nvPr/>
        </p:nvCxnSpPr>
        <p:spPr>
          <a:xfrm flipH="1" flipV="1">
            <a:off x="2514600" y="1181100"/>
            <a:ext cx="457200" cy="1790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2"/>
            <a:endCxn id="16" idx="2"/>
          </p:cNvCxnSpPr>
          <p:nvPr/>
        </p:nvCxnSpPr>
        <p:spPr>
          <a:xfrm flipH="1" flipV="1">
            <a:off x="152400" y="1181100"/>
            <a:ext cx="2362200" cy="17907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514600" y="27432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C:\Users\Kris\Pictures\2013-04-18\373.JPG"/>
          <p:cNvPicPr>
            <a:picLocks noChangeAspect="1" noChangeArrowheads="1"/>
          </p:cNvPicPr>
          <p:nvPr/>
        </p:nvPicPr>
        <p:blipFill>
          <a:blip r:embed="rId5" cstate="print"/>
          <a:srcRect l="32500" r="15000"/>
          <a:stretch>
            <a:fillRect/>
          </a:stretch>
        </p:blipFill>
        <p:spPr bwMode="auto">
          <a:xfrm>
            <a:off x="5715000" y="228600"/>
            <a:ext cx="3082447" cy="4403496"/>
          </a:xfrm>
          <a:prstGeom prst="rect">
            <a:avLst/>
          </a:prstGeom>
        </p:spPr>
        <p:style>
          <a:lnRef idx="2">
            <a:schemeClr val="accent6"/>
          </a:lnRef>
          <a:fillRef idx="1">
            <a:schemeClr val="lt1"/>
          </a:fillRef>
          <a:effectRef idx="0">
            <a:schemeClr val="accent6"/>
          </a:effectRef>
          <a:fontRef idx="minor">
            <a:schemeClr val="dk1"/>
          </a:fontRef>
        </p:style>
      </p:pic>
      <p:cxnSp>
        <p:nvCxnSpPr>
          <p:cNvPr id="47" name="Straight Arrow Connector 46"/>
          <p:cNvCxnSpPr/>
          <p:nvPr/>
        </p:nvCxnSpPr>
        <p:spPr>
          <a:xfrm>
            <a:off x="3352800" y="5410200"/>
            <a:ext cx="0" cy="457200"/>
          </a:xfrm>
          <a:prstGeom prst="straightConnector1">
            <a:avLst/>
          </a:prstGeom>
          <a:ln w="34925">
            <a:tailEnd type="triangle" w="lg" len="me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324600" y="4343400"/>
            <a:ext cx="0" cy="457200"/>
          </a:xfrm>
          <a:prstGeom prst="straightConnector1">
            <a:avLst/>
          </a:prstGeom>
          <a:ln w="38100">
            <a:tailEnd type="triangle" w="lg" len="me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16" name="Picture 2" descr="C:\Users\Kris\Pictures\2013-04-18\354.JPG"/>
          <p:cNvPicPr>
            <a:picLocks noChangeAspect="1" noChangeArrowheads="1"/>
          </p:cNvPicPr>
          <p:nvPr/>
        </p:nvPicPr>
        <p:blipFill>
          <a:blip r:embed="rId6" cstate="print"/>
          <a:srcRect l="28755" t="10983" r="27722" b="30986"/>
          <a:stretch>
            <a:fillRect/>
          </a:stretch>
        </p:blipFill>
        <p:spPr bwMode="auto">
          <a:xfrm>
            <a:off x="152400" y="0"/>
            <a:ext cx="2362200" cy="2362200"/>
          </a:xfrm>
          <a:prstGeom prst="ellipse">
            <a:avLst/>
          </a:prstGeom>
        </p:spPr>
        <p:style>
          <a:lnRef idx="2">
            <a:schemeClr val="accent6"/>
          </a:lnRef>
          <a:fillRef idx="1">
            <a:schemeClr val="lt1"/>
          </a:fillRef>
          <a:effectRef idx="0">
            <a:schemeClr val="accent6"/>
          </a:effectRef>
          <a:fontRef idx="minor">
            <a:schemeClr val="dk1"/>
          </a:fontRef>
        </p:style>
      </p:pic>
      <p:sp>
        <p:nvSpPr>
          <p:cNvPr id="14" name="Content Placeholder 2"/>
          <p:cNvSpPr txBox="1">
            <a:spLocks/>
          </p:cNvSpPr>
          <p:nvPr/>
        </p:nvSpPr>
        <p:spPr>
          <a:xfrm>
            <a:off x="0" y="4876800"/>
            <a:ext cx="2209800" cy="1981200"/>
          </a:xfrm>
          <a:prstGeom prst="rect">
            <a:avLst/>
          </a:prstGeom>
        </p:spPr>
        <p:txBody>
          <a:bodyPr vert="horz" lIns="91440" tIns="45720" rIns="91440" bIns="45720" rtlCol="0" anchor="ctr" anchorCtr="0">
            <a:normAutofit fontScale="9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Locate and map position and orientation of fold axis</a:t>
            </a:r>
          </a:p>
          <a:p>
            <a:pPr marL="274320" marR="0" lvl="0" indent="-274320" algn="l" defTabSz="914400" rtl="0" eaLnBrk="1" fontAlgn="auto" latinLnBrk="0" hangingPunct="1">
              <a:lnSpc>
                <a:spcPct val="100000"/>
              </a:lnSpc>
              <a:spcBef>
                <a:spcPct val="20000"/>
              </a:spcBef>
              <a:spcAft>
                <a:spcPts val="0"/>
              </a:spcAft>
              <a:buClr>
                <a:schemeClr val="accent1"/>
              </a:buClr>
              <a:buSzTx/>
              <a:tabLst/>
              <a:defRPr/>
            </a:pPr>
            <a:r>
              <a:rPr lang="en-US" sz="2400" dirty="0" smtClean="0">
                <a:solidFill>
                  <a:schemeClr val="tx2"/>
                </a:solidFill>
              </a:rPr>
              <a:t>  </a:t>
            </a:r>
          </a:p>
          <a:p>
            <a:pPr marL="274320" marR="0" lvl="0" indent="-274320" algn="l" defTabSz="914400" rtl="0" eaLnBrk="1" fontAlgn="auto" latinLnBrk="0" hangingPunct="1">
              <a:lnSpc>
                <a:spcPct val="100000"/>
              </a:lnSpc>
              <a:spcBef>
                <a:spcPct val="20000"/>
              </a:spcBef>
              <a:spcAft>
                <a:spcPts val="0"/>
              </a:spcAft>
              <a:buClr>
                <a:schemeClr val="accent1"/>
              </a:buClr>
              <a:buSzTx/>
              <a:tabLst/>
              <a:defRPr/>
            </a:pPr>
            <a:r>
              <a:rPr lang="en-US" sz="2400" dirty="0" smtClean="0">
                <a:solidFill>
                  <a:schemeClr val="tx2"/>
                </a:solidFill>
              </a:rPr>
              <a:t> </a:t>
            </a:r>
          </a:p>
        </p:txBody>
      </p:sp>
      <p:sp>
        <p:nvSpPr>
          <p:cNvPr id="18" name="TextBox 17"/>
          <p:cNvSpPr txBox="1"/>
          <p:nvPr/>
        </p:nvSpPr>
        <p:spPr>
          <a:xfrm rot="4150939">
            <a:off x="3585615" y="5437455"/>
            <a:ext cx="1127232" cy="369332"/>
          </a:xfrm>
          <a:prstGeom prst="rect">
            <a:avLst/>
          </a:prstGeom>
          <a:noFill/>
        </p:spPr>
        <p:txBody>
          <a:bodyPr wrap="none" rtlCol="0">
            <a:spAutoFit/>
          </a:bodyPr>
          <a:lstStyle/>
          <a:p>
            <a:r>
              <a:rPr lang="en-US" dirty="0" smtClean="0">
                <a:solidFill>
                  <a:schemeClr val="bg1"/>
                </a:solidFill>
                <a:latin typeface="Adobe Fan Heiti Std B" pitchFamily="34" charset="-128"/>
                <a:ea typeface="Adobe Fan Heiti Std B" pitchFamily="34" charset="-128"/>
              </a:rPr>
              <a:t>Fold Axis</a:t>
            </a:r>
            <a:endParaRPr lang="en-US" dirty="0">
              <a:solidFill>
                <a:schemeClr val="bg1"/>
              </a:solidFill>
              <a:latin typeface="Adobe Fan Heiti Std B" pitchFamily="34" charset="-128"/>
              <a:ea typeface="Adobe Fan Heiti Std B" pitchFamily="34" charset="-128"/>
            </a:endParaRPr>
          </a:p>
        </p:txBody>
      </p:sp>
      <p:sp>
        <p:nvSpPr>
          <p:cNvPr id="20" name="Content Placeholder 2"/>
          <p:cNvSpPr txBox="1">
            <a:spLocks/>
          </p:cNvSpPr>
          <p:nvPr/>
        </p:nvSpPr>
        <p:spPr>
          <a:xfrm>
            <a:off x="2590800" y="1066800"/>
            <a:ext cx="3124200" cy="990600"/>
          </a:xfrm>
          <a:prstGeom prst="rect">
            <a:avLst/>
          </a:prstGeom>
        </p:spPr>
        <p:txBody>
          <a:bodyPr vert="horz" lIns="91440" tIns="45720" rIns="91440" bIns="45720" rtlCol="0" anchor="ctr" anchorCtr="0">
            <a:normAutofit fontScale="62500" lnSpcReduction="20000"/>
          </a:bodyPr>
          <a:lstStyle/>
          <a:p>
            <a:pPr marL="27432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200" b="0" i="0" u="none" strike="noStrike" kern="1200" cap="none" spc="0" normalizeH="0" baseline="0" noProof="0" dirty="0" smtClean="0">
                <a:ln>
                  <a:noFill/>
                </a:ln>
                <a:solidFill>
                  <a:schemeClr val="tx2"/>
                </a:solidFill>
                <a:effectLst/>
                <a:uLnTx/>
                <a:uFillTx/>
                <a:latin typeface="+mn-lt"/>
                <a:ea typeface="+mn-ea"/>
                <a:cs typeface="+mn-cs"/>
              </a:rPr>
              <a:t>Identify Rock types &amp; fit in to the local </a:t>
            </a:r>
            <a:r>
              <a:rPr kumimoji="0" lang="en-US" sz="2200" b="0" i="0" u="none" strike="noStrike" kern="1200" cap="none" spc="0" normalizeH="0" baseline="0" noProof="0" dirty="0" err="1" smtClean="0">
                <a:ln>
                  <a:noFill/>
                </a:ln>
                <a:solidFill>
                  <a:schemeClr val="tx2"/>
                </a:solidFill>
                <a:effectLst/>
                <a:uLnTx/>
                <a:uFillTx/>
                <a:latin typeface="+mn-lt"/>
                <a:ea typeface="+mn-ea"/>
                <a:cs typeface="+mn-cs"/>
              </a:rPr>
              <a:t>stratigraphy</a:t>
            </a:r>
            <a:r>
              <a:rPr kumimoji="0" lang="en-US" sz="2200" b="0" i="0" u="none" strike="noStrike" kern="1200" cap="none" spc="0" normalizeH="0" baseline="0" noProof="0" dirty="0" smtClean="0">
                <a:ln>
                  <a:noFill/>
                </a:ln>
                <a:solidFill>
                  <a:schemeClr val="tx2"/>
                </a:solidFill>
                <a:effectLst/>
                <a:uLnTx/>
                <a:uFillTx/>
                <a:latin typeface="+mn-lt"/>
                <a:ea typeface="+mn-ea"/>
                <a:cs typeface="+mn-cs"/>
              </a:rPr>
              <a:t> – up section direction vs. down section direction – recognize unconformity</a:t>
            </a:r>
          </a:p>
        </p:txBody>
      </p:sp>
      <p:sp>
        <p:nvSpPr>
          <p:cNvPr id="22" name="Content Placeholder 2"/>
          <p:cNvSpPr txBox="1">
            <a:spLocks/>
          </p:cNvSpPr>
          <p:nvPr/>
        </p:nvSpPr>
        <p:spPr>
          <a:xfrm>
            <a:off x="4038600" y="1981200"/>
            <a:ext cx="1676400" cy="1981200"/>
          </a:xfrm>
          <a:prstGeom prst="rect">
            <a:avLst/>
          </a:prstGeom>
        </p:spPr>
        <p:txBody>
          <a:bodyPr vert="horz" lIns="91440" tIns="45720" rIns="91440" bIns="45720" rtlCol="0" anchor="ctr" anchorCtr="0">
            <a:normAutofit fontScale="5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Identify and map contact between St. Peter Fm. and Shakopee Fm. and between the St. Peter Fm. and overlying Pennsylvanian strata</a:t>
            </a:r>
          </a:p>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p:txBody>
      </p:sp>
      <p:sp>
        <p:nvSpPr>
          <p:cNvPr id="24" name="Content Placeholder 2"/>
          <p:cNvSpPr txBox="1">
            <a:spLocks/>
          </p:cNvSpPr>
          <p:nvPr/>
        </p:nvSpPr>
        <p:spPr>
          <a:xfrm>
            <a:off x="4038600" y="3733800"/>
            <a:ext cx="1676400" cy="762000"/>
          </a:xfrm>
          <a:prstGeom prst="rect">
            <a:avLst/>
          </a:prstGeom>
        </p:spPr>
        <p:txBody>
          <a:bodyPr vert="horz" lIns="91440" tIns="45720" rIns="91440" bIns="45720" rtlCol="0" anchor="ctr" anchorCtr="0">
            <a:normAutofit fontScale="5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US" sz="2400" dirty="0" smtClean="0">
                <a:solidFill>
                  <a:schemeClr val="tx2"/>
                </a:solidFill>
              </a:rPr>
              <a:t>Compare </a:t>
            </a:r>
            <a:r>
              <a:rPr lang="en-US" sz="2400" dirty="0" err="1" smtClean="0">
                <a:solidFill>
                  <a:schemeClr val="tx2"/>
                </a:solidFill>
              </a:rPr>
              <a:t>stratigraphy</a:t>
            </a:r>
            <a:r>
              <a:rPr lang="en-US" sz="2400" dirty="0" smtClean="0">
                <a:solidFill>
                  <a:schemeClr val="tx2"/>
                </a:solidFill>
              </a:rPr>
              <a:t> and structure to </a:t>
            </a:r>
            <a:r>
              <a:rPr lang="en-US" sz="2400" dirty="0" err="1" smtClean="0">
                <a:solidFill>
                  <a:schemeClr val="tx2"/>
                </a:solidFill>
              </a:rPr>
              <a:t>Matthiessen</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3" descr="2013-04-27 180944.jpg"/>
          <p:cNvPicPr>
            <a:picLocks noGrp="1" noChangeAspect="1"/>
          </p:cNvPicPr>
          <p:nvPr>
            <p:ph idx="1"/>
          </p:nvPr>
        </p:nvPicPr>
        <p:blipFill>
          <a:blip r:embed="rId3" cstate="print"/>
          <a:srcRect l="15084" t="21198" r="42138" b="16732"/>
          <a:stretch>
            <a:fillRect/>
          </a:stretch>
        </p:blipFill>
        <p:spPr>
          <a:xfrm>
            <a:off x="1447800" y="3810000"/>
            <a:ext cx="2514600" cy="2819400"/>
          </a:xfrm>
        </p:spPr>
        <p:style>
          <a:lnRef idx="2">
            <a:schemeClr val="accent6"/>
          </a:lnRef>
          <a:fillRef idx="1">
            <a:schemeClr val="lt1"/>
          </a:fillRef>
          <a:effectRef idx="0">
            <a:schemeClr val="accent6"/>
          </a:effectRef>
          <a:fontRef idx="minor">
            <a:schemeClr val="dk1"/>
          </a:fontRef>
        </p:style>
      </p:pic>
      <p:sp>
        <p:nvSpPr>
          <p:cNvPr id="4" name="Content Placeholder 3"/>
          <p:cNvSpPr>
            <a:spLocks noGrp="1"/>
          </p:cNvSpPr>
          <p:nvPr>
            <p:ph sz="half" idx="2"/>
          </p:nvPr>
        </p:nvSpPr>
        <p:spPr/>
        <p:txBody>
          <a:bodyPr/>
          <a:lstStyle/>
          <a:p>
            <a:endParaRPr lang="en-US"/>
          </a:p>
        </p:txBody>
      </p:sp>
      <p:pic>
        <p:nvPicPr>
          <p:cNvPr id="1026" name="Picture 2"/>
          <p:cNvPicPr>
            <a:picLocks noChangeAspect="1" noChangeArrowheads="1"/>
          </p:cNvPicPr>
          <p:nvPr/>
        </p:nvPicPr>
        <p:blipFill>
          <a:blip r:embed="rId4" cstate="print"/>
          <a:srcRect l="36605" t="23589" r="22026" b="32616"/>
          <a:stretch>
            <a:fillRect/>
          </a:stretch>
        </p:blipFill>
        <p:spPr bwMode="auto">
          <a:xfrm>
            <a:off x="4267200" y="533400"/>
            <a:ext cx="4648199" cy="6019800"/>
          </a:xfrm>
          <a:prstGeom prst="rect">
            <a:avLst/>
          </a:prstGeom>
          <a:ln>
            <a:headEnd/>
            <a:tailEnd/>
          </a:ln>
        </p:spPr>
        <p:style>
          <a:lnRef idx="2">
            <a:schemeClr val="accent6"/>
          </a:lnRef>
          <a:fillRef idx="1">
            <a:schemeClr val="lt1"/>
          </a:fillRef>
          <a:effectRef idx="0">
            <a:schemeClr val="accent6"/>
          </a:effectRef>
          <a:fontRef idx="minor">
            <a:schemeClr val="dk1"/>
          </a:fontRef>
        </p:style>
      </p:pic>
      <p:grpSp>
        <p:nvGrpSpPr>
          <p:cNvPr id="9" name="Group 8"/>
          <p:cNvGrpSpPr/>
          <p:nvPr/>
        </p:nvGrpSpPr>
        <p:grpSpPr>
          <a:xfrm>
            <a:off x="4419600" y="6248400"/>
            <a:ext cx="838200" cy="276999"/>
            <a:chOff x="4419600" y="6248400"/>
            <a:chExt cx="838200" cy="276999"/>
          </a:xfrm>
        </p:grpSpPr>
        <p:cxnSp>
          <p:nvCxnSpPr>
            <p:cNvPr id="7" name="Straight Connector 6"/>
            <p:cNvCxnSpPr/>
            <p:nvPr/>
          </p:nvCxnSpPr>
          <p:spPr>
            <a:xfrm>
              <a:off x="4419600" y="6248400"/>
              <a:ext cx="83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0" y="6248400"/>
              <a:ext cx="497252" cy="276999"/>
            </a:xfrm>
            <a:prstGeom prst="rect">
              <a:avLst/>
            </a:prstGeom>
            <a:noFill/>
          </p:spPr>
          <p:txBody>
            <a:bodyPr wrap="none" rtlCol="0">
              <a:spAutoFit/>
            </a:bodyPr>
            <a:lstStyle/>
            <a:p>
              <a:r>
                <a:rPr lang="en-US" sz="1200" dirty="0" smtClean="0"/>
                <a:t>1 km</a:t>
              </a:r>
              <a:endParaRPr lang="en-US" sz="1200" dirty="0"/>
            </a:p>
          </p:txBody>
        </p:sp>
      </p:grpSp>
      <p:sp>
        <p:nvSpPr>
          <p:cNvPr id="11" name="Freeform 10"/>
          <p:cNvSpPr/>
          <p:nvPr/>
        </p:nvSpPr>
        <p:spPr>
          <a:xfrm>
            <a:off x="5943599" y="1295400"/>
            <a:ext cx="2087265" cy="4724400"/>
          </a:xfrm>
          <a:custGeom>
            <a:avLst/>
            <a:gdLst>
              <a:gd name="connsiteX0" fmla="*/ 0 w 1938669"/>
              <a:gd name="connsiteY0" fmla="*/ 0 h 4582633"/>
              <a:gd name="connsiteX1" fmla="*/ 1648046 w 1938669"/>
              <a:gd name="connsiteY1" fmla="*/ 2626242 h 4582633"/>
              <a:gd name="connsiteX2" fmla="*/ 1743739 w 1938669"/>
              <a:gd name="connsiteY2" fmla="*/ 4582633 h 4582633"/>
              <a:gd name="connsiteX3" fmla="*/ 1743739 w 1938669"/>
              <a:gd name="connsiteY3" fmla="*/ 4582633 h 4582633"/>
              <a:gd name="connsiteX0" fmla="*/ 0 w 2641600"/>
              <a:gd name="connsiteY0" fmla="*/ 0 h 4836042"/>
              <a:gd name="connsiteX1" fmla="*/ 2250558 w 2641600"/>
              <a:gd name="connsiteY1" fmla="*/ 2879651 h 4836042"/>
              <a:gd name="connsiteX2" fmla="*/ 2346251 w 2641600"/>
              <a:gd name="connsiteY2" fmla="*/ 4836042 h 4836042"/>
              <a:gd name="connsiteX3" fmla="*/ 2346251 w 2641600"/>
              <a:gd name="connsiteY3" fmla="*/ 4836042 h 4836042"/>
              <a:gd name="connsiteX0" fmla="*/ 0 w 2641600"/>
              <a:gd name="connsiteY0" fmla="*/ 0 h 5219700"/>
              <a:gd name="connsiteX1" fmla="*/ 2250558 w 2641600"/>
              <a:gd name="connsiteY1" fmla="*/ 2879651 h 5219700"/>
              <a:gd name="connsiteX2" fmla="*/ 2346251 w 2641600"/>
              <a:gd name="connsiteY2" fmla="*/ 4836042 h 5219700"/>
              <a:gd name="connsiteX3" fmla="*/ 2362199 w 2641600"/>
              <a:gd name="connsiteY3" fmla="*/ 5181600 h 5219700"/>
              <a:gd name="connsiteX0" fmla="*/ 0 w 2641600"/>
              <a:gd name="connsiteY0" fmla="*/ 0 h 5334000"/>
              <a:gd name="connsiteX1" fmla="*/ 2250558 w 2641600"/>
              <a:gd name="connsiteY1" fmla="*/ 2879651 h 5334000"/>
              <a:gd name="connsiteX2" fmla="*/ 2346251 w 2641600"/>
              <a:gd name="connsiteY2" fmla="*/ 4836042 h 5334000"/>
              <a:gd name="connsiteX3" fmla="*/ 2362199 w 2641600"/>
              <a:gd name="connsiteY3" fmla="*/ 5334000 h 5334000"/>
              <a:gd name="connsiteX0" fmla="*/ 0 w 2641600"/>
              <a:gd name="connsiteY0" fmla="*/ 0 h 4836042"/>
              <a:gd name="connsiteX1" fmla="*/ 2250558 w 2641600"/>
              <a:gd name="connsiteY1" fmla="*/ 2879651 h 4836042"/>
              <a:gd name="connsiteX2" fmla="*/ 2346251 w 2641600"/>
              <a:gd name="connsiteY2" fmla="*/ 4836042 h 4836042"/>
              <a:gd name="connsiteX0" fmla="*/ 0 w 2346251"/>
              <a:gd name="connsiteY0" fmla="*/ 0 h 4836042"/>
              <a:gd name="connsiteX1" fmla="*/ 1904999 w 2346251"/>
              <a:gd name="connsiteY1" fmla="*/ 2971800 h 4836042"/>
              <a:gd name="connsiteX2" fmla="*/ 2346251 w 2346251"/>
              <a:gd name="connsiteY2" fmla="*/ 4836042 h 4836042"/>
              <a:gd name="connsiteX0" fmla="*/ 0 w 2362200"/>
              <a:gd name="connsiteY0" fmla="*/ 0 h 5105400"/>
              <a:gd name="connsiteX1" fmla="*/ 1904999 w 2362200"/>
              <a:gd name="connsiteY1" fmla="*/ 2971800 h 5105400"/>
              <a:gd name="connsiteX2" fmla="*/ 2362200 w 2362200"/>
              <a:gd name="connsiteY2" fmla="*/ 5105400 h 5105400"/>
              <a:gd name="connsiteX0" fmla="*/ 0 w 2362200"/>
              <a:gd name="connsiteY0" fmla="*/ 0 h 5105400"/>
              <a:gd name="connsiteX1" fmla="*/ 1904999 w 2362200"/>
              <a:gd name="connsiteY1" fmla="*/ 2971800 h 5105400"/>
              <a:gd name="connsiteX2" fmla="*/ 2362200 w 2362200"/>
              <a:gd name="connsiteY2" fmla="*/ 5105400 h 5105400"/>
              <a:gd name="connsiteX0" fmla="*/ 0 w 1981201"/>
              <a:gd name="connsiteY0" fmla="*/ 0 h 4572000"/>
              <a:gd name="connsiteX1" fmla="*/ 1524000 w 1981201"/>
              <a:gd name="connsiteY1" fmla="*/ 2438400 h 4572000"/>
              <a:gd name="connsiteX2" fmla="*/ 1981201 w 1981201"/>
              <a:gd name="connsiteY2" fmla="*/ 4572000 h 4572000"/>
              <a:gd name="connsiteX0" fmla="*/ 0 w 1981201"/>
              <a:gd name="connsiteY0" fmla="*/ 0 h 4572000"/>
              <a:gd name="connsiteX1" fmla="*/ 1524000 w 1981201"/>
              <a:gd name="connsiteY1" fmla="*/ 2438400 h 4572000"/>
              <a:gd name="connsiteX2" fmla="*/ 1981201 w 1981201"/>
              <a:gd name="connsiteY2" fmla="*/ 4572000 h 4572000"/>
              <a:gd name="connsiteX0" fmla="*/ 0 w 1905001"/>
              <a:gd name="connsiteY0" fmla="*/ 0 h 4572000"/>
              <a:gd name="connsiteX1" fmla="*/ 1447800 w 1905001"/>
              <a:gd name="connsiteY1" fmla="*/ 2438400 h 4572000"/>
              <a:gd name="connsiteX2" fmla="*/ 1905001 w 1905001"/>
              <a:gd name="connsiteY2" fmla="*/ 4572000 h 4572000"/>
              <a:gd name="connsiteX0" fmla="*/ 0 w 2133601"/>
              <a:gd name="connsiteY0" fmla="*/ 0 h 5029200"/>
              <a:gd name="connsiteX1" fmla="*/ 1676400 w 2133601"/>
              <a:gd name="connsiteY1" fmla="*/ 2895600 h 5029200"/>
              <a:gd name="connsiteX2" fmla="*/ 2133601 w 2133601"/>
              <a:gd name="connsiteY2" fmla="*/ 5029200 h 5029200"/>
              <a:gd name="connsiteX0" fmla="*/ 0 w 2133601"/>
              <a:gd name="connsiteY0" fmla="*/ 0 h 5029200"/>
              <a:gd name="connsiteX1" fmla="*/ 1676400 w 2133601"/>
              <a:gd name="connsiteY1" fmla="*/ 2895600 h 5029200"/>
              <a:gd name="connsiteX2" fmla="*/ 2133601 w 2133601"/>
              <a:gd name="connsiteY2" fmla="*/ 5029200 h 5029200"/>
              <a:gd name="connsiteX0" fmla="*/ 0 w 2133601"/>
              <a:gd name="connsiteY0" fmla="*/ 0 h 5029200"/>
              <a:gd name="connsiteX1" fmla="*/ 1676400 w 2133601"/>
              <a:gd name="connsiteY1" fmla="*/ 2895600 h 5029200"/>
              <a:gd name="connsiteX2" fmla="*/ 2133601 w 2133601"/>
              <a:gd name="connsiteY2" fmla="*/ 5029200 h 5029200"/>
              <a:gd name="connsiteX0" fmla="*/ 0 w 1981201"/>
              <a:gd name="connsiteY0" fmla="*/ 0 h 4800600"/>
              <a:gd name="connsiteX1" fmla="*/ 1524000 w 1981201"/>
              <a:gd name="connsiteY1" fmla="*/ 2667000 h 4800600"/>
              <a:gd name="connsiteX2" fmla="*/ 1981201 w 1981201"/>
              <a:gd name="connsiteY2" fmla="*/ 4800600 h 4800600"/>
              <a:gd name="connsiteX0" fmla="*/ 0 w 2057401"/>
              <a:gd name="connsiteY0" fmla="*/ 0 h 4800600"/>
              <a:gd name="connsiteX1" fmla="*/ 1600200 w 2057401"/>
              <a:gd name="connsiteY1" fmla="*/ 2667000 h 4800600"/>
              <a:gd name="connsiteX2" fmla="*/ 2057401 w 2057401"/>
              <a:gd name="connsiteY2" fmla="*/ 4800600 h 4800600"/>
              <a:gd name="connsiteX0" fmla="*/ 0 w 2057401"/>
              <a:gd name="connsiteY0" fmla="*/ 0 h 4800600"/>
              <a:gd name="connsiteX1" fmla="*/ 1600200 w 2057401"/>
              <a:gd name="connsiteY1" fmla="*/ 2667000 h 4800600"/>
              <a:gd name="connsiteX2" fmla="*/ 2057401 w 2057401"/>
              <a:gd name="connsiteY2" fmla="*/ 4800600 h 4800600"/>
              <a:gd name="connsiteX0" fmla="*/ 0 w 2057401"/>
              <a:gd name="connsiteY0" fmla="*/ 0 h 4800600"/>
              <a:gd name="connsiteX1" fmla="*/ 1600200 w 2057401"/>
              <a:gd name="connsiteY1" fmla="*/ 2667000 h 4800600"/>
              <a:gd name="connsiteX2" fmla="*/ 2057401 w 2057401"/>
              <a:gd name="connsiteY2" fmla="*/ 4800600 h 4800600"/>
              <a:gd name="connsiteX0" fmla="*/ 0 w 2057401"/>
              <a:gd name="connsiteY0" fmla="*/ 0 h 4800600"/>
              <a:gd name="connsiteX1" fmla="*/ 1524000 w 2057401"/>
              <a:gd name="connsiteY1" fmla="*/ 2667000 h 4800600"/>
              <a:gd name="connsiteX2" fmla="*/ 2057401 w 2057401"/>
              <a:gd name="connsiteY2" fmla="*/ 4800600 h 4800600"/>
              <a:gd name="connsiteX0" fmla="*/ 0 w 2057401"/>
              <a:gd name="connsiteY0" fmla="*/ 0 h 4800600"/>
              <a:gd name="connsiteX1" fmla="*/ 1371600 w 2057401"/>
              <a:gd name="connsiteY1" fmla="*/ 2438400 h 4800600"/>
              <a:gd name="connsiteX2" fmla="*/ 2057401 w 2057401"/>
              <a:gd name="connsiteY2" fmla="*/ 4800600 h 4800600"/>
              <a:gd name="connsiteX0" fmla="*/ 0 w 2057401"/>
              <a:gd name="connsiteY0" fmla="*/ 0 h 4800600"/>
              <a:gd name="connsiteX1" fmla="*/ 1371600 w 2057401"/>
              <a:gd name="connsiteY1" fmla="*/ 2438400 h 4800600"/>
              <a:gd name="connsiteX2" fmla="*/ 2057401 w 2057401"/>
              <a:gd name="connsiteY2" fmla="*/ 4800600 h 4800600"/>
              <a:gd name="connsiteX0" fmla="*/ 0 w 2057401"/>
              <a:gd name="connsiteY0" fmla="*/ 0 h 4800600"/>
              <a:gd name="connsiteX1" fmla="*/ 1371600 w 2057401"/>
              <a:gd name="connsiteY1" fmla="*/ 2438400 h 4800600"/>
              <a:gd name="connsiteX2" fmla="*/ 2057401 w 2057401"/>
              <a:gd name="connsiteY2" fmla="*/ 4800600 h 4800600"/>
              <a:gd name="connsiteX0" fmla="*/ 0 w 2057401"/>
              <a:gd name="connsiteY0" fmla="*/ 0 h 4800600"/>
              <a:gd name="connsiteX1" fmla="*/ 1371600 w 2057401"/>
              <a:gd name="connsiteY1" fmla="*/ 2438400 h 4800600"/>
              <a:gd name="connsiteX2" fmla="*/ 2057401 w 2057401"/>
              <a:gd name="connsiteY2" fmla="*/ 4800600 h 4800600"/>
              <a:gd name="connsiteX0" fmla="*/ 0 w 2057401"/>
              <a:gd name="connsiteY0" fmla="*/ 0 h 4800600"/>
              <a:gd name="connsiteX1" fmla="*/ 1295400 w 2057401"/>
              <a:gd name="connsiteY1" fmla="*/ 2438400 h 4800600"/>
              <a:gd name="connsiteX2" fmla="*/ 2057401 w 2057401"/>
              <a:gd name="connsiteY2" fmla="*/ 4800600 h 4800600"/>
              <a:gd name="connsiteX0" fmla="*/ 0 w 2057401"/>
              <a:gd name="connsiteY0" fmla="*/ 0 h 4800600"/>
              <a:gd name="connsiteX1" fmla="*/ 1295400 w 2057401"/>
              <a:gd name="connsiteY1" fmla="*/ 2438400 h 4800600"/>
              <a:gd name="connsiteX2" fmla="*/ 2057401 w 2057401"/>
              <a:gd name="connsiteY2" fmla="*/ 4800600 h 4800600"/>
              <a:gd name="connsiteX0" fmla="*/ 0 w 2087266"/>
              <a:gd name="connsiteY0" fmla="*/ 0 h 4800600"/>
              <a:gd name="connsiteX1" fmla="*/ 1295400 w 2087266"/>
              <a:gd name="connsiteY1" fmla="*/ 2438400 h 4800600"/>
              <a:gd name="connsiteX2" fmla="*/ 2057401 w 2087266"/>
              <a:gd name="connsiteY2" fmla="*/ 4800600 h 4800600"/>
              <a:gd name="connsiteX0" fmla="*/ 0 w 2087264"/>
              <a:gd name="connsiteY0" fmla="*/ 0 h 4800600"/>
              <a:gd name="connsiteX1" fmla="*/ 1295400 w 2087264"/>
              <a:gd name="connsiteY1" fmla="*/ 2438400 h 4800600"/>
              <a:gd name="connsiteX2" fmla="*/ 2057399 w 2087264"/>
              <a:gd name="connsiteY2" fmla="*/ 4800600 h 4800600"/>
              <a:gd name="connsiteX0" fmla="*/ 0 w 2087264"/>
              <a:gd name="connsiteY0" fmla="*/ 0 h 4724400"/>
              <a:gd name="connsiteX1" fmla="*/ 1295400 w 2087264"/>
              <a:gd name="connsiteY1" fmla="*/ 2438400 h 4724400"/>
              <a:gd name="connsiteX2" fmla="*/ 2057399 w 2087264"/>
              <a:gd name="connsiteY2" fmla="*/ 4724400 h 4724400"/>
              <a:gd name="connsiteX0" fmla="*/ 0 w 2087264"/>
              <a:gd name="connsiteY0" fmla="*/ 0 h 4724400"/>
              <a:gd name="connsiteX1" fmla="*/ 1219199 w 2087264"/>
              <a:gd name="connsiteY1" fmla="*/ 2286000 h 4724400"/>
              <a:gd name="connsiteX2" fmla="*/ 2057399 w 2087264"/>
              <a:gd name="connsiteY2" fmla="*/ 4724400 h 4724400"/>
              <a:gd name="connsiteX0" fmla="*/ 0 w 2087264"/>
              <a:gd name="connsiteY0" fmla="*/ 0 h 4724400"/>
              <a:gd name="connsiteX1" fmla="*/ 1219199 w 2087264"/>
              <a:gd name="connsiteY1" fmla="*/ 2286000 h 4724400"/>
              <a:gd name="connsiteX2" fmla="*/ 2057399 w 2087264"/>
              <a:gd name="connsiteY2" fmla="*/ 4724400 h 4724400"/>
              <a:gd name="connsiteX0" fmla="*/ 0 w 2087264"/>
              <a:gd name="connsiteY0" fmla="*/ 0 h 4724400"/>
              <a:gd name="connsiteX1" fmla="*/ 1142999 w 2087264"/>
              <a:gd name="connsiteY1" fmla="*/ 2057400 h 4724400"/>
              <a:gd name="connsiteX2" fmla="*/ 2057399 w 2087264"/>
              <a:gd name="connsiteY2" fmla="*/ 4724400 h 4724400"/>
              <a:gd name="connsiteX0" fmla="*/ 0 w 2087264"/>
              <a:gd name="connsiteY0" fmla="*/ 0 h 4724400"/>
              <a:gd name="connsiteX1" fmla="*/ 1142999 w 2087264"/>
              <a:gd name="connsiteY1" fmla="*/ 2057400 h 4724400"/>
              <a:gd name="connsiteX2" fmla="*/ 2057399 w 2087264"/>
              <a:gd name="connsiteY2" fmla="*/ 4724400 h 4724400"/>
              <a:gd name="connsiteX0" fmla="*/ 0 w 2087265"/>
              <a:gd name="connsiteY0" fmla="*/ 0 h 4724400"/>
              <a:gd name="connsiteX1" fmla="*/ 1143000 w 2087265"/>
              <a:gd name="connsiteY1" fmla="*/ 2057400 h 4724400"/>
              <a:gd name="connsiteX2" fmla="*/ 2057400 w 2087265"/>
              <a:gd name="connsiteY2" fmla="*/ 4724400 h 4724400"/>
              <a:gd name="connsiteX0" fmla="*/ 0 w 2087265"/>
              <a:gd name="connsiteY0" fmla="*/ 0 h 4724400"/>
              <a:gd name="connsiteX1" fmla="*/ 1143000 w 2087265"/>
              <a:gd name="connsiteY1" fmla="*/ 2057400 h 4724400"/>
              <a:gd name="connsiteX2" fmla="*/ 2057400 w 2087265"/>
              <a:gd name="connsiteY2" fmla="*/ 4724400 h 4724400"/>
            </a:gdLst>
            <a:ahLst/>
            <a:cxnLst>
              <a:cxn ang="0">
                <a:pos x="connsiteX0" y="connsiteY0"/>
              </a:cxn>
              <a:cxn ang="0">
                <a:pos x="connsiteX1" y="connsiteY1"/>
              </a:cxn>
              <a:cxn ang="0">
                <a:pos x="connsiteX2" y="connsiteY2"/>
              </a:cxn>
            </a:cxnLst>
            <a:rect l="l" t="t" r="r" b="b"/>
            <a:pathLst>
              <a:path w="2087265" h="4724400">
                <a:moveTo>
                  <a:pt x="0" y="0"/>
                </a:moveTo>
                <a:cubicBezTo>
                  <a:pt x="694805" y="1176911"/>
                  <a:pt x="232755" y="159124"/>
                  <a:pt x="1143000" y="2057400"/>
                </a:cubicBezTo>
                <a:cubicBezTo>
                  <a:pt x="1623884" y="3119051"/>
                  <a:pt x="2087265" y="3956770"/>
                  <a:pt x="2057400" y="4724400"/>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rot="-420000" flipH="1">
            <a:off x="6248400" y="1981200"/>
            <a:ext cx="152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360000" flipH="1">
            <a:off x="5843016" y="1371600"/>
            <a:ext cx="152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848600" y="5943600"/>
            <a:ext cx="152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480000" flipH="1">
            <a:off x="6557761" y="2601035"/>
            <a:ext cx="152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80000" flipH="1">
            <a:off x="6936090" y="3356736"/>
            <a:ext cx="152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 flipH="1">
            <a:off x="7548583" y="4735870"/>
            <a:ext cx="152400" cy="731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7239000" y="4038600"/>
            <a:ext cx="152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900000" flipH="1">
            <a:off x="7779665" y="5352425"/>
            <a:ext cx="152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 descr="E:\IMG_2620.jpg"/>
          <p:cNvPicPr>
            <a:picLocks noChangeAspect="1" noChangeArrowheads="1"/>
          </p:cNvPicPr>
          <p:nvPr/>
        </p:nvPicPr>
        <p:blipFill>
          <a:blip r:embed="rId5" cstate="print"/>
          <a:srcRect r="50879"/>
          <a:stretch>
            <a:fillRect/>
          </a:stretch>
        </p:blipFill>
        <p:spPr bwMode="auto">
          <a:xfrm>
            <a:off x="228600" y="2133600"/>
            <a:ext cx="2209800" cy="2993690"/>
          </a:xfrm>
          <a:prstGeom prst="rect">
            <a:avLst/>
          </a:prstGeom>
        </p:spPr>
        <p:style>
          <a:lnRef idx="2">
            <a:schemeClr val="accent6"/>
          </a:lnRef>
          <a:fillRef idx="1">
            <a:schemeClr val="lt1"/>
          </a:fillRef>
          <a:effectRef idx="0">
            <a:schemeClr val="accent6"/>
          </a:effectRef>
          <a:fontRef idx="minor">
            <a:schemeClr val="dk1"/>
          </a:fontRef>
        </p:style>
      </p:pic>
      <p:pic>
        <p:nvPicPr>
          <p:cNvPr id="22" name="Content Placeholder 4" descr="IMCanaltrail.jpg"/>
          <p:cNvPicPr>
            <a:picLocks noChangeAspect="1"/>
          </p:cNvPicPr>
          <p:nvPr/>
        </p:nvPicPr>
        <p:blipFill>
          <a:blip r:embed="rId6" cstate="print"/>
          <a:srcRect t="11880" b="31688"/>
          <a:stretch>
            <a:fillRect/>
          </a:stretch>
        </p:blipFill>
        <p:spPr>
          <a:xfrm>
            <a:off x="838200" y="609600"/>
            <a:ext cx="4419600" cy="1679448"/>
          </a:xfrm>
          <a:prstGeom prst="rect">
            <a:avLst/>
          </a:prstGeom>
        </p:spPr>
        <p:style>
          <a:lnRef idx="2">
            <a:schemeClr val="accent6"/>
          </a:lnRef>
          <a:fillRef idx="1">
            <a:schemeClr val="lt1"/>
          </a:fillRef>
          <a:effectRef idx="0">
            <a:schemeClr val="accent6"/>
          </a:effectRef>
          <a:fontRef idx="minor">
            <a:schemeClr val="dk1"/>
          </a:fontRef>
        </p:style>
      </p:pic>
      <p:sp>
        <p:nvSpPr>
          <p:cNvPr id="23" name="Freeform 22"/>
          <p:cNvSpPr/>
          <p:nvPr/>
        </p:nvSpPr>
        <p:spPr>
          <a:xfrm>
            <a:off x="1524000" y="609600"/>
            <a:ext cx="685799" cy="1676400"/>
          </a:xfrm>
          <a:custGeom>
            <a:avLst/>
            <a:gdLst>
              <a:gd name="connsiteX0" fmla="*/ 0 w 988540"/>
              <a:gd name="connsiteY0" fmla="*/ 0 h 1927654"/>
              <a:gd name="connsiteX1" fmla="*/ 358346 w 988540"/>
              <a:gd name="connsiteY1" fmla="*/ 568410 h 1927654"/>
              <a:gd name="connsiteX2" fmla="*/ 358346 w 988540"/>
              <a:gd name="connsiteY2" fmla="*/ 568410 h 1927654"/>
              <a:gd name="connsiteX3" fmla="*/ 988540 w 988540"/>
              <a:gd name="connsiteY3" fmla="*/ 1927654 h 1927654"/>
              <a:gd name="connsiteX0" fmla="*/ 0 w 632254"/>
              <a:gd name="connsiteY0" fmla="*/ 0 h 1907059"/>
              <a:gd name="connsiteX1" fmla="*/ 358346 w 632254"/>
              <a:gd name="connsiteY1" fmla="*/ 568410 h 1907059"/>
              <a:gd name="connsiteX2" fmla="*/ 358346 w 632254"/>
              <a:gd name="connsiteY2" fmla="*/ 568410 h 1907059"/>
              <a:gd name="connsiteX3" fmla="*/ 632254 w 632254"/>
              <a:gd name="connsiteY3" fmla="*/ 1907059 h 1907059"/>
              <a:gd name="connsiteX0" fmla="*/ 0 w 632254"/>
              <a:gd name="connsiteY0" fmla="*/ 0 h 1907059"/>
              <a:gd name="connsiteX1" fmla="*/ 358346 w 632254"/>
              <a:gd name="connsiteY1" fmla="*/ 568410 h 1907059"/>
              <a:gd name="connsiteX2" fmla="*/ 358346 w 632254"/>
              <a:gd name="connsiteY2" fmla="*/ 568410 h 1907059"/>
              <a:gd name="connsiteX3" fmla="*/ 632254 w 632254"/>
              <a:gd name="connsiteY3" fmla="*/ 1907059 h 1907059"/>
              <a:gd name="connsiteX0" fmla="*/ 0 w 632254"/>
              <a:gd name="connsiteY0" fmla="*/ 0 h 1907059"/>
              <a:gd name="connsiteX1" fmla="*/ 358346 w 632254"/>
              <a:gd name="connsiteY1" fmla="*/ 568410 h 1907059"/>
              <a:gd name="connsiteX2" fmla="*/ 358346 w 632254"/>
              <a:gd name="connsiteY2" fmla="*/ 568410 h 1907059"/>
              <a:gd name="connsiteX3" fmla="*/ 632254 w 632254"/>
              <a:gd name="connsiteY3" fmla="*/ 1907059 h 1907059"/>
              <a:gd name="connsiteX0" fmla="*/ 0 w 632254"/>
              <a:gd name="connsiteY0" fmla="*/ 0 h 1907059"/>
              <a:gd name="connsiteX1" fmla="*/ 358346 w 632254"/>
              <a:gd name="connsiteY1" fmla="*/ 568410 h 1907059"/>
              <a:gd name="connsiteX2" fmla="*/ 358346 w 632254"/>
              <a:gd name="connsiteY2" fmla="*/ 568410 h 1907059"/>
              <a:gd name="connsiteX3" fmla="*/ 632254 w 632254"/>
              <a:gd name="connsiteY3" fmla="*/ 1907059 h 1907059"/>
              <a:gd name="connsiteX0" fmla="*/ 53546 w 685800"/>
              <a:gd name="connsiteY0" fmla="*/ 74140 h 1981199"/>
              <a:gd name="connsiteX1" fmla="*/ 0 w 685800"/>
              <a:gd name="connsiteY1" fmla="*/ 0 h 1981199"/>
              <a:gd name="connsiteX2" fmla="*/ 411892 w 685800"/>
              <a:gd name="connsiteY2" fmla="*/ 642550 h 1981199"/>
              <a:gd name="connsiteX3" fmla="*/ 411892 w 685800"/>
              <a:gd name="connsiteY3" fmla="*/ 642550 h 1981199"/>
              <a:gd name="connsiteX4" fmla="*/ 685800 w 685800"/>
              <a:gd name="connsiteY4" fmla="*/ 1981199 h 1981199"/>
              <a:gd name="connsiteX0" fmla="*/ 53546 w 685800"/>
              <a:gd name="connsiteY0" fmla="*/ 74140 h 1981199"/>
              <a:gd name="connsiteX1" fmla="*/ 0 w 685800"/>
              <a:gd name="connsiteY1" fmla="*/ 0 h 1981199"/>
              <a:gd name="connsiteX2" fmla="*/ 411892 w 685800"/>
              <a:gd name="connsiteY2" fmla="*/ 642550 h 1981199"/>
              <a:gd name="connsiteX3" fmla="*/ 411892 w 685800"/>
              <a:gd name="connsiteY3" fmla="*/ 642550 h 1981199"/>
              <a:gd name="connsiteX4" fmla="*/ 685800 w 685800"/>
              <a:gd name="connsiteY4" fmla="*/ 1981199 h 1981199"/>
              <a:gd name="connsiteX0" fmla="*/ 53546 w 685800"/>
              <a:gd name="connsiteY0" fmla="*/ 74140 h 1981199"/>
              <a:gd name="connsiteX1" fmla="*/ 0 w 685800"/>
              <a:gd name="connsiteY1" fmla="*/ 0 h 1981199"/>
              <a:gd name="connsiteX2" fmla="*/ 411892 w 685800"/>
              <a:gd name="connsiteY2" fmla="*/ 642550 h 1981199"/>
              <a:gd name="connsiteX3" fmla="*/ 411892 w 685800"/>
              <a:gd name="connsiteY3" fmla="*/ 642550 h 1981199"/>
              <a:gd name="connsiteX4" fmla="*/ 685800 w 685800"/>
              <a:gd name="connsiteY4" fmla="*/ 1981199 h 1981199"/>
              <a:gd name="connsiteX0" fmla="*/ 0 w 762000"/>
              <a:gd name="connsiteY0" fmla="*/ 228600 h 1981199"/>
              <a:gd name="connsiteX1" fmla="*/ 76200 w 762000"/>
              <a:gd name="connsiteY1" fmla="*/ 0 h 1981199"/>
              <a:gd name="connsiteX2" fmla="*/ 488092 w 762000"/>
              <a:gd name="connsiteY2" fmla="*/ 642550 h 1981199"/>
              <a:gd name="connsiteX3" fmla="*/ 488092 w 762000"/>
              <a:gd name="connsiteY3" fmla="*/ 642550 h 1981199"/>
              <a:gd name="connsiteX4" fmla="*/ 762000 w 762000"/>
              <a:gd name="connsiteY4" fmla="*/ 1981199 h 1981199"/>
              <a:gd name="connsiteX0" fmla="*/ 0 w 685800"/>
              <a:gd name="connsiteY0" fmla="*/ 0 h 1981199"/>
              <a:gd name="connsiteX1" fmla="*/ 411892 w 685800"/>
              <a:gd name="connsiteY1" fmla="*/ 642550 h 1981199"/>
              <a:gd name="connsiteX2" fmla="*/ 411892 w 685800"/>
              <a:gd name="connsiteY2" fmla="*/ 642550 h 1981199"/>
              <a:gd name="connsiteX3" fmla="*/ 685800 w 685800"/>
              <a:gd name="connsiteY3" fmla="*/ 1981199 h 1981199"/>
              <a:gd name="connsiteX0" fmla="*/ 0 w 685800"/>
              <a:gd name="connsiteY0" fmla="*/ 0 h 1981199"/>
              <a:gd name="connsiteX1" fmla="*/ 411892 w 685800"/>
              <a:gd name="connsiteY1" fmla="*/ 642550 h 1981199"/>
              <a:gd name="connsiteX2" fmla="*/ 228600 w 685800"/>
              <a:gd name="connsiteY2" fmla="*/ 762000 h 1981199"/>
              <a:gd name="connsiteX3" fmla="*/ 685800 w 685800"/>
              <a:gd name="connsiteY3" fmla="*/ 1981199 h 1981199"/>
              <a:gd name="connsiteX0" fmla="*/ 0 w 685800"/>
              <a:gd name="connsiteY0" fmla="*/ 0 h 1981199"/>
              <a:gd name="connsiteX1" fmla="*/ 228600 w 685800"/>
              <a:gd name="connsiteY1" fmla="*/ 685800 h 1981199"/>
              <a:gd name="connsiteX2" fmla="*/ 228600 w 685800"/>
              <a:gd name="connsiteY2" fmla="*/ 762000 h 1981199"/>
              <a:gd name="connsiteX3" fmla="*/ 685800 w 685800"/>
              <a:gd name="connsiteY3" fmla="*/ 1981199 h 1981199"/>
              <a:gd name="connsiteX0" fmla="*/ 0 w 685800"/>
              <a:gd name="connsiteY0" fmla="*/ 0 h 1981199"/>
              <a:gd name="connsiteX1" fmla="*/ 228600 w 685800"/>
              <a:gd name="connsiteY1" fmla="*/ 7620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304800 w 685800"/>
              <a:gd name="connsiteY1" fmla="*/ 990600 h 1981199"/>
              <a:gd name="connsiteX2" fmla="*/ 685800 w 685800"/>
              <a:gd name="connsiteY2" fmla="*/ 1981199 h 1981199"/>
              <a:gd name="connsiteX0" fmla="*/ 0 w 685800"/>
              <a:gd name="connsiteY0" fmla="*/ 0 h 1981199"/>
              <a:gd name="connsiteX1" fmla="*/ 685800 w 685800"/>
              <a:gd name="connsiteY1" fmla="*/ 1981199 h 1981199"/>
              <a:gd name="connsiteX0" fmla="*/ 0 w 685800"/>
              <a:gd name="connsiteY0" fmla="*/ 0 h 1981199"/>
              <a:gd name="connsiteX1" fmla="*/ 685800 w 685800"/>
              <a:gd name="connsiteY1" fmla="*/ 1981199 h 1981199"/>
              <a:gd name="connsiteX0" fmla="*/ 0 w 685799"/>
              <a:gd name="connsiteY0" fmla="*/ 0 h 1676400"/>
              <a:gd name="connsiteX1" fmla="*/ 685799 w 685799"/>
              <a:gd name="connsiteY1" fmla="*/ 1676400 h 1676400"/>
              <a:gd name="connsiteX0" fmla="*/ 0 w 685799"/>
              <a:gd name="connsiteY0" fmla="*/ 0 h 1676400"/>
              <a:gd name="connsiteX1" fmla="*/ 685799 w 685799"/>
              <a:gd name="connsiteY1" fmla="*/ 1676400 h 1676400"/>
              <a:gd name="connsiteX0" fmla="*/ 0 w 685799"/>
              <a:gd name="connsiteY0" fmla="*/ 0 h 1676400"/>
              <a:gd name="connsiteX1" fmla="*/ 685799 w 685799"/>
              <a:gd name="connsiteY1" fmla="*/ 1676400 h 1676400"/>
            </a:gdLst>
            <a:ahLst/>
            <a:cxnLst>
              <a:cxn ang="0">
                <a:pos x="connsiteX0" y="connsiteY0"/>
              </a:cxn>
              <a:cxn ang="0">
                <a:pos x="connsiteX1" y="connsiteY1"/>
              </a:cxn>
            </a:cxnLst>
            <a:rect l="l" t="t" r="r" b="b"/>
            <a:pathLst>
              <a:path w="685799" h="1676400">
                <a:moveTo>
                  <a:pt x="0" y="0"/>
                </a:moveTo>
                <a:cubicBezTo>
                  <a:pt x="318940" y="604625"/>
                  <a:pt x="377232" y="741192"/>
                  <a:pt x="685799" y="1676400"/>
                </a:cubicBezTo>
              </a:path>
            </a:pathLst>
          </a:cu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a:off x="1676400" y="1219200"/>
            <a:ext cx="0" cy="457200"/>
          </a:xfrm>
          <a:prstGeom prst="straightConnector1">
            <a:avLst/>
          </a:prstGeom>
          <a:ln w="34925">
            <a:tailEnd type="triangle" w="lg" len="me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343401" y="381000"/>
            <a:ext cx="0" cy="457200"/>
          </a:xfrm>
          <a:prstGeom prst="straightConnector1">
            <a:avLst/>
          </a:prstGeom>
          <a:ln w="38100">
            <a:tailEnd type="triangle" w="lg" len="me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5410200" y="1447800"/>
            <a:ext cx="457200" cy="152400"/>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4114800" y="5715000"/>
            <a:ext cx="3733800" cy="152400"/>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2"/>
          <p:cNvSpPr txBox="1">
            <a:spLocks/>
          </p:cNvSpPr>
          <p:nvPr/>
        </p:nvSpPr>
        <p:spPr>
          <a:xfrm>
            <a:off x="6705600" y="533400"/>
            <a:ext cx="2209800" cy="1981200"/>
          </a:xfrm>
          <a:prstGeom prst="rect">
            <a:avLst/>
          </a:prstGeom>
          <a:solidFill>
            <a:schemeClr val="accent4">
              <a:lumMod val="20000"/>
              <a:lumOff val="80000"/>
            </a:schemeClr>
          </a:solidFill>
          <a:effectLst>
            <a:softEdge rad="63500"/>
          </a:effectLst>
        </p:spPr>
        <p:txBody>
          <a:bodyPr vert="horz" lIns="91440" tIns="45720" rIns="91440" bIns="45720" rtlCol="0" anchor="ctr" anchorCtr="0">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Understand </a:t>
            </a:r>
            <a:r>
              <a:rPr lang="en-US" sz="2400" dirty="0" smtClean="0">
                <a:solidFill>
                  <a:schemeClr val="tx2"/>
                </a:solidFill>
              </a:rPr>
              <a:t>the relationship between the fold mapped at </a:t>
            </a:r>
            <a:r>
              <a:rPr lang="en-US" sz="2400" dirty="0" err="1" smtClean="0">
                <a:solidFill>
                  <a:schemeClr val="tx2"/>
                </a:solidFill>
              </a:rPr>
              <a:t>Matthiessen</a:t>
            </a:r>
            <a:r>
              <a:rPr lang="en-US" sz="2400" dirty="0" smtClean="0">
                <a:solidFill>
                  <a:schemeClr val="tx2"/>
                </a:solidFill>
              </a:rPr>
              <a:t> State Park and Split Rock</a:t>
            </a:r>
          </a:p>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US" sz="2400" dirty="0" smtClean="0">
                <a:solidFill>
                  <a:schemeClr val="tx2"/>
                </a:solidFill>
              </a:rPr>
              <a:t>Express that relationship on a map</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Conclusions &amp; Future Work</a:t>
            </a:r>
            <a:endParaRPr lang="en-US" sz="2800" dirty="0"/>
          </a:p>
        </p:txBody>
      </p:sp>
      <p:sp>
        <p:nvSpPr>
          <p:cNvPr id="3" name="Content Placeholder 2"/>
          <p:cNvSpPr>
            <a:spLocks noGrp="1"/>
          </p:cNvSpPr>
          <p:nvPr>
            <p:ph sz="half" idx="1"/>
          </p:nvPr>
        </p:nvSpPr>
        <p:spPr>
          <a:xfrm>
            <a:off x="762000" y="304800"/>
            <a:ext cx="3657600" cy="5410200"/>
          </a:xfrm>
        </p:spPr>
        <p:txBody>
          <a:bodyPr>
            <a:normAutofit fontScale="55000" lnSpcReduction="20000"/>
          </a:bodyPr>
          <a:lstStyle/>
          <a:p>
            <a:r>
              <a:rPr lang="en-US" sz="2700" dirty="0" smtClean="0"/>
              <a:t>ISGS field trip guides of the LaSalle area provide an outstanding resource from which we have developed a two field-based projects – making use of State Parks and Natural Areas near LaSalle, IL</a:t>
            </a:r>
          </a:p>
          <a:p>
            <a:pPr>
              <a:buNone/>
            </a:pPr>
            <a:endParaRPr lang="en-US" sz="2700" dirty="0" smtClean="0"/>
          </a:p>
          <a:p>
            <a:pPr marL="274320" lvl="2" indent="-274320"/>
            <a:r>
              <a:rPr lang="en-US" sz="2700" dirty="0" smtClean="0"/>
              <a:t>The projects are independently scalable in the sense that the breadth and length can be modified to accommodate different learning levels, student populations, and time allotments. </a:t>
            </a:r>
          </a:p>
          <a:p>
            <a:pPr marL="274320" lvl="2" indent="-274320">
              <a:buNone/>
            </a:pPr>
            <a:endParaRPr lang="en-US" sz="2700" dirty="0" smtClean="0"/>
          </a:p>
          <a:p>
            <a:pPr marL="274320" lvl="2" indent="-274320"/>
            <a:r>
              <a:rPr lang="en-US" sz="2700" dirty="0" smtClean="0"/>
              <a:t>We have used a scaffold approach – revisiting or adding to previous projects to support student learning at a variety of levels.</a:t>
            </a:r>
          </a:p>
          <a:p>
            <a:endParaRPr lang="en-US" sz="2700" dirty="0" smtClean="0"/>
          </a:p>
          <a:p>
            <a:r>
              <a:rPr lang="en-US" sz="2700" dirty="0" smtClean="0"/>
              <a:t>Next step</a:t>
            </a:r>
            <a:r>
              <a:rPr lang="en-US" dirty="0" smtClean="0"/>
              <a:t>: developing detailed project guides – with the goal of producing a set of projects that can be used in conjunction with ISGS field trip guide(s) for various levels of undergraduate instruction. Ideally, we would like these projects to be available to any field trip group visiting the area as a supplement to published field trip guides. </a:t>
            </a:r>
            <a:endParaRPr lang="en-US" dirty="0"/>
          </a:p>
        </p:txBody>
      </p:sp>
      <p:pic>
        <p:nvPicPr>
          <p:cNvPr id="5" name="Picture 2" descr="E:\IMG_2644.jpg"/>
          <p:cNvPicPr>
            <a:picLocks noGrp="1" noChangeAspect="1" noChangeArrowheads="1"/>
          </p:cNvPicPr>
          <p:nvPr>
            <p:ph sz="half" idx="2"/>
          </p:nvPr>
        </p:nvPicPr>
        <p:blipFill>
          <a:blip r:embed="rId3" cstate="print"/>
          <a:srcRect l="1852" t="8367" r="10225" b="13722"/>
          <a:stretch>
            <a:fillRect/>
          </a:stretch>
        </p:blipFill>
        <p:spPr bwMode="auto">
          <a:xfrm>
            <a:off x="4648200" y="1414766"/>
            <a:ext cx="3657600" cy="2156805"/>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Bedrock Features </a:t>
            </a:r>
            <a:br>
              <a:rPr lang="en-US" sz="2400" dirty="0" smtClean="0"/>
            </a:br>
            <a:r>
              <a:rPr lang="en-US" sz="2400" dirty="0" smtClean="0"/>
              <a:t>in the Starved Rock Area</a:t>
            </a:r>
            <a:endParaRPr lang="en-US" sz="2400" dirty="0"/>
          </a:p>
        </p:txBody>
      </p:sp>
      <p:sp>
        <p:nvSpPr>
          <p:cNvPr id="3" name="Content Placeholder 2"/>
          <p:cNvSpPr>
            <a:spLocks noGrp="1"/>
          </p:cNvSpPr>
          <p:nvPr>
            <p:ph idx="1"/>
          </p:nvPr>
        </p:nvSpPr>
        <p:spPr>
          <a:xfrm>
            <a:off x="762000" y="685800"/>
            <a:ext cx="3352800" cy="3886200"/>
          </a:xfrm>
        </p:spPr>
        <p:txBody>
          <a:bodyPr>
            <a:normAutofit fontScale="85000" lnSpcReduction="10000"/>
          </a:bodyPr>
          <a:lstStyle/>
          <a:p>
            <a:r>
              <a:rPr lang="en-US" sz="1800" dirty="0" smtClean="0"/>
              <a:t>LaSalle Anticline – broad </a:t>
            </a:r>
            <a:r>
              <a:rPr lang="en-US" sz="1800" dirty="0" err="1" smtClean="0"/>
              <a:t>anticlinorium</a:t>
            </a:r>
            <a:r>
              <a:rPr lang="en-US" sz="1800" dirty="0" smtClean="0"/>
              <a:t> – largest structural feature in Illinois </a:t>
            </a:r>
          </a:p>
          <a:p>
            <a:r>
              <a:rPr lang="en-US" sz="1800" dirty="0" smtClean="0"/>
              <a:t>Northernmost segment (also known as the Peru Monocline) is exposed in the LaSalle area</a:t>
            </a:r>
          </a:p>
          <a:p>
            <a:r>
              <a:rPr lang="en-US" sz="1800" dirty="0" smtClean="0"/>
              <a:t>Asymmetric fold with the west limb dipping more steeply than the east</a:t>
            </a:r>
          </a:p>
          <a:p>
            <a:r>
              <a:rPr lang="en-US" sz="1800" dirty="0" smtClean="0"/>
              <a:t>Rock units that form the structure include Lower Ordovician Shakopee Dolomite, Middle Ordovician St. Peter Sandstone and Platteville Limestone.</a:t>
            </a:r>
          </a:p>
          <a:p>
            <a:r>
              <a:rPr lang="en-US" sz="1800" dirty="0" smtClean="0"/>
              <a:t>Unconformity - Overlain by Pennsylvanian strata (sandstone, coal and mudstone).</a:t>
            </a:r>
            <a:endParaRPr lang="en-US" dirty="0"/>
          </a:p>
        </p:txBody>
      </p:sp>
      <p:pic>
        <p:nvPicPr>
          <p:cNvPr id="1026" name="Picture 2" descr="C:\Users\Kris\Pictures\2013-04-29 101541.jpg"/>
          <p:cNvPicPr>
            <a:picLocks noChangeAspect="1" noChangeArrowheads="1"/>
          </p:cNvPicPr>
          <p:nvPr/>
        </p:nvPicPr>
        <p:blipFill>
          <a:blip r:embed="rId3" cstate="print"/>
          <a:srcRect t="4545" r="29598" b="22919"/>
          <a:stretch>
            <a:fillRect/>
          </a:stretch>
        </p:blipFill>
        <p:spPr bwMode="auto">
          <a:xfrm>
            <a:off x="4419600" y="635000"/>
            <a:ext cx="3810000" cy="5080000"/>
          </a:xfrm>
          <a:prstGeom prst="rect">
            <a:avLst/>
          </a:prstGeom>
        </p:spPr>
        <p:style>
          <a:lnRef idx="2">
            <a:schemeClr val="accent6"/>
          </a:lnRef>
          <a:fillRef idx="1">
            <a:schemeClr val="lt1"/>
          </a:fillRef>
          <a:effectRef idx="0">
            <a:schemeClr val="accent6"/>
          </a:effectRef>
          <a:fontRef idx="minor">
            <a:schemeClr val="dk1"/>
          </a:fontRef>
        </p:style>
      </p:pic>
      <p:sp>
        <p:nvSpPr>
          <p:cNvPr id="5" name="TextBox 4"/>
          <p:cNvSpPr txBox="1"/>
          <p:nvPr/>
        </p:nvSpPr>
        <p:spPr>
          <a:xfrm>
            <a:off x="4419600" y="609600"/>
            <a:ext cx="2964273" cy="461665"/>
          </a:xfrm>
          <a:prstGeom prst="rect">
            <a:avLst/>
          </a:prstGeom>
          <a:solidFill>
            <a:schemeClr val="tx2">
              <a:lumMod val="10000"/>
              <a:lumOff val="90000"/>
            </a:schemeClr>
          </a:solidFill>
          <a:effectLst>
            <a:softEdge rad="63500"/>
          </a:effectLst>
        </p:spPr>
        <p:txBody>
          <a:bodyPr wrap="none" rtlCol="0">
            <a:spAutoFit/>
          </a:bodyPr>
          <a:lstStyle/>
          <a:p>
            <a:r>
              <a:rPr lang="en-US" sz="1200" dirty="0" smtClean="0"/>
              <a:t>Nelson, 1995, Structural Features in Illinois, </a:t>
            </a:r>
          </a:p>
          <a:p>
            <a:r>
              <a:rPr lang="en-US" sz="1200" dirty="0" smtClean="0"/>
              <a:t>ISGS Bulletin 100</a:t>
            </a:r>
            <a:endParaRPr lang="en-US" sz="1200" dirty="0"/>
          </a:p>
        </p:txBody>
      </p:sp>
      <p:pic>
        <p:nvPicPr>
          <p:cNvPr id="1027" name="Picture 3" descr="C:\Users\Kris\Pictures\2013-04-30 125959.jpg"/>
          <p:cNvPicPr>
            <a:picLocks noChangeAspect="1" noChangeArrowheads="1"/>
          </p:cNvPicPr>
          <p:nvPr/>
        </p:nvPicPr>
        <p:blipFill>
          <a:blip r:embed="rId4" cstate="print"/>
          <a:srcRect t="76667" b="5555"/>
          <a:stretch>
            <a:fillRect/>
          </a:stretch>
        </p:blipFill>
        <p:spPr bwMode="auto">
          <a:xfrm>
            <a:off x="304800" y="4648200"/>
            <a:ext cx="8637010" cy="1987077"/>
          </a:xfrm>
          <a:prstGeom prst="rect">
            <a:avLst/>
          </a:prstGeom>
        </p:spPr>
        <p:style>
          <a:lnRef idx="2">
            <a:schemeClr val="accent6"/>
          </a:lnRef>
          <a:fillRef idx="1">
            <a:schemeClr val="lt1"/>
          </a:fillRef>
          <a:effectRef idx="0">
            <a:schemeClr val="accent6"/>
          </a:effectRef>
          <a:fontRef idx="minor">
            <a:schemeClr val="dk1"/>
          </a:fontRef>
        </p:style>
      </p:pic>
      <p:sp>
        <p:nvSpPr>
          <p:cNvPr id="8" name="TextBox 7"/>
          <p:cNvSpPr txBox="1"/>
          <p:nvPr/>
        </p:nvSpPr>
        <p:spPr>
          <a:xfrm>
            <a:off x="6248400" y="6334780"/>
            <a:ext cx="2895600" cy="461665"/>
          </a:xfrm>
          <a:prstGeom prst="rect">
            <a:avLst/>
          </a:prstGeom>
          <a:solidFill>
            <a:schemeClr val="bg2"/>
          </a:solidFill>
          <a:effectLst>
            <a:softEdge rad="63500"/>
          </a:effectLst>
        </p:spPr>
        <p:txBody>
          <a:bodyPr wrap="square" rtlCol="0">
            <a:spAutoFit/>
          </a:bodyPr>
          <a:lstStyle/>
          <a:p>
            <a:r>
              <a:rPr lang="en-US" sz="1200" dirty="0" smtClean="0"/>
              <a:t>Illinois State Geological Survey Field Trip Guide 1962C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057400"/>
            <a:ext cx="5210789" cy="1146733"/>
          </a:xfrm>
        </p:spPr>
        <p:txBody>
          <a:bodyPr>
            <a:normAutofit fontScale="90000"/>
          </a:bodyPr>
          <a:lstStyle/>
          <a:p>
            <a:r>
              <a:rPr lang="en-US" dirty="0" smtClean="0"/>
              <a:t>Project-based trip #1</a:t>
            </a:r>
            <a:endParaRPr lang="en-US" dirty="0"/>
          </a:p>
        </p:txBody>
      </p:sp>
      <p:sp>
        <p:nvSpPr>
          <p:cNvPr id="3" name="Content Placeholder 2"/>
          <p:cNvSpPr>
            <a:spLocks noGrp="1"/>
          </p:cNvSpPr>
          <p:nvPr>
            <p:ph sz="half" idx="1"/>
          </p:nvPr>
        </p:nvSpPr>
        <p:spPr>
          <a:xfrm>
            <a:off x="152400" y="4114800"/>
            <a:ext cx="6096000" cy="2057400"/>
          </a:xfrm>
        </p:spPr>
        <p:txBody>
          <a:bodyPr>
            <a:normAutofit fontScale="47500" lnSpcReduction="20000"/>
          </a:bodyPr>
          <a:lstStyle/>
          <a:p>
            <a:pPr>
              <a:spcAft>
                <a:spcPts val="600"/>
              </a:spcAft>
            </a:pPr>
            <a:r>
              <a:rPr lang="en-US" dirty="0" smtClean="0"/>
              <a:t>Freshman- and Sophomore-level geology courses including Historical Geology</a:t>
            </a:r>
          </a:p>
          <a:p>
            <a:r>
              <a:rPr lang="en-US" dirty="0" smtClean="0"/>
              <a:t>Learning Objectives</a:t>
            </a:r>
          </a:p>
          <a:p>
            <a:pPr lvl="1"/>
            <a:r>
              <a:rPr lang="en-US" dirty="0" smtClean="0"/>
              <a:t>Identify rocks in the field &amp; place them in the </a:t>
            </a:r>
            <a:r>
              <a:rPr lang="en-US" dirty="0" err="1" smtClean="0"/>
              <a:t>stratigraphic</a:t>
            </a:r>
            <a:r>
              <a:rPr lang="en-US" dirty="0" smtClean="0"/>
              <a:t> sequence</a:t>
            </a:r>
          </a:p>
          <a:p>
            <a:pPr lvl="1"/>
            <a:r>
              <a:rPr lang="en-US" dirty="0" smtClean="0"/>
              <a:t>Recognize strike and dip</a:t>
            </a:r>
          </a:p>
          <a:p>
            <a:pPr lvl="1"/>
            <a:r>
              <a:rPr lang="en-US" dirty="0" smtClean="0"/>
              <a:t>Locating position on map</a:t>
            </a:r>
          </a:p>
          <a:p>
            <a:pPr lvl="1">
              <a:spcAft>
                <a:spcPts val="600"/>
              </a:spcAft>
            </a:pPr>
            <a:r>
              <a:rPr lang="en-US" dirty="0" smtClean="0"/>
              <a:t>Plot data on X-section</a:t>
            </a:r>
          </a:p>
          <a:p>
            <a:pPr lvl="1"/>
            <a:r>
              <a:rPr lang="en-US" dirty="0" smtClean="0"/>
              <a:t>Hypothesis development , data collection</a:t>
            </a:r>
          </a:p>
          <a:p>
            <a:pPr lvl="1"/>
            <a:r>
              <a:rPr lang="en-US" dirty="0" smtClean="0"/>
              <a:t>Interpret results</a:t>
            </a:r>
          </a:p>
          <a:p>
            <a:pPr lvl="2"/>
            <a:r>
              <a:rPr lang="en-US" dirty="0" smtClean="0"/>
              <a:t>Recognize geologic structures, unconformities </a:t>
            </a:r>
          </a:p>
          <a:p>
            <a:pPr lvl="2"/>
            <a:r>
              <a:rPr lang="en-US" dirty="0" smtClean="0"/>
              <a:t>Recognize the relationship of individual outcrops to regional relationships</a:t>
            </a:r>
          </a:p>
          <a:p>
            <a:pPr lvl="1"/>
            <a:endParaRPr lang="en-US" dirty="0"/>
          </a:p>
        </p:txBody>
      </p:sp>
      <p:pic>
        <p:nvPicPr>
          <p:cNvPr id="6" name="Picture 2"/>
          <p:cNvPicPr>
            <a:picLocks noChangeAspect="1" noChangeArrowheads="1"/>
          </p:cNvPicPr>
          <p:nvPr/>
        </p:nvPicPr>
        <p:blipFill>
          <a:blip r:embed="rId3" cstate="print"/>
          <a:srcRect t="23000" r="275" b="7000"/>
          <a:stretch>
            <a:fillRect/>
          </a:stretch>
        </p:blipFill>
        <p:spPr bwMode="auto">
          <a:xfrm>
            <a:off x="588307" y="533400"/>
            <a:ext cx="7989889" cy="350520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7" name="Oval 6"/>
          <p:cNvSpPr/>
          <p:nvPr/>
        </p:nvSpPr>
        <p:spPr>
          <a:xfrm>
            <a:off x="8382000" y="2362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87904" y="25908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62800" y="1981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200400" y="3505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657600" y="838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57400" y="1371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16642" y="2014213"/>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E:\IMG_2644.jpg"/>
          <p:cNvPicPr>
            <a:picLocks noChangeAspect="1" noChangeArrowheads="1"/>
          </p:cNvPicPr>
          <p:nvPr/>
        </p:nvPicPr>
        <p:blipFill>
          <a:blip r:embed="rId4" cstate="print"/>
          <a:srcRect l="1852" t="8367" r="10225" b="13722"/>
          <a:stretch>
            <a:fillRect/>
          </a:stretch>
        </p:blipFill>
        <p:spPr bwMode="auto">
          <a:xfrm>
            <a:off x="6172200" y="4419600"/>
            <a:ext cx="2667000" cy="1572846"/>
          </a:xfrm>
          <a:prstGeom prst="rect">
            <a:avLst/>
          </a:prstGeom>
        </p:spPr>
        <p:style>
          <a:lnRef idx="2">
            <a:schemeClr val="accent6"/>
          </a:lnRef>
          <a:fillRef idx="1">
            <a:schemeClr val="lt1"/>
          </a:fillRef>
          <a:effectRef idx="0">
            <a:schemeClr val="accent6"/>
          </a:effectRef>
          <a:fontRef idx="minor">
            <a:schemeClr val="dk1"/>
          </a:fontRef>
        </p:style>
      </p:pic>
      <p:sp>
        <p:nvSpPr>
          <p:cNvPr id="17" name="TextBox 16"/>
          <p:cNvSpPr txBox="1"/>
          <p:nvPr/>
        </p:nvSpPr>
        <p:spPr>
          <a:xfrm>
            <a:off x="304800" y="6248400"/>
            <a:ext cx="3200400" cy="461665"/>
          </a:xfrm>
          <a:prstGeom prst="rect">
            <a:avLst/>
          </a:prstGeom>
          <a:noFill/>
        </p:spPr>
        <p:txBody>
          <a:bodyPr wrap="square" rtlCol="0">
            <a:spAutoFit/>
          </a:bodyPr>
          <a:lstStyle/>
          <a:p>
            <a:r>
              <a:rPr lang="en-US" sz="2400" dirty="0" smtClean="0">
                <a:latin typeface="+mj-lt"/>
              </a:rPr>
              <a:t>Project-based trip #1</a:t>
            </a:r>
            <a:endParaRPr lang="en-US" sz="2400" dirty="0">
              <a:latin typeface="+mj-lt"/>
            </a:endParaRPr>
          </a:p>
        </p:txBody>
      </p:sp>
    </p:spTree>
    <p:extLst>
      <p:ext uri="{BB962C8B-B14F-4D97-AF65-F5344CB8AC3E}">
        <p14:creationId xmlns:p14="http://schemas.microsoft.com/office/powerpoint/2010/main" xmlns="" val="1932127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6781800" cy="381000"/>
          </a:xfrm>
        </p:spPr>
        <p:txBody>
          <a:bodyPr>
            <a:normAutofit fontScale="90000"/>
          </a:bodyPr>
          <a:lstStyle/>
          <a:p>
            <a:r>
              <a:rPr lang="en-US" sz="2000" dirty="0" smtClean="0">
                <a:solidFill>
                  <a:schemeClr val="bg1"/>
                </a:solidFill>
                <a:effectLst>
                  <a:outerShdw blurRad="38100" dist="38100" dir="2700000" algn="tl">
                    <a:srgbClr val="000000">
                      <a:alpha val="43137"/>
                    </a:srgbClr>
                  </a:outerShdw>
                </a:effectLst>
              </a:rPr>
              <a:t>Students receive field packets that include the following…</a:t>
            </a:r>
            <a:endParaRPr lang="en-US" sz="20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990600"/>
            <a:ext cx="3581400" cy="685799"/>
          </a:xfrm>
        </p:spPr>
        <p:txBody>
          <a:bodyPr>
            <a:noAutofit/>
          </a:bodyPr>
          <a:lstStyle/>
          <a:p>
            <a:r>
              <a:rPr lang="en-US" sz="2000" dirty="0" smtClean="0"/>
              <a:t>Map – plot  location of each stop </a:t>
            </a:r>
          </a:p>
        </p:txBody>
      </p:sp>
      <p:sp>
        <p:nvSpPr>
          <p:cNvPr id="4" name="Content Placeholder 3"/>
          <p:cNvSpPr>
            <a:spLocks noGrp="1"/>
          </p:cNvSpPr>
          <p:nvPr>
            <p:ph sz="half" idx="2"/>
          </p:nvPr>
        </p:nvSpPr>
        <p:spPr/>
        <p:txBody>
          <a:bodyPr>
            <a:normAutofit/>
          </a:bodyPr>
          <a:lstStyle/>
          <a:p>
            <a:endParaRPr lang="en-US" dirty="0"/>
          </a:p>
        </p:txBody>
      </p:sp>
      <p:pic>
        <p:nvPicPr>
          <p:cNvPr id="6" name="Picture 2"/>
          <p:cNvPicPr>
            <a:picLocks noChangeAspect="1" noChangeArrowheads="1"/>
          </p:cNvPicPr>
          <p:nvPr/>
        </p:nvPicPr>
        <p:blipFill>
          <a:blip r:embed="rId3" cstate="print"/>
          <a:srcRect t="23000" r="275" b="7000"/>
          <a:stretch>
            <a:fillRect/>
          </a:stretch>
        </p:blipFill>
        <p:spPr bwMode="auto">
          <a:xfrm>
            <a:off x="457200" y="2590800"/>
            <a:ext cx="7816192" cy="3429000"/>
          </a:xfrm>
          <a:prstGeom prst="rect">
            <a:avLst/>
          </a:prstGeom>
          <a:ln>
            <a:headEnd/>
            <a:tailEnd/>
          </a:ln>
        </p:spPr>
        <p:style>
          <a:lnRef idx="2">
            <a:schemeClr val="accent6"/>
          </a:lnRef>
          <a:fillRef idx="1">
            <a:schemeClr val="lt1"/>
          </a:fillRef>
          <a:effectRef idx="0">
            <a:schemeClr val="accent6"/>
          </a:effectRef>
          <a:fontRef idx="minor">
            <a:schemeClr val="dk1"/>
          </a:fontRef>
        </p:style>
      </p:pic>
      <p:pic>
        <p:nvPicPr>
          <p:cNvPr id="7" name="Picture 2" descr="E:\IMG_2620.jpg"/>
          <p:cNvPicPr>
            <a:picLocks noChangeAspect="1" noChangeArrowheads="1"/>
          </p:cNvPicPr>
          <p:nvPr/>
        </p:nvPicPr>
        <p:blipFill>
          <a:blip r:embed="rId4" cstate="print"/>
          <a:srcRect/>
          <a:stretch>
            <a:fillRect/>
          </a:stretch>
        </p:blipFill>
        <p:spPr bwMode="auto">
          <a:xfrm>
            <a:off x="4267200" y="609600"/>
            <a:ext cx="4498715" cy="2993690"/>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6781800" cy="381000"/>
          </a:xfrm>
        </p:spPr>
        <p:txBody>
          <a:bodyPr>
            <a:normAutofit fontScale="90000"/>
          </a:bodyPr>
          <a:lstStyle/>
          <a:p>
            <a:r>
              <a:rPr lang="en-US" sz="2000" dirty="0" smtClean="0">
                <a:solidFill>
                  <a:schemeClr val="bg1"/>
                </a:solidFill>
                <a:effectLst>
                  <a:outerShdw blurRad="38100" dist="38100" dir="2700000" algn="tl">
                    <a:srgbClr val="000000">
                      <a:alpha val="43137"/>
                    </a:srgbClr>
                  </a:outerShdw>
                </a:effectLst>
              </a:rPr>
              <a:t>Students receive field packets that include the following…</a:t>
            </a:r>
            <a:endParaRPr lang="en-US" sz="20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228600" y="381000"/>
            <a:ext cx="4191000" cy="1981199"/>
          </a:xfrm>
        </p:spPr>
        <p:txBody>
          <a:bodyPr>
            <a:normAutofit fontScale="62500" lnSpcReduction="20000"/>
          </a:bodyPr>
          <a:lstStyle/>
          <a:p>
            <a:pPr>
              <a:spcAft>
                <a:spcPts val="600"/>
              </a:spcAft>
            </a:pPr>
            <a:r>
              <a:rPr lang="en-US" dirty="0" smtClean="0"/>
              <a:t>Generalized Geologic Column </a:t>
            </a:r>
          </a:p>
          <a:p>
            <a:pPr lvl="1">
              <a:spcAft>
                <a:spcPts val="600"/>
              </a:spcAft>
            </a:pPr>
            <a:r>
              <a:rPr lang="en-US" dirty="0" smtClean="0"/>
              <a:t>Fit rock types into the regional </a:t>
            </a:r>
            <a:r>
              <a:rPr lang="en-US" dirty="0" err="1" smtClean="0"/>
              <a:t>stratigraphy</a:t>
            </a:r>
            <a:endParaRPr lang="en-US" dirty="0" smtClean="0"/>
          </a:p>
          <a:p>
            <a:pPr lvl="1"/>
            <a:r>
              <a:rPr lang="en-US" dirty="0" smtClean="0"/>
              <a:t>At each stop, students are asked to keep track of elevation, and the attitude of the beds – make predictions as to what rock formations they expect to find at various locations. </a:t>
            </a:r>
          </a:p>
        </p:txBody>
      </p:sp>
      <p:sp>
        <p:nvSpPr>
          <p:cNvPr id="9" name="Content Placeholder 8"/>
          <p:cNvSpPr>
            <a:spLocks noGrp="1"/>
          </p:cNvSpPr>
          <p:nvPr>
            <p:ph sz="half" idx="2"/>
          </p:nvPr>
        </p:nvSpPr>
        <p:spPr/>
        <p:txBody>
          <a:bodyPr>
            <a:normAutofit fontScale="62500" lnSpcReduction="20000"/>
          </a:bodyPr>
          <a:lstStyle/>
          <a:p>
            <a:endParaRPr lang="en-US"/>
          </a:p>
        </p:txBody>
      </p:sp>
      <p:pic>
        <p:nvPicPr>
          <p:cNvPr id="10" name="Content Placeholder 3" descr="100_0002.jpg"/>
          <p:cNvPicPr>
            <a:picLocks noChangeAspect="1"/>
          </p:cNvPicPr>
          <p:nvPr/>
        </p:nvPicPr>
        <p:blipFill>
          <a:blip r:embed="rId3" cstate="print"/>
          <a:srcRect l="28261" r="10870"/>
          <a:stretch>
            <a:fillRect/>
          </a:stretch>
        </p:blipFill>
        <p:spPr>
          <a:xfrm>
            <a:off x="990600" y="2590800"/>
            <a:ext cx="2819400" cy="3470652"/>
          </a:xfrm>
          <a:prstGeom prst="rect">
            <a:avLst/>
          </a:prstGeom>
        </p:spPr>
        <p:style>
          <a:lnRef idx="2">
            <a:schemeClr val="accent6"/>
          </a:lnRef>
          <a:fillRef idx="1">
            <a:schemeClr val="lt1"/>
          </a:fillRef>
          <a:effectRef idx="0">
            <a:schemeClr val="accent6"/>
          </a:effectRef>
          <a:fontRef idx="minor">
            <a:schemeClr val="dk1"/>
          </a:fontRef>
        </p:style>
      </p:pic>
      <p:pic>
        <p:nvPicPr>
          <p:cNvPr id="11" name="Picture 2"/>
          <p:cNvPicPr>
            <a:picLocks noChangeAspect="1" noChangeArrowheads="1"/>
          </p:cNvPicPr>
          <p:nvPr/>
        </p:nvPicPr>
        <p:blipFill>
          <a:blip r:embed="rId4" cstate="print"/>
          <a:srcRect l="8322"/>
          <a:stretch>
            <a:fillRect/>
          </a:stretch>
        </p:blipFill>
        <p:spPr bwMode="auto">
          <a:xfrm>
            <a:off x="4419600" y="609600"/>
            <a:ext cx="4044624" cy="5415274"/>
          </a:xfrm>
          <a:prstGeom prst="rect">
            <a:avLst/>
          </a:prstGeom>
          <a:ln w="22225"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pic>
    </p:spTree>
  </p:cSld>
  <p:clrMapOvr>
    <a:masterClrMapping/>
  </p:clrMapOvr>
  <p:transition>
    <p:cover dir="l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6781800" cy="381000"/>
          </a:xfrm>
        </p:spPr>
        <p:txBody>
          <a:bodyPr>
            <a:normAutofit fontScale="90000"/>
          </a:bodyPr>
          <a:lstStyle/>
          <a:p>
            <a:r>
              <a:rPr lang="en-US" sz="2000" dirty="0" smtClean="0">
                <a:solidFill>
                  <a:schemeClr val="bg1"/>
                </a:solidFill>
                <a:effectLst>
                  <a:outerShdw blurRad="38100" dist="38100" dir="2700000" algn="tl">
                    <a:srgbClr val="000000">
                      <a:alpha val="43137"/>
                    </a:srgbClr>
                  </a:outerShdw>
                </a:effectLst>
              </a:rPr>
              <a:t>Students receive field packets that include the following…</a:t>
            </a:r>
            <a:endParaRPr lang="en-US" sz="20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304800" y="533400"/>
            <a:ext cx="4876800" cy="1828800"/>
          </a:xfrm>
        </p:spPr>
        <p:txBody>
          <a:bodyPr>
            <a:normAutofit fontScale="55000" lnSpcReduction="20000"/>
          </a:bodyPr>
          <a:lstStyle/>
          <a:p>
            <a:pPr>
              <a:spcAft>
                <a:spcPts val="600"/>
              </a:spcAft>
            </a:pPr>
            <a:r>
              <a:rPr lang="en-US" dirty="0" smtClean="0"/>
              <a:t>Cross-section worksheet – at each location, students have a small project to complete</a:t>
            </a:r>
          </a:p>
          <a:p>
            <a:pPr lvl="1">
              <a:spcAft>
                <a:spcPts val="600"/>
              </a:spcAft>
            </a:pPr>
            <a:r>
              <a:rPr lang="en-US" dirty="0" smtClean="0"/>
              <a:t>Identify the rock(s) that make up the outcrop – identify contacts </a:t>
            </a:r>
          </a:p>
          <a:p>
            <a:pPr lvl="1">
              <a:spcAft>
                <a:spcPts val="600"/>
              </a:spcAft>
            </a:pPr>
            <a:r>
              <a:rPr lang="en-US" dirty="0" smtClean="0"/>
              <a:t>Using the Geologic Column, determine which formations to which the rocks belong, and record that information</a:t>
            </a:r>
          </a:p>
          <a:p>
            <a:pPr lvl="1"/>
            <a:r>
              <a:rPr lang="en-US" dirty="0" smtClean="0"/>
              <a:t>Record elevation at each stop – altimeter, GPS, topographic maps.</a:t>
            </a:r>
          </a:p>
        </p:txBody>
      </p:sp>
      <p:pic>
        <p:nvPicPr>
          <p:cNvPr id="7" name="Content Placeholder 4" descr="2013-04-27 190102.jpg"/>
          <p:cNvPicPr>
            <a:picLocks noChangeAspect="1"/>
          </p:cNvPicPr>
          <p:nvPr/>
        </p:nvPicPr>
        <p:blipFill>
          <a:blip r:embed="rId3" cstate="print"/>
          <a:srcRect l="6791" t="2197" r="4920" b="40675"/>
          <a:stretch>
            <a:fillRect/>
          </a:stretch>
        </p:blipFill>
        <p:spPr>
          <a:xfrm>
            <a:off x="457200" y="2438400"/>
            <a:ext cx="8305800" cy="4152900"/>
          </a:xfrm>
          <a:prstGeom prst="rect">
            <a:avLst/>
          </a:prstGeom>
        </p:spPr>
        <p:style>
          <a:lnRef idx="2">
            <a:schemeClr val="accent6"/>
          </a:lnRef>
          <a:fillRef idx="1">
            <a:schemeClr val="lt1"/>
          </a:fillRef>
          <a:effectRef idx="0">
            <a:schemeClr val="accent6"/>
          </a:effectRef>
          <a:fontRef idx="minor">
            <a:schemeClr val="dk1"/>
          </a:fontRef>
        </p:style>
      </p:pic>
      <p:sp>
        <p:nvSpPr>
          <p:cNvPr id="8" name="TextBox 7"/>
          <p:cNvSpPr txBox="1"/>
          <p:nvPr/>
        </p:nvSpPr>
        <p:spPr>
          <a:xfrm>
            <a:off x="7620000" y="6172200"/>
            <a:ext cx="1005403" cy="276999"/>
          </a:xfrm>
          <a:prstGeom prst="rect">
            <a:avLst/>
          </a:prstGeom>
          <a:solidFill>
            <a:schemeClr val="bg2"/>
          </a:solidFill>
          <a:effectLst>
            <a:softEdge rad="63500"/>
          </a:effectLst>
        </p:spPr>
        <p:txBody>
          <a:bodyPr wrap="none" rtlCol="0">
            <a:spAutoFit/>
          </a:bodyPr>
          <a:lstStyle/>
          <a:p>
            <a:r>
              <a:rPr lang="en-US" sz="1200" dirty="0" smtClean="0">
                <a:latin typeface="Adobe Fan Heiti Std B" pitchFamily="34" charset="-128"/>
                <a:ea typeface="Adobe Fan Heiti Std B" pitchFamily="34" charset="-128"/>
              </a:rPr>
              <a:t>Not to scale</a:t>
            </a:r>
            <a:endParaRPr lang="en-US" sz="1200" dirty="0">
              <a:latin typeface="Adobe Fan Heiti Std B" pitchFamily="34" charset="-128"/>
              <a:ea typeface="Adobe Fan Heiti Std B" pitchFamily="34" charset="-128"/>
            </a:endParaRPr>
          </a:p>
        </p:txBody>
      </p:sp>
      <p:pic>
        <p:nvPicPr>
          <p:cNvPr id="2050" name="Picture 2" descr="C:\Users\Kris\Pictures\2013-04-30 145050.jpg"/>
          <p:cNvPicPr>
            <a:picLocks noChangeAspect="1" noChangeArrowheads="1"/>
          </p:cNvPicPr>
          <p:nvPr/>
        </p:nvPicPr>
        <p:blipFill>
          <a:blip r:embed="rId4" cstate="print"/>
          <a:srcRect l="2876" t="20000" r="64052" b="47778"/>
          <a:stretch>
            <a:fillRect/>
          </a:stretch>
        </p:blipFill>
        <p:spPr bwMode="auto">
          <a:xfrm>
            <a:off x="5257800" y="530088"/>
            <a:ext cx="2362200" cy="2978426"/>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ransition>
    <p:cover dir="l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a:xfrm>
            <a:off x="4038600" y="1752600"/>
            <a:ext cx="3657600" cy="639762"/>
          </a:xfrm>
        </p:spPr>
        <p:txBody>
          <a:bodyPr/>
          <a:lstStyle/>
          <a:p>
            <a:endParaRPr lang="en-US"/>
          </a:p>
        </p:txBody>
      </p:sp>
      <p:sp>
        <p:nvSpPr>
          <p:cNvPr id="8" name="Text Placeholder 7"/>
          <p:cNvSpPr>
            <a:spLocks noGrp="1"/>
          </p:cNvSpPr>
          <p:nvPr>
            <p:ph type="body" sz="quarter" idx="3"/>
          </p:nvPr>
        </p:nvSpPr>
        <p:spPr/>
        <p:txBody>
          <a:bodyPr/>
          <a:lstStyle/>
          <a:p>
            <a:endParaRPr lang="en-US"/>
          </a:p>
        </p:txBody>
      </p:sp>
      <p:pic>
        <p:nvPicPr>
          <p:cNvPr id="11" name="Picture 2" descr="E:\IMG_2597.jpg"/>
          <p:cNvPicPr>
            <a:picLocks noGrp="1" noChangeAspect="1" noChangeArrowheads="1"/>
          </p:cNvPicPr>
          <p:nvPr>
            <p:ph sz="quarter" idx="4"/>
          </p:nvPr>
        </p:nvPicPr>
        <p:blipFill>
          <a:blip r:embed="rId3" cstate="print"/>
          <a:srcRect/>
          <a:stretch>
            <a:fillRect/>
          </a:stretch>
        </p:blipFill>
        <p:spPr bwMode="auto">
          <a:xfrm>
            <a:off x="762000" y="4267200"/>
            <a:ext cx="3657600" cy="2433966"/>
          </a:xfrm>
          <a:prstGeom prst="rect">
            <a:avLst/>
          </a:prstGeom>
        </p:spPr>
        <p:style>
          <a:lnRef idx="2">
            <a:schemeClr val="accent6"/>
          </a:lnRef>
          <a:fillRef idx="1">
            <a:schemeClr val="lt1"/>
          </a:fillRef>
          <a:effectRef idx="0">
            <a:schemeClr val="accent6"/>
          </a:effectRef>
          <a:fontRef idx="minor">
            <a:schemeClr val="dk1"/>
          </a:fontRef>
        </p:style>
      </p:pic>
      <p:pic>
        <p:nvPicPr>
          <p:cNvPr id="14" name="Picture 2" descr="E:\IMG_2605.jpg"/>
          <p:cNvPicPr>
            <a:picLocks noChangeAspect="1" noChangeArrowheads="1"/>
          </p:cNvPicPr>
          <p:nvPr/>
        </p:nvPicPr>
        <p:blipFill>
          <a:blip r:embed="rId4" cstate="print"/>
          <a:srcRect/>
          <a:stretch>
            <a:fillRect/>
          </a:stretch>
        </p:blipFill>
        <p:spPr bwMode="auto">
          <a:xfrm>
            <a:off x="4648200" y="4267200"/>
            <a:ext cx="3657600" cy="2433966"/>
          </a:xfrm>
          <a:prstGeom prst="rect">
            <a:avLst/>
          </a:prstGeom>
        </p:spPr>
        <p:style>
          <a:lnRef idx="2">
            <a:schemeClr val="accent6"/>
          </a:lnRef>
          <a:fillRef idx="1">
            <a:schemeClr val="lt1"/>
          </a:fillRef>
          <a:effectRef idx="0">
            <a:schemeClr val="accent6"/>
          </a:effectRef>
          <a:fontRef idx="minor">
            <a:schemeClr val="dk1"/>
          </a:fontRef>
        </p:style>
      </p:pic>
      <p:sp>
        <p:nvSpPr>
          <p:cNvPr id="9" name="Title 1"/>
          <p:cNvSpPr txBox="1">
            <a:spLocks/>
          </p:cNvSpPr>
          <p:nvPr/>
        </p:nvSpPr>
        <p:spPr>
          <a:xfrm>
            <a:off x="1700741" y="2057400"/>
            <a:ext cx="5210789" cy="1146733"/>
          </a:xfrm>
          <a:prstGeom prst="rect">
            <a:avLst/>
          </a:prstGeom>
        </p:spPr>
        <p:txBody>
          <a:bodyPr vert="horz" lIns="91440" tIns="45720" rIns="91440" bIns="45720" rtlCol="0" anchor="b" anchorCtr="0">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tx1">
                    <a:lumMod val="85000"/>
                    <a:lumOff val="15000"/>
                  </a:schemeClr>
                </a:solidFill>
                <a:effectLst/>
                <a:uLnTx/>
                <a:uFillTx/>
                <a:latin typeface="+mj-lt"/>
                <a:ea typeface="+mj-ea"/>
                <a:cs typeface="+mj-cs"/>
              </a:rPr>
              <a:t>Project-based trip #1</a:t>
            </a:r>
            <a:endParaRPr kumimoji="0" lang="en-US" sz="5400" b="0" i="0" u="none" strike="noStrike" kern="1200" cap="none" spc="0" normalizeH="0" baseline="0" noProof="0" dirty="0">
              <a:ln>
                <a:noFill/>
              </a:ln>
              <a:solidFill>
                <a:schemeClr val="tx1">
                  <a:lumMod val="85000"/>
                  <a:lumOff val="15000"/>
                </a:schemeClr>
              </a:solidFill>
              <a:effectLst/>
              <a:uLnTx/>
              <a:uFillTx/>
              <a:latin typeface="+mj-lt"/>
              <a:ea typeface="+mj-ea"/>
              <a:cs typeface="+mj-cs"/>
            </a:endParaRPr>
          </a:p>
        </p:txBody>
      </p:sp>
      <p:pic>
        <p:nvPicPr>
          <p:cNvPr id="12" name="Picture 2"/>
          <p:cNvPicPr>
            <a:picLocks noChangeAspect="1" noChangeArrowheads="1"/>
          </p:cNvPicPr>
          <p:nvPr/>
        </p:nvPicPr>
        <p:blipFill>
          <a:blip r:embed="rId5" cstate="print"/>
          <a:srcRect t="23000" r="275" b="7000"/>
          <a:stretch>
            <a:fillRect/>
          </a:stretch>
        </p:blipFill>
        <p:spPr bwMode="auto">
          <a:xfrm>
            <a:off x="612648" y="533400"/>
            <a:ext cx="7989889" cy="350520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15" name="Oval 14"/>
          <p:cNvSpPr/>
          <p:nvPr/>
        </p:nvSpPr>
        <p:spPr>
          <a:xfrm>
            <a:off x="8406341" y="2362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812245" y="25908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187141" y="1981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24741" y="3505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681941" y="838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81741" y="1371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40983" y="2014213"/>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581400" y="685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524000" y="5334000"/>
            <a:ext cx="2807179" cy="369332"/>
          </a:xfrm>
          <a:prstGeom prst="rect">
            <a:avLst/>
          </a:prstGeom>
          <a:noFill/>
        </p:spPr>
        <p:txBody>
          <a:bodyPr wrap="none" rtlCol="0">
            <a:spAutoFit/>
          </a:bodyPr>
          <a:lstStyle/>
          <a:p>
            <a:r>
              <a:rPr lang="en-US" dirty="0" smtClean="0">
                <a:solidFill>
                  <a:schemeClr val="bg1"/>
                </a:solidFill>
                <a:latin typeface="Adobe Fan Heiti Std B" pitchFamily="34" charset="-128"/>
                <a:ea typeface="Adobe Fan Heiti Std B" pitchFamily="34" charset="-128"/>
              </a:rPr>
              <a:t>Sandstone (St. Peter Fm.)</a:t>
            </a:r>
            <a:endParaRPr lang="en-US" dirty="0">
              <a:solidFill>
                <a:schemeClr val="bg1"/>
              </a:solidFill>
              <a:latin typeface="Adobe Fan Heiti Std B" pitchFamily="34" charset="-128"/>
              <a:ea typeface="Adobe Fan Heiti Std B" pitchFamily="34" charset="-128"/>
            </a:endParaRPr>
          </a:p>
        </p:txBody>
      </p:sp>
      <p:sp>
        <p:nvSpPr>
          <p:cNvPr id="25" name="Content Placeholder 21"/>
          <p:cNvSpPr txBox="1">
            <a:spLocks/>
          </p:cNvSpPr>
          <p:nvPr/>
        </p:nvSpPr>
        <p:spPr>
          <a:xfrm>
            <a:off x="4953000" y="533400"/>
            <a:ext cx="3657600" cy="1600200"/>
          </a:xfrm>
          <a:prstGeom prst="rect">
            <a:avLst/>
          </a:prstGeom>
          <a:solidFill>
            <a:schemeClr val="bg2">
              <a:alpha val="51000"/>
            </a:schemeClr>
          </a:solidFill>
          <a:effectLst>
            <a:softEdge rad="63500"/>
          </a:effectLst>
        </p:spPr>
        <p:txBody>
          <a:bodyPr vert="horz" lIns="91440" tIns="45720" rIns="91440" bIns="45720" rtlCol="0" anchor="t" anchorCtr="0">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Utica</a:t>
            </a: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Students are introduced to the rocks of the LaSalle area</a:t>
            </a:r>
            <a:endParaRPr kumimoji="0" lang="en-US" sz="20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a:xfrm>
            <a:off x="4038600" y="1752600"/>
            <a:ext cx="3657600" cy="639762"/>
          </a:xfrm>
        </p:spPr>
        <p:txBody>
          <a:bodyPr/>
          <a:lstStyle/>
          <a:p>
            <a:endParaRPr lang="en-US"/>
          </a:p>
        </p:txBody>
      </p:sp>
      <p:sp>
        <p:nvSpPr>
          <p:cNvPr id="8" name="Text Placeholder 7"/>
          <p:cNvSpPr>
            <a:spLocks noGrp="1"/>
          </p:cNvSpPr>
          <p:nvPr>
            <p:ph type="body" sz="quarter" idx="3"/>
          </p:nvPr>
        </p:nvSpPr>
        <p:spPr/>
        <p:txBody>
          <a:bodyPr/>
          <a:lstStyle/>
          <a:p>
            <a:endParaRPr lang="en-US"/>
          </a:p>
        </p:txBody>
      </p:sp>
      <p:pic>
        <p:nvPicPr>
          <p:cNvPr id="11" name="Picture 2" descr="E:\IMG_2597.jpg"/>
          <p:cNvPicPr>
            <a:picLocks noGrp="1" noChangeAspect="1" noChangeArrowheads="1"/>
          </p:cNvPicPr>
          <p:nvPr>
            <p:ph sz="quarter" idx="4"/>
          </p:nvPr>
        </p:nvPicPr>
        <p:blipFill>
          <a:blip r:embed="rId3" cstate="print"/>
          <a:srcRect/>
          <a:stretch>
            <a:fillRect/>
          </a:stretch>
        </p:blipFill>
        <p:spPr bwMode="auto">
          <a:xfrm>
            <a:off x="762000" y="4267200"/>
            <a:ext cx="3657600" cy="2433966"/>
          </a:xfrm>
          <a:prstGeom prst="rect">
            <a:avLst/>
          </a:prstGeom>
        </p:spPr>
        <p:style>
          <a:lnRef idx="2">
            <a:schemeClr val="accent6"/>
          </a:lnRef>
          <a:fillRef idx="1">
            <a:schemeClr val="lt1"/>
          </a:fillRef>
          <a:effectRef idx="0">
            <a:schemeClr val="accent6"/>
          </a:effectRef>
          <a:fontRef idx="minor">
            <a:schemeClr val="dk1"/>
          </a:fontRef>
        </p:style>
      </p:pic>
      <p:pic>
        <p:nvPicPr>
          <p:cNvPr id="14" name="Picture 2" descr="E:\IMG_2605.jpg"/>
          <p:cNvPicPr>
            <a:picLocks noChangeAspect="1" noChangeArrowheads="1"/>
          </p:cNvPicPr>
          <p:nvPr/>
        </p:nvPicPr>
        <p:blipFill>
          <a:blip r:embed="rId4" cstate="print"/>
          <a:srcRect/>
          <a:stretch>
            <a:fillRect/>
          </a:stretch>
        </p:blipFill>
        <p:spPr bwMode="auto">
          <a:xfrm>
            <a:off x="4648200" y="4267200"/>
            <a:ext cx="3657600" cy="2433966"/>
          </a:xfrm>
          <a:prstGeom prst="rect">
            <a:avLst/>
          </a:prstGeom>
        </p:spPr>
        <p:style>
          <a:lnRef idx="2">
            <a:schemeClr val="accent6"/>
          </a:lnRef>
          <a:fillRef idx="1">
            <a:schemeClr val="lt1"/>
          </a:fillRef>
          <a:effectRef idx="0">
            <a:schemeClr val="accent6"/>
          </a:effectRef>
          <a:fontRef idx="minor">
            <a:schemeClr val="dk1"/>
          </a:fontRef>
        </p:style>
      </p:pic>
      <p:sp>
        <p:nvSpPr>
          <p:cNvPr id="9" name="Title 1"/>
          <p:cNvSpPr txBox="1">
            <a:spLocks/>
          </p:cNvSpPr>
          <p:nvPr/>
        </p:nvSpPr>
        <p:spPr>
          <a:xfrm>
            <a:off x="1700741" y="2057400"/>
            <a:ext cx="5210789" cy="1146733"/>
          </a:xfrm>
          <a:prstGeom prst="rect">
            <a:avLst/>
          </a:prstGeom>
        </p:spPr>
        <p:txBody>
          <a:bodyPr vert="horz" lIns="91440" tIns="45720" rIns="91440" bIns="45720" rtlCol="0" anchor="b" anchorCtr="0">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tx1">
                    <a:lumMod val="85000"/>
                    <a:lumOff val="15000"/>
                  </a:schemeClr>
                </a:solidFill>
                <a:effectLst/>
                <a:uLnTx/>
                <a:uFillTx/>
                <a:latin typeface="+mj-lt"/>
                <a:ea typeface="+mj-ea"/>
                <a:cs typeface="+mj-cs"/>
              </a:rPr>
              <a:t>Project-based trip #1</a:t>
            </a:r>
            <a:endParaRPr kumimoji="0" lang="en-US" sz="5400" b="0" i="0" u="none" strike="noStrike" kern="1200" cap="none" spc="0" normalizeH="0" baseline="0" noProof="0" dirty="0">
              <a:ln>
                <a:noFill/>
              </a:ln>
              <a:solidFill>
                <a:schemeClr val="tx1">
                  <a:lumMod val="85000"/>
                  <a:lumOff val="15000"/>
                </a:schemeClr>
              </a:solidFill>
              <a:effectLst/>
              <a:uLnTx/>
              <a:uFillTx/>
              <a:latin typeface="+mj-lt"/>
              <a:ea typeface="+mj-ea"/>
              <a:cs typeface="+mj-cs"/>
            </a:endParaRPr>
          </a:p>
        </p:txBody>
      </p:sp>
      <p:pic>
        <p:nvPicPr>
          <p:cNvPr id="12" name="Picture 2"/>
          <p:cNvPicPr>
            <a:picLocks noChangeAspect="1" noChangeArrowheads="1"/>
          </p:cNvPicPr>
          <p:nvPr/>
        </p:nvPicPr>
        <p:blipFill>
          <a:blip r:embed="rId5" cstate="print"/>
          <a:srcRect t="23000" r="275" b="7000"/>
          <a:stretch>
            <a:fillRect/>
          </a:stretch>
        </p:blipFill>
        <p:spPr bwMode="auto">
          <a:xfrm>
            <a:off x="612648" y="533400"/>
            <a:ext cx="7989889" cy="350520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15" name="Oval 14"/>
          <p:cNvSpPr/>
          <p:nvPr/>
        </p:nvSpPr>
        <p:spPr>
          <a:xfrm>
            <a:off x="8406341" y="2362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812245" y="25908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187141" y="1981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24741" y="3505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681941" y="8382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81741" y="1371600"/>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40983" y="2014213"/>
            <a:ext cx="117096" cy="109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581400" y="685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648199" y="5428527"/>
            <a:ext cx="3673997" cy="515073"/>
          </a:xfrm>
          <a:custGeom>
            <a:avLst/>
            <a:gdLst>
              <a:gd name="connsiteX0" fmla="*/ 0 w 3657600"/>
              <a:gd name="connsiteY0" fmla="*/ 405114 h 405114"/>
              <a:gd name="connsiteX1" fmla="*/ 1250066 w 3657600"/>
              <a:gd name="connsiteY1" fmla="*/ 173620 h 405114"/>
              <a:gd name="connsiteX2" fmla="*/ 1250066 w 3657600"/>
              <a:gd name="connsiteY2" fmla="*/ 173620 h 405114"/>
              <a:gd name="connsiteX3" fmla="*/ 2442259 w 3657600"/>
              <a:gd name="connsiteY3" fmla="*/ 208344 h 405114"/>
              <a:gd name="connsiteX4" fmla="*/ 3657600 w 3657600"/>
              <a:gd name="connsiteY4" fmla="*/ 0 h 405114"/>
              <a:gd name="connsiteX0" fmla="*/ 0 w 3673997"/>
              <a:gd name="connsiteY0" fmla="*/ 515073 h 515073"/>
              <a:gd name="connsiteX1" fmla="*/ 1266463 w 3673997"/>
              <a:gd name="connsiteY1" fmla="*/ 173620 h 515073"/>
              <a:gd name="connsiteX2" fmla="*/ 1266463 w 3673997"/>
              <a:gd name="connsiteY2" fmla="*/ 173620 h 515073"/>
              <a:gd name="connsiteX3" fmla="*/ 2458656 w 3673997"/>
              <a:gd name="connsiteY3" fmla="*/ 208344 h 515073"/>
              <a:gd name="connsiteX4" fmla="*/ 3673997 w 3673997"/>
              <a:gd name="connsiteY4" fmla="*/ 0 h 515073"/>
              <a:gd name="connsiteX0" fmla="*/ 0 w 3673997"/>
              <a:gd name="connsiteY0" fmla="*/ 515073 h 515073"/>
              <a:gd name="connsiteX1" fmla="*/ 1266463 w 3673997"/>
              <a:gd name="connsiteY1" fmla="*/ 173620 h 515073"/>
              <a:gd name="connsiteX2" fmla="*/ 1219201 w 3673997"/>
              <a:gd name="connsiteY2" fmla="*/ 362673 h 515073"/>
              <a:gd name="connsiteX3" fmla="*/ 2458656 w 3673997"/>
              <a:gd name="connsiteY3" fmla="*/ 208344 h 515073"/>
              <a:gd name="connsiteX4" fmla="*/ 3673997 w 3673997"/>
              <a:gd name="connsiteY4" fmla="*/ 0 h 515073"/>
              <a:gd name="connsiteX0" fmla="*/ 0 w 3673997"/>
              <a:gd name="connsiteY0" fmla="*/ 515073 h 515073"/>
              <a:gd name="connsiteX1" fmla="*/ 762001 w 3673997"/>
              <a:gd name="connsiteY1" fmla="*/ 286473 h 515073"/>
              <a:gd name="connsiteX2" fmla="*/ 1219201 w 3673997"/>
              <a:gd name="connsiteY2" fmla="*/ 362673 h 515073"/>
              <a:gd name="connsiteX3" fmla="*/ 2458656 w 3673997"/>
              <a:gd name="connsiteY3" fmla="*/ 208344 h 515073"/>
              <a:gd name="connsiteX4" fmla="*/ 3673997 w 3673997"/>
              <a:gd name="connsiteY4" fmla="*/ 0 h 515073"/>
              <a:gd name="connsiteX0" fmla="*/ 0 w 3673997"/>
              <a:gd name="connsiteY0" fmla="*/ 515073 h 515073"/>
              <a:gd name="connsiteX1" fmla="*/ 762001 w 3673997"/>
              <a:gd name="connsiteY1" fmla="*/ 286473 h 515073"/>
              <a:gd name="connsiteX2" fmla="*/ 1219201 w 3673997"/>
              <a:gd name="connsiteY2" fmla="*/ 362673 h 515073"/>
              <a:gd name="connsiteX3" fmla="*/ 2458656 w 3673997"/>
              <a:gd name="connsiteY3" fmla="*/ 208344 h 515073"/>
              <a:gd name="connsiteX4" fmla="*/ 3673997 w 3673997"/>
              <a:gd name="connsiteY4" fmla="*/ 0 h 515073"/>
              <a:gd name="connsiteX0" fmla="*/ 0 w 3673997"/>
              <a:gd name="connsiteY0" fmla="*/ 515073 h 515073"/>
              <a:gd name="connsiteX1" fmla="*/ 762001 w 3673997"/>
              <a:gd name="connsiteY1" fmla="*/ 286473 h 515073"/>
              <a:gd name="connsiteX2" fmla="*/ 1219201 w 3673997"/>
              <a:gd name="connsiteY2" fmla="*/ 362673 h 515073"/>
              <a:gd name="connsiteX3" fmla="*/ 2458656 w 3673997"/>
              <a:gd name="connsiteY3" fmla="*/ 208344 h 515073"/>
              <a:gd name="connsiteX4" fmla="*/ 3673997 w 3673997"/>
              <a:gd name="connsiteY4" fmla="*/ 0 h 515073"/>
              <a:gd name="connsiteX0" fmla="*/ 0 w 3673997"/>
              <a:gd name="connsiteY0" fmla="*/ 515073 h 515073"/>
              <a:gd name="connsiteX1" fmla="*/ 762001 w 3673997"/>
              <a:gd name="connsiteY1" fmla="*/ 362673 h 515073"/>
              <a:gd name="connsiteX2" fmla="*/ 1219201 w 3673997"/>
              <a:gd name="connsiteY2" fmla="*/ 362673 h 515073"/>
              <a:gd name="connsiteX3" fmla="*/ 2458656 w 3673997"/>
              <a:gd name="connsiteY3" fmla="*/ 208344 h 515073"/>
              <a:gd name="connsiteX4" fmla="*/ 3673997 w 3673997"/>
              <a:gd name="connsiteY4" fmla="*/ 0 h 515073"/>
              <a:gd name="connsiteX0" fmla="*/ 0 w 3673997"/>
              <a:gd name="connsiteY0" fmla="*/ 515073 h 515073"/>
              <a:gd name="connsiteX1" fmla="*/ 762001 w 3673997"/>
              <a:gd name="connsiteY1" fmla="*/ 362673 h 515073"/>
              <a:gd name="connsiteX2" fmla="*/ 1295401 w 3673997"/>
              <a:gd name="connsiteY2" fmla="*/ 438873 h 515073"/>
              <a:gd name="connsiteX3" fmla="*/ 2458656 w 3673997"/>
              <a:gd name="connsiteY3" fmla="*/ 208344 h 515073"/>
              <a:gd name="connsiteX4" fmla="*/ 3673997 w 3673997"/>
              <a:gd name="connsiteY4" fmla="*/ 0 h 515073"/>
              <a:gd name="connsiteX0" fmla="*/ 0 w 3673997"/>
              <a:gd name="connsiteY0" fmla="*/ 515073 h 515073"/>
              <a:gd name="connsiteX1" fmla="*/ 762001 w 3673997"/>
              <a:gd name="connsiteY1" fmla="*/ 362673 h 515073"/>
              <a:gd name="connsiteX2" fmla="*/ 1295401 w 3673997"/>
              <a:gd name="connsiteY2" fmla="*/ 438873 h 515073"/>
              <a:gd name="connsiteX3" fmla="*/ 1752601 w 3673997"/>
              <a:gd name="connsiteY3" fmla="*/ 134073 h 515073"/>
              <a:gd name="connsiteX4" fmla="*/ 3673997 w 3673997"/>
              <a:gd name="connsiteY4" fmla="*/ 0 h 515073"/>
              <a:gd name="connsiteX0" fmla="*/ 0 w 3673997"/>
              <a:gd name="connsiteY0" fmla="*/ 515073 h 515073"/>
              <a:gd name="connsiteX1" fmla="*/ 762001 w 3673997"/>
              <a:gd name="connsiteY1" fmla="*/ 362673 h 515073"/>
              <a:gd name="connsiteX2" fmla="*/ 1295401 w 3673997"/>
              <a:gd name="connsiteY2" fmla="*/ 438873 h 515073"/>
              <a:gd name="connsiteX3" fmla="*/ 1752601 w 3673997"/>
              <a:gd name="connsiteY3" fmla="*/ 134073 h 515073"/>
              <a:gd name="connsiteX4" fmla="*/ 2667001 w 3673997"/>
              <a:gd name="connsiteY4" fmla="*/ 57873 h 515073"/>
              <a:gd name="connsiteX5" fmla="*/ 3673997 w 3673997"/>
              <a:gd name="connsiteY5" fmla="*/ 0 h 515073"/>
              <a:gd name="connsiteX0" fmla="*/ 0 w 3673997"/>
              <a:gd name="connsiteY0" fmla="*/ 515073 h 515073"/>
              <a:gd name="connsiteX1" fmla="*/ 762001 w 3673997"/>
              <a:gd name="connsiteY1" fmla="*/ 362673 h 515073"/>
              <a:gd name="connsiteX2" fmla="*/ 1295401 w 3673997"/>
              <a:gd name="connsiteY2" fmla="*/ 438873 h 515073"/>
              <a:gd name="connsiteX3" fmla="*/ 1752601 w 3673997"/>
              <a:gd name="connsiteY3" fmla="*/ 134073 h 515073"/>
              <a:gd name="connsiteX4" fmla="*/ 2590801 w 3673997"/>
              <a:gd name="connsiteY4" fmla="*/ 286473 h 515073"/>
              <a:gd name="connsiteX5" fmla="*/ 3673997 w 3673997"/>
              <a:gd name="connsiteY5" fmla="*/ 0 h 515073"/>
              <a:gd name="connsiteX0" fmla="*/ 0 w 3673997"/>
              <a:gd name="connsiteY0" fmla="*/ 515073 h 515073"/>
              <a:gd name="connsiteX1" fmla="*/ 762001 w 3673997"/>
              <a:gd name="connsiteY1" fmla="*/ 362673 h 515073"/>
              <a:gd name="connsiteX2" fmla="*/ 1295401 w 3673997"/>
              <a:gd name="connsiteY2" fmla="*/ 438873 h 515073"/>
              <a:gd name="connsiteX3" fmla="*/ 1752601 w 3673997"/>
              <a:gd name="connsiteY3" fmla="*/ 134073 h 515073"/>
              <a:gd name="connsiteX4" fmla="*/ 2590801 w 3673997"/>
              <a:gd name="connsiteY4" fmla="*/ 286473 h 515073"/>
              <a:gd name="connsiteX5" fmla="*/ 3673997 w 3673997"/>
              <a:gd name="connsiteY5" fmla="*/ 0 h 515073"/>
              <a:gd name="connsiteX0" fmla="*/ 0 w 3673997"/>
              <a:gd name="connsiteY0" fmla="*/ 515073 h 515073"/>
              <a:gd name="connsiteX1" fmla="*/ 762001 w 3673997"/>
              <a:gd name="connsiteY1" fmla="*/ 362673 h 515073"/>
              <a:gd name="connsiteX2" fmla="*/ 1295401 w 3673997"/>
              <a:gd name="connsiteY2" fmla="*/ 438873 h 515073"/>
              <a:gd name="connsiteX3" fmla="*/ 1828801 w 3673997"/>
              <a:gd name="connsiteY3" fmla="*/ 210273 h 515073"/>
              <a:gd name="connsiteX4" fmla="*/ 2590801 w 3673997"/>
              <a:gd name="connsiteY4" fmla="*/ 286473 h 515073"/>
              <a:gd name="connsiteX5" fmla="*/ 3673997 w 3673997"/>
              <a:gd name="connsiteY5" fmla="*/ 0 h 515073"/>
              <a:gd name="connsiteX0" fmla="*/ 0 w 3673997"/>
              <a:gd name="connsiteY0" fmla="*/ 515073 h 515073"/>
              <a:gd name="connsiteX1" fmla="*/ 762001 w 3673997"/>
              <a:gd name="connsiteY1" fmla="*/ 362673 h 515073"/>
              <a:gd name="connsiteX2" fmla="*/ 1295401 w 3673997"/>
              <a:gd name="connsiteY2" fmla="*/ 362673 h 515073"/>
              <a:gd name="connsiteX3" fmla="*/ 1828801 w 3673997"/>
              <a:gd name="connsiteY3" fmla="*/ 210273 h 515073"/>
              <a:gd name="connsiteX4" fmla="*/ 2590801 w 3673997"/>
              <a:gd name="connsiteY4" fmla="*/ 286473 h 515073"/>
              <a:gd name="connsiteX5" fmla="*/ 3673997 w 3673997"/>
              <a:gd name="connsiteY5" fmla="*/ 0 h 515073"/>
              <a:gd name="connsiteX0" fmla="*/ 0 w 3673997"/>
              <a:gd name="connsiteY0" fmla="*/ 515073 h 515073"/>
              <a:gd name="connsiteX1" fmla="*/ 762001 w 3673997"/>
              <a:gd name="connsiteY1" fmla="*/ 362673 h 515073"/>
              <a:gd name="connsiteX2" fmla="*/ 1828801 w 3673997"/>
              <a:gd name="connsiteY2" fmla="*/ 210273 h 515073"/>
              <a:gd name="connsiteX3" fmla="*/ 2590801 w 3673997"/>
              <a:gd name="connsiteY3" fmla="*/ 286473 h 515073"/>
              <a:gd name="connsiteX4" fmla="*/ 3673997 w 3673997"/>
              <a:gd name="connsiteY4" fmla="*/ 0 h 515073"/>
              <a:gd name="connsiteX0" fmla="*/ 0 w 3673997"/>
              <a:gd name="connsiteY0" fmla="*/ 515073 h 515073"/>
              <a:gd name="connsiteX1" fmla="*/ 762001 w 3673997"/>
              <a:gd name="connsiteY1" fmla="*/ 362673 h 515073"/>
              <a:gd name="connsiteX2" fmla="*/ 1828801 w 3673997"/>
              <a:gd name="connsiteY2" fmla="*/ 210273 h 515073"/>
              <a:gd name="connsiteX3" fmla="*/ 2590801 w 3673997"/>
              <a:gd name="connsiteY3" fmla="*/ 286473 h 515073"/>
              <a:gd name="connsiteX4" fmla="*/ 3673997 w 3673997"/>
              <a:gd name="connsiteY4" fmla="*/ 0 h 515073"/>
              <a:gd name="connsiteX0" fmla="*/ 0 w 3673997"/>
              <a:gd name="connsiteY0" fmla="*/ 515073 h 515073"/>
              <a:gd name="connsiteX1" fmla="*/ 762001 w 3673997"/>
              <a:gd name="connsiteY1" fmla="*/ 362673 h 515073"/>
              <a:gd name="connsiteX2" fmla="*/ 1828801 w 3673997"/>
              <a:gd name="connsiteY2" fmla="*/ 210273 h 515073"/>
              <a:gd name="connsiteX3" fmla="*/ 2590801 w 3673997"/>
              <a:gd name="connsiteY3" fmla="*/ 286473 h 515073"/>
              <a:gd name="connsiteX4" fmla="*/ 3673997 w 3673997"/>
              <a:gd name="connsiteY4" fmla="*/ 0 h 515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997" h="515073">
                <a:moveTo>
                  <a:pt x="0" y="515073"/>
                </a:moveTo>
                <a:cubicBezTo>
                  <a:pt x="254000" y="438873"/>
                  <a:pt x="457201" y="413473"/>
                  <a:pt x="762001" y="362673"/>
                </a:cubicBezTo>
                <a:cubicBezTo>
                  <a:pt x="1334038" y="360169"/>
                  <a:pt x="1340477" y="263756"/>
                  <a:pt x="1828801" y="210273"/>
                </a:cubicBezTo>
                <a:cubicBezTo>
                  <a:pt x="2056098" y="144819"/>
                  <a:pt x="2270568" y="308818"/>
                  <a:pt x="2590801" y="286473"/>
                </a:cubicBezTo>
                <a:cubicBezTo>
                  <a:pt x="2901265" y="62882"/>
                  <a:pt x="3504862" y="7692"/>
                  <a:pt x="3673997" y="0"/>
                </a:cubicBezTo>
              </a:path>
            </a:pathLst>
          </a:cu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5410200" y="5943600"/>
            <a:ext cx="2353529" cy="369332"/>
          </a:xfrm>
          <a:prstGeom prst="rect">
            <a:avLst/>
          </a:prstGeom>
          <a:noFill/>
        </p:spPr>
        <p:txBody>
          <a:bodyPr wrap="none" rtlCol="0">
            <a:spAutoFit/>
          </a:bodyPr>
          <a:lstStyle/>
          <a:p>
            <a:r>
              <a:rPr lang="en-US" dirty="0" smtClean="0">
                <a:solidFill>
                  <a:schemeClr val="bg1"/>
                </a:solidFill>
                <a:latin typeface="Adobe Fan Heiti Std B" pitchFamily="34" charset="-128"/>
                <a:ea typeface="Adobe Fan Heiti Std B" pitchFamily="34" charset="-128"/>
              </a:rPr>
              <a:t>Shakopee </a:t>
            </a:r>
            <a:r>
              <a:rPr lang="en-US" dirty="0" err="1" smtClean="0">
                <a:solidFill>
                  <a:schemeClr val="bg1"/>
                </a:solidFill>
                <a:latin typeface="Adobe Fan Heiti Std B" pitchFamily="34" charset="-128"/>
                <a:ea typeface="Adobe Fan Heiti Std B" pitchFamily="34" charset="-128"/>
              </a:rPr>
              <a:t>Dolostone</a:t>
            </a:r>
            <a:endParaRPr lang="en-US" dirty="0">
              <a:solidFill>
                <a:schemeClr val="bg1"/>
              </a:solidFill>
              <a:latin typeface="Adobe Fan Heiti Std B" pitchFamily="34" charset="-128"/>
              <a:ea typeface="Adobe Fan Heiti Std B" pitchFamily="34" charset="-128"/>
            </a:endParaRPr>
          </a:p>
        </p:txBody>
      </p:sp>
      <p:sp>
        <p:nvSpPr>
          <p:cNvPr id="26" name="TextBox 25"/>
          <p:cNvSpPr txBox="1"/>
          <p:nvPr/>
        </p:nvSpPr>
        <p:spPr>
          <a:xfrm>
            <a:off x="5410200" y="5105400"/>
            <a:ext cx="2222083" cy="369332"/>
          </a:xfrm>
          <a:prstGeom prst="rect">
            <a:avLst/>
          </a:prstGeom>
          <a:noFill/>
        </p:spPr>
        <p:txBody>
          <a:bodyPr wrap="none" rtlCol="0">
            <a:spAutoFit/>
          </a:bodyPr>
          <a:lstStyle/>
          <a:p>
            <a:r>
              <a:rPr lang="en-US" dirty="0" smtClean="0">
                <a:solidFill>
                  <a:schemeClr val="bg1"/>
                </a:solidFill>
                <a:latin typeface="Adobe Fan Heiti Std B" pitchFamily="34" charset="-128"/>
                <a:ea typeface="Adobe Fan Heiti Std B" pitchFamily="34" charset="-128"/>
              </a:rPr>
              <a:t>St. Peter Sandstone</a:t>
            </a:r>
            <a:endParaRPr lang="en-US" dirty="0">
              <a:solidFill>
                <a:schemeClr val="bg1"/>
              </a:solidFill>
              <a:latin typeface="Adobe Fan Heiti Std B" pitchFamily="34" charset="-128"/>
              <a:ea typeface="Adobe Fan Heiti Std B" pitchFamily="34" charset="-128"/>
            </a:endParaRPr>
          </a:p>
        </p:txBody>
      </p:sp>
      <p:sp>
        <p:nvSpPr>
          <p:cNvPr id="27" name="TextBox 26"/>
          <p:cNvSpPr txBox="1"/>
          <p:nvPr/>
        </p:nvSpPr>
        <p:spPr>
          <a:xfrm>
            <a:off x="1524000" y="5334000"/>
            <a:ext cx="2807179" cy="369332"/>
          </a:xfrm>
          <a:prstGeom prst="rect">
            <a:avLst/>
          </a:prstGeom>
          <a:noFill/>
        </p:spPr>
        <p:txBody>
          <a:bodyPr wrap="none" rtlCol="0">
            <a:spAutoFit/>
          </a:bodyPr>
          <a:lstStyle/>
          <a:p>
            <a:r>
              <a:rPr lang="en-US" dirty="0" smtClean="0">
                <a:solidFill>
                  <a:schemeClr val="bg1"/>
                </a:solidFill>
                <a:latin typeface="Adobe Fan Heiti Std B" pitchFamily="34" charset="-128"/>
                <a:ea typeface="Adobe Fan Heiti Std B" pitchFamily="34" charset="-128"/>
              </a:rPr>
              <a:t>Sandstone (St. Peter Fm.)</a:t>
            </a:r>
            <a:endParaRPr lang="en-US" dirty="0">
              <a:solidFill>
                <a:schemeClr val="bg1"/>
              </a:solidFill>
              <a:latin typeface="Adobe Fan Heiti Std B" pitchFamily="34" charset="-128"/>
              <a:ea typeface="Adobe Fan Heiti Std B" pitchFamily="34" charset="-128"/>
            </a:endParaRPr>
          </a:p>
        </p:txBody>
      </p:sp>
      <p:sp>
        <p:nvSpPr>
          <p:cNvPr id="29" name="Content Placeholder 21"/>
          <p:cNvSpPr txBox="1">
            <a:spLocks/>
          </p:cNvSpPr>
          <p:nvPr/>
        </p:nvSpPr>
        <p:spPr>
          <a:xfrm>
            <a:off x="4953000" y="533400"/>
            <a:ext cx="3657600" cy="1600200"/>
          </a:xfrm>
          <a:prstGeom prst="rect">
            <a:avLst/>
          </a:prstGeom>
          <a:solidFill>
            <a:schemeClr val="bg2">
              <a:alpha val="51000"/>
            </a:schemeClr>
          </a:solidFill>
          <a:effectLst>
            <a:softEdge rad="63500"/>
          </a:effectLst>
        </p:spPr>
        <p:txBody>
          <a:bodyPr vert="horz" lIns="91440" tIns="45720" rIns="91440" bIns="45720" rtlCol="0" anchor="t" anchorCtr="0">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Utica</a:t>
            </a:r>
          </a:p>
          <a:p>
            <a:pPr marL="594360" marR="0" lvl="1" indent="-274320" algn="l" defTabSz="91440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Students are introduced to the rocks of the LaSalle area</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8173</TotalTime>
  <Words>1523</Words>
  <Application>Microsoft Office PowerPoint</Application>
  <PresentationFormat>On-screen Show (4:3)</PresentationFormat>
  <Paragraphs>178</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NewsPrint</vt:lpstr>
      <vt:lpstr>PAIRED PROJECT-BASED FIELD TRIPS TO THE STARVED ROCK AREA, MATTHIESSEN AND BUFFALO ROCK STATE PARKS, AND THE ILLINOIS AND MICHIGAN CANAL STATE TRAIL - ILLINOIS</vt:lpstr>
      <vt:lpstr>Field trips have long been important in undergraduate education</vt:lpstr>
      <vt:lpstr>Bedrock Features  in the Starved Rock Area</vt:lpstr>
      <vt:lpstr>Project-based trip #1</vt:lpstr>
      <vt:lpstr>Students receive field packets that include the following…</vt:lpstr>
      <vt:lpstr>Students receive field packets that include the following…</vt:lpstr>
      <vt:lpstr>Students receive field packets that include the following…</vt:lpstr>
      <vt:lpstr>Slide 8</vt:lpstr>
      <vt:lpstr>Slide 9</vt:lpstr>
      <vt:lpstr>Slide 10</vt:lpstr>
      <vt:lpstr>Slide 11</vt:lpstr>
      <vt:lpstr>Slide 12</vt:lpstr>
      <vt:lpstr>Project can be scaled to fit various time allotments – order matters</vt:lpstr>
      <vt:lpstr>Slide 14</vt:lpstr>
      <vt:lpstr>Slide 15</vt:lpstr>
      <vt:lpstr>Slide 16</vt:lpstr>
      <vt:lpstr>Slide 17</vt:lpstr>
      <vt:lpstr>Slide 18</vt:lpstr>
      <vt:lpstr>Slide 19</vt:lpstr>
      <vt:lpstr>Project-based trip #2 +    -   Split Rock</vt:lpstr>
      <vt:lpstr>Slide 21</vt:lpstr>
      <vt:lpstr>Slide 22</vt:lpstr>
      <vt:lpstr>Conclusions &amp; Future Work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Kristin</dc:creator>
  <cp:lastModifiedBy>Kristin</cp:lastModifiedBy>
  <cp:revision>526</cp:revision>
  <dcterms:created xsi:type="dcterms:W3CDTF">2013-04-18T16:51:20Z</dcterms:created>
  <dcterms:modified xsi:type="dcterms:W3CDTF">2013-05-03T15:39:06Z</dcterms:modified>
</cp:coreProperties>
</file>