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2.xml" ContentType="application/vnd.openxmlformats-officedocument.drawingml.chart+xml"/>
  <Override PartName="/ppt/notesSlides/notesSlide17.xml" ContentType="application/vnd.openxmlformats-officedocument.presentationml.notesSlide+xml"/>
  <Override PartName="/ppt/charts/chart3.xml" ContentType="application/vnd.openxmlformats-officedocument.drawingml.chart+xml"/>
  <Override PartName="/ppt/notesSlides/notesSlide18.xml" ContentType="application/vnd.openxmlformats-officedocument.presentationml.notesSlide+xml"/>
  <Override PartName="/ppt/charts/chart4.xml" ContentType="application/vnd.openxmlformats-officedocument.drawingml.chart+xml"/>
  <Override PartName="/ppt/notesSlides/notesSlide19.xml" ContentType="application/vnd.openxmlformats-officedocument.presentationml.notesSlide+xml"/>
  <Override PartName="/ppt/charts/chart5.xml" ContentType="application/vnd.openxmlformats-officedocument.drawingml.chart+xml"/>
  <Override PartName="/ppt/notesSlides/notesSlide20.xml" ContentType="application/vnd.openxmlformats-officedocument.presentationml.notesSlide+xml"/>
  <Override PartName="/ppt/charts/chart6.xml" ContentType="application/vnd.openxmlformats-officedocument.drawingml.chart+xml"/>
  <Override PartName="/ppt/notesSlides/notesSlide21.xml" ContentType="application/vnd.openxmlformats-officedocument.presentationml.notesSlide+xml"/>
  <Override PartName="/ppt/charts/chart7.xml" ContentType="application/vnd.openxmlformats-officedocument.drawingml.chart+xml"/>
  <Override PartName="/ppt/theme/themeOverride2.xml" ContentType="application/vnd.openxmlformats-officedocument.themeOverride+xml"/>
  <Override PartName="/ppt/notesSlides/notesSlide22.xml" ContentType="application/vnd.openxmlformats-officedocument.presentationml.notesSlide+xml"/>
  <Override PartName="/ppt/charts/chart8.xml" ContentType="application/vnd.openxmlformats-officedocument.drawingml.chart+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handoutMasterIdLst>
    <p:handoutMasterId r:id="rId27"/>
  </p:handoutMasterIdLst>
  <p:sldIdLst>
    <p:sldId id="256" r:id="rId2"/>
    <p:sldId id="258" r:id="rId3"/>
    <p:sldId id="259" r:id="rId4"/>
    <p:sldId id="257" r:id="rId5"/>
    <p:sldId id="278" r:id="rId6"/>
    <p:sldId id="260" r:id="rId7"/>
    <p:sldId id="262" r:id="rId8"/>
    <p:sldId id="263" r:id="rId9"/>
    <p:sldId id="280" r:id="rId10"/>
    <p:sldId id="281" r:id="rId11"/>
    <p:sldId id="264" r:id="rId12"/>
    <p:sldId id="279" r:id="rId13"/>
    <p:sldId id="261" r:id="rId14"/>
    <p:sldId id="282" r:id="rId15"/>
    <p:sldId id="283" r:id="rId16"/>
    <p:sldId id="286" r:id="rId17"/>
    <p:sldId id="265" r:id="rId18"/>
    <p:sldId id="285" r:id="rId19"/>
    <p:sldId id="284" r:id="rId20"/>
    <p:sldId id="267" r:id="rId21"/>
    <p:sldId id="268" r:id="rId22"/>
    <p:sldId id="289" r:id="rId23"/>
    <p:sldId id="273" r:id="rId24"/>
    <p:sldId id="288"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CC"/>
    <a:srgbClr val="000066"/>
    <a:srgbClr val="3333FF"/>
    <a:srgbClr val="3366FF"/>
    <a:srgbClr val="6699FF"/>
    <a:srgbClr val="99CCFF"/>
    <a:srgbClr val="3333CC"/>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4569" autoAdjust="0"/>
  </p:normalViewPr>
  <p:slideViewPr>
    <p:cSldViewPr>
      <p:cViewPr>
        <p:scale>
          <a:sx n="100" d="100"/>
          <a:sy n="100" d="100"/>
        </p:scale>
        <p:origin x="-702" y="6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oleObject" Target="file:///\\BIGHORN\HOME\USERS\JMA24\GEOG%20181\Spring\questionaires2.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BIGHORN\HOME\USERS\JMA24\GEOG%20181\Spring\questionaires2.xlsx" TargetMode="Externa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5.xml.rels><?xml version="1.0" encoding="UTF-8" standalone="yes"?>
<Relationships xmlns="http://schemas.openxmlformats.org/package/2006/relationships"><Relationship Id="rId1" Type="http://schemas.openxmlformats.org/officeDocument/2006/relationships/oleObject" Target="file:///\\BIGHORN\HOME\USERS\JMA24\GEOG%20181\Spring\questionaires2.xlsx" TargetMode="Externa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7.xml.rels><?xml version="1.0" encoding="UTF-8" standalone="yes"?>
<Relationships xmlns="http://schemas.openxmlformats.org/package/2006/relationships"><Relationship Id="rId2" Type="http://schemas.openxmlformats.org/officeDocument/2006/relationships/oleObject" Target="file:///\\BIGHORN\HOME\USERS\JMA24\GEOG%20181\Spring\questionaires2.xlsx" TargetMode="External"/><Relationship Id="rId1" Type="http://schemas.openxmlformats.org/officeDocument/2006/relationships/themeOverride" Target="../theme/themeOverride2.xml"/></Relationships>
</file>

<file path=ppt/charts/_rels/chart8.xml.rels><?xml version="1.0" encoding="UTF-8" standalone="yes"?>
<Relationships xmlns="http://schemas.openxmlformats.org/package/2006/relationships"><Relationship Id="rId1" Type="http://schemas.openxmlformats.org/officeDocument/2006/relationships/oleObject" Target="file:///\\BIGHORN\HOME\USERS\JMA24\GEOG%20181\Spring\questionaires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sz="2000"/>
            </a:pPr>
            <a:r>
              <a:rPr lang="en-US" sz="2000"/>
              <a:t>Erosion Pins</a:t>
            </a:r>
          </a:p>
        </c:rich>
      </c:tx>
      <c:layout>
        <c:manualLayout>
          <c:xMode val="edge"/>
          <c:yMode val="edge"/>
          <c:x val="0.37421860371705012"/>
          <c:y val="9.375E-2"/>
        </c:manualLayout>
      </c:layout>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0.24381204447599258"/>
          <c:y val="0.18399079562598866"/>
          <c:w val="0.6669022621620122"/>
          <c:h val="0.64017039536724574"/>
        </c:manualLayout>
      </c:layout>
      <c:bar3DChart>
        <c:barDir val="col"/>
        <c:grouping val="clustered"/>
        <c:varyColors val="0"/>
        <c:ser>
          <c:idx val="0"/>
          <c:order val="0"/>
          <c:tx>
            <c:strRef>
              <c:f>'Erosion Pins'!$F$1</c:f>
              <c:strCache>
                <c:ptCount val="1"/>
                <c:pt idx="0">
                  <c:v>October 25-November 1</c:v>
                </c:pt>
              </c:strCache>
            </c:strRef>
          </c:tx>
          <c:invertIfNegative val="0"/>
          <c:cat>
            <c:numRef>
              <c:f>'Erosion Pins'!$A$2:$A$12</c:f>
              <c:numCache>
                <c:formatCode>General</c:formatCode>
                <c:ptCount val="11"/>
                <c:pt idx="0">
                  <c:v>1</c:v>
                </c:pt>
                <c:pt idx="1">
                  <c:v>2</c:v>
                </c:pt>
                <c:pt idx="2">
                  <c:v>3</c:v>
                </c:pt>
                <c:pt idx="3">
                  <c:v>4</c:v>
                </c:pt>
                <c:pt idx="4">
                  <c:v>5</c:v>
                </c:pt>
                <c:pt idx="5">
                  <c:v>6</c:v>
                </c:pt>
                <c:pt idx="6">
                  <c:v>7</c:v>
                </c:pt>
                <c:pt idx="7">
                  <c:v>8</c:v>
                </c:pt>
                <c:pt idx="8">
                  <c:v>9</c:v>
                </c:pt>
                <c:pt idx="9">
                  <c:v>10</c:v>
                </c:pt>
                <c:pt idx="10">
                  <c:v>11</c:v>
                </c:pt>
              </c:numCache>
            </c:numRef>
          </c:cat>
          <c:val>
            <c:numRef>
              <c:f>'Erosion Pins'!$F$2:$F$12</c:f>
              <c:numCache>
                <c:formatCode>General</c:formatCode>
                <c:ptCount val="11"/>
                <c:pt idx="0">
                  <c:v>-10</c:v>
                </c:pt>
                <c:pt idx="1">
                  <c:v>12</c:v>
                </c:pt>
                <c:pt idx="2">
                  <c:v>-5</c:v>
                </c:pt>
                <c:pt idx="3">
                  <c:v>9</c:v>
                </c:pt>
                <c:pt idx="4">
                  <c:v>27</c:v>
                </c:pt>
                <c:pt idx="5">
                  <c:v>-6</c:v>
                </c:pt>
                <c:pt idx="6">
                  <c:v>22</c:v>
                </c:pt>
                <c:pt idx="7">
                  <c:v>0</c:v>
                </c:pt>
                <c:pt idx="8">
                  <c:v>10</c:v>
                </c:pt>
                <c:pt idx="9">
                  <c:v>-7</c:v>
                </c:pt>
                <c:pt idx="10">
                  <c:v>-14</c:v>
                </c:pt>
              </c:numCache>
            </c:numRef>
          </c:val>
        </c:ser>
        <c:ser>
          <c:idx val="1"/>
          <c:order val="1"/>
          <c:tx>
            <c:strRef>
              <c:f>'Erosion Pins'!$G$1</c:f>
              <c:strCache>
                <c:ptCount val="1"/>
                <c:pt idx="0">
                  <c:v>November 1-November 8</c:v>
                </c:pt>
              </c:strCache>
            </c:strRef>
          </c:tx>
          <c:invertIfNegative val="0"/>
          <c:cat>
            <c:numRef>
              <c:f>'Erosion Pins'!$A$2:$A$12</c:f>
              <c:numCache>
                <c:formatCode>General</c:formatCode>
                <c:ptCount val="11"/>
                <c:pt idx="0">
                  <c:v>1</c:v>
                </c:pt>
                <c:pt idx="1">
                  <c:v>2</c:v>
                </c:pt>
                <c:pt idx="2">
                  <c:v>3</c:v>
                </c:pt>
                <c:pt idx="3">
                  <c:v>4</c:v>
                </c:pt>
                <c:pt idx="4">
                  <c:v>5</c:v>
                </c:pt>
                <c:pt idx="5">
                  <c:v>6</c:v>
                </c:pt>
                <c:pt idx="6">
                  <c:v>7</c:v>
                </c:pt>
                <c:pt idx="7">
                  <c:v>8</c:v>
                </c:pt>
                <c:pt idx="8">
                  <c:v>9</c:v>
                </c:pt>
                <c:pt idx="9">
                  <c:v>10</c:v>
                </c:pt>
                <c:pt idx="10">
                  <c:v>11</c:v>
                </c:pt>
              </c:numCache>
            </c:numRef>
          </c:cat>
          <c:val>
            <c:numRef>
              <c:f>'Erosion Pins'!$G$2:$G$12</c:f>
              <c:numCache>
                <c:formatCode>General</c:formatCode>
                <c:ptCount val="11"/>
                <c:pt idx="0">
                  <c:v>-2</c:v>
                </c:pt>
                <c:pt idx="1">
                  <c:v>-4</c:v>
                </c:pt>
                <c:pt idx="2">
                  <c:v>-2</c:v>
                </c:pt>
                <c:pt idx="3">
                  <c:v>-10</c:v>
                </c:pt>
                <c:pt idx="4">
                  <c:v>3</c:v>
                </c:pt>
                <c:pt idx="5">
                  <c:v>-4</c:v>
                </c:pt>
                <c:pt idx="6">
                  <c:v>-8</c:v>
                </c:pt>
                <c:pt idx="7">
                  <c:v>-18</c:v>
                </c:pt>
                <c:pt idx="8">
                  <c:v>-6</c:v>
                </c:pt>
                <c:pt idx="9">
                  <c:v>0</c:v>
                </c:pt>
                <c:pt idx="10">
                  <c:v>1</c:v>
                </c:pt>
              </c:numCache>
            </c:numRef>
          </c:val>
        </c:ser>
        <c:dLbls>
          <c:showLegendKey val="0"/>
          <c:showVal val="0"/>
          <c:showCatName val="0"/>
          <c:showSerName val="0"/>
          <c:showPercent val="0"/>
          <c:showBubbleSize val="0"/>
        </c:dLbls>
        <c:gapWidth val="150"/>
        <c:shape val="box"/>
        <c:axId val="47473792"/>
        <c:axId val="47475712"/>
        <c:axId val="0"/>
      </c:bar3DChart>
      <c:catAx>
        <c:axId val="47473792"/>
        <c:scaling>
          <c:orientation val="minMax"/>
        </c:scaling>
        <c:delete val="0"/>
        <c:axPos val="b"/>
        <c:title>
          <c:tx>
            <c:rich>
              <a:bodyPr/>
              <a:lstStyle/>
              <a:p>
                <a:pPr>
                  <a:defRPr sz="1600" b="1"/>
                </a:pPr>
                <a:r>
                  <a:rPr lang="en-US" sz="1600" b="1"/>
                  <a:t>Points</a:t>
                </a:r>
              </a:p>
            </c:rich>
          </c:tx>
          <c:layout/>
          <c:overlay val="0"/>
        </c:title>
        <c:numFmt formatCode="General" sourceLinked="1"/>
        <c:majorTickMark val="out"/>
        <c:minorTickMark val="none"/>
        <c:tickLblPos val="nextTo"/>
        <c:crossAx val="47475712"/>
        <c:crosses val="autoZero"/>
        <c:auto val="1"/>
        <c:lblAlgn val="ctr"/>
        <c:lblOffset val="100"/>
        <c:noMultiLvlLbl val="0"/>
      </c:catAx>
      <c:valAx>
        <c:axId val="47475712"/>
        <c:scaling>
          <c:orientation val="minMax"/>
        </c:scaling>
        <c:delete val="0"/>
        <c:axPos val="l"/>
        <c:majorGridlines/>
        <c:title>
          <c:tx>
            <c:rich>
              <a:bodyPr rot="-5400000" vert="horz"/>
              <a:lstStyle/>
              <a:p>
                <a:pPr>
                  <a:defRPr sz="1600"/>
                </a:pPr>
                <a:r>
                  <a:rPr lang="en-US" sz="1600"/>
                  <a:t>Differences in Measurements (mm)</a:t>
                </a:r>
              </a:p>
            </c:rich>
          </c:tx>
          <c:layout/>
          <c:overlay val="0"/>
        </c:title>
        <c:numFmt formatCode="General" sourceLinked="1"/>
        <c:majorTickMark val="out"/>
        <c:minorTickMark val="none"/>
        <c:tickLblPos val="nextTo"/>
        <c:crossAx val="47473792"/>
        <c:crosses val="autoZero"/>
        <c:crossBetween val="between"/>
      </c:valAx>
    </c:plotArea>
    <c:legend>
      <c:legendPos val="r"/>
      <c:layout>
        <c:manualLayout>
          <c:xMode val="edge"/>
          <c:yMode val="edge"/>
          <c:x val="0.65773810803282917"/>
          <c:y val="0.83397951188937203"/>
          <c:w val="0.34226182455431559"/>
          <c:h val="0.1610454379791405"/>
        </c:manualLayout>
      </c:layout>
      <c:overlay val="0"/>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Where visitors</a:t>
            </a:r>
            <a:r>
              <a:rPr lang="en-US" baseline="0"/>
              <a:t> were from</a:t>
            </a:r>
            <a:endParaRPr lang="en-US"/>
          </a:p>
        </c:rich>
      </c:tx>
      <c:layout/>
      <c:overlay val="0"/>
    </c:title>
    <c:autoTitleDeleted val="0"/>
    <c:plotArea>
      <c:layout/>
      <c:pieChart>
        <c:varyColors val="1"/>
        <c:ser>
          <c:idx val="0"/>
          <c:order val="0"/>
          <c:spPr>
            <a:solidFill>
              <a:srgbClr val="0066CC"/>
            </a:solidFill>
          </c:spPr>
          <c:dPt>
            <c:idx val="1"/>
            <c:bubble3D val="0"/>
            <c:spPr>
              <a:solidFill>
                <a:srgbClr val="C00000"/>
              </a:solidFill>
            </c:spPr>
          </c:dPt>
          <c:cat>
            <c:strRef>
              <c:f>'when visit'!$A$1:$B$1</c:f>
              <c:strCache>
                <c:ptCount val="2"/>
                <c:pt idx="0">
                  <c:v>Holland</c:v>
                </c:pt>
                <c:pt idx="1">
                  <c:v>Within an hour drive</c:v>
                </c:pt>
              </c:strCache>
            </c:strRef>
          </c:cat>
          <c:val>
            <c:numRef>
              <c:f>'when visit'!$A$2:$B$2</c:f>
              <c:numCache>
                <c:formatCode>General</c:formatCode>
                <c:ptCount val="2"/>
                <c:pt idx="0">
                  <c:v>59</c:v>
                </c:pt>
                <c:pt idx="1">
                  <c:v>6</c:v>
                </c:pt>
              </c:numCache>
            </c:numRef>
          </c:val>
        </c:ser>
        <c:dLbls>
          <c:showLegendKey val="0"/>
          <c:showVal val="0"/>
          <c:showCatName val="0"/>
          <c:showSerName val="0"/>
          <c:showPercent val="0"/>
          <c:showBubbleSize val="0"/>
          <c:showLeaderLines val="1"/>
        </c:dLbls>
        <c:firstSliceAng val="0"/>
      </c:pieChart>
    </c:plotArea>
    <c:legend>
      <c:legendPos val="r"/>
      <c:layout/>
      <c:overlay val="0"/>
      <c:txPr>
        <a:bodyPr/>
        <a:lstStyle/>
        <a:p>
          <a:pPr>
            <a:defRPr sz="1600"/>
          </a:pPr>
          <a:endParaRPr lang="en-US"/>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a:pPr>
            <a:r>
              <a:rPr lang="en-US" sz="2000"/>
              <a:t>When respondents visit Mt. Pisgah</a:t>
            </a:r>
          </a:p>
        </c:rich>
      </c:tx>
      <c:layout/>
      <c:overlay val="0"/>
    </c:title>
    <c:autoTitleDeleted val="0"/>
    <c:plotArea>
      <c:layout/>
      <c:barChart>
        <c:barDir val="col"/>
        <c:grouping val="clustered"/>
        <c:varyColors val="0"/>
        <c:ser>
          <c:idx val="0"/>
          <c:order val="0"/>
          <c:spPr>
            <a:solidFill>
              <a:srgbClr val="0066CC"/>
            </a:solidFill>
          </c:spPr>
          <c:invertIfNegative val="0"/>
          <c:cat>
            <c:strRef>
              <c:f>'When respondents visit'!$A$1:$D$1</c:f>
              <c:strCache>
                <c:ptCount val="4"/>
                <c:pt idx="0">
                  <c:v>Winter (Dec-Feb)</c:v>
                </c:pt>
                <c:pt idx="1">
                  <c:v>Spring (Mar-May)</c:v>
                </c:pt>
                <c:pt idx="2">
                  <c:v>Summer (June-Aug)</c:v>
                </c:pt>
                <c:pt idx="3">
                  <c:v>Fall (Sept-Nov)</c:v>
                </c:pt>
              </c:strCache>
            </c:strRef>
          </c:cat>
          <c:val>
            <c:numRef>
              <c:f>'When respondents visit'!$A$2:$D$2</c:f>
              <c:numCache>
                <c:formatCode>General</c:formatCode>
                <c:ptCount val="4"/>
                <c:pt idx="0">
                  <c:v>52.3</c:v>
                </c:pt>
                <c:pt idx="1">
                  <c:v>83.1</c:v>
                </c:pt>
                <c:pt idx="2">
                  <c:v>93.8</c:v>
                </c:pt>
                <c:pt idx="3">
                  <c:v>93.8</c:v>
                </c:pt>
              </c:numCache>
            </c:numRef>
          </c:val>
        </c:ser>
        <c:dLbls>
          <c:showLegendKey val="0"/>
          <c:showVal val="0"/>
          <c:showCatName val="0"/>
          <c:showSerName val="0"/>
          <c:showPercent val="0"/>
          <c:showBubbleSize val="0"/>
        </c:dLbls>
        <c:gapWidth val="150"/>
        <c:axId val="79061376"/>
        <c:axId val="79062912"/>
      </c:barChart>
      <c:catAx>
        <c:axId val="79061376"/>
        <c:scaling>
          <c:orientation val="minMax"/>
        </c:scaling>
        <c:delete val="0"/>
        <c:axPos val="b"/>
        <c:majorTickMark val="out"/>
        <c:minorTickMark val="none"/>
        <c:tickLblPos val="nextTo"/>
        <c:txPr>
          <a:bodyPr/>
          <a:lstStyle/>
          <a:p>
            <a:pPr>
              <a:defRPr sz="1600"/>
            </a:pPr>
            <a:endParaRPr lang="en-US"/>
          </a:p>
        </c:txPr>
        <c:crossAx val="79062912"/>
        <c:crosses val="autoZero"/>
        <c:auto val="1"/>
        <c:lblAlgn val="ctr"/>
        <c:lblOffset val="100"/>
        <c:noMultiLvlLbl val="0"/>
      </c:catAx>
      <c:valAx>
        <c:axId val="79062912"/>
        <c:scaling>
          <c:orientation val="minMax"/>
          <c:max val="100"/>
        </c:scaling>
        <c:delete val="0"/>
        <c:axPos val="l"/>
        <c:majorGridlines/>
        <c:title>
          <c:tx>
            <c:rich>
              <a:bodyPr rot="-5400000" vert="horz"/>
              <a:lstStyle/>
              <a:p>
                <a:pPr>
                  <a:defRPr sz="1600"/>
                </a:pPr>
                <a:r>
                  <a:rPr lang="en-US" sz="1600"/>
                  <a:t>Percent of respondents</a:t>
                </a:r>
              </a:p>
            </c:rich>
          </c:tx>
          <c:layout/>
          <c:overlay val="0"/>
        </c:title>
        <c:numFmt formatCode="General" sourceLinked="1"/>
        <c:majorTickMark val="out"/>
        <c:minorTickMark val="none"/>
        <c:tickLblPos val="nextTo"/>
        <c:txPr>
          <a:bodyPr/>
          <a:lstStyle/>
          <a:p>
            <a:pPr>
              <a:defRPr sz="1600"/>
            </a:pPr>
            <a:endParaRPr lang="en-US"/>
          </a:p>
        </c:txPr>
        <c:crossAx val="79061376"/>
        <c:crosses val="autoZero"/>
        <c:crossBetween val="between"/>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a:pPr>
            <a:r>
              <a:rPr lang="en-US" sz="2000" dirty="0"/>
              <a:t>Activities visitors participate in while on Mt. Pisgah</a:t>
            </a:r>
          </a:p>
        </c:rich>
      </c:tx>
      <c:layout/>
      <c:overlay val="0"/>
    </c:title>
    <c:autoTitleDeleted val="0"/>
    <c:plotArea>
      <c:layout/>
      <c:barChart>
        <c:barDir val="col"/>
        <c:grouping val="clustered"/>
        <c:varyColors val="0"/>
        <c:ser>
          <c:idx val="0"/>
          <c:order val="0"/>
          <c:tx>
            <c:strRef>
              <c:f>'vis acts'!$A$2</c:f>
              <c:strCache>
                <c:ptCount val="1"/>
                <c:pt idx="0">
                  <c:v>2005</c:v>
                </c:pt>
              </c:strCache>
            </c:strRef>
          </c:tx>
          <c:spPr>
            <a:solidFill>
              <a:srgbClr val="0066CC"/>
            </a:solidFill>
          </c:spPr>
          <c:invertIfNegative val="0"/>
          <c:cat>
            <c:strRef>
              <c:f>('vis acts'!$B$1:$D$1,'vis acts'!$F$1:$I$1,'vis acts'!$K$1)</c:f>
              <c:strCache>
                <c:ptCount val="8"/>
                <c:pt idx="0">
                  <c:v>Go for a walk</c:v>
                </c:pt>
                <c:pt idx="1">
                  <c:v>Walk the dog</c:v>
                </c:pt>
                <c:pt idx="2">
                  <c:v>Climb the dune</c:v>
                </c:pt>
                <c:pt idx="3">
                  <c:v>Enjoy scenery</c:v>
                </c:pt>
                <c:pt idx="4">
                  <c:v>Play games</c:v>
                </c:pt>
                <c:pt idx="5">
                  <c:v>Run down dune on sand</c:v>
                </c:pt>
                <c:pt idx="6">
                  <c:v>Observe wildlife</c:v>
                </c:pt>
                <c:pt idx="7">
                  <c:v>Other</c:v>
                </c:pt>
              </c:strCache>
            </c:strRef>
          </c:cat>
          <c:val>
            <c:numRef>
              <c:f>('vis acts'!$B$2:$D$2,'vis acts'!$F$2:$I$2,'vis acts'!$K$2)</c:f>
              <c:numCache>
                <c:formatCode>General</c:formatCode>
                <c:ptCount val="8"/>
                <c:pt idx="0">
                  <c:v>47.4</c:v>
                </c:pt>
                <c:pt idx="1">
                  <c:v>21.1</c:v>
                </c:pt>
                <c:pt idx="2">
                  <c:v>44.7</c:v>
                </c:pt>
                <c:pt idx="3">
                  <c:v>63.2</c:v>
                </c:pt>
                <c:pt idx="4">
                  <c:v>7.9</c:v>
                </c:pt>
                <c:pt idx="5">
                  <c:v>34.200000000000003</c:v>
                </c:pt>
                <c:pt idx="6">
                  <c:v>36.799999999999997</c:v>
                </c:pt>
                <c:pt idx="7">
                  <c:v>10.5</c:v>
                </c:pt>
              </c:numCache>
            </c:numRef>
          </c:val>
        </c:ser>
        <c:ser>
          <c:idx val="1"/>
          <c:order val="1"/>
          <c:tx>
            <c:strRef>
              <c:f>'vis acts'!$A$3</c:f>
              <c:strCache>
                <c:ptCount val="1"/>
                <c:pt idx="0">
                  <c:v>2012</c:v>
                </c:pt>
              </c:strCache>
            </c:strRef>
          </c:tx>
          <c:spPr>
            <a:solidFill>
              <a:srgbClr val="A50021"/>
            </a:solidFill>
          </c:spPr>
          <c:invertIfNegative val="0"/>
          <c:cat>
            <c:strRef>
              <c:f>('vis acts'!$B$1:$D$1,'vis acts'!$F$1:$I$1,'vis acts'!$K$1)</c:f>
              <c:strCache>
                <c:ptCount val="8"/>
                <c:pt idx="0">
                  <c:v>Go for a walk</c:v>
                </c:pt>
                <c:pt idx="1">
                  <c:v>Walk the dog</c:v>
                </c:pt>
                <c:pt idx="2">
                  <c:v>Climb the dune</c:v>
                </c:pt>
                <c:pt idx="3">
                  <c:v>Enjoy scenery</c:v>
                </c:pt>
                <c:pt idx="4">
                  <c:v>Play games</c:v>
                </c:pt>
                <c:pt idx="5">
                  <c:v>Run down dune on sand</c:v>
                </c:pt>
                <c:pt idx="6">
                  <c:v>Observe wildlife</c:v>
                </c:pt>
                <c:pt idx="7">
                  <c:v>Other</c:v>
                </c:pt>
              </c:strCache>
            </c:strRef>
          </c:cat>
          <c:val>
            <c:numRef>
              <c:f>('vis acts'!$B$3:$D$3,'vis acts'!$F$3:$I$3,'vis acts'!$K$3)</c:f>
              <c:numCache>
                <c:formatCode>General</c:formatCode>
                <c:ptCount val="8"/>
                <c:pt idx="0">
                  <c:v>92.3</c:v>
                </c:pt>
                <c:pt idx="1">
                  <c:v>6.2</c:v>
                </c:pt>
                <c:pt idx="2">
                  <c:v>10.8</c:v>
                </c:pt>
                <c:pt idx="3">
                  <c:v>96.9</c:v>
                </c:pt>
                <c:pt idx="4">
                  <c:v>0</c:v>
                </c:pt>
                <c:pt idx="5">
                  <c:v>1.5</c:v>
                </c:pt>
                <c:pt idx="6">
                  <c:v>60</c:v>
                </c:pt>
                <c:pt idx="7">
                  <c:v>16.899999999999999</c:v>
                </c:pt>
              </c:numCache>
            </c:numRef>
          </c:val>
        </c:ser>
        <c:dLbls>
          <c:showLegendKey val="0"/>
          <c:showVal val="0"/>
          <c:showCatName val="0"/>
          <c:showSerName val="0"/>
          <c:showPercent val="0"/>
          <c:showBubbleSize val="0"/>
        </c:dLbls>
        <c:gapWidth val="150"/>
        <c:axId val="79115392"/>
        <c:axId val="79116928"/>
      </c:barChart>
      <c:catAx>
        <c:axId val="79115392"/>
        <c:scaling>
          <c:orientation val="minMax"/>
        </c:scaling>
        <c:delete val="0"/>
        <c:axPos val="b"/>
        <c:majorTickMark val="out"/>
        <c:minorTickMark val="none"/>
        <c:tickLblPos val="nextTo"/>
        <c:txPr>
          <a:bodyPr/>
          <a:lstStyle/>
          <a:p>
            <a:pPr>
              <a:defRPr sz="1600"/>
            </a:pPr>
            <a:endParaRPr lang="en-US"/>
          </a:p>
        </c:txPr>
        <c:crossAx val="79116928"/>
        <c:crosses val="autoZero"/>
        <c:auto val="1"/>
        <c:lblAlgn val="ctr"/>
        <c:lblOffset val="100"/>
        <c:noMultiLvlLbl val="0"/>
      </c:catAx>
      <c:valAx>
        <c:axId val="79116928"/>
        <c:scaling>
          <c:orientation val="minMax"/>
          <c:max val="100"/>
        </c:scaling>
        <c:delete val="0"/>
        <c:axPos val="l"/>
        <c:majorGridlines/>
        <c:title>
          <c:tx>
            <c:rich>
              <a:bodyPr rot="-5400000" vert="horz"/>
              <a:lstStyle/>
              <a:p>
                <a:pPr>
                  <a:defRPr sz="1600"/>
                </a:pPr>
                <a:r>
                  <a:rPr lang="en-US" sz="1600" dirty="0" smtClean="0"/>
                  <a:t>Percent of respondents</a:t>
                </a:r>
              </a:p>
            </c:rich>
          </c:tx>
          <c:layout/>
          <c:overlay val="0"/>
        </c:title>
        <c:numFmt formatCode="General" sourceLinked="1"/>
        <c:majorTickMark val="out"/>
        <c:minorTickMark val="none"/>
        <c:tickLblPos val="nextTo"/>
        <c:txPr>
          <a:bodyPr/>
          <a:lstStyle/>
          <a:p>
            <a:pPr>
              <a:defRPr sz="1600"/>
            </a:pPr>
            <a:endParaRPr lang="en-US"/>
          </a:p>
        </c:txPr>
        <c:crossAx val="79115392"/>
        <c:crosses val="autoZero"/>
        <c:crossBetween val="between"/>
      </c:valAx>
    </c:plotArea>
    <c:legend>
      <c:legendPos val="r"/>
      <c:layout/>
      <c:overlay val="0"/>
      <c:txPr>
        <a:bodyPr/>
        <a:lstStyle/>
        <a:p>
          <a:pPr>
            <a:defRPr sz="1600"/>
          </a:pPr>
          <a:endParaRPr lang="en-US"/>
        </a:p>
      </c:txPr>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a:lstStyle/>
          <a:p>
            <a:pPr>
              <a:defRPr/>
            </a:pPr>
            <a:r>
              <a:rPr lang="en-US"/>
              <a:t>Visitors Level of Dune Knowledge</a:t>
            </a:r>
          </a:p>
        </c:rich>
      </c:tx>
      <c:layout/>
      <c:overlay val="0"/>
    </c:title>
    <c:autoTitleDeleted val="0"/>
    <c:plotArea>
      <c:layout/>
      <c:pieChart>
        <c:varyColors val="1"/>
        <c:ser>
          <c:idx val="0"/>
          <c:order val="0"/>
          <c:dPt>
            <c:idx val="0"/>
            <c:bubble3D val="0"/>
            <c:spPr>
              <a:solidFill>
                <a:srgbClr val="99CCFF"/>
              </a:solidFill>
            </c:spPr>
          </c:dPt>
          <c:dPt>
            <c:idx val="1"/>
            <c:bubble3D val="0"/>
            <c:spPr>
              <a:solidFill>
                <a:srgbClr val="6699FF"/>
              </a:solidFill>
            </c:spPr>
          </c:dPt>
          <c:dPt>
            <c:idx val="2"/>
            <c:bubble3D val="0"/>
            <c:spPr>
              <a:solidFill>
                <a:srgbClr val="3366FF"/>
              </a:solidFill>
            </c:spPr>
          </c:dPt>
          <c:dPt>
            <c:idx val="3"/>
            <c:bubble3D val="0"/>
            <c:spPr>
              <a:solidFill>
                <a:srgbClr val="3333FF"/>
              </a:solidFill>
            </c:spPr>
          </c:dPt>
          <c:dPt>
            <c:idx val="4"/>
            <c:bubble3D val="0"/>
            <c:spPr>
              <a:solidFill>
                <a:srgbClr val="000066"/>
              </a:solidFill>
            </c:spPr>
          </c:dPt>
          <c:cat>
            <c:strRef>
              <c:f>'lvl dune knowledge'!$B$1:$F$1</c:f>
              <c:strCache>
                <c:ptCount val="5"/>
                <c:pt idx="0">
                  <c:v>1 - I know almost nothing</c:v>
                </c:pt>
                <c:pt idx="1">
                  <c:v>2</c:v>
                </c:pt>
                <c:pt idx="2">
                  <c:v>3 - I know a little</c:v>
                </c:pt>
                <c:pt idx="3">
                  <c:v>4</c:v>
                </c:pt>
                <c:pt idx="4">
                  <c:v>5 - I know a lot</c:v>
                </c:pt>
              </c:strCache>
            </c:strRef>
          </c:cat>
          <c:val>
            <c:numRef>
              <c:f>'lvl dune knowledge'!$B$2:$F$2</c:f>
              <c:numCache>
                <c:formatCode>General</c:formatCode>
                <c:ptCount val="5"/>
                <c:pt idx="0">
                  <c:v>6</c:v>
                </c:pt>
                <c:pt idx="1">
                  <c:v>8</c:v>
                </c:pt>
                <c:pt idx="2">
                  <c:v>31</c:v>
                </c:pt>
                <c:pt idx="3">
                  <c:v>10</c:v>
                </c:pt>
                <c:pt idx="4">
                  <c:v>7</c:v>
                </c:pt>
              </c:numCache>
            </c:numRef>
          </c:val>
        </c:ser>
        <c:dLbls>
          <c:showLegendKey val="0"/>
          <c:showVal val="0"/>
          <c:showCatName val="0"/>
          <c:showSerName val="0"/>
          <c:showPercent val="0"/>
          <c:showBubbleSize val="0"/>
          <c:showLeaderLines val="1"/>
        </c:dLbls>
        <c:firstSliceAng val="0"/>
      </c:pieChart>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a:pPr>
            <a:r>
              <a:rPr lang="en-US" sz="1800" b="1" i="0" u="none" strike="noStrike" baseline="0" dirty="0" smtClean="0">
                <a:effectLst/>
              </a:rPr>
              <a:t>Visitor opinion of dune management and interpretation activities</a:t>
            </a:r>
            <a:endParaRPr lang="en-US" sz="1800" dirty="0"/>
          </a:p>
        </c:rich>
      </c:tx>
      <c:layout/>
      <c:overlay val="0"/>
    </c:title>
    <c:autoTitleDeleted val="0"/>
    <c:plotArea>
      <c:layout/>
      <c:barChart>
        <c:barDir val="col"/>
        <c:grouping val="clustered"/>
        <c:varyColors val="0"/>
        <c:ser>
          <c:idx val="0"/>
          <c:order val="0"/>
          <c:tx>
            <c:strRef>
              <c:f>Sheet1!$B$1</c:f>
              <c:strCache>
                <c:ptCount val="1"/>
                <c:pt idx="0">
                  <c:v>Building a boardwalk to protect dune surface</c:v>
                </c:pt>
              </c:strCache>
            </c:strRef>
          </c:tx>
          <c:invertIfNegative val="0"/>
          <c:cat>
            <c:strRef>
              <c:f>Sheet1!$A$2:$A$6</c:f>
              <c:strCache>
                <c:ptCount val="5"/>
                <c:pt idx="0">
                  <c:v>Strongly oppose</c:v>
                </c:pt>
                <c:pt idx="1">
                  <c:v>Oppose</c:v>
                </c:pt>
                <c:pt idx="2">
                  <c:v>Neutral</c:v>
                </c:pt>
                <c:pt idx="3">
                  <c:v>Favor</c:v>
                </c:pt>
                <c:pt idx="4">
                  <c:v>Strongly Favor</c:v>
                </c:pt>
              </c:strCache>
            </c:strRef>
          </c:cat>
          <c:val>
            <c:numRef>
              <c:f>Sheet1!$B$2:$B$6</c:f>
              <c:numCache>
                <c:formatCode>General</c:formatCode>
                <c:ptCount val="5"/>
                <c:pt idx="0">
                  <c:v>1</c:v>
                </c:pt>
                <c:pt idx="1">
                  <c:v>3</c:v>
                </c:pt>
                <c:pt idx="2">
                  <c:v>3</c:v>
                </c:pt>
                <c:pt idx="3">
                  <c:v>22</c:v>
                </c:pt>
                <c:pt idx="4">
                  <c:v>35</c:v>
                </c:pt>
              </c:numCache>
            </c:numRef>
          </c:val>
        </c:ser>
        <c:ser>
          <c:idx val="1"/>
          <c:order val="1"/>
          <c:tx>
            <c:strRef>
              <c:f>Sheet1!$C$1</c:f>
              <c:strCache>
                <c:ptCount val="1"/>
                <c:pt idx="0">
                  <c:v>Limiting access to protect dune areas</c:v>
                </c:pt>
              </c:strCache>
            </c:strRef>
          </c:tx>
          <c:spPr>
            <a:solidFill>
              <a:srgbClr val="92D050"/>
            </a:solidFill>
          </c:spPr>
          <c:invertIfNegative val="0"/>
          <c:cat>
            <c:strRef>
              <c:f>Sheet1!$A$2:$A$6</c:f>
              <c:strCache>
                <c:ptCount val="5"/>
                <c:pt idx="0">
                  <c:v>Strongly oppose</c:v>
                </c:pt>
                <c:pt idx="1">
                  <c:v>Oppose</c:v>
                </c:pt>
                <c:pt idx="2">
                  <c:v>Neutral</c:v>
                </c:pt>
                <c:pt idx="3">
                  <c:v>Favor</c:v>
                </c:pt>
                <c:pt idx="4">
                  <c:v>Strongly Favor</c:v>
                </c:pt>
              </c:strCache>
            </c:strRef>
          </c:cat>
          <c:val>
            <c:numRef>
              <c:f>Sheet1!$C$2:$C$6</c:f>
              <c:numCache>
                <c:formatCode>General</c:formatCode>
                <c:ptCount val="5"/>
                <c:pt idx="0">
                  <c:v>4</c:v>
                </c:pt>
                <c:pt idx="1">
                  <c:v>2</c:v>
                </c:pt>
                <c:pt idx="2">
                  <c:v>4</c:v>
                </c:pt>
                <c:pt idx="3">
                  <c:v>25</c:v>
                </c:pt>
                <c:pt idx="4">
                  <c:v>29</c:v>
                </c:pt>
              </c:numCache>
            </c:numRef>
          </c:val>
        </c:ser>
        <c:ser>
          <c:idx val="2"/>
          <c:order val="2"/>
          <c:tx>
            <c:strRef>
              <c:f>Sheet1!$D$1</c:f>
              <c:strCache>
                <c:ptCount val="1"/>
                <c:pt idx="0">
                  <c:v>Planting dune grass to stabilize the dune</c:v>
                </c:pt>
              </c:strCache>
            </c:strRef>
          </c:tx>
          <c:spPr>
            <a:solidFill>
              <a:srgbClr val="7030A0"/>
            </a:solidFill>
          </c:spPr>
          <c:invertIfNegative val="0"/>
          <c:cat>
            <c:strRef>
              <c:f>Sheet1!$A$2:$A$6</c:f>
              <c:strCache>
                <c:ptCount val="5"/>
                <c:pt idx="0">
                  <c:v>Strongly oppose</c:v>
                </c:pt>
                <c:pt idx="1">
                  <c:v>Oppose</c:v>
                </c:pt>
                <c:pt idx="2">
                  <c:v>Neutral</c:v>
                </c:pt>
                <c:pt idx="3">
                  <c:v>Favor</c:v>
                </c:pt>
                <c:pt idx="4">
                  <c:v>Strongly Favor</c:v>
                </c:pt>
              </c:strCache>
            </c:strRef>
          </c:cat>
          <c:val>
            <c:numRef>
              <c:f>Sheet1!$D$2:$D$6</c:f>
              <c:numCache>
                <c:formatCode>General</c:formatCode>
                <c:ptCount val="5"/>
                <c:pt idx="0">
                  <c:v>0</c:v>
                </c:pt>
                <c:pt idx="1">
                  <c:v>0</c:v>
                </c:pt>
                <c:pt idx="2">
                  <c:v>7</c:v>
                </c:pt>
                <c:pt idx="3">
                  <c:v>18</c:v>
                </c:pt>
                <c:pt idx="4">
                  <c:v>39</c:v>
                </c:pt>
              </c:numCache>
            </c:numRef>
          </c:val>
        </c:ser>
        <c:ser>
          <c:idx val="3"/>
          <c:order val="3"/>
          <c:tx>
            <c:strRef>
              <c:f>Sheet1!$E$1</c:f>
              <c:strCache>
                <c:ptCount val="1"/>
                <c:pt idx="0">
                  <c:v>Placement of sand fencing to stop sand movement</c:v>
                </c:pt>
              </c:strCache>
            </c:strRef>
          </c:tx>
          <c:spPr>
            <a:solidFill>
              <a:srgbClr val="00B0F0"/>
            </a:solidFill>
          </c:spPr>
          <c:invertIfNegative val="0"/>
          <c:cat>
            <c:strRef>
              <c:f>Sheet1!$A$2:$A$6</c:f>
              <c:strCache>
                <c:ptCount val="5"/>
                <c:pt idx="0">
                  <c:v>Strongly oppose</c:v>
                </c:pt>
                <c:pt idx="1">
                  <c:v>Oppose</c:v>
                </c:pt>
                <c:pt idx="2">
                  <c:v>Neutral</c:v>
                </c:pt>
                <c:pt idx="3">
                  <c:v>Favor</c:v>
                </c:pt>
                <c:pt idx="4">
                  <c:v>Strongly Favor</c:v>
                </c:pt>
              </c:strCache>
            </c:strRef>
          </c:cat>
          <c:val>
            <c:numRef>
              <c:f>Sheet1!$E$2:$E$6</c:f>
              <c:numCache>
                <c:formatCode>General</c:formatCode>
                <c:ptCount val="5"/>
                <c:pt idx="0">
                  <c:v>0</c:v>
                </c:pt>
                <c:pt idx="1">
                  <c:v>0</c:v>
                </c:pt>
                <c:pt idx="2">
                  <c:v>16</c:v>
                </c:pt>
                <c:pt idx="3">
                  <c:v>25</c:v>
                </c:pt>
                <c:pt idx="4">
                  <c:v>23</c:v>
                </c:pt>
              </c:numCache>
            </c:numRef>
          </c:val>
        </c:ser>
        <c:ser>
          <c:idx val="4"/>
          <c:order val="4"/>
          <c:tx>
            <c:strRef>
              <c:f>Sheet1!$F$1</c:f>
              <c:strCache>
                <c:ptCount val="1"/>
                <c:pt idx="0">
                  <c:v>Interpretive sign with dune information</c:v>
                </c:pt>
              </c:strCache>
            </c:strRef>
          </c:tx>
          <c:invertIfNegative val="0"/>
          <c:cat>
            <c:strRef>
              <c:f>Sheet1!$A$2:$A$6</c:f>
              <c:strCache>
                <c:ptCount val="5"/>
                <c:pt idx="0">
                  <c:v>Strongly oppose</c:v>
                </c:pt>
                <c:pt idx="1">
                  <c:v>Oppose</c:v>
                </c:pt>
                <c:pt idx="2">
                  <c:v>Neutral</c:v>
                </c:pt>
                <c:pt idx="3">
                  <c:v>Favor</c:v>
                </c:pt>
                <c:pt idx="4">
                  <c:v>Strongly Favor</c:v>
                </c:pt>
              </c:strCache>
            </c:strRef>
          </c:cat>
          <c:val>
            <c:numRef>
              <c:f>Sheet1!$F$2:$F$6</c:f>
              <c:numCache>
                <c:formatCode>General</c:formatCode>
                <c:ptCount val="5"/>
                <c:pt idx="0">
                  <c:v>0</c:v>
                </c:pt>
                <c:pt idx="1">
                  <c:v>0</c:v>
                </c:pt>
                <c:pt idx="2">
                  <c:v>9</c:v>
                </c:pt>
                <c:pt idx="3">
                  <c:v>26</c:v>
                </c:pt>
                <c:pt idx="4">
                  <c:v>29</c:v>
                </c:pt>
              </c:numCache>
            </c:numRef>
          </c:val>
        </c:ser>
        <c:ser>
          <c:idx val="5"/>
          <c:order val="5"/>
          <c:tx>
            <c:strRef>
              <c:f>Sheet1!$G$1</c:f>
              <c:strCache>
                <c:ptCount val="1"/>
                <c:pt idx="0">
                  <c:v>Educational programs such as public walks/talks</c:v>
                </c:pt>
              </c:strCache>
            </c:strRef>
          </c:tx>
          <c:invertIfNegative val="0"/>
          <c:cat>
            <c:strRef>
              <c:f>Sheet1!$A$2:$A$6</c:f>
              <c:strCache>
                <c:ptCount val="5"/>
                <c:pt idx="0">
                  <c:v>Strongly oppose</c:v>
                </c:pt>
                <c:pt idx="1">
                  <c:v>Oppose</c:v>
                </c:pt>
                <c:pt idx="2">
                  <c:v>Neutral</c:v>
                </c:pt>
                <c:pt idx="3">
                  <c:v>Favor</c:v>
                </c:pt>
                <c:pt idx="4">
                  <c:v>Strongly Favor</c:v>
                </c:pt>
              </c:strCache>
            </c:strRef>
          </c:cat>
          <c:val>
            <c:numRef>
              <c:f>Sheet1!$G$2:$G$6</c:f>
              <c:numCache>
                <c:formatCode>General</c:formatCode>
                <c:ptCount val="5"/>
                <c:pt idx="0">
                  <c:v>0</c:v>
                </c:pt>
                <c:pt idx="1">
                  <c:v>2</c:v>
                </c:pt>
                <c:pt idx="2">
                  <c:v>14</c:v>
                </c:pt>
                <c:pt idx="3">
                  <c:v>20</c:v>
                </c:pt>
                <c:pt idx="4">
                  <c:v>28</c:v>
                </c:pt>
              </c:numCache>
            </c:numRef>
          </c:val>
        </c:ser>
        <c:dLbls>
          <c:showLegendKey val="0"/>
          <c:showVal val="0"/>
          <c:showCatName val="0"/>
          <c:showSerName val="0"/>
          <c:showPercent val="0"/>
          <c:showBubbleSize val="0"/>
        </c:dLbls>
        <c:gapWidth val="150"/>
        <c:axId val="76702080"/>
        <c:axId val="76703616"/>
      </c:barChart>
      <c:catAx>
        <c:axId val="76702080"/>
        <c:scaling>
          <c:orientation val="minMax"/>
        </c:scaling>
        <c:delete val="0"/>
        <c:axPos val="b"/>
        <c:majorTickMark val="out"/>
        <c:minorTickMark val="none"/>
        <c:tickLblPos val="nextTo"/>
        <c:txPr>
          <a:bodyPr/>
          <a:lstStyle/>
          <a:p>
            <a:pPr>
              <a:defRPr sz="1600"/>
            </a:pPr>
            <a:endParaRPr lang="en-US"/>
          </a:p>
        </c:txPr>
        <c:crossAx val="76703616"/>
        <c:crosses val="autoZero"/>
        <c:auto val="1"/>
        <c:lblAlgn val="ctr"/>
        <c:lblOffset val="100"/>
        <c:noMultiLvlLbl val="0"/>
      </c:catAx>
      <c:valAx>
        <c:axId val="76703616"/>
        <c:scaling>
          <c:orientation val="minMax"/>
        </c:scaling>
        <c:delete val="0"/>
        <c:axPos val="l"/>
        <c:majorGridlines/>
        <c:title>
          <c:tx>
            <c:rich>
              <a:bodyPr rot="-5400000" vert="horz"/>
              <a:lstStyle/>
              <a:p>
                <a:pPr>
                  <a:defRPr sz="1600"/>
                </a:pPr>
                <a:r>
                  <a:rPr lang="en-US" sz="1600" dirty="0" smtClean="0"/>
                  <a:t>Number of respondents</a:t>
                </a:r>
                <a:endParaRPr lang="en-US" sz="1600" dirty="0"/>
              </a:p>
            </c:rich>
          </c:tx>
          <c:layout/>
          <c:overlay val="0"/>
        </c:title>
        <c:numFmt formatCode="General" sourceLinked="1"/>
        <c:majorTickMark val="out"/>
        <c:minorTickMark val="none"/>
        <c:tickLblPos val="nextTo"/>
        <c:txPr>
          <a:bodyPr/>
          <a:lstStyle/>
          <a:p>
            <a:pPr>
              <a:defRPr sz="1600"/>
            </a:pPr>
            <a:endParaRPr lang="en-US"/>
          </a:p>
        </c:txPr>
        <c:crossAx val="76702080"/>
        <c:crosses val="autoZero"/>
        <c:crossBetween val="between"/>
      </c:valAx>
    </c:plotArea>
    <c:legend>
      <c:legendPos val="r"/>
      <c:layout>
        <c:manualLayout>
          <c:xMode val="edge"/>
          <c:yMode val="edge"/>
          <c:x val="0.65437317125389538"/>
          <c:y val="0.19765436020785587"/>
          <c:w val="0.33656338463734331"/>
          <c:h val="0.80234563979214402"/>
        </c:manualLayout>
      </c:layout>
      <c:overlay val="0"/>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1700" dirty="0" smtClean="0">
                <a:latin typeface="Franklin Gothic Medium" pitchFamily="34" charset="0"/>
              </a:rPr>
              <a:t>Do</a:t>
            </a:r>
            <a:r>
              <a:rPr lang="en-US" sz="1700" baseline="0" dirty="0" smtClean="0">
                <a:latin typeface="Franklin Gothic Medium" pitchFamily="34" charset="0"/>
              </a:rPr>
              <a:t> you consider the following to be </a:t>
            </a:r>
            <a:r>
              <a:rPr lang="en-US" sz="1800" baseline="0" dirty="0" smtClean="0">
                <a:latin typeface="Franklin Gothic Medium" pitchFamily="34" charset="0"/>
              </a:rPr>
              <a:t>problems/annoyances</a:t>
            </a:r>
            <a:r>
              <a:rPr lang="en-US" sz="1700" baseline="0" dirty="0" smtClean="0">
                <a:latin typeface="Franklin Gothic Medium" pitchFamily="34" charset="0"/>
              </a:rPr>
              <a:t> on the dune?</a:t>
            </a:r>
            <a:endParaRPr lang="en-US" sz="1700" dirty="0">
              <a:latin typeface="Franklin Gothic Medium" pitchFamily="34" charset="0"/>
            </a:endParaRPr>
          </a:p>
        </c:rich>
      </c:tx>
      <c:layout/>
      <c:overlay val="0"/>
    </c:title>
    <c:autoTitleDeleted val="0"/>
    <c:plotArea>
      <c:layout/>
      <c:barChart>
        <c:barDir val="col"/>
        <c:grouping val="clustered"/>
        <c:varyColors val="0"/>
        <c:ser>
          <c:idx val="0"/>
          <c:order val="0"/>
          <c:tx>
            <c:strRef>
              <c:f>'consider probs'!$B$1</c:f>
              <c:strCache>
                <c:ptCount val="1"/>
                <c:pt idx="0">
                  <c:v>Litter</c:v>
                </c:pt>
              </c:strCache>
            </c:strRef>
          </c:tx>
          <c:spPr>
            <a:solidFill>
              <a:srgbClr val="BF974D">
                <a:lumMod val="50000"/>
              </a:srgbClr>
            </a:solidFill>
          </c:spPr>
          <c:invertIfNegative val="0"/>
          <c:cat>
            <c:strRef>
              <c:f>'consider probs'!$A$2:$A$5</c:f>
              <c:strCache>
                <c:ptCount val="4"/>
                <c:pt idx="0">
                  <c:v>No problem</c:v>
                </c:pt>
                <c:pt idx="1">
                  <c:v>Minor problem</c:v>
                </c:pt>
                <c:pt idx="2">
                  <c:v>Moderate problem</c:v>
                </c:pt>
                <c:pt idx="3">
                  <c:v>Major problem</c:v>
                </c:pt>
              </c:strCache>
            </c:strRef>
          </c:cat>
          <c:val>
            <c:numRef>
              <c:f>'consider probs'!$B$2:$B$5</c:f>
              <c:numCache>
                <c:formatCode>General</c:formatCode>
                <c:ptCount val="4"/>
                <c:pt idx="0">
                  <c:v>15</c:v>
                </c:pt>
                <c:pt idx="1">
                  <c:v>37</c:v>
                </c:pt>
                <c:pt idx="2">
                  <c:v>9</c:v>
                </c:pt>
                <c:pt idx="3">
                  <c:v>3</c:v>
                </c:pt>
              </c:numCache>
            </c:numRef>
          </c:val>
        </c:ser>
        <c:ser>
          <c:idx val="1"/>
          <c:order val="1"/>
          <c:tx>
            <c:strRef>
              <c:f>'consider probs'!$E$1</c:f>
              <c:strCache>
                <c:ptCount val="1"/>
                <c:pt idx="0">
                  <c:v>Dune climbers</c:v>
                </c:pt>
              </c:strCache>
            </c:strRef>
          </c:tx>
          <c:invertIfNegative val="0"/>
          <c:cat>
            <c:strRef>
              <c:f>'consider probs'!$A$2:$A$5</c:f>
              <c:strCache>
                <c:ptCount val="4"/>
                <c:pt idx="0">
                  <c:v>No problem</c:v>
                </c:pt>
                <c:pt idx="1">
                  <c:v>Minor problem</c:v>
                </c:pt>
                <c:pt idx="2">
                  <c:v>Moderate problem</c:v>
                </c:pt>
                <c:pt idx="3">
                  <c:v>Major problem</c:v>
                </c:pt>
              </c:strCache>
            </c:strRef>
          </c:cat>
          <c:val>
            <c:numRef>
              <c:f>'consider probs'!$E$2:$E$5</c:f>
              <c:numCache>
                <c:formatCode>General</c:formatCode>
                <c:ptCount val="4"/>
                <c:pt idx="0">
                  <c:v>39</c:v>
                </c:pt>
                <c:pt idx="1">
                  <c:v>14</c:v>
                </c:pt>
                <c:pt idx="2">
                  <c:v>6</c:v>
                </c:pt>
                <c:pt idx="3">
                  <c:v>2</c:v>
                </c:pt>
              </c:numCache>
            </c:numRef>
          </c:val>
        </c:ser>
        <c:ser>
          <c:idx val="2"/>
          <c:order val="2"/>
          <c:tx>
            <c:strRef>
              <c:f>'consider probs'!$F$1</c:f>
              <c:strCache>
                <c:ptCount val="1"/>
                <c:pt idx="0">
                  <c:v>Dog waste/noise</c:v>
                </c:pt>
              </c:strCache>
            </c:strRef>
          </c:tx>
          <c:spPr>
            <a:solidFill>
              <a:srgbClr val="00B0F0"/>
            </a:solidFill>
          </c:spPr>
          <c:invertIfNegative val="0"/>
          <c:cat>
            <c:strRef>
              <c:f>'consider probs'!$A$2:$A$5</c:f>
              <c:strCache>
                <c:ptCount val="4"/>
                <c:pt idx="0">
                  <c:v>No problem</c:v>
                </c:pt>
                <c:pt idx="1">
                  <c:v>Minor problem</c:v>
                </c:pt>
                <c:pt idx="2">
                  <c:v>Moderate problem</c:v>
                </c:pt>
                <c:pt idx="3">
                  <c:v>Major problem</c:v>
                </c:pt>
              </c:strCache>
            </c:strRef>
          </c:cat>
          <c:val>
            <c:numRef>
              <c:f>'consider probs'!$F$2:$F$5</c:f>
              <c:numCache>
                <c:formatCode>General</c:formatCode>
                <c:ptCount val="4"/>
                <c:pt idx="0">
                  <c:v>38</c:v>
                </c:pt>
                <c:pt idx="1">
                  <c:v>17</c:v>
                </c:pt>
                <c:pt idx="2">
                  <c:v>4</c:v>
                </c:pt>
                <c:pt idx="3">
                  <c:v>3</c:v>
                </c:pt>
              </c:numCache>
            </c:numRef>
          </c:val>
        </c:ser>
        <c:ser>
          <c:idx val="3"/>
          <c:order val="3"/>
          <c:tx>
            <c:strRef>
              <c:f>'consider probs'!$H$1</c:f>
              <c:strCache>
                <c:ptCount val="1"/>
                <c:pt idx="0">
                  <c:v>Damage to dune</c:v>
                </c:pt>
              </c:strCache>
            </c:strRef>
          </c:tx>
          <c:invertIfNegative val="0"/>
          <c:cat>
            <c:strRef>
              <c:f>'consider probs'!$A$2:$A$5</c:f>
              <c:strCache>
                <c:ptCount val="4"/>
                <c:pt idx="0">
                  <c:v>No problem</c:v>
                </c:pt>
                <c:pt idx="1">
                  <c:v>Minor problem</c:v>
                </c:pt>
                <c:pt idx="2">
                  <c:v>Moderate problem</c:v>
                </c:pt>
                <c:pt idx="3">
                  <c:v>Major problem</c:v>
                </c:pt>
              </c:strCache>
            </c:strRef>
          </c:cat>
          <c:val>
            <c:numRef>
              <c:f>'consider probs'!$H$2:$H$5</c:f>
              <c:numCache>
                <c:formatCode>General</c:formatCode>
                <c:ptCount val="4"/>
                <c:pt idx="0">
                  <c:v>22</c:v>
                </c:pt>
                <c:pt idx="1">
                  <c:v>22</c:v>
                </c:pt>
                <c:pt idx="2">
                  <c:v>14</c:v>
                </c:pt>
                <c:pt idx="3">
                  <c:v>3</c:v>
                </c:pt>
              </c:numCache>
            </c:numRef>
          </c:val>
        </c:ser>
        <c:ser>
          <c:idx val="4"/>
          <c:order val="4"/>
          <c:tx>
            <c:strRef>
              <c:f>'consider probs'!$I$1</c:f>
              <c:strCache>
                <c:ptCount val="1"/>
                <c:pt idx="0">
                  <c:v>Management efforts</c:v>
                </c:pt>
              </c:strCache>
            </c:strRef>
          </c:tx>
          <c:spPr>
            <a:solidFill>
              <a:srgbClr val="92D050"/>
            </a:solidFill>
          </c:spPr>
          <c:invertIfNegative val="0"/>
          <c:cat>
            <c:strRef>
              <c:f>'consider probs'!$A$2:$A$5</c:f>
              <c:strCache>
                <c:ptCount val="4"/>
                <c:pt idx="0">
                  <c:v>No problem</c:v>
                </c:pt>
                <c:pt idx="1">
                  <c:v>Minor problem</c:v>
                </c:pt>
                <c:pt idx="2">
                  <c:v>Moderate problem</c:v>
                </c:pt>
                <c:pt idx="3">
                  <c:v>Major problem</c:v>
                </c:pt>
              </c:strCache>
            </c:strRef>
          </c:cat>
          <c:val>
            <c:numRef>
              <c:f>'consider probs'!$I$2:$I$5</c:f>
              <c:numCache>
                <c:formatCode>General</c:formatCode>
                <c:ptCount val="4"/>
                <c:pt idx="0">
                  <c:v>51</c:v>
                </c:pt>
                <c:pt idx="1">
                  <c:v>7</c:v>
                </c:pt>
                <c:pt idx="2">
                  <c:v>1</c:v>
                </c:pt>
                <c:pt idx="3">
                  <c:v>5</c:v>
                </c:pt>
              </c:numCache>
            </c:numRef>
          </c:val>
        </c:ser>
        <c:dLbls>
          <c:showLegendKey val="0"/>
          <c:showVal val="0"/>
          <c:showCatName val="0"/>
          <c:showSerName val="0"/>
          <c:showPercent val="0"/>
          <c:showBubbleSize val="0"/>
        </c:dLbls>
        <c:gapWidth val="150"/>
        <c:axId val="41672064"/>
        <c:axId val="41686144"/>
      </c:barChart>
      <c:catAx>
        <c:axId val="41672064"/>
        <c:scaling>
          <c:orientation val="minMax"/>
        </c:scaling>
        <c:delete val="0"/>
        <c:axPos val="b"/>
        <c:majorTickMark val="out"/>
        <c:minorTickMark val="none"/>
        <c:tickLblPos val="nextTo"/>
        <c:txPr>
          <a:bodyPr/>
          <a:lstStyle/>
          <a:p>
            <a:pPr>
              <a:defRPr sz="1600"/>
            </a:pPr>
            <a:endParaRPr lang="en-US"/>
          </a:p>
        </c:txPr>
        <c:crossAx val="41686144"/>
        <c:crosses val="autoZero"/>
        <c:auto val="1"/>
        <c:lblAlgn val="ctr"/>
        <c:lblOffset val="100"/>
        <c:noMultiLvlLbl val="0"/>
      </c:catAx>
      <c:valAx>
        <c:axId val="41686144"/>
        <c:scaling>
          <c:orientation val="minMax"/>
        </c:scaling>
        <c:delete val="0"/>
        <c:axPos val="l"/>
        <c:majorGridlines/>
        <c:title>
          <c:tx>
            <c:rich>
              <a:bodyPr rot="-5400000" vert="horz"/>
              <a:lstStyle/>
              <a:p>
                <a:pPr>
                  <a:defRPr/>
                </a:pPr>
                <a:r>
                  <a:rPr lang="en-US" sz="1600" dirty="0" smtClean="0">
                    <a:latin typeface="Franklin Gothic Medium" pitchFamily="34" charset="0"/>
                  </a:rPr>
                  <a:t>Number of respondents</a:t>
                </a:r>
              </a:p>
            </c:rich>
          </c:tx>
          <c:layout/>
          <c:overlay val="0"/>
        </c:title>
        <c:numFmt formatCode="General" sourceLinked="1"/>
        <c:majorTickMark val="out"/>
        <c:minorTickMark val="none"/>
        <c:tickLblPos val="nextTo"/>
        <c:txPr>
          <a:bodyPr/>
          <a:lstStyle/>
          <a:p>
            <a:pPr>
              <a:defRPr sz="1600"/>
            </a:pPr>
            <a:endParaRPr lang="en-US"/>
          </a:p>
        </c:txPr>
        <c:crossAx val="41672064"/>
        <c:crosses val="autoZero"/>
        <c:crossBetween val="between"/>
      </c:valAx>
    </c:plotArea>
    <c:legend>
      <c:legendPos val="r"/>
      <c:layout/>
      <c:overlay val="0"/>
      <c:txPr>
        <a:bodyPr/>
        <a:lstStyle/>
        <a:p>
          <a:pPr>
            <a:defRPr sz="1600"/>
          </a:pPr>
          <a:endParaRPr lang="en-US"/>
        </a:p>
      </c:txPr>
    </c:legend>
    <c:plotVisOnly val="1"/>
    <c:dispBlanksAs val="gap"/>
    <c:showDLblsOverMax val="0"/>
  </c:chart>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Reaction to the statement: the management efforts have been successful</a:t>
            </a:r>
          </a:p>
        </c:rich>
      </c:tx>
      <c:layout/>
      <c:overlay val="0"/>
    </c:title>
    <c:autoTitleDeleted val="0"/>
    <c:plotArea>
      <c:layout/>
      <c:barChart>
        <c:barDir val="col"/>
        <c:grouping val="clustered"/>
        <c:varyColors val="0"/>
        <c:ser>
          <c:idx val="0"/>
          <c:order val="0"/>
          <c:spPr>
            <a:solidFill>
              <a:srgbClr val="0066CC"/>
            </a:solidFill>
          </c:spPr>
          <c:invertIfNegative val="0"/>
          <c:cat>
            <c:strRef>
              <c:f>'mgmt effrts success'!$A$2:$A$6</c:f>
              <c:strCache>
                <c:ptCount val="5"/>
                <c:pt idx="0">
                  <c:v>Strongly Disagree</c:v>
                </c:pt>
                <c:pt idx="1">
                  <c:v>Disagree</c:v>
                </c:pt>
                <c:pt idx="2">
                  <c:v>Neutral</c:v>
                </c:pt>
                <c:pt idx="3">
                  <c:v>Agree</c:v>
                </c:pt>
                <c:pt idx="4">
                  <c:v>Strongly Agree</c:v>
                </c:pt>
              </c:strCache>
            </c:strRef>
          </c:cat>
          <c:val>
            <c:numRef>
              <c:f>'mgmt effrts success'!$B$2:$B$6</c:f>
              <c:numCache>
                <c:formatCode>General</c:formatCode>
                <c:ptCount val="5"/>
                <c:pt idx="0">
                  <c:v>2</c:v>
                </c:pt>
                <c:pt idx="1">
                  <c:v>4</c:v>
                </c:pt>
                <c:pt idx="2">
                  <c:v>2</c:v>
                </c:pt>
                <c:pt idx="3">
                  <c:v>27</c:v>
                </c:pt>
                <c:pt idx="4">
                  <c:v>29</c:v>
                </c:pt>
              </c:numCache>
            </c:numRef>
          </c:val>
        </c:ser>
        <c:dLbls>
          <c:showLegendKey val="0"/>
          <c:showVal val="0"/>
          <c:showCatName val="0"/>
          <c:showSerName val="0"/>
          <c:showPercent val="0"/>
          <c:showBubbleSize val="0"/>
        </c:dLbls>
        <c:gapWidth val="150"/>
        <c:axId val="41712640"/>
        <c:axId val="41730816"/>
      </c:barChart>
      <c:catAx>
        <c:axId val="41712640"/>
        <c:scaling>
          <c:orientation val="minMax"/>
        </c:scaling>
        <c:delete val="0"/>
        <c:axPos val="b"/>
        <c:majorTickMark val="out"/>
        <c:minorTickMark val="none"/>
        <c:tickLblPos val="nextTo"/>
        <c:txPr>
          <a:bodyPr/>
          <a:lstStyle/>
          <a:p>
            <a:pPr>
              <a:defRPr sz="1600"/>
            </a:pPr>
            <a:endParaRPr lang="en-US"/>
          </a:p>
        </c:txPr>
        <c:crossAx val="41730816"/>
        <c:crosses val="autoZero"/>
        <c:auto val="1"/>
        <c:lblAlgn val="ctr"/>
        <c:lblOffset val="100"/>
        <c:noMultiLvlLbl val="0"/>
      </c:catAx>
      <c:valAx>
        <c:axId val="41730816"/>
        <c:scaling>
          <c:orientation val="minMax"/>
        </c:scaling>
        <c:delete val="0"/>
        <c:axPos val="l"/>
        <c:majorGridlines/>
        <c:numFmt formatCode="General" sourceLinked="1"/>
        <c:majorTickMark val="out"/>
        <c:minorTickMark val="none"/>
        <c:tickLblPos val="nextTo"/>
        <c:txPr>
          <a:bodyPr/>
          <a:lstStyle/>
          <a:p>
            <a:pPr>
              <a:defRPr sz="1600"/>
            </a:pPr>
            <a:endParaRPr lang="en-US"/>
          </a:p>
        </c:txPr>
        <c:crossAx val="41712640"/>
        <c:crosses val="autoZero"/>
        <c:crossBetween val="between"/>
      </c:valAx>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87D6739-E283-461F-8A75-B3FD7C93CB5D}" type="datetimeFigureOut">
              <a:rPr lang="en-US" smtClean="0"/>
              <a:t>4/25/2013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F7FC2D7-FAD0-4481-87C0-19E6878DEAC9}" type="slidenum">
              <a:rPr lang="en-US" smtClean="0"/>
              <a:t>‹#›</a:t>
            </a:fld>
            <a:endParaRPr lang="en-US"/>
          </a:p>
        </p:txBody>
      </p:sp>
    </p:spTree>
    <p:extLst>
      <p:ext uri="{BB962C8B-B14F-4D97-AF65-F5344CB8AC3E}">
        <p14:creationId xmlns:p14="http://schemas.microsoft.com/office/powerpoint/2010/main" val="3892551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DCCE1F-E8A0-4363-857C-1BC7BE913026}" type="datetimeFigureOut">
              <a:rPr lang="en-US" smtClean="0"/>
              <a:t>4/25/2013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67DE05-2454-4DC0-9675-51F81F9A1C63}" type="slidenum">
              <a:rPr lang="en-US" smtClean="0"/>
              <a:t>‹#›</a:t>
            </a:fld>
            <a:endParaRPr lang="en-US"/>
          </a:p>
        </p:txBody>
      </p:sp>
    </p:spTree>
    <p:extLst>
      <p:ext uri="{BB962C8B-B14F-4D97-AF65-F5344CB8AC3E}">
        <p14:creationId xmlns:p14="http://schemas.microsoft.com/office/powerpoint/2010/main" val="1688084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*Standardize use of capitals in chart titles*Standardize</a:t>
            </a:r>
            <a:r>
              <a:rPr lang="en-US" baseline="0" dirty="0" smtClean="0"/>
              <a:t> use of visitors v respondents*Standardize “our” v “the” study</a:t>
            </a:r>
            <a:endParaRPr lang="en-US" dirty="0" smtClean="0"/>
          </a:p>
          <a:p>
            <a:r>
              <a:rPr lang="en-US" dirty="0" smtClean="0"/>
              <a:t>The</a:t>
            </a:r>
            <a:r>
              <a:rPr lang="en-US" baseline="0" dirty="0" smtClean="0"/>
              <a:t> Great Lakes contain the largest freshwater dune complex in the world, much of which is concentrated on the western coast of Lake Michigan. Due to their popularity as tourist destinations, many dunes are intensely managed to preserve them for future generations to enjoy. Few studies have examined the effectiveness of management efforts. This study evaluates the effectiveness of management techniques employed at Mt. Pisgah, a dune in Holland, Michigan.</a:t>
            </a:r>
            <a:endParaRPr lang="en-US" dirty="0"/>
          </a:p>
        </p:txBody>
      </p:sp>
      <p:sp>
        <p:nvSpPr>
          <p:cNvPr id="4" name="Slide Number Placeholder 3"/>
          <p:cNvSpPr>
            <a:spLocks noGrp="1"/>
          </p:cNvSpPr>
          <p:nvPr>
            <p:ph type="sldNum" sz="quarter" idx="10"/>
          </p:nvPr>
        </p:nvSpPr>
        <p:spPr/>
        <p:txBody>
          <a:bodyPr/>
          <a:lstStyle/>
          <a:p>
            <a:fld id="{1467DE05-2454-4DC0-9675-51F81F9A1C63}" type="slidenum">
              <a:rPr lang="en-US" smtClean="0"/>
              <a:t>1</a:t>
            </a:fld>
            <a:endParaRPr lang="en-US"/>
          </a:p>
        </p:txBody>
      </p:sp>
    </p:spTree>
    <p:extLst>
      <p:ext uri="{BB962C8B-B14F-4D97-AF65-F5344CB8AC3E}">
        <p14:creationId xmlns:p14="http://schemas.microsoft.com/office/powerpoint/2010/main" val="3565031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again you see more vegetation</a:t>
            </a:r>
            <a:endParaRPr lang="en-US" dirty="0"/>
          </a:p>
        </p:txBody>
      </p:sp>
      <p:sp>
        <p:nvSpPr>
          <p:cNvPr id="4" name="Slide Number Placeholder 3"/>
          <p:cNvSpPr>
            <a:spLocks noGrp="1"/>
          </p:cNvSpPr>
          <p:nvPr>
            <p:ph type="sldNum" sz="quarter" idx="10"/>
          </p:nvPr>
        </p:nvSpPr>
        <p:spPr/>
        <p:txBody>
          <a:bodyPr/>
          <a:lstStyle/>
          <a:p>
            <a:fld id="{1467DE05-2454-4DC0-9675-51F81F9A1C63}" type="slidenum">
              <a:rPr lang="en-US" smtClean="0"/>
              <a:t>10</a:t>
            </a:fld>
            <a:endParaRPr lang="en-US"/>
          </a:p>
        </p:txBody>
      </p:sp>
    </p:spTree>
    <p:extLst>
      <p:ext uri="{BB962C8B-B14F-4D97-AF65-F5344CB8AC3E}">
        <p14:creationId xmlns:p14="http://schemas.microsoft.com/office/powerpoint/2010/main" val="22501076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aforementioned ramp, which now has a</a:t>
            </a:r>
            <a:r>
              <a:rPr lang="en-US" baseline="0" dirty="0" smtClean="0"/>
              <a:t> stairway over it so that people can’t walk on the </a:t>
            </a:r>
            <a:r>
              <a:rPr lang="en-US" baseline="0" dirty="0" err="1" smtClean="0"/>
              <a:t>slipface</a:t>
            </a:r>
            <a:r>
              <a:rPr lang="en-US" baseline="0" dirty="0" smtClean="0"/>
              <a:t> and a lot of vegetation has been planted around the stairs.</a:t>
            </a:r>
            <a:endParaRPr lang="en-US" dirty="0"/>
          </a:p>
        </p:txBody>
      </p:sp>
      <p:sp>
        <p:nvSpPr>
          <p:cNvPr id="4" name="Slide Number Placeholder 3"/>
          <p:cNvSpPr>
            <a:spLocks noGrp="1"/>
          </p:cNvSpPr>
          <p:nvPr>
            <p:ph type="sldNum" sz="quarter" idx="10"/>
          </p:nvPr>
        </p:nvSpPr>
        <p:spPr/>
        <p:txBody>
          <a:bodyPr/>
          <a:lstStyle/>
          <a:p>
            <a:fld id="{1467DE05-2454-4DC0-9675-51F81F9A1C63}" type="slidenum">
              <a:rPr lang="en-US" smtClean="0"/>
              <a:t>11</a:t>
            </a:fld>
            <a:endParaRPr lang="en-US"/>
          </a:p>
        </p:txBody>
      </p:sp>
    </p:spTree>
    <p:extLst>
      <p:ext uri="{BB962C8B-B14F-4D97-AF65-F5344CB8AC3E}">
        <p14:creationId xmlns:p14="http://schemas.microsoft.com/office/powerpoint/2010/main" val="4648654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view from the notch</a:t>
            </a:r>
            <a:r>
              <a:rPr lang="en-US" baseline="0" dirty="0" smtClean="0"/>
              <a:t> in the dune crest shows how now the crest contains stairs and the viewing platform</a:t>
            </a:r>
          </a:p>
          <a:p>
            <a:r>
              <a:rPr lang="en-US" baseline="0" dirty="0" smtClean="0"/>
              <a:t>All together these pictures show how now less sediment activity is occurring on the dune than in 2005 and more recovery is occurring. </a:t>
            </a:r>
          </a:p>
        </p:txBody>
      </p:sp>
      <p:sp>
        <p:nvSpPr>
          <p:cNvPr id="4" name="Slide Number Placeholder 3"/>
          <p:cNvSpPr>
            <a:spLocks noGrp="1"/>
          </p:cNvSpPr>
          <p:nvPr>
            <p:ph type="sldNum" sz="quarter" idx="10"/>
          </p:nvPr>
        </p:nvSpPr>
        <p:spPr/>
        <p:txBody>
          <a:bodyPr/>
          <a:lstStyle/>
          <a:p>
            <a:fld id="{1467DE05-2454-4DC0-9675-51F81F9A1C63}" type="slidenum">
              <a:rPr lang="en-US" smtClean="0"/>
              <a:t>12</a:t>
            </a:fld>
            <a:endParaRPr lang="en-US"/>
          </a:p>
        </p:txBody>
      </p:sp>
    </p:spTree>
    <p:extLst>
      <p:ext uri="{BB962C8B-B14F-4D97-AF65-F5344CB8AC3E}">
        <p14:creationId xmlns:p14="http://schemas.microsoft.com/office/powerpoint/2010/main" val="17326896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*should I mention pavement trail from</a:t>
            </a:r>
            <a:r>
              <a:rPr lang="en-US" baseline="0" dirty="0" smtClean="0"/>
              <a:t> gazebo to boardwalk*find “official” names for everything</a:t>
            </a:r>
            <a:endParaRPr lang="en-US" dirty="0" smtClean="0"/>
          </a:p>
          <a:p>
            <a:r>
              <a:rPr lang="en-US" dirty="0" smtClean="0"/>
              <a:t>Here</a:t>
            </a:r>
            <a:r>
              <a:rPr lang="en-US" baseline="0" dirty="0" smtClean="0"/>
              <a:t> you can see all the management efforts mapped out.</a:t>
            </a:r>
            <a:endParaRPr lang="en-US" dirty="0" smtClean="0"/>
          </a:p>
          <a:p>
            <a:r>
              <a:rPr lang="en-US" dirty="0" smtClean="0"/>
              <a:t>They are comprehensive – addressing the entire visitor experience as well as natural processes</a:t>
            </a:r>
          </a:p>
          <a:p>
            <a:r>
              <a:rPr lang="en-US" dirty="0" smtClean="0"/>
              <a:t>A visitor to the dune will be</a:t>
            </a:r>
            <a:r>
              <a:rPr lang="en-US" baseline="0" dirty="0" smtClean="0"/>
              <a:t> led to the stairs by a paved trail, at the top of the stairs there is the main viewing platform which branches off to a smaller platform and boardwalk wrapping around the leeward slop of the dune, connecting to forest trails. There are informative signs at the bottom and top of the dune for reading and numerous spots to stop and enjoy the scenery.</a:t>
            </a:r>
            <a:endParaRPr lang="en-US" dirty="0" smtClean="0"/>
          </a:p>
          <a:p>
            <a:r>
              <a:rPr lang="en-US" dirty="0" smtClean="0"/>
              <a:t>Planted dune</a:t>
            </a:r>
            <a:r>
              <a:rPr lang="en-US" baseline="0" dirty="0" smtClean="0"/>
              <a:t> grass helps slow and capture wind blown sediment. Some fences are located to slow wind blown sediment while others are designed to limit human access to the dune. There are also numerous signs warning visitors to stay off the dune because of the restoration project.</a:t>
            </a:r>
            <a:endParaRPr lang="en-US" dirty="0" smtClean="0"/>
          </a:p>
          <a:p>
            <a:r>
              <a:rPr lang="en-US" dirty="0" smtClean="0"/>
              <a:t>The techniques are in</a:t>
            </a:r>
            <a:r>
              <a:rPr lang="en-US" baseline="0" dirty="0" smtClean="0"/>
              <a:t> good condition besides fences that have been damaged, which I will show later.</a:t>
            </a:r>
            <a:endParaRPr lang="en-US" dirty="0" smtClean="0"/>
          </a:p>
        </p:txBody>
      </p:sp>
      <p:sp>
        <p:nvSpPr>
          <p:cNvPr id="4" name="Slide Number Placeholder 3"/>
          <p:cNvSpPr>
            <a:spLocks noGrp="1"/>
          </p:cNvSpPr>
          <p:nvPr>
            <p:ph type="sldNum" sz="quarter" idx="10"/>
          </p:nvPr>
        </p:nvSpPr>
        <p:spPr/>
        <p:txBody>
          <a:bodyPr/>
          <a:lstStyle/>
          <a:p>
            <a:fld id="{1467DE05-2454-4DC0-9675-51F81F9A1C63}" type="slidenum">
              <a:rPr lang="en-US" smtClean="0"/>
              <a:t>13</a:t>
            </a:fld>
            <a:endParaRPr lang="en-US"/>
          </a:p>
        </p:txBody>
      </p:sp>
    </p:spTree>
    <p:extLst>
      <p:ext uri="{BB962C8B-B14F-4D97-AF65-F5344CB8AC3E}">
        <p14:creationId xmlns:p14="http://schemas.microsoft.com/office/powerpoint/2010/main" val="35994648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next map overlays the unmanaged trail we mapped. There are several things to note here. First, the density of trails is greatest in the blowout of the dune, away from management techniques. Second, many trails begin near management techniques. And third, looking at trails near the main viewing platform, people taking the trails clearly are ignoring multiple warning signs to walk on the trails.</a:t>
            </a:r>
            <a:endParaRPr lang="en-US" dirty="0" smtClean="0"/>
          </a:p>
        </p:txBody>
      </p:sp>
      <p:sp>
        <p:nvSpPr>
          <p:cNvPr id="4" name="Slide Number Placeholder 3"/>
          <p:cNvSpPr>
            <a:spLocks noGrp="1"/>
          </p:cNvSpPr>
          <p:nvPr>
            <p:ph type="sldNum" sz="quarter" idx="10"/>
          </p:nvPr>
        </p:nvSpPr>
        <p:spPr/>
        <p:txBody>
          <a:bodyPr/>
          <a:lstStyle/>
          <a:p>
            <a:fld id="{1467DE05-2454-4DC0-9675-51F81F9A1C63}" type="slidenum">
              <a:rPr lang="en-US" smtClean="0"/>
              <a:t>14</a:t>
            </a:fld>
            <a:endParaRPr lang="en-US"/>
          </a:p>
        </p:txBody>
      </p:sp>
    </p:spTree>
    <p:extLst>
      <p:ext uri="{BB962C8B-B14F-4D97-AF65-F5344CB8AC3E}">
        <p14:creationId xmlns:p14="http://schemas.microsoft.com/office/powerpoint/2010/main" val="35994648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last map adds broken fences, trampled fences (which are ones completely knocked over), and litter.</a:t>
            </a:r>
            <a:endParaRPr lang="en-US" dirty="0" smtClean="0"/>
          </a:p>
          <a:p>
            <a:r>
              <a:rPr lang="en-US" dirty="0" smtClean="0"/>
              <a:t>Extent of trails and correlation with broken and trampled fences, often around warning signs, indicates an uncooperative segment of society</a:t>
            </a:r>
          </a:p>
          <a:p>
            <a:r>
              <a:rPr lang="en-US" dirty="0" smtClean="0"/>
              <a:t>Possible interpretations of this data include</a:t>
            </a:r>
          </a:p>
          <a:p>
            <a:pPr marL="228600" indent="-228600">
              <a:buAutoNum type="arabicPeriod"/>
            </a:pPr>
            <a:r>
              <a:rPr lang="en-US" dirty="0" smtClean="0"/>
              <a:t>The dune is an important cultural landmark</a:t>
            </a:r>
            <a:r>
              <a:rPr lang="en-US" baseline="0" dirty="0" smtClean="0"/>
              <a:t> and the local culture that went on the dune itself before management feels entitled to continue doing so after management.</a:t>
            </a:r>
          </a:p>
          <a:p>
            <a:pPr marL="228600" indent="-228600">
              <a:buAutoNum type="arabicPeriod"/>
            </a:pPr>
            <a:r>
              <a:rPr lang="en-US" baseline="0" dirty="0" smtClean="0"/>
              <a:t>the broken fences encourage some to climb onto the dune who wouldn’t otherwise because they figure other people do so why shouldn’t they</a:t>
            </a:r>
          </a:p>
          <a:p>
            <a:r>
              <a:rPr lang="en-US" baseline="0" dirty="0" smtClean="0"/>
              <a:t>Or 3. it could be summer visitors who lack the same level of concern for the dune as local residents, this is a point that requires further study in the summer.</a:t>
            </a:r>
            <a:endParaRPr lang="en-US" dirty="0" smtClean="0"/>
          </a:p>
        </p:txBody>
      </p:sp>
      <p:sp>
        <p:nvSpPr>
          <p:cNvPr id="4" name="Slide Number Placeholder 3"/>
          <p:cNvSpPr>
            <a:spLocks noGrp="1"/>
          </p:cNvSpPr>
          <p:nvPr>
            <p:ph type="sldNum" sz="quarter" idx="10"/>
          </p:nvPr>
        </p:nvSpPr>
        <p:spPr/>
        <p:txBody>
          <a:bodyPr/>
          <a:lstStyle/>
          <a:p>
            <a:fld id="{1467DE05-2454-4DC0-9675-51F81F9A1C63}" type="slidenum">
              <a:rPr lang="en-US" smtClean="0"/>
              <a:t>15</a:t>
            </a:fld>
            <a:endParaRPr lang="en-US"/>
          </a:p>
        </p:txBody>
      </p:sp>
    </p:spTree>
    <p:extLst>
      <p:ext uri="{BB962C8B-B14F-4D97-AF65-F5344CB8AC3E}">
        <p14:creationId xmlns:p14="http://schemas.microsoft.com/office/powerpoint/2010/main" val="35994648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During the 8 hours data was collected, 69 visitors came, with 3 dogs brought.</a:t>
            </a:r>
          </a:p>
          <a:p>
            <a:r>
              <a:rPr lang="en-US" sz="1200" kern="1200" dirty="0" smtClean="0">
                <a:solidFill>
                  <a:schemeClr val="tx1"/>
                </a:solidFill>
                <a:effectLst/>
                <a:latin typeface="+mn-lt"/>
                <a:ea typeface="+mn-ea"/>
                <a:cs typeface="+mn-cs"/>
              </a:rPr>
              <a:t>32 questionnaires were filled out, representing 65 visitors.</a:t>
            </a:r>
          </a:p>
          <a:p>
            <a:r>
              <a:rPr lang="en-US" sz="1200" kern="1200" dirty="0" smtClean="0">
                <a:solidFill>
                  <a:schemeClr val="tx1"/>
                </a:solidFill>
                <a:effectLst/>
                <a:latin typeface="+mn-lt"/>
                <a:ea typeface="+mn-ea"/>
                <a:cs typeface="+mn-cs"/>
              </a:rPr>
              <a:t>The vast majority - 90.8% - of dune visitors who filled out the questionnaire were from Holland and all were from somewhere within an hour of Holland.</a:t>
            </a:r>
            <a:endParaRPr lang="en-US" dirty="0"/>
          </a:p>
        </p:txBody>
      </p:sp>
      <p:sp>
        <p:nvSpPr>
          <p:cNvPr id="4" name="Slide Number Placeholder 3"/>
          <p:cNvSpPr>
            <a:spLocks noGrp="1"/>
          </p:cNvSpPr>
          <p:nvPr>
            <p:ph type="sldNum" sz="quarter" idx="10"/>
          </p:nvPr>
        </p:nvSpPr>
        <p:spPr/>
        <p:txBody>
          <a:bodyPr/>
          <a:lstStyle/>
          <a:p>
            <a:fld id="{1467DE05-2454-4DC0-9675-51F81F9A1C63}" type="slidenum">
              <a:rPr lang="en-US" smtClean="0"/>
              <a:t>16</a:t>
            </a:fld>
            <a:endParaRPr lang="en-US"/>
          </a:p>
        </p:txBody>
      </p:sp>
    </p:spTree>
    <p:extLst>
      <p:ext uri="{BB962C8B-B14F-4D97-AF65-F5344CB8AC3E}">
        <p14:creationId xmlns:p14="http://schemas.microsoft.com/office/powerpoint/2010/main" val="25030459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*keep??</a:t>
            </a:r>
          </a:p>
          <a:p>
            <a:r>
              <a:rPr lang="en-US" dirty="0" smtClean="0"/>
              <a:t>A</a:t>
            </a:r>
            <a:r>
              <a:rPr lang="en-US" baseline="0" dirty="0" smtClean="0"/>
              <a:t> high percentage of visitors come to Mt. Pisgah in every season but winter, with the highest percentage in the summer and fall. This shows that respondents were very familiar with the dune</a:t>
            </a:r>
            <a:endParaRPr lang="en-US" dirty="0"/>
          </a:p>
        </p:txBody>
      </p:sp>
      <p:sp>
        <p:nvSpPr>
          <p:cNvPr id="4" name="Slide Number Placeholder 3"/>
          <p:cNvSpPr>
            <a:spLocks noGrp="1"/>
          </p:cNvSpPr>
          <p:nvPr>
            <p:ph type="sldNum" sz="quarter" idx="10"/>
          </p:nvPr>
        </p:nvSpPr>
        <p:spPr/>
        <p:txBody>
          <a:bodyPr/>
          <a:lstStyle/>
          <a:p>
            <a:fld id="{1467DE05-2454-4DC0-9675-51F81F9A1C63}" type="slidenum">
              <a:rPr lang="en-US" smtClean="0"/>
              <a:t>17</a:t>
            </a:fld>
            <a:endParaRPr lang="en-US"/>
          </a:p>
        </p:txBody>
      </p:sp>
    </p:spTree>
    <p:extLst>
      <p:ext uri="{BB962C8B-B14F-4D97-AF65-F5344CB8AC3E}">
        <p14:creationId xmlns:p14="http://schemas.microsoft.com/office/powerpoint/2010/main" val="25030459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chart shows the activities visitors participate in while on Mt. Pisgah and includes results of the </a:t>
            </a:r>
            <a:r>
              <a:rPr lang="en-US" baseline="0" dirty="0" err="1" smtClean="0"/>
              <a:t>questionaire</a:t>
            </a:r>
            <a:r>
              <a:rPr lang="en-US" baseline="0" dirty="0" smtClean="0"/>
              <a:t> distributed to neighbors of the dune in 2005.</a:t>
            </a:r>
          </a:p>
          <a:p>
            <a:r>
              <a:rPr lang="en-US" baseline="0" dirty="0" smtClean="0"/>
              <a:t>The most popular activities on the dune in 2012 were climb the stairs, enjoy the scenery, and go for a walk</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10.8 % climb the dune in 2012, compared to 44.7% in 2005</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1.5 % run down the dune on the sand, compared to 34.2% in 2005</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These changes indicate cooperation with management techniques</a:t>
            </a:r>
          </a:p>
        </p:txBody>
      </p:sp>
      <p:sp>
        <p:nvSpPr>
          <p:cNvPr id="4" name="Slide Number Placeholder 3"/>
          <p:cNvSpPr>
            <a:spLocks noGrp="1"/>
          </p:cNvSpPr>
          <p:nvPr>
            <p:ph type="sldNum" sz="quarter" idx="10"/>
          </p:nvPr>
        </p:nvSpPr>
        <p:spPr/>
        <p:txBody>
          <a:bodyPr/>
          <a:lstStyle/>
          <a:p>
            <a:fld id="{1467DE05-2454-4DC0-9675-51F81F9A1C63}" type="slidenum">
              <a:rPr lang="en-US" smtClean="0"/>
              <a:t>18</a:t>
            </a:fld>
            <a:endParaRPr lang="en-US"/>
          </a:p>
        </p:txBody>
      </p:sp>
    </p:spTree>
    <p:extLst>
      <p:ext uri="{BB962C8B-B14F-4D97-AF65-F5344CB8AC3E}">
        <p14:creationId xmlns:p14="http://schemas.microsoft.com/office/powerpoint/2010/main" val="25030459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*keep???</a:t>
            </a:r>
          </a:p>
          <a:p>
            <a:r>
              <a:rPr lang="en-US" dirty="0" smtClean="0"/>
              <a:t>The</a:t>
            </a:r>
            <a:r>
              <a:rPr lang="en-US" baseline="0" dirty="0" smtClean="0"/>
              <a:t> visitors to the dune reported a variety of levels of knowledge about dunes, but the majority at least knew a little, possibly influencing their perceptions of dune management</a:t>
            </a:r>
            <a:endParaRPr lang="en-US" dirty="0"/>
          </a:p>
        </p:txBody>
      </p:sp>
      <p:sp>
        <p:nvSpPr>
          <p:cNvPr id="4" name="Slide Number Placeholder 3"/>
          <p:cNvSpPr>
            <a:spLocks noGrp="1"/>
          </p:cNvSpPr>
          <p:nvPr>
            <p:ph type="sldNum" sz="quarter" idx="10"/>
          </p:nvPr>
        </p:nvSpPr>
        <p:spPr/>
        <p:txBody>
          <a:bodyPr/>
          <a:lstStyle/>
          <a:p>
            <a:fld id="{1467DE05-2454-4DC0-9675-51F81F9A1C63}" type="slidenum">
              <a:rPr lang="en-US" smtClean="0"/>
              <a:t>19</a:t>
            </a:fld>
            <a:endParaRPr lang="en-US"/>
          </a:p>
        </p:txBody>
      </p:sp>
    </p:spTree>
    <p:extLst>
      <p:ext uri="{BB962C8B-B14F-4D97-AF65-F5344CB8AC3E}">
        <p14:creationId xmlns:p14="http://schemas.microsoft.com/office/powerpoint/2010/main" val="2503045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-Mt. Pisgah is a large parabolic dune circled in red on this map. The local landmark has a height of 48 meters above Lake Michigan.</a:t>
            </a:r>
          </a:p>
          <a:p>
            <a:r>
              <a:rPr lang="en-US" baseline="0" dirty="0" smtClean="0"/>
              <a:t>-It is located in between two separate parts of Holland State Park, the campground and the beach (point out both). </a:t>
            </a:r>
            <a:r>
              <a:rPr lang="en-US" i="1" baseline="0" dirty="0" smtClean="0"/>
              <a:t>In between those parts, there is also the historic Ottawa Beach Community. To the north the dune connects to a series of forest trails.</a:t>
            </a:r>
          </a:p>
          <a:p>
            <a:r>
              <a:rPr lang="en-US" baseline="0" dirty="0" smtClean="0"/>
              <a:t>-Holland State Park is extremely popular, receiving 1.5 M visitors every year.</a:t>
            </a:r>
          </a:p>
          <a:p>
            <a:r>
              <a:rPr lang="en-US" baseline="0" dirty="0" smtClean="0"/>
              <a:t>-As people are prone to do, visitors at the campground found the easiest way to get to the beach, which was climbing over Mt. Pisgah and </a:t>
            </a:r>
            <a:r>
              <a:rPr lang="en-US" baseline="0" dirty="0" err="1" smtClean="0"/>
              <a:t>tramplin</a:t>
            </a:r>
            <a:r>
              <a:rPr lang="en-US" baseline="0" dirty="0" smtClean="0"/>
              <a:t> through the yards of homes in Ottawa Beach. This happened for decades and some people reported having that route recommended to them by park rangers.</a:t>
            </a:r>
          </a:p>
        </p:txBody>
      </p:sp>
      <p:sp>
        <p:nvSpPr>
          <p:cNvPr id="4" name="Slide Number Placeholder 3"/>
          <p:cNvSpPr>
            <a:spLocks noGrp="1"/>
          </p:cNvSpPr>
          <p:nvPr>
            <p:ph type="sldNum" sz="quarter" idx="10"/>
          </p:nvPr>
        </p:nvSpPr>
        <p:spPr/>
        <p:txBody>
          <a:bodyPr/>
          <a:lstStyle/>
          <a:p>
            <a:fld id="{1467DE05-2454-4DC0-9675-51F81F9A1C63}" type="slidenum">
              <a:rPr lang="en-US" smtClean="0"/>
              <a:t>2</a:t>
            </a:fld>
            <a:endParaRPr lang="en-US"/>
          </a:p>
        </p:txBody>
      </p:sp>
    </p:spTree>
    <p:extLst>
      <p:ext uri="{BB962C8B-B14F-4D97-AF65-F5344CB8AC3E}">
        <p14:creationId xmlns:p14="http://schemas.microsoft.com/office/powerpoint/2010/main" val="31200462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*rearrange so </a:t>
            </a:r>
            <a:r>
              <a:rPr lang="en-US" baseline="0" dirty="0" smtClean="0"/>
              <a:t>limiting access to protect dune areas in green and placement of sand fencing to stop sand movement in blue on top</a:t>
            </a:r>
            <a:endParaRPr lang="en-US" dirty="0" smtClean="0"/>
          </a:p>
          <a:p>
            <a:r>
              <a:rPr lang="en-US" dirty="0" smtClean="0"/>
              <a:t>This</a:t>
            </a:r>
            <a:r>
              <a:rPr lang="en-US" baseline="0" dirty="0" smtClean="0"/>
              <a:t> chart shows visitors opinions of dune management and interpretation activities.</a:t>
            </a:r>
          </a:p>
          <a:p>
            <a:r>
              <a:rPr lang="en-US" baseline="0" dirty="0" smtClean="0"/>
              <a:t>Notice the lack of Strongly oppose and oppose, the majority favored or strongly favored all management and interpretation activities, even limiting access to protect dune areas in green and placement of sand fencing to stop sand movement in blue.</a:t>
            </a:r>
          </a:p>
          <a:p>
            <a:r>
              <a:rPr lang="en-US" baseline="0" dirty="0" smtClean="0"/>
              <a:t>This indicates acceptance of management techniques</a:t>
            </a:r>
            <a:endParaRPr lang="en-US" dirty="0"/>
          </a:p>
        </p:txBody>
      </p:sp>
      <p:sp>
        <p:nvSpPr>
          <p:cNvPr id="4" name="Slide Number Placeholder 3"/>
          <p:cNvSpPr>
            <a:spLocks noGrp="1"/>
          </p:cNvSpPr>
          <p:nvPr>
            <p:ph type="sldNum" sz="quarter" idx="10"/>
          </p:nvPr>
        </p:nvSpPr>
        <p:spPr/>
        <p:txBody>
          <a:bodyPr/>
          <a:lstStyle/>
          <a:p>
            <a:fld id="{1467DE05-2454-4DC0-9675-51F81F9A1C63}" type="slidenum">
              <a:rPr lang="en-US" smtClean="0"/>
              <a:t>20</a:t>
            </a:fld>
            <a:endParaRPr lang="en-US"/>
          </a:p>
        </p:txBody>
      </p:sp>
    </p:spTree>
    <p:extLst>
      <p:ext uri="{BB962C8B-B14F-4D97-AF65-F5344CB8AC3E}">
        <p14:creationId xmlns:p14="http://schemas.microsoft.com/office/powerpoint/2010/main" val="30887093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chart shows v</a:t>
            </a:r>
            <a:r>
              <a:rPr lang="en-US" baseline="0" dirty="0" smtClean="0"/>
              <a:t>i</a:t>
            </a:r>
            <a:r>
              <a:rPr lang="en-US" dirty="0" smtClean="0"/>
              <a:t>sitors responses</a:t>
            </a:r>
            <a:r>
              <a:rPr lang="en-US" baseline="0" dirty="0" smtClean="0"/>
              <a:t> to questions of whether they considered things to be problems or annoyances on the dune.</a:t>
            </a:r>
          </a:p>
          <a:p>
            <a:r>
              <a:rPr lang="en-US" baseline="0" dirty="0" smtClean="0"/>
              <a:t>The item most considered a problem at some level litter, suggesting a segment of visitors that does not fully respect the dune.</a:t>
            </a:r>
          </a:p>
          <a:p>
            <a:r>
              <a:rPr lang="en-US" baseline="0" dirty="0" smtClean="0"/>
              <a:t>However, the second most responded problem was damage to dune, in purple, indicating that visitors were BUYING INTO the goals of the management efforts.</a:t>
            </a:r>
          </a:p>
        </p:txBody>
      </p:sp>
      <p:sp>
        <p:nvSpPr>
          <p:cNvPr id="4" name="Slide Number Placeholder 3"/>
          <p:cNvSpPr>
            <a:spLocks noGrp="1"/>
          </p:cNvSpPr>
          <p:nvPr>
            <p:ph type="sldNum" sz="quarter" idx="10"/>
          </p:nvPr>
        </p:nvSpPr>
        <p:spPr/>
        <p:txBody>
          <a:bodyPr/>
          <a:lstStyle/>
          <a:p>
            <a:fld id="{1467DE05-2454-4DC0-9675-51F81F9A1C63}" type="slidenum">
              <a:rPr lang="en-US" smtClean="0"/>
              <a:t>21</a:t>
            </a:fld>
            <a:endParaRPr lang="en-US"/>
          </a:p>
        </p:txBody>
      </p:sp>
    </p:spTree>
    <p:extLst>
      <p:ext uri="{BB962C8B-B14F-4D97-AF65-F5344CB8AC3E}">
        <p14:creationId xmlns:p14="http://schemas.microsoft.com/office/powerpoint/2010/main" val="30374194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Lastly, this</a:t>
            </a:r>
            <a:r>
              <a:rPr lang="en-US" baseline="0" dirty="0" smtClean="0"/>
              <a:t> chart illustrates in a simple fashion that visitors perceive the management efforts to be successful. </a:t>
            </a:r>
            <a:endParaRPr lang="en-US" dirty="0"/>
          </a:p>
        </p:txBody>
      </p:sp>
      <p:sp>
        <p:nvSpPr>
          <p:cNvPr id="4" name="Slide Number Placeholder 3"/>
          <p:cNvSpPr>
            <a:spLocks noGrp="1"/>
          </p:cNvSpPr>
          <p:nvPr>
            <p:ph type="sldNum" sz="quarter" idx="10"/>
          </p:nvPr>
        </p:nvSpPr>
        <p:spPr/>
        <p:txBody>
          <a:bodyPr/>
          <a:lstStyle/>
          <a:p>
            <a:fld id="{1467DE05-2454-4DC0-9675-51F81F9A1C63}" type="slidenum">
              <a:rPr lang="en-US" smtClean="0"/>
              <a:t>22</a:t>
            </a:fld>
            <a:endParaRPr lang="en-US"/>
          </a:p>
        </p:txBody>
      </p:sp>
    </p:spTree>
    <p:extLst>
      <p:ext uri="{BB962C8B-B14F-4D97-AF65-F5344CB8AC3E}">
        <p14:creationId xmlns:p14="http://schemas.microsoft.com/office/powerpoint/2010/main" val="30374194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GIS find percentage deemed high quality, if I possess that</a:t>
            </a:r>
          </a:p>
          <a:p>
            <a:r>
              <a:rPr lang="en-US" baseline="0" dirty="0" smtClean="0"/>
              <a:t>-Include sediment activity?</a:t>
            </a:r>
          </a:p>
          <a:p>
            <a:r>
              <a:rPr lang="en-US" baseline="0" dirty="0" smtClean="0"/>
              <a:t>PUBLIC COOPERATION</a:t>
            </a:r>
          </a:p>
          <a:p>
            <a:r>
              <a:rPr lang="en-US" dirty="0" smtClean="0"/>
              <a:t>-Questionnaire responses indicate acceptance and adherence to management techniques</a:t>
            </a:r>
          </a:p>
          <a:p>
            <a:r>
              <a:rPr lang="en-US" dirty="0" smtClean="0"/>
              <a:t>-Climb the dune and run down the dune no longer top activities</a:t>
            </a:r>
          </a:p>
          <a:p>
            <a:r>
              <a:rPr lang="en-US" dirty="0" smtClean="0"/>
              <a:t>-Majority of respondents said they were in favor or strongly in favor for all management techniques</a:t>
            </a:r>
          </a:p>
          <a:p>
            <a:r>
              <a:rPr lang="en-US" dirty="0" smtClean="0"/>
              <a:t>UNMANAGED TRAILS</a:t>
            </a:r>
          </a:p>
          <a:p>
            <a:r>
              <a:rPr lang="en-US" dirty="0" smtClean="0"/>
              <a:t>-Indicate uncooperative segment of visitors</a:t>
            </a:r>
          </a:p>
          <a:p>
            <a:r>
              <a:rPr lang="en-US" dirty="0" smtClean="0"/>
              <a:t>-Local culture</a:t>
            </a:r>
          </a:p>
          <a:p>
            <a:pPr lvl="1"/>
            <a:r>
              <a:rPr lang="en-US" dirty="0" smtClean="0"/>
              <a:t>Place of significance</a:t>
            </a:r>
          </a:p>
          <a:p>
            <a:pPr lvl="1"/>
            <a:r>
              <a:rPr lang="en-US" dirty="0" smtClean="0"/>
              <a:t>Accustomed to going on the dune</a:t>
            </a:r>
          </a:p>
          <a:p>
            <a:r>
              <a:rPr lang="en-US" dirty="0" smtClean="0"/>
              <a:t>-Non-local visitors</a:t>
            </a:r>
          </a:p>
          <a:p>
            <a:pPr lvl="1"/>
            <a:r>
              <a:rPr lang="en-US" dirty="0" smtClean="0"/>
              <a:t>Less understanding or care for dune</a:t>
            </a:r>
          </a:p>
          <a:p>
            <a:endParaRPr lang="en-US" dirty="0"/>
          </a:p>
        </p:txBody>
      </p:sp>
      <p:sp>
        <p:nvSpPr>
          <p:cNvPr id="4" name="Slide Number Placeholder 3"/>
          <p:cNvSpPr>
            <a:spLocks noGrp="1"/>
          </p:cNvSpPr>
          <p:nvPr>
            <p:ph type="sldNum" sz="quarter" idx="10"/>
          </p:nvPr>
        </p:nvSpPr>
        <p:spPr/>
        <p:txBody>
          <a:bodyPr/>
          <a:lstStyle/>
          <a:p>
            <a:fld id="{1467DE05-2454-4DC0-9675-51F81F9A1C63}" type="slidenum">
              <a:rPr lang="en-US" smtClean="0"/>
              <a:t>23</a:t>
            </a:fld>
            <a:endParaRPr lang="en-US"/>
          </a:p>
        </p:txBody>
      </p:sp>
    </p:spTree>
    <p:extLst>
      <p:ext uri="{BB962C8B-B14F-4D97-AF65-F5344CB8AC3E}">
        <p14:creationId xmlns:p14="http://schemas.microsoft.com/office/powerpoint/2010/main" val="26812282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67DE05-2454-4DC0-9675-51F81F9A1C63}" type="slidenum">
              <a:rPr lang="en-US" smtClean="0"/>
              <a:t>24</a:t>
            </a:fld>
            <a:endParaRPr lang="en-US"/>
          </a:p>
        </p:txBody>
      </p:sp>
    </p:spTree>
    <p:extLst>
      <p:ext uri="{BB962C8B-B14F-4D97-AF65-F5344CB8AC3E}">
        <p14:creationId xmlns:p14="http://schemas.microsoft.com/office/powerpoint/2010/main" val="9265784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*keep </a:t>
            </a:r>
            <a:r>
              <a:rPr lang="en-US" baseline="0" dirty="0" err="1" smtClean="0"/>
              <a:t>heigh</a:t>
            </a:r>
            <a:r>
              <a:rPr lang="en-US" baseline="0" dirty="0" smtClean="0"/>
              <a:t> point? *describe each technique in more detail?*say something about aeolian processes?</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-One of the ways human</a:t>
            </a:r>
            <a:r>
              <a:rPr lang="en-US" baseline="0" dirty="0" smtClean="0"/>
              <a:t> activity alters the form and natural processes of dunes is walking over areas or trails repeatedly, known as trampling. This occurred at Mt. Pisgah for decades. </a:t>
            </a:r>
            <a:r>
              <a:rPr lang="en-US" dirty="0" smtClean="0"/>
              <a:t>Trampling</a:t>
            </a:r>
            <a:r>
              <a:rPr lang="en-US" baseline="0" dirty="0" smtClean="0"/>
              <a:t> </a:t>
            </a:r>
            <a:r>
              <a:rPr lang="en-US" dirty="0" smtClean="0"/>
              <a:t>erodes sand,</a:t>
            </a:r>
            <a:r>
              <a:rPr lang="en-US" baseline="0" dirty="0" smtClean="0"/>
              <a:t> </a:t>
            </a:r>
            <a:r>
              <a:rPr lang="en-US" dirty="0" smtClean="0"/>
              <a:t>destroys vegetation,</a:t>
            </a:r>
            <a:r>
              <a:rPr lang="en-US" baseline="0" dirty="0" smtClean="0"/>
              <a:t> and increases the formation of blowouts.</a:t>
            </a:r>
          </a:p>
          <a:p>
            <a:r>
              <a:rPr lang="en-US" baseline="0" dirty="0" smtClean="0"/>
              <a:t>-In 2005, the county authority commissioned a study in response to local claims that the dune crest was being lowered by visitor activities</a:t>
            </a:r>
            <a:endParaRPr lang="en-US" dirty="0" smtClean="0"/>
          </a:p>
          <a:p>
            <a:r>
              <a:rPr lang="en-US" dirty="0" smtClean="0"/>
              <a:t>-The</a:t>
            </a:r>
            <a:r>
              <a:rPr lang="en-US" baseline="0" dirty="0" smtClean="0"/>
              <a:t> study by van </a:t>
            </a:r>
            <a:r>
              <a:rPr lang="en-US" baseline="0" dirty="0" err="1" smtClean="0"/>
              <a:t>Dijk</a:t>
            </a:r>
            <a:r>
              <a:rPr lang="en-US" baseline="0" dirty="0" smtClean="0"/>
              <a:t> and </a:t>
            </a:r>
            <a:r>
              <a:rPr lang="en-US" baseline="0" dirty="0" err="1" smtClean="0"/>
              <a:t>Vink</a:t>
            </a:r>
            <a:r>
              <a:rPr lang="en-US" baseline="0" dirty="0" smtClean="0"/>
              <a:t> surveyed the dune, took photographs, and distributed a </a:t>
            </a:r>
            <a:r>
              <a:rPr lang="en-US" baseline="0" dirty="0" err="1" smtClean="0"/>
              <a:t>questionaire</a:t>
            </a:r>
            <a:r>
              <a:rPr lang="en-US" baseline="0" dirty="0" smtClean="0"/>
              <a:t> to visitors. Results showed an </a:t>
            </a:r>
            <a:r>
              <a:rPr lang="en-US" baseline="0" dirty="0" err="1" smtClean="0"/>
              <a:t>unnaturaly</a:t>
            </a:r>
            <a:r>
              <a:rPr lang="en-US" baseline="0" dirty="0" smtClean="0"/>
              <a:t> angled ramp down the bare sand </a:t>
            </a:r>
            <a:r>
              <a:rPr lang="en-US" baseline="0" dirty="0" err="1" smtClean="0"/>
              <a:t>slipface</a:t>
            </a:r>
            <a:r>
              <a:rPr lang="en-US" baseline="0" dirty="0" smtClean="0"/>
              <a:t> (pictured on your left) and a notch in the crest 5 meters lower than the surrounding crest (pictured on your right) . Also, questionnaire responses showed that most visitors are not from the local area and do not believe there are problems with the dune.</a:t>
            </a:r>
          </a:p>
          <a:p>
            <a:r>
              <a:rPr lang="en-US" baseline="0" dirty="0" smtClean="0"/>
              <a:t>-As recommended by the study, a number of techniques were implemented including stairs, boardwalk, viewing platforms, signs, fences, and dune grass plantings</a:t>
            </a:r>
            <a:endParaRPr lang="en-US" dirty="0"/>
          </a:p>
        </p:txBody>
      </p:sp>
      <p:sp>
        <p:nvSpPr>
          <p:cNvPr id="4" name="Slide Number Placeholder 3"/>
          <p:cNvSpPr>
            <a:spLocks noGrp="1"/>
          </p:cNvSpPr>
          <p:nvPr>
            <p:ph type="sldNum" sz="quarter" idx="10"/>
          </p:nvPr>
        </p:nvSpPr>
        <p:spPr/>
        <p:txBody>
          <a:bodyPr/>
          <a:lstStyle/>
          <a:p>
            <a:fld id="{1467DE05-2454-4DC0-9675-51F81F9A1C63}" type="slidenum">
              <a:rPr lang="en-US" smtClean="0"/>
              <a:t>3</a:t>
            </a:fld>
            <a:endParaRPr lang="en-US"/>
          </a:p>
        </p:txBody>
      </p:sp>
    </p:spTree>
    <p:extLst>
      <p:ext uri="{BB962C8B-B14F-4D97-AF65-F5344CB8AC3E}">
        <p14:creationId xmlns:p14="http://schemas.microsoft.com/office/powerpoint/2010/main" val="29357653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67DE05-2454-4DC0-9675-51F81F9A1C63}" type="slidenum">
              <a:rPr lang="en-US" smtClean="0"/>
              <a:t>4</a:t>
            </a:fld>
            <a:endParaRPr lang="en-US"/>
          </a:p>
        </p:txBody>
      </p:sp>
    </p:spTree>
    <p:extLst>
      <p:ext uri="{BB962C8B-B14F-4D97-AF65-F5344CB8AC3E}">
        <p14:creationId xmlns:p14="http://schemas.microsoft.com/office/powerpoint/2010/main" val="36646648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67DE05-2454-4DC0-9675-51F81F9A1C63}" type="slidenum">
              <a:rPr lang="en-US" smtClean="0"/>
              <a:t>5</a:t>
            </a:fld>
            <a:endParaRPr lang="en-US"/>
          </a:p>
        </p:txBody>
      </p:sp>
    </p:spTree>
    <p:extLst>
      <p:ext uri="{BB962C8B-B14F-4D97-AF65-F5344CB8AC3E}">
        <p14:creationId xmlns:p14="http://schemas.microsoft.com/office/powerpoint/2010/main" val="36847662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-To accomplish these objectives, we measured the sediment activity with erosion pins. 9 erosion pins were placed on the dune in areas where erosion or deposition was suspected, such as blowouts or dune grass. 2 stable fixtures in the dune were also used to measure changes in the height of sand.</a:t>
            </a:r>
          </a:p>
          <a:p>
            <a:r>
              <a:rPr lang="en-US" sz="1200" kern="1200" dirty="0" smtClean="0">
                <a:solidFill>
                  <a:schemeClr val="tx1"/>
                </a:solidFill>
                <a:effectLst/>
                <a:latin typeface="+mn-lt"/>
                <a:ea typeface="+mn-ea"/>
                <a:cs typeface="+mn-cs"/>
              </a:rPr>
              <a:t>-We compared the extent of sediment activity on the dune by replicating pictures taken in 2005.</a:t>
            </a:r>
          </a:p>
          <a:p>
            <a:r>
              <a:rPr lang="en-US" sz="1200" kern="1200" dirty="0" smtClean="0">
                <a:solidFill>
                  <a:schemeClr val="tx1"/>
                </a:solidFill>
                <a:effectLst/>
                <a:latin typeface="+mn-lt"/>
                <a:ea typeface="+mn-ea"/>
                <a:cs typeface="+mn-cs"/>
              </a:rPr>
              <a:t>-We used </a:t>
            </a:r>
            <a:r>
              <a:rPr lang="en-US" sz="1200" kern="1200" dirty="0" err="1" smtClean="0">
                <a:solidFill>
                  <a:schemeClr val="tx1"/>
                </a:solidFill>
                <a:effectLst/>
                <a:latin typeface="+mn-lt"/>
                <a:ea typeface="+mn-ea"/>
                <a:cs typeface="+mn-cs"/>
              </a:rPr>
              <a:t>gps</a:t>
            </a:r>
            <a:r>
              <a:rPr lang="en-US" sz="1200" kern="1200" dirty="0" smtClean="0">
                <a:solidFill>
                  <a:schemeClr val="tx1"/>
                </a:solidFill>
                <a:effectLst/>
                <a:latin typeface="+mn-lt"/>
                <a:ea typeface="+mn-ea"/>
                <a:cs typeface="+mn-cs"/>
              </a:rPr>
              <a:t> to map management techniques and human impacts</a:t>
            </a:r>
          </a:p>
          <a:p>
            <a:r>
              <a:rPr lang="en-US" sz="1200" kern="1200" dirty="0" smtClean="0">
                <a:solidFill>
                  <a:schemeClr val="tx1"/>
                </a:solidFill>
                <a:effectLst/>
                <a:latin typeface="+mn-lt"/>
                <a:ea typeface="+mn-ea"/>
                <a:cs typeface="+mn-cs"/>
              </a:rPr>
              <a:t>-and we gauged visitor perceptions by distributing questionnaires to visitors when they came to the main viewing platform. The questionnaire repeated many questions asked in 2005.</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467DE05-2454-4DC0-9675-51F81F9A1C63}" type="slidenum">
              <a:rPr lang="en-US" smtClean="0"/>
              <a:t>6</a:t>
            </a:fld>
            <a:endParaRPr lang="en-US"/>
          </a:p>
        </p:txBody>
      </p:sp>
    </p:spTree>
    <p:extLst>
      <p:ext uri="{BB962C8B-B14F-4D97-AF65-F5344CB8AC3E}">
        <p14:creationId xmlns:p14="http://schemas.microsoft.com/office/powerpoint/2010/main" val="19451313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baseline="0" dirty="0" smtClean="0"/>
              <a:t>include </a:t>
            </a:r>
            <a:r>
              <a:rPr lang="en-US" dirty="0" smtClean="0"/>
              <a:t>bare sand </a:t>
            </a:r>
            <a:r>
              <a:rPr lang="en-US" dirty="0" err="1" smtClean="0"/>
              <a:t>slipface</a:t>
            </a:r>
            <a:r>
              <a:rPr lang="en-US" dirty="0" smtClean="0"/>
              <a:t> area?</a:t>
            </a:r>
          </a:p>
          <a:p>
            <a:r>
              <a:rPr lang="en-US" dirty="0" smtClean="0"/>
              <a:t>Results from the erosion</a:t>
            </a:r>
            <a:r>
              <a:rPr lang="en-US" baseline="0" dirty="0" smtClean="0"/>
              <a:t> pins show that over a week long period, all changes in height were less than 30 mm, suggesting l</a:t>
            </a:r>
            <a:r>
              <a:rPr lang="en-US" dirty="0" smtClean="0"/>
              <a:t>ow levels of sediment movement.</a:t>
            </a:r>
          </a:p>
          <a:p>
            <a:r>
              <a:rPr lang="en-US" dirty="0" smtClean="0"/>
              <a:t>This is despite the fact that remnants of Hurricane Sandy were</a:t>
            </a:r>
            <a:r>
              <a:rPr lang="en-US" baseline="0" dirty="0" smtClean="0"/>
              <a:t> affecting Michigan during the time of our study.</a:t>
            </a:r>
            <a:endParaRPr lang="en-US" dirty="0" smtClean="0"/>
          </a:p>
        </p:txBody>
      </p:sp>
      <p:sp>
        <p:nvSpPr>
          <p:cNvPr id="4" name="Slide Number Placeholder 3"/>
          <p:cNvSpPr>
            <a:spLocks noGrp="1"/>
          </p:cNvSpPr>
          <p:nvPr>
            <p:ph type="sldNum" sz="quarter" idx="10"/>
          </p:nvPr>
        </p:nvSpPr>
        <p:spPr/>
        <p:txBody>
          <a:bodyPr/>
          <a:lstStyle/>
          <a:p>
            <a:fld id="{1467DE05-2454-4DC0-9675-51F81F9A1C63}" type="slidenum">
              <a:rPr lang="en-US" smtClean="0"/>
              <a:t>7</a:t>
            </a:fld>
            <a:endParaRPr lang="en-US"/>
          </a:p>
        </p:txBody>
      </p:sp>
    </p:spTree>
    <p:extLst>
      <p:ext uri="{BB962C8B-B14F-4D97-AF65-F5344CB8AC3E}">
        <p14:creationId xmlns:p14="http://schemas.microsoft.com/office/powerpoint/2010/main" val="9209785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a:t>
            </a:r>
            <a:r>
              <a:rPr lang="en-US" baseline="0" dirty="0" smtClean="0"/>
              <a:t> more vegetation</a:t>
            </a:r>
            <a:endParaRPr lang="en-US" dirty="0"/>
          </a:p>
        </p:txBody>
      </p:sp>
      <p:sp>
        <p:nvSpPr>
          <p:cNvPr id="4" name="Slide Number Placeholder 3"/>
          <p:cNvSpPr>
            <a:spLocks noGrp="1"/>
          </p:cNvSpPr>
          <p:nvPr>
            <p:ph type="sldNum" sz="quarter" idx="10"/>
          </p:nvPr>
        </p:nvSpPr>
        <p:spPr/>
        <p:txBody>
          <a:bodyPr/>
          <a:lstStyle/>
          <a:p>
            <a:fld id="{1467DE05-2454-4DC0-9675-51F81F9A1C63}" type="slidenum">
              <a:rPr lang="en-US" smtClean="0"/>
              <a:t>8</a:t>
            </a:fld>
            <a:endParaRPr lang="en-US"/>
          </a:p>
        </p:txBody>
      </p:sp>
    </p:spTree>
    <p:extLst>
      <p:ext uri="{BB962C8B-B14F-4D97-AF65-F5344CB8AC3E}">
        <p14:creationId xmlns:p14="http://schemas.microsoft.com/office/powerpoint/2010/main" val="22501076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view</a:t>
            </a:r>
            <a:r>
              <a:rPr lang="en-US" baseline="0" dirty="0" smtClean="0"/>
              <a:t> shows the </a:t>
            </a:r>
            <a:r>
              <a:rPr lang="en-US" baseline="0" dirty="0" err="1" smtClean="0"/>
              <a:t>aformentioned</a:t>
            </a:r>
            <a:r>
              <a:rPr lang="en-US" baseline="0" dirty="0" smtClean="0"/>
              <a:t> notch. In 2005 someone walking up the blowout would see the notch as a clear destination. Now the presence of vegetation makes it less clear where to walk.</a:t>
            </a:r>
            <a:endParaRPr lang="en-US" dirty="0"/>
          </a:p>
        </p:txBody>
      </p:sp>
      <p:sp>
        <p:nvSpPr>
          <p:cNvPr id="4" name="Slide Number Placeholder 3"/>
          <p:cNvSpPr>
            <a:spLocks noGrp="1"/>
          </p:cNvSpPr>
          <p:nvPr>
            <p:ph type="sldNum" sz="quarter" idx="10"/>
          </p:nvPr>
        </p:nvSpPr>
        <p:spPr/>
        <p:txBody>
          <a:bodyPr/>
          <a:lstStyle/>
          <a:p>
            <a:fld id="{1467DE05-2454-4DC0-9675-51F81F9A1C63}" type="slidenum">
              <a:rPr lang="en-US" smtClean="0"/>
              <a:t>9</a:t>
            </a:fld>
            <a:endParaRPr lang="en-US"/>
          </a:p>
        </p:txBody>
      </p:sp>
    </p:spTree>
    <p:extLst>
      <p:ext uri="{BB962C8B-B14F-4D97-AF65-F5344CB8AC3E}">
        <p14:creationId xmlns:p14="http://schemas.microsoft.com/office/powerpoint/2010/main" val="22501076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677451EE-249B-44C5-8202-8E9572FBAC71}" type="datetimeFigureOut">
              <a:rPr lang="en-US" smtClean="0"/>
              <a:t>4/25/2013</a:t>
            </a:fld>
            <a:endParaRPr lang="en-US"/>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225C6D0E-FC9F-4622-ABF6-3D2684F7C954}" type="slidenum">
              <a:rPr lang="en-US" smtClean="0"/>
              <a:t>‹#›</a:t>
            </a:fld>
            <a:endParaRPr lang="en-US"/>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7451EE-249B-44C5-8202-8E9572FBAC71}" type="datetimeFigureOut">
              <a:rPr lang="en-US" smtClean="0"/>
              <a:t>4/25/2013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5C6D0E-FC9F-4622-ABF6-3D2684F7C95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77451EE-249B-44C5-8202-8E9572FBAC71}" type="datetimeFigureOut">
              <a:rPr lang="en-US" smtClean="0"/>
              <a:t>4/25/2013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225C6D0E-FC9F-4622-ABF6-3D2684F7C95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77451EE-249B-44C5-8202-8E9572FBAC71}" type="datetimeFigureOut">
              <a:rPr lang="en-US" smtClean="0"/>
              <a:t>4/25/2013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5C6D0E-FC9F-4622-ABF6-3D2684F7C954}"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677451EE-249B-44C5-8202-8E9572FBAC71}" type="datetimeFigureOut">
              <a:rPr lang="en-US" smtClean="0"/>
              <a:t>4/25/2013</a:t>
            </a:fld>
            <a:endParaRPr lang="en-US"/>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225C6D0E-FC9F-4622-ABF6-3D2684F7C954}" type="slidenum">
              <a:rPr lang="en-US" smtClean="0"/>
              <a:t>‹#›</a:t>
            </a:fld>
            <a:endParaRPr lang="en-US"/>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77451EE-249B-44C5-8202-8E9572FBAC71}" type="datetimeFigureOut">
              <a:rPr lang="en-US" smtClean="0"/>
              <a:t>4/25/2013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5C6D0E-FC9F-4622-ABF6-3D2684F7C954}"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77451EE-249B-44C5-8202-8E9572FBAC71}" type="datetimeFigureOut">
              <a:rPr lang="en-US" smtClean="0"/>
              <a:t>4/25/2013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5C6D0E-FC9F-4622-ABF6-3D2684F7C954}"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77451EE-249B-44C5-8202-8E9572FBAC71}" type="datetimeFigureOut">
              <a:rPr lang="en-US" smtClean="0"/>
              <a:t>4/25/2013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5C6D0E-FC9F-4622-ABF6-3D2684F7C954}" type="slidenum">
              <a:rPr lang="en-US" smtClean="0"/>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677451EE-249B-44C5-8202-8E9572FBAC71}" type="datetimeFigureOut">
              <a:rPr lang="en-US" smtClean="0"/>
              <a:t>4/25/2013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5C6D0E-FC9F-4622-ABF6-3D2684F7C95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7451EE-249B-44C5-8202-8E9572FBAC71}" type="datetimeFigureOut">
              <a:rPr lang="en-US" smtClean="0"/>
              <a:t>4/25/2013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225C6D0E-FC9F-4622-ABF6-3D2684F7C954}" type="slidenum">
              <a:rPr lang="en-US" smtClean="0"/>
              <a:t>‹#›</a:t>
            </a:fld>
            <a:endParaRPr lang="en-US"/>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7451EE-249B-44C5-8202-8E9572FBAC71}" type="datetimeFigureOut">
              <a:rPr lang="en-US" smtClean="0"/>
              <a:t>4/25/2013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5C6D0E-FC9F-4622-ABF6-3D2684F7C954}" type="slidenum">
              <a:rPr lang="en-US" smtClean="0"/>
              <a:t>‹#›</a:t>
            </a:fld>
            <a:endParaRPr lang="en-US"/>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677451EE-249B-44C5-8202-8E9572FBAC71}" type="datetimeFigureOut">
              <a:rPr lang="en-US" smtClean="0"/>
              <a:t>4/25/2013</a:t>
            </a:fld>
            <a:endParaRPr lang="en-US"/>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225C6D0E-FC9F-4622-ABF6-3D2684F7C95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010400" y="2998327"/>
            <a:ext cx="2057400" cy="3505200"/>
          </a:xfrm>
        </p:spPr>
        <p:txBody>
          <a:bodyPr>
            <a:normAutofit fontScale="92500" lnSpcReduction="10000"/>
          </a:bodyPr>
          <a:lstStyle/>
          <a:p>
            <a:r>
              <a:rPr lang="en-US" dirty="0" smtClean="0"/>
              <a:t>Joe Arevalo, Taylor Emmons, Sarah </a:t>
            </a:r>
            <a:r>
              <a:rPr lang="en-US" dirty="0" err="1" smtClean="0"/>
              <a:t>Harefa</a:t>
            </a:r>
            <a:r>
              <a:rPr lang="en-US" dirty="0" smtClean="0"/>
              <a:t>, Ashley Van </a:t>
            </a:r>
            <a:r>
              <a:rPr lang="en-US" dirty="0" err="1" smtClean="0"/>
              <a:t>Wyk</a:t>
            </a:r>
            <a:r>
              <a:rPr lang="en-US" dirty="0" smtClean="0"/>
              <a:t>, and Jacob </a:t>
            </a:r>
            <a:r>
              <a:rPr lang="en-US" dirty="0" err="1" smtClean="0"/>
              <a:t>Zondag</a:t>
            </a:r>
            <a:endParaRPr lang="en-US" dirty="0" smtClean="0"/>
          </a:p>
          <a:p>
            <a:endParaRPr lang="en-US" dirty="0"/>
          </a:p>
          <a:p>
            <a:r>
              <a:rPr lang="en-US" dirty="0" smtClean="0"/>
              <a:t>Calvin College</a:t>
            </a:r>
          </a:p>
          <a:p>
            <a:r>
              <a:rPr lang="en-US" dirty="0" smtClean="0"/>
              <a:t>Department of Geology, Geography, and Environmental Studies</a:t>
            </a:r>
            <a:endParaRPr lang="en-US" dirty="0"/>
          </a:p>
        </p:txBody>
      </p:sp>
      <p:sp>
        <p:nvSpPr>
          <p:cNvPr id="2" name="Title 1"/>
          <p:cNvSpPr>
            <a:spLocks noGrp="1"/>
          </p:cNvSpPr>
          <p:nvPr>
            <p:ph type="title"/>
          </p:nvPr>
        </p:nvSpPr>
        <p:spPr>
          <a:xfrm>
            <a:off x="685800" y="914400"/>
            <a:ext cx="6172200" cy="1470025"/>
          </a:xfrm>
        </p:spPr>
        <p:txBody>
          <a:bodyPr>
            <a:normAutofit fontScale="90000"/>
          </a:bodyPr>
          <a:lstStyle/>
          <a:p>
            <a:r>
              <a:rPr lang="en-US" dirty="0" smtClean="0"/>
              <a:t>Evaluating the Effectiveness of Management Techniques Used at Mt. Pisgah</a:t>
            </a:r>
            <a:endParaRPr lang="en-US" dirty="0"/>
          </a:p>
        </p:txBody>
      </p:sp>
      <p:pic>
        <p:nvPicPr>
          <p:cNvPr id="1029" name="Picture 5" descr="R:\GEO\FYRES Dunes\FYRES images\FYRES Images 2012\11-8-12\Camera 2-Joe\IMG_0157.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5556" t="2621" r="8267" b="-930"/>
          <a:stretch/>
        </p:blipFill>
        <p:spPr bwMode="auto">
          <a:xfrm>
            <a:off x="309287" y="4038601"/>
            <a:ext cx="2546795" cy="246492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8" name="Picture 7" descr="Picture 02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06184" y="4038600"/>
            <a:ext cx="3699416" cy="24649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23489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Comparing Activity Levels</a:t>
            </a:r>
            <a:endParaRPr lang="en-US" dirty="0"/>
          </a:p>
        </p:txBody>
      </p:sp>
      <p:pic>
        <p:nvPicPr>
          <p:cNvPr id="12" name="Picture 11" descr="C:\Users\zondagja\Pictures\AA Calvin FYRES Pictures\417.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318" y="2362200"/>
            <a:ext cx="4145282" cy="3108962"/>
          </a:xfrm>
          <a:prstGeom prst="rect">
            <a:avLst/>
          </a:prstGeom>
          <a:noFill/>
          <a:ln w="12700">
            <a:solidFill>
              <a:schemeClr val="tx1"/>
            </a:solidFill>
          </a:ln>
          <a:extLst/>
        </p:spPr>
      </p:pic>
      <p:pic>
        <p:nvPicPr>
          <p:cNvPr id="13" name="Picture 12" descr="C:\Users\zondagja\Pictures\2012-11-27\219.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24400" y="2362200"/>
            <a:ext cx="4145282" cy="3108962"/>
          </a:xfrm>
          <a:prstGeom prst="rect">
            <a:avLst/>
          </a:prstGeom>
          <a:noFill/>
          <a:ln w="12700">
            <a:solidFill>
              <a:schemeClr val="tx1"/>
            </a:solidFill>
          </a:ln>
          <a:extLst/>
        </p:spPr>
      </p:pic>
      <p:sp>
        <p:nvSpPr>
          <p:cNvPr id="15" name="TextBox 14"/>
          <p:cNvSpPr txBox="1"/>
          <p:nvPr/>
        </p:nvSpPr>
        <p:spPr>
          <a:xfrm>
            <a:off x="2322037" y="6172200"/>
            <a:ext cx="4475004" cy="338554"/>
          </a:xfrm>
          <a:prstGeom prst="rect">
            <a:avLst/>
          </a:prstGeom>
          <a:noFill/>
        </p:spPr>
        <p:txBody>
          <a:bodyPr wrap="square" rtlCol="0">
            <a:spAutoFit/>
          </a:bodyPr>
          <a:lstStyle/>
          <a:p>
            <a:r>
              <a:rPr lang="en-US" sz="1600" b="1" dirty="0" smtClean="0"/>
              <a:t>View across middle of the blowout looking north</a:t>
            </a:r>
            <a:endParaRPr lang="en-US" sz="1600" b="1" dirty="0"/>
          </a:p>
        </p:txBody>
      </p:sp>
      <p:sp>
        <p:nvSpPr>
          <p:cNvPr id="16" name="Content Placeholder 4"/>
          <p:cNvSpPr txBox="1">
            <a:spLocks/>
          </p:cNvSpPr>
          <p:nvPr/>
        </p:nvSpPr>
        <p:spPr>
          <a:xfrm>
            <a:off x="1752600" y="5471162"/>
            <a:ext cx="5680392" cy="472438"/>
          </a:xfrm>
          <a:prstGeom prst="rect">
            <a:avLst/>
          </a:prstGeom>
        </p:spPr>
        <p:txBody>
          <a:bodyPr vert="horz" lIns="91440" tIns="45720" rIns="91440" bIns="45720" rtlCol="0">
            <a:normAutofit/>
          </a:bodyPr>
          <a:lst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marL="45720" indent="0">
              <a:buFont typeface="Wingdings 2" pitchFamily="18" charset="2"/>
              <a:buNone/>
            </a:pPr>
            <a:r>
              <a:rPr lang="en-US" dirty="0" smtClean="0"/>
              <a:t>2005					2012</a:t>
            </a:r>
            <a:endParaRPr lang="en-US" dirty="0"/>
          </a:p>
        </p:txBody>
      </p:sp>
    </p:spTree>
    <p:extLst>
      <p:ext uri="{BB962C8B-B14F-4D97-AF65-F5344CB8AC3E}">
        <p14:creationId xmlns:p14="http://schemas.microsoft.com/office/powerpoint/2010/main" val="21147516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Comparing Activity Levels</a:t>
            </a:r>
          </a:p>
        </p:txBody>
      </p:sp>
      <p:pic>
        <p:nvPicPr>
          <p:cNvPr id="4" name="Content Placeholder 7" descr="C:\Users\zondagja\Pictures\2012-11-27\356.jpg"/>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9395" y="2450983"/>
            <a:ext cx="4100205" cy="2730617"/>
          </a:xfrm>
          <a:prstGeom prst="rect">
            <a:avLst/>
          </a:prstGeom>
          <a:noFill/>
          <a:ln w="12700">
            <a:solidFill>
              <a:schemeClr val="tx1"/>
            </a:solidFill>
          </a:ln>
          <a:extLst/>
        </p:spPr>
      </p:pic>
      <p:pic>
        <p:nvPicPr>
          <p:cNvPr id="5" name="Picture 4" descr="C:\Users\zondagja\Pictures\2012-11-27\093.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10200" y="1793290"/>
            <a:ext cx="2758404" cy="3677872"/>
          </a:xfrm>
          <a:prstGeom prst="rect">
            <a:avLst/>
          </a:prstGeom>
          <a:noFill/>
          <a:ln w="12700">
            <a:solidFill>
              <a:schemeClr val="tx1"/>
            </a:solidFill>
          </a:ln>
          <a:extLst/>
        </p:spPr>
      </p:pic>
      <p:sp>
        <p:nvSpPr>
          <p:cNvPr id="9" name="TextBox 8"/>
          <p:cNvSpPr txBox="1"/>
          <p:nvPr/>
        </p:nvSpPr>
        <p:spPr>
          <a:xfrm>
            <a:off x="1257300" y="6099194"/>
            <a:ext cx="6629400" cy="338554"/>
          </a:xfrm>
          <a:prstGeom prst="rect">
            <a:avLst/>
          </a:prstGeom>
          <a:noFill/>
        </p:spPr>
        <p:txBody>
          <a:bodyPr wrap="square" rtlCol="0">
            <a:spAutoFit/>
          </a:bodyPr>
          <a:lstStyle/>
          <a:p>
            <a:r>
              <a:rPr lang="en-US" sz="1600" b="1" dirty="0" smtClean="0"/>
              <a:t>View from base of leeward slope looking west – unnaturally angled slope</a:t>
            </a:r>
            <a:endParaRPr lang="en-US" sz="1600" b="1" dirty="0"/>
          </a:p>
        </p:txBody>
      </p:sp>
      <p:sp>
        <p:nvSpPr>
          <p:cNvPr id="11" name="Content Placeholder 4"/>
          <p:cNvSpPr txBox="1">
            <a:spLocks/>
          </p:cNvSpPr>
          <p:nvPr/>
        </p:nvSpPr>
        <p:spPr>
          <a:xfrm>
            <a:off x="1752600" y="5547362"/>
            <a:ext cx="5680392" cy="472438"/>
          </a:xfrm>
          <a:prstGeom prst="rect">
            <a:avLst/>
          </a:prstGeom>
        </p:spPr>
        <p:txBody>
          <a:bodyPr vert="horz" lIns="91440" tIns="45720" rIns="91440" bIns="45720" rtlCol="0">
            <a:normAutofit/>
          </a:bodyPr>
          <a:lst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marL="45720" indent="0">
              <a:buFont typeface="Wingdings 2" pitchFamily="18" charset="2"/>
              <a:buNone/>
            </a:pPr>
            <a:r>
              <a:rPr lang="en-US" dirty="0" smtClean="0"/>
              <a:t>2005					2012</a:t>
            </a:r>
            <a:endParaRPr lang="en-US" dirty="0"/>
          </a:p>
        </p:txBody>
      </p:sp>
    </p:spTree>
    <p:extLst>
      <p:ext uri="{BB962C8B-B14F-4D97-AF65-F5344CB8AC3E}">
        <p14:creationId xmlns:p14="http://schemas.microsoft.com/office/powerpoint/2010/main" val="32914154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Comparing Activity Levels</a:t>
            </a:r>
          </a:p>
        </p:txBody>
      </p:sp>
      <p:pic>
        <p:nvPicPr>
          <p:cNvPr id="6" name="Picture 5" descr="C:\Users\zondagja\Pictures\2012-11-27\412.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1620" y="2362200"/>
            <a:ext cx="4051779" cy="3038834"/>
          </a:xfrm>
          <a:prstGeom prst="rect">
            <a:avLst/>
          </a:prstGeom>
          <a:noFill/>
          <a:ln w="12700">
            <a:solidFill>
              <a:schemeClr val="tx1"/>
            </a:solidFill>
          </a:ln>
          <a:extLst/>
        </p:spPr>
      </p:pic>
      <p:pic>
        <p:nvPicPr>
          <p:cNvPr id="7" name="Picture 6" descr="C:\Users\zondagja\Pictures\FYRES PICTURES\DSC03928.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84328" y="2362200"/>
            <a:ext cx="4051779" cy="3038834"/>
          </a:xfrm>
          <a:prstGeom prst="rect">
            <a:avLst/>
          </a:prstGeom>
          <a:noFill/>
          <a:ln w="12700">
            <a:solidFill>
              <a:schemeClr val="tx1"/>
            </a:solidFill>
          </a:ln>
          <a:extLst/>
        </p:spPr>
      </p:pic>
      <p:sp>
        <p:nvSpPr>
          <p:cNvPr id="10" name="TextBox 9"/>
          <p:cNvSpPr txBox="1"/>
          <p:nvPr/>
        </p:nvSpPr>
        <p:spPr>
          <a:xfrm>
            <a:off x="2691005" y="6245423"/>
            <a:ext cx="3761989" cy="338554"/>
          </a:xfrm>
          <a:prstGeom prst="rect">
            <a:avLst/>
          </a:prstGeom>
          <a:noFill/>
        </p:spPr>
        <p:txBody>
          <a:bodyPr wrap="square" rtlCol="0">
            <a:spAutoFit/>
          </a:bodyPr>
          <a:lstStyle/>
          <a:p>
            <a:r>
              <a:rPr lang="en-US" sz="1600" b="1" dirty="0" smtClean="0"/>
              <a:t>View from crest towards Lake </a:t>
            </a:r>
            <a:r>
              <a:rPr lang="en-US" sz="1600" b="1" dirty="0" err="1" smtClean="0"/>
              <a:t>Macatawa</a:t>
            </a:r>
            <a:endParaRPr lang="en-US" sz="1600" b="1" dirty="0"/>
          </a:p>
        </p:txBody>
      </p:sp>
      <p:sp>
        <p:nvSpPr>
          <p:cNvPr id="11" name="Content Placeholder 4"/>
          <p:cNvSpPr txBox="1">
            <a:spLocks/>
          </p:cNvSpPr>
          <p:nvPr/>
        </p:nvSpPr>
        <p:spPr>
          <a:xfrm>
            <a:off x="1731804" y="5638800"/>
            <a:ext cx="5680392" cy="472438"/>
          </a:xfrm>
          <a:prstGeom prst="rect">
            <a:avLst/>
          </a:prstGeom>
        </p:spPr>
        <p:txBody>
          <a:bodyPr vert="horz" lIns="91440" tIns="45720" rIns="91440" bIns="45720" rtlCol="0">
            <a:normAutofit/>
          </a:bodyPr>
          <a:lst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marL="45720" indent="0">
              <a:buFont typeface="Wingdings 2" pitchFamily="18" charset="2"/>
              <a:buNone/>
            </a:pPr>
            <a:r>
              <a:rPr lang="en-US" dirty="0" smtClean="0"/>
              <a:t>2005					2012</a:t>
            </a:r>
            <a:endParaRPr lang="en-US" dirty="0"/>
          </a:p>
        </p:txBody>
      </p:sp>
    </p:spTree>
    <p:extLst>
      <p:ext uri="{BB962C8B-B14F-4D97-AF65-F5344CB8AC3E}">
        <p14:creationId xmlns:p14="http://schemas.microsoft.com/office/powerpoint/2010/main" val="22904370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2847" y="1669454"/>
            <a:ext cx="5498306" cy="4969787"/>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Title 2"/>
          <p:cNvSpPr>
            <a:spLocks noGrp="1"/>
          </p:cNvSpPr>
          <p:nvPr>
            <p:ph type="title"/>
          </p:nvPr>
        </p:nvSpPr>
        <p:spPr/>
        <p:txBody>
          <a:bodyPr/>
          <a:lstStyle/>
          <a:p>
            <a:r>
              <a:rPr lang="en-US" dirty="0" smtClean="0"/>
              <a:t>Map of Management Techniques</a:t>
            </a:r>
            <a:endParaRPr lang="en-US" dirty="0"/>
          </a:p>
        </p:txBody>
      </p:sp>
    </p:spTree>
    <p:extLst>
      <p:ext uri="{BB962C8B-B14F-4D97-AF65-F5344CB8AC3E}">
        <p14:creationId xmlns:p14="http://schemas.microsoft.com/office/powerpoint/2010/main" val="9587657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676400"/>
            <a:ext cx="5486400" cy="4950519"/>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Title 2"/>
          <p:cNvSpPr>
            <a:spLocks noGrp="1"/>
          </p:cNvSpPr>
          <p:nvPr>
            <p:ph type="title"/>
          </p:nvPr>
        </p:nvSpPr>
        <p:spPr/>
        <p:txBody>
          <a:bodyPr/>
          <a:lstStyle/>
          <a:p>
            <a:r>
              <a:rPr lang="en-US" dirty="0" smtClean="0"/>
              <a:t>Map of Human Impacts:</a:t>
            </a:r>
            <a:br>
              <a:rPr lang="en-US" dirty="0" smtClean="0"/>
            </a:br>
            <a:r>
              <a:rPr lang="en-US" dirty="0" smtClean="0"/>
              <a:t>Unmanaged Trails</a:t>
            </a:r>
            <a:endParaRPr lang="en-US" dirty="0"/>
          </a:p>
        </p:txBody>
      </p:sp>
    </p:spTree>
    <p:extLst>
      <p:ext uri="{BB962C8B-B14F-4D97-AF65-F5344CB8AC3E}">
        <p14:creationId xmlns:p14="http://schemas.microsoft.com/office/powerpoint/2010/main" val="35298267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Map of Human Impacts:</a:t>
            </a:r>
            <a:br>
              <a:rPr lang="en-US" dirty="0" smtClean="0"/>
            </a:br>
            <a:r>
              <a:rPr lang="en-US" dirty="0" smtClean="0"/>
              <a:t>Litter and damaged fences</a:t>
            </a:r>
            <a:endParaRPr lang="en-US" dirty="0"/>
          </a:p>
        </p:txBody>
      </p:sp>
      <p:sp>
        <p:nvSpPr>
          <p:cNvPr id="2" name="Content Placeholder 1"/>
          <p:cNvSpPr>
            <a:spLocks noGrp="1"/>
          </p:cNvSpPr>
          <p:nvPr>
            <p:ph idx="1"/>
          </p:nvPr>
        </p:nvSpPr>
        <p:spPr/>
        <p:txBody>
          <a:bodyPr/>
          <a:lstStyle/>
          <a:p>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76399"/>
            <a:ext cx="6870472" cy="4961061"/>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2176887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Visitor Perceptions</a:t>
            </a:r>
            <a:endParaRPr lang="en-US" dirty="0"/>
          </a:p>
        </p:txBody>
      </p:sp>
      <p:sp>
        <p:nvSpPr>
          <p:cNvPr id="4"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Chart 4"/>
          <p:cNvGraphicFramePr>
            <a:graphicFrameLocks/>
          </p:cNvGraphicFramePr>
          <p:nvPr>
            <p:extLst>
              <p:ext uri="{D42A27DB-BD31-4B8C-83A1-F6EECF244321}">
                <p14:modId xmlns:p14="http://schemas.microsoft.com/office/powerpoint/2010/main" val="122803687"/>
              </p:ext>
            </p:extLst>
          </p:nvPr>
        </p:nvGraphicFramePr>
        <p:xfrm>
          <a:off x="1371600" y="2057400"/>
          <a:ext cx="6477000" cy="3962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202015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Visitor Perceptions</a:t>
            </a:r>
            <a:endParaRPr lang="en-US" dirty="0"/>
          </a:p>
        </p:txBody>
      </p:sp>
      <p:sp>
        <p:nvSpPr>
          <p:cNvPr id="4"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Chart 5"/>
          <p:cNvGraphicFramePr>
            <a:graphicFrameLocks/>
          </p:cNvGraphicFramePr>
          <p:nvPr>
            <p:extLst>
              <p:ext uri="{D42A27DB-BD31-4B8C-83A1-F6EECF244321}">
                <p14:modId xmlns:p14="http://schemas.microsoft.com/office/powerpoint/2010/main" val="4138352893"/>
              </p:ext>
            </p:extLst>
          </p:nvPr>
        </p:nvGraphicFramePr>
        <p:xfrm>
          <a:off x="2014537" y="2057400"/>
          <a:ext cx="5114925" cy="36671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077989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Visitor Perceptions</a:t>
            </a:r>
            <a:endParaRPr lang="en-US" dirty="0"/>
          </a:p>
        </p:txBody>
      </p:sp>
      <p:sp>
        <p:nvSpPr>
          <p:cNvPr id="4"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Chart 5"/>
          <p:cNvGraphicFramePr>
            <a:graphicFrameLocks/>
          </p:cNvGraphicFramePr>
          <p:nvPr>
            <p:extLst>
              <p:ext uri="{D42A27DB-BD31-4B8C-83A1-F6EECF244321}">
                <p14:modId xmlns:p14="http://schemas.microsoft.com/office/powerpoint/2010/main" val="603161359"/>
              </p:ext>
            </p:extLst>
          </p:nvPr>
        </p:nvGraphicFramePr>
        <p:xfrm>
          <a:off x="609600" y="2133600"/>
          <a:ext cx="7924799" cy="4191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537112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Visitor Perceptions</a:t>
            </a:r>
            <a:endParaRPr lang="en-US" dirty="0"/>
          </a:p>
        </p:txBody>
      </p:sp>
      <p:sp>
        <p:nvSpPr>
          <p:cNvPr id="4"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Chart 6"/>
          <p:cNvGraphicFramePr>
            <a:graphicFrameLocks/>
          </p:cNvGraphicFramePr>
          <p:nvPr>
            <p:extLst>
              <p:ext uri="{D42A27DB-BD31-4B8C-83A1-F6EECF244321}">
                <p14:modId xmlns:p14="http://schemas.microsoft.com/office/powerpoint/2010/main" val="1124651766"/>
              </p:ext>
            </p:extLst>
          </p:nvPr>
        </p:nvGraphicFramePr>
        <p:xfrm>
          <a:off x="1447800" y="1981200"/>
          <a:ext cx="6324600"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539576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Holland, Michigan – Mt. Pisgah circled in red</a:t>
            </a:r>
          </a:p>
          <a:p>
            <a:endParaRPr lang="en-US" dirty="0"/>
          </a:p>
        </p:txBody>
      </p:sp>
      <p:sp>
        <p:nvSpPr>
          <p:cNvPr id="2" name="Title 1"/>
          <p:cNvSpPr>
            <a:spLocks noGrp="1"/>
          </p:cNvSpPr>
          <p:nvPr>
            <p:ph type="title"/>
          </p:nvPr>
        </p:nvSpPr>
        <p:spPr/>
        <p:txBody>
          <a:bodyPr/>
          <a:lstStyle/>
          <a:p>
            <a:r>
              <a:rPr lang="en-US" dirty="0" smtClean="0"/>
              <a:t>Study Area</a:t>
            </a:r>
            <a:endParaRPr lang="en-US" dirty="0"/>
          </a:p>
        </p:txBody>
      </p:sp>
      <p:pic>
        <p:nvPicPr>
          <p:cNvPr id="7" name="Picture 8" descr="holla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3048000"/>
            <a:ext cx="3971865" cy="225988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259240"/>
            <a:ext cx="3989428" cy="38899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4800600" y="3581400"/>
            <a:ext cx="6096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7877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ontent Placeholder 13"/>
          <p:cNvGraphicFramePr>
            <a:graphicFrameLocks noGrp="1"/>
          </p:cNvGraphicFramePr>
          <p:nvPr>
            <p:ph idx="1"/>
            <p:extLst>
              <p:ext uri="{D42A27DB-BD31-4B8C-83A1-F6EECF244321}">
                <p14:modId xmlns:p14="http://schemas.microsoft.com/office/powerpoint/2010/main" val="2603884322"/>
              </p:ext>
            </p:extLst>
          </p:nvPr>
        </p:nvGraphicFramePr>
        <p:xfrm>
          <a:off x="381000" y="1719263"/>
          <a:ext cx="8407400" cy="4406900"/>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p:txBody>
          <a:bodyPr/>
          <a:lstStyle/>
          <a:p>
            <a:r>
              <a:rPr lang="en-US" dirty="0"/>
              <a:t>Visitor Perceptions</a:t>
            </a:r>
          </a:p>
        </p:txBody>
      </p:sp>
    </p:spTree>
    <p:extLst>
      <p:ext uri="{BB962C8B-B14F-4D97-AF65-F5344CB8AC3E}">
        <p14:creationId xmlns:p14="http://schemas.microsoft.com/office/powerpoint/2010/main" val="31712006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Visitor Perceptions</a:t>
            </a:r>
          </a:p>
        </p:txBody>
      </p:sp>
      <p:graphicFrame>
        <p:nvGraphicFramePr>
          <p:cNvPr id="15" name="Chart 14"/>
          <p:cNvGraphicFramePr>
            <a:graphicFrameLocks/>
          </p:cNvGraphicFramePr>
          <p:nvPr>
            <p:extLst>
              <p:ext uri="{D42A27DB-BD31-4B8C-83A1-F6EECF244321}">
                <p14:modId xmlns:p14="http://schemas.microsoft.com/office/powerpoint/2010/main" val="4132256877"/>
              </p:ext>
            </p:extLst>
          </p:nvPr>
        </p:nvGraphicFramePr>
        <p:xfrm>
          <a:off x="304800" y="1752600"/>
          <a:ext cx="8534400" cy="437343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46187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Visitor Perceptions</a:t>
            </a:r>
          </a:p>
        </p:txBody>
      </p:sp>
      <p:graphicFrame>
        <p:nvGraphicFramePr>
          <p:cNvPr id="4" name="Chart 3"/>
          <p:cNvGraphicFramePr>
            <a:graphicFrameLocks/>
          </p:cNvGraphicFramePr>
          <p:nvPr>
            <p:extLst>
              <p:ext uri="{D42A27DB-BD31-4B8C-83A1-F6EECF244321}">
                <p14:modId xmlns:p14="http://schemas.microsoft.com/office/powerpoint/2010/main" val="4007884690"/>
              </p:ext>
            </p:extLst>
          </p:nvPr>
        </p:nvGraphicFramePr>
        <p:xfrm>
          <a:off x="1143000" y="1905000"/>
          <a:ext cx="6858000" cy="4191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125689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Management techniques have been effective at limiting and mitigating human impact.</a:t>
            </a:r>
          </a:p>
          <a:p>
            <a:r>
              <a:rPr lang="en-US" dirty="0" smtClean="0"/>
              <a:t>In general, there is public acceptance and cooperation with management techniques.</a:t>
            </a:r>
          </a:p>
          <a:p>
            <a:r>
              <a:rPr lang="en-US" dirty="0" smtClean="0"/>
              <a:t>However, unmanaged trails, litter, and damaged fences indicate an uncooperative segment of visitors.</a:t>
            </a:r>
          </a:p>
          <a:p>
            <a:endParaRPr lang="en-US" dirty="0" smtClean="0"/>
          </a:p>
        </p:txBody>
      </p:sp>
      <p:sp>
        <p:nvSpPr>
          <p:cNvPr id="3" name="Title 2"/>
          <p:cNvSpPr>
            <a:spLocks noGrp="1"/>
          </p:cNvSpPr>
          <p:nvPr>
            <p:ph type="title"/>
          </p:nvPr>
        </p:nvSpPr>
        <p:spPr/>
        <p:txBody>
          <a:bodyPr/>
          <a:lstStyle/>
          <a:p>
            <a:r>
              <a:rPr lang="en-US" dirty="0" smtClean="0"/>
              <a:t>Conclusions</a:t>
            </a:r>
            <a:endParaRPr lang="en-US" dirty="0"/>
          </a:p>
        </p:txBody>
      </p:sp>
      <p:pic>
        <p:nvPicPr>
          <p:cNvPr id="6146" name="Picture 2" descr="R:\GEO\FYRES Dunes\FYRES images\FYRES Images 2012\11-8-12\Camera 6-Joe\IMG_0154.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9310" b="14568"/>
          <a:stretch/>
        </p:blipFill>
        <p:spPr bwMode="auto">
          <a:xfrm>
            <a:off x="1818341" y="3886200"/>
            <a:ext cx="5507318" cy="2731325"/>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36728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605529"/>
          </a:xfrm>
        </p:spPr>
        <p:txBody>
          <a:bodyPr>
            <a:noAutofit/>
          </a:bodyPr>
          <a:lstStyle/>
          <a:p>
            <a:pPr marL="45720" indent="0">
              <a:buNone/>
            </a:pPr>
            <a:r>
              <a:rPr lang="en-US" sz="1600" dirty="0" smtClean="0"/>
              <a:t>WORKS CITED</a:t>
            </a:r>
          </a:p>
          <a:p>
            <a:pPr marL="457200" indent="-412750">
              <a:buNone/>
            </a:pPr>
            <a:r>
              <a:rPr lang="en-US" sz="1600" dirty="0"/>
              <a:t>Andersen, U.V. 1995. “Resistance of Danish coastal vegetation types to human trampling.” </a:t>
            </a:r>
            <a:r>
              <a:rPr lang="en-US" sz="1600" i="1" dirty="0"/>
              <a:t>Biological Conservation</a:t>
            </a:r>
            <a:r>
              <a:rPr lang="en-US" sz="1600" dirty="0"/>
              <a:t> 71:223–230</a:t>
            </a:r>
            <a:r>
              <a:rPr lang="en-US" sz="1600" dirty="0" smtClean="0"/>
              <a:t>.</a:t>
            </a:r>
          </a:p>
          <a:p>
            <a:pPr marL="457200" indent="-412750">
              <a:buNone/>
            </a:pPr>
            <a:r>
              <a:rPr lang="en-US" sz="1600" dirty="0"/>
              <a:t>Michigan Department of Natural Resources. “Holland State Park.” Slideshow. &lt;http://www.michigan.gov/documents/dnr/Holland_SP_Slideshow_334712_7.pdf</a:t>
            </a:r>
            <a:r>
              <a:rPr lang="en-US" sz="1600" dirty="0" smtClean="0"/>
              <a:t>&gt;.</a:t>
            </a:r>
          </a:p>
          <a:p>
            <a:pPr marL="457200" indent="-412750">
              <a:buNone/>
            </a:pPr>
            <a:r>
              <a:rPr lang="en-US" sz="1600" dirty="0" smtClean="0"/>
              <a:t>van </a:t>
            </a:r>
            <a:r>
              <a:rPr lang="en-US" sz="1600" dirty="0" err="1"/>
              <a:t>Dijk</a:t>
            </a:r>
            <a:r>
              <a:rPr lang="en-US" sz="1600" dirty="0"/>
              <a:t>, Deanna and D. Robert </a:t>
            </a:r>
            <a:r>
              <a:rPr lang="en-US" sz="1600" dirty="0" err="1"/>
              <a:t>Vink</a:t>
            </a:r>
            <a:r>
              <a:rPr lang="en-US" sz="1600" dirty="0"/>
              <a:t> 2005. “Visiting A Great Lakes Sand Dune: The Example of Mt. Pisgah in Holland, Michigan.” </a:t>
            </a:r>
            <a:r>
              <a:rPr lang="en-US" sz="1600" i="1" dirty="0"/>
              <a:t>The Great Lakes Geographer</a:t>
            </a:r>
            <a:r>
              <a:rPr lang="en-US" sz="1600" dirty="0"/>
              <a:t> 12(2): 45-63</a:t>
            </a:r>
            <a:r>
              <a:rPr lang="en-US" sz="1600" dirty="0" smtClean="0"/>
              <a:t>.</a:t>
            </a:r>
          </a:p>
          <a:p>
            <a:pPr marL="457200" indent="-412750">
              <a:buNone/>
            </a:pPr>
            <a:endParaRPr lang="en-US" sz="1600" dirty="0"/>
          </a:p>
          <a:p>
            <a:pPr marL="457200" indent="-412750">
              <a:buNone/>
            </a:pPr>
            <a:endParaRPr lang="en-US" sz="1600" dirty="0"/>
          </a:p>
          <a:p>
            <a:pPr marL="45720" indent="0">
              <a:buNone/>
            </a:pPr>
            <a:r>
              <a:rPr lang="en-US" sz="1600" dirty="0" smtClean="0"/>
              <a:t>ACKNOWLEDGEMENTS</a:t>
            </a:r>
            <a:endParaRPr lang="en-US" sz="1600" dirty="0"/>
          </a:p>
          <a:p>
            <a:pPr lvl="0">
              <a:buClr>
                <a:srgbClr val="C66951"/>
              </a:buClr>
            </a:pPr>
            <a:r>
              <a:rPr lang="en-US" sz="1600" dirty="0">
                <a:solidFill>
                  <a:srgbClr val="534949"/>
                </a:solidFill>
              </a:rPr>
              <a:t>Ottawa County Parks and Recreation Commission who provided our research site and Calvin College for providing facilities and equipment.</a:t>
            </a:r>
          </a:p>
          <a:p>
            <a:pPr lvl="0">
              <a:buClr>
                <a:srgbClr val="C66951"/>
              </a:buClr>
            </a:pPr>
            <a:r>
              <a:rPr lang="en-US" sz="1600" dirty="0">
                <a:solidFill>
                  <a:srgbClr val="534949"/>
                </a:solidFill>
              </a:rPr>
              <a:t>This research was supported by the National Science Foundation Grant 0942344, Melanie </a:t>
            </a:r>
            <a:r>
              <a:rPr lang="en-US" sz="1600" dirty="0" err="1">
                <a:solidFill>
                  <a:srgbClr val="534949"/>
                </a:solidFill>
              </a:rPr>
              <a:t>Manion</a:t>
            </a:r>
            <a:r>
              <a:rPr lang="en-US" sz="1600" dirty="0">
                <a:solidFill>
                  <a:srgbClr val="534949"/>
                </a:solidFill>
              </a:rPr>
              <a:t> and </a:t>
            </a:r>
            <a:r>
              <a:rPr lang="en-US" sz="1600" dirty="0" smtClean="0">
                <a:solidFill>
                  <a:srgbClr val="534949"/>
                </a:solidFill>
              </a:rPr>
              <a:t>Deanna </a:t>
            </a:r>
            <a:r>
              <a:rPr lang="en-US" sz="1600" dirty="0">
                <a:solidFill>
                  <a:srgbClr val="534949"/>
                </a:solidFill>
              </a:rPr>
              <a:t>van </a:t>
            </a:r>
            <a:r>
              <a:rPr lang="en-US" sz="1600" dirty="0" err="1">
                <a:solidFill>
                  <a:srgbClr val="534949"/>
                </a:solidFill>
              </a:rPr>
              <a:t>Dijk</a:t>
            </a:r>
            <a:r>
              <a:rPr lang="en-US" sz="1600" dirty="0">
                <a:solidFill>
                  <a:srgbClr val="534949"/>
                </a:solidFill>
              </a:rPr>
              <a:t>.</a:t>
            </a:r>
          </a:p>
        </p:txBody>
      </p:sp>
      <p:sp>
        <p:nvSpPr>
          <p:cNvPr id="3" name="Title 2"/>
          <p:cNvSpPr>
            <a:spLocks noGrp="1"/>
          </p:cNvSpPr>
          <p:nvPr>
            <p:ph type="title"/>
          </p:nvPr>
        </p:nvSpPr>
        <p:spPr/>
        <p:txBody>
          <a:bodyPr/>
          <a:lstStyle/>
          <a:p>
            <a:endParaRPr lang="en-US" dirty="0"/>
          </a:p>
        </p:txBody>
      </p:sp>
    </p:spTree>
    <p:extLst>
      <p:ext uri="{BB962C8B-B14F-4D97-AF65-F5344CB8AC3E}">
        <p14:creationId xmlns:p14="http://schemas.microsoft.com/office/powerpoint/2010/main" val="4788245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876800"/>
          </a:xfrm>
        </p:spPr>
        <p:txBody>
          <a:bodyPr>
            <a:noAutofit/>
          </a:bodyPr>
          <a:lstStyle/>
          <a:p>
            <a:r>
              <a:rPr lang="en-US" dirty="0" smtClean="0"/>
              <a:t>Trampling impact (Andersen </a:t>
            </a:r>
            <a:r>
              <a:rPr lang="en-US" dirty="0"/>
              <a:t>1995)</a:t>
            </a:r>
          </a:p>
          <a:p>
            <a:r>
              <a:rPr lang="en-US" dirty="0" smtClean="0"/>
              <a:t>van </a:t>
            </a:r>
            <a:r>
              <a:rPr lang="en-US" dirty="0" err="1" smtClean="0"/>
              <a:t>Dijk</a:t>
            </a:r>
            <a:r>
              <a:rPr lang="en-US" dirty="0" smtClean="0"/>
              <a:t> and </a:t>
            </a:r>
            <a:r>
              <a:rPr lang="en-US" dirty="0" err="1" smtClean="0"/>
              <a:t>Vink</a:t>
            </a:r>
            <a:r>
              <a:rPr lang="en-US" dirty="0" smtClean="0"/>
              <a:t> (2005) study results</a:t>
            </a:r>
          </a:p>
          <a:p>
            <a:pPr lvl="1"/>
            <a:r>
              <a:rPr lang="en-US" dirty="0" smtClean="0"/>
              <a:t>Unnaturally angled ramp down bare sand </a:t>
            </a:r>
            <a:r>
              <a:rPr lang="en-US" dirty="0" err="1" smtClean="0"/>
              <a:t>slipface</a:t>
            </a:r>
            <a:endParaRPr lang="en-US" dirty="0" smtClean="0"/>
          </a:p>
          <a:p>
            <a:pPr lvl="1"/>
            <a:r>
              <a:rPr lang="en-US" dirty="0" smtClean="0"/>
              <a:t>Notch in crest 5 meters lower than surrounding crest</a:t>
            </a:r>
          </a:p>
          <a:p>
            <a:pPr lvl="1"/>
            <a:r>
              <a:rPr lang="en-US" dirty="0" smtClean="0"/>
              <a:t>Most visitors not local and do not believe the dune has problems</a:t>
            </a:r>
            <a:endParaRPr lang="en-US" dirty="0"/>
          </a:p>
          <a:p>
            <a:r>
              <a:rPr lang="en-US" dirty="0" smtClean="0"/>
              <a:t>Management techniques completed in 2009</a:t>
            </a:r>
          </a:p>
        </p:txBody>
      </p:sp>
      <p:sp>
        <p:nvSpPr>
          <p:cNvPr id="2" name="Title 1"/>
          <p:cNvSpPr>
            <a:spLocks noGrp="1"/>
          </p:cNvSpPr>
          <p:nvPr>
            <p:ph type="title"/>
          </p:nvPr>
        </p:nvSpPr>
        <p:spPr/>
        <p:txBody>
          <a:bodyPr/>
          <a:lstStyle/>
          <a:p>
            <a:r>
              <a:rPr lang="en-US" dirty="0" smtClean="0"/>
              <a:t>Background</a:t>
            </a:r>
            <a:endParaRPr lang="en-US" dirty="0"/>
          </a:p>
        </p:txBody>
      </p:sp>
      <p:pic>
        <p:nvPicPr>
          <p:cNvPr id="9" name="Content Placeholder 7" descr="C:\Users\zondagja\Pictures\2012-11-27\356.jpg"/>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3879" y="3935061"/>
            <a:ext cx="3886200" cy="2588096"/>
          </a:xfrm>
          <a:prstGeom prst="rect">
            <a:avLst/>
          </a:prstGeom>
          <a:noFill/>
          <a:ln w="12700">
            <a:solidFill>
              <a:schemeClr val="tx1"/>
            </a:solidFill>
          </a:ln>
          <a:extLst/>
        </p:spPr>
      </p:pic>
      <p:pic>
        <p:nvPicPr>
          <p:cNvPr id="10" name="Picture 9" descr="C:\Users\zondagja\Pictures\2012-11-27\416.JPG"/>
          <p:cNvPicPr/>
          <p:nvPr/>
        </p:nvPicPr>
        <p:blipFill rotWithShape="1">
          <a:blip r:embed="rId4" cstate="print">
            <a:extLst>
              <a:ext uri="{28A0092B-C50C-407E-A947-70E740481C1C}">
                <a14:useLocalDpi xmlns:a14="http://schemas.microsoft.com/office/drawing/2010/main" val="0"/>
              </a:ext>
            </a:extLst>
          </a:blip>
          <a:srcRect t="4898" b="9798"/>
          <a:stretch/>
        </p:blipFill>
        <p:spPr bwMode="auto">
          <a:xfrm>
            <a:off x="4831385" y="3935061"/>
            <a:ext cx="3931615" cy="2588096"/>
          </a:xfrm>
          <a:prstGeom prst="rect">
            <a:avLst/>
          </a:prstGeom>
          <a:noFill/>
          <a:ln w="12700">
            <a:solidFill>
              <a:schemeClr val="tx1"/>
            </a:solidFill>
          </a:ln>
          <a:extLst/>
        </p:spPr>
      </p:pic>
    </p:spTree>
    <p:extLst>
      <p:ext uri="{BB962C8B-B14F-4D97-AF65-F5344CB8AC3E}">
        <p14:creationId xmlns:p14="http://schemas.microsoft.com/office/powerpoint/2010/main" val="14611744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45720" indent="0">
              <a:buNone/>
            </a:pPr>
            <a:r>
              <a:rPr lang="en-US" dirty="0"/>
              <a:t>Have management techniques at Mt. Pisgah been effective</a:t>
            </a:r>
            <a:r>
              <a:rPr lang="en-US" dirty="0" smtClean="0"/>
              <a:t>?</a:t>
            </a:r>
          </a:p>
        </p:txBody>
      </p:sp>
      <p:sp>
        <p:nvSpPr>
          <p:cNvPr id="2" name="Title 1"/>
          <p:cNvSpPr>
            <a:spLocks noGrp="1"/>
          </p:cNvSpPr>
          <p:nvPr>
            <p:ph type="title"/>
          </p:nvPr>
        </p:nvSpPr>
        <p:spPr/>
        <p:txBody>
          <a:bodyPr/>
          <a:lstStyle/>
          <a:p>
            <a:r>
              <a:rPr lang="en-US" dirty="0" smtClean="0"/>
              <a:t>Research Question</a:t>
            </a:r>
            <a:endParaRPr lang="en-US" dirty="0"/>
          </a:p>
        </p:txBody>
      </p:sp>
      <p:pic>
        <p:nvPicPr>
          <p:cNvPr id="1026" name="Picture 2" descr="R:\GEO\FYRES Dunes\FYRES images\FYRES Images 2012\11-8-12\Camera 6-Joe\IMG_015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4647"/>
          <a:stretch/>
        </p:blipFill>
        <p:spPr bwMode="auto">
          <a:xfrm>
            <a:off x="1562100" y="2847975"/>
            <a:ext cx="6019800" cy="3402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873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GEO\FYRES Dunes\FYRES images\FYRES Images 2012\11-8-12\Camera 2-Joe\IMG_0300.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3583" b="20189"/>
          <a:stretch/>
        </p:blipFill>
        <p:spPr bwMode="auto">
          <a:xfrm>
            <a:off x="1982972" y="3981188"/>
            <a:ext cx="5178056" cy="2572012"/>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p:txBody>
          <a:bodyPr/>
          <a:lstStyle/>
          <a:p>
            <a:pPr marL="342900" indent="-342900"/>
            <a:r>
              <a:rPr lang="en-US" sz="1800" dirty="0" smtClean="0"/>
              <a:t>To </a:t>
            </a:r>
            <a:r>
              <a:rPr lang="en-US" sz="1800" dirty="0"/>
              <a:t>measure activity on the dune.</a:t>
            </a:r>
          </a:p>
          <a:p>
            <a:pPr marL="342900" indent="-342900"/>
            <a:r>
              <a:rPr lang="en-US" sz="1800" dirty="0"/>
              <a:t>To compare extent of activity measured to results of van </a:t>
            </a:r>
            <a:r>
              <a:rPr lang="en-US" sz="1800" dirty="0" err="1"/>
              <a:t>Dijk</a:t>
            </a:r>
            <a:r>
              <a:rPr lang="en-US" sz="1800" dirty="0"/>
              <a:t> and </a:t>
            </a:r>
            <a:r>
              <a:rPr lang="en-US" sz="1800" dirty="0" err="1"/>
              <a:t>Vink</a:t>
            </a:r>
            <a:r>
              <a:rPr lang="en-US" sz="1800" dirty="0"/>
              <a:t> </a:t>
            </a:r>
            <a:r>
              <a:rPr lang="en-US" sz="1800" dirty="0" smtClean="0"/>
              <a:t>(2005) study.</a:t>
            </a:r>
          </a:p>
          <a:p>
            <a:pPr marL="342900" indent="-342900"/>
            <a:r>
              <a:rPr lang="en-US" sz="1800" dirty="0" smtClean="0"/>
              <a:t>To </a:t>
            </a:r>
            <a:r>
              <a:rPr lang="en-US" sz="1800" dirty="0"/>
              <a:t>map and assess the presence and quality of dune management techniques </a:t>
            </a:r>
            <a:r>
              <a:rPr lang="en-US" sz="1800" dirty="0" smtClean="0"/>
              <a:t>implemented.</a:t>
            </a:r>
          </a:p>
          <a:p>
            <a:pPr marL="342900" indent="-342900"/>
            <a:r>
              <a:rPr lang="en-US" sz="1800" dirty="0" smtClean="0"/>
              <a:t>To </a:t>
            </a:r>
            <a:r>
              <a:rPr lang="en-US" sz="1800" dirty="0"/>
              <a:t>understand visitors perception of dune management </a:t>
            </a:r>
            <a:r>
              <a:rPr lang="en-US" sz="1800" dirty="0" smtClean="0"/>
              <a:t>at Mt</a:t>
            </a:r>
            <a:r>
              <a:rPr lang="en-US" sz="1800" dirty="0"/>
              <a:t>. </a:t>
            </a:r>
            <a:r>
              <a:rPr lang="en-US" sz="1800" dirty="0" smtClean="0"/>
              <a:t>Pisgah.</a:t>
            </a:r>
            <a:endParaRPr lang="en-US" sz="1800" dirty="0"/>
          </a:p>
          <a:p>
            <a:endParaRPr lang="en-US" dirty="0"/>
          </a:p>
        </p:txBody>
      </p:sp>
      <p:sp>
        <p:nvSpPr>
          <p:cNvPr id="3" name="Title 2"/>
          <p:cNvSpPr>
            <a:spLocks noGrp="1"/>
          </p:cNvSpPr>
          <p:nvPr>
            <p:ph type="title"/>
          </p:nvPr>
        </p:nvSpPr>
        <p:spPr/>
        <p:txBody>
          <a:bodyPr/>
          <a:lstStyle/>
          <a:p>
            <a:r>
              <a:rPr lang="en-US" dirty="0"/>
              <a:t>Study </a:t>
            </a:r>
            <a:r>
              <a:rPr lang="en-US" dirty="0" smtClean="0"/>
              <a:t>objectives</a:t>
            </a:r>
            <a:endParaRPr lang="en-US" dirty="0"/>
          </a:p>
        </p:txBody>
      </p:sp>
    </p:spTree>
    <p:extLst>
      <p:ext uri="{BB962C8B-B14F-4D97-AF65-F5344CB8AC3E}">
        <p14:creationId xmlns:p14="http://schemas.microsoft.com/office/powerpoint/2010/main" val="17974842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Measured </a:t>
            </a:r>
            <a:r>
              <a:rPr lang="en-US" dirty="0"/>
              <a:t>sediment activity </a:t>
            </a:r>
            <a:r>
              <a:rPr lang="en-US" dirty="0" smtClean="0"/>
              <a:t>with </a:t>
            </a:r>
            <a:r>
              <a:rPr lang="en-US" dirty="0"/>
              <a:t>erosion </a:t>
            </a:r>
            <a:r>
              <a:rPr lang="en-US" dirty="0" smtClean="0"/>
              <a:t>pins </a:t>
            </a:r>
          </a:p>
          <a:p>
            <a:r>
              <a:rPr lang="en-US" dirty="0" smtClean="0"/>
              <a:t>Compared extent of activity by replicating </a:t>
            </a:r>
            <a:r>
              <a:rPr lang="en-US" dirty="0"/>
              <a:t>pictures </a:t>
            </a:r>
            <a:r>
              <a:rPr lang="en-US" dirty="0" smtClean="0"/>
              <a:t>taken in 2005</a:t>
            </a:r>
          </a:p>
          <a:p>
            <a:r>
              <a:rPr lang="en-US" dirty="0" smtClean="0"/>
              <a:t>Mapped management techniques and human impacts</a:t>
            </a:r>
          </a:p>
          <a:p>
            <a:r>
              <a:rPr lang="en-US" dirty="0" smtClean="0"/>
              <a:t>Gauged visitor perceptions by distributing questionnaire</a:t>
            </a:r>
            <a:endParaRPr lang="en-US" dirty="0"/>
          </a:p>
        </p:txBody>
      </p:sp>
      <p:sp>
        <p:nvSpPr>
          <p:cNvPr id="2" name="Title 1"/>
          <p:cNvSpPr>
            <a:spLocks noGrp="1"/>
          </p:cNvSpPr>
          <p:nvPr>
            <p:ph type="title"/>
          </p:nvPr>
        </p:nvSpPr>
        <p:spPr/>
        <p:txBody>
          <a:bodyPr/>
          <a:lstStyle/>
          <a:p>
            <a:r>
              <a:rPr lang="en-US" dirty="0" smtClean="0"/>
              <a:t>Methods</a:t>
            </a:r>
            <a:endParaRPr lang="en-US" dirty="0"/>
          </a:p>
        </p:txBody>
      </p:sp>
      <p:pic>
        <p:nvPicPr>
          <p:cNvPr id="5" name="Picture 4" descr="C:\Users\zondagja\Pictures\2012-11-27\142.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54279" y="3757003"/>
            <a:ext cx="3581400" cy="2514600"/>
          </a:xfrm>
          <a:prstGeom prst="rect">
            <a:avLst/>
          </a:prstGeom>
          <a:noFill/>
          <a:ln>
            <a:solidFill>
              <a:schemeClr val="tx1"/>
            </a:solidFill>
          </a:ln>
        </p:spPr>
      </p:pic>
      <p:pic>
        <p:nvPicPr>
          <p:cNvPr id="6" name="Picture 5" descr="C:\Users\zondagja\Pictures\2012-11-27\208.JPG"/>
          <p:cNvPicPr/>
          <p:nvPr/>
        </p:nvPicPr>
        <p:blipFill rotWithShape="1">
          <a:blip r:embed="rId4" cstate="print">
            <a:extLst>
              <a:ext uri="{28A0092B-C50C-407E-A947-70E740481C1C}">
                <a14:useLocalDpi xmlns:a14="http://schemas.microsoft.com/office/drawing/2010/main" val="0"/>
              </a:ext>
            </a:extLst>
          </a:blip>
          <a:srcRect b="26393"/>
          <a:stretch/>
        </p:blipFill>
        <p:spPr bwMode="auto">
          <a:xfrm>
            <a:off x="876110" y="3757002"/>
            <a:ext cx="2674467" cy="2514601"/>
          </a:xfrm>
          <a:prstGeom prst="rect">
            <a:avLst/>
          </a:prstGeom>
          <a:noFill/>
          <a:ln>
            <a:solidFill>
              <a:schemeClr val="tx1"/>
            </a:solidFill>
          </a:ln>
        </p:spPr>
      </p:pic>
    </p:spTree>
    <p:extLst>
      <p:ext uri="{BB962C8B-B14F-4D97-AF65-F5344CB8AC3E}">
        <p14:creationId xmlns:p14="http://schemas.microsoft.com/office/powerpoint/2010/main" val="991907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Measuring Sediment Activity</a:t>
            </a:r>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1" y="1905000"/>
            <a:ext cx="4208178" cy="388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6" name="Content Placeholder 5"/>
          <p:cNvGraphicFramePr>
            <a:graphicFrameLocks noGrp="1"/>
          </p:cNvGraphicFramePr>
          <p:nvPr>
            <p:ph idx="1"/>
            <p:extLst>
              <p:ext uri="{D42A27DB-BD31-4B8C-83A1-F6EECF244321}">
                <p14:modId xmlns:p14="http://schemas.microsoft.com/office/powerpoint/2010/main" val="1608266270"/>
              </p:ext>
            </p:extLst>
          </p:nvPr>
        </p:nvGraphicFramePr>
        <p:xfrm>
          <a:off x="38100" y="1447800"/>
          <a:ext cx="4419601" cy="5105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351435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Comparing Activity Levels</a:t>
            </a:r>
            <a:endParaRPr lang="en-US" dirty="0"/>
          </a:p>
        </p:txBody>
      </p:sp>
      <p:pic>
        <p:nvPicPr>
          <p:cNvPr id="6" name="Picture 5" descr="C:\Users\zondagja\Pictures\2012-11-27\389.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5900" y="2438400"/>
            <a:ext cx="4143700" cy="2761585"/>
          </a:xfrm>
          <a:prstGeom prst="rect">
            <a:avLst/>
          </a:prstGeom>
          <a:noFill/>
          <a:ln w="12700">
            <a:solidFill>
              <a:schemeClr val="tx1"/>
            </a:solidFill>
          </a:ln>
          <a:extLst/>
        </p:spPr>
      </p:pic>
      <p:pic>
        <p:nvPicPr>
          <p:cNvPr id="7" name="Picture 6" descr="C:\Users\zondagja\Pictures\FYRES PICTURES\DSC04211.JPG"/>
          <p:cNvPicPr/>
          <p:nvPr/>
        </p:nvPicPr>
        <p:blipFill rotWithShape="1">
          <a:blip r:embed="rId4" cstate="print">
            <a:extLst>
              <a:ext uri="{28A0092B-C50C-407E-A947-70E740481C1C}">
                <a14:useLocalDpi xmlns:a14="http://schemas.microsoft.com/office/drawing/2010/main" val="0"/>
              </a:ext>
            </a:extLst>
          </a:blip>
          <a:srcRect t="11671"/>
          <a:stretch/>
        </p:blipFill>
        <p:spPr bwMode="auto">
          <a:xfrm>
            <a:off x="4724400" y="2438400"/>
            <a:ext cx="4168638" cy="2761585"/>
          </a:xfrm>
          <a:prstGeom prst="rect">
            <a:avLst/>
          </a:prstGeom>
          <a:noFill/>
          <a:ln w="12700">
            <a:solidFill>
              <a:schemeClr val="tx1"/>
            </a:solidFill>
          </a:ln>
          <a:extLst/>
        </p:spPr>
      </p:pic>
      <p:sp>
        <p:nvSpPr>
          <p:cNvPr id="5" name="Content Placeholder 4"/>
          <p:cNvSpPr>
            <a:spLocks noGrp="1"/>
          </p:cNvSpPr>
          <p:nvPr>
            <p:ph idx="1"/>
          </p:nvPr>
        </p:nvSpPr>
        <p:spPr>
          <a:xfrm>
            <a:off x="1851134" y="5410200"/>
            <a:ext cx="5410200" cy="472438"/>
          </a:xfrm>
        </p:spPr>
        <p:txBody>
          <a:bodyPr>
            <a:normAutofit fontScale="92500"/>
          </a:bodyPr>
          <a:lstStyle/>
          <a:p>
            <a:pPr marL="45720" indent="0">
              <a:buNone/>
            </a:pPr>
            <a:r>
              <a:rPr lang="en-US" dirty="0" smtClean="0"/>
              <a:t>2005					2012</a:t>
            </a:r>
            <a:endParaRPr lang="en-US" dirty="0"/>
          </a:p>
        </p:txBody>
      </p:sp>
      <p:sp>
        <p:nvSpPr>
          <p:cNvPr id="2" name="TextBox 1"/>
          <p:cNvSpPr txBox="1"/>
          <p:nvPr/>
        </p:nvSpPr>
        <p:spPr>
          <a:xfrm>
            <a:off x="2782942" y="6096000"/>
            <a:ext cx="3578116" cy="338554"/>
          </a:xfrm>
          <a:prstGeom prst="rect">
            <a:avLst/>
          </a:prstGeom>
          <a:noFill/>
        </p:spPr>
        <p:txBody>
          <a:bodyPr wrap="square" rtlCol="0">
            <a:spAutoFit/>
          </a:bodyPr>
          <a:lstStyle/>
          <a:p>
            <a:r>
              <a:rPr lang="en-US" sz="1600" b="1" dirty="0" smtClean="0"/>
              <a:t>View along southern arm looking west</a:t>
            </a:r>
            <a:endParaRPr lang="en-US" sz="1600" b="1" dirty="0"/>
          </a:p>
        </p:txBody>
      </p:sp>
    </p:spTree>
    <p:extLst>
      <p:ext uri="{BB962C8B-B14F-4D97-AF65-F5344CB8AC3E}">
        <p14:creationId xmlns:p14="http://schemas.microsoft.com/office/powerpoint/2010/main" val="41649255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Comparing Activity Levels</a:t>
            </a:r>
            <a:endParaRPr lang="en-US" dirty="0"/>
          </a:p>
        </p:txBody>
      </p:sp>
      <p:pic>
        <p:nvPicPr>
          <p:cNvPr id="10" name="Picture 9" descr="C:\Users\zondagja\Pictures\2012-11-27\416.JPG"/>
          <p:cNvPicPr/>
          <p:nvPr/>
        </p:nvPicPr>
        <p:blipFill rotWithShape="1">
          <a:blip r:embed="rId3" cstate="print">
            <a:extLst>
              <a:ext uri="{28A0092B-C50C-407E-A947-70E740481C1C}">
                <a14:useLocalDpi xmlns:a14="http://schemas.microsoft.com/office/drawing/2010/main" val="0"/>
              </a:ext>
            </a:extLst>
          </a:blip>
          <a:srcRect t="4898" b="9798"/>
          <a:stretch/>
        </p:blipFill>
        <p:spPr bwMode="auto">
          <a:xfrm>
            <a:off x="228600" y="2527707"/>
            <a:ext cx="4148121" cy="2653893"/>
          </a:xfrm>
          <a:prstGeom prst="rect">
            <a:avLst/>
          </a:prstGeom>
          <a:noFill/>
          <a:ln w="12700">
            <a:solidFill>
              <a:schemeClr val="tx1"/>
            </a:solidFill>
          </a:ln>
          <a:extLst/>
        </p:spPr>
      </p:pic>
      <p:pic>
        <p:nvPicPr>
          <p:cNvPr id="11" name="Picture 10" descr="C:\Users\zondagja\Pictures\2012-11-27\218.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0189" y="2527708"/>
            <a:ext cx="4245211" cy="2653892"/>
          </a:xfrm>
          <a:prstGeom prst="rect">
            <a:avLst/>
          </a:prstGeom>
          <a:noFill/>
          <a:ln w="12700">
            <a:solidFill>
              <a:schemeClr val="tx1"/>
            </a:solidFill>
          </a:ln>
          <a:extLst/>
        </p:spPr>
      </p:pic>
      <p:sp>
        <p:nvSpPr>
          <p:cNvPr id="5" name="Content Placeholder 4"/>
          <p:cNvSpPr>
            <a:spLocks noGrp="1"/>
          </p:cNvSpPr>
          <p:nvPr>
            <p:ph idx="1"/>
          </p:nvPr>
        </p:nvSpPr>
        <p:spPr>
          <a:xfrm>
            <a:off x="1752600" y="5547362"/>
            <a:ext cx="5680392" cy="472438"/>
          </a:xfrm>
        </p:spPr>
        <p:txBody>
          <a:bodyPr/>
          <a:lstStyle/>
          <a:p>
            <a:pPr marL="45720" indent="0">
              <a:buNone/>
            </a:pPr>
            <a:r>
              <a:rPr lang="en-US" dirty="0" smtClean="0"/>
              <a:t>2005					2012</a:t>
            </a:r>
            <a:endParaRPr lang="en-US" dirty="0"/>
          </a:p>
        </p:txBody>
      </p:sp>
      <p:sp>
        <p:nvSpPr>
          <p:cNvPr id="14" name="TextBox 13"/>
          <p:cNvSpPr txBox="1"/>
          <p:nvPr/>
        </p:nvSpPr>
        <p:spPr>
          <a:xfrm>
            <a:off x="2566253" y="6093023"/>
            <a:ext cx="4011494" cy="338554"/>
          </a:xfrm>
          <a:prstGeom prst="rect">
            <a:avLst/>
          </a:prstGeom>
          <a:noFill/>
        </p:spPr>
        <p:txBody>
          <a:bodyPr wrap="square" rtlCol="0">
            <a:spAutoFit/>
          </a:bodyPr>
          <a:lstStyle/>
          <a:p>
            <a:r>
              <a:rPr lang="en-US" sz="1600" b="1" dirty="0" smtClean="0"/>
              <a:t>View from blowout looking toward the crest</a:t>
            </a:r>
            <a:endParaRPr lang="en-US" sz="1600" b="1" dirty="0"/>
          </a:p>
        </p:txBody>
      </p:sp>
    </p:spTree>
    <p:extLst>
      <p:ext uri="{BB962C8B-B14F-4D97-AF65-F5344CB8AC3E}">
        <p14:creationId xmlns:p14="http://schemas.microsoft.com/office/powerpoint/2010/main" val="211475161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Grid</Template>
  <TotalTime>1295</TotalTime>
  <Words>2174</Words>
  <Application>Microsoft Office PowerPoint</Application>
  <PresentationFormat>On-screen Show (4:3)</PresentationFormat>
  <Paragraphs>173</Paragraphs>
  <Slides>24</Slides>
  <Notes>24</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Grid</vt:lpstr>
      <vt:lpstr>Evaluating the Effectiveness of Management Techniques Used at Mt. Pisgah</vt:lpstr>
      <vt:lpstr>Study Area</vt:lpstr>
      <vt:lpstr>Background</vt:lpstr>
      <vt:lpstr>Research Question</vt:lpstr>
      <vt:lpstr>Study objectives</vt:lpstr>
      <vt:lpstr>Methods</vt:lpstr>
      <vt:lpstr>Measuring Sediment Activity</vt:lpstr>
      <vt:lpstr>Comparing Activity Levels</vt:lpstr>
      <vt:lpstr>Comparing Activity Levels</vt:lpstr>
      <vt:lpstr>Comparing Activity Levels</vt:lpstr>
      <vt:lpstr>Comparing Activity Levels</vt:lpstr>
      <vt:lpstr>Comparing Activity Levels</vt:lpstr>
      <vt:lpstr>Map of Management Techniques</vt:lpstr>
      <vt:lpstr>Map of Human Impacts: Unmanaged Trails</vt:lpstr>
      <vt:lpstr>Map of Human Impacts: Litter and damaged fences</vt:lpstr>
      <vt:lpstr>Visitor Perceptions</vt:lpstr>
      <vt:lpstr>Visitor Perceptions</vt:lpstr>
      <vt:lpstr>Visitor Perceptions</vt:lpstr>
      <vt:lpstr>Visitor Perceptions</vt:lpstr>
      <vt:lpstr>Visitor Perceptions</vt:lpstr>
      <vt:lpstr>Visitor Perceptions</vt:lpstr>
      <vt:lpstr>Visitor Perceptions</vt:lpstr>
      <vt:lpstr>Conclusions</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Evaluating the Effectiveness of Management Techniques Used at Mt. Pisgah</dc:title>
  <dc:creator>Joe</dc:creator>
  <cp:lastModifiedBy>Information Technology</cp:lastModifiedBy>
  <cp:revision>88</cp:revision>
  <dcterms:created xsi:type="dcterms:W3CDTF">2013-03-20T08:47:55Z</dcterms:created>
  <dcterms:modified xsi:type="dcterms:W3CDTF">2013-04-25T19:18:55Z</dcterms:modified>
</cp:coreProperties>
</file>