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7"/>
  </p:notesMasterIdLst>
  <p:sldIdLst>
    <p:sldId id="257" r:id="rId2"/>
    <p:sldId id="259" r:id="rId3"/>
    <p:sldId id="261" r:id="rId4"/>
    <p:sldId id="260" r:id="rId5"/>
    <p:sldId id="297" r:id="rId6"/>
    <p:sldId id="263" r:id="rId7"/>
    <p:sldId id="265" r:id="rId8"/>
    <p:sldId id="277" r:id="rId9"/>
    <p:sldId id="278" r:id="rId10"/>
    <p:sldId id="298" r:id="rId11"/>
    <p:sldId id="293" r:id="rId12"/>
    <p:sldId id="294" r:id="rId13"/>
    <p:sldId id="299" r:id="rId14"/>
    <p:sldId id="280" r:id="rId15"/>
    <p:sldId id="28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3333CC"/>
    <a:srgbClr val="009900"/>
    <a:srgbClr val="D60093"/>
    <a:srgbClr val="F0EA00"/>
    <a:srgbClr val="B8D2E2"/>
    <a:srgbClr val="AFCDDF"/>
    <a:srgbClr val="9BC0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059" autoAdjust="0"/>
    <p:restoredTop sz="94660"/>
  </p:normalViewPr>
  <p:slideViewPr>
    <p:cSldViewPr>
      <p:cViewPr varScale="1">
        <p:scale>
          <a:sx n="69" d="100"/>
          <a:sy n="69" d="100"/>
        </p:scale>
        <p:origin x="-118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Kate\Documents\Dissertation%20Research\Dissemination\Calvin%20College%20Bio%20Dept%20Seminar\New%20Figures.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dirty="0" smtClean="0"/>
              <a:t>2010-201</a:t>
            </a:r>
            <a:r>
              <a:rPr lang="en-US" sz="2400" baseline="0" dirty="0" smtClean="0"/>
              <a:t>2</a:t>
            </a:r>
            <a:r>
              <a:rPr lang="en-US" sz="2400" dirty="0" smtClean="0"/>
              <a:t> </a:t>
            </a:r>
            <a:r>
              <a:rPr lang="en-US" sz="2400" dirty="0"/>
              <a:t>Geochemistry Knowledge Survey Scores</a:t>
            </a:r>
          </a:p>
        </c:rich>
      </c:tx>
      <c:layout>
        <c:manualLayout>
          <c:xMode val="edge"/>
          <c:yMode val="edge"/>
          <c:x val="0.131211832895888"/>
          <c:y val="7.6518408401038398E-3"/>
        </c:manualLayout>
      </c:layout>
      <c:overlay val="0"/>
    </c:title>
    <c:autoTitleDeleted val="0"/>
    <c:plotArea>
      <c:layout>
        <c:manualLayout>
          <c:layoutTarget val="inner"/>
          <c:xMode val="edge"/>
          <c:yMode val="edge"/>
          <c:x val="9.1092300962379705E-2"/>
          <c:y val="0.13712339788327188"/>
          <c:w val="0.85073709536307962"/>
          <c:h val="0.75417748334368961"/>
        </c:manualLayout>
      </c:layout>
      <c:scatterChart>
        <c:scatterStyle val="lineMarker"/>
        <c:varyColors val="0"/>
        <c:ser>
          <c:idx val="0"/>
          <c:order val="0"/>
          <c:tx>
            <c:v>2010 students</c:v>
          </c:tx>
          <c:spPr>
            <a:ln w="28575">
              <a:noFill/>
            </a:ln>
          </c:spPr>
          <c:marker>
            <c:symbol val="circle"/>
            <c:size val="11"/>
            <c:spPr>
              <a:solidFill>
                <a:srgbClr val="009900"/>
              </a:solidFill>
              <a:ln>
                <a:solidFill>
                  <a:srgbClr val="009900"/>
                </a:solidFill>
              </a:ln>
            </c:spPr>
          </c:marker>
          <c:xVal>
            <c:numRef>
              <c:f>Sheet1!$D$31:$D$43</c:f>
              <c:numCache>
                <c:formatCode>General</c:formatCode>
                <c:ptCount val="13"/>
                <c:pt idx="0">
                  <c:v>7</c:v>
                </c:pt>
                <c:pt idx="1">
                  <c:v>3</c:v>
                </c:pt>
                <c:pt idx="2">
                  <c:v>2</c:v>
                </c:pt>
                <c:pt idx="3">
                  <c:v>0</c:v>
                </c:pt>
                <c:pt idx="4">
                  <c:v>4</c:v>
                </c:pt>
                <c:pt idx="5">
                  <c:v>-2</c:v>
                </c:pt>
                <c:pt idx="6">
                  <c:v>4</c:v>
                </c:pt>
                <c:pt idx="7">
                  <c:v>-4</c:v>
                </c:pt>
                <c:pt idx="8">
                  <c:v>5</c:v>
                </c:pt>
                <c:pt idx="9">
                  <c:v>-3</c:v>
                </c:pt>
                <c:pt idx="10">
                  <c:v>5</c:v>
                </c:pt>
                <c:pt idx="11">
                  <c:v>14</c:v>
                </c:pt>
                <c:pt idx="12">
                  <c:v>-2</c:v>
                </c:pt>
              </c:numCache>
            </c:numRef>
          </c:xVal>
          <c:yVal>
            <c:numRef>
              <c:f>Sheet1!$C$31:$C$43</c:f>
              <c:numCache>
                <c:formatCode>General</c:formatCode>
                <c:ptCount val="13"/>
                <c:pt idx="0">
                  <c:v>8</c:v>
                </c:pt>
                <c:pt idx="1">
                  <c:v>18</c:v>
                </c:pt>
                <c:pt idx="2">
                  <c:v>20</c:v>
                </c:pt>
                <c:pt idx="3">
                  <c:v>18</c:v>
                </c:pt>
                <c:pt idx="4">
                  <c:v>14</c:v>
                </c:pt>
                <c:pt idx="5">
                  <c:v>12</c:v>
                </c:pt>
                <c:pt idx="6">
                  <c:v>18</c:v>
                </c:pt>
                <c:pt idx="7">
                  <c:v>15</c:v>
                </c:pt>
                <c:pt idx="8">
                  <c:v>11</c:v>
                </c:pt>
                <c:pt idx="9">
                  <c:v>8</c:v>
                </c:pt>
                <c:pt idx="10">
                  <c:v>16</c:v>
                </c:pt>
                <c:pt idx="11">
                  <c:v>16</c:v>
                </c:pt>
                <c:pt idx="12">
                  <c:v>6</c:v>
                </c:pt>
              </c:numCache>
            </c:numRef>
          </c:yVal>
          <c:smooth val="0"/>
        </c:ser>
        <c:ser>
          <c:idx val="1"/>
          <c:order val="1"/>
          <c:tx>
            <c:v>2011 students</c:v>
          </c:tx>
          <c:spPr>
            <a:ln w="28575">
              <a:noFill/>
            </a:ln>
          </c:spPr>
          <c:marker>
            <c:symbol val="circle"/>
            <c:size val="11"/>
            <c:spPr>
              <a:solidFill>
                <a:srgbClr val="FF6600"/>
              </a:solidFill>
              <a:ln>
                <a:solidFill>
                  <a:srgbClr val="FF6600"/>
                </a:solidFill>
              </a:ln>
            </c:spPr>
          </c:marker>
          <c:xVal>
            <c:numRef>
              <c:f>Sheet1!$D$3:$D$14</c:f>
              <c:numCache>
                <c:formatCode>General</c:formatCode>
                <c:ptCount val="12"/>
                <c:pt idx="0">
                  <c:v>4</c:v>
                </c:pt>
                <c:pt idx="1">
                  <c:v>1</c:v>
                </c:pt>
                <c:pt idx="2">
                  <c:v>-3</c:v>
                </c:pt>
                <c:pt idx="3">
                  <c:v>2</c:v>
                </c:pt>
                <c:pt idx="4">
                  <c:v>9</c:v>
                </c:pt>
                <c:pt idx="5">
                  <c:v>0</c:v>
                </c:pt>
                <c:pt idx="6">
                  <c:v>-5</c:v>
                </c:pt>
                <c:pt idx="7">
                  <c:v>3</c:v>
                </c:pt>
                <c:pt idx="8">
                  <c:v>2</c:v>
                </c:pt>
                <c:pt idx="9">
                  <c:v>7</c:v>
                </c:pt>
                <c:pt idx="10">
                  <c:v>-6</c:v>
                </c:pt>
                <c:pt idx="11">
                  <c:v>-10</c:v>
                </c:pt>
              </c:numCache>
            </c:numRef>
          </c:xVal>
          <c:yVal>
            <c:numRef>
              <c:f>Sheet1!$C$3:$C$14</c:f>
              <c:numCache>
                <c:formatCode>General</c:formatCode>
                <c:ptCount val="12"/>
                <c:pt idx="0">
                  <c:v>20</c:v>
                </c:pt>
                <c:pt idx="1">
                  <c:v>19</c:v>
                </c:pt>
                <c:pt idx="2">
                  <c:v>18</c:v>
                </c:pt>
                <c:pt idx="3">
                  <c:v>23</c:v>
                </c:pt>
                <c:pt idx="4">
                  <c:v>10</c:v>
                </c:pt>
                <c:pt idx="5">
                  <c:v>15</c:v>
                </c:pt>
                <c:pt idx="6">
                  <c:v>2</c:v>
                </c:pt>
                <c:pt idx="7">
                  <c:v>15</c:v>
                </c:pt>
                <c:pt idx="8">
                  <c:v>12</c:v>
                </c:pt>
                <c:pt idx="9">
                  <c:v>20</c:v>
                </c:pt>
                <c:pt idx="10">
                  <c:v>13</c:v>
                </c:pt>
                <c:pt idx="11">
                  <c:v>2</c:v>
                </c:pt>
              </c:numCache>
            </c:numRef>
          </c:yVal>
          <c:smooth val="0"/>
        </c:ser>
        <c:ser>
          <c:idx val="2"/>
          <c:order val="2"/>
          <c:tx>
            <c:v>2012 students</c:v>
          </c:tx>
          <c:spPr>
            <a:ln w="28575">
              <a:noFill/>
            </a:ln>
          </c:spPr>
          <c:marker>
            <c:symbol val="circle"/>
            <c:size val="11"/>
            <c:spPr>
              <a:solidFill>
                <a:srgbClr val="3333CC"/>
              </a:solidFill>
              <a:ln>
                <a:solidFill>
                  <a:srgbClr val="3333CC"/>
                </a:solidFill>
              </a:ln>
            </c:spPr>
          </c:marker>
          <c:xVal>
            <c:numRef>
              <c:f>Sheet1!$D$15:$D$30</c:f>
              <c:numCache>
                <c:formatCode>General</c:formatCode>
                <c:ptCount val="16"/>
                <c:pt idx="0">
                  <c:v>-5</c:v>
                </c:pt>
                <c:pt idx="1">
                  <c:v>-6</c:v>
                </c:pt>
                <c:pt idx="2">
                  <c:v>-4</c:v>
                </c:pt>
                <c:pt idx="3">
                  <c:v>1</c:v>
                </c:pt>
                <c:pt idx="4">
                  <c:v>-4</c:v>
                </c:pt>
                <c:pt idx="5">
                  <c:v>9</c:v>
                </c:pt>
                <c:pt idx="6">
                  <c:v>-4</c:v>
                </c:pt>
                <c:pt idx="7">
                  <c:v>5</c:v>
                </c:pt>
                <c:pt idx="8">
                  <c:v>-10</c:v>
                </c:pt>
                <c:pt idx="9">
                  <c:v>-1</c:v>
                </c:pt>
                <c:pt idx="10">
                  <c:v>-9</c:v>
                </c:pt>
                <c:pt idx="11">
                  <c:v>-5</c:v>
                </c:pt>
                <c:pt idx="12">
                  <c:v>12</c:v>
                </c:pt>
                <c:pt idx="13">
                  <c:v>-1</c:v>
                </c:pt>
                <c:pt idx="14">
                  <c:v>-1</c:v>
                </c:pt>
                <c:pt idx="15">
                  <c:v>3</c:v>
                </c:pt>
              </c:numCache>
            </c:numRef>
          </c:xVal>
          <c:yVal>
            <c:numRef>
              <c:f>Sheet1!$C$15:$C$30</c:f>
              <c:numCache>
                <c:formatCode>General</c:formatCode>
                <c:ptCount val="16"/>
                <c:pt idx="0">
                  <c:v>22</c:v>
                </c:pt>
                <c:pt idx="1">
                  <c:v>13</c:v>
                </c:pt>
                <c:pt idx="2">
                  <c:v>6</c:v>
                </c:pt>
                <c:pt idx="3">
                  <c:v>14</c:v>
                </c:pt>
                <c:pt idx="4">
                  <c:v>12</c:v>
                </c:pt>
                <c:pt idx="5">
                  <c:v>14</c:v>
                </c:pt>
                <c:pt idx="6">
                  <c:v>26</c:v>
                </c:pt>
                <c:pt idx="7">
                  <c:v>16</c:v>
                </c:pt>
                <c:pt idx="8">
                  <c:v>13</c:v>
                </c:pt>
                <c:pt idx="9">
                  <c:v>3</c:v>
                </c:pt>
                <c:pt idx="10">
                  <c:v>16</c:v>
                </c:pt>
                <c:pt idx="11">
                  <c:v>10</c:v>
                </c:pt>
                <c:pt idx="12">
                  <c:v>20</c:v>
                </c:pt>
                <c:pt idx="13">
                  <c:v>10</c:v>
                </c:pt>
                <c:pt idx="14">
                  <c:v>-2</c:v>
                </c:pt>
                <c:pt idx="15">
                  <c:v>12</c:v>
                </c:pt>
              </c:numCache>
            </c:numRef>
          </c:yVal>
          <c:smooth val="0"/>
        </c:ser>
        <c:ser>
          <c:idx val="3"/>
          <c:order val="3"/>
          <c:spPr>
            <a:ln w="28575">
              <a:noFill/>
            </a:ln>
          </c:spPr>
          <c:marker>
            <c:symbol val="none"/>
          </c:marker>
          <c:trendline>
            <c:spPr>
              <a:ln w="41275"/>
            </c:spPr>
            <c:trendlineType val="linear"/>
            <c:dispRSqr val="0"/>
            <c:dispEq val="0"/>
          </c:trendline>
          <c:xVal>
            <c:numRef>
              <c:f>Sheet1!$G$34:$G$40</c:f>
              <c:numCache>
                <c:formatCode>General</c:formatCode>
                <c:ptCount val="7"/>
                <c:pt idx="0">
                  <c:v>-10</c:v>
                </c:pt>
                <c:pt idx="1">
                  <c:v>-5</c:v>
                </c:pt>
                <c:pt idx="2">
                  <c:v>0</c:v>
                </c:pt>
                <c:pt idx="3">
                  <c:v>5</c:v>
                </c:pt>
                <c:pt idx="4">
                  <c:v>10</c:v>
                </c:pt>
                <c:pt idx="5">
                  <c:v>20</c:v>
                </c:pt>
                <c:pt idx="6">
                  <c:v>25</c:v>
                </c:pt>
              </c:numCache>
            </c:numRef>
          </c:xVal>
          <c:yVal>
            <c:numRef>
              <c:f>Sheet1!$F$34:$F$40</c:f>
              <c:numCache>
                <c:formatCode>General</c:formatCode>
                <c:ptCount val="7"/>
                <c:pt idx="0">
                  <c:v>-10</c:v>
                </c:pt>
                <c:pt idx="1">
                  <c:v>-5</c:v>
                </c:pt>
                <c:pt idx="2">
                  <c:v>0</c:v>
                </c:pt>
                <c:pt idx="3">
                  <c:v>5</c:v>
                </c:pt>
                <c:pt idx="4">
                  <c:v>10</c:v>
                </c:pt>
                <c:pt idx="5">
                  <c:v>20</c:v>
                </c:pt>
                <c:pt idx="6">
                  <c:v>25</c:v>
                </c:pt>
              </c:numCache>
            </c:numRef>
          </c:yVal>
          <c:smooth val="0"/>
        </c:ser>
        <c:dLbls>
          <c:showLegendKey val="0"/>
          <c:showVal val="0"/>
          <c:showCatName val="0"/>
          <c:showSerName val="0"/>
          <c:showPercent val="0"/>
          <c:showBubbleSize val="0"/>
        </c:dLbls>
        <c:axId val="7391872"/>
        <c:axId val="7394048"/>
      </c:scatterChart>
      <c:valAx>
        <c:axId val="7391872"/>
        <c:scaling>
          <c:orientation val="minMax"/>
          <c:max val="20"/>
          <c:min val="-10"/>
        </c:scaling>
        <c:delete val="0"/>
        <c:axPos val="b"/>
        <c:title>
          <c:tx>
            <c:rich>
              <a:bodyPr/>
              <a:lstStyle/>
              <a:p>
                <a:pPr>
                  <a:defRPr sz="2400"/>
                </a:pPr>
                <a:r>
                  <a:rPr lang="en-US" sz="2400"/>
                  <a:t>Pretest Score</a:t>
                </a:r>
              </a:p>
            </c:rich>
          </c:tx>
          <c:layout>
            <c:manualLayout>
              <c:xMode val="edge"/>
              <c:yMode val="edge"/>
              <c:x val="0.39132316272965878"/>
              <c:y val="0.89130088122696161"/>
            </c:manualLayout>
          </c:layout>
          <c:overlay val="0"/>
        </c:title>
        <c:numFmt formatCode="General" sourceLinked="1"/>
        <c:majorTickMark val="cross"/>
        <c:minorTickMark val="none"/>
        <c:tickLblPos val="nextTo"/>
        <c:spPr>
          <a:ln w="31750">
            <a:solidFill>
              <a:srgbClr val="2F2F2F">
                <a:lumMod val="75000"/>
                <a:lumOff val="25000"/>
              </a:srgbClr>
            </a:solidFill>
          </a:ln>
        </c:spPr>
        <c:txPr>
          <a:bodyPr/>
          <a:lstStyle/>
          <a:p>
            <a:pPr>
              <a:defRPr sz="2000" b="1"/>
            </a:pPr>
            <a:endParaRPr lang="en-US"/>
          </a:p>
        </c:txPr>
        <c:crossAx val="7394048"/>
        <c:crosses val="autoZero"/>
        <c:crossBetween val="midCat"/>
      </c:valAx>
      <c:valAx>
        <c:axId val="7394048"/>
        <c:scaling>
          <c:orientation val="minMax"/>
          <c:max val="26"/>
          <c:min val="-5"/>
        </c:scaling>
        <c:delete val="0"/>
        <c:axPos val="l"/>
        <c:title>
          <c:tx>
            <c:rich>
              <a:bodyPr/>
              <a:lstStyle/>
              <a:p>
                <a:pPr>
                  <a:defRPr sz="2400"/>
                </a:pPr>
                <a:r>
                  <a:rPr lang="en-US" sz="2400"/>
                  <a:t>Posttest Score</a:t>
                </a:r>
              </a:p>
            </c:rich>
          </c:tx>
          <c:layout>
            <c:manualLayout>
              <c:xMode val="edge"/>
              <c:yMode val="edge"/>
              <c:x val="1.2500000000000001E-2"/>
              <c:y val="0.32881205271375241"/>
            </c:manualLayout>
          </c:layout>
          <c:overlay val="0"/>
        </c:title>
        <c:numFmt formatCode="General" sourceLinked="1"/>
        <c:majorTickMark val="cross"/>
        <c:minorTickMark val="none"/>
        <c:tickLblPos val="nextTo"/>
        <c:spPr>
          <a:ln w="31750">
            <a:solidFill>
              <a:srgbClr val="2F2F2F">
                <a:lumMod val="75000"/>
                <a:lumOff val="25000"/>
              </a:srgbClr>
            </a:solidFill>
          </a:ln>
        </c:spPr>
        <c:txPr>
          <a:bodyPr/>
          <a:lstStyle/>
          <a:p>
            <a:pPr>
              <a:defRPr sz="2000" b="1"/>
            </a:pPr>
            <a:endParaRPr lang="en-US"/>
          </a:p>
        </c:txPr>
        <c:crossAx val="7391872"/>
        <c:crosses val="autoZero"/>
        <c:crossBetween val="midCat"/>
      </c:valAx>
    </c:plotArea>
    <c:legend>
      <c:legendPos val="r"/>
      <c:legendEntry>
        <c:idx val="3"/>
        <c:delete val="1"/>
      </c:legendEntry>
      <c:legendEntry>
        <c:idx val="4"/>
        <c:delete val="1"/>
      </c:legendEntry>
      <c:layout>
        <c:manualLayout>
          <c:xMode val="edge"/>
          <c:yMode val="edge"/>
          <c:x val="0.75571358267716526"/>
          <c:y val="0.53205398303420193"/>
          <c:w val="0.23044291338582676"/>
          <c:h val="0.19864509638897082"/>
        </c:manualLayout>
      </c:layout>
      <c:overlay val="0"/>
      <c:txPr>
        <a:bodyPr/>
        <a:lstStyle/>
        <a:p>
          <a:pPr>
            <a:defRPr sz="2000">
              <a:latin typeface="+mn-lt"/>
            </a:defRPr>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800"/>
            </a:pPr>
            <a:r>
              <a:rPr lang="en-US" sz="2800" dirty="0"/>
              <a:t>2011 Geochemistry Knowledge Survey Scores</a:t>
            </a:r>
          </a:p>
        </c:rich>
      </c:tx>
      <c:layout/>
      <c:overlay val="0"/>
    </c:title>
    <c:autoTitleDeleted val="0"/>
    <c:plotArea>
      <c:layout>
        <c:manualLayout>
          <c:layoutTarget val="inner"/>
          <c:xMode val="edge"/>
          <c:yMode val="edge"/>
          <c:x val="9.1092296715337764E-2"/>
          <c:y val="0.15242708873044389"/>
          <c:w val="0.8257370741278699"/>
          <c:h val="0.72867133986162058"/>
        </c:manualLayout>
      </c:layout>
      <c:scatterChart>
        <c:scatterStyle val="lineMarker"/>
        <c:varyColors val="0"/>
        <c:ser>
          <c:idx val="1"/>
          <c:order val="0"/>
          <c:spPr>
            <a:ln w="28575">
              <a:noFill/>
            </a:ln>
          </c:spPr>
          <c:marker>
            <c:symbol val="circle"/>
            <c:size val="11"/>
            <c:spPr>
              <a:solidFill>
                <a:srgbClr val="FF6600"/>
              </a:solidFill>
              <a:ln>
                <a:solidFill>
                  <a:srgbClr val="FF6600"/>
                </a:solidFill>
              </a:ln>
            </c:spPr>
          </c:marker>
          <c:xVal>
            <c:numRef>
              <c:f>Sheet1!$D$3:$D$14</c:f>
              <c:numCache>
                <c:formatCode>General</c:formatCode>
                <c:ptCount val="12"/>
                <c:pt idx="0">
                  <c:v>4</c:v>
                </c:pt>
                <c:pt idx="1">
                  <c:v>1</c:v>
                </c:pt>
                <c:pt idx="2">
                  <c:v>-3</c:v>
                </c:pt>
                <c:pt idx="3">
                  <c:v>2</c:v>
                </c:pt>
                <c:pt idx="4">
                  <c:v>9</c:v>
                </c:pt>
                <c:pt idx="5">
                  <c:v>0</c:v>
                </c:pt>
                <c:pt idx="6">
                  <c:v>-5</c:v>
                </c:pt>
                <c:pt idx="7">
                  <c:v>3</c:v>
                </c:pt>
                <c:pt idx="8">
                  <c:v>2</c:v>
                </c:pt>
                <c:pt idx="9">
                  <c:v>7</c:v>
                </c:pt>
                <c:pt idx="10">
                  <c:v>-6</c:v>
                </c:pt>
                <c:pt idx="11">
                  <c:v>-10</c:v>
                </c:pt>
              </c:numCache>
            </c:numRef>
          </c:xVal>
          <c:yVal>
            <c:numRef>
              <c:f>Sheet1!$C$3:$C$14</c:f>
              <c:numCache>
                <c:formatCode>General</c:formatCode>
                <c:ptCount val="12"/>
                <c:pt idx="0">
                  <c:v>20</c:v>
                </c:pt>
                <c:pt idx="1">
                  <c:v>19</c:v>
                </c:pt>
                <c:pt idx="2">
                  <c:v>18</c:v>
                </c:pt>
                <c:pt idx="3">
                  <c:v>23</c:v>
                </c:pt>
                <c:pt idx="4">
                  <c:v>10</c:v>
                </c:pt>
                <c:pt idx="5">
                  <c:v>15</c:v>
                </c:pt>
                <c:pt idx="6">
                  <c:v>2</c:v>
                </c:pt>
                <c:pt idx="7">
                  <c:v>15</c:v>
                </c:pt>
                <c:pt idx="8">
                  <c:v>12</c:v>
                </c:pt>
                <c:pt idx="9">
                  <c:v>20</c:v>
                </c:pt>
                <c:pt idx="10">
                  <c:v>13</c:v>
                </c:pt>
                <c:pt idx="11">
                  <c:v>2</c:v>
                </c:pt>
              </c:numCache>
            </c:numRef>
          </c:yVal>
          <c:smooth val="0"/>
        </c:ser>
        <c:ser>
          <c:idx val="2"/>
          <c:order val="1"/>
          <c:spPr>
            <a:ln w="28575">
              <a:noFill/>
            </a:ln>
          </c:spPr>
          <c:marker>
            <c:symbol val="dash"/>
            <c:size val="15"/>
            <c:spPr>
              <a:solidFill>
                <a:srgbClr val="FF6600"/>
              </a:solidFill>
              <a:ln>
                <a:solidFill>
                  <a:srgbClr val="FF6600"/>
                </a:solidFill>
              </a:ln>
            </c:spPr>
          </c:marker>
          <c:xVal>
            <c:numRef>
              <c:f>Sheet2!$E$3:$E$14</c:f>
              <c:numCache>
                <c:formatCode>General</c:formatCode>
                <c:ptCount val="12"/>
                <c:pt idx="0">
                  <c:v>4</c:v>
                </c:pt>
                <c:pt idx="1">
                  <c:v>1</c:v>
                </c:pt>
                <c:pt idx="2">
                  <c:v>-3</c:v>
                </c:pt>
                <c:pt idx="3">
                  <c:v>2</c:v>
                </c:pt>
                <c:pt idx="4">
                  <c:v>9</c:v>
                </c:pt>
                <c:pt idx="5">
                  <c:v>0</c:v>
                </c:pt>
                <c:pt idx="6">
                  <c:v>-5</c:v>
                </c:pt>
                <c:pt idx="7">
                  <c:v>3</c:v>
                </c:pt>
                <c:pt idx="8">
                  <c:v>2</c:v>
                </c:pt>
                <c:pt idx="9">
                  <c:v>7</c:v>
                </c:pt>
                <c:pt idx="10">
                  <c:v>-6</c:v>
                </c:pt>
                <c:pt idx="11">
                  <c:v>-10</c:v>
                </c:pt>
              </c:numCache>
            </c:numRef>
          </c:xVal>
          <c:yVal>
            <c:numRef>
              <c:f>Sheet2!$C$3:$C$14</c:f>
              <c:numCache>
                <c:formatCode>General</c:formatCode>
                <c:ptCount val="12"/>
                <c:pt idx="0">
                  <c:v>18</c:v>
                </c:pt>
                <c:pt idx="3">
                  <c:v>13</c:v>
                </c:pt>
                <c:pt idx="4">
                  <c:v>14</c:v>
                </c:pt>
                <c:pt idx="5">
                  <c:v>4</c:v>
                </c:pt>
                <c:pt idx="6">
                  <c:v>4</c:v>
                </c:pt>
                <c:pt idx="7">
                  <c:v>12</c:v>
                </c:pt>
                <c:pt idx="9">
                  <c:v>20</c:v>
                </c:pt>
                <c:pt idx="10">
                  <c:v>11</c:v>
                </c:pt>
                <c:pt idx="11">
                  <c:v>4</c:v>
                </c:pt>
              </c:numCache>
            </c:numRef>
          </c:yVal>
          <c:smooth val="0"/>
        </c:ser>
        <c:ser>
          <c:idx val="3"/>
          <c:order val="2"/>
          <c:spPr>
            <a:ln w="28575">
              <a:noFill/>
            </a:ln>
          </c:spPr>
          <c:marker>
            <c:symbol val="none"/>
          </c:marker>
          <c:trendline>
            <c:spPr>
              <a:ln w="41275"/>
            </c:spPr>
            <c:trendlineType val="linear"/>
            <c:dispRSqr val="0"/>
            <c:dispEq val="0"/>
          </c:trendline>
          <c:xVal>
            <c:numRef>
              <c:f>Sheet1!$G$34:$G$40</c:f>
              <c:numCache>
                <c:formatCode>General</c:formatCode>
                <c:ptCount val="7"/>
                <c:pt idx="0">
                  <c:v>-10</c:v>
                </c:pt>
                <c:pt idx="1">
                  <c:v>-5</c:v>
                </c:pt>
                <c:pt idx="2">
                  <c:v>0</c:v>
                </c:pt>
                <c:pt idx="3">
                  <c:v>5</c:v>
                </c:pt>
                <c:pt idx="4">
                  <c:v>10</c:v>
                </c:pt>
                <c:pt idx="5">
                  <c:v>20</c:v>
                </c:pt>
                <c:pt idx="6">
                  <c:v>25</c:v>
                </c:pt>
              </c:numCache>
            </c:numRef>
          </c:xVal>
          <c:yVal>
            <c:numRef>
              <c:f>Sheet1!$F$34:$F$40</c:f>
              <c:numCache>
                <c:formatCode>General</c:formatCode>
                <c:ptCount val="7"/>
                <c:pt idx="0">
                  <c:v>-10</c:v>
                </c:pt>
                <c:pt idx="1">
                  <c:v>-5</c:v>
                </c:pt>
                <c:pt idx="2">
                  <c:v>0</c:v>
                </c:pt>
                <c:pt idx="3">
                  <c:v>5</c:v>
                </c:pt>
                <c:pt idx="4">
                  <c:v>10</c:v>
                </c:pt>
                <c:pt idx="5">
                  <c:v>20</c:v>
                </c:pt>
                <c:pt idx="6">
                  <c:v>25</c:v>
                </c:pt>
              </c:numCache>
            </c:numRef>
          </c:yVal>
          <c:smooth val="0"/>
        </c:ser>
        <c:dLbls>
          <c:showLegendKey val="0"/>
          <c:showVal val="0"/>
          <c:showCatName val="0"/>
          <c:showSerName val="0"/>
          <c:showPercent val="0"/>
          <c:showBubbleSize val="0"/>
        </c:dLbls>
        <c:axId val="72565120"/>
        <c:axId val="72567040"/>
      </c:scatterChart>
      <c:valAx>
        <c:axId val="72565120"/>
        <c:scaling>
          <c:orientation val="minMax"/>
          <c:max val="15"/>
          <c:min val="-10"/>
        </c:scaling>
        <c:delete val="0"/>
        <c:axPos val="b"/>
        <c:title>
          <c:tx>
            <c:rich>
              <a:bodyPr/>
              <a:lstStyle/>
              <a:p>
                <a:pPr>
                  <a:defRPr sz="2400"/>
                </a:pPr>
                <a:r>
                  <a:rPr lang="en-US" sz="2400"/>
                  <a:t>Pretest Score</a:t>
                </a:r>
              </a:p>
            </c:rich>
          </c:tx>
          <c:layout>
            <c:manualLayout>
              <c:xMode val="edge"/>
              <c:yMode val="edge"/>
              <c:x val="0.41012455878360038"/>
              <c:y val="0.91680701736064107"/>
            </c:manualLayout>
          </c:layout>
          <c:overlay val="0"/>
        </c:title>
        <c:numFmt formatCode="General" sourceLinked="1"/>
        <c:majorTickMark val="cross"/>
        <c:minorTickMark val="none"/>
        <c:tickLblPos val="nextTo"/>
        <c:spPr>
          <a:ln w="31750">
            <a:solidFill>
              <a:srgbClr val="2F2F2F">
                <a:lumMod val="75000"/>
                <a:lumOff val="25000"/>
              </a:srgbClr>
            </a:solidFill>
          </a:ln>
        </c:spPr>
        <c:txPr>
          <a:bodyPr/>
          <a:lstStyle/>
          <a:p>
            <a:pPr>
              <a:defRPr sz="2000" b="1"/>
            </a:pPr>
            <a:endParaRPr lang="en-US"/>
          </a:p>
        </c:txPr>
        <c:crossAx val="72567040"/>
        <c:crosses val="autoZero"/>
        <c:crossBetween val="midCat"/>
      </c:valAx>
      <c:valAx>
        <c:axId val="72567040"/>
        <c:scaling>
          <c:orientation val="minMax"/>
          <c:max val="25"/>
          <c:min val="-5"/>
        </c:scaling>
        <c:delete val="0"/>
        <c:axPos val="l"/>
        <c:title>
          <c:tx>
            <c:rich>
              <a:bodyPr/>
              <a:lstStyle/>
              <a:p>
                <a:pPr>
                  <a:defRPr sz="2400"/>
                </a:pPr>
                <a:r>
                  <a:rPr lang="en-US" sz="2400" dirty="0" smtClean="0"/>
                  <a:t>Post/Delayed</a:t>
                </a:r>
                <a:r>
                  <a:rPr lang="en-US" sz="2400" baseline="0" dirty="0" smtClean="0"/>
                  <a:t> Post</a:t>
                </a:r>
                <a:r>
                  <a:rPr lang="en-US" sz="2400" dirty="0" smtClean="0"/>
                  <a:t>test </a:t>
                </a:r>
                <a:r>
                  <a:rPr lang="en-US" sz="2400" dirty="0"/>
                  <a:t>Score</a:t>
                </a:r>
              </a:p>
            </c:rich>
          </c:tx>
          <c:layout>
            <c:manualLayout>
              <c:xMode val="edge"/>
              <c:yMode val="edge"/>
              <c:x val="0"/>
              <c:y val="0.1824389650212464"/>
            </c:manualLayout>
          </c:layout>
          <c:overlay val="0"/>
        </c:title>
        <c:numFmt formatCode="General" sourceLinked="1"/>
        <c:majorTickMark val="cross"/>
        <c:minorTickMark val="none"/>
        <c:tickLblPos val="nextTo"/>
        <c:spPr>
          <a:ln w="31750">
            <a:solidFill>
              <a:srgbClr val="2F2F2F">
                <a:lumMod val="75000"/>
                <a:lumOff val="25000"/>
              </a:srgbClr>
            </a:solidFill>
          </a:ln>
        </c:spPr>
        <c:txPr>
          <a:bodyPr/>
          <a:lstStyle/>
          <a:p>
            <a:pPr>
              <a:defRPr sz="2000" b="1"/>
            </a:pPr>
            <a:endParaRPr lang="en-US"/>
          </a:p>
        </c:txPr>
        <c:crossAx val="72565120"/>
        <c:crosses val="autoZero"/>
        <c:crossBetween val="midCat"/>
      </c:val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1D009A-2B80-475D-B531-DDDFBD8E7801}" type="datetimeFigureOut">
              <a:rPr lang="en-US" smtClean="0"/>
              <a:pPr/>
              <a:t>5/2/2013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1B2D02-A2E9-498B-B0FF-38F0A8CA1BBA}" type="slidenum">
              <a:rPr lang="en-US" smtClean="0"/>
              <a:pPr/>
              <a:t>‹#›</a:t>
            </a:fld>
            <a:endParaRPr lang="en-US"/>
          </a:p>
        </p:txBody>
      </p:sp>
    </p:spTree>
    <p:extLst>
      <p:ext uri="{BB962C8B-B14F-4D97-AF65-F5344CB8AC3E}">
        <p14:creationId xmlns:p14="http://schemas.microsoft.com/office/powerpoint/2010/main" val="3679879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solidFill>
                <a:srgbClr val="FF0000"/>
              </a:solidFill>
            </a:endParaRPr>
          </a:p>
        </p:txBody>
      </p:sp>
      <p:sp>
        <p:nvSpPr>
          <p:cNvPr id="4" name="Slide Number Placeholder 3"/>
          <p:cNvSpPr>
            <a:spLocks noGrp="1"/>
          </p:cNvSpPr>
          <p:nvPr>
            <p:ph type="sldNum" sz="quarter" idx="10"/>
          </p:nvPr>
        </p:nvSpPr>
        <p:spPr/>
        <p:txBody>
          <a:bodyPr/>
          <a:lstStyle/>
          <a:p>
            <a:fld id="{0C0350D7-5F6C-43D8-A5E2-8710C188EF93}"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Two-tiered</a:t>
            </a:r>
            <a:r>
              <a:rPr lang="en-US" baseline="0" dirty="0" smtClean="0"/>
              <a:t> consent – consent to participate (basically just let us look at the stuff you have to do for the course anyway) and consent to be interviewed, if selected = smaller subset of first tier.</a:t>
            </a:r>
            <a:endParaRPr lang="en-US" dirty="0"/>
          </a:p>
        </p:txBody>
      </p:sp>
      <p:sp>
        <p:nvSpPr>
          <p:cNvPr id="4" name="Slide Number Placeholder 3"/>
          <p:cNvSpPr>
            <a:spLocks noGrp="1"/>
          </p:cNvSpPr>
          <p:nvPr>
            <p:ph type="sldNum" sz="quarter" idx="10"/>
          </p:nvPr>
        </p:nvSpPr>
        <p:spPr/>
        <p:txBody>
          <a:bodyPr/>
          <a:lstStyle/>
          <a:p>
            <a:fld id="{0C0350D7-5F6C-43D8-A5E2-8710C188EF93}"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0350D7-5F6C-43D8-A5E2-8710C188EF93}"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u="none" dirty="0"/>
          </a:p>
        </p:txBody>
      </p:sp>
      <p:sp>
        <p:nvSpPr>
          <p:cNvPr id="4" name="Slide Number Placeholder 3"/>
          <p:cNvSpPr>
            <a:spLocks noGrp="1"/>
          </p:cNvSpPr>
          <p:nvPr>
            <p:ph type="sldNum" sz="quarter" idx="10"/>
          </p:nvPr>
        </p:nvSpPr>
        <p:spPr/>
        <p:txBody>
          <a:bodyPr/>
          <a:lstStyle/>
          <a:p>
            <a:fld id="{0C0350D7-5F6C-43D8-A5E2-8710C188EF93}"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350D7-5F6C-43D8-A5E2-8710C188EF93}"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350D7-5F6C-43D8-A5E2-8710C188EF93}"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Two-tiered</a:t>
            </a:r>
            <a:r>
              <a:rPr lang="en-US" baseline="0" dirty="0" smtClean="0"/>
              <a:t> consent – consent to participate (basically just let us look at the stuff you have to do for the course anyway) and consent to be interviewed, if selected = smaller subset of first tier.</a:t>
            </a:r>
            <a:endParaRPr lang="en-US" dirty="0"/>
          </a:p>
        </p:txBody>
      </p:sp>
      <p:sp>
        <p:nvSpPr>
          <p:cNvPr id="4" name="Slide Number Placeholder 3"/>
          <p:cNvSpPr>
            <a:spLocks noGrp="1"/>
          </p:cNvSpPr>
          <p:nvPr>
            <p:ph type="sldNum" sz="quarter" idx="10"/>
          </p:nvPr>
        </p:nvSpPr>
        <p:spPr/>
        <p:txBody>
          <a:bodyPr/>
          <a:lstStyle/>
          <a:p>
            <a:fld id="{0C0350D7-5F6C-43D8-A5E2-8710C188EF93}"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“Pre-course” (after only 2 or 3 weeks of instruction) = disarticulated</a:t>
            </a:r>
            <a:r>
              <a:rPr lang="en-US" baseline="0" dirty="0" smtClean="0"/>
              <a:t> concepts that are often fragmented, isolated, sometimes inaccurate.</a:t>
            </a:r>
          </a:p>
          <a:p>
            <a:r>
              <a:rPr lang="en-US" baseline="0" dirty="0" smtClean="0"/>
              <a:t>Draw attention to next slide (interview during last week of course with same student as before) and the more holistic understanding of eutrophication.</a:t>
            </a:r>
          </a:p>
        </p:txBody>
      </p:sp>
      <p:sp>
        <p:nvSpPr>
          <p:cNvPr id="4" name="Slide Number Placeholder 3"/>
          <p:cNvSpPr>
            <a:spLocks noGrp="1"/>
          </p:cNvSpPr>
          <p:nvPr>
            <p:ph type="sldNum" sz="quarter" idx="10"/>
          </p:nvPr>
        </p:nvSpPr>
        <p:spPr/>
        <p:txBody>
          <a:bodyPr/>
          <a:lstStyle/>
          <a:p>
            <a:fld id="{0C0350D7-5F6C-43D8-A5E2-8710C188EF93}"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350D7-5F6C-43D8-A5E2-8710C188EF93}"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350D7-5F6C-43D8-A5E2-8710C188EF93}"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350D7-5F6C-43D8-A5E2-8710C188EF93}"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5/2/2013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5/2/2013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28600"/>
            <a:ext cx="8915400" cy="1281332"/>
          </a:xfrm>
        </p:spPr>
        <p:txBody>
          <a:bodyPr>
            <a:noAutofit/>
          </a:bodyPr>
          <a:lstStyle/>
          <a:p>
            <a:r>
              <a:rPr lang="en-US" sz="3400" dirty="0" smtClean="0">
                <a:solidFill>
                  <a:schemeClr val="tx1"/>
                </a:solidFill>
                <a:latin typeface="Calibri" pitchFamily="34" charset="0"/>
              </a:rPr>
              <a:t>Generating Content Knowledge Gains that Stick</a:t>
            </a:r>
            <a:r>
              <a:rPr lang="en-US" sz="3400" b="1" dirty="0" smtClean="0">
                <a:solidFill>
                  <a:schemeClr val="tx1"/>
                </a:solidFill>
                <a:latin typeface="Calibri" pitchFamily="34" charset="0"/>
              </a:rPr>
              <a:t>:</a:t>
            </a:r>
            <a:br>
              <a:rPr lang="en-US" sz="3400" b="1" dirty="0" smtClean="0">
                <a:solidFill>
                  <a:schemeClr val="tx1"/>
                </a:solidFill>
                <a:latin typeface="Calibri" pitchFamily="34" charset="0"/>
              </a:rPr>
            </a:br>
            <a:r>
              <a:rPr lang="en-US" sz="2800" b="1" dirty="0" smtClean="0">
                <a:solidFill>
                  <a:schemeClr val="tx1"/>
                </a:solidFill>
                <a:latin typeface="Calibri" pitchFamily="34" charset="0"/>
              </a:rPr>
              <a:t>Cracking the code in a field-based water quality course</a:t>
            </a:r>
            <a:endParaRPr lang="en-US" sz="2800" b="1" dirty="0">
              <a:solidFill>
                <a:schemeClr val="tx1"/>
              </a:solidFill>
              <a:latin typeface="Calibri" pitchFamily="34" charset="0"/>
            </a:endParaRPr>
          </a:p>
        </p:txBody>
      </p:sp>
      <p:sp>
        <p:nvSpPr>
          <p:cNvPr id="3" name="Subtitle 2"/>
          <p:cNvSpPr>
            <a:spLocks noGrp="1"/>
          </p:cNvSpPr>
          <p:nvPr>
            <p:ph type="subTitle" idx="1"/>
          </p:nvPr>
        </p:nvSpPr>
        <p:spPr>
          <a:xfrm>
            <a:off x="571500" y="5562600"/>
            <a:ext cx="8420100" cy="1143000"/>
          </a:xfrm>
        </p:spPr>
        <p:txBody>
          <a:bodyPr>
            <a:normAutofit/>
          </a:bodyPr>
          <a:lstStyle/>
          <a:p>
            <a:pPr>
              <a:lnSpc>
                <a:spcPct val="80000"/>
              </a:lnSpc>
            </a:pPr>
            <a:r>
              <a:rPr lang="en-US" sz="2400" dirty="0" smtClean="0">
                <a:solidFill>
                  <a:schemeClr val="tx1"/>
                </a:solidFill>
                <a:latin typeface="Calibri" pitchFamily="34" charset="0"/>
              </a:rPr>
              <a:t>Kate </a:t>
            </a:r>
            <a:r>
              <a:rPr lang="en-US" sz="2400" dirty="0" err="1" smtClean="0">
                <a:solidFill>
                  <a:schemeClr val="tx1"/>
                </a:solidFill>
                <a:latin typeface="Calibri" pitchFamily="34" charset="0"/>
              </a:rPr>
              <a:t>Rowbotham</a:t>
            </a:r>
            <a:endParaRPr lang="en-US" sz="2400" dirty="0" smtClean="0">
              <a:solidFill>
                <a:schemeClr val="tx1"/>
              </a:solidFill>
              <a:latin typeface="Calibri" pitchFamily="34" charset="0"/>
            </a:endParaRPr>
          </a:p>
          <a:p>
            <a:pPr>
              <a:lnSpc>
                <a:spcPct val="80000"/>
              </a:lnSpc>
            </a:pPr>
            <a:r>
              <a:rPr lang="en-US" sz="2400" i="1" dirty="0" smtClean="0">
                <a:solidFill>
                  <a:schemeClr val="tx1"/>
                </a:solidFill>
                <a:latin typeface="Calibri" pitchFamily="34" charset="0"/>
              </a:rPr>
              <a:t>Western Michigan University</a:t>
            </a:r>
            <a:endParaRPr lang="en-US" sz="2400" i="1" dirty="0">
              <a:solidFill>
                <a:schemeClr val="tx1"/>
              </a:solidFill>
              <a:latin typeface="Calibri" pitchFamily="34" charset="0"/>
            </a:endParaRPr>
          </a:p>
        </p:txBody>
      </p:sp>
      <p:pic>
        <p:nvPicPr>
          <p:cNvPr id="4" name="Picture 2"/>
          <p:cNvPicPr>
            <a:picLocks noChangeAspect="1" noChangeArrowheads="1"/>
          </p:cNvPicPr>
          <p:nvPr/>
        </p:nvPicPr>
        <p:blipFill>
          <a:blip r:embed="rId2" cstate="print"/>
          <a:srcRect t="20520" r="1697" b="14186"/>
          <a:stretch>
            <a:fillRect/>
          </a:stretch>
        </p:blipFill>
        <p:spPr bwMode="auto">
          <a:xfrm>
            <a:off x="1219200" y="1828800"/>
            <a:ext cx="6705600" cy="3352800"/>
          </a:xfrm>
          <a:prstGeom prst="rect">
            <a:avLst/>
          </a:prstGeom>
          <a:noFill/>
          <a:ln w="3810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43712"/>
          </a:xfrm>
        </p:spPr>
        <p:txBody>
          <a:bodyPr>
            <a:normAutofit/>
          </a:bodyPr>
          <a:lstStyle/>
          <a:p>
            <a:r>
              <a:rPr lang="en-US" sz="3600" b="1" u="sng" dirty="0">
                <a:solidFill>
                  <a:schemeClr val="tx1">
                    <a:lumMod val="90000"/>
                    <a:lumOff val="10000"/>
                  </a:schemeClr>
                </a:solidFill>
                <a:latin typeface="Calibri" pitchFamily="34" charset="0"/>
              </a:rPr>
              <a:t>New Questions for 2011-2012:</a:t>
            </a:r>
            <a:endParaRPr lang="en-US" sz="3600" dirty="0"/>
          </a:p>
        </p:txBody>
      </p:sp>
      <p:sp>
        <p:nvSpPr>
          <p:cNvPr id="3" name="Content Placeholder 2"/>
          <p:cNvSpPr>
            <a:spLocks noGrp="1"/>
          </p:cNvSpPr>
          <p:nvPr>
            <p:ph idx="1"/>
          </p:nvPr>
        </p:nvSpPr>
        <p:spPr>
          <a:xfrm>
            <a:off x="457200" y="1752600"/>
            <a:ext cx="8229600" cy="4343400"/>
          </a:xfrm>
        </p:spPr>
        <p:txBody>
          <a:bodyPr>
            <a:normAutofit/>
          </a:bodyPr>
          <a:lstStyle/>
          <a:p>
            <a:pPr marL="514350" indent="-514350">
              <a:buAutoNum type="arabicParenBoth"/>
            </a:pPr>
            <a:r>
              <a:rPr lang="en-US" sz="2800" dirty="0" smtClean="0">
                <a:latin typeface="+mj-lt"/>
              </a:rPr>
              <a:t>Which aspects of the course might be responsible for promoting these knowledge gains?</a:t>
            </a:r>
          </a:p>
          <a:p>
            <a:pPr marL="514350" indent="-514350">
              <a:buAutoNum type="arabicParenBoth"/>
            </a:pPr>
            <a:endParaRPr lang="en-US" sz="2800" dirty="0" smtClean="0">
              <a:latin typeface="+mj-lt"/>
            </a:endParaRPr>
          </a:p>
          <a:p>
            <a:pPr marL="514350" indent="-514350">
              <a:buAutoNum type="arabicParenBoth"/>
            </a:pPr>
            <a:r>
              <a:rPr lang="en-US" sz="2800" dirty="0" smtClean="0">
                <a:latin typeface="+mj-lt"/>
              </a:rPr>
              <a:t>Might student engagement be connected to knowledge gained in some way?</a:t>
            </a:r>
          </a:p>
          <a:p>
            <a:pPr marL="514350" indent="-514350">
              <a:buAutoNum type="arabicParenBoth"/>
            </a:pPr>
            <a:endParaRPr lang="en-US" sz="2800" dirty="0" smtClean="0">
              <a:latin typeface="+mj-lt"/>
            </a:endParaRPr>
          </a:p>
          <a:p>
            <a:pPr marL="514350" indent="-514350">
              <a:buAutoNum type="arabicParenBoth"/>
            </a:pPr>
            <a:r>
              <a:rPr lang="en-US" sz="2800" dirty="0" smtClean="0">
                <a:latin typeface="+mj-lt"/>
              </a:rPr>
              <a:t>Do the 2011 and 2012 classes demonstrate similar content knowledge gains?  Are these gains sticky (durable)?</a:t>
            </a:r>
            <a:endParaRPr lang="en-US" sz="2800" dirty="0">
              <a:latin typeface="+mj-lt"/>
            </a:endParaRPr>
          </a:p>
        </p:txBody>
      </p:sp>
    </p:spTree>
    <p:extLst>
      <p:ext uri="{BB962C8B-B14F-4D97-AF65-F5344CB8AC3E}">
        <p14:creationId xmlns:p14="http://schemas.microsoft.com/office/powerpoint/2010/main" val="327479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lt">
                                    <p:tmAbs val="0"/>
                                  </p:iterate>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nodeType="clickEffect">
                                  <p:stCondLst>
                                    <p:cond delay="0"/>
                                  </p:stCondLst>
                                  <p:iterate type="lt">
                                    <p:tmAbs val="25"/>
                                  </p:iterate>
                                  <p:childTnLst>
                                    <p:set>
                                      <p:cBhvr override="childStyle">
                                        <p:cTn id="18"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229600" cy="762000"/>
          </a:xfrm>
        </p:spPr>
        <p:txBody>
          <a:bodyPr>
            <a:normAutofit/>
          </a:bodyPr>
          <a:lstStyle/>
          <a:p>
            <a:r>
              <a:rPr lang="en-US" sz="3600" b="1" u="sng" dirty="0" smtClean="0">
                <a:solidFill>
                  <a:schemeClr val="tx1">
                    <a:lumMod val="90000"/>
                    <a:lumOff val="10000"/>
                  </a:schemeClr>
                </a:solidFill>
                <a:latin typeface="Calibri" pitchFamily="34" charset="0"/>
              </a:rPr>
              <a:t>2010, 2011, 2012 Pre/Post GK Survey Data:</a:t>
            </a:r>
            <a:endParaRPr lang="en-US" sz="3600" u="sng" dirty="0">
              <a:solidFill>
                <a:schemeClr val="tx1">
                  <a:lumMod val="90000"/>
                  <a:lumOff val="10000"/>
                </a:schemeClr>
              </a:solidFill>
            </a:endParaRPr>
          </a:p>
        </p:txBody>
      </p:sp>
      <p:sp>
        <p:nvSpPr>
          <p:cNvPr id="11" name="TextBox 10"/>
          <p:cNvSpPr txBox="1"/>
          <p:nvPr/>
        </p:nvSpPr>
        <p:spPr>
          <a:xfrm>
            <a:off x="838200" y="6096000"/>
            <a:ext cx="7620000" cy="615553"/>
          </a:xfrm>
          <a:prstGeom prst="rect">
            <a:avLst/>
          </a:prstGeom>
          <a:noFill/>
        </p:spPr>
        <p:txBody>
          <a:bodyPr wrap="square" rtlCol="0">
            <a:spAutoFit/>
          </a:bodyPr>
          <a:lstStyle/>
          <a:p>
            <a:r>
              <a:rPr lang="en-US" sz="1700" i="1" dirty="0" smtClean="0"/>
              <a:t>Note: Colors represent year enrolled.  Circled data points represent students selected for the 2010 interview  series.</a:t>
            </a:r>
            <a:endParaRPr lang="en-US" sz="1700" i="1" dirty="0"/>
          </a:p>
        </p:txBody>
      </p:sp>
      <p:graphicFrame>
        <p:nvGraphicFramePr>
          <p:cNvPr id="15" name="Chart 14"/>
          <p:cNvGraphicFramePr>
            <a:graphicFrameLocks/>
          </p:cNvGraphicFramePr>
          <p:nvPr>
            <p:extLst>
              <p:ext uri="{D42A27DB-BD31-4B8C-83A1-F6EECF244321}">
                <p14:modId xmlns:p14="http://schemas.microsoft.com/office/powerpoint/2010/main" val="3145610643"/>
              </p:ext>
            </p:extLst>
          </p:nvPr>
        </p:nvGraphicFramePr>
        <p:xfrm>
          <a:off x="0" y="1116806"/>
          <a:ext cx="9144000" cy="4979194"/>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
          <p:cNvSpPr txBox="1"/>
          <p:nvPr/>
        </p:nvSpPr>
        <p:spPr>
          <a:xfrm>
            <a:off x="5645727" y="3297382"/>
            <a:ext cx="2565166" cy="457062"/>
          </a:xfrm>
          <a:prstGeom prst="rect">
            <a:avLst/>
          </a:prstGeom>
          <a:scene3d>
            <a:camera prst="orthographicFront">
              <a:rot lat="0" lon="0" rev="1560000"/>
            </a:camera>
            <a:lightRig rig="threePt" dir="t"/>
          </a:scene3d>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i="1" dirty="0">
                <a:solidFill>
                  <a:schemeClr val="tx1"/>
                </a:solidFill>
                <a:latin typeface="Calibri" pitchFamily="34" charset="0"/>
              </a:rPr>
              <a:t>Line of No Learning</a:t>
            </a:r>
          </a:p>
        </p:txBody>
      </p:sp>
      <p:sp>
        <p:nvSpPr>
          <p:cNvPr id="17" name="Oval 16"/>
          <p:cNvSpPr/>
          <p:nvPr/>
        </p:nvSpPr>
        <p:spPr>
          <a:xfrm>
            <a:off x="2514600" y="3789287"/>
            <a:ext cx="304800"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939636" y="4572000"/>
            <a:ext cx="304800"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514600" y="2590800"/>
            <a:ext cx="304800"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276600" y="2992582"/>
            <a:ext cx="304800"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276600" y="2590800"/>
            <a:ext cx="304800"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729345" y="3297382"/>
            <a:ext cx="304800"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084618" y="3816996"/>
            <a:ext cx="304800"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624945" y="3567614"/>
            <a:ext cx="304800"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761510" y="3332087"/>
            <a:ext cx="304800"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038600" y="2992582"/>
            <a:ext cx="304800"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761510" y="2022765"/>
            <a:ext cx="304800"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624945" y="3089564"/>
            <a:ext cx="304800"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953490" y="2161312"/>
            <a:ext cx="304800"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209800" y="1600200"/>
            <a:ext cx="304800"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340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a:graphicFrameLocks/>
          </p:cNvGraphicFramePr>
          <p:nvPr>
            <p:extLst>
              <p:ext uri="{D42A27DB-BD31-4B8C-83A1-F6EECF244321}">
                <p14:modId xmlns:p14="http://schemas.microsoft.com/office/powerpoint/2010/main" val="116759889"/>
              </p:ext>
            </p:extLst>
          </p:nvPr>
        </p:nvGraphicFramePr>
        <p:xfrm>
          <a:off x="152400" y="928255"/>
          <a:ext cx="8839200" cy="4979194"/>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381000" y="152400"/>
            <a:ext cx="8229600" cy="762000"/>
          </a:xfrm>
        </p:spPr>
        <p:txBody>
          <a:bodyPr>
            <a:normAutofit/>
          </a:bodyPr>
          <a:lstStyle/>
          <a:p>
            <a:r>
              <a:rPr lang="en-US" sz="3600" b="1" u="sng" dirty="0" smtClean="0">
                <a:solidFill>
                  <a:schemeClr val="tx1">
                    <a:lumMod val="90000"/>
                    <a:lumOff val="10000"/>
                  </a:schemeClr>
                </a:solidFill>
                <a:latin typeface="Calibri" pitchFamily="34" charset="0"/>
              </a:rPr>
              <a:t>2011 Delayed GK Survey Data:</a:t>
            </a:r>
            <a:endParaRPr lang="en-US" sz="3600" u="sng" dirty="0">
              <a:solidFill>
                <a:schemeClr val="tx1">
                  <a:lumMod val="90000"/>
                  <a:lumOff val="10000"/>
                </a:schemeClr>
              </a:solidFill>
            </a:endParaRPr>
          </a:p>
        </p:txBody>
      </p:sp>
      <p:sp>
        <p:nvSpPr>
          <p:cNvPr id="11" name="TextBox 10"/>
          <p:cNvSpPr txBox="1"/>
          <p:nvPr/>
        </p:nvSpPr>
        <p:spPr>
          <a:xfrm>
            <a:off x="609600" y="6096000"/>
            <a:ext cx="8077200" cy="615553"/>
          </a:xfrm>
          <a:prstGeom prst="rect">
            <a:avLst/>
          </a:prstGeom>
          <a:noFill/>
        </p:spPr>
        <p:txBody>
          <a:bodyPr wrap="square" rtlCol="0">
            <a:spAutoFit/>
          </a:bodyPr>
          <a:lstStyle/>
          <a:p>
            <a:r>
              <a:rPr lang="en-US" sz="1700" i="1" dirty="0" smtClean="0"/>
              <a:t>Note: Circles represent posttest #1.  Dashes represent posttest #2 (delayed posttest).  Circled data points represent students selected for the 2010 interview  series.</a:t>
            </a:r>
            <a:endParaRPr lang="en-US" sz="1700" i="1" dirty="0"/>
          </a:p>
        </p:txBody>
      </p:sp>
      <p:sp>
        <p:nvSpPr>
          <p:cNvPr id="16" name="TextBox 1"/>
          <p:cNvSpPr txBox="1"/>
          <p:nvPr/>
        </p:nvSpPr>
        <p:spPr>
          <a:xfrm>
            <a:off x="5893034" y="3338946"/>
            <a:ext cx="2565166" cy="457062"/>
          </a:xfrm>
          <a:prstGeom prst="rect">
            <a:avLst/>
          </a:prstGeom>
          <a:scene3d>
            <a:camera prst="orthographicFront">
              <a:rot lat="0" lon="0" rev="1380000"/>
            </a:camera>
            <a:lightRig rig="threePt" dir="t"/>
          </a:scene3d>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i="1" dirty="0">
                <a:solidFill>
                  <a:schemeClr val="tx1"/>
                </a:solidFill>
                <a:latin typeface="Calibri" pitchFamily="34" charset="0"/>
              </a:rPr>
              <a:t>Line of No Learning</a:t>
            </a:r>
          </a:p>
        </p:txBody>
      </p:sp>
      <p:sp>
        <p:nvSpPr>
          <p:cNvPr id="18" name="Oval 17"/>
          <p:cNvSpPr/>
          <p:nvPr/>
        </p:nvSpPr>
        <p:spPr>
          <a:xfrm>
            <a:off x="2819400" y="2327563"/>
            <a:ext cx="304800"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94911" y="3132226"/>
            <a:ext cx="304800"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641273" y="2757329"/>
            <a:ext cx="304800"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733800" y="2743200"/>
            <a:ext cx="304800"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324600" y="3366929"/>
            <a:ext cx="304800"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336473" y="1773382"/>
            <a:ext cx="304800"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286000" y="4343400"/>
            <a:ext cx="304800"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2119745" y="3214529"/>
            <a:ext cx="0" cy="159602"/>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886200" y="2985379"/>
            <a:ext cx="0" cy="1281821"/>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410690" y="4263599"/>
            <a:ext cx="0" cy="159602"/>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477000" y="3048000"/>
            <a:ext cx="0" cy="405932"/>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457702" y="1953490"/>
            <a:ext cx="0" cy="1178736"/>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043055" y="2327563"/>
            <a:ext cx="0" cy="215295"/>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759040" y="2909729"/>
            <a:ext cx="0" cy="341237"/>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955963" y="4207906"/>
            <a:ext cx="0" cy="215295"/>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6259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457200"/>
            <a:ext cx="8229600" cy="685800"/>
          </a:xfrm>
        </p:spPr>
        <p:txBody>
          <a:bodyPr>
            <a:noAutofit/>
          </a:bodyPr>
          <a:lstStyle/>
          <a:p>
            <a:r>
              <a:rPr lang="en-US" sz="3600" b="1" u="sng" dirty="0" smtClean="0">
                <a:solidFill>
                  <a:schemeClr val="tx1"/>
                </a:solidFill>
                <a:latin typeface="Calibri" pitchFamily="34" charset="0"/>
              </a:rPr>
              <a:t>2011-2012 Results:</a:t>
            </a:r>
            <a:endParaRPr lang="en-US" sz="3600" u="sng" dirty="0">
              <a:solidFill>
                <a:schemeClr val="tx1"/>
              </a:solidFill>
              <a:latin typeface="Calibri" pitchFamily="34" charset="0"/>
            </a:endParaRPr>
          </a:p>
        </p:txBody>
      </p:sp>
      <p:sp>
        <p:nvSpPr>
          <p:cNvPr id="2" name="Content Placeholder 1"/>
          <p:cNvSpPr>
            <a:spLocks noGrp="1"/>
          </p:cNvSpPr>
          <p:nvPr>
            <p:ph idx="1"/>
          </p:nvPr>
        </p:nvSpPr>
        <p:spPr>
          <a:xfrm>
            <a:off x="152400" y="1524000"/>
            <a:ext cx="8839200" cy="4876800"/>
          </a:xfrm>
        </p:spPr>
        <p:txBody>
          <a:bodyPr>
            <a:normAutofit/>
          </a:bodyPr>
          <a:lstStyle/>
          <a:p>
            <a:r>
              <a:rPr lang="en-US" sz="2800" dirty="0" smtClean="0">
                <a:latin typeface="Calibri" pitchFamily="34" charset="0"/>
              </a:rPr>
              <a:t>Pre/Posttest (2011 and 2012)</a:t>
            </a:r>
          </a:p>
          <a:p>
            <a:pPr lvl="1"/>
            <a:r>
              <a:rPr lang="en-US" dirty="0" smtClean="0">
                <a:latin typeface="Calibri" pitchFamily="34" charset="0"/>
              </a:rPr>
              <a:t>2011: </a:t>
            </a:r>
            <a:r>
              <a:rPr lang="en-US" dirty="0">
                <a:latin typeface="Calibri" pitchFamily="34" charset="0"/>
              </a:rPr>
              <a:t>Min Gain = </a:t>
            </a:r>
            <a:r>
              <a:rPr lang="en-US" dirty="0" smtClean="0">
                <a:latin typeface="Calibri" pitchFamily="34" charset="0"/>
              </a:rPr>
              <a:t>1, </a:t>
            </a:r>
            <a:r>
              <a:rPr lang="en-US" dirty="0">
                <a:latin typeface="Calibri" pitchFamily="34" charset="0"/>
              </a:rPr>
              <a:t>Mean Gain = </a:t>
            </a:r>
            <a:r>
              <a:rPr lang="en-US" dirty="0" smtClean="0">
                <a:latin typeface="Calibri" pitchFamily="34" charset="0"/>
              </a:rPr>
              <a:t>13.8, </a:t>
            </a:r>
            <a:r>
              <a:rPr lang="en-US" dirty="0">
                <a:latin typeface="Calibri" pitchFamily="34" charset="0"/>
              </a:rPr>
              <a:t>Max Gain = </a:t>
            </a:r>
            <a:r>
              <a:rPr lang="en-US" dirty="0" smtClean="0">
                <a:latin typeface="Calibri" pitchFamily="34" charset="0"/>
              </a:rPr>
              <a:t>21</a:t>
            </a:r>
          </a:p>
          <a:p>
            <a:pPr lvl="1"/>
            <a:r>
              <a:rPr lang="en-US" dirty="0" smtClean="0">
                <a:latin typeface="Calibri" pitchFamily="34" charset="0"/>
              </a:rPr>
              <a:t>2012</a:t>
            </a:r>
            <a:r>
              <a:rPr lang="en-US" dirty="0">
                <a:latin typeface="Calibri" pitchFamily="34" charset="0"/>
              </a:rPr>
              <a:t>: Min Gain = -</a:t>
            </a:r>
            <a:r>
              <a:rPr lang="en-US" dirty="0" smtClean="0">
                <a:latin typeface="Calibri" pitchFamily="34" charset="0"/>
              </a:rPr>
              <a:t>1 (loss), </a:t>
            </a:r>
            <a:r>
              <a:rPr lang="en-US" dirty="0">
                <a:latin typeface="Calibri" pitchFamily="34" charset="0"/>
              </a:rPr>
              <a:t>Mean Gain = </a:t>
            </a:r>
            <a:r>
              <a:rPr lang="en-US" dirty="0" smtClean="0">
                <a:latin typeface="Calibri" pitchFamily="34" charset="0"/>
              </a:rPr>
              <a:t>14.1, </a:t>
            </a:r>
            <a:r>
              <a:rPr lang="en-US" dirty="0">
                <a:latin typeface="Calibri" pitchFamily="34" charset="0"/>
              </a:rPr>
              <a:t>Max Gain = </a:t>
            </a:r>
            <a:r>
              <a:rPr lang="en-US" dirty="0" smtClean="0">
                <a:latin typeface="Calibri" pitchFamily="34" charset="0"/>
              </a:rPr>
              <a:t>30</a:t>
            </a:r>
            <a:endParaRPr lang="en-US" dirty="0">
              <a:latin typeface="Calibri" pitchFamily="34" charset="0"/>
            </a:endParaRPr>
          </a:p>
          <a:p>
            <a:pPr marL="0" indent="0">
              <a:lnSpc>
                <a:spcPct val="30000"/>
              </a:lnSpc>
              <a:buNone/>
            </a:pPr>
            <a:endParaRPr lang="en-US" sz="2800" dirty="0" smtClean="0">
              <a:latin typeface="Calibri" pitchFamily="34" charset="0"/>
            </a:endParaRPr>
          </a:p>
          <a:p>
            <a:pPr marL="0" indent="0">
              <a:lnSpc>
                <a:spcPct val="30000"/>
              </a:lnSpc>
              <a:buNone/>
            </a:pPr>
            <a:endParaRPr lang="en-US" sz="2800" dirty="0" smtClean="0">
              <a:latin typeface="Calibri" pitchFamily="34" charset="0"/>
            </a:endParaRPr>
          </a:p>
          <a:p>
            <a:r>
              <a:rPr lang="en-US" sz="2800" dirty="0" smtClean="0">
                <a:latin typeface="Calibri" pitchFamily="34" charset="0"/>
              </a:rPr>
              <a:t>Delayed Post-test (2011 only)</a:t>
            </a:r>
            <a:endParaRPr lang="en-US" sz="2800" dirty="0" smtClean="0">
              <a:latin typeface="Calibri" pitchFamily="34" charset="0"/>
            </a:endParaRPr>
          </a:p>
          <a:p>
            <a:pPr lvl="1"/>
            <a:r>
              <a:rPr lang="en-US" dirty="0" smtClean="0">
                <a:latin typeface="Calibri" pitchFamily="34" charset="0"/>
              </a:rPr>
              <a:t>Posttest to Delayed Posttest</a:t>
            </a:r>
          </a:p>
          <a:p>
            <a:pPr lvl="2"/>
            <a:r>
              <a:rPr lang="en-US" sz="2400" dirty="0" smtClean="0">
                <a:latin typeface="Calibri" pitchFamily="34" charset="0"/>
              </a:rPr>
              <a:t>Min Gain = -11 (loss), Mean Gain = -2.2 (loss), Max Gain = 4 </a:t>
            </a:r>
            <a:endParaRPr lang="en-US" sz="2400" dirty="0" smtClean="0">
              <a:latin typeface="Calibri" pitchFamily="34" charset="0"/>
            </a:endParaRPr>
          </a:p>
          <a:p>
            <a:pPr lvl="1"/>
            <a:r>
              <a:rPr lang="en-US" dirty="0" smtClean="0">
                <a:latin typeface="Calibri" pitchFamily="34" charset="0"/>
              </a:rPr>
              <a:t>Pretest to Delayed Posttest</a:t>
            </a:r>
          </a:p>
          <a:p>
            <a:pPr lvl="2"/>
            <a:r>
              <a:rPr lang="en-US" sz="2400" dirty="0">
                <a:solidFill>
                  <a:srgbClr val="2F2F2F"/>
                </a:solidFill>
                <a:latin typeface="Calibri" pitchFamily="34" charset="0"/>
              </a:rPr>
              <a:t>Min Gain = </a:t>
            </a:r>
            <a:r>
              <a:rPr lang="en-US" sz="2400" dirty="0" smtClean="0">
                <a:solidFill>
                  <a:srgbClr val="2F2F2F"/>
                </a:solidFill>
                <a:latin typeface="Calibri" pitchFamily="34" charset="0"/>
              </a:rPr>
              <a:t>4, </a:t>
            </a:r>
            <a:r>
              <a:rPr lang="en-US" sz="2400" dirty="0">
                <a:solidFill>
                  <a:srgbClr val="2F2F2F"/>
                </a:solidFill>
                <a:latin typeface="Calibri" pitchFamily="34" charset="0"/>
              </a:rPr>
              <a:t>Mean Gain </a:t>
            </a:r>
            <a:r>
              <a:rPr lang="en-US" sz="2400" dirty="0" smtClean="0">
                <a:solidFill>
                  <a:srgbClr val="2F2F2F"/>
                </a:solidFill>
                <a:latin typeface="Calibri" pitchFamily="34" charset="0"/>
              </a:rPr>
              <a:t>= 10.7, </a:t>
            </a:r>
            <a:r>
              <a:rPr lang="en-US" sz="2400" dirty="0">
                <a:solidFill>
                  <a:srgbClr val="2F2F2F"/>
                </a:solidFill>
                <a:latin typeface="Calibri" pitchFamily="34" charset="0"/>
              </a:rPr>
              <a:t>Max Gain = </a:t>
            </a:r>
            <a:r>
              <a:rPr lang="en-US" sz="2400" dirty="0" smtClean="0">
                <a:solidFill>
                  <a:srgbClr val="2F2F2F"/>
                </a:solidFill>
                <a:latin typeface="Calibri" pitchFamily="34" charset="0"/>
              </a:rPr>
              <a:t>17 </a:t>
            </a:r>
            <a:r>
              <a:rPr lang="en-US" sz="2400" dirty="0" smtClean="0">
                <a:solidFill>
                  <a:srgbClr val="2F2F2F"/>
                </a:solidFill>
                <a:latin typeface="Calibri" pitchFamily="34" charset="0"/>
                <a:sym typeface="Wingdings" pitchFamily="2" charset="2"/>
              </a:rPr>
              <a:t> DURABILITY!</a:t>
            </a:r>
            <a:endParaRPr lang="en-US" sz="2800" dirty="0" smtClean="0">
              <a:latin typeface="Calibri" pitchFamily="34" charset="0"/>
            </a:endParaRPr>
          </a:p>
        </p:txBody>
      </p:sp>
    </p:spTree>
    <p:extLst>
      <p:ext uri="{BB962C8B-B14F-4D97-AF65-F5344CB8AC3E}">
        <p14:creationId xmlns:p14="http://schemas.microsoft.com/office/powerpoint/2010/main" val="279425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838200"/>
          </a:xfrm>
        </p:spPr>
        <p:txBody>
          <a:bodyPr>
            <a:normAutofit/>
          </a:bodyPr>
          <a:lstStyle/>
          <a:p>
            <a:r>
              <a:rPr lang="en-US" sz="3600" b="1" u="sng" dirty="0" smtClean="0">
                <a:solidFill>
                  <a:schemeClr val="tx1">
                    <a:lumMod val="90000"/>
                    <a:lumOff val="10000"/>
                  </a:schemeClr>
                </a:solidFill>
                <a:latin typeface="Calibri" pitchFamily="34" charset="0"/>
              </a:rPr>
              <a:t>Where we’re headed next…</a:t>
            </a:r>
            <a:endParaRPr lang="en-US" sz="3600" b="1" u="sng" dirty="0">
              <a:solidFill>
                <a:schemeClr val="tx1">
                  <a:lumMod val="90000"/>
                  <a:lumOff val="10000"/>
                </a:schemeClr>
              </a:solidFill>
              <a:latin typeface="Calibri" pitchFamily="34" charset="0"/>
            </a:endParaRPr>
          </a:p>
        </p:txBody>
      </p:sp>
      <p:sp>
        <p:nvSpPr>
          <p:cNvPr id="2" name="Content Placeholder 1"/>
          <p:cNvSpPr>
            <a:spLocks noGrp="1"/>
          </p:cNvSpPr>
          <p:nvPr>
            <p:ph idx="1"/>
          </p:nvPr>
        </p:nvSpPr>
        <p:spPr>
          <a:xfrm>
            <a:off x="3200400" y="1524000"/>
            <a:ext cx="5486400" cy="5105400"/>
          </a:xfrm>
        </p:spPr>
        <p:txBody>
          <a:bodyPr>
            <a:normAutofit/>
          </a:bodyPr>
          <a:lstStyle/>
          <a:p>
            <a:pPr marL="514350" lvl="0" indent="-514350">
              <a:buClr>
                <a:srgbClr val="089CA2"/>
              </a:buClr>
              <a:buFont typeface="Wingdings 2"/>
              <a:buAutoNum type="arabicParenBoth"/>
            </a:pPr>
            <a:r>
              <a:rPr lang="en-US" sz="2800" dirty="0">
                <a:solidFill>
                  <a:srgbClr val="2F2F2F"/>
                </a:solidFill>
                <a:latin typeface="Calibri"/>
              </a:rPr>
              <a:t>Which aspects of the course might be responsible for promoting these knowledge gains?</a:t>
            </a:r>
          </a:p>
          <a:p>
            <a:pPr marL="514350" lvl="0" indent="-514350">
              <a:buClr>
                <a:srgbClr val="089CA2"/>
              </a:buClr>
              <a:buFont typeface="Wingdings 2"/>
              <a:buAutoNum type="arabicParenBoth"/>
            </a:pPr>
            <a:endParaRPr lang="en-US" sz="2800" dirty="0">
              <a:solidFill>
                <a:srgbClr val="2F2F2F"/>
              </a:solidFill>
              <a:latin typeface="Calibri"/>
            </a:endParaRPr>
          </a:p>
          <a:p>
            <a:pPr marL="514350" lvl="0" indent="-514350">
              <a:buClr>
                <a:srgbClr val="089CA2"/>
              </a:buClr>
              <a:buFont typeface="Wingdings 2"/>
              <a:buAutoNum type="arabicParenBoth"/>
            </a:pPr>
            <a:r>
              <a:rPr lang="en-US" sz="2800" dirty="0">
                <a:solidFill>
                  <a:srgbClr val="2F2F2F"/>
                </a:solidFill>
                <a:latin typeface="Calibri"/>
              </a:rPr>
              <a:t>Might student engagement be connected to knowledge gained in some way?</a:t>
            </a:r>
          </a:p>
          <a:p>
            <a:pPr marL="514350" lvl="0" indent="-514350">
              <a:buClr>
                <a:srgbClr val="089CA2"/>
              </a:buClr>
              <a:buFont typeface="Wingdings 2"/>
              <a:buAutoNum type="arabicParenBoth"/>
            </a:pPr>
            <a:endParaRPr lang="en-US" sz="2800" dirty="0">
              <a:solidFill>
                <a:srgbClr val="2F2F2F"/>
              </a:solidFill>
              <a:latin typeface="Calibri"/>
            </a:endParaRPr>
          </a:p>
          <a:p>
            <a:pPr marL="514350" lvl="0" indent="-514350">
              <a:buClr>
                <a:srgbClr val="089CA2"/>
              </a:buClr>
              <a:buFont typeface="Wingdings 2"/>
              <a:buAutoNum type="arabicParenBoth"/>
            </a:pPr>
            <a:r>
              <a:rPr lang="en-US" sz="2800" dirty="0">
                <a:solidFill>
                  <a:srgbClr val="2F2F2F"/>
                </a:solidFill>
                <a:latin typeface="Calibri"/>
              </a:rPr>
              <a:t>Are these gains sticky (durable)?</a:t>
            </a:r>
          </a:p>
          <a:p>
            <a:pPr marL="0" indent="0">
              <a:buNone/>
            </a:pPr>
            <a:endParaRPr lang="en-US" dirty="0" smtClean="0">
              <a:latin typeface="Calibri" pitchFamily="34" charset="0"/>
            </a:endParaRPr>
          </a:p>
        </p:txBody>
      </p:sp>
      <p:pic>
        <p:nvPicPr>
          <p:cNvPr id="4" name="Picture 3"/>
          <p:cNvPicPr>
            <a:picLocks noChangeAspect="1" noChangeArrowheads="1"/>
          </p:cNvPicPr>
          <p:nvPr/>
        </p:nvPicPr>
        <p:blipFill>
          <a:blip r:embed="rId2" cstate="print"/>
          <a:srcRect l="28088" t="9135" r="36805" b="23625"/>
          <a:stretch>
            <a:fillRect/>
          </a:stretch>
        </p:blipFill>
        <p:spPr bwMode="auto">
          <a:xfrm>
            <a:off x="457200" y="1524000"/>
            <a:ext cx="2362200" cy="4794591"/>
          </a:xfrm>
          <a:prstGeom prst="rect">
            <a:avLst/>
          </a:prstGeom>
          <a:noFill/>
          <a:ln w="38100">
            <a:solidFill>
              <a:schemeClr val="tx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2">
                                            <p:txEl>
                                              <p:pRg st="0" end="0"/>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2">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838200"/>
          </a:xfrm>
        </p:spPr>
        <p:txBody>
          <a:bodyPr>
            <a:normAutofit/>
          </a:bodyPr>
          <a:lstStyle/>
          <a:p>
            <a:r>
              <a:rPr lang="en-US" sz="3600" b="1" u="sng" dirty="0" smtClean="0">
                <a:solidFill>
                  <a:schemeClr val="tx1">
                    <a:lumMod val="90000"/>
                    <a:lumOff val="10000"/>
                  </a:schemeClr>
                </a:solidFill>
                <a:latin typeface="Calibri" pitchFamily="34" charset="0"/>
              </a:rPr>
              <a:t>Acknowledgements:</a:t>
            </a:r>
            <a:endParaRPr lang="en-US" sz="3600" b="1" u="sng" dirty="0">
              <a:solidFill>
                <a:schemeClr val="tx1">
                  <a:lumMod val="90000"/>
                  <a:lumOff val="10000"/>
                </a:schemeClr>
              </a:solidFill>
              <a:latin typeface="Calibri" pitchFamily="34" charset="0"/>
            </a:endParaRPr>
          </a:p>
        </p:txBody>
      </p:sp>
      <p:sp>
        <p:nvSpPr>
          <p:cNvPr id="2" name="Content Placeholder 1"/>
          <p:cNvSpPr>
            <a:spLocks noGrp="1"/>
          </p:cNvSpPr>
          <p:nvPr>
            <p:ph idx="1"/>
          </p:nvPr>
        </p:nvSpPr>
        <p:spPr>
          <a:xfrm>
            <a:off x="457200" y="1600200"/>
            <a:ext cx="8229600" cy="4953000"/>
          </a:xfrm>
        </p:spPr>
        <p:txBody>
          <a:bodyPr>
            <a:normAutofit fontScale="92500" lnSpcReduction="10000"/>
          </a:bodyPr>
          <a:lstStyle/>
          <a:p>
            <a:r>
              <a:rPr lang="en-US" sz="2800" dirty="0" smtClean="0">
                <a:latin typeface="Calibri" pitchFamily="34" charset="0"/>
              </a:rPr>
              <a:t>Heather </a:t>
            </a:r>
            <a:r>
              <a:rPr lang="en-US" sz="2800" dirty="0" err="1" smtClean="0">
                <a:latin typeface="Calibri" pitchFamily="34" charset="0"/>
              </a:rPr>
              <a:t>Petcovic</a:t>
            </a:r>
            <a:r>
              <a:rPr lang="en-US" sz="2800" dirty="0" smtClean="0">
                <a:latin typeface="Calibri" pitchFamily="34" charset="0"/>
              </a:rPr>
              <a:t> and Carla </a:t>
            </a:r>
            <a:r>
              <a:rPr lang="en-US" sz="2800" dirty="0" err="1" smtClean="0">
                <a:latin typeface="Calibri" pitchFamily="34" charset="0"/>
              </a:rPr>
              <a:t>Koretsky</a:t>
            </a:r>
            <a:r>
              <a:rPr lang="en-US" sz="2800" dirty="0" smtClean="0">
                <a:latin typeface="Calibri" pitchFamily="34" charset="0"/>
              </a:rPr>
              <a:t> are the co-PIs for the research study discussed in this presentation.  This work is supported by the National Science Foundation under Grant No. GEO-0807578 (PI </a:t>
            </a:r>
            <a:r>
              <a:rPr lang="en-US" sz="2800" dirty="0" err="1" smtClean="0">
                <a:latin typeface="Calibri" pitchFamily="34" charset="0"/>
              </a:rPr>
              <a:t>Petcovic</a:t>
            </a:r>
            <a:r>
              <a:rPr lang="en-US" sz="2800" dirty="0" smtClean="0">
                <a:latin typeface="Calibri" pitchFamily="34" charset="0"/>
              </a:rPr>
              <a:t>). </a:t>
            </a:r>
          </a:p>
          <a:p>
            <a:pPr>
              <a:lnSpc>
                <a:spcPct val="50000"/>
              </a:lnSpc>
              <a:buNone/>
            </a:pPr>
            <a:endParaRPr lang="en-US" sz="2800" dirty="0" smtClean="0">
              <a:latin typeface="Calibri" pitchFamily="34" charset="0"/>
            </a:endParaRPr>
          </a:p>
          <a:p>
            <a:r>
              <a:rPr lang="en-US" sz="2800" dirty="0" smtClean="0">
                <a:latin typeface="Calibri" pitchFamily="34" charset="0"/>
              </a:rPr>
              <a:t>Our thanks to:</a:t>
            </a:r>
          </a:p>
          <a:p>
            <a:pPr lvl="1"/>
            <a:r>
              <a:rPr lang="en-US" dirty="0" smtClean="0">
                <a:latin typeface="Calibri" pitchFamily="34" charset="0"/>
              </a:rPr>
              <a:t>Julie </a:t>
            </a:r>
            <a:r>
              <a:rPr lang="en-US" dirty="0" err="1" smtClean="0">
                <a:latin typeface="Calibri" pitchFamily="34" charset="0"/>
              </a:rPr>
              <a:t>Libarkin</a:t>
            </a:r>
            <a:r>
              <a:rPr lang="en-US" dirty="0" smtClean="0">
                <a:latin typeface="Calibri" pitchFamily="34" charset="0"/>
              </a:rPr>
              <a:t> for her input in the design of pre-course instruments</a:t>
            </a:r>
          </a:p>
          <a:p>
            <a:pPr lvl="1"/>
            <a:r>
              <a:rPr lang="en-US" dirty="0" smtClean="0">
                <a:latin typeface="Calibri" pitchFamily="34" charset="0"/>
              </a:rPr>
              <a:t>Karen McNeal for her advice for evaluating student conceptions of eutrophication.</a:t>
            </a:r>
          </a:p>
          <a:p>
            <a:pPr lvl="1"/>
            <a:r>
              <a:rPr lang="en-US" dirty="0" smtClean="0">
                <a:latin typeface="Calibri" pitchFamily="34" charset="0"/>
              </a:rPr>
              <a:t>Yoko Furukawa, </a:t>
            </a:r>
            <a:r>
              <a:rPr lang="en-US" dirty="0" err="1" smtClean="0">
                <a:latin typeface="Calibri" pitchFamily="34" charset="0"/>
              </a:rPr>
              <a:t>Christof</a:t>
            </a:r>
            <a:r>
              <a:rPr lang="en-US" dirty="0" smtClean="0">
                <a:latin typeface="Calibri" pitchFamily="34" charset="0"/>
              </a:rPr>
              <a:t> </a:t>
            </a:r>
            <a:r>
              <a:rPr lang="en-US" dirty="0" err="1" smtClean="0">
                <a:latin typeface="Calibri" pitchFamily="34" charset="0"/>
              </a:rPr>
              <a:t>Meile</a:t>
            </a:r>
            <a:r>
              <a:rPr lang="en-US" dirty="0" smtClean="0">
                <a:latin typeface="Calibri" pitchFamily="34" charset="0"/>
              </a:rPr>
              <a:t>, and Kim Hunter for their assistance in reviewing the 2010 version of the Geochemistry Knowledge Survey.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762000"/>
          </a:xfrm>
        </p:spPr>
        <p:txBody>
          <a:bodyPr>
            <a:normAutofit/>
          </a:bodyPr>
          <a:lstStyle/>
          <a:p>
            <a:r>
              <a:rPr lang="en-US" sz="3600" b="1" u="sng" dirty="0" smtClean="0">
                <a:solidFill>
                  <a:schemeClr val="tx1">
                    <a:lumMod val="90000"/>
                    <a:lumOff val="10000"/>
                  </a:schemeClr>
                </a:solidFill>
                <a:latin typeface="Calibri" pitchFamily="34" charset="0"/>
              </a:rPr>
              <a:t>Where we’re going…</a:t>
            </a:r>
            <a:endParaRPr lang="en-US" sz="3600" b="1" u="sng" dirty="0">
              <a:solidFill>
                <a:schemeClr val="tx1">
                  <a:lumMod val="90000"/>
                  <a:lumOff val="10000"/>
                </a:schemeClr>
              </a:solidFill>
              <a:latin typeface="Calibri" pitchFamily="34" charset="0"/>
            </a:endParaRPr>
          </a:p>
        </p:txBody>
      </p:sp>
      <p:sp>
        <p:nvSpPr>
          <p:cNvPr id="2" name="Content Placeholder 1"/>
          <p:cNvSpPr>
            <a:spLocks noGrp="1"/>
          </p:cNvSpPr>
          <p:nvPr>
            <p:ph idx="1"/>
          </p:nvPr>
        </p:nvSpPr>
        <p:spPr>
          <a:xfrm>
            <a:off x="457200" y="1676400"/>
            <a:ext cx="3352800" cy="4876800"/>
          </a:xfrm>
        </p:spPr>
        <p:txBody>
          <a:bodyPr>
            <a:normAutofit fontScale="92500" lnSpcReduction="20000"/>
          </a:bodyPr>
          <a:lstStyle/>
          <a:p>
            <a:pPr lvl="1">
              <a:lnSpc>
                <a:spcPct val="30000"/>
              </a:lnSpc>
              <a:buNone/>
            </a:pPr>
            <a:endParaRPr lang="en-US" sz="2600" dirty="0" smtClean="0">
              <a:latin typeface="Calibri" pitchFamily="34" charset="0"/>
            </a:endParaRPr>
          </a:p>
          <a:p>
            <a:r>
              <a:rPr lang="en-US" dirty="0" smtClean="0">
                <a:latin typeface="Calibri" pitchFamily="34" charset="0"/>
                <a:sym typeface="Wingdings" pitchFamily="2" charset="2"/>
              </a:rPr>
              <a:t>Our Environmental Field Geochemistry course</a:t>
            </a:r>
            <a:endParaRPr lang="en-US" dirty="0">
              <a:latin typeface="Calibri" pitchFamily="34" charset="0"/>
              <a:sym typeface="Wingdings" pitchFamily="2" charset="2"/>
            </a:endParaRPr>
          </a:p>
          <a:p>
            <a:pPr lvl="1">
              <a:buNone/>
            </a:pPr>
            <a:endParaRPr lang="en-US" dirty="0" smtClean="0">
              <a:latin typeface="Calibri" pitchFamily="34" charset="0"/>
            </a:endParaRPr>
          </a:p>
          <a:p>
            <a:r>
              <a:rPr lang="en-US" dirty="0" smtClean="0">
                <a:latin typeface="Calibri" pitchFamily="34" charset="0"/>
                <a:sym typeface="Wingdings" pitchFamily="2" charset="2"/>
              </a:rPr>
              <a:t>2009-2010 Results</a:t>
            </a:r>
            <a:endParaRPr lang="en-US" dirty="0" smtClean="0">
              <a:latin typeface="Calibri" pitchFamily="34" charset="0"/>
              <a:sym typeface="Wingdings" pitchFamily="2" charset="2"/>
            </a:endParaRPr>
          </a:p>
          <a:p>
            <a:pPr marL="0" indent="0">
              <a:buNone/>
            </a:pPr>
            <a:endParaRPr lang="en-US" sz="2400" dirty="0">
              <a:latin typeface="Calibri" pitchFamily="34" charset="0"/>
              <a:sym typeface="Wingdings" pitchFamily="2" charset="2"/>
            </a:endParaRPr>
          </a:p>
          <a:p>
            <a:r>
              <a:rPr lang="en-US" dirty="0" smtClean="0">
                <a:latin typeface="Calibri" pitchFamily="34" charset="0"/>
                <a:sym typeface="Wingdings" pitchFamily="2" charset="2"/>
              </a:rPr>
              <a:t>New questions for 2011-2012</a:t>
            </a:r>
          </a:p>
          <a:p>
            <a:pPr marL="0" indent="0">
              <a:buNone/>
            </a:pPr>
            <a:endParaRPr lang="en-US" dirty="0" smtClean="0">
              <a:latin typeface="Calibri" pitchFamily="34" charset="0"/>
              <a:sym typeface="Wingdings" pitchFamily="2" charset="2"/>
            </a:endParaRPr>
          </a:p>
          <a:p>
            <a:r>
              <a:rPr lang="en-US" dirty="0" smtClean="0">
                <a:latin typeface="Calibri" pitchFamily="34" charset="0"/>
                <a:sym typeface="Wingdings" pitchFamily="2" charset="2"/>
              </a:rPr>
              <a:t>2011-2012 Results</a:t>
            </a:r>
            <a:endParaRPr lang="en-US" dirty="0" smtClean="0">
              <a:latin typeface="Calibri" pitchFamily="34" charset="0"/>
              <a:sym typeface="Wingdings" pitchFamily="2" charset="2"/>
            </a:endParaRPr>
          </a:p>
          <a:p>
            <a:pPr marL="0" indent="0">
              <a:buNone/>
            </a:pPr>
            <a:endParaRPr lang="en-US" dirty="0" smtClean="0">
              <a:latin typeface="Calibri" pitchFamily="34" charset="0"/>
              <a:sym typeface="Wingdings" pitchFamily="2" charset="2"/>
            </a:endParaRPr>
          </a:p>
          <a:p>
            <a:r>
              <a:rPr lang="en-US" dirty="0" smtClean="0">
                <a:latin typeface="Calibri" pitchFamily="34" charset="0"/>
                <a:sym typeface="Wingdings" pitchFamily="2" charset="2"/>
              </a:rPr>
              <a:t>Where we’re headed next…</a:t>
            </a:r>
            <a:endParaRPr lang="en-US" dirty="0" smtClean="0">
              <a:latin typeface="Calibri" pitchFamily="34" charset="0"/>
            </a:endParaRPr>
          </a:p>
        </p:txBody>
      </p:sp>
      <p:pic>
        <p:nvPicPr>
          <p:cNvPr id="4" name="Picture 2"/>
          <p:cNvPicPr>
            <a:picLocks noChangeAspect="1" noChangeArrowheads="1"/>
          </p:cNvPicPr>
          <p:nvPr/>
        </p:nvPicPr>
        <p:blipFill>
          <a:blip r:embed="rId3" cstate="print"/>
          <a:srcRect l="12639" t="9328" b="16051"/>
          <a:stretch>
            <a:fillRect/>
          </a:stretch>
        </p:blipFill>
        <p:spPr bwMode="auto">
          <a:xfrm>
            <a:off x="6213764" y="1981200"/>
            <a:ext cx="2667000" cy="1714883"/>
          </a:xfrm>
          <a:prstGeom prst="rect">
            <a:avLst/>
          </a:prstGeom>
          <a:noFill/>
          <a:ln w="38100">
            <a:solidFill>
              <a:schemeClr val="tx1"/>
            </a:solidFill>
            <a:miter lim="800000"/>
            <a:headEnd/>
            <a:tailEnd/>
          </a:ln>
          <a:effectLst/>
        </p:spPr>
      </p:pic>
      <p:pic>
        <p:nvPicPr>
          <p:cNvPr id="5" name="Picture 3"/>
          <p:cNvPicPr>
            <a:picLocks noChangeAspect="1" noChangeArrowheads="1"/>
          </p:cNvPicPr>
          <p:nvPr/>
        </p:nvPicPr>
        <p:blipFill>
          <a:blip r:embed="rId4" cstate="print"/>
          <a:srcRect b="14186"/>
          <a:stretch>
            <a:fillRect/>
          </a:stretch>
        </p:blipFill>
        <p:spPr bwMode="auto">
          <a:xfrm>
            <a:off x="6248400" y="4010892"/>
            <a:ext cx="2632364" cy="1724230"/>
          </a:xfrm>
          <a:prstGeom prst="rect">
            <a:avLst/>
          </a:prstGeom>
          <a:noFill/>
          <a:ln w="38100">
            <a:solidFill>
              <a:schemeClr val="tx1"/>
            </a:solidFill>
            <a:miter lim="800000"/>
            <a:headEnd/>
            <a:tailEnd/>
          </a:ln>
          <a:effectLst/>
        </p:spPr>
      </p:pic>
      <p:pic>
        <p:nvPicPr>
          <p:cNvPr id="6" name="Picture 4"/>
          <p:cNvPicPr>
            <a:picLocks noChangeAspect="1" noChangeArrowheads="1"/>
          </p:cNvPicPr>
          <p:nvPr/>
        </p:nvPicPr>
        <p:blipFill>
          <a:blip r:embed="rId5" cstate="print"/>
          <a:srcRect l="30339" r="38766"/>
          <a:stretch>
            <a:fillRect/>
          </a:stretch>
        </p:blipFill>
        <p:spPr bwMode="auto">
          <a:xfrm>
            <a:off x="4191000" y="1828800"/>
            <a:ext cx="1676400" cy="4084638"/>
          </a:xfrm>
          <a:prstGeom prst="rect">
            <a:avLst/>
          </a:prstGeom>
          <a:noFill/>
          <a:ln w="3810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229600" cy="762000"/>
          </a:xfrm>
        </p:spPr>
        <p:txBody>
          <a:bodyPr>
            <a:normAutofit/>
          </a:bodyPr>
          <a:lstStyle/>
          <a:p>
            <a:r>
              <a:rPr lang="en-US" sz="3600" b="1" u="sng" dirty="0" smtClean="0">
                <a:solidFill>
                  <a:schemeClr val="tx1">
                    <a:lumMod val="90000"/>
                    <a:lumOff val="10000"/>
                  </a:schemeClr>
                </a:solidFill>
                <a:latin typeface="Calibri" pitchFamily="34" charset="0"/>
              </a:rPr>
              <a:t>The </a:t>
            </a:r>
            <a:r>
              <a:rPr lang="en-US" sz="3600" b="1" u="sng" dirty="0" smtClean="0">
                <a:solidFill>
                  <a:schemeClr val="tx1">
                    <a:lumMod val="90000"/>
                    <a:lumOff val="10000"/>
                  </a:schemeClr>
                </a:solidFill>
                <a:latin typeface="Calibri" pitchFamily="34" charset="0"/>
              </a:rPr>
              <a:t>Course:</a:t>
            </a:r>
            <a:endParaRPr lang="en-US" sz="3600" b="1" u="sng" dirty="0">
              <a:solidFill>
                <a:schemeClr val="tx1">
                  <a:lumMod val="90000"/>
                  <a:lumOff val="10000"/>
                </a:schemeClr>
              </a:solidFill>
              <a:latin typeface="Calibri" pitchFamily="34" charset="0"/>
            </a:endParaRPr>
          </a:p>
        </p:txBody>
      </p:sp>
      <p:pic>
        <p:nvPicPr>
          <p:cNvPr id="12" name="Picture 11" descr="Heasley-4811.jpg"/>
          <p:cNvPicPr>
            <a:picLocks noChangeAspect="1"/>
          </p:cNvPicPr>
          <p:nvPr/>
        </p:nvPicPr>
        <p:blipFill rotWithShape="1">
          <a:blip r:embed="rId3" cstate="print"/>
          <a:srcRect l="6859" b="19283"/>
          <a:stretch/>
        </p:blipFill>
        <p:spPr>
          <a:xfrm>
            <a:off x="533400" y="1242556"/>
            <a:ext cx="3003000" cy="2082535"/>
          </a:xfrm>
          <a:prstGeom prst="rect">
            <a:avLst/>
          </a:prstGeom>
          <a:ln w="38100" cmpd="sng">
            <a:solidFill>
              <a:schemeClr val="tx1"/>
            </a:solidFill>
          </a:ln>
        </p:spPr>
      </p:pic>
      <p:sp>
        <p:nvSpPr>
          <p:cNvPr id="11" name="Content Placeholder 1"/>
          <p:cNvSpPr>
            <a:spLocks noGrp="1"/>
          </p:cNvSpPr>
          <p:nvPr>
            <p:ph idx="1"/>
          </p:nvPr>
        </p:nvSpPr>
        <p:spPr>
          <a:xfrm>
            <a:off x="4038600" y="1205345"/>
            <a:ext cx="4953000" cy="5562600"/>
          </a:xfrm>
        </p:spPr>
        <p:txBody>
          <a:bodyPr>
            <a:normAutofit/>
          </a:bodyPr>
          <a:lstStyle/>
          <a:p>
            <a:r>
              <a:rPr lang="en-US" dirty="0" smtClean="0">
                <a:latin typeface="Calibri" pitchFamily="34" charset="0"/>
              </a:rPr>
              <a:t>All upper level students</a:t>
            </a:r>
          </a:p>
          <a:p>
            <a:pPr lvl="1"/>
            <a:r>
              <a:rPr lang="en-US" dirty="0" smtClean="0">
                <a:latin typeface="Calibri" pitchFamily="34" charset="0"/>
              </a:rPr>
              <a:t>GEOS and ENVS majors</a:t>
            </a:r>
            <a:endParaRPr lang="en-US" dirty="0" smtClean="0">
              <a:latin typeface="Calibri" pitchFamily="34" charset="0"/>
            </a:endParaRPr>
          </a:p>
          <a:p>
            <a:pPr lvl="1"/>
            <a:r>
              <a:rPr lang="en-US" dirty="0" smtClean="0">
                <a:latin typeface="Calibri" pitchFamily="34" charset="0"/>
              </a:rPr>
              <a:t>Some </a:t>
            </a:r>
            <a:r>
              <a:rPr lang="en-US" dirty="0" smtClean="0">
                <a:latin typeface="Calibri" pitchFamily="34" charset="0"/>
              </a:rPr>
              <a:t>graduate students</a:t>
            </a:r>
          </a:p>
          <a:p>
            <a:pPr lvl="1">
              <a:lnSpc>
                <a:spcPct val="30000"/>
              </a:lnSpc>
              <a:buNone/>
            </a:pPr>
            <a:endParaRPr lang="en-US" sz="2600" dirty="0" smtClean="0">
              <a:latin typeface="Calibri" pitchFamily="34" charset="0"/>
            </a:endParaRPr>
          </a:p>
          <a:p>
            <a:r>
              <a:rPr lang="en-US" dirty="0">
                <a:latin typeface="Calibri" pitchFamily="34" charset="0"/>
              </a:rPr>
              <a:t>Demographics</a:t>
            </a:r>
          </a:p>
          <a:p>
            <a:pPr lvl="1"/>
            <a:r>
              <a:rPr lang="en-US" dirty="0">
                <a:latin typeface="Calibri" pitchFamily="34" charset="0"/>
              </a:rPr>
              <a:t>Close to 50/50 male/female</a:t>
            </a:r>
          </a:p>
          <a:p>
            <a:pPr lvl="1"/>
            <a:r>
              <a:rPr lang="en-US" dirty="0">
                <a:latin typeface="Calibri" pitchFamily="34" charset="0"/>
              </a:rPr>
              <a:t>Most students between 22 and 25 years </a:t>
            </a:r>
            <a:r>
              <a:rPr lang="en-US" dirty="0" smtClean="0">
                <a:latin typeface="Calibri" pitchFamily="34" charset="0"/>
              </a:rPr>
              <a:t>old</a:t>
            </a:r>
          </a:p>
          <a:p>
            <a:pPr marL="393192" lvl="1" indent="0">
              <a:lnSpc>
                <a:spcPct val="30000"/>
              </a:lnSpc>
              <a:buNone/>
            </a:pPr>
            <a:endParaRPr lang="en-US" dirty="0">
              <a:latin typeface="Calibri" pitchFamily="34" charset="0"/>
            </a:endParaRPr>
          </a:p>
          <a:p>
            <a:r>
              <a:rPr lang="en-US" dirty="0" smtClean="0">
                <a:latin typeface="Calibri" pitchFamily="34" charset="0"/>
              </a:rPr>
              <a:t>Semester flow = gradual reduction in scaffolding</a:t>
            </a:r>
          </a:p>
          <a:p>
            <a:pPr lvl="1"/>
            <a:r>
              <a:rPr lang="en-US" dirty="0" smtClean="0">
                <a:latin typeface="Calibri" pitchFamily="34" charset="0"/>
              </a:rPr>
              <a:t>Intro to content/methods</a:t>
            </a:r>
          </a:p>
          <a:p>
            <a:pPr lvl="1"/>
            <a:r>
              <a:rPr lang="en-US" dirty="0" smtClean="0">
                <a:latin typeface="Calibri" pitchFamily="34" charset="0"/>
              </a:rPr>
              <a:t>Student-led investigation</a:t>
            </a:r>
            <a:endParaRPr lang="en-US" dirty="0">
              <a:latin typeface="Calibri" pitchFamily="34" charset="0"/>
            </a:endParaRPr>
          </a:p>
        </p:txBody>
      </p:sp>
      <p:pic>
        <p:nvPicPr>
          <p:cNvPr id="6" name="Picture 2"/>
          <p:cNvPicPr>
            <a:picLocks noChangeAspect="1" noChangeArrowheads="1"/>
          </p:cNvPicPr>
          <p:nvPr/>
        </p:nvPicPr>
        <p:blipFill>
          <a:blip r:embed="rId4" cstate="print"/>
          <a:srcRect l="29848" r="12320" b="10123"/>
          <a:stretch>
            <a:fillRect/>
          </a:stretch>
        </p:blipFill>
        <p:spPr bwMode="auto">
          <a:xfrm>
            <a:off x="304800" y="3581400"/>
            <a:ext cx="1328738" cy="2743200"/>
          </a:xfrm>
          <a:prstGeom prst="rect">
            <a:avLst/>
          </a:prstGeom>
          <a:noFill/>
          <a:ln w="38100">
            <a:solidFill>
              <a:schemeClr val="tx1"/>
            </a:solidFill>
            <a:miter lim="800000"/>
            <a:headEnd/>
            <a:tailEnd/>
          </a:ln>
          <a:effectLst/>
        </p:spPr>
      </p:pic>
      <p:pic>
        <p:nvPicPr>
          <p:cNvPr id="7" name="Picture 3"/>
          <p:cNvPicPr>
            <a:picLocks noChangeAspect="1" noChangeArrowheads="1"/>
          </p:cNvPicPr>
          <p:nvPr/>
        </p:nvPicPr>
        <p:blipFill>
          <a:blip r:embed="rId5" cstate="print"/>
          <a:srcRect l="20692" t="20963" r="41930" b="6468"/>
          <a:stretch>
            <a:fillRect/>
          </a:stretch>
        </p:blipFill>
        <p:spPr bwMode="auto">
          <a:xfrm>
            <a:off x="1889400" y="3581400"/>
            <a:ext cx="1876926" cy="2743200"/>
          </a:xfrm>
          <a:prstGeom prst="rect">
            <a:avLst/>
          </a:prstGeom>
          <a:noFill/>
          <a:ln w="38100">
            <a:solidFill>
              <a:schemeClr val="tx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14400"/>
          </a:xfrm>
        </p:spPr>
        <p:txBody>
          <a:bodyPr>
            <a:normAutofit/>
          </a:bodyPr>
          <a:lstStyle/>
          <a:p>
            <a:r>
              <a:rPr lang="en-US" sz="3600" b="1" u="sng" dirty="0" smtClean="0">
                <a:solidFill>
                  <a:schemeClr val="tx1">
                    <a:lumMod val="90000"/>
                    <a:lumOff val="10000"/>
                  </a:schemeClr>
                </a:solidFill>
                <a:latin typeface="Calibri" pitchFamily="34" charset="0"/>
              </a:rPr>
              <a:t>The Course – Content:</a:t>
            </a:r>
            <a:endParaRPr lang="en-US" sz="3600" b="1" u="sng" dirty="0">
              <a:solidFill>
                <a:schemeClr val="tx1">
                  <a:lumMod val="90000"/>
                  <a:lumOff val="10000"/>
                </a:schemeClr>
              </a:solidFill>
              <a:latin typeface="Calibri" pitchFamily="34" charset="0"/>
            </a:endParaRPr>
          </a:p>
        </p:txBody>
      </p:sp>
      <p:sp>
        <p:nvSpPr>
          <p:cNvPr id="12" name="TextBox 11"/>
          <p:cNvSpPr txBox="1"/>
          <p:nvPr/>
        </p:nvSpPr>
        <p:spPr>
          <a:xfrm>
            <a:off x="6781800" y="5562600"/>
            <a:ext cx="1371600" cy="430887"/>
          </a:xfrm>
          <a:prstGeom prst="rect">
            <a:avLst/>
          </a:prstGeom>
          <a:noFill/>
        </p:spPr>
        <p:txBody>
          <a:bodyPr wrap="square" rtlCol="0">
            <a:spAutoFit/>
          </a:bodyPr>
          <a:lstStyle/>
          <a:p>
            <a:pPr algn="ctr"/>
            <a:r>
              <a:rPr lang="en-US" sz="2200" dirty="0" smtClean="0">
                <a:latin typeface="Calibri" pitchFamily="34" charset="0"/>
              </a:rPr>
              <a:t>Oxygen</a:t>
            </a:r>
            <a:endParaRPr lang="en-US" sz="2200" dirty="0">
              <a:latin typeface="Calibri" pitchFamily="34" charset="0"/>
            </a:endParaRPr>
          </a:p>
        </p:txBody>
      </p:sp>
      <p:sp>
        <p:nvSpPr>
          <p:cNvPr id="13" name="TextBox 12"/>
          <p:cNvSpPr txBox="1"/>
          <p:nvPr/>
        </p:nvSpPr>
        <p:spPr>
          <a:xfrm>
            <a:off x="4724400" y="1295400"/>
            <a:ext cx="1295400" cy="430887"/>
          </a:xfrm>
          <a:prstGeom prst="rect">
            <a:avLst/>
          </a:prstGeom>
          <a:noFill/>
        </p:spPr>
        <p:txBody>
          <a:bodyPr wrap="square" rtlCol="0">
            <a:spAutoFit/>
          </a:bodyPr>
          <a:lstStyle/>
          <a:p>
            <a:pPr algn="ctr"/>
            <a:r>
              <a:rPr lang="en-US" sz="2200" dirty="0" smtClean="0">
                <a:latin typeface="Calibri" pitchFamily="34" charset="0"/>
              </a:rPr>
              <a:t>Causes</a:t>
            </a:r>
            <a:endParaRPr lang="en-US" sz="2200" dirty="0">
              <a:latin typeface="Calibri" pitchFamily="34" charset="0"/>
            </a:endParaRPr>
          </a:p>
        </p:txBody>
      </p:sp>
      <p:sp>
        <p:nvSpPr>
          <p:cNvPr id="14" name="TextBox 13"/>
          <p:cNvSpPr txBox="1"/>
          <p:nvPr/>
        </p:nvSpPr>
        <p:spPr>
          <a:xfrm>
            <a:off x="5791200" y="762000"/>
            <a:ext cx="1295400" cy="430887"/>
          </a:xfrm>
          <a:prstGeom prst="rect">
            <a:avLst/>
          </a:prstGeom>
          <a:noFill/>
        </p:spPr>
        <p:txBody>
          <a:bodyPr wrap="square" rtlCol="0">
            <a:spAutoFit/>
          </a:bodyPr>
          <a:lstStyle/>
          <a:p>
            <a:pPr algn="ctr"/>
            <a:r>
              <a:rPr lang="en-US" sz="2200" dirty="0" smtClean="0">
                <a:latin typeface="Calibri" pitchFamily="34" charset="0"/>
              </a:rPr>
              <a:t>Process</a:t>
            </a:r>
            <a:endParaRPr lang="en-US" sz="2200" dirty="0">
              <a:latin typeface="Calibri" pitchFamily="34" charset="0"/>
            </a:endParaRPr>
          </a:p>
        </p:txBody>
      </p:sp>
      <p:sp>
        <p:nvSpPr>
          <p:cNvPr id="15" name="TextBox 14"/>
          <p:cNvSpPr txBox="1"/>
          <p:nvPr/>
        </p:nvSpPr>
        <p:spPr>
          <a:xfrm>
            <a:off x="7086600" y="1295400"/>
            <a:ext cx="1295400" cy="430887"/>
          </a:xfrm>
          <a:prstGeom prst="rect">
            <a:avLst/>
          </a:prstGeom>
          <a:noFill/>
        </p:spPr>
        <p:txBody>
          <a:bodyPr wrap="square" rtlCol="0">
            <a:spAutoFit/>
          </a:bodyPr>
          <a:lstStyle/>
          <a:p>
            <a:pPr algn="ctr"/>
            <a:r>
              <a:rPr lang="en-US" sz="2200" dirty="0" smtClean="0">
                <a:latin typeface="Calibri" pitchFamily="34" charset="0"/>
              </a:rPr>
              <a:t>Results</a:t>
            </a:r>
            <a:endParaRPr lang="en-US" sz="2200" dirty="0">
              <a:latin typeface="Calibri" pitchFamily="34" charset="0"/>
            </a:endParaRPr>
          </a:p>
        </p:txBody>
      </p:sp>
      <p:sp>
        <p:nvSpPr>
          <p:cNvPr id="16" name="TextBox 15"/>
          <p:cNvSpPr txBox="1"/>
          <p:nvPr/>
        </p:nvSpPr>
        <p:spPr>
          <a:xfrm>
            <a:off x="7162800" y="2057400"/>
            <a:ext cx="1676400" cy="430887"/>
          </a:xfrm>
          <a:prstGeom prst="rect">
            <a:avLst/>
          </a:prstGeom>
          <a:noFill/>
        </p:spPr>
        <p:txBody>
          <a:bodyPr wrap="square" rtlCol="0">
            <a:spAutoFit/>
          </a:bodyPr>
          <a:lstStyle/>
          <a:p>
            <a:pPr algn="ctr"/>
            <a:r>
              <a:rPr lang="en-US" sz="2200" dirty="0" smtClean="0">
                <a:latin typeface="Calibri" pitchFamily="34" charset="0"/>
              </a:rPr>
              <a:t>Remediation</a:t>
            </a:r>
            <a:endParaRPr lang="en-US" sz="2200" dirty="0">
              <a:latin typeface="Calibri" pitchFamily="34" charset="0"/>
            </a:endParaRPr>
          </a:p>
        </p:txBody>
      </p:sp>
      <p:sp>
        <p:nvSpPr>
          <p:cNvPr id="17" name="TextBox 16"/>
          <p:cNvSpPr txBox="1"/>
          <p:nvPr/>
        </p:nvSpPr>
        <p:spPr>
          <a:xfrm>
            <a:off x="5638800" y="6096000"/>
            <a:ext cx="1295400" cy="430887"/>
          </a:xfrm>
          <a:prstGeom prst="rect">
            <a:avLst/>
          </a:prstGeom>
          <a:noFill/>
        </p:spPr>
        <p:txBody>
          <a:bodyPr wrap="square" rtlCol="0">
            <a:spAutoFit/>
          </a:bodyPr>
          <a:lstStyle/>
          <a:p>
            <a:pPr algn="ctr"/>
            <a:r>
              <a:rPr lang="en-US" sz="2200" dirty="0" smtClean="0">
                <a:latin typeface="Calibri" pitchFamily="34" charset="0"/>
              </a:rPr>
              <a:t>Nitrogen</a:t>
            </a:r>
            <a:endParaRPr lang="en-US" sz="2200" dirty="0">
              <a:latin typeface="Calibri" pitchFamily="34" charset="0"/>
            </a:endParaRPr>
          </a:p>
        </p:txBody>
      </p:sp>
      <p:sp>
        <p:nvSpPr>
          <p:cNvPr id="18" name="TextBox 17"/>
          <p:cNvSpPr txBox="1"/>
          <p:nvPr/>
        </p:nvSpPr>
        <p:spPr>
          <a:xfrm>
            <a:off x="3429000" y="6172200"/>
            <a:ext cx="1676400" cy="430887"/>
          </a:xfrm>
          <a:prstGeom prst="rect">
            <a:avLst/>
          </a:prstGeom>
          <a:noFill/>
        </p:spPr>
        <p:txBody>
          <a:bodyPr wrap="square" rtlCol="0">
            <a:spAutoFit/>
          </a:bodyPr>
          <a:lstStyle/>
          <a:p>
            <a:pPr algn="ctr"/>
            <a:r>
              <a:rPr lang="en-US" sz="2200" dirty="0" smtClean="0">
                <a:latin typeface="Calibri" pitchFamily="34" charset="0"/>
              </a:rPr>
              <a:t>Phosphorous</a:t>
            </a:r>
            <a:endParaRPr lang="en-US" sz="2200" dirty="0">
              <a:latin typeface="Calibri" pitchFamily="34" charset="0"/>
            </a:endParaRPr>
          </a:p>
        </p:txBody>
      </p:sp>
      <p:grpSp>
        <p:nvGrpSpPr>
          <p:cNvPr id="2" name="Group 24"/>
          <p:cNvGrpSpPr/>
          <p:nvPr/>
        </p:nvGrpSpPr>
        <p:grpSpPr>
          <a:xfrm>
            <a:off x="2438400" y="3505200"/>
            <a:ext cx="3429000" cy="838200"/>
            <a:chOff x="2590800" y="3048000"/>
            <a:chExt cx="3429000" cy="838200"/>
          </a:xfrm>
        </p:grpSpPr>
        <p:sp>
          <p:nvSpPr>
            <p:cNvPr id="8" name="TextBox 7"/>
            <p:cNvSpPr txBox="1"/>
            <p:nvPr/>
          </p:nvSpPr>
          <p:spPr>
            <a:xfrm>
              <a:off x="2895600" y="3124200"/>
              <a:ext cx="3124200" cy="646331"/>
            </a:xfrm>
            <a:prstGeom prst="rect">
              <a:avLst/>
            </a:prstGeom>
            <a:noFill/>
          </p:spPr>
          <p:txBody>
            <a:bodyPr wrap="square" rtlCol="0">
              <a:spAutoFit/>
            </a:bodyPr>
            <a:lstStyle/>
            <a:p>
              <a:r>
                <a:rPr lang="en-US" sz="3600" b="1" dirty="0" smtClean="0">
                  <a:solidFill>
                    <a:schemeClr val="tx1">
                      <a:lumMod val="90000"/>
                      <a:lumOff val="10000"/>
                    </a:schemeClr>
                  </a:solidFill>
                  <a:latin typeface="Calibri" pitchFamily="34" charset="0"/>
                </a:rPr>
                <a:t>Eutrophication</a:t>
              </a:r>
              <a:endParaRPr lang="en-US" sz="3600" b="1" dirty="0">
                <a:solidFill>
                  <a:schemeClr val="tx1">
                    <a:lumMod val="90000"/>
                    <a:lumOff val="10000"/>
                  </a:schemeClr>
                </a:solidFill>
                <a:latin typeface="Calibri" pitchFamily="34" charset="0"/>
              </a:endParaRPr>
            </a:p>
          </p:txBody>
        </p:sp>
        <p:sp>
          <p:nvSpPr>
            <p:cNvPr id="22" name="Oval 21"/>
            <p:cNvSpPr/>
            <p:nvPr/>
          </p:nvSpPr>
          <p:spPr>
            <a:xfrm>
              <a:off x="2590800" y="3048000"/>
              <a:ext cx="3429000" cy="838200"/>
            </a:xfrm>
            <a:prstGeom prst="ellipse">
              <a:avLst/>
            </a:prstGeom>
            <a:noFill/>
            <a:ln w="50800">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23"/>
          <p:cNvGrpSpPr/>
          <p:nvPr/>
        </p:nvGrpSpPr>
        <p:grpSpPr>
          <a:xfrm>
            <a:off x="6172200" y="3429000"/>
            <a:ext cx="2667000" cy="914400"/>
            <a:chOff x="6248400" y="3352800"/>
            <a:chExt cx="2667000" cy="914400"/>
          </a:xfrm>
        </p:grpSpPr>
        <p:sp>
          <p:nvSpPr>
            <p:cNvPr id="10" name="TextBox 9"/>
            <p:cNvSpPr txBox="1"/>
            <p:nvPr/>
          </p:nvSpPr>
          <p:spPr>
            <a:xfrm>
              <a:off x="6248400" y="3505200"/>
              <a:ext cx="2667000" cy="752642"/>
            </a:xfrm>
            <a:prstGeom prst="rect">
              <a:avLst/>
            </a:prstGeom>
            <a:noFill/>
          </p:spPr>
          <p:txBody>
            <a:bodyPr wrap="square" rtlCol="0">
              <a:spAutoFit/>
            </a:bodyPr>
            <a:lstStyle/>
            <a:p>
              <a:pPr algn="ctr">
                <a:lnSpc>
                  <a:spcPct val="75000"/>
                </a:lnSpc>
              </a:pPr>
              <a:r>
                <a:rPr lang="en-US" sz="2800" dirty="0" smtClean="0">
                  <a:solidFill>
                    <a:schemeClr val="tx1">
                      <a:lumMod val="90000"/>
                      <a:lumOff val="10000"/>
                    </a:schemeClr>
                  </a:solidFill>
                  <a:latin typeface="Calibri" pitchFamily="34" charset="0"/>
                </a:rPr>
                <a:t>Spatiotemporal Heterogeneity</a:t>
              </a:r>
              <a:endParaRPr lang="en-US" sz="2800" dirty="0">
                <a:solidFill>
                  <a:schemeClr val="tx1">
                    <a:lumMod val="90000"/>
                    <a:lumOff val="10000"/>
                  </a:schemeClr>
                </a:solidFill>
                <a:latin typeface="Calibri" pitchFamily="34" charset="0"/>
              </a:endParaRPr>
            </a:p>
          </p:txBody>
        </p:sp>
        <p:sp>
          <p:nvSpPr>
            <p:cNvPr id="23" name="Oval 22"/>
            <p:cNvSpPr/>
            <p:nvPr/>
          </p:nvSpPr>
          <p:spPr>
            <a:xfrm>
              <a:off x="6324600" y="3352800"/>
              <a:ext cx="2514600" cy="9144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0000"/>
                    <a:lumOff val="10000"/>
                  </a:schemeClr>
                </a:solidFill>
              </a:endParaRPr>
            </a:p>
          </p:txBody>
        </p:sp>
      </p:grpSp>
      <p:grpSp>
        <p:nvGrpSpPr>
          <p:cNvPr id="5" name="Group 26"/>
          <p:cNvGrpSpPr/>
          <p:nvPr/>
        </p:nvGrpSpPr>
        <p:grpSpPr>
          <a:xfrm>
            <a:off x="3733800" y="4876800"/>
            <a:ext cx="2819400" cy="905042"/>
            <a:chOff x="3200400" y="4343400"/>
            <a:chExt cx="2819400" cy="905042"/>
          </a:xfrm>
        </p:grpSpPr>
        <p:sp>
          <p:nvSpPr>
            <p:cNvPr id="9" name="TextBox 8"/>
            <p:cNvSpPr txBox="1"/>
            <p:nvPr/>
          </p:nvSpPr>
          <p:spPr>
            <a:xfrm>
              <a:off x="3352800" y="4495800"/>
              <a:ext cx="2514600" cy="752642"/>
            </a:xfrm>
            <a:prstGeom prst="rect">
              <a:avLst/>
            </a:prstGeom>
            <a:noFill/>
          </p:spPr>
          <p:txBody>
            <a:bodyPr wrap="square" rtlCol="0">
              <a:spAutoFit/>
            </a:bodyPr>
            <a:lstStyle/>
            <a:p>
              <a:pPr algn="ctr">
                <a:lnSpc>
                  <a:spcPct val="75000"/>
                </a:lnSpc>
              </a:pPr>
              <a:r>
                <a:rPr lang="en-US" sz="2800" dirty="0" smtClean="0">
                  <a:solidFill>
                    <a:schemeClr val="tx1">
                      <a:lumMod val="90000"/>
                      <a:lumOff val="10000"/>
                    </a:schemeClr>
                  </a:solidFill>
                  <a:latin typeface="Calibri" pitchFamily="34" charset="0"/>
                </a:rPr>
                <a:t>Biogeochemical Cycling</a:t>
              </a:r>
              <a:endParaRPr lang="en-US" sz="2800" dirty="0">
                <a:solidFill>
                  <a:schemeClr val="tx1">
                    <a:lumMod val="90000"/>
                    <a:lumOff val="10000"/>
                  </a:schemeClr>
                </a:solidFill>
                <a:latin typeface="Calibri" pitchFamily="34" charset="0"/>
              </a:endParaRPr>
            </a:p>
          </p:txBody>
        </p:sp>
        <p:sp>
          <p:nvSpPr>
            <p:cNvPr id="26" name="Oval 25"/>
            <p:cNvSpPr/>
            <p:nvPr/>
          </p:nvSpPr>
          <p:spPr>
            <a:xfrm>
              <a:off x="3200400" y="4343400"/>
              <a:ext cx="2819400" cy="838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0000"/>
                    <a:lumOff val="10000"/>
                  </a:schemeClr>
                </a:solidFill>
              </a:endParaRPr>
            </a:p>
          </p:txBody>
        </p:sp>
      </p:grpSp>
      <p:grpSp>
        <p:nvGrpSpPr>
          <p:cNvPr id="7" name="Group 30"/>
          <p:cNvGrpSpPr/>
          <p:nvPr/>
        </p:nvGrpSpPr>
        <p:grpSpPr>
          <a:xfrm>
            <a:off x="5257800" y="2133600"/>
            <a:ext cx="1524000" cy="914400"/>
            <a:chOff x="5334000" y="1752600"/>
            <a:chExt cx="1524000" cy="914400"/>
          </a:xfrm>
        </p:grpSpPr>
        <p:sp>
          <p:nvSpPr>
            <p:cNvPr id="19" name="TextBox 18"/>
            <p:cNvSpPr txBox="1"/>
            <p:nvPr/>
          </p:nvSpPr>
          <p:spPr>
            <a:xfrm>
              <a:off x="5334000" y="1905000"/>
              <a:ext cx="1524000" cy="752642"/>
            </a:xfrm>
            <a:prstGeom prst="rect">
              <a:avLst/>
            </a:prstGeom>
            <a:noFill/>
          </p:spPr>
          <p:txBody>
            <a:bodyPr wrap="square" rtlCol="0">
              <a:spAutoFit/>
            </a:bodyPr>
            <a:lstStyle/>
            <a:p>
              <a:pPr algn="ctr">
                <a:lnSpc>
                  <a:spcPct val="75000"/>
                </a:lnSpc>
              </a:pPr>
              <a:r>
                <a:rPr lang="en-US" sz="2800" dirty="0" smtClean="0">
                  <a:solidFill>
                    <a:schemeClr val="tx1">
                      <a:lumMod val="90000"/>
                      <a:lumOff val="10000"/>
                    </a:schemeClr>
                  </a:solidFill>
                  <a:latin typeface="Calibri" pitchFamily="34" charset="0"/>
                </a:rPr>
                <a:t>Chain of Events</a:t>
              </a:r>
              <a:endParaRPr lang="en-US" sz="2800" dirty="0">
                <a:solidFill>
                  <a:schemeClr val="tx1">
                    <a:lumMod val="90000"/>
                    <a:lumOff val="10000"/>
                  </a:schemeClr>
                </a:solidFill>
                <a:latin typeface="Calibri" pitchFamily="34" charset="0"/>
              </a:endParaRPr>
            </a:p>
          </p:txBody>
        </p:sp>
        <p:sp>
          <p:nvSpPr>
            <p:cNvPr id="30" name="Oval 29"/>
            <p:cNvSpPr/>
            <p:nvPr/>
          </p:nvSpPr>
          <p:spPr>
            <a:xfrm>
              <a:off x="5334000" y="1752600"/>
              <a:ext cx="1524000" cy="9144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0000"/>
                    <a:lumOff val="10000"/>
                  </a:schemeClr>
                </a:solidFill>
              </a:endParaRPr>
            </a:p>
          </p:txBody>
        </p:sp>
      </p:grpSp>
      <p:grpSp>
        <p:nvGrpSpPr>
          <p:cNvPr id="24" name="Group 32"/>
          <p:cNvGrpSpPr/>
          <p:nvPr/>
        </p:nvGrpSpPr>
        <p:grpSpPr>
          <a:xfrm>
            <a:off x="3200400" y="2057400"/>
            <a:ext cx="1447800" cy="914400"/>
            <a:chOff x="3048000" y="1676400"/>
            <a:chExt cx="1447800" cy="914400"/>
          </a:xfrm>
        </p:grpSpPr>
        <p:sp>
          <p:nvSpPr>
            <p:cNvPr id="11" name="TextBox 10"/>
            <p:cNvSpPr txBox="1"/>
            <p:nvPr/>
          </p:nvSpPr>
          <p:spPr>
            <a:xfrm>
              <a:off x="3048000" y="1752600"/>
              <a:ext cx="1447800" cy="752642"/>
            </a:xfrm>
            <a:prstGeom prst="rect">
              <a:avLst/>
            </a:prstGeom>
            <a:noFill/>
          </p:spPr>
          <p:txBody>
            <a:bodyPr wrap="square" rtlCol="0">
              <a:spAutoFit/>
            </a:bodyPr>
            <a:lstStyle/>
            <a:p>
              <a:pPr algn="ctr">
                <a:lnSpc>
                  <a:spcPct val="75000"/>
                </a:lnSpc>
              </a:pPr>
              <a:r>
                <a:rPr lang="en-US" sz="2800" dirty="0" smtClean="0">
                  <a:solidFill>
                    <a:schemeClr val="tx1">
                      <a:lumMod val="90000"/>
                      <a:lumOff val="10000"/>
                    </a:schemeClr>
                  </a:solidFill>
                  <a:latin typeface="Calibri" pitchFamily="34" charset="0"/>
                </a:rPr>
                <a:t>Lake</a:t>
              </a:r>
            </a:p>
            <a:p>
              <a:pPr algn="ctr">
                <a:lnSpc>
                  <a:spcPct val="75000"/>
                </a:lnSpc>
              </a:pPr>
              <a:r>
                <a:rPr lang="en-US" sz="2800" dirty="0" smtClean="0">
                  <a:solidFill>
                    <a:schemeClr val="tx1">
                      <a:lumMod val="90000"/>
                      <a:lumOff val="10000"/>
                    </a:schemeClr>
                  </a:solidFill>
                  <a:latin typeface="Calibri" pitchFamily="34" charset="0"/>
                </a:rPr>
                <a:t>Systems </a:t>
              </a:r>
              <a:endParaRPr lang="en-US" sz="2800" dirty="0">
                <a:solidFill>
                  <a:schemeClr val="tx1">
                    <a:lumMod val="90000"/>
                    <a:lumOff val="10000"/>
                  </a:schemeClr>
                </a:solidFill>
                <a:latin typeface="Calibri" pitchFamily="34" charset="0"/>
              </a:endParaRPr>
            </a:p>
          </p:txBody>
        </p:sp>
        <p:sp>
          <p:nvSpPr>
            <p:cNvPr id="32" name="Oval 31"/>
            <p:cNvSpPr/>
            <p:nvPr/>
          </p:nvSpPr>
          <p:spPr>
            <a:xfrm>
              <a:off x="3048000" y="1676400"/>
              <a:ext cx="1447800" cy="9144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0000"/>
                    <a:lumOff val="10000"/>
                  </a:schemeClr>
                </a:solidFill>
              </a:endParaRPr>
            </a:p>
          </p:txBody>
        </p:sp>
      </p:grpSp>
      <p:cxnSp>
        <p:nvCxnSpPr>
          <p:cNvPr id="41" name="Straight Connector 40"/>
          <p:cNvCxnSpPr/>
          <p:nvPr/>
        </p:nvCxnSpPr>
        <p:spPr>
          <a:xfrm rot="16200000" flipH="1">
            <a:off x="4533900" y="4533900"/>
            <a:ext cx="533400" cy="152400"/>
          </a:xfrm>
          <a:prstGeom prst="line">
            <a:avLst/>
          </a:prstGeom>
          <a:ln w="5080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2" idx="6"/>
            <a:endCxn id="23" idx="2"/>
          </p:cNvCxnSpPr>
          <p:nvPr/>
        </p:nvCxnSpPr>
        <p:spPr>
          <a:xfrm flipV="1">
            <a:off x="5867400" y="3886200"/>
            <a:ext cx="381000" cy="38100"/>
          </a:xfrm>
          <a:prstGeom prst="line">
            <a:avLst/>
          </a:prstGeom>
          <a:ln w="5080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30" idx="3"/>
          </p:cNvCxnSpPr>
          <p:nvPr/>
        </p:nvCxnSpPr>
        <p:spPr>
          <a:xfrm rot="5400000" flipH="1" flipV="1">
            <a:off x="4974362" y="3045128"/>
            <a:ext cx="637662" cy="375584"/>
          </a:xfrm>
          <a:prstGeom prst="line">
            <a:avLst/>
          </a:prstGeom>
          <a:ln w="5080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32" idx="4"/>
          </p:cNvCxnSpPr>
          <p:nvPr/>
        </p:nvCxnSpPr>
        <p:spPr>
          <a:xfrm rot="16200000" flipV="1">
            <a:off x="3676650" y="3219450"/>
            <a:ext cx="533400" cy="38100"/>
          </a:xfrm>
          <a:prstGeom prst="line">
            <a:avLst/>
          </a:prstGeom>
          <a:ln w="5080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V="1">
            <a:off x="5372100" y="1790700"/>
            <a:ext cx="457200" cy="228600"/>
          </a:xfrm>
          <a:prstGeom prst="line">
            <a:avLst/>
          </a:prstGeom>
          <a:ln w="34925">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5486400" y="990600"/>
            <a:ext cx="457200" cy="381000"/>
          </a:xfrm>
          <a:prstGeom prst="straightConnector1">
            <a:avLst/>
          </a:prstGeom>
          <a:ln w="34925">
            <a:solidFill>
              <a:schemeClr val="tx1">
                <a:lumMod val="75000"/>
                <a:lumOff val="2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16200000" flipH="1">
            <a:off x="6934200" y="990600"/>
            <a:ext cx="381000" cy="381000"/>
          </a:xfrm>
          <a:prstGeom prst="straightConnector1">
            <a:avLst/>
          </a:prstGeom>
          <a:ln w="34925">
            <a:solidFill>
              <a:schemeClr val="tx1">
                <a:lumMod val="75000"/>
                <a:lumOff val="2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7391797" y="1904603"/>
            <a:ext cx="457200" cy="794"/>
          </a:xfrm>
          <a:prstGeom prst="straightConnector1">
            <a:avLst/>
          </a:prstGeom>
          <a:ln w="34925">
            <a:solidFill>
              <a:schemeClr val="tx1">
                <a:lumMod val="75000"/>
                <a:lumOff val="2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flipH="1" flipV="1">
            <a:off x="4020347" y="5885654"/>
            <a:ext cx="608007" cy="114300"/>
          </a:xfrm>
          <a:prstGeom prst="line">
            <a:avLst/>
          </a:prstGeom>
          <a:ln w="34925">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V="1">
            <a:off x="5715799" y="5790404"/>
            <a:ext cx="531807" cy="228599"/>
          </a:xfrm>
          <a:prstGeom prst="line">
            <a:avLst/>
          </a:prstGeom>
          <a:ln w="34925">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0800000">
            <a:off x="6553202" y="5410202"/>
            <a:ext cx="457199" cy="304799"/>
          </a:xfrm>
          <a:prstGeom prst="line">
            <a:avLst/>
          </a:prstGeom>
          <a:ln w="34925">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14400"/>
          </a:xfrm>
        </p:spPr>
        <p:txBody>
          <a:bodyPr>
            <a:normAutofit/>
          </a:bodyPr>
          <a:lstStyle/>
          <a:p>
            <a:r>
              <a:rPr lang="en-US" sz="3600" b="1" u="sng" dirty="0" smtClean="0">
                <a:solidFill>
                  <a:schemeClr val="tx1">
                    <a:lumMod val="90000"/>
                    <a:lumOff val="10000"/>
                  </a:schemeClr>
                </a:solidFill>
                <a:latin typeface="Calibri" pitchFamily="34" charset="0"/>
              </a:rPr>
              <a:t>The Course – Content:</a:t>
            </a:r>
            <a:endParaRPr lang="en-US" sz="3600" b="1" u="sng" dirty="0">
              <a:solidFill>
                <a:schemeClr val="tx1">
                  <a:lumMod val="90000"/>
                  <a:lumOff val="10000"/>
                </a:schemeClr>
              </a:solidFill>
              <a:latin typeface="Calibri" pitchFamily="34" charset="0"/>
            </a:endParaRPr>
          </a:p>
        </p:txBody>
      </p:sp>
      <p:sp>
        <p:nvSpPr>
          <p:cNvPr id="12" name="TextBox 11"/>
          <p:cNvSpPr txBox="1"/>
          <p:nvPr/>
        </p:nvSpPr>
        <p:spPr>
          <a:xfrm>
            <a:off x="6781800" y="5562600"/>
            <a:ext cx="1371600" cy="430887"/>
          </a:xfrm>
          <a:prstGeom prst="rect">
            <a:avLst/>
          </a:prstGeom>
          <a:noFill/>
        </p:spPr>
        <p:txBody>
          <a:bodyPr wrap="square" rtlCol="0">
            <a:spAutoFit/>
          </a:bodyPr>
          <a:lstStyle/>
          <a:p>
            <a:pPr algn="ctr"/>
            <a:r>
              <a:rPr lang="en-US" sz="2200" dirty="0" smtClean="0">
                <a:latin typeface="Calibri" pitchFamily="34" charset="0"/>
              </a:rPr>
              <a:t>Oxygen</a:t>
            </a:r>
            <a:endParaRPr lang="en-US" sz="2200" dirty="0">
              <a:latin typeface="Calibri" pitchFamily="34" charset="0"/>
            </a:endParaRPr>
          </a:p>
        </p:txBody>
      </p:sp>
      <p:sp>
        <p:nvSpPr>
          <p:cNvPr id="13" name="TextBox 12"/>
          <p:cNvSpPr txBox="1"/>
          <p:nvPr/>
        </p:nvSpPr>
        <p:spPr>
          <a:xfrm>
            <a:off x="4724400" y="1295400"/>
            <a:ext cx="1295400" cy="430887"/>
          </a:xfrm>
          <a:prstGeom prst="rect">
            <a:avLst/>
          </a:prstGeom>
          <a:noFill/>
        </p:spPr>
        <p:txBody>
          <a:bodyPr wrap="square" rtlCol="0">
            <a:spAutoFit/>
          </a:bodyPr>
          <a:lstStyle/>
          <a:p>
            <a:pPr algn="ctr"/>
            <a:r>
              <a:rPr lang="en-US" sz="2200" dirty="0" smtClean="0">
                <a:latin typeface="Calibri" pitchFamily="34" charset="0"/>
              </a:rPr>
              <a:t>Causes</a:t>
            </a:r>
            <a:endParaRPr lang="en-US" sz="2200" dirty="0">
              <a:latin typeface="Calibri" pitchFamily="34" charset="0"/>
            </a:endParaRPr>
          </a:p>
        </p:txBody>
      </p:sp>
      <p:sp>
        <p:nvSpPr>
          <p:cNvPr id="14" name="TextBox 13"/>
          <p:cNvSpPr txBox="1"/>
          <p:nvPr/>
        </p:nvSpPr>
        <p:spPr>
          <a:xfrm>
            <a:off x="5791200" y="762000"/>
            <a:ext cx="1295400" cy="430887"/>
          </a:xfrm>
          <a:prstGeom prst="rect">
            <a:avLst/>
          </a:prstGeom>
          <a:noFill/>
        </p:spPr>
        <p:txBody>
          <a:bodyPr wrap="square" rtlCol="0">
            <a:spAutoFit/>
          </a:bodyPr>
          <a:lstStyle/>
          <a:p>
            <a:pPr algn="ctr"/>
            <a:r>
              <a:rPr lang="en-US" sz="2200" dirty="0" smtClean="0">
                <a:latin typeface="Calibri" pitchFamily="34" charset="0"/>
              </a:rPr>
              <a:t>Process</a:t>
            </a:r>
            <a:endParaRPr lang="en-US" sz="2200" dirty="0">
              <a:latin typeface="Calibri" pitchFamily="34" charset="0"/>
            </a:endParaRPr>
          </a:p>
        </p:txBody>
      </p:sp>
      <p:sp>
        <p:nvSpPr>
          <p:cNvPr id="15" name="TextBox 14"/>
          <p:cNvSpPr txBox="1"/>
          <p:nvPr/>
        </p:nvSpPr>
        <p:spPr>
          <a:xfrm>
            <a:off x="7086600" y="1295400"/>
            <a:ext cx="1295400" cy="430887"/>
          </a:xfrm>
          <a:prstGeom prst="rect">
            <a:avLst/>
          </a:prstGeom>
          <a:noFill/>
        </p:spPr>
        <p:txBody>
          <a:bodyPr wrap="square" rtlCol="0">
            <a:spAutoFit/>
          </a:bodyPr>
          <a:lstStyle/>
          <a:p>
            <a:pPr algn="ctr"/>
            <a:r>
              <a:rPr lang="en-US" sz="2200" dirty="0" smtClean="0">
                <a:latin typeface="Calibri" pitchFamily="34" charset="0"/>
              </a:rPr>
              <a:t>Results</a:t>
            </a:r>
            <a:endParaRPr lang="en-US" sz="2200" dirty="0">
              <a:latin typeface="Calibri" pitchFamily="34" charset="0"/>
            </a:endParaRPr>
          </a:p>
        </p:txBody>
      </p:sp>
      <p:sp>
        <p:nvSpPr>
          <p:cNvPr id="16" name="TextBox 15"/>
          <p:cNvSpPr txBox="1"/>
          <p:nvPr/>
        </p:nvSpPr>
        <p:spPr>
          <a:xfrm>
            <a:off x="7162800" y="2057400"/>
            <a:ext cx="1676400" cy="430887"/>
          </a:xfrm>
          <a:prstGeom prst="rect">
            <a:avLst/>
          </a:prstGeom>
          <a:noFill/>
        </p:spPr>
        <p:txBody>
          <a:bodyPr wrap="square" rtlCol="0">
            <a:spAutoFit/>
          </a:bodyPr>
          <a:lstStyle/>
          <a:p>
            <a:pPr algn="ctr"/>
            <a:r>
              <a:rPr lang="en-US" sz="2200" dirty="0" smtClean="0">
                <a:latin typeface="Calibri" pitchFamily="34" charset="0"/>
              </a:rPr>
              <a:t>Remediation</a:t>
            </a:r>
            <a:endParaRPr lang="en-US" sz="2200" dirty="0">
              <a:latin typeface="Calibri" pitchFamily="34" charset="0"/>
            </a:endParaRPr>
          </a:p>
        </p:txBody>
      </p:sp>
      <p:sp>
        <p:nvSpPr>
          <p:cNvPr id="17" name="TextBox 16"/>
          <p:cNvSpPr txBox="1"/>
          <p:nvPr/>
        </p:nvSpPr>
        <p:spPr>
          <a:xfrm>
            <a:off x="5638800" y="6096000"/>
            <a:ext cx="1295400" cy="430887"/>
          </a:xfrm>
          <a:prstGeom prst="rect">
            <a:avLst/>
          </a:prstGeom>
          <a:noFill/>
        </p:spPr>
        <p:txBody>
          <a:bodyPr wrap="square" rtlCol="0">
            <a:spAutoFit/>
          </a:bodyPr>
          <a:lstStyle/>
          <a:p>
            <a:pPr algn="ctr"/>
            <a:r>
              <a:rPr lang="en-US" sz="2200" dirty="0" smtClean="0">
                <a:latin typeface="Calibri" pitchFamily="34" charset="0"/>
              </a:rPr>
              <a:t>Nitrogen</a:t>
            </a:r>
            <a:endParaRPr lang="en-US" sz="2200" dirty="0">
              <a:latin typeface="Calibri" pitchFamily="34" charset="0"/>
            </a:endParaRPr>
          </a:p>
        </p:txBody>
      </p:sp>
      <p:sp>
        <p:nvSpPr>
          <p:cNvPr id="18" name="TextBox 17"/>
          <p:cNvSpPr txBox="1"/>
          <p:nvPr/>
        </p:nvSpPr>
        <p:spPr>
          <a:xfrm>
            <a:off x="3429000" y="6172200"/>
            <a:ext cx="1676400" cy="430887"/>
          </a:xfrm>
          <a:prstGeom prst="rect">
            <a:avLst/>
          </a:prstGeom>
          <a:noFill/>
        </p:spPr>
        <p:txBody>
          <a:bodyPr wrap="square" rtlCol="0">
            <a:spAutoFit/>
          </a:bodyPr>
          <a:lstStyle/>
          <a:p>
            <a:pPr algn="ctr"/>
            <a:r>
              <a:rPr lang="en-US" sz="2200" dirty="0" smtClean="0">
                <a:latin typeface="Calibri" pitchFamily="34" charset="0"/>
              </a:rPr>
              <a:t>Phosphorous</a:t>
            </a:r>
            <a:endParaRPr lang="en-US" sz="2200" dirty="0">
              <a:latin typeface="Calibri" pitchFamily="34" charset="0"/>
            </a:endParaRPr>
          </a:p>
        </p:txBody>
      </p:sp>
      <p:grpSp>
        <p:nvGrpSpPr>
          <p:cNvPr id="2" name="Group 24"/>
          <p:cNvGrpSpPr/>
          <p:nvPr/>
        </p:nvGrpSpPr>
        <p:grpSpPr>
          <a:xfrm>
            <a:off x="2438400" y="3505200"/>
            <a:ext cx="3429000" cy="838200"/>
            <a:chOff x="2590800" y="3048000"/>
            <a:chExt cx="3429000" cy="838200"/>
          </a:xfrm>
        </p:grpSpPr>
        <p:sp>
          <p:nvSpPr>
            <p:cNvPr id="8" name="TextBox 7"/>
            <p:cNvSpPr txBox="1"/>
            <p:nvPr/>
          </p:nvSpPr>
          <p:spPr>
            <a:xfrm>
              <a:off x="2895600" y="3124200"/>
              <a:ext cx="3124200" cy="646331"/>
            </a:xfrm>
            <a:prstGeom prst="rect">
              <a:avLst/>
            </a:prstGeom>
            <a:noFill/>
          </p:spPr>
          <p:txBody>
            <a:bodyPr wrap="square" rtlCol="0">
              <a:spAutoFit/>
            </a:bodyPr>
            <a:lstStyle/>
            <a:p>
              <a:r>
                <a:rPr lang="en-US" sz="3600" b="1" dirty="0" smtClean="0">
                  <a:solidFill>
                    <a:schemeClr val="tx1">
                      <a:lumMod val="90000"/>
                      <a:lumOff val="10000"/>
                    </a:schemeClr>
                  </a:solidFill>
                  <a:latin typeface="Calibri" pitchFamily="34" charset="0"/>
                </a:rPr>
                <a:t>Eutrophication</a:t>
              </a:r>
              <a:endParaRPr lang="en-US" sz="3600" b="1" dirty="0">
                <a:solidFill>
                  <a:schemeClr val="tx1">
                    <a:lumMod val="90000"/>
                    <a:lumOff val="10000"/>
                  </a:schemeClr>
                </a:solidFill>
                <a:latin typeface="Calibri" pitchFamily="34" charset="0"/>
              </a:endParaRPr>
            </a:p>
          </p:txBody>
        </p:sp>
        <p:sp>
          <p:nvSpPr>
            <p:cNvPr id="22" name="Oval 21"/>
            <p:cNvSpPr/>
            <p:nvPr/>
          </p:nvSpPr>
          <p:spPr>
            <a:xfrm>
              <a:off x="2590800" y="3048000"/>
              <a:ext cx="3429000" cy="838200"/>
            </a:xfrm>
            <a:prstGeom prst="ellipse">
              <a:avLst/>
            </a:prstGeom>
            <a:noFill/>
            <a:ln w="50800">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23"/>
          <p:cNvGrpSpPr/>
          <p:nvPr/>
        </p:nvGrpSpPr>
        <p:grpSpPr>
          <a:xfrm>
            <a:off x="6172200" y="3429000"/>
            <a:ext cx="2667000" cy="914400"/>
            <a:chOff x="6248400" y="3352800"/>
            <a:chExt cx="2667000" cy="914400"/>
          </a:xfrm>
        </p:grpSpPr>
        <p:sp>
          <p:nvSpPr>
            <p:cNvPr id="10" name="TextBox 9"/>
            <p:cNvSpPr txBox="1"/>
            <p:nvPr/>
          </p:nvSpPr>
          <p:spPr>
            <a:xfrm>
              <a:off x="6248400" y="3505200"/>
              <a:ext cx="2667000" cy="752642"/>
            </a:xfrm>
            <a:prstGeom prst="rect">
              <a:avLst/>
            </a:prstGeom>
            <a:noFill/>
          </p:spPr>
          <p:txBody>
            <a:bodyPr wrap="square" rtlCol="0">
              <a:spAutoFit/>
            </a:bodyPr>
            <a:lstStyle/>
            <a:p>
              <a:pPr algn="ctr">
                <a:lnSpc>
                  <a:spcPct val="75000"/>
                </a:lnSpc>
              </a:pPr>
              <a:r>
                <a:rPr lang="en-US" sz="2800" dirty="0" smtClean="0">
                  <a:solidFill>
                    <a:schemeClr val="tx1">
                      <a:lumMod val="90000"/>
                      <a:lumOff val="10000"/>
                    </a:schemeClr>
                  </a:solidFill>
                  <a:latin typeface="Calibri" pitchFamily="34" charset="0"/>
                </a:rPr>
                <a:t>Spatiotemporal Heterogeneity</a:t>
              </a:r>
              <a:endParaRPr lang="en-US" sz="2800" dirty="0">
                <a:solidFill>
                  <a:schemeClr val="tx1">
                    <a:lumMod val="90000"/>
                    <a:lumOff val="10000"/>
                  </a:schemeClr>
                </a:solidFill>
                <a:latin typeface="Calibri" pitchFamily="34" charset="0"/>
              </a:endParaRPr>
            </a:p>
          </p:txBody>
        </p:sp>
        <p:sp>
          <p:nvSpPr>
            <p:cNvPr id="23" name="Oval 22"/>
            <p:cNvSpPr/>
            <p:nvPr/>
          </p:nvSpPr>
          <p:spPr>
            <a:xfrm>
              <a:off x="6324600" y="3352800"/>
              <a:ext cx="2514600" cy="9144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0000"/>
                    <a:lumOff val="10000"/>
                  </a:schemeClr>
                </a:solidFill>
              </a:endParaRPr>
            </a:p>
          </p:txBody>
        </p:sp>
      </p:grpSp>
      <p:grpSp>
        <p:nvGrpSpPr>
          <p:cNvPr id="5" name="Group 26"/>
          <p:cNvGrpSpPr/>
          <p:nvPr/>
        </p:nvGrpSpPr>
        <p:grpSpPr>
          <a:xfrm>
            <a:off x="3733800" y="4876800"/>
            <a:ext cx="2819400" cy="905042"/>
            <a:chOff x="3200400" y="4343400"/>
            <a:chExt cx="2819400" cy="905042"/>
          </a:xfrm>
        </p:grpSpPr>
        <p:sp>
          <p:nvSpPr>
            <p:cNvPr id="9" name="TextBox 8"/>
            <p:cNvSpPr txBox="1"/>
            <p:nvPr/>
          </p:nvSpPr>
          <p:spPr>
            <a:xfrm>
              <a:off x="3352800" y="4495800"/>
              <a:ext cx="2514600" cy="752642"/>
            </a:xfrm>
            <a:prstGeom prst="rect">
              <a:avLst/>
            </a:prstGeom>
            <a:noFill/>
          </p:spPr>
          <p:txBody>
            <a:bodyPr wrap="square" rtlCol="0">
              <a:spAutoFit/>
            </a:bodyPr>
            <a:lstStyle/>
            <a:p>
              <a:pPr algn="ctr">
                <a:lnSpc>
                  <a:spcPct val="75000"/>
                </a:lnSpc>
              </a:pPr>
              <a:r>
                <a:rPr lang="en-US" sz="2800" dirty="0" smtClean="0">
                  <a:solidFill>
                    <a:schemeClr val="tx1">
                      <a:lumMod val="90000"/>
                      <a:lumOff val="10000"/>
                    </a:schemeClr>
                  </a:solidFill>
                  <a:latin typeface="Calibri" pitchFamily="34" charset="0"/>
                </a:rPr>
                <a:t>Biogeochemical Cycling</a:t>
              </a:r>
              <a:endParaRPr lang="en-US" sz="2800" dirty="0">
                <a:solidFill>
                  <a:schemeClr val="tx1">
                    <a:lumMod val="90000"/>
                    <a:lumOff val="10000"/>
                  </a:schemeClr>
                </a:solidFill>
                <a:latin typeface="Calibri" pitchFamily="34" charset="0"/>
              </a:endParaRPr>
            </a:p>
          </p:txBody>
        </p:sp>
        <p:sp>
          <p:nvSpPr>
            <p:cNvPr id="26" name="Oval 25"/>
            <p:cNvSpPr/>
            <p:nvPr/>
          </p:nvSpPr>
          <p:spPr>
            <a:xfrm>
              <a:off x="3200400" y="4343400"/>
              <a:ext cx="2819400" cy="838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0000"/>
                    <a:lumOff val="10000"/>
                  </a:schemeClr>
                </a:solidFill>
              </a:endParaRPr>
            </a:p>
          </p:txBody>
        </p:sp>
      </p:grpSp>
      <p:grpSp>
        <p:nvGrpSpPr>
          <p:cNvPr id="6" name="Group 28"/>
          <p:cNvGrpSpPr/>
          <p:nvPr/>
        </p:nvGrpSpPr>
        <p:grpSpPr>
          <a:xfrm>
            <a:off x="609600" y="4724400"/>
            <a:ext cx="2286000" cy="914400"/>
            <a:chOff x="685800" y="4038600"/>
            <a:chExt cx="2286000" cy="914400"/>
          </a:xfrm>
        </p:grpSpPr>
        <p:sp>
          <p:nvSpPr>
            <p:cNvPr id="21" name="TextBox 20"/>
            <p:cNvSpPr txBox="1"/>
            <p:nvPr/>
          </p:nvSpPr>
          <p:spPr>
            <a:xfrm>
              <a:off x="838200" y="4114800"/>
              <a:ext cx="1981200" cy="752642"/>
            </a:xfrm>
            <a:prstGeom prst="rect">
              <a:avLst/>
            </a:prstGeom>
            <a:noFill/>
          </p:spPr>
          <p:txBody>
            <a:bodyPr wrap="square" rtlCol="0">
              <a:spAutoFit/>
            </a:bodyPr>
            <a:lstStyle/>
            <a:p>
              <a:pPr algn="ctr">
                <a:lnSpc>
                  <a:spcPct val="75000"/>
                </a:lnSpc>
              </a:pPr>
              <a:r>
                <a:rPr lang="en-US" sz="2800" dirty="0" smtClean="0">
                  <a:solidFill>
                    <a:schemeClr val="tx1">
                      <a:lumMod val="90000"/>
                      <a:lumOff val="10000"/>
                    </a:schemeClr>
                  </a:solidFill>
                  <a:latin typeface="Calibri" pitchFamily="34" charset="0"/>
                </a:rPr>
                <a:t>Methods &amp; Techniques</a:t>
              </a:r>
              <a:endParaRPr lang="en-US" sz="2800" dirty="0">
                <a:solidFill>
                  <a:schemeClr val="tx1">
                    <a:lumMod val="90000"/>
                    <a:lumOff val="10000"/>
                  </a:schemeClr>
                </a:solidFill>
                <a:latin typeface="Calibri" pitchFamily="34" charset="0"/>
              </a:endParaRPr>
            </a:p>
          </p:txBody>
        </p:sp>
        <p:sp>
          <p:nvSpPr>
            <p:cNvPr id="28" name="Oval 27"/>
            <p:cNvSpPr/>
            <p:nvPr/>
          </p:nvSpPr>
          <p:spPr>
            <a:xfrm>
              <a:off x="685800" y="4038600"/>
              <a:ext cx="2286000" cy="9144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0000"/>
                    <a:lumOff val="10000"/>
                  </a:schemeClr>
                </a:solidFill>
              </a:endParaRPr>
            </a:p>
          </p:txBody>
        </p:sp>
      </p:grpSp>
      <p:grpSp>
        <p:nvGrpSpPr>
          <p:cNvPr id="7" name="Group 30"/>
          <p:cNvGrpSpPr/>
          <p:nvPr/>
        </p:nvGrpSpPr>
        <p:grpSpPr>
          <a:xfrm>
            <a:off x="5257800" y="2133600"/>
            <a:ext cx="1524000" cy="914400"/>
            <a:chOff x="5334000" y="1752600"/>
            <a:chExt cx="1524000" cy="914400"/>
          </a:xfrm>
        </p:grpSpPr>
        <p:sp>
          <p:nvSpPr>
            <p:cNvPr id="19" name="TextBox 18"/>
            <p:cNvSpPr txBox="1"/>
            <p:nvPr/>
          </p:nvSpPr>
          <p:spPr>
            <a:xfrm>
              <a:off x="5334000" y="1905000"/>
              <a:ext cx="1524000" cy="752642"/>
            </a:xfrm>
            <a:prstGeom prst="rect">
              <a:avLst/>
            </a:prstGeom>
            <a:noFill/>
          </p:spPr>
          <p:txBody>
            <a:bodyPr wrap="square" rtlCol="0">
              <a:spAutoFit/>
            </a:bodyPr>
            <a:lstStyle/>
            <a:p>
              <a:pPr algn="ctr">
                <a:lnSpc>
                  <a:spcPct val="75000"/>
                </a:lnSpc>
              </a:pPr>
              <a:r>
                <a:rPr lang="en-US" sz="2800" dirty="0" smtClean="0">
                  <a:solidFill>
                    <a:schemeClr val="tx1">
                      <a:lumMod val="90000"/>
                      <a:lumOff val="10000"/>
                    </a:schemeClr>
                  </a:solidFill>
                  <a:latin typeface="Calibri" pitchFamily="34" charset="0"/>
                </a:rPr>
                <a:t>Chain of Events</a:t>
              </a:r>
              <a:endParaRPr lang="en-US" sz="2800" dirty="0">
                <a:solidFill>
                  <a:schemeClr val="tx1">
                    <a:lumMod val="90000"/>
                    <a:lumOff val="10000"/>
                  </a:schemeClr>
                </a:solidFill>
                <a:latin typeface="Calibri" pitchFamily="34" charset="0"/>
              </a:endParaRPr>
            </a:p>
          </p:txBody>
        </p:sp>
        <p:sp>
          <p:nvSpPr>
            <p:cNvPr id="30" name="Oval 29"/>
            <p:cNvSpPr/>
            <p:nvPr/>
          </p:nvSpPr>
          <p:spPr>
            <a:xfrm>
              <a:off x="5334000" y="1752600"/>
              <a:ext cx="1524000" cy="9144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0000"/>
                    <a:lumOff val="10000"/>
                  </a:schemeClr>
                </a:solidFill>
              </a:endParaRPr>
            </a:p>
          </p:txBody>
        </p:sp>
      </p:grpSp>
      <p:grpSp>
        <p:nvGrpSpPr>
          <p:cNvPr id="24" name="Group 32"/>
          <p:cNvGrpSpPr/>
          <p:nvPr/>
        </p:nvGrpSpPr>
        <p:grpSpPr>
          <a:xfrm>
            <a:off x="3200400" y="2057400"/>
            <a:ext cx="1447800" cy="914400"/>
            <a:chOff x="3048000" y="1676400"/>
            <a:chExt cx="1447800" cy="914400"/>
          </a:xfrm>
        </p:grpSpPr>
        <p:sp>
          <p:nvSpPr>
            <p:cNvPr id="11" name="TextBox 10"/>
            <p:cNvSpPr txBox="1"/>
            <p:nvPr/>
          </p:nvSpPr>
          <p:spPr>
            <a:xfrm>
              <a:off x="3048000" y="1752600"/>
              <a:ext cx="1447800" cy="752642"/>
            </a:xfrm>
            <a:prstGeom prst="rect">
              <a:avLst/>
            </a:prstGeom>
            <a:noFill/>
          </p:spPr>
          <p:txBody>
            <a:bodyPr wrap="square" rtlCol="0">
              <a:spAutoFit/>
            </a:bodyPr>
            <a:lstStyle/>
            <a:p>
              <a:pPr algn="ctr">
                <a:lnSpc>
                  <a:spcPct val="75000"/>
                </a:lnSpc>
              </a:pPr>
              <a:r>
                <a:rPr lang="en-US" sz="2800" dirty="0" smtClean="0">
                  <a:solidFill>
                    <a:schemeClr val="tx1">
                      <a:lumMod val="90000"/>
                      <a:lumOff val="10000"/>
                    </a:schemeClr>
                  </a:solidFill>
                  <a:latin typeface="Calibri" pitchFamily="34" charset="0"/>
                </a:rPr>
                <a:t>Lake</a:t>
              </a:r>
            </a:p>
            <a:p>
              <a:pPr algn="ctr">
                <a:lnSpc>
                  <a:spcPct val="75000"/>
                </a:lnSpc>
              </a:pPr>
              <a:r>
                <a:rPr lang="en-US" sz="2800" dirty="0" smtClean="0">
                  <a:solidFill>
                    <a:schemeClr val="tx1">
                      <a:lumMod val="90000"/>
                      <a:lumOff val="10000"/>
                    </a:schemeClr>
                  </a:solidFill>
                  <a:latin typeface="Calibri" pitchFamily="34" charset="0"/>
                </a:rPr>
                <a:t>Systems </a:t>
              </a:r>
              <a:endParaRPr lang="en-US" sz="2800" dirty="0">
                <a:solidFill>
                  <a:schemeClr val="tx1">
                    <a:lumMod val="90000"/>
                    <a:lumOff val="10000"/>
                  </a:schemeClr>
                </a:solidFill>
                <a:latin typeface="Calibri" pitchFamily="34" charset="0"/>
              </a:endParaRPr>
            </a:p>
          </p:txBody>
        </p:sp>
        <p:sp>
          <p:nvSpPr>
            <p:cNvPr id="32" name="Oval 31"/>
            <p:cNvSpPr/>
            <p:nvPr/>
          </p:nvSpPr>
          <p:spPr>
            <a:xfrm>
              <a:off x="3048000" y="1676400"/>
              <a:ext cx="1447800" cy="9144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0000"/>
                    <a:lumOff val="10000"/>
                  </a:schemeClr>
                </a:solidFill>
              </a:endParaRPr>
            </a:p>
          </p:txBody>
        </p:sp>
      </p:grpSp>
      <p:grpSp>
        <p:nvGrpSpPr>
          <p:cNvPr id="25" name="Group 34"/>
          <p:cNvGrpSpPr/>
          <p:nvPr/>
        </p:nvGrpSpPr>
        <p:grpSpPr>
          <a:xfrm>
            <a:off x="685800" y="2667000"/>
            <a:ext cx="1981200" cy="914400"/>
            <a:chOff x="457200" y="2667000"/>
            <a:chExt cx="1981200" cy="914400"/>
          </a:xfrm>
        </p:grpSpPr>
        <p:sp>
          <p:nvSpPr>
            <p:cNvPr id="20" name="TextBox 19"/>
            <p:cNvSpPr txBox="1"/>
            <p:nvPr/>
          </p:nvSpPr>
          <p:spPr>
            <a:xfrm>
              <a:off x="457200" y="2743200"/>
              <a:ext cx="1981200" cy="752642"/>
            </a:xfrm>
            <a:prstGeom prst="rect">
              <a:avLst/>
            </a:prstGeom>
            <a:noFill/>
          </p:spPr>
          <p:txBody>
            <a:bodyPr wrap="square" rtlCol="0">
              <a:spAutoFit/>
            </a:bodyPr>
            <a:lstStyle/>
            <a:p>
              <a:pPr algn="ctr">
                <a:lnSpc>
                  <a:spcPct val="75000"/>
                </a:lnSpc>
              </a:pPr>
              <a:r>
                <a:rPr lang="en-US" sz="2800" dirty="0" smtClean="0">
                  <a:solidFill>
                    <a:schemeClr val="tx1">
                      <a:lumMod val="90000"/>
                      <a:lumOff val="10000"/>
                    </a:schemeClr>
                  </a:solidFill>
                  <a:latin typeface="Calibri" pitchFamily="34" charset="0"/>
                </a:rPr>
                <a:t>Synthesis</a:t>
              </a:r>
            </a:p>
            <a:p>
              <a:pPr algn="ctr">
                <a:lnSpc>
                  <a:spcPct val="75000"/>
                </a:lnSpc>
              </a:pPr>
              <a:r>
                <a:rPr lang="en-US" sz="2800" dirty="0" smtClean="0">
                  <a:solidFill>
                    <a:schemeClr val="tx1">
                      <a:lumMod val="90000"/>
                      <a:lumOff val="10000"/>
                    </a:schemeClr>
                  </a:solidFill>
                  <a:latin typeface="Calibri" pitchFamily="34" charset="0"/>
                </a:rPr>
                <a:t>of Findings</a:t>
              </a:r>
              <a:endParaRPr lang="en-US" sz="2800" dirty="0">
                <a:solidFill>
                  <a:schemeClr val="tx1">
                    <a:lumMod val="90000"/>
                    <a:lumOff val="10000"/>
                  </a:schemeClr>
                </a:solidFill>
                <a:latin typeface="Calibri" pitchFamily="34" charset="0"/>
              </a:endParaRPr>
            </a:p>
          </p:txBody>
        </p:sp>
        <p:sp>
          <p:nvSpPr>
            <p:cNvPr id="34" name="Oval 33"/>
            <p:cNvSpPr/>
            <p:nvPr/>
          </p:nvSpPr>
          <p:spPr>
            <a:xfrm>
              <a:off x="457200" y="2667000"/>
              <a:ext cx="1981200" cy="9144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0000"/>
                    <a:lumOff val="10000"/>
                  </a:schemeClr>
                </a:solidFill>
              </a:endParaRPr>
            </a:p>
          </p:txBody>
        </p:sp>
      </p:grpSp>
      <p:sp>
        <p:nvSpPr>
          <p:cNvPr id="36" name="TextBox 35"/>
          <p:cNvSpPr txBox="1"/>
          <p:nvPr/>
        </p:nvSpPr>
        <p:spPr>
          <a:xfrm>
            <a:off x="228600" y="1905000"/>
            <a:ext cx="1295400" cy="430887"/>
          </a:xfrm>
          <a:prstGeom prst="rect">
            <a:avLst/>
          </a:prstGeom>
          <a:noFill/>
        </p:spPr>
        <p:txBody>
          <a:bodyPr wrap="square" rtlCol="0">
            <a:spAutoFit/>
          </a:bodyPr>
          <a:lstStyle/>
          <a:p>
            <a:pPr algn="ctr"/>
            <a:r>
              <a:rPr lang="en-US" sz="2200" dirty="0" smtClean="0">
                <a:latin typeface="Calibri" pitchFamily="34" charset="0"/>
              </a:rPr>
              <a:t>Poster</a:t>
            </a:r>
            <a:endParaRPr lang="en-US" sz="2200" dirty="0">
              <a:latin typeface="Calibri" pitchFamily="34" charset="0"/>
            </a:endParaRPr>
          </a:p>
        </p:txBody>
      </p:sp>
      <p:sp>
        <p:nvSpPr>
          <p:cNvPr id="39" name="TextBox 38"/>
          <p:cNvSpPr txBox="1"/>
          <p:nvPr/>
        </p:nvSpPr>
        <p:spPr>
          <a:xfrm>
            <a:off x="1676400" y="1447800"/>
            <a:ext cx="1295400" cy="611193"/>
          </a:xfrm>
          <a:prstGeom prst="rect">
            <a:avLst/>
          </a:prstGeom>
          <a:noFill/>
        </p:spPr>
        <p:txBody>
          <a:bodyPr wrap="square" rtlCol="0">
            <a:spAutoFit/>
          </a:bodyPr>
          <a:lstStyle/>
          <a:p>
            <a:pPr algn="ctr">
              <a:lnSpc>
                <a:spcPct val="75000"/>
              </a:lnSpc>
            </a:pPr>
            <a:r>
              <a:rPr lang="en-US" sz="2200" dirty="0" smtClean="0">
                <a:latin typeface="Calibri" pitchFamily="34" charset="0"/>
              </a:rPr>
              <a:t>Written</a:t>
            </a:r>
          </a:p>
          <a:p>
            <a:pPr algn="ctr">
              <a:lnSpc>
                <a:spcPct val="75000"/>
              </a:lnSpc>
            </a:pPr>
            <a:r>
              <a:rPr lang="en-US" sz="2200" dirty="0" smtClean="0">
                <a:latin typeface="Calibri" pitchFamily="34" charset="0"/>
              </a:rPr>
              <a:t>Report</a:t>
            </a:r>
            <a:endParaRPr lang="en-US" sz="2200" dirty="0">
              <a:latin typeface="Calibri" pitchFamily="34" charset="0"/>
            </a:endParaRPr>
          </a:p>
        </p:txBody>
      </p:sp>
      <p:cxnSp>
        <p:nvCxnSpPr>
          <p:cNvPr id="41" name="Straight Connector 40"/>
          <p:cNvCxnSpPr/>
          <p:nvPr/>
        </p:nvCxnSpPr>
        <p:spPr>
          <a:xfrm rot="16200000" flipH="1">
            <a:off x="4533900" y="4533900"/>
            <a:ext cx="533400" cy="152400"/>
          </a:xfrm>
          <a:prstGeom prst="line">
            <a:avLst/>
          </a:prstGeom>
          <a:ln w="5080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2" idx="6"/>
            <a:endCxn id="23" idx="2"/>
          </p:cNvCxnSpPr>
          <p:nvPr/>
        </p:nvCxnSpPr>
        <p:spPr>
          <a:xfrm flipV="1">
            <a:off x="5867400" y="3886200"/>
            <a:ext cx="381000" cy="38100"/>
          </a:xfrm>
          <a:prstGeom prst="line">
            <a:avLst/>
          </a:prstGeom>
          <a:ln w="5080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30" idx="3"/>
          </p:cNvCxnSpPr>
          <p:nvPr/>
        </p:nvCxnSpPr>
        <p:spPr>
          <a:xfrm rot="5400000" flipH="1" flipV="1">
            <a:off x="4974362" y="3045128"/>
            <a:ext cx="637662" cy="375584"/>
          </a:xfrm>
          <a:prstGeom prst="line">
            <a:avLst/>
          </a:prstGeom>
          <a:ln w="5080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32" idx="4"/>
          </p:cNvCxnSpPr>
          <p:nvPr/>
        </p:nvCxnSpPr>
        <p:spPr>
          <a:xfrm rot="16200000" flipV="1">
            <a:off x="3676650" y="3219450"/>
            <a:ext cx="533400" cy="38100"/>
          </a:xfrm>
          <a:prstGeom prst="line">
            <a:avLst/>
          </a:prstGeom>
          <a:ln w="5080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34" idx="5"/>
          </p:cNvCxnSpPr>
          <p:nvPr/>
        </p:nvCxnSpPr>
        <p:spPr>
          <a:xfrm rot="10800000">
            <a:off x="2376860" y="3447490"/>
            <a:ext cx="366340" cy="210111"/>
          </a:xfrm>
          <a:prstGeom prst="line">
            <a:avLst/>
          </a:prstGeom>
          <a:ln w="5080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22" idx="3"/>
          </p:cNvCxnSpPr>
          <p:nvPr/>
        </p:nvCxnSpPr>
        <p:spPr>
          <a:xfrm rot="5400000">
            <a:off x="2285207" y="4069042"/>
            <a:ext cx="503753" cy="806966"/>
          </a:xfrm>
          <a:prstGeom prst="line">
            <a:avLst/>
          </a:prstGeom>
          <a:ln w="5080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V="1">
            <a:off x="5372100" y="1790700"/>
            <a:ext cx="457200" cy="228600"/>
          </a:xfrm>
          <a:prstGeom prst="line">
            <a:avLst/>
          </a:prstGeom>
          <a:ln w="34925">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5486400" y="990600"/>
            <a:ext cx="457200" cy="381000"/>
          </a:xfrm>
          <a:prstGeom prst="straightConnector1">
            <a:avLst/>
          </a:prstGeom>
          <a:ln w="34925">
            <a:solidFill>
              <a:schemeClr val="tx1">
                <a:lumMod val="75000"/>
                <a:lumOff val="2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16200000" flipH="1">
            <a:off x="6934200" y="990600"/>
            <a:ext cx="381000" cy="381000"/>
          </a:xfrm>
          <a:prstGeom prst="straightConnector1">
            <a:avLst/>
          </a:prstGeom>
          <a:ln w="34925">
            <a:solidFill>
              <a:schemeClr val="tx1">
                <a:lumMod val="75000"/>
                <a:lumOff val="2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7391797" y="1904603"/>
            <a:ext cx="457200" cy="794"/>
          </a:xfrm>
          <a:prstGeom prst="straightConnector1">
            <a:avLst/>
          </a:prstGeom>
          <a:ln w="34925">
            <a:solidFill>
              <a:schemeClr val="tx1">
                <a:lumMod val="75000"/>
                <a:lumOff val="2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39" idx="2"/>
          </p:cNvCxnSpPr>
          <p:nvPr/>
        </p:nvCxnSpPr>
        <p:spPr>
          <a:xfrm rot="5400000" flipH="1" flipV="1">
            <a:off x="1962947" y="2305847"/>
            <a:ext cx="608007" cy="114300"/>
          </a:xfrm>
          <a:prstGeom prst="line">
            <a:avLst/>
          </a:prstGeom>
          <a:ln w="34925">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V="1">
            <a:off x="952500" y="2400300"/>
            <a:ext cx="381002" cy="152402"/>
          </a:xfrm>
          <a:prstGeom prst="line">
            <a:avLst/>
          </a:prstGeom>
          <a:ln w="34925">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flipH="1" flipV="1">
            <a:off x="4020347" y="5885654"/>
            <a:ext cx="608007" cy="114300"/>
          </a:xfrm>
          <a:prstGeom prst="line">
            <a:avLst/>
          </a:prstGeom>
          <a:ln w="34925">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V="1">
            <a:off x="5715799" y="5790404"/>
            <a:ext cx="531807" cy="228599"/>
          </a:xfrm>
          <a:prstGeom prst="line">
            <a:avLst/>
          </a:prstGeom>
          <a:ln w="34925">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0800000">
            <a:off x="6553202" y="5410202"/>
            <a:ext cx="457199" cy="304799"/>
          </a:xfrm>
          <a:prstGeom prst="line">
            <a:avLst/>
          </a:prstGeom>
          <a:ln w="34925">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0021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914400"/>
          </a:xfrm>
        </p:spPr>
        <p:txBody>
          <a:bodyPr>
            <a:normAutofit/>
          </a:bodyPr>
          <a:lstStyle/>
          <a:p>
            <a:r>
              <a:rPr lang="en-US" sz="3600" b="1" u="sng" dirty="0" smtClean="0">
                <a:solidFill>
                  <a:schemeClr val="tx1">
                    <a:lumMod val="90000"/>
                    <a:lumOff val="10000"/>
                  </a:schemeClr>
                </a:solidFill>
                <a:latin typeface="Calibri" pitchFamily="34" charset="0"/>
              </a:rPr>
              <a:t>The Course – Teaching Methods:</a:t>
            </a:r>
            <a:endParaRPr lang="en-US" sz="3600" b="1" u="sng" dirty="0">
              <a:solidFill>
                <a:schemeClr val="tx1">
                  <a:lumMod val="90000"/>
                  <a:lumOff val="10000"/>
                </a:schemeClr>
              </a:solidFill>
              <a:latin typeface="Calibri" pitchFamily="34" charset="0"/>
            </a:endParaRPr>
          </a:p>
        </p:txBody>
      </p:sp>
      <p:sp>
        <p:nvSpPr>
          <p:cNvPr id="2" name="Content Placeholder 1"/>
          <p:cNvSpPr>
            <a:spLocks noGrp="1"/>
          </p:cNvSpPr>
          <p:nvPr>
            <p:ph idx="1"/>
          </p:nvPr>
        </p:nvSpPr>
        <p:spPr>
          <a:xfrm>
            <a:off x="228600" y="1295400"/>
            <a:ext cx="8686800" cy="4724400"/>
          </a:xfrm>
        </p:spPr>
        <p:txBody>
          <a:bodyPr>
            <a:normAutofit/>
          </a:bodyPr>
          <a:lstStyle/>
          <a:p>
            <a:r>
              <a:rPr lang="en-US" dirty="0" smtClean="0">
                <a:latin typeface="Calibri" pitchFamily="34" charset="0"/>
              </a:rPr>
              <a:t>Class time</a:t>
            </a:r>
          </a:p>
          <a:p>
            <a:pPr lvl="1"/>
            <a:r>
              <a:rPr lang="en-US" dirty="0" smtClean="0">
                <a:latin typeface="Calibri" pitchFamily="34" charset="0"/>
              </a:rPr>
              <a:t>20% classroom-based learning experiences and presentations</a:t>
            </a:r>
          </a:p>
          <a:p>
            <a:pPr lvl="1"/>
            <a:r>
              <a:rPr lang="en-US" dirty="0" smtClean="0">
                <a:latin typeface="Calibri" pitchFamily="34" charset="0"/>
              </a:rPr>
              <a:t>80% field- and lab-based work</a:t>
            </a:r>
          </a:p>
          <a:p>
            <a:pPr lvl="1">
              <a:lnSpc>
                <a:spcPct val="30000"/>
              </a:lnSpc>
              <a:buNone/>
            </a:pPr>
            <a:endParaRPr lang="en-US" sz="2600" dirty="0" smtClean="0">
              <a:latin typeface="Calibri" pitchFamily="34" charset="0"/>
            </a:endParaRPr>
          </a:p>
          <a:p>
            <a:r>
              <a:rPr lang="en-US" dirty="0" smtClean="0">
                <a:latin typeface="Calibri" pitchFamily="34" charset="0"/>
              </a:rPr>
              <a:t>Classroom-based  learning experiences</a:t>
            </a:r>
          </a:p>
          <a:p>
            <a:pPr lvl="1"/>
            <a:r>
              <a:rPr lang="en-US" dirty="0" smtClean="0">
                <a:latin typeface="Calibri" pitchFamily="34" charset="0"/>
              </a:rPr>
              <a:t>Question of the Day (QOD) – individual, group, mini-lecture</a:t>
            </a:r>
          </a:p>
          <a:p>
            <a:pPr lvl="1"/>
            <a:r>
              <a:rPr lang="en-US" dirty="0" smtClean="0">
                <a:latin typeface="Calibri" pitchFamily="34" charset="0"/>
              </a:rPr>
              <a:t>Homework assignments follow up on QOD content</a:t>
            </a:r>
            <a:endParaRPr lang="en-US" dirty="0">
              <a:latin typeface="Calibri" pitchFamily="34" charset="0"/>
            </a:endParaRPr>
          </a:p>
        </p:txBody>
      </p:sp>
      <p:pic>
        <p:nvPicPr>
          <p:cNvPr id="1028" name="Picture 4"/>
          <p:cNvPicPr>
            <a:picLocks noChangeAspect="1" noChangeArrowheads="1"/>
          </p:cNvPicPr>
          <p:nvPr/>
        </p:nvPicPr>
        <p:blipFill>
          <a:blip r:embed="rId2" cstate="print"/>
          <a:srcRect/>
          <a:stretch>
            <a:fillRect/>
          </a:stretch>
        </p:blipFill>
        <p:spPr bwMode="auto">
          <a:xfrm>
            <a:off x="7239000" y="7162800"/>
            <a:ext cx="2631846" cy="1981200"/>
          </a:xfrm>
          <a:prstGeom prst="rect">
            <a:avLst/>
          </a:prstGeom>
          <a:noFill/>
          <a:ln w="38100">
            <a:solidFill>
              <a:schemeClr val="bg1"/>
            </a:solidFill>
            <a:miter lim="800000"/>
            <a:headEnd/>
            <a:tailEnd/>
          </a:ln>
          <a:effectLst/>
        </p:spPr>
      </p:pic>
      <p:pic>
        <p:nvPicPr>
          <p:cNvPr id="5" name="Picture 3" descr="I:\Env Geochem\Pictures\woods lake 9_24_09\100_0084.jpg"/>
          <p:cNvPicPr>
            <a:picLocks noChangeAspect="1" noChangeArrowheads="1"/>
          </p:cNvPicPr>
          <p:nvPr/>
        </p:nvPicPr>
        <p:blipFill>
          <a:blip r:embed="rId3" cstate="print"/>
          <a:srcRect l="1405" t="16791" r="281" b="27239"/>
          <a:stretch>
            <a:fillRect/>
          </a:stretch>
        </p:blipFill>
        <p:spPr bwMode="auto">
          <a:xfrm>
            <a:off x="533402" y="4572000"/>
            <a:ext cx="4267198" cy="1828800"/>
          </a:xfrm>
          <a:prstGeom prst="rect">
            <a:avLst/>
          </a:prstGeom>
          <a:noFill/>
          <a:ln w="38100">
            <a:solidFill>
              <a:schemeClr val="tx1"/>
            </a:solidFill>
          </a:ln>
        </p:spPr>
      </p:pic>
      <p:pic>
        <p:nvPicPr>
          <p:cNvPr id="1026" name="Picture 2"/>
          <p:cNvPicPr>
            <a:picLocks noChangeAspect="1" noChangeArrowheads="1"/>
          </p:cNvPicPr>
          <p:nvPr/>
        </p:nvPicPr>
        <p:blipFill>
          <a:blip r:embed="rId4" cstate="print"/>
          <a:srcRect l="2809" t="9328" r="5910" b="21648"/>
          <a:stretch>
            <a:fillRect/>
          </a:stretch>
        </p:blipFill>
        <p:spPr bwMode="auto">
          <a:xfrm>
            <a:off x="5257800" y="4572000"/>
            <a:ext cx="3212755" cy="1828800"/>
          </a:xfrm>
          <a:prstGeom prst="rect">
            <a:avLst/>
          </a:prstGeom>
          <a:noFill/>
          <a:ln w="38100">
            <a:solidFill>
              <a:schemeClr val="tx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457200"/>
            <a:ext cx="8229600" cy="685800"/>
          </a:xfrm>
        </p:spPr>
        <p:txBody>
          <a:bodyPr>
            <a:noAutofit/>
          </a:bodyPr>
          <a:lstStyle/>
          <a:p>
            <a:r>
              <a:rPr lang="en-US" sz="3600" b="1" u="sng" dirty="0" smtClean="0">
                <a:solidFill>
                  <a:schemeClr val="tx1">
                    <a:lumMod val="90000"/>
                    <a:lumOff val="10000"/>
                  </a:schemeClr>
                </a:solidFill>
                <a:latin typeface="Calibri" pitchFamily="34" charset="0"/>
              </a:rPr>
              <a:t>The Study:</a:t>
            </a:r>
            <a:endParaRPr lang="en-US" sz="3600" u="sng" dirty="0">
              <a:solidFill>
                <a:schemeClr val="tx1">
                  <a:lumMod val="90000"/>
                  <a:lumOff val="10000"/>
                </a:schemeClr>
              </a:solidFill>
              <a:latin typeface="Calibri" pitchFamily="34" charset="0"/>
            </a:endParaRPr>
          </a:p>
        </p:txBody>
      </p:sp>
      <p:sp>
        <p:nvSpPr>
          <p:cNvPr id="2" name="Content Placeholder 1"/>
          <p:cNvSpPr>
            <a:spLocks noGrp="1"/>
          </p:cNvSpPr>
          <p:nvPr>
            <p:ph idx="1"/>
          </p:nvPr>
        </p:nvSpPr>
        <p:spPr>
          <a:xfrm>
            <a:off x="304800" y="1371600"/>
            <a:ext cx="8534400" cy="5181600"/>
          </a:xfrm>
        </p:spPr>
        <p:txBody>
          <a:bodyPr>
            <a:normAutofit/>
          </a:bodyPr>
          <a:lstStyle/>
          <a:p>
            <a:pPr marL="0" indent="0">
              <a:buNone/>
            </a:pPr>
            <a:r>
              <a:rPr lang="en-US" sz="3200" dirty="0">
                <a:latin typeface="Calibri" pitchFamily="34" charset="0"/>
              </a:rPr>
              <a:t>Some of the data we collected from all consenting students in 2009-2010</a:t>
            </a:r>
            <a:r>
              <a:rPr lang="en-US" sz="3200" dirty="0" smtClean="0">
                <a:latin typeface="Calibri" pitchFamily="34" charset="0"/>
              </a:rPr>
              <a:t>:</a:t>
            </a:r>
          </a:p>
          <a:p>
            <a:pPr marL="0" indent="0">
              <a:lnSpc>
                <a:spcPct val="30000"/>
              </a:lnSpc>
              <a:buNone/>
            </a:pPr>
            <a:endParaRPr lang="en-US" dirty="0">
              <a:latin typeface="Calibri" pitchFamily="34" charset="0"/>
            </a:endParaRPr>
          </a:p>
          <a:p>
            <a:r>
              <a:rPr lang="en-US" dirty="0" smtClean="0">
                <a:latin typeface="Calibri" pitchFamily="34" charset="0"/>
              </a:rPr>
              <a:t>Geochemistry Content Knowledge Survey – unique scoring (-25 to +25 or -26 to +26)</a:t>
            </a:r>
          </a:p>
          <a:p>
            <a:pPr lvl="1"/>
            <a:r>
              <a:rPr lang="en-US" dirty="0" smtClean="0">
                <a:latin typeface="Calibri" pitchFamily="34" charset="0"/>
              </a:rPr>
              <a:t>2009: Min Gain = 2, Mean Gain = 14.2, Max Gain = 24****</a:t>
            </a:r>
          </a:p>
          <a:p>
            <a:pPr lvl="1"/>
            <a:r>
              <a:rPr lang="en-US" dirty="0" smtClean="0">
                <a:latin typeface="Calibri" pitchFamily="34" charset="0"/>
              </a:rPr>
              <a:t>2010: </a:t>
            </a:r>
            <a:r>
              <a:rPr lang="en-US" dirty="0">
                <a:latin typeface="Calibri" pitchFamily="34" charset="0"/>
              </a:rPr>
              <a:t>Min Gain = 1, Mean Gain = 11.3, Max Gain = </a:t>
            </a:r>
            <a:r>
              <a:rPr lang="en-US" dirty="0" smtClean="0">
                <a:latin typeface="Calibri" pitchFamily="34" charset="0"/>
              </a:rPr>
              <a:t>19</a:t>
            </a:r>
            <a:endParaRPr lang="en-US" dirty="0">
              <a:latin typeface="Calibri" pitchFamily="34" charset="0"/>
            </a:endParaRPr>
          </a:p>
          <a:p>
            <a:pPr marL="393192" lvl="1" indent="0">
              <a:lnSpc>
                <a:spcPct val="40000"/>
              </a:lnSpc>
              <a:buNone/>
            </a:pPr>
            <a:endParaRPr lang="en-US" dirty="0" smtClean="0">
              <a:latin typeface="Calibri" pitchFamily="34" charset="0"/>
            </a:endParaRPr>
          </a:p>
          <a:p>
            <a:pPr marL="0" indent="0">
              <a:lnSpc>
                <a:spcPct val="30000"/>
              </a:lnSpc>
              <a:buNone/>
            </a:pPr>
            <a:endParaRPr lang="en-US" sz="800" dirty="0" smtClean="0">
              <a:latin typeface="Calibri" pitchFamily="34" charset="0"/>
            </a:endParaRPr>
          </a:p>
          <a:p>
            <a:r>
              <a:rPr lang="en-US" dirty="0" smtClean="0">
                <a:latin typeface="Calibri" pitchFamily="34" charset="0"/>
              </a:rPr>
              <a:t>I</a:t>
            </a:r>
            <a:r>
              <a:rPr lang="en-US" dirty="0" smtClean="0">
                <a:latin typeface="Calibri" pitchFamily="34" charset="0"/>
              </a:rPr>
              <a:t>nterviews </a:t>
            </a:r>
            <a:r>
              <a:rPr lang="en-US" dirty="0" smtClean="0">
                <a:latin typeface="Calibri" pitchFamily="34" charset="0"/>
              </a:rPr>
              <a:t>conducted with four purposefully selected individuals each year:</a:t>
            </a:r>
          </a:p>
          <a:p>
            <a:pPr lvl="1"/>
            <a:r>
              <a:rPr lang="en-US" dirty="0" smtClean="0">
                <a:latin typeface="Calibri" pitchFamily="34" charset="0"/>
              </a:rPr>
              <a:t>Series of four to five </a:t>
            </a:r>
            <a:r>
              <a:rPr lang="en-US" dirty="0" smtClean="0">
                <a:latin typeface="Calibri" pitchFamily="34" charset="0"/>
              </a:rPr>
              <a:t>interviews</a:t>
            </a:r>
          </a:p>
          <a:p>
            <a:pPr lvl="1"/>
            <a:r>
              <a:rPr lang="en-US" dirty="0" smtClean="0">
                <a:latin typeface="Calibri" pitchFamily="34" charset="0"/>
              </a:rPr>
              <a:t>Each </a:t>
            </a:r>
            <a:r>
              <a:rPr lang="en-US" dirty="0" smtClean="0">
                <a:latin typeface="Calibri" pitchFamily="34" charset="0"/>
              </a:rPr>
              <a:t>was 20-45 minutes</a:t>
            </a:r>
          </a:p>
          <a:p>
            <a:pPr lvl="1">
              <a:lnSpc>
                <a:spcPct val="50000"/>
              </a:lnSpc>
              <a:buNone/>
            </a:pPr>
            <a:endParaRPr lang="en-US" dirty="0" smtClean="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838200"/>
          </a:xfrm>
        </p:spPr>
        <p:txBody>
          <a:bodyPr>
            <a:normAutofit fontScale="90000"/>
          </a:bodyPr>
          <a:lstStyle/>
          <a:p>
            <a:r>
              <a:rPr lang="en-US" sz="3600" b="1" u="sng" dirty="0" smtClean="0">
                <a:solidFill>
                  <a:schemeClr val="tx1">
                    <a:lumMod val="90000"/>
                    <a:lumOff val="10000"/>
                  </a:schemeClr>
                </a:solidFill>
                <a:latin typeface="Calibri" pitchFamily="34" charset="0"/>
              </a:rPr>
              <a:t>General Trend in 2009 and 2010 Interviews:</a:t>
            </a:r>
            <a:endParaRPr lang="en-US" sz="3600" u="sng" dirty="0">
              <a:solidFill>
                <a:schemeClr val="tx1">
                  <a:lumMod val="90000"/>
                  <a:lumOff val="10000"/>
                </a:schemeClr>
              </a:solidFill>
            </a:endParaRPr>
          </a:p>
        </p:txBody>
      </p:sp>
      <p:sp>
        <p:nvSpPr>
          <p:cNvPr id="2" name="Content Placeholder 1"/>
          <p:cNvSpPr>
            <a:spLocks noGrp="1"/>
          </p:cNvSpPr>
          <p:nvPr>
            <p:ph idx="1"/>
          </p:nvPr>
        </p:nvSpPr>
        <p:spPr>
          <a:xfrm>
            <a:off x="228600" y="1295400"/>
            <a:ext cx="8686800" cy="4876800"/>
          </a:xfrm>
        </p:spPr>
        <p:txBody>
          <a:bodyPr/>
          <a:lstStyle/>
          <a:p>
            <a:r>
              <a:rPr lang="en-US" dirty="0" smtClean="0">
                <a:latin typeface="Calibri" pitchFamily="34" charset="0"/>
              </a:rPr>
              <a:t>Students’ understandings of eutrophication were typically more </a:t>
            </a:r>
            <a:r>
              <a:rPr lang="en-US" dirty="0" smtClean="0">
                <a:latin typeface="Calibri" pitchFamily="34" charset="0"/>
              </a:rPr>
              <a:t>complete </a:t>
            </a:r>
            <a:r>
              <a:rPr lang="en-US" dirty="0" smtClean="0">
                <a:latin typeface="Calibri" pitchFamily="34" charset="0"/>
              </a:rPr>
              <a:t>and connected post-course than pre-course.</a:t>
            </a:r>
            <a:endParaRPr lang="en-US" dirty="0">
              <a:latin typeface="Calibri" pitchFamily="34" charset="0"/>
            </a:endParaRPr>
          </a:p>
        </p:txBody>
      </p:sp>
      <p:grpSp>
        <p:nvGrpSpPr>
          <p:cNvPr id="6" name="Group 5"/>
          <p:cNvGrpSpPr/>
          <p:nvPr/>
        </p:nvGrpSpPr>
        <p:grpSpPr>
          <a:xfrm>
            <a:off x="381000" y="2362200"/>
            <a:ext cx="8382000" cy="4267200"/>
            <a:chOff x="9720306" y="1537608"/>
            <a:chExt cx="4168662" cy="4737904"/>
          </a:xfrm>
        </p:grpSpPr>
        <p:sp>
          <p:nvSpPr>
            <p:cNvPr id="5" name="Rounded Rectangle 4"/>
            <p:cNvSpPr/>
            <p:nvPr/>
          </p:nvSpPr>
          <p:spPr>
            <a:xfrm>
              <a:off x="9720306" y="1537609"/>
              <a:ext cx="4168662" cy="4737903"/>
            </a:xfrm>
            <a:prstGeom prst="roundRect">
              <a:avLst/>
            </a:prstGeom>
            <a:solidFill>
              <a:srgbClr val="B8D2E2"/>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9760007" y="1537608"/>
              <a:ext cx="4128961" cy="4544964"/>
            </a:xfrm>
            <a:prstGeom prst="rect">
              <a:avLst/>
            </a:prstGeom>
            <a:noFill/>
          </p:spPr>
          <p:txBody>
            <a:bodyPr wrap="square" rtlCol="0">
              <a:spAutoFit/>
            </a:bodyPr>
            <a:lstStyle/>
            <a:p>
              <a:pPr algn="ctr"/>
              <a:r>
                <a:rPr lang="en-US" sz="2000" i="1" u="sng" dirty="0" smtClean="0">
                  <a:latin typeface="Calibri" pitchFamily="34" charset="0"/>
                </a:rPr>
                <a:t>Interview on 9/24/2010</a:t>
              </a:r>
            </a:p>
            <a:p>
              <a:pPr algn="ctr">
                <a:lnSpc>
                  <a:spcPct val="50000"/>
                </a:lnSpc>
              </a:pPr>
              <a:endParaRPr lang="en-US" sz="2000" u="sng" dirty="0" smtClean="0">
                <a:solidFill>
                  <a:schemeClr val="bg1"/>
                </a:solidFill>
                <a:latin typeface="Calibri" pitchFamily="34" charset="0"/>
              </a:endParaRPr>
            </a:p>
            <a:p>
              <a:r>
                <a:rPr lang="en-US" sz="2000" b="1" dirty="0" smtClean="0">
                  <a:solidFill>
                    <a:srgbClr val="009900"/>
                  </a:solidFill>
                  <a:latin typeface="Calibri" pitchFamily="34" charset="0"/>
                </a:rPr>
                <a:t>KATE:</a:t>
              </a:r>
              <a:r>
                <a:rPr lang="en-US" sz="2000" dirty="0" smtClean="0">
                  <a:solidFill>
                    <a:schemeClr val="bg1"/>
                  </a:solidFill>
                  <a:latin typeface="Calibri" pitchFamily="34" charset="0"/>
                </a:rPr>
                <a:t>  </a:t>
              </a:r>
              <a:r>
                <a:rPr lang="en-US" sz="2000" dirty="0" smtClean="0">
                  <a:latin typeface="Calibri" pitchFamily="34" charset="0"/>
                </a:rPr>
                <a:t>… So, what is eutrophication?  [In your QOD response,] you said, “It is when nutrient levels in a body of water promote accelerated aquatic plant growth.”  So let me first ask what does that mean, “nutrient levels?” </a:t>
              </a:r>
            </a:p>
            <a:p>
              <a:pPr>
                <a:lnSpc>
                  <a:spcPct val="50000"/>
                </a:lnSpc>
              </a:pPr>
              <a:endParaRPr lang="en-US" sz="2000" dirty="0" smtClean="0">
                <a:solidFill>
                  <a:schemeClr val="bg1"/>
                </a:solidFill>
                <a:latin typeface="Calibri" pitchFamily="34" charset="0"/>
              </a:endParaRPr>
            </a:p>
            <a:p>
              <a:r>
                <a:rPr lang="en-US" sz="2000" b="1" dirty="0" smtClean="0">
                  <a:solidFill>
                    <a:srgbClr val="382EC0"/>
                  </a:solidFill>
                  <a:latin typeface="Calibri" pitchFamily="34" charset="0"/>
                </a:rPr>
                <a:t>NICK:</a:t>
              </a:r>
              <a:r>
                <a:rPr lang="en-US" sz="2000" dirty="0" smtClean="0">
                  <a:solidFill>
                    <a:schemeClr val="bg1"/>
                  </a:solidFill>
                  <a:latin typeface="Calibri" pitchFamily="34" charset="0"/>
                </a:rPr>
                <a:t>  </a:t>
              </a:r>
              <a:r>
                <a:rPr lang="en-US" sz="2000" dirty="0" smtClean="0">
                  <a:latin typeface="Calibri" pitchFamily="34" charset="0"/>
                </a:rPr>
                <a:t>Like phosphorus or nitrogen levels, … they’re fertilizers for terrestrial plants. Aquatic plants are technically no different than terrestrial ones. So [it’s] … basically fertilizing the little plants and critters and stuff in the water. </a:t>
              </a:r>
            </a:p>
            <a:p>
              <a:pPr>
                <a:lnSpc>
                  <a:spcPct val="50000"/>
                </a:lnSpc>
              </a:pPr>
              <a:endParaRPr lang="en-US" sz="2000" dirty="0" smtClean="0">
                <a:solidFill>
                  <a:schemeClr val="bg1"/>
                </a:solidFill>
                <a:latin typeface="Calibri" pitchFamily="34" charset="0"/>
              </a:endParaRPr>
            </a:p>
            <a:p>
              <a:r>
                <a:rPr lang="en-US" sz="2000" b="1" dirty="0" smtClean="0">
                  <a:solidFill>
                    <a:srgbClr val="009900"/>
                  </a:solidFill>
                  <a:latin typeface="Calibri" pitchFamily="34" charset="0"/>
                </a:rPr>
                <a:t>KATE:</a:t>
              </a:r>
              <a:r>
                <a:rPr lang="en-US" sz="2000" dirty="0" smtClean="0">
                  <a:solidFill>
                    <a:schemeClr val="bg1"/>
                  </a:solidFill>
                  <a:latin typeface="Calibri" pitchFamily="34" charset="0"/>
                </a:rPr>
                <a:t>  </a:t>
              </a:r>
              <a:r>
                <a:rPr lang="en-US" sz="2000" dirty="0" smtClean="0">
                  <a:latin typeface="Calibri" pitchFamily="34" charset="0"/>
                </a:rPr>
                <a:t>Then it says, “All those [little plants] grow, die and remove dissolved oxygen from the water.” How do they [do that]?</a:t>
              </a:r>
            </a:p>
            <a:p>
              <a:pPr>
                <a:lnSpc>
                  <a:spcPct val="50000"/>
                </a:lnSpc>
              </a:pPr>
              <a:endParaRPr lang="en-US" sz="2000" dirty="0" smtClean="0">
                <a:solidFill>
                  <a:schemeClr val="bg1"/>
                </a:solidFill>
                <a:latin typeface="Calibri" pitchFamily="34" charset="0"/>
              </a:endParaRPr>
            </a:p>
            <a:p>
              <a:r>
                <a:rPr lang="en-US" sz="2000" b="1" dirty="0" smtClean="0">
                  <a:solidFill>
                    <a:srgbClr val="382EC0"/>
                  </a:solidFill>
                  <a:latin typeface="Calibri" pitchFamily="34" charset="0"/>
                </a:rPr>
                <a:t>NICK:</a:t>
              </a:r>
              <a:r>
                <a:rPr lang="en-US" sz="2000" dirty="0" smtClean="0">
                  <a:solidFill>
                    <a:schemeClr val="bg1"/>
                  </a:solidFill>
                  <a:latin typeface="Calibri" pitchFamily="34" charset="0"/>
                </a:rPr>
                <a:t>  </a:t>
              </a:r>
              <a:r>
                <a:rPr lang="en-US" sz="2000" dirty="0" smtClean="0">
                  <a:latin typeface="Calibri" pitchFamily="34" charset="0"/>
                </a:rPr>
                <a:t>… I know that when they die, it removes dissolved oxygen.  I don’t know [how] exactly, I just know that it does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304800"/>
            <a:ext cx="8305800" cy="6172200"/>
          </a:xfrm>
          <a:prstGeom prst="roundRect">
            <a:avLst/>
          </a:prstGeom>
          <a:solidFill>
            <a:srgbClr val="B8D2E2"/>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609600" y="304800"/>
            <a:ext cx="8153399" cy="5940088"/>
          </a:xfrm>
          <a:prstGeom prst="rect">
            <a:avLst/>
          </a:prstGeom>
          <a:noFill/>
        </p:spPr>
        <p:txBody>
          <a:bodyPr wrap="square" rtlCol="0">
            <a:spAutoFit/>
          </a:bodyPr>
          <a:lstStyle/>
          <a:p>
            <a:pPr algn="ctr"/>
            <a:r>
              <a:rPr lang="en-US" sz="2000" i="1" u="sng" dirty="0" smtClean="0">
                <a:latin typeface="Calibri" pitchFamily="34" charset="0"/>
              </a:rPr>
              <a:t>Interview on 12/10/2010</a:t>
            </a:r>
          </a:p>
          <a:p>
            <a:pPr algn="ctr">
              <a:lnSpc>
                <a:spcPct val="50000"/>
              </a:lnSpc>
            </a:pPr>
            <a:endParaRPr lang="en-US" sz="2000" u="sng" dirty="0" smtClean="0">
              <a:solidFill>
                <a:schemeClr val="bg1"/>
              </a:solidFill>
              <a:latin typeface="Calibri" pitchFamily="34" charset="0"/>
            </a:endParaRPr>
          </a:p>
          <a:p>
            <a:r>
              <a:rPr lang="en-US" sz="2000" b="1" dirty="0" smtClean="0">
                <a:solidFill>
                  <a:srgbClr val="009900"/>
                </a:solidFill>
                <a:latin typeface="Calibri" pitchFamily="34" charset="0"/>
              </a:rPr>
              <a:t>KATE:</a:t>
            </a:r>
            <a:r>
              <a:rPr lang="en-US" sz="2000" dirty="0" smtClean="0">
                <a:solidFill>
                  <a:schemeClr val="bg1"/>
                </a:solidFill>
                <a:latin typeface="Calibri" pitchFamily="34" charset="0"/>
              </a:rPr>
              <a:t>  </a:t>
            </a:r>
            <a:r>
              <a:rPr lang="en-US" sz="2000" dirty="0" smtClean="0">
                <a:latin typeface="Calibri" pitchFamily="34" charset="0"/>
              </a:rPr>
              <a:t>So what is eutrophication as a process?</a:t>
            </a:r>
          </a:p>
          <a:p>
            <a:pPr>
              <a:lnSpc>
                <a:spcPct val="50000"/>
              </a:lnSpc>
            </a:pPr>
            <a:endParaRPr lang="en-US" sz="2000" dirty="0" smtClean="0">
              <a:solidFill>
                <a:schemeClr val="bg1"/>
              </a:solidFill>
              <a:latin typeface="Calibri" pitchFamily="34" charset="0"/>
            </a:endParaRPr>
          </a:p>
          <a:p>
            <a:r>
              <a:rPr lang="en-US" sz="2000" b="1" dirty="0" smtClean="0">
                <a:solidFill>
                  <a:srgbClr val="382EC0"/>
                </a:solidFill>
                <a:latin typeface="Calibri" pitchFamily="34" charset="0"/>
              </a:rPr>
              <a:t>NICK:</a:t>
            </a:r>
            <a:r>
              <a:rPr lang="en-US" sz="2000" dirty="0" smtClean="0">
                <a:solidFill>
                  <a:schemeClr val="bg1"/>
                </a:solidFill>
                <a:latin typeface="Calibri" pitchFamily="34" charset="0"/>
              </a:rPr>
              <a:t>  </a:t>
            </a:r>
            <a:r>
              <a:rPr lang="en-US" sz="2000" dirty="0" smtClean="0">
                <a:latin typeface="Calibri" pitchFamily="34" charset="0"/>
              </a:rPr>
              <a:t>Eutrophication basically is when limiting nutrients such as phosphorus or nitrogen are added unnaturally to a lake system – be it from fertilizers, from run-off, from storm drains – it gets in there somehow and it causes heavy algal growth or plant growth in the lake.  And then when those algae die they sink to the bottom and they decompose.  And the process of decomposition removes oxygen from the water.  Where you have higher than normal algal growth, you have higher than normal death rate [and] you have higher than normal decomposition so it removes all the oxygen from the bottom [of the water column] and creates these dead zones where nothing can live – no fish, no crappie, no mollusks, no nothing … And the lake turns green, it stinks, it just looks sick.</a:t>
            </a:r>
          </a:p>
          <a:p>
            <a:pPr>
              <a:lnSpc>
                <a:spcPct val="50000"/>
              </a:lnSpc>
            </a:pPr>
            <a:endParaRPr lang="en-US" sz="2000" dirty="0" smtClean="0">
              <a:solidFill>
                <a:schemeClr val="bg1"/>
              </a:solidFill>
              <a:latin typeface="Calibri" pitchFamily="34" charset="0"/>
            </a:endParaRPr>
          </a:p>
          <a:p>
            <a:r>
              <a:rPr lang="en-US" sz="2000" b="1" dirty="0" smtClean="0">
                <a:solidFill>
                  <a:srgbClr val="009900"/>
                </a:solidFill>
                <a:latin typeface="Calibri" pitchFamily="34" charset="0"/>
              </a:rPr>
              <a:t>KATE:</a:t>
            </a:r>
            <a:r>
              <a:rPr lang="en-US" sz="2000" dirty="0" smtClean="0">
                <a:solidFill>
                  <a:schemeClr val="bg1"/>
                </a:solidFill>
                <a:latin typeface="Calibri" pitchFamily="34" charset="0"/>
              </a:rPr>
              <a:t>  </a:t>
            </a:r>
            <a:r>
              <a:rPr lang="en-US" sz="2000" dirty="0" smtClean="0">
                <a:latin typeface="Calibri" pitchFamily="34" charset="0"/>
              </a:rPr>
              <a:t>Anything else you want to tell me about eutrophication?</a:t>
            </a:r>
          </a:p>
          <a:p>
            <a:pPr>
              <a:lnSpc>
                <a:spcPct val="50000"/>
              </a:lnSpc>
            </a:pPr>
            <a:endParaRPr lang="en-US" sz="2000" dirty="0" smtClean="0">
              <a:solidFill>
                <a:schemeClr val="bg1"/>
              </a:solidFill>
              <a:latin typeface="Calibri" pitchFamily="34" charset="0"/>
            </a:endParaRPr>
          </a:p>
          <a:p>
            <a:r>
              <a:rPr lang="en-US" sz="2000" b="1" dirty="0" smtClean="0">
                <a:solidFill>
                  <a:srgbClr val="382EC0"/>
                </a:solidFill>
                <a:latin typeface="Calibri" pitchFamily="34" charset="0"/>
              </a:rPr>
              <a:t>NICK:</a:t>
            </a:r>
            <a:r>
              <a:rPr lang="en-US" sz="2000" dirty="0" smtClean="0">
                <a:solidFill>
                  <a:schemeClr val="bg1"/>
                </a:solidFill>
                <a:latin typeface="Calibri" pitchFamily="34" charset="0"/>
              </a:rPr>
              <a:t>  </a:t>
            </a:r>
            <a:r>
              <a:rPr lang="en-US" sz="2000" dirty="0" smtClean="0">
                <a:latin typeface="Calibri" pitchFamily="34" charset="0"/>
              </a:rPr>
              <a:t>Even if it’s just a lake in the middle of the woods and … just randomly something happened [with] a lot of run-off … I mean you're poisoning a lake.  We don't have a right to do that, you've got to fix it.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9">
      <a:dk1>
        <a:srgbClr val="2F2F2F"/>
      </a:dk1>
      <a:lt1>
        <a:sysClr val="window" lastClr="FFFFFF"/>
      </a:lt1>
      <a:dk2>
        <a:srgbClr val="04617B"/>
      </a:dk2>
      <a:lt2>
        <a:srgbClr val="DBF5F9"/>
      </a:lt2>
      <a:accent1>
        <a:srgbClr val="0B5394"/>
      </a:accent1>
      <a:accent2>
        <a:srgbClr val="0075A2"/>
      </a:accent2>
      <a:accent3>
        <a:srgbClr val="089CA2"/>
      </a:accent3>
      <a:accent4>
        <a:srgbClr val="10CF9B"/>
      </a:accent4>
      <a:accent5>
        <a:srgbClr val="54A838"/>
      </a:accent5>
      <a:accent6>
        <a:srgbClr val="C9DA91"/>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Flow</Template>
  <TotalTime>2318</TotalTime>
  <Words>1167</Words>
  <Application>Microsoft Office PowerPoint</Application>
  <PresentationFormat>On-screen Show (4:3)</PresentationFormat>
  <Paragraphs>156</Paragraphs>
  <Slides>15</Slides>
  <Notes>11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Flow</vt:lpstr>
      <vt:lpstr>Generating Content Knowledge Gains that Stick: Cracking the code in a field-based water quality course</vt:lpstr>
      <vt:lpstr>Where we’re going…</vt:lpstr>
      <vt:lpstr>The Course:</vt:lpstr>
      <vt:lpstr>The Course – Content:</vt:lpstr>
      <vt:lpstr>The Course – Content:</vt:lpstr>
      <vt:lpstr>The Course – Teaching Methods:</vt:lpstr>
      <vt:lpstr>The Study:</vt:lpstr>
      <vt:lpstr>General Trend in 2009 and 2010 Interviews:</vt:lpstr>
      <vt:lpstr>PowerPoint Presentation</vt:lpstr>
      <vt:lpstr>New Questions for 2011-2012:</vt:lpstr>
      <vt:lpstr>2010, 2011, 2012 Pre/Post GK Survey Data:</vt:lpstr>
      <vt:lpstr>2011 Delayed GK Survey Data:</vt:lpstr>
      <vt:lpstr>2011-2012 Results:</vt:lpstr>
      <vt:lpstr>Where we’re headed next…</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 Close and Personal: Does Field-Based Learning Really Work?</dc:title>
  <dc:creator>Kate Block</dc:creator>
  <cp:lastModifiedBy>Kate</cp:lastModifiedBy>
  <cp:revision>254</cp:revision>
  <dcterms:created xsi:type="dcterms:W3CDTF">2006-08-16T00:00:00Z</dcterms:created>
  <dcterms:modified xsi:type="dcterms:W3CDTF">2013-05-03T16:33:12Z</dcterms:modified>
</cp:coreProperties>
</file>