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6"/>
  </p:notesMasterIdLst>
  <p:sldIdLst>
    <p:sldId id="256" r:id="rId2"/>
    <p:sldId id="257" r:id="rId3"/>
    <p:sldId id="258" r:id="rId4"/>
    <p:sldId id="272" r:id="rId5"/>
    <p:sldId id="259" r:id="rId6"/>
    <p:sldId id="260" r:id="rId7"/>
    <p:sldId id="263" r:id="rId8"/>
    <p:sldId id="261" r:id="rId9"/>
    <p:sldId id="265" r:id="rId10"/>
    <p:sldId id="266" r:id="rId11"/>
    <p:sldId id="267" r:id="rId12"/>
    <p:sldId id="268" r:id="rId13"/>
    <p:sldId id="269" r:id="rId14"/>
    <p:sldId id="270" r:id="rId15"/>
    <p:sldId id="271" r:id="rId16"/>
    <p:sldId id="274" r:id="rId17"/>
    <p:sldId id="275" r:id="rId18"/>
    <p:sldId id="279" r:id="rId19"/>
    <p:sldId id="287" r:id="rId20"/>
    <p:sldId id="282" r:id="rId21"/>
    <p:sldId id="288" r:id="rId22"/>
    <p:sldId id="284" r:id="rId23"/>
    <p:sldId id="289" r:id="rId24"/>
    <p:sldId id="28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45192" autoAdjust="0"/>
  </p:normalViewPr>
  <p:slideViewPr>
    <p:cSldViewPr>
      <p:cViewPr varScale="1">
        <p:scale>
          <a:sx n="39" d="100"/>
          <a:sy n="39" d="100"/>
        </p:scale>
        <p:origin x="-1448" y="-96"/>
      </p:cViewPr>
      <p:guideLst>
        <p:guide orient="horz" pos="2160"/>
        <p:guide pos="2880"/>
      </p:guideLst>
    </p:cSldViewPr>
  </p:slideViewPr>
  <p:outlineViewPr>
    <p:cViewPr>
      <p:scale>
        <a:sx n="33" d="100"/>
        <a:sy n="33" d="100"/>
      </p:scale>
      <p:origin x="42" y="72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5575E7-AE9B-4CD1-BC2E-D8D19A3FAFAA}" type="datetimeFigureOut">
              <a:rPr lang="en-US" smtClean="0"/>
              <a:pPr/>
              <a:t>3/19/13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74457-6810-4A4B-8685-0A0D5F9BB86F}" type="slidenum">
              <a:rPr lang="en-US" smtClean="0"/>
              <a:pPr/>
              <a:t>‹#›</a:t>
            </a:fld>
            <a:endParaRPr lang="en-US" dirty="0"/>
          </a:p>
        </p:txBody>
      </p:sp>
    </p:spTree>
    <p:extLst>
      <p:ext uri="{BB962C8B-B14F-4D97-AF65-F5344CB8AC3E}">
        <p14:creationId xmlns:p14="http://schemas.microsoft.com/office/powerpoint/2010/main" val="149654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Good morning!  I hope everyone has been enjoying their experience at the GSA meeting, I know I sure have.  I hope our presentation can provide you with a clear concept on how NJ is responding to the impacts of Hurricane Sandy and what can be done.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This presentation is a result of research by: The Coastal Research Center, and The New Jersey Geological and Water Survey</a:t>
            </a:r>
            <a:endParaRPr lang="en-US" b="1" dirty="0" smtClean="0"/>
          </a:p>
          <a:p>
            <a:endParaRPr lang="en-US"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Dune</a:t>
            </a:r>
            <a:r>
              <a:rPr lang="en-US" b="1" baseline="0" dirty="0" smtClean="0"/>
              <a:t> Susceptibility works by incorporating GIS, LIDAR, Photogrammetry RTK-GPS surveys for verification.</a:t>
            </a:r>
            <a:endParaRPr lang="en-US" baseline="0" dirty="0" smtClean="0"/>
          </a:p>
          <a:p>
            <a:endParaRPr lang="en-US" baseline="0" dirty="0" smtClean="0"/>
          </a:p>
          <a:p>
            <a:r>
              <a:rPr lang="en-US" b="1" baseline="0" dirty="0" smtClean="0"/>
              <a:t>Hurricane Sandy allowed us an opportunity for a real life testing of the assessments validity</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Here you can see the various spatial analytical techniques;</a:t>
            </a:r>
            <a:r>
              <a:rPr lang="en-US" b="1" baseline="0" dirty="0" smtClean="0"/>
              <a:t> in particular the use of photogrammetry.</a:t>
            </a:r>
          </a:p>
          <a:p>
            <a:endParaRPr lang="en-US" b="1" baseline="0" dirty="0" smtClean="0"/>
          </a:p>
          <a:p>
            <a:r>
              <a:rPr lang="en-US" b="1" baseline="0" dirty="0" smtClean="0"/>
              <a:t>Particularly beach slope, dune elevation, dune vegetation, and dune width.   </a:t>
            </a:r>
          </a:p>
          <a:p>
            <a:endParaRPr lang="en-US" b="1" baseline="0" dirty="0" smtClean="0"/>
          </a:p>
          <a:p>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Ok</a:t>
            </a:r>
            <a:r>
              <a:rPr lang="en-US" b="1" baseline="0" dirty="0" smtClean="0"/>
              <a:t> so here you have northern Ocean County; with site 146 to the south being the southern extent of Island Beach State Park, and site 156 to the north being Point Pleasant.  Here you see the product of the dune susceptibility assessment on one of the hardest hit areas of Northern Ocean County where 14 pre-existing NJBPN monitoring sites were used to provide an accurate assessment of the storm related shoreline and beach volume changes and to test the dune assessments validity.  </a:t>
            </a:r>
          </a:p>
          <a:p>
            <a:endParaRPr lang="en-US" b="1" baseline="0" dirty="0" smtClean="0"/>
          </a:p>
          <a:p>
            <a:r>
              <a:rPr lang="en-US" b="1" baseline="0" dirty="0" smtClean="0"/>
              <a:t>In the bottom right is the scale where you can see that red represents 90% </a:t>
            </a:r>
            <a:r>
              <a:rPr lang="en-US" b="1" baseline="0" dirty="0" err="1" smtClean="0"/>
              <a:t>foredune</a:t>
            </a:r>
            <a:r>
              <a:rPr lang="en-US" b="1" baseline="0" dirty="0" smtClean="0"/>
              <a:t> removal to blue which represents 10% </a:t>
            </a:r>
            <a:r>
              <a:rPr lang="en-US" b="1" baseline="0" dirty="0" err="1" smtClean="0"/>
              <a:t>foredune</a:t>
            </a:r>
            <a:r>
              <a:rPr lang="en-US" b="1" baseline="0" dirty="0" smtClean="0"/>
              <a:t> removal.  Notice the significant amount of reds and oranges in this section…</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Here’s a close</a:t>
            </a:r>
            <a:r>
              <a:rPr lang="en-US" b="1" baseline="0" dirty="0" smtClean="0"/>
              <a:t>-up look at the dune susceptibility model in one of the hardest hit locations in the state; Mantoloking near Herbert Street.  You can see (in the bottom left) the before and after profile of the beach, along with the before and after photos of the site (to the right).  There are a few things that are important to note here.  </a:t>
            </a:r>
          </a:p>
          <a:p>
            <a:endParaRPr lang="en-US" b="1" baseline="0" dirty="0" smtClean="0"/>
          </a:p>
          <a:p>
            <a:r>
              <a:rPr lang="en-US" b="1" baseline="0" dirty="0" smtClean="0"/>
              <a:t>1</a:t>
            </a:r>
            <a:r>
              <a:rPr lang="en-US" b="1" baseline="30000" dirty="0" smtClean="0"/>
              <a:t>st</a:t>
            </a:r>
            <a:r>
              <a:rPr lang="en-US" b="1" baseline="0" dirty="0" smtClean="0"/>
              <a:t> is that the dune susceptibility shows that with a 100 years storm greater than 90% of the foredune was predicted to be removed.  </a:t>
            </a:r>
          </a:p>
          <a:p>
            <a:endParaRPr lang="en-US" b="1" baseline="0" dirty="0" smtClean="0"/>
          </a:p>
          <a:p>
            <a:r>
              <a:rPr lang="en-US" b="1" baseline="0" dirty="0" smtClean="0"/>
              <a:t>2</a:t>
            </a:r>
            <a:r>
              <a:rPr lang="en-US" b="1" baseline="30000" dirty="0" smtClean="0"/>
              <a:t>nd</a:t>
            </a:r>
            <a:r>
              <a:rPr lang="en-US" b="1" baseline="0" dirty="0" smtClean="0"/>
              <a:t> you can see in the plot shown here in the bottom left that the entire dune was removed, confirming the prediction made by the dune susceptibility model.  </a:t>
            </a:r>
          </a:p>
          <a:p>
            <a:endParaRPr lang="en-US" b="1" baseline="0" dirty="0" smtClean="0"/>
          </a:p>
          <a:p>
            <a:r>
              <a:rPr lang="en-US" b="1" baseline="0" dirty="0" smtClean="0"/>
              <a:t>3</a:t>
            </a:r>
            <a:r>
              <a:rPr lang="en-US" b="1" baseline="30000" dirty="0" smtClean="0"/>
              <a:t>rd</a:t>
            </a:r>
            <a:r>
              <a:rPr lang="en-US" b="1" baseline="0" dirty="0" smtClean="0"/>
              <a:t> the before an after images do not appear as dramatic as they really are.  These pictures were taken in the exact same location horizontally.  Where before the storm the elevation was 20 ft. after the storm the elevation was 1 ft (NAVD 88).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Here’s another look at the location highlighted</a:t>
            </a:r>
            <a:r>
              <a:rPr lang="en-US" b="1" baseline="0" dirty="0" smtClean="0"/>
              <a:t> in the previous slide.  Notice the red arrows showing configuration before and after Hurricane Sandy.  2 inlets opened up here one as Herbert Street (to the south) and one at Lymans Street (to the north).</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Ok so here’s another site in Northern Ocean</a:t>
            </a:r>
            <a:r>
              <a:rPr lang="en-US" b="1" baseline="0" dirty="0" smtClean="0"/>
              <a:t> County in Seaside Park. NJ. You’ll notice that instead of the consistent red colors (which represented greater than 90% foredune removal), here you’re seeing yellow and green colors which represent 25% of the foredune being removed as a result of a 100 year storm event.</a:t>
            </a:r>
          </a:p>
          <a:p>
            <a:endParaRPr lang="en-US" b="1" baseline="0" dirty="0" smtClean="0"/>
          </a:p>
          <a:p>
            <a:r>
              <a:rPr lang="en-US" b="1" baseline="0" dirty="0" smtClean="0"/>
              <a:t>1</a:t>
            </a:r>
            <a:r>
              <a:rPr lang="en-US" b="1" baseline="30000" dirty="0" smtClean="0"/>
              <a:t>st</a:t>
            </a:r>
            <a:r>
              <a:rPr lang="en-US" b="1" baseline="0" dirty="0" smtClean="0"/>
              <a:t> thing you’ll notice from the plot (located in the lower left of the screen) is that the dune survived the storm as predicted from the dune susceptibility assessment.  </a:t>
            </a:r>
          </a:p>
          <a:p>
            <a:endParaRPr lang="en-US" b="1" baseline="0" dirty="0" smtClean="0"/>
          </a:p>
          <a:p>
            <a:r>
              <a:rPr lang="en-US" b="1" baseline="0" dirty="0" smtClean="0"/>
              <a:t>The 2</a:t>
            </a:r>
            <a:r>
              <a:rPr lang="en-US" b="1" baseline="30000" dirty="0" smtClean="0"/>
              <a:t>nd</a:t>
            </a:r>
            <a:r>
              <a:rPr lang="en-US" b="1" baseline="0" dirty="0" smtClean="0"/>
              <a:t> thing you’ll notice visually from the pictures is that the homes that exist in both the before and after images are intact and undamaged.   A significant amount of sand was lost from the dune however, in the end the dunes did what they were supposed to do and held.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So</a:t>
            </a:r>
            <a:r>
              <a:rPr lang="en-US" b="1" baseline="0" dirty="0" smtClean="0"/>
              <a:t> here’s another area that was particularly hard by Hurricane Sandy.  The southern portion of Long Beach Island, particularly Holgate and Beach Haven.  </a:t>
            </a:r>
          </a:p>
          <a:p>
            <a:endParaRPr lang="en-US" b="1" baseline="0" dirty="0" smtClean="0"/>
          </a:p>
          <a:p>
            <a:r>
              <a:rPr lang="en-US" b="1" baseline="0" dirty="0" smtClean="0"/>
              <a:t>At site 135 in Holgate (to the left) you can see from both the plot and from the before and after photos that the dune was completely removed and the entire first floor of all of these oceanfront homes has been completely removed.  </a:t>
            </a:r>
          </a:p>
          <a:p>
            <a:endParaRPr lang="en-US" baseline="0" dirty="0" smtClean="0"/>
          </a:p>
          <a:p>
            <a:r>
              <a:rPr lang="en-US" b="1" baseline="0" dirty="0" smtClean="0"/>
              <a:t>Same story at Site 136 in Beach Haven.  </a:t>
            </a:r>
          </a:p>
          <a:p>
            <a:endParaRPr lang="en-US" b="1" baseline="0" dirty="0" smtClean="0"/>
          </a:p>
          <a:p>
            <a:r>
              <a:rPr lang="en-US" b="1" baseline="0" dirty="0" smtClean="0"/>
              <a:t>On thing that is interesting to note that we noticed was that the shoreline positions in many of the hardest hit areas didn’t change significantly.  What happened was that the storm surge came in so quickly that it immediately elevated the water level to the extent that the swash and berm were underwater and the massive waves began crashing directly onto the dunes.   </a:t>
            </a:r>
          </a:p>
        </p:txBody>
      </p:sp>
      <p:sp>
        <p:nvSpPr>
          <p:cNvPr id="4" name="Slide Number Placeholder 3"/>
          <p:cNvSpPr>
            <a:spLocks noGrp="1"/>
          </p:cNvSpPr>
          <p:nvPr>
            <p:ph type="sldNum" sz="quarter" idx="10"/>
          </p:nvPr>
        </p:nvSpPr>
        <p:spPr/>
        <p:txBody>
          <a:bodyPr/>
          <a:lstStyle/>
          <a:p>
            <a:fld id="{59D74457-6810-4A4B-8685-0A0D5F9BB86F}"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background</a:t>
            </a:r>
            <a:r>
              <a:rPr lang="en-US" b="1" baseline="0" dirty="0" smtClean="0"/>
              <a:t> image again shows the Herbert Street Inlet in Mantoloking while still inundated with water during Hurricane Sandy.  You can see on the left the Herbert Street bridge; this is the location of the inlet highlighted earlier. </a:t>
            </a:r>
          </a:p>
          <a:p>
            <a:endParaRPr lang="en-US" b="1" dirty="0" smtClean="0"/>
          </a:p>
          <a:p>
            <a:r>
              <a:rPr lang="en-US" b="1" dirty="0" smtClean="0"/>
              <a:t>Ok so what were the</a:t>
            </a:r>
            <a:r>
              <a:rPr lang="en-US" b="1" baseline="0" dirty="0" smtClean="0"/>
              <a:t> approximate losses?  </a:t>
            </a:r>
          </a:p>
          <a:p>
            <a:endParaRPr lang="en-US" baseline="0" dirty="0" smtClean="0"/>
          </a:p>
          <a:p>
            <a:r>
              <a:rPr lang="en-US" b="1" baseline="0" dirty="0" smtClean="0"/>
              <a:t>Cape May 2.2 million cubic yards</a:t>
            </a:r>
          </a:p>
          <a:p>
            <a:r>
              <a:rPr lang="en-US" b="1" baseline="0" dirty="0" smtClean="0"/>
              <a:t>Atlantic 845,000 cubic yards</a:t>
            </a:r>
          </a:p>
          <a:p>
            <a:r>
              <a:rPr lang="en-US" b="1" baseline="0" dirty="0" smtClean="0"/>
              <a:t>Ocean 7.6 million cubic yards</a:t>
            </a:r>
          </a:p>
          <a:p>
            <a:r>
              <a:rPr lang="en-US" b="1" baseline="0" dirty="0" smtClean="0"/>
              <a:t>And Monmouth 3.3 million cubic yards.</a:t>
            </a:r>
          </a:p>
          <a:p>
            <a:endParaRPr lang="en-US" b="1" baseline="0" dirty="0" smtClean="0"/>
          </a:p>
          <a:p>
            <a:r>
              <a:rPr lang="en-US" b="1" baseline="0" dirty="0" smtClean="0"/>
              <a:t>For a total of 14 million cubic yards of sand lost.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So…  How</a:t>
            </a:r>
            <a:r>
              <a:rPr lang="en-US" b="1" baseline="0" dirty="0" smtClean="0"/>
              <a:t> can we respond?</a:t>
            </a:r>
            <a:endParaRPr lang="en-US" b="1" dirty="0" smtClean="0"/>
          </a:p>
          <a:p>
            <a:endParaRPr lang="en-US" b="1" dirty="0" smtClean="0"/>
          </a:p>
          <a:p>
            <a:endParaRPr lang="en-US" b="1" dirty="0" smtClean="0"/>
          </a:p>
          <a:p>
            <a:r>
              <a:rPr lang="en-US" b="1" dirty="0" smtClean="0"/>
              <a:t>We have our final piece of key research that</a:t>
            </a:r>
            <a:r>
              <a:rPr lang="en-US" b="1" baseline="0" dirty="0" smtClean="0"/>
              <a:t> will be used to help us respond to Hurricane Sandy which was conducted by </a:t>
            </a:r>
            <a:r>
              <a:rPr lang="en-US" b="1" dirty="0" smtClean="0"/>
              <a:t>New</a:t>
            </a:r>
            <a:r>
              <a:rPr lang="en-US" b="1" baseline="0" dirty="0" smtClean="0"/>
              <a:t> Jersey’s</a:t>
            </a:r>
            <a:r>
              <a:rPr lang="en-US" b="1" dirty="0" smtClean="0"/>
              <a:t> Geological</a:t>
            </a:r>
            <a:r>
              <a:rPr lang="en-US" b="1" baseline="0" dirty="0" smtClean="0"/>
              <a:t> and Water </a:t>
            </a:r>
            <a:r>
              <a:rPr lang="en-US" b="1" dirty="0" smtClean="0"/>
              <a:t>Survey’s Offshore Resource Exploration Team who:</a:t>
            </a:r>
          </a:p>
          <a:p>
            <a:endParaRPr lang="en-US" b="1" dirty="0" smtClean="0"/>
          </a:p>
          <a:p>
            <a:pPr marL="171450" indent="-171450">
              <a:buFont typeface="Wingdings"/>
              <a:buChar char="Ø"/>
            </a:pPr>
            <a:r>
              <a:rPr lang="en-US" b="1" dirty="0" smtClean="0"/>
              <a:t>Located</a:t>
            </a:r>
          </a:p>
          <a:p>
            <a:pPr marL="171450" indent="-171450">
              <a:buFont typeface="Wingdings"/>
              <a:buChar char="Ø"/>
            </a:pPr>
            <a:r>
              <a:rPr lang="en-US" b="1" dirty="0" smtClean="0"/>
              <a:t>Characterized</a:t>
            </a:r>
          </a:p>
          <a:p>
            <a:pPr marL="171450" indent="-171450">
              <a:buFont typeface="Wingdings"/>
              <a:buChar char="Ø"/>
            </a:pPr>
            <a:r>
              <a:rPr lang="en-US" b="1" dirty="0" smtClean="0"/>
              <a:t>Quantified</a:t>
            </a:r>
            <a:r>
              <a:rPr lang="en-US" b="1" baseline="0" dirty="0" smtClean="0"/>
              <a:t> offshore sediment sources</a:t>
            </a:r>
            <a:endParaRPr lang="en-US" b="1" dirty="0" smtClean="0"/>
          </a:p>
          <a:p>
            <a:endParaRPr lang="en-US" b="1" dirty="0" smtClean="0"/>
          </a:p>
          <a:p>
            <a:r>
              <a:rPr lang="en-US" b="1" dirty="0" smtClean="0"/>
              <a:t>To date:</a:t>
            </a:r>
          </a:p>
          <a:p>
            <a:endParaRPr lang="en-US" b="1" dirty="0" smtClean="0"/>
          </a:p>
          <a:p>
            <a:pPr marL="285750" indent="-285750">
              <a:buFont typeface="Arial" pitchFamily="34" charset="0"/>
              <a:buChar char="•"/>
            </a:pPr>
            <a:r>
              <a:rPr lang="en-US" b="1" dirty="0" smtClean="0"/>
              <a:t>1500 miles of seismic profiles</a:t>
            </a:r>
          </a:p>
          <a:p>
            <a:pPr marL="285750" indent="-285750">
              <a:buFont typeface="Arial" pitchFamily="34" charset="0"/>
              <a:buChar char="•"/>
            </a:pPr>
            <a:r>
              <a:rPr lang="en-US" b="1" dirty="0" smtClean="0"/>
              <a:t>225 </a:t>
            </a:r>
            <a:r>
              <a:rPr lang="en-US" b="1" dirty="0" err="1" smtClean="0"/>
              <a:t>vibracores</a:t>
            </a:r>
            <a:endParaRPr lang="en-US" b="1" dirty="0" smtClean="0"/>
          </a:p>
          <a:p>
            <a:pPr marL="285750" indent="-285750">
              <a:buFont typeface="Arial" pitchFamily="34" charset="0"/>
              <a:buChar char="•"/>
            </a:pPr>
            <a:r>
              <a:rPr lang="en-US" b="1" dirty="0" smtClean="0"/>
              <a:t>Identified 32 shoals </a:t>
            </a:r>
          </a:p>
          <a:p>
            <a:pPr marL="285750" indent="-285750">
              <a:buFont typeface="Arial" pitchFamily="34" charset="0"/>
              <a:buChar char="•"/>
            </a:pPr>
            <a:r>
              <a:rPr lang="en-US" b="1" dirty="0" smtClean="0"/>
              <a:t>400+ million cu yds sand</a:t>
            </a:r>
          </a:p>
          <a:p>
            <a:pPr marL="285750" indent="-285750">
              <a:buFont typeface="Arial" pitchFamily="34" charset="0"/>
              <a:buChar char="•"/>
            </a:pPr>
            <a:r>
              <a:rPr lang="en-US" b="1" dirty="0" smtClean="0"/>
              <a:t>From a Multi-use data archive </a:t>
            </a:r>
          </a:p>
          <a:p>
            <a:pPr marL="285750" indent="-285750">
              <a:buFont typeface="Arial" pitchFamily="34" charset="0"/>
              <a:buChar char="•"/>
            </a:pPr>
            <a:endParaRPr lang="en-US" b="1" dirty="0" smtClean="0"/>
          </a:p>
          <a:p>
            <a:pPr marL="0" indent="0">
              <a:buFont typeface="Arial" pitchFamily="34" charset="0"/>
              <a:buNone/>
            </a:pPr>
            <a:r>
              <a:rPr lang="en-US" b="1" dirty="0" smtClean="0"/>
              <a:t>On the left, this statewide</a:t>
            </a:r>
            <a:r>
              <a:rPr lang="en-US" b="1" baseline="0" dirty="0" smtClean="0"/>
              <a:t> coastal map shows several generations of sand source areas, identified by the Army Corps (blue arrows), the NJ Geological Survey (yellow arrows) or both.  </a:t>
            </a:r>
          </a:p>
          <a:p>
            <a:pPr marL="0" indent="0">
              <a:buFont typeface="Arial" pitchFamily="34" charset="0"/>
              <a:buNone/>
            </a:pPr>
            <a:endParaRPr lang="en-US" b="1" baseline="0" dirty="0" smtClean="0"/>
          </a:p>
          <a:p>
            <a:pPr marL="0" indent="0">
              <a:buFont typeface="Arial" pitchFamily="34" charset="0"/>
              <a:buNone/>
            </a:pPr>
            <a:r>
              <a:rPr lang="en-US" b="1" baseline="0" dirty="0" smtClean="0"/>
              <a:t>(Click)</a:t>
            </a:r>
          </a:p>
          <a:p>
            <a:pPr marL="0" indent="0">
              <a:buFont typeface="Arial" pitchFamily="34" charset="0"/>
              <a:buNone/>
            </a:pPr>
            <a:endParaRPr lang="en-US" b="1" baseline="0" dirty="0" smtClean="0"/>
          </a:p>
          <a:p>
            <a:r>
              <a:rPr lang="en-US" b="1" dirty="0" smtClean="0"/>
              <a:t>On the right we</a:t>
            </a:r>
            <a:r>
              <a:rPr lang="en-US" b="1" baseline="0" dirty="0" smtClean="0"/>
              <a:t> have a Cape May </a:t>
            </a:r>
            <a:r>
              <a:rPr lang="en-US" b="1" dirty="0" smtClean="0"/>
              <a:t>County-based thickness plots of offshore sand resource areas, </a:t>
            </a:r>
          </a:p>
          <a:p>
            <a:r>
              <a:rPr lang="en-US" b="1" dirty="0" smtClean="0"/>
              <a:t>including sand volumes.  Where the brighter</a:t>
            </a:r>
            <a:r>
              <a:rPr lang="en-US" b="1" baseline="0" dirty="0" smtClean="0"/>
              <a:t> reds and yellows represent the thickness of the sand deposits located just offshore in Cape May County. </a:t>
            </a:r>
            <a:endParaRPr lang="en-US" b="1" dirty="0" smtClean="0"/>
          </a:p>
          <a:p>
            <a:endParaRPr lang="en-US" b="1" dirty="0" smtClean="0"/>
          </a:p>
          <a:p>
            <a:r>
              <a:rPr lang="en-US" b="1" dirty="0" smtClean="0"/>
              <a:t>The</a:t>
            </a:r>
            <a:r>
              <a:rPr lang="en-US" b="1" baseline="0" dirty="0" smtClean="0"/>
              <a:t>se slides clearly show that more than enough sand exists offshore to replenish our beaches.  </a:t>
            </a:r>
            <a:endParaRPr lang="en-US" b="1" dirty="0" smtClean="0"/>
          </a:p>
          <a:p>
            <a:endParaRPr lang="en-US"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a:t>
            </a:r>
            <a:r>
              <a:rPr lang="en-US" b="1" baseline="0" dirty="0" smtClean="0"/>
              <a:t> you see a sand resource delineation of an offshore shoal near Barnegat Inlet</a:t>
            </a:r>
            <a:endParaRPr lang="en-US" b="1" dirty="0" smtClean="0"/>
          </a:p>
          <a:p>
            <a:endParaRPr lang="en-US" b="1" dirty="0" smtClean="0"/>
          </a:p>
          <a:p>
            <a:r>
              <a:rPr lang="en-US" b="1" dirty="0" smtClean="0"/>
              <a:t>NJGWS </a:t>
            </a:r>
            <a:r>
              <a:rPr lang="en-US" b="1" baseline="0" dirty="0" smtClean="0"/>
              <a:t>worked with the ACOE to characterize sites in both State and Federal waters.</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19</a:t>
            </a:fld>
            <a:endParaRPr lang="en-US" dirty="0"/>
          </a:p>
        </p:txBody>
      </p:sp>
    </p:spTree>
    <p:extLst>
      <p:ext uri="{BB962C8B-B14F-4D97-AF65-F5344CB8AC3E}">
        <p14:creationId xmlns:p14="http://schemas.microsoft.com/office/powerpoint/2010/main" val="239196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000000"/>
                </a:solidFill>
              </a:rPr>
              <a:t>In the background you can see a satellite image and</a:t>
            </a:r>
            <a:r>
              <a:rPr lang="en-US" sz="1200" b="1" baseline="0" dirty="0" smtClean="0">
                <a:solidFill>
                  <a:srgbClr val="000000"/>
                </a:solidFill>
              </a:rPr>
              <a:t> see </a:t>
            </a:r>
            <a:r>
              <a:rPr lang="en-US" sz="1200" b="1" dirty="0" smtClean="0">
                <a:solidFill>
                  <a:srgbClr val="000000"/>
                </a:solidFill>
              </a:rPr>
              <a:t>just how large</a:t>
            </a:r>
            <a:r>
              <a:rPr lang="en-US" sz="1200" b="1" baseline="0" dirty="0" smtClean="0">
                <a:solidFill>
                  <a:srgbClr val="000000"/>
                </a:solidFill>
              </a:rPr>
              <a:t> of a storm Hurricane Sandy really was.</a:t>
            </a:r>
          </a:p>
          <a:p>
            <a:endParaRPr lang="en-US" sz="1200" b="1" baseline="0" dirty="0" smtClean="0">
              <a:solidFill>
                <a:srgbClr val="000000"/>
              </a:solidFill>
            </a:endParaRPr>
          </a:p>
          <a:p>
            <a:r>
              <a:rPr lang="en-US" sz="1200" b="0" baseline="0" dirty="0" smtClean="0">
                <a:solidFill>
                  <a:srgbClr val="000000"/>
                </a:solidFill>
              </a:rPr>
              <a:t>(click)</a:t>
            </a:r>
          </a:p>
          <a:p>
            <a:endParaRPr lang="en-US" sz="1200" b="1" baseline="0" dirty="0" smtClean="0">
              <a:solidFill>
                <a:srgbClr val="000000"/>
              </a:solidFill>
            </a:endParaRPr>
          </a:p>
          <a:p>
            <a:r>
              <a:rPr lang="en-US" sz="1200" b="1" baseline="0" dirty="0" smtClean="0">
                <a:solidFill>
                  <a:srgbClr val="000000"/>
                </a:solidFill>
              </a:rPr>
              <a:t>Sandy made landfall near Atlantic City on October 29</a:t>
            </a:r>
            <a:r>
              <a:rPr lang="en-US" sz="1200" b="1" baseline="30000" dirty="0" smtClean="0">
                <a:solidFill>
                  <a:srgbClr val="000000"/>
                </a:solidFill>
              </a:rPr>
              <a:t>th</a:t>
            </a:r>
            <a:r>
              <a:rPr lang="en-US" sz="1200" b="1" baseline="0" dirty="0" smtClean="0">
                <a:solidFill>
                  <a:srgbClr val="000000"/>
                </a:solidFill>
              </a:rPr>
              <a:t> at approximately 8pm with 80mph sustained winds.  High tide was at 8:20 pm.  Unfortunately Sandy occurred on a full moon high tide which made the tides 20% higher than normal and amplified the storm surge.</a:t>
            </a:r>
            <a:endParaRPr lang="en-US" sz="1200" b="1" dirty="0" smtClean="0">
              <a:solidFill>
                <a:srgbClr val="000000"/>
              </a:solidFill>
            </a:endParaRPr>
          </a:p>
          <a:p>
            <a:endParaRPr lang="en-US" sz="1200" b="1" dirty="0" smtClean="0">
              <a:solidFill>
                <a:srgbClr val="000000"/>
              </a:solidFill>
            </a:endParaRPr>
          </a:p>
          <a:p>
            <a:r>
              <a:rPr lang="en-US" sz="1200" b="1" i="0" dirty="0" smtClean="0">
                <a:solidFill>
                  <a:srgbClr val="000000"/>
                </a:solidFill>
              </a:rPr>
              <a:t>You might recall in 2011</a:t>
            </a:r>
            <a:r>
              <a:rPr lang="en-US" sz="1200" b="1" i="0" baseline="0" dirty="0" smtClean="0">
                <a:solidFill>
                  <a:srgbClr val="000000"/>
                </a:solidFill>
              </a:rPr>
              <a:t> Irene made landfall near Little Egg inlet.  However, it was originally thought to have made landfall as a Hurricane but it was later downgraded to a Tropical Storm.  </a:t>
            </a:r>
            <a:endParaRPr lang="en-US" sz="1200" b="1" i="0" dirty="0">
              <a:solidFill>
                <a:srgbClr val="000000"/>
              </a:solidFill>
            </a:endParaRPr>
          </a:p>
        </p:txBody>
      </p:sp>
      <p:sp>
        <p:nvSpPr>
          <p:cNvPr id="4" name="Slide Number Placeholder 3"/>
          <p:cNvSpPr>
            <a:spLocks noGrp="1"/>
          </p:cNvSpPr>
          <p:nvPr>
            <p:ph type="sldNum" sz="quarter" idx="10"/>
          </p:nvPr>
        </p:nvSpPr>
        <p:spPr/>
        <p:txBody>
          <a:bodyPr/>
          <a:lstStyle/>
          <a:p>
            <a:fld id="{59D74457-6810-4A4B-8685-0A0D5F9BB86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figure shows the</a:t>
            </a:r>
            <a:r>
              <a:rPr lang="en-US" b="1" baseline="0" dirty="0" smtClean="0"/>
              <a:t> group of seismic profiles that crossed a shoal body shown in the previous slide. You can see the shoal is highlighted in gold on each profile.  Similar to an MRI of the shoal body.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20</a:t>
            </a:fld>
            <a:endParaRPr lang="en-US" dirty="0"/>
          </a:p>
        </p:txBody>
      </p:sp>
    </p:spTree>
    <p:extLst>
      <p:ext uri="{BB962C8B-B14F-4D97-AF65-F5344CB8AC3E}">
        <p14:creationId xmlns:p14="http://schemas.microsoft.com/office/powerpoint/2010/main" val="7264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order to integrate seismic and sediment</a:t>
            </a:r>
            <a:r>
              <a:rPr lang="en-US" b="1" baseline="0" dirty="0" smtClean="0"/>
              <a:t> analysis; s</a:t>
            </a:r>
            <a:r>
              <a:rPr lang="en-US" b="1" dirty="0" smtClean="0"/>
              <a:t>ediment</a:t>
            </a:r>
            <a:r>
              <a:rPr lang="en-US" b="1" baseline="0" dirty="0" smtClean="0"/>
              <a:t> cores are drilled at specific locations to:</a:t>
            </a:r>
          </a:p>
          <a:p>
            <a:r>
              <a:rPr lang="en-US" b="1" baseline="0" dirty="0" smtClean="0"/>
              <a:t> </a:t>
            </a:r>
          </a:p>
          <a:p>
            <a:r>
              <a:rPr lang="en-US" b="1" baseline="0" dirty="0" smtClean="0"/>
              <a:t>1. Determine sediment character and thickness…</a:t>
            </a:r>
          </a:p>
          <a:p>
            <a:r>
              <a:rPr lang="en-US" b="1" baseline="0" dirty="0" smtClean="0"/>
              <a:t>2. And to provide additional regional geologic data  </a:t>
            </a:r>
          </a:p>
          <a:p>
            <a:endParaRPr lang="en-US" b="1" baseline="0" dirty="0" smtClean="0"/>
          </a:p>
          <a:p>
            <a:r>
              <a:rPr lang="en-US" b="1" baseline="0" dirty="0" smtClean="0"/>
              <a:t>Grain size samples are collected at 30-cm intervals from a 6-m long core.  These close-spaced samples provide precise feedback on </a:t>
            </a:r>
            <a:r>
              <a:rPr lang="en-US" b="1" baseline="0" dirty="0" err="1" smtClean="0"/>
              <a:t>lithologic</a:t>
            </a:r>
            <a:r>
              <a:rPr lang="en-US" b="1" baseline="0" dirty="0" smtClean="0"/>
              <a:t>  changes down-core, as seen in the grain-size curve at the lower right.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21</a:t>
            </a:fld>
            <a:endParaRPr lang="en-US" dirty="0"/>
          </a:p>
        </p:txBody>
      </p:sp>
    </p:spTree>
    <p:extLst>
      <p:ext uri="{BB962C8B-B14F-4D97-AF65-F5344CB8AC3E}">
        <p14:creationId xmlns:p14="http://schemas.microsoft.com/office/powerpoint/2010/main" val="409168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Understanding</a:t>
            </a:r>
            <a:r>
              <a:rPr lang="en-US" b="1" baseline="0" dirty="0" smtClean="0"/>
              <a:t> the geology of shoal formation and morphology informs how we determine sand thickness and quality.  </a:t>
            </a:r>
          </a:p>
          <a:p>
            <a:endParaRPr lang="en-US" b="1" baseline="0" dirty="0" smtClean="0"/>
          </a:p>
          <a:p>
            <a:r>
              <a:rPr lang="en-US" b="1" baseline="0" dirty="0" smtClean="0"/>
              <a:t>In the case of the Barnegat Inlet shoal (highlighted earlier), the base of the shoal is composed of Holocene-aged </a:t>
            </a:r>
            <a:r>
              <a:rPr lang="en-US" b="1" baseline="0" dirty="0" err="1" smtClean="0"/>
              <a:t>interbedded</a:t>
            </a:r>
            <a:r>
              <a:rPr lang="en-US" b="1" baseline="0" dirty="0" smtClean="0"/>
              <a:t> sands and muds deposited as sea-level rose after the Last Glacial Maximum. Overlying sand deposits from ebb-tidal deltas and </a:t>
            </a:r>
            <a:r>
              <a:rPr lang="en-US" b="1" baseline="0" dirty="0" err="1" smtClean="0"/>
              <a:t>longshore</a:t>
            </a:r>
            <a:r>
              <a:rPr lang="en-US" b="1" baseline="0" dirty="0" smtClean="0"/>
              <a:t> sediment transport have been sculpted by submarine currents and flooded by subsequent sea-level rise.</a:t>
            </a:r>
          </a:p>
          <a:p>
            <a:endParaRPr lang="en-US" b="1" baseline="0" dirty="0" smtClean="0"/>
          </a:p>
          <a:p>
            <a:r>
              <a:rPr lang="en-US" b="1" baseline="0" dirty="0" smtClean="0"/>
              <a:t>If one sets a minimum thickness of 3 meters sand as a perimeter, as shown in the figure above,  the shoal resource area contains approximately 64 million cubic yards of sand.  </a:t>
            </a:r>
          </a:p>
        </p:txBody>
      </p:sp>
      <p:sp>
        <p:nvSpPr>
          <p:cNvPr id="4" name="Slide Number Placeholder 3"/>
          <p:cNvSpPr>
            <a:spLocks noGrp="1"/>
          </p:cNvSpPr>
          <p:nvPr>
            <p:ph type="sldNum" sz="quarter" idx="10"/>
          </p:nvPr>
        </p:nvSpPr>
        <p:spPr/>
        <p:txBody>
          <a:bodyPr/>
          <a:lstStyle/>
          <a:p>
            <a:fld id="{59D74457-6810-4A4B-8685-0A0D5F9BB86F}" type="slidenum">
              <a:rPr lang="en-US" smtClean="0"/>
              <a:pPr/>
              <a:t>22</a:t>
            </a:fld>
            <a:endParaRPr lang="en-US" dirty="0"/>
          </a:p>
        </p:txBody>
      </p:sp>
    </p:spTree>
    <p:extLst>
      <p:ext uri="{BB962C8B-B14F-4D97-AF65-F5344CB8AC3E}">
        <p14:creationId xmlns:p14="http://schemas.microsoft.com/office/powerpoint/2010/main" val="3288253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a:t>
            </a:r>
            <a:r>
              <a:rPr lang="en-US" b="1" baseline="0" dirty="0" smtClean="0"/>
              <a:t> shoals are identified, it is important to note other uses or potential hazards.  </a:t>
            </a:r>
          </a:p>
          <a:p>
            <a:endParaRPr lang="en-US" b="1" baseline="0" dirty="0" smtClean="0"/>
          </a:p>
          <a:p>
            <a:r>
              <a:rPr lang="en-US" b="1" baseline="0" dirty="0" smtClean="0"/>
              <a:t>Other offshore designations include Essential Fish Habitat (shaded gray), and commercial and recreational fishing areas. </a:t>
            </a:r>
          </a:p>
          <a:p>
            <a:endParaRPr lang="en-US" b="1" baseline="0" dirty="0" smtClean="0"/>
          </a:p>
          <a:p>
            <a:r>
              <a:rPr lang="en-US" b="1" baseline="0" dirty="0" smtClean="0"/>
              <a:t>Hazards include unexploded ordnance (UXO) from historic firing fans from WW II gun emplacements that blanket Delaware Bay between Delaware and NJ. </a:t>
            </a:r>
          </a:p>
          <a:p>
            <a:endParaRPr lang="en-US" b="1" baseline="0" dirty="0" smtClean="0"/>
          </a:p>
          <a:p>
            <a:r>
              <a:rPr lang="en-US" b="1" baseline="0" dirty="0" smtClean="0"/>
              <a:t>So, what this means is that although a significant amount of sand exists; it is not always easily accessible.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23</a:t>
            </a:fld>
            <a:endParaRPr lang="en-US" dirty="0"/>
          </a:p>
        </p:txBody>
      </p:sp>
    </p:spTree>
    <p:extLst>
      <p:ext uri="{BB962C8B-B14F-4D97-AF65-F5344CB8AC3E}">
        <p14:creationId xmlns:p14="http://schemas.microsoft.com/office/powerpoint/2010/main" val="3755279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The image shown in the background is the eventual end result of all of the research we’ve presented to you toady.  With sand being hydraulically pumped back onto New Jersey’s beaches to help restore our damaged beaches and coastal communities.</a:t>
            </a:r>
          </a:p>
          <a:p>
            <a:endParaRPr lang="en-US" b="1" baseline="0" dirty="0" smtClean="0"/>
          </a:p>
          <a:p>
            <a:r>
              <a:rPr lang="en-US" b="1" baseline="0" dirty="0" smtClean="0"/>
              <a:t>Fill projects already planned, underway, or completed to note:</a:t>
            </a:r>
          </a:p>
          <a:p>
            <a:endParaRPr lang="en-US" b="1" baseline="0" dirty="0" smtClean="0"/>
          </a:p>
          <a:p>
            <a:r>
              <a:rPr lang="en-US" b="1" baseline="0" dirty="0" smtClean="0"/>
              <a:t>Cape may city slated for: ½ million cu </a:t>
            </a:r>
            <a:r>
              <a:rPr lang="en-US" b="1" baseline="0" dirty="0" err="1" smtClean="0"/>
              <a:t>yds</a:t>
            </a:r>
            <a:endParaRPr lang="en-US" b="1" baseline="0" dirty="0" smtClean="0"/>
          </a:p>
          <a:p>
            <a:r>
              <a:rPr lang="en-US" b="1" baseline="0" dirty="0" err="1" smtClean="0"/>
              <a:t>Lbi</a:t>
            </a:r>
            <a:r>
              <a:rPr lang="en-US" b="1" baseline="0" dirty="0" smtClean="0"/>
              <a:t> slated for  - 3 million cu </a:t>
            </a:r>
            <a:r>
              <a:rPr lang="en-US" b="1" baseline="0" dirty="0" err="1" smtClean="0"/>
              <a:t>yds</a:t>
            </a:r>
            <a:endParaRPr lang="en-US" b="1" baseline="0" dirty="0" smtClean="0"/>
          </a:p>
          <a:p>
            <a:r>
              <a:rPr lang="en-US" b="1" baseline="0" dirty="0" smtClean="0"/>
              <a:t>Atlantic City &amp; </a:t>
            </a:r>
            <a:r>
              <a:rPr lang="en-US" b="1" baseline="0" dirty="0" err="1" smtClean="0"/>
              <a:t>Ventor</a:t>
            </a:r>
            <a:r>
              <a:rPr lang="en-US" b="1" baseline="0" dirty="0" smtClean="0"/>
              <a:t> - 1 million</a:t>
            </a:r>
          </a:p>
          <a:p>
            <a:r>
              <a:rPr lang="en-US" b="1" baseline="0" dirty="0" smtClean="0"/>
              <a:t>Brigantine has already been pumped</a:t>
            </a:r>
          </a:p>
          <a:p>
            <a:r>
              <a:rPr lang="en-US" b="1" baseline="0" dirty="0" smtClean="0"/>
              <a:t>Avalon – will be touched up</a:t>
            </a:r>
          </a:p>
          <a:p>
            <a:r>
              <a:rPr lang="en-US" b="1" baseline="0" dirty="0" smtClean="0"/>
              <a:t>Stone Harbor – we be filled in the spring</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Ocean City – Currently pumping</a:t>
            </a:r>
          </a:p>
          <a:p>
            <a:endParaRPr lang="en-US" b="1" baseline="0" dirty="0" smtClean="0"/>
          </a:p>
          <a:p>
            <a:endParaRPr lang="en-US" b="1" baseline="0" dirty="0" smtClean="0"/>
          </a:p>
          <a:p>
            <a:r>
              <a:rPr lang="en-US" b="1" baseline="0" dirty="0" smtClean="0"/>
              <a:t>Asbury park to </a:t>
            </a:r>
            <a:r>
              <a:rPr lang="en-US" b="1" baseline="0" dirty="0" err="1" smtClean="0"/>
              <a:t>manasquan</a:t>
            </a:r>
            <a:r>
              <a:rPr lang="en-US" b="1" baseline="0" dirty="0" smtClean="0"/>
              <a:t>, and Sea Bright will be receiving: !0 million cu yds. of sand</a:t>
            </a:r>
          </a:p>
          <a:p>
            <a:endParaRPr lang="en-US" b="1" baseline="0" dirty="0" smtClean="0"/>
          </a:p>
          <a:p>
            <a:r>
              <a:rPr lang="en-US" b="1" baseline="0" dirty="0" smtClean="0"/>
              <a:t>Unfortunately Northern Ocean County &amp; LBI are having easement issues, but that’s a whole other can of worms…</a:t>
            </a:r>
          </a:p>
          <a:p>
            <a:endParaRPr lang="en-US" b="1" baseline="0" dirty="0" smtClean="0"/>
          </a:p>
          <a:p>
            <a:r>
              <a:rPr lang="en-US" b="1" baseline="0" dirty="0" smtClean="0"/>
              <a:t>Thank you very much and with that I’d be happy to answer any questions you might have?  </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24</a:t>
            </a:fld>
            <a:endParaRPr lang="en-US" dirty="0"/>
          </a:p>
        </p:txBody>
      </p:sp>
    </p:spTree>
    <p:extLst>
      <p:ext uri="{BB962C8B-B14F-4D97-AF65-F5344CB8AC3E}">
        <p14:creationId xmlns:p14="http://schemas.microsoft.com/office/powerpoint/2010/main" val="155339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The background image shows the view looking north from rt. 35 North at the Herbert Street Inlet formed in Mantoloking.  This is in Northern Ocean County…</a:t>
            </a:r>
          </a:p>
          <a:p>
            <a:endParaRPr lang="en-US" sz="120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(click)</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Ok, so here you can see the Track of Hurricane Sandy.  Surge levels were higher north of Atlantic City because prevailing winds were blowing onshore north of the</a:t>
            </a:r>
          </a:p>
          <a:p>
            <a:r>
              <a:rPr lang="en-US" sz="1200" b="1" kern="1200" baseline="0" dirty="0" smtClean="0">
                <a:solidFill>
                  <a:schemeClr val="tx1"/>
                </a:solidFill>
                <a:latin typeface="+mn-lt"/>
                <a:ea typeface="+mn-ea"/>
                <a:cs typeface="+mn-cs"/>
              </a:rPr>
              <a:t>eye of the storm, geographically the configuration of the New Jersey and Long Islands’ shoreline funneled the surge onto the northern New Jersey shore, and into New York and Raritan bays.</a:t>
            </a:r>
          </a:p>
          <a:p>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(Read from slide)</a:t>
            </a:r>
            <a:endParaRPr lang="en-US" b="0"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Background</a:t>
            </a:r>
            <a:r>
              <a:rPr lang="en-US" sz="1200" b="1" kern="1200" baseline="0" dirty="0" smtClean="0">
                <a:solidFill>
                  <a:schemeClr val="tx1"/>
                </a:solidFill>
                <a:latin typeface="+mn-lt"/>
                <a:ea typeface="+mn-ea"/>
                <a:cs typeface="+mn-cs"/>
              </a:rPr>
              <a:t> image shows the view looking east from Brick Beach.  This was one of the areas where the natural gas lines connected to the homes were severed and what was left standing after the Hurricane became an inferno when ignited, much like Highly publicized Breezy Point fires in Queens, NY.  </a:t>
            </a:r>
          </a:p>
          <a:p>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(click)</a:t>
            </a:r>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You can see</a:t>
            </a:r>
            <a:r>
              <a:rPr lang="en-US" sz="1200" b="1" kern="1200" baseline="0" dirty="0" smtClean="0">
                <a:solidFill>
                  <a:schemeClr val="tx1"/>
                </a:solidFill>
                <a:latin typeface="+mn-lt"/>
                <a:ea typeface="+mn-ea"/>
                <a:cs typeface="+mn-cs"/>
              </a:rPr>
              <a:t> in these diagrams areas where there were </a:t>
            </a:r>
            <a:r>
              <a:rPr lang="en-US" sz="1200" b="1" kern="1200" baseline="0" dirty="0" err="1" smtClean="0">
                <a:solidFill>
                  <a:schemeClr val="tx1"/>
                </a:solidFill>
                <a:latin typeface="+mn-lt"/>
                <a:ea typeface="+mn-ea"/>
                <a:cs typeface="+mn-cs"/>
              </a:rPr>
              <a:t>washovers</a:t>
            </a:r>
            <a:r>
              <a:rPr lang="en-US" sz="1200" b="1" kern="1200" baseline="0" dirty="0" smtClean="0">
                <a:solidFill>
                  <a:schemeClr val="tx1"/>
                </a:solidFill>
                <a:latin typeface="+mn-lt"/>
                <a:ea typeface="+mn-ea"/>
                <a:cs typeface="+mn-cs"/>
              </a:rPr>
              <a:t> (shown by Green arrows) and where t</a:t>
            </a:r>
            <a:r>
              <a:rPr lang="en-US" sz="1200" b="1" kern="1200" dirty="0" smtClean="0">
                <a:solidFill>
                  <a:schemeClr val="tx1"/>
                </a:solidFill>
                <a:latin typeface="+mn-lt"/>
                <a:ea typeface="+mn-ea"/>
                <a:cs typeface="+mn-cs"/>
              </a:rPr>
              <a:t>wo new inlets in the north end of Barnegat Bay were formed in Mantoloking (shown</a:t>
            </a:r>
            <a:r>
              <a:rPr lang="en-US" sz="1200" b="1" kern="1200" baseline="0" dirty="0" smtClean="0">
                <a:solidFill>
                  <a:schemeClr val="tx1"/>
                </a:solidFill>
                <a:latin typeface="+mn-lt"/>
                <a:ea typeface="+mn-ea"/>
                <a:cs typeface="+mn-cs"/>
              </a:rPr>
              <a:t> by </a:t>
            </a:r>
            <a:r>
              <a:rPr lang="en-US" sz="1200" b="1" kern="1200" dirty="0" smtClean="0">
                <a:solidFill>
                  <a:schemeClr val="tx1"/>
                </a:solidFill>
                <a:latin typeface="+mn-lt"/>
                <a:ea typeface="+mn-ea"/>
                <a:cs typeface="+mn-cs"/>
              </a:rPr>
              <a:t>Red Arrows).  You can see</a:t>
            </a:r>
            <a:r>
              <a:rPr lang="en-US" sz="1200" b="1" kern="1200" baseline="0" dirty="0" smtClean="0">
                <a:solidFill>
                  <a:schemeClr val="tx1"/>
                </a:solidFill>
                <a:latin typeface="+mn-lt"/>
                <a:ea typeface="+mn-ea"/>
                <a:cs typeface="+mn-cs"/>
              </a:rPr>
              <a:t> that s</a:t>
            </a:r>
            <a:r>
              <a:rPr lang="en-US" sz="1200" b="1" kern="1200" dirty="0" smtClean="0">
                <a:solidFill>
                  <a:schemeClr val="tx1"/>
                </a:solidFill>
                <a:latin typeface="+mn-lt"/>
                <a:ea typeface="+mn-ea"/>
                <a:cs typeface="+mn-cs"/>
              </a:rPr>
              <a:t>and from the beach and dunes was washed over the entire width of the barrier spit in a number of places.</a:t>
            </a:r>
            <a:r>
              <a:rPr lang="en-US" sz="1200" b="1" kern="1200" baseline="0" dirty="0" smtClean="0">
                <a:solidFill>
                  <a:schemeClr val="tx1"/>
                </a:solidFill>
                <a:latin typeface="+mn-lt"/>
                <a:ea typeface="+mn-ea"/>
                <a:cs typeface="+mn-cs"/>
              </a:rPr>
              <a:t>  </a:t>
            </a:r>
            <a:endParaRPr lang="en-US" sz="1200" b="1"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Holgate Peninsula at the southern tip of Long Beach Island, (shown</a:t>
            </a:r>
            <a:r>
              <a:rPr lang="en-US" sz="1200" b="1" kern="1200" baseline="0" dirty="0" smtClean="0">
                <a:solidFill>
                  <a:schemeClr val="tx1"/>
                </a:solidFill>
                <a:latin typeface="+mn-lt"/>
                <a:ea typeface="+mn-ea"/>
                <a:cs typeface="+mn-cs"/>
              </a:rPr>
              <a:t> in the top right image)</a:t>
            </a:r>
            <a:r>
              <a:rPr lang="en-US" sz="1200" b="1" kern="1200" dirty="0" smtClean="0">
                <a:solidFill>
                  <a:schemeClr val="tx1"/>
                </a:solidFill>
                <a:latin typeface="+mn-lt"/>
                <a:ea typeface="+mn-ea"/>
                <a:cs typeface="+mn-cs"/>
              </a:rPr>
              <a:t> is a beach that has not been stabilized or modified by roads, structures, seawalls, or artificial dunes, and so provides a view of the natural response to the storm surge. In the narrow northern end of the peninsula, sand was transported over the barrier island from the ocean side into the bay creating a series of washover fans extending</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1.4 miles along the length of the beach. Under natural conditions, repeated storm washovers gradually move the barrier landward, depositing sand on top of the bay and salt-marsh deposits.</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Ok so the background</a:t>
            </a:r>
            <a:r>
              <a:rPr lang="en-US" b="1" baseline="0" dirty="0" smtClean="0"/>
              <a:t> image shows the Herbert Street Inlet in Mantoloking once it was filled 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(click)</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One of the research projects we used</a:t>
            </a:r>
            <a:r>
              <a:rPr lang="en-US" b="1" baseline="0" dirty="0" smtClean="0"/>
              <a:t> to analyze the storm damage is called t</a:t>
            </a:r>
            <a:r>
              <a:rPr lang="en-US" b="1" dirty="0" smtClean="0"/>
              <a:t>he New Jersey Beach Profile Network or NJBPN.</a:t>
            </a:r>
            <a:r>
              <a:rPr lang="en-US" b="1" baseline="0" dirty="0" smtClean="0"/>
              <a:t>  NJBPN</a:t>
            </a:r>
            <a:r>
              <a:rPr lang="en-US" b="1" dirty="0" smtClean="0"/>
              <a:t> was established </a:t>
            </a:r>
            <a:r>
              <a:rPr lang="en-US" b="1" dirty="0" smtClean="0"/>
              <a:t>in </a:t>
            </a:r>
            <a:r>
              <a:rPr lang="en-US" b="1" dirty="0" smtClean="0"/>
              <a:t>1986; the motivation for this research originated from the coastal damage caused by a 1984 northeast storm and Hurricane Gloria in 1985.  The lack of survey data for any New Jersey coastal region prior to the storm events restricted the State’s ability to substantiate</a:t>
            </a:r>
            <a:r>
              <a:rPr lang="en-US" b="1" baseline="0" dirty="0" smtClean="0"/>
              <a:t> </a:t>
            </a:r>
            <a:r>
              <a:rPr lang="en-US" b="1" dirty="0" smtClean="0"/>
              <a:t>the amount of damage and severity of the storm losses from beaches. This</a:t>
            </a:r>
            <a:r>
              <a:rPr lang="en-US" b="1" baseline="0" dirty="0" smtClean="0"/>
              <a:t> </a:t>
            </a:r>
            <a:r>
              <a:rPr lang="en-US" b="1" dirty="0" smtClean="0"/>
              <a:t>prevented the State from quantifying any damage for reimbursement through FEMA Disaster Declaration Funds.  </a:t>
            </a:r>
          </a:p>
          <a:p>
            <a:endParaRPr lang="en-US"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NJBPN</a:t>
            </a:r>
            <a:r>
              <a:rPr lang="en-US" b="1" baseline="0" dirty="0" smtClean="0"/>
              <a:t> monitors shoreline and volume changes along New Jersey’s Coast, and consists of 105 beach profile sites along NJ’s shoreline which is surveyed bi-annually.  The image on the left here shows each the entire Beach Profile Network.</a:t>
            </a:r>
            <a:endParaRPr lang="en-US" b="1"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beach profiles are surveyed by walking the onshore portion and by swimming the offshore portion.  Each profile starts at a fixed reference position landward of the dunes, and extends up and over the dunes, across the beach, and out into the nearshore to a closure depth between 12-20 feet.</a:t>
            </a:r>
            <a:r>
              <a:rPr lang="en-US"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Elevation and distance measurements are made at every significant change in slope along the profile (or every 25-30 feet), and X, Y, and Z data is collected using RTK-GPS and total station transit technologies to create a topographic profile.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b="1" dirty="0" smtClean="0"/>
              <a:t>Here’s a bit</a:t>
            </a:r>
            <a:r>
              <a:rPr lang="en-US" b="1" baseline="0" dirty="0" smtClean="0"/>
              <a:t> of background information about the New Jersey Coastal Zone:</a:t>
            </a:r>
            <a:endParaRPr lang="en-US" b="1" dirty="0" smtClean="0"/>
          </a:p>
          <a:p>
            <a:pPr>
              <a:spcBef>
                <a:spcPct val="0"/>
              </a:spcBef>
            </a:pPr>
            <a:endParaRPr lang="en-US" dirty="0" smtClean="0"/>
          </a:p>
          <a:p>
            <a:pPr>
              <a:spcBef>
                <a:spcPct val="0"/>
              </a:spcBef>
            </a:pPr>
            <a:r>
              <a:rPr lang="en-US" dirty="0" smtClean="0"/>
              <a:t>(Read first</a:t>
            </a:r>
            <a:r>
              <a:rPr lang="en-US" baseline="0" dirty="0" smtClean="0"/>
              <a:t> 3 bullets)</a:t>
            </a:r>
            <a:r>
              <a:rPr lang="en-US" dirty="0" smtClean="0"/>
              <a:t> </a:t>
            </a:r>
          </a:p>
          <a:p>
            <a:pPr>
              <a:spcBef>
                <a:spcPct val="0"/>
              </a:spcBef>
            </a:pPr>
            <a:endParaRPr lang="en-US" b="1" dirty="0" smtClean="0"/>
          </a:p>
          <a:p>
            <a:pPr>
              <a:spcBef>
                <a:spcPct val="0"/>
              </a:spcBef>
            </a:pPr>
            <a:r>
              <a:rPr lang="en-US" b="1" dirty="0" smtClean="0"/>
              <a:t>The northern NJ coast in Monmouth County is carved into older geologic sedimentary units that created a sandy beach backed by a bluff of the older sediments, which eroded during serious storm events.  The erosion provided new sand supplies and some gravel to the beach system, but the repeated bluff retreat produced by storms quickly became a serious problem following extensive human development during the last third of the 19</a:t>
            </a:r>
            <a:r>
              <a:rPr lang="en-US" b="1" baseline="30000" dirty="0" smtClean="0"/>
              <a:t>th</a:t>
            </a:r>
            <a:r>
              <a:rPr lang="en-US" b="1" dirty="0" smtClean="0"/>
              <a:t> Century.  </a:t>
            </a:r>
          </a:p>
          <a:p>
            <a:pPr>
              <a:spcBef>
                <a:spcPct val="0"/>
              </a:spcBef>
            </a:pPr>
            <a:endParaRPr lang="en-US" dirty="0" smtClean="0"/>
          </a:p>
          <a:p>
            <a:pPr>
              <a:spcBef>
                <a:spcPct val="0"/>
              </a:spcBef>
            </a:pPr>
            <a:r>
              <a:rPr lang="en-US" dirty="0" smtClean="0"/>
              <a:t>(Read forth bullet) </a:t>
            </a:r>
          </a:p>
          <a:p>
            <a:pPr>
              <a:spcBef>
                <a:spcPct val="0"/>
              </a:spcBef>
            </a:pPr>
            <a:endParaRPr lang="en-US" dirty="0" smtClean="0"/>
          </a:p>
          <a:p>
            <a:pPr>
              <a:spcBef>
                <a:spcPct val="0"/>
              </a:spcBef>
            </a:pPr>
            <a:r>
              <a:rPr lang="en-US" b="1" dirty="0" smtClean="0"/>
              <a:t>These islands have no natural local sand supply to add to the beach forcing the island to follow any rise in sea level by moving landward.  These islands continue to be in ongoing equilibrium between storms, waves, sea level and tidal currents in spite of all human efforts to enforce stability and bring permanence for man-made development.</a:t>
            </a:r>
          </a:p>
          <a:p>
            <a:endParaRPr lang="en-US" dirty="0"/>
          </a:p>
        </p:txBody>
      </p:sp>
      <p:sp>
        <p:nvSpPr>
          <p:cNvPr id="4" name="Slide Number Placeholder 3"/>
          <p:cNvSpPr>
            <a:spLocks noGrp="1"/>
          </p:cNvSpPr>
          <p:nvPr>
            <p:ph type="sldNum" sz="quarter" idx="10"/>
          </p:nvPr>
        </p:nvSpPr>
        <p:spPr/>
        <p:txBody>
          <a:bodyPr/>
          <a:lstStyle/>
          <a:p>
            <a:fld id="{59D74457-6810-4A4B-8685-0A0D5F9BB86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a:t>
            </a:r>
            <a:r>
              <a:rPr lang="en-US" b="1" baseline="0" dirty="0" smtClean="0"/>
              <a:t> background image was taken in 8</a:t>
            </a:r>
            <a:r>
              <a:rPr lang="en-US" b="1" baseline="30000" dirty="0" smtClean="0"/>
              <a:t>th</a:t>
            </a:r>
            <a:r>
              <a:rPr lang="en-US" b="1" baseline="0" dirty="0" smtClean="0"/>
              <a:t> Avenue in </a:t>
            </a:r>
            <a:r>
              <a:rPr lang="en-US" b="1" baseline="0" dirty="0" err="1" smtClean="0"/>
              <a:t>Ortley</a:t>
            </a:r>
            <a:r>
              <a:rPr lang="en-US" b="1" baseline="0" dirty="0" smtClean="0"/>
              <a:t> Beach, NJ.  Which is in Northern Ocean County as well.  What is interesting to note here is what is not shown in this picture.  This photo was taken from where a street intersection used to be.  Seaward of this picture there used to be road, a sidewalk, a boardwalk, a dune, and then a beach.  All of that has obviously been removed…  </a:t>
            </a:r>
          </a:p>
          <a:p>
            <a:endParaRPr lang="en-US" b="1" baseline="0" dirty="0" smtClean="0"/>
          </a:p>
          <a:p>
            <a:r>
              <a:rPr lang="en-US" b="0" baseline="0" dirty="0" smtClean="0"/>
              <a:t>(click)</a:t>
            </a:r>
            <a:endParaRPr lang="en-US" b="0" dirty="0" smtClean="0"/>
          </a:p>
          <a:p>
            <a:endParaRPr lang="en-US" b="1" dirty="0" smtClean="0"/>
          </a:p>
          <a:p>
            <a:r>
              <a:rPr lang="en-US" b="1" dirty="0" smtClean="0"/>
              <a:t>Another key research project used to analyze</a:t>
            </a:r>
            <a:r>
              <a:rPr lang="en-US" b="1" baseline="0" dirty="0" smtClean="0"/>
              <a:t> the impact Hurricane Sandy had was The Beach Dune Susceptibility Assessment.  It is a GIS based dune susceptibility assessment that began in 2007 to evaluate the performance potential of beach-dune systems.  </a:t>
            </a:r>
          </a:p>
        </p:txBody>
      </p:sp>
      <p:sp>
        <p:nvSpPr>
          <p:cNvPr id="4" name="Slide Number Placeholder 3"/>
          <p:cNvSpPr>
            <a:spLocks noGrp="1"/>
          </p:cNvSpPr>
          <p:nvPr>
            <p:ph type="sldNum" sz="quarter" idx="10"/>
          </p:nvPr>
        </p:nvSpPr>
        <p:spPr/>
        <p:txBody>
          <a:bodyPr/>
          <a:lstStyle/>
          <a:p>
            <a:fld id="{59D74457-6810-4A4B-8685-0A0D5F9BB86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1DBFEA51-9C34-4FAA-A444-4DA4FA773463}"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1DBFEA51-9C34-4FAA-A444-4DA4FA77346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A08552C-56E5-48E6-8A23-4F4B476A04BD}" type="datetimeFigureOut">
              <a:rPr lang="en-US" smtClean="0"/>
              <a:pPr/>
              <a:t>3/19/13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FEA51-9C34-4FAA-A444-4DA4FA77346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A08552C-56E5-48E6-8A23-4F4B476A04BD}" type="datetimeFigureOut">
              <a:rPr lang="en-US" smtClean="0"/>
              <a:pPr/>
              <a:t>3/19/13</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DBFEA51-9C34-4FAA-A444-4DA4FA77346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t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5.jpeg"/><Relationship Id="rId5"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4.pn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png"/><Relationship Id="rId7"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47.jpeg"/><Relationship Id="rId12" Type="http://schemas.openxmlformats.org/officeDocument/2006/relationships/image" Target="../media/image48.jpeg"/><Relationship Id="rId13" Type="http://schemas.openxmlformats.org/officeDocument/2006/relationships/image" Target="../media/image49.jpeg"/><Relationship Id="rId14"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jpeg"/><Relationship Id="rId10"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4.png"/><Relationship Id="rId5"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ti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png"/><Relationship Id="rId5"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4.png"/><Relationship Id="rId5" Type="http://schemas.openxmlformats.org/officeDocument/2006/relationships/image" Target="../media/image5.t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ti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ti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4.png"/><Relationship Id="rId5"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png"/><Relationship Id="rId5" Type="http://schemas.openxmlformats.org/officeDocument/2006/relationships/image" Target="../media/image8.jpeg"/><Relationship Id="rId6"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4.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4.png"/><Relationship Id="rId6"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4.png"/><Relationship Id="rId5" Type="http://schemas.openxmlformats.org/officeDocument/2006/relationships/image" Target="../media/image5.t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Impacts of Hurricane Sandy on the New Jersey Coastline and How Can We Respond?</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solidFill>
                  <a:srgbClr val="FFFF00"/>
                </a:solidFill>
                <a:effectLst>
                  <a:outerShdw blurRad="38100" dist="38100" dir="2700000" algn="tl">
                    <a:srgbClr val="000000">
                      <a:alpha val="43137"/>
                    </a:srgbClr>
                  </a:outerShdw>
                </a:effectLst>
              </a:rPr>
              <a:t>Stewart Farrell, Ph.D.</a:t>
            </a:r>
          </a:p>
          <a:p>
            <a:r>
              <a:rPr lang="en-US" dirty="0" smtClean="0">
                <a:solidFill>
                  <a:srgbClr val="FFFF00"/>
                </a:solidFill>
                <a:effectLst>
                  <a:outerShdw blurRad="38100" dist="38100" dir="2700000" algn="tl">
                    <a:srgbClr val="000000">
                      <a:alpha val="43137"/>
                    </a:srgbClr>
                  </a:outerShdw>
                </a:effectLst>
              </a:rPr>
              <a:t>Brad Smith, PSM</a:t>
            </a:r>
          </a:p>
          <a:p>
            <a:r>
              <a:rPr lang="en-US" dirty="0" smtClean="0">
                <a:solidFill>
                  <a:srgbClr val="FFFF00"/>
                </a:solidFill>
                <a:effectLst>
                  <a:outerShdw blurRad="38100" dist="38100" dir="2700000" algn="tl">
                    <a:srgbClr val="000000">
                      <a:alpha val="43137"/>
                    </a:srgbClr>
                  </a:outerShdw>
                </a:effectLst>
              </a:rPr>
              <a:t>Jane Uptegrove, M.S.</a:t>
            </a:r>
          </a:p>
          <a:p>
            <a:r>
              <a:rPr lang="en-US" dirty="0" smtClean="0">
                <a:solidFill>
                  <a:srgbClr val="FFFF00"/>
                </a:solidFill>
                <a:effectLst>
                  <a:outerShdw blurRad="38100" dist="38100" dir="2700000" algn="tl">
                    <a:srgbClr val="000000">
                      <a:alpha val="43137"/>
                    </a:srgbClr>
                  </a:outerShdw>
                </a:effectLst>
              </a:rPr>
              <a:t>Scott Stanford, Ph.D.</a:t>
            </a:r>
          </a:p>
        </p:txBody>
      </p:sp>
      <p:pic>
        <p:nvPicPr>
          <p:cNvPr id="4" name="Picture 3" descr="New Jersey hill lat2.jpg"/>
          <p:cNvPicPr>
            <a:picLocks noChangeAspect="1"/>
          </p:cNvPicPr>
          <p:nvPr/>
        </p:nvPicPr>
        <p:blipFill>
          <a:blip r:embed="rId3" cstate="print">
            <a:clrChange>
              <a:clrFrom>
                <a:srgbClr val="BEE8FF"/>
              </a:clrFrom>
              <a:clrTo>
                <a:srgbClr val="BEE8FF">
                  <a:alpha val="0"/>
                </a:srgbClr>
              </a:clrTo>
            </a:clrChange>
          </a:blip>
          <a:stretch>
            <a:fillRect/>
          </a:stretch>
        </p:blipFill>
        <p:spPr>
          <a:xfrm>
            <a:off x="0" y="2734573"/>
            <a:ext cx="2438400" cy="4123427"/>
          </a:xfrm>
          <a:prstGeom prst="rect">
            <a:avLst/>
          </a:prstGeom>
        </p:spPr>
      </p:pic>
      <p:pic>
        <p:nvPicPr>
          <p:cNvPr id="215049" name="Picture 9" descr="http://upload.wikimedia.org/wikipedia/commons/thumb/8/8d/Seal_of_New_Jersey.svg/250px-Seal_of_New_Jersey.svg.png"/>
          <p:cNvPicPr>
            <a:picLocks noChangeAspect="1" noChangeArrowheads="1"/>
          </p:cNvPicPr>
          <p:nvPr/>
        </p:nvPicPr>
        <p:blipFill>
          <a:blip r:embed="rId4" cstate="print"/>
          <a:srcRect/>
          <a:stretch>
            <a:fillRect/>
          </a:stretch>
        </p:blipFill>
        <p:spPr bwMode="auto">
          <a:xfrm>
            <a:off x="6400800" y="3352800"/>
            <a:ext cx="2590800" cy="2590800"/>
          </a:xfrm>
          <a:prstGeom prst="rect">
            <a:avLst/>
          </a:prstGeom>
          <a:noFill/>
        </p:spPr>
      </p:pic>
      <p:pic>
        <p:nvPicPr>
          <p:cNvPr id="8" name="Picture 11"/>
          <p:cNvPicPr>
            <a:picLocks noChangeArrowheads="1"/>
          </p:cNvPicPr>
          <p:nvPr/>
        </p:nvPicPr>
        <p:blipFill>
          <a:blip r:embed="rId5" cstate="print"/>
          <a:srcRect/>
          <a:stretch>
            <a:fillRect/>
          </a:stretch>
        </p:blipFill>
        <p:spPr bwMode="auto">
          <a:xfrm>
            <a:off x="2971800" y="5029200"/>
            <a:ext cx="1417638" cy="1371600"/>
          </a:xfrm>
          <a:prstGeom prst="rect">
            <a:avLst/>
          </a:prstGeom>
          <a:noFill/>
          <a:ln w="12700">
            <a:noFill/>
            <a:miter lim="800000"/>
            <a:headEnd/>
            <a:tailEnd/>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5029200"/>
            <a:ext cx="1420368" cy="13533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00" dirty="0" smtClean="0"/>
              <a:t>How does the Assessment </a:t>
            </a:r>
            <a:br>
              <a:rPr lang="en-US" sz="3700" dirty="0" smtClean="0"/>
            </a:br>
            <a:r>
              <a:rPr lang="en-US" sz="3700" dirty="0" smtClean="0"/>
              <a:t>work?</a:t>
            </a:r>
            <a:endParaRPr lang="en-US" sz="3700" dirty="0"/>
          </a:p>
        </p:txBody>
      </p:sp>
      <p:sp>
        <p:nvSpPr>
          <p:cNvPr id="3" name="Content Placeholder 2"/>
          <p:cNvSpPr>
            <a:spLocks noGrp="1"/>
          </p:cNvSpPr>
          <p:nvPr>
            <p:ph idx="1"/>
          </p:nvPr>
        </p:nvSpPr>
        <p:spPr>
          <a:xfrm>
            <a:off x="457200" y="3276600"/>
            <a:ext cx="8229600" cy="2362200"/>
          </a:xfrm>
        </p:spPr>
        <p:txBody>
          <a:bodyPr>
            <a:normAutofit fontScale="85000" lnSpcReduction="20000"/>
          </a:bodyPr>
          <a:lstStyle/>
          <a:p>
            <a:pPr marL="647700" lvl="1" indent="-190500">
              <a:buClr>
                <a:srgbClr val="FFFF00"/>
              </a:buClr>
              <a:buSzPct val="100000"/>
              <a:defRPr/>
            </a:pPr>
            <a:endParaRPr lang="en-US" sz="18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endParaRPr>
          </a:p>
          <a:p>
            <a:pPr marL="190500" indent="-190500">
              <a:buClr>
                <a:srgbClr val="FFFF00"/>
              </a:buClr>
              <a:buSzPct val="100000"/>
              <a:buFont typeface="Arial Narrow" charset="0"/>
              <a:buChar char="•"/>
              <a:defRPr/>
            </a:pPr>
            <a:r>
              <a:rPr lang="en-US" sz="24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Utilizes the knowledge and expertise of CRC staff experience</a:t>
            </a:r>
          </a:p>
          <a:p>
            <a:pPr marL="647700" lvl="1" indent="-190500">
              <a:buClr>
                <a:srgbClr val="FFFF00"/>
              </a:buClr>
              <a:buSzPct val="100000"/>
              <a:buFont typeface="Arial Narrow" charset="0"/>
              <a:buChar char="•"/>
              <a:defRPr/>
            </a:pPr>
            <a:r>
              <a:rPr lang="en-US" sz="18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Storm Survey experience (39 years)</a:t>
            </a:r>
          </a:p>
          <a:p>
            <a:pPr marL="647700" lvl="1" indent="-190500">
              <a:buClr>
                <a:srgbClr val="FFFF00"/>
              </a:buClr>
              <a:buSzPct val="100000"/>
              <a:buFont typeface="Arial Narrow" charset="0"/>
              <a:buChar char="•"/>
              <a:defRPr/>
            </a:pPr>
            <a:r>
              <a:rPr lang="en-US" sz="18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NJBPN (26 years)</a:t>
            </a:r>
          </a:p>
          <a:p>
            <a:pPr marL="647700" lvl="1" indent="-190500">
              <a:buClr>
                <a:srgbClr val="FFFF00"/>
              </a:buClr>
              <a:buSzPct val="100000"/>
              <a:defRPr/>
            </a:pPr>
            <a:endParaRPr lang="en-US" sz="18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endParaRPr>
          </a:p>
          <a:p>
            <a:pPr marL="190500" indent="-190500">
              <a:buClr>
                <a:srgbClr val="FFFF00"/>
              </a:buClr>
              <a:buSzPct val="100000"/>
              <a:buFont typeface="Arial Narrow" charset="0"/>
              <a:buChar char="•"/>
              <a:defRPr/>
            </a:pPr>
            <a:r>
              <a:rPr lang="en-US" sz="24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Post storm surveys and analysis</a:t>
            </a:r>
          </a:p>
          <a:p>
            <a:pPr marL="647700" lvl="1" indent="-190500">
              <a:buClr>
                <a:srgbClr val="FFFF00"/>
              </a:buClr>
              <a:buSzPct val="100000"/>
              <a:buFont typeface="Arial Narrow" charset="0"/>
              <a:buChar char="•"/>
              <a:defRPr/>
            </a:pPr>
            <a:r>
              <a:rPr lang="en-US" sz="18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RTK-GPS and Total Station Survey of storm damage and calculation of sand losses create a real-life testing of the assessments validity and facilitates improvements in methodology and technique.</a:t>
            </a:r>
          </a:p>
          <a:p>
            <a:endParaRPr lang="en-US" dirty="0"/>
          </a:p>
        </p:txBody>
      </p:sp>
      <p:pic>
        <p:nvPicPr>
          <p:cNvPr id="4" name="Picture 15"/>
          <p:cNvPicPr>
            <a:picLocks noChangeAspect="1"/>
          </p:cNvPicPr>
          <p:nvPr/>
        </p:nvPicPr>
        <p:blipFill>
          <a:blip r:embed="rId3" cstate="print"/>
          <a:srcRect/>
          <a:stretch>
            <a:fillRect/>
          </a:stretch>
        </p:blipFill>
        <p:spPr bwMode="auto">
          <a:xfrm>
            <a:off x="0" y="5638800"/>
            <a:ext cx="9144000" cy="1219200"/>
          </a:xfrm>
          <a:prstGeom prst="rect">
            <a:avLst/>
          </a:prstGeom>
          <a:noFill/>
          <a:ln w="25400">
            <a:noFill/>
            <a:miter lim="800000"/>
            <a:headEnd/>
            <a:tailEnd/>
          </a:ln>
        </p:spPr>
      </p:pic>
      <p:pic>
        <p:nvPicPr>
          <p:cNvPr id="8"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9" name="Picture 13"/>
          <p:cNvPicPr>
            <a:picLocks noChangeAspect="1"/>
          </p:cNvPicPr>
          <p:nvPr/>
        </p:nvPicPr>
        <p:blipFill>
          <a:blip r:embed="rId5" cstate="print"/>
          <a:srcRect/>
          <a:stretch>
            <a:fillRect/>
          </a:stretch>
        </p:blipFill>
        <p:spPr bwMode="auto">
          <a:xfrm>
            <a:off x="5410200" y="1828800"/>
            <a:ext cx="1590964" cy="1575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457200" y="1371600"/>
            <a:ext cx="6553200" cy="2492990"/>
          </a:xfrm>
          <a:prstGeom prst="rect">
            <a:avLst/>
          </a:prstGeom>
          <a:noFill/>
        </p:spPr>
        <p:txBody>
          <a:bodyPr wrap="square" rtlCol="0">
            <a:spAutoFit/>
          </a:bodyPr>
          <a:lstStyle/>
          <a:p>
            <a:pPr marL="190500" indent="-190500">
              <a:buClr>
                <a:srgbClr val="FFFF00"/>
              </a:buClr>
              <a:buSzPct val="100000"/>
              <a:buFont typeface="Arial Narrow" charset="0"/>
              <a:buChar char="•"/>
              <a:defRPr/>
            </a:pPr>
            <a:r>
              <a:rPr lang="en-US" sz="24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Incorporates advanced spatial analytical techniques</a:t>
            </a:r>
          </a:p>
          <a:p>
            <a:pPr marL="647700" lvl="1" indent="-190500">
              <a:buClr>
                <a:srgbClr val="FFFF00"/>
              </a:buClr>
              <a:buSzPct val="100000"/>
              <a:buFont typeface="Arial Narrow" charset="0"/>
              <a:buChar char="•"/>
              <a:defRPr/>
            </a:pP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GIS (Geographic Information Systems)</a:t>
            </a:r>
          </a:p>
          <a:p>
            <a:pPr marL="647700" lvl="1" indent="-190500">
              <a:buClr>
                <a:srgbClr val="FFFF00"/>
              </a:buClr>
              <a:buSzPct val="100000"/>
              <a:buFont typeface="Arial Narrow" charset="0"/>
              <a:buChar char="•"/>
              <a:defRPr/>
            </a:pP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LiDAR (</a:t>
            </a:r>
            <a:r>
              <a:rPr lang="en-US" b="1" dirty="0" smtClean="0">
                <a:solidFill>
                  <a:srgbClr val="FF0000"/>
                </a:solidFill>
                <a:effectLst>
                  <a:outerShdw blurRad="38100" dist="38100" dir="2700000" algn="tl">
                    <a:srgbClr val="000000"/>
                  </a:outerShdw>
                </a:effectLst>
                <a:latin typeface="Arial Narrow" charset="0"/>
                <a:ea typeface="Arial Narrow" charset="0"/>
                <a:cs typeface="Arial Narrow" charset="0"/>
                <a:sym typeface="Arial Narrow" charset="0"/>
              </a:rPr>
              <a:t>LI</a:t>
            </a: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ght</a:t>
            </a:r>
            <a:r>
              <a:rPr lang="en-US" dirty="0" smtClean="0"/>
              <a:t> </a:t>
            </a:r>
            <a:r>
              <a:rPr lang="en-US" b="1" dirty="0" smtClean="0">
                <a:solidFill>
                  <a:srgbClr val="FF0000"/>
                </a:solidFill>
                <a:effectLst>
                  <a:outerShdw blurRad="38100" dist="38100" dir="2700000" algn="tl">
                    <a:srgbClr val="000000"/>
                  </a:outerShdw>
                </a:effectLst>
                <a:latin typeface="Arial Narrow" charset="0"/>
                <a:ea typeface="Arial Narrow" charset="0"/>
                <a:cs typeface="Arial Narrow" charset="0"/>
                <a:sym typeface="Arial Narrow" charset="0"/>
              </a:rPr>
              <a:t>D</a:t>
            </a:r>
            <a:r>
              <a:rPr lang="en-US" b="1" dirty="0" smtClean="0">
                <a:solidFill>
                  <a:srgbClr val="FFFF00"/>
                </a:solidFill>
                <a:effectLst>
                  <a:outerShdw blurRad="38100" dist="38100" dir="2700000" algn="tl">
                    <a:srgbClr val="000000"/>
                  </a:outerShdw>
                </a:effectLst>
                <a:latin typeface="Arial Narrow" charset="0"/>
                <a:sym typeface="Arial Narrow" charset="0"/>
              </a:rPr>
              <a:t>etection </a:t>
            </a:r>
            <a:r>
              <a:rPr lang="en-US" b="1" dirty="0" smtClean="0">
                <a:solidFill>
                  <a:srgbClr val="FF0000"/>
                </a:solidFill>
                <a:effectLst>
                  <a:outerShdw blurRad="38100" dist="38100" dir="2700000" algn="tl">
                    <a:srgbClr val="000000"/>
                  </a:outerShdw>
                </a:effectLst>
                <a:latin typeface="Arial Narrow" charset="0"/>
                <a:ea typeface="Arial Narrow" charset="0"/>
                <a:cs typeface="Arial Narrow" charset="0"/>
                <a:sym typeface="Arial Narrow" charset="0"/>
              </a:rPr>
              <a:t>A</a:t>
            </a: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nd</a:t>
            </a:r>
            <a:r>
              <a:rPr lang="en-US" dirty="0" smtClean="0"/>
              <a:t> </a:t>
            </a:r>
            <a:r>
              <a:rPr lang="en-US" b="1" dirty="0" smtClean="0">
                <a:solidFill>
                  <a:srgbClr val="FF0000"/>
                </a:solidFill>
                <a:effectLst>
                  <a:outerShdw blurRad="38100" dist="38100" dir="2700000" algn="tl">
                    <a:srgbClr val="000000"/>
                  </a:outerShdw>
                </a:effectLst>
                <a:latin typeface="Arial Narrow" charset="0"/>
                <a:sym typeface="Arial Narrow" charset="0"/>
              </a:rPr>
              <a:t>R</a:t>
            </a:r>
            <a:r>
              <a:rPr lang="en-US" b="1" dirty="0" smtClean="0">
                <a:solidFill>
                  <a:srgbClr val="FFFF00"/>
                </a:solidFill>
                <a:effectLst>
                  <a:outerShdw blurRad="38100" dist="38100" dir="2700000" algn="tl">
                    <a:srgbClr val="000000"/>
                  </a:outerShdw>
                </a:effectLst>
                <a:latin typeface="Arial Narrow" charset="0"/>
                <a:sym typeface="Arial Narrow" charset="0"/>
              </a:rPr>
              <a:t>anging)</a:t>
            </a: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 data</a:t>
            </a:r>
          </a:p>
          <a:p>
            <a:pPr marL="647700" lvl="1" indent="-190500">
              <a:buClr>
                <a:srgbClr val="FFFF00"/>
              </a:buClr>
              <a:buSzPct val="100000"/>
              <a:buFont typeface="Arial Narrow" charset="0"/>
              <a:buChar char="•"/>
              <a:defRPr/>
            </a:pP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Photogrammetry (Use of vertical </a:t>
            </a:r>
          </a:p>
          <a:p>
            <a:pPr marL="647700" lvl="1" indent="-190500">
              <a:buClr>
                <a:srgbClr val="FFFF00"/>
              </a:buClr>
              <a:buSzPct val="100000"/>
              <a:buFont typeface="Arial Narrow" charset="0"/>
              <a:buChar char="•"/>
              <a:defRPr/>
            </a:pP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aerial photography to perform analysis)</a:t>
            </a:r>
          </a:p>
          <a:p>
            <a:pPr marL="647700" lvl="1" indent="-190500">
              <a:buClr>
                <a:srgbClr val="FFFF00"/>
              </a:buClr>
              <a:buSzPct val="100000"/>
              <a:buFont typeface="Arial Narrow" charset="0"/>
              <a:buChar char="•"/>
              <a:defRPr/>
            </a:pPr>
            <a:r>
              <a:rPr lang="en-US"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RTK-GPS surveying (verification)</a:t>
            </a:r>
          </a:p>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Beach Dune Susceptibility Assessment</a:t>
            </a:r>
            <a:endParaRPr lang="en-US" dirty="0"/>
          </a:p>
        </p:txBody>
      </p:sp>
      <p:sp>
        <p:nvSpPr>
          <p:cNvPr id="16" name="Content Placeholder 15"/>
          <p:cNvSpPr>
            <a:spLocks noGrp="1"/>
          </p:cNvSpPr>
          <p:nvPr>
            <p:ph idx="1"/>
          </p:nvPr>
        </p:nvSpPr>
        <p:spPr/>
        <p:txBody>
          <a:bodyPr/>
          <a:lstStyle/>
          <a:p>
            <a:pPr marL="190500" indent="-190500">
              <a:buClr>
                <a:srgbClr val="FFFF00"/>
              </a:buClr>
              <a:buSzPct val="100000"/>
              <a:buFont typeface="Arial Narrow" charset="0"/>
              <a:buChar char="•"/>
              <a:defRPr/>
            </a:pPr>
            <a:r>
              <a:rPr lang="en-US" sz="24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Incorporates advanced spatial analytical techniques</a:t>
            </a:r>
          </a:p>
          <a:p>
            <a:pPr marL="647700" lvl="1" indent="-190500">
              <a:buClr>
                <a:srgbClr val="FFFF00"/>
              </a:buClr>
              <a:buSzPct val="100000"/>
              <a:buFont typeface="Arial Narrow" charset="0"/>
              <a:buChar char="•"/>
              <a:defRPr/>
            </a:pPr>
            <a:r>
              <a:rPr lang="en-US" sz="1800" b="1" dirty="0" smtClean="0">
                <a:solidFill>
                  <a:srgbClr val="FFFF00"/>
                </a:solidFill>
                <a:effectLst>
                  <a:outerShdw blurRad="38100" dist="38100" dir="2700000" algn="tl">
                    <a:srgbClr val="000000"/>
                  </a:outerShdw>
                </a:effectLst>
                <a:latin typeface="Arial Narrow" charset="0"/>
                <a:ea typeface="Arial Narrow" charset="0"/>
                <a:cs typeface="Arial Narrow" charset="0"/>
                <a:sym typeface="Arial Narrow" charset="0"/>
              </a:rPr>
              <a:t>Photogrammetry (Use of vertical aerial photography to perform analysis)</a:t>
            </a:r>
          </a:p>
          <a:p>
            <a:pPr>
              <a:buNone/>
            </a:pPr>
            <a:endParaRPr lang="en-US" dirty="0"/>
          </a:p>
        </p:txBody>
      </p:sp>
      <p:pic>
        <p:nvPicPr>
          <p:cNvPr id="7" name="Picture 11"/>
          <p:cNvPicPr>
            <a:picLocks noChangeArrowheads="1"/>
          </p:cNvPicPr>
          <p:nvPr/>
        </p:nvPicPr>
        <p:blipFill>
          <a:blip r:embed="rId3" cstate="print"/>
          <a:srcRect/>
          <a:stretch>
            <a:fillRect/>
          </a:stretch>
        </p:blipFill>
        <p:spPr bwMode="auto">
          <a:xfrm>
            <a:off x="7802562" y="0"/>
            <a:ext cx="1341438" cy="1295400"/>
          </a:xfrm>
          <a:prstGeom prst="rect">
            <a:avLst/>
          </a:prstGeom>
          <a:noFill/>
          <a:ln w="12700">
            <a:noFill/>
            <a:miter lim="800000"/>
            <a:headEnd/>
            <a:tailEnd/>
          </a:ln>
        </p:spPr>
      </p:pic>
      <p:pic>
        <p:nvPicPr>
          <p:cNvPr id="17" name="Picture 38" descr="slope"/>
          <p:cNvPicPr>
            <a:picLocks noChangeAspect="1" noChangeArrowheads="1"/>
          </p:cNvPicPr>
          <p:nvPr/>
        </p:nvPicPr>
        <p:blipFill>
          <a:blip r:embed="rId4" cstate="print"/>
          <a:srcRect/>
          <a:stretch>
            <a:fillRect/>
          </a:stretch>
        </p:blipFill>
        <p:spPr bwMode="auto">
          <a:xfrm>
            <a:off x="509656" y="2362200"/>
            <a:ext cx="3757544" cy="2133600"/>
          </a:xfrm>
          <a:prstGeom prst="rect">
            <a:avLst/>
          </a:prstGeom>
          <a:noFill/>
          <a:ln w="9525">
            <a:solidFill>
              <a:srgbClr val="000000"/>
            </a:solidFill>
            <a:miter lim="800000"/>
            <a:headEnd/>
            <a:tailEnd/>
          </a:ln>
        </p:spPr>
      </p:pic>
      <p:pic>
        <p:nvPicPr>
          <p:cNvPr id="18" name="Picture 41" descr="DEM_v2"/>
          <p:cNvPicPr>
            <a:picLocks noChangeAspect="1" noChangeArrowheads="1"/>
          </p:cNvPicPr>
          <p:nvPr/>
        </p:nvPicPr>
        <p:blipFill>
          <a:blip r:embed="rId5" cstate="print"/>
          <a:srcRect/>
          <a:stretch>
            <a:fillRect/>
          </a:stretch>
        </p:blipFill>
        <p:spPr bwMode="auto">
          <a:xfrm>
            <a:off x="4937125" y="2355040"/>
            <a:ext cx="3673475" cy="2135057"/>
          </a:xfrm>
          <a:prstGeom prst="rect">
            <a:avLst/>
          </a:prstGeom>
          <a:noFill/>
          <a:ln w="9525">
            <a:solidFill>
              <a:srgbClr val="000000"/>
            </a:solidFill>
            <a:miter lim="800000"/>
            <a:headEnd/>
            <a:tailEnd/>
          </a:ln>
        </p:spPr>
      </p:pic>
      <p:pic>
        <p:nvPicPr>
          <p:cNvPr id="19" name="Picture 49" descr="new-29 (Large)"/>
          <p:cNvPicPr>
            <a:picLocks noChangeAspect="1" noChangeArrowheads="1"/>
          </p:cNvPicPr>
          <p:nvPr/>
        </p:nvPicPr>
        <p:blipFill>
          <a:blip r:embed="rId6" cstate="print"/>
          <a:srcRect/>
          <a:stretch>
            <a:fillRect/>
          </a:stretch>
        </p:blipFill>
        <p:spPr bwMode="auto">
          <a:xfrm>
            <a:off x="457201" y="4585508"/>
            <a:ext cx="3810000" cy="2185088"/>
          </a:xfrm>
          <a:prstGeom prst="rect">
            <a:avLst/>
          </a:prstGeom>
          <a:noFill/>
          <a:ln w="3175">
            <a:solidFill>
              <a:srgbClr val="000000"/>
            </a:solidFill>
            <a:miter lim="800000"/>
            <a:headEnd/>
            <a:tailEnd/>
          </a:ln>
        </p:spPr>
      </p:pic>
      <p:pic>
        <p:nvPicPr>
          <p:cNvPr id="20" name="Picture 36" descr="width"/>
          <p:cNvPicPr>
            <a:picLocks noChangeAspect="1" noChangeArrowheads="1"/>
          </p:cNvPicPr>
          <p:nvPr/>
        </p:nvPicPr>
        <p:blipFill>
          <a:blip r:embed="rId7" cstate="print"/>
          <a:srcRect/>
          <a:stretch>
            <a:fillRect/>
          </a:stretch>
        </p:blipFill>
        <p:spPr bwMode="auto">
          <a:xfrm>
            <a:off x="4953000" y="4547540"/>
            <a:ext cx="3657600" cy="2204098"/>
          </a:xfrm>
          <a:prstGeom prst="rect">
            <a:avLst/>
          </a:prstGeom>
          <a:noFill/>
          <a:ln w="3175">
            <a:solidFill>
              <a:srgbClr val="000000"/>
            </a:solidFill>
            <a:miter lim="800000"/>
            <a:headEnd/>
            <a:tailEnd/>
          </a:ln>
        </p:spPr>
      </p:pic>
      <p:sp>
        <p:nvSpPr>
          <p:cNvPr id="21" name="TextBox 20"/>
          <p:cNvSpPr txBox="1"/>
          <p:nvPr/>
        </p:nvSpPr>
        <p:spPr>
          <a:xfrm>
            <a:off x="1600200" y="4038600"/>
            <a:ext cx="1524000" cy="369332"/>
          </a:xfrm>
          <a:prstGeom prst="rect">
            <a:avLst/>
          </a:prstGeom>
          <a:solidFill>
            <a:schemeClr val="bg1"/>
          </a:solidFill>
        </p:spPr>
        <p:txBody>
          <a:bodyPr wrap="square" rtlCol="0">
            <a:spAutoFit/>
          </a:bodyPr>
          <a:lstStyle/>
          <a:p>
            <a:r>
              <a:rPr lang="en-US" b="1" dirty="0" smtClean="0"/>
              <a:t>Beach Slope</a:t>
            </a:r>
            <a:endParaRPr lang="en-US" b="1" dirty="0"/>
          </a:p>
        </p:txBody>
      </p:sp>
      <p:sp>
        <p:nvSpPr>
          <p:cNvPr id="23" name="TextBox 22"/>
          <p:cNvSpPr txBox="1"/>
          <p:nvPr/>
        </p:nvSpPr>
        <p:spPr>
          <a:xfrm>
            <a:off x="5943600" y="4038600"/>
            <a:ext cx="1832553" cy="369332"/>
          </a:xfrm>
          <a:prstGeom prst="rect">
            <a:avLst/>
          </a:prstGeom>
          <a:solidFill>
            <a:schemeClr val="bg1"/>
          </a:solidFill>
        </p:spPr>
        <p:txBody>
          <a:bodyPr wrap="none" rtlCol="0">
            <a:spAutoFit/>
          </a:bodyPr>
          <a:lstStyle/>
          <a:p>
            <a:r>
              <a:rPr lang="en-US" b="1" dirty="0" smtClean="0"/>
              <a:t>Dune Elevation</a:t>
            </a:r>
            <a:endParaRPr lang="en-US" b="1" dirty="0"/>
          </a:p>
        </p:txBody>
      </p:sp>
      <p:sp>
        <p:nvSpPr>
          <p:cNvPr id="24" name="TextBox 23"/>
          <p:cNvSpPr txBox="1"/>
          <p:nvPr/>
        </p:nvSpPr>
        <p:spPr>
          <a:xfrm>
            <a:off x="1447800" y="6172200"/>
            <a:ext cx="1986441" cy="369332"/>
          </a:xfrm>
          <a:prstGeom prst="rect">
            <a:avLst/>
          </a:prstGeom>
          <a:solidFill>
            <a:schemeClr val="bg1"/>
          </a:solidFill>
        </p:spPr>
        <p:txBody>
          <a:bodyPr wrap="none" rtlCol="0">
            <a:spAutoFit/>
          </a:bodyPr>
          <a:lstStyle/>
          <a:p>
            <a:r>
              <a:rPr lang="en-US" b="1" dirty="0" smtClean="0"/>
              <a:t>Dune Vegetation</a:t>
            </a:r>
            <a:endParaRPr lang="en-US" b="1" dirty="0"/>
          </a:p>
        </p:txBody>
      </p:sp>
      <p:sp>
        <p:nvSpPr>
          <p:cNvPr id="25" name="TextBox 24"/>
          <p:cNvSpPr txBox="1"/>
          <p:nvPr/>
        </p:nvSpPr>
        <p:spPr>
          <a:xfrm>
            <a:off x="6019800" y="6248400"/>
            <a:ext cx="1499128" cy="369332"/>
          </a:xfrm>
          <a:prstGeom prst="rect">
            <a:avLst/>
          </a:prstGeom>
          <a:solidFill>
            <a:schemeClr val="bg1"/>
          </a:solidFill>
        </p:spPr>
        <p:txBody>
          <a:bodyPr wrap="none" rtlCol="0">
            <a:spAutoFit/>
          </a:bodyPr>
          <a:lstStyle/>
          <a:p>
            <a:r>
              <a:rPr lang="en-US" b="1" dirty="0" smtClean="0"/>
              <a:t>Dune Width</a:t>
            </a:r>
            <a:endParaRPr lang="en-US" b="1" dirty="0"/>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Ocean County</a:t>
            </a:r>
            <a:endParaRPr lang="en-US" dirty="0"/>
          </a:p>
        </p:txBody>
      </p:sp>
      <p:sp>
        <p:nvSpPr>
          <p:cNvPr id="10" name="Content Placeholder 9"/>
          <p:cNvSpPr>
            <a:spLocks noGrp="1"/>
          </p:cNvSpPr>
          <p:nvPr>
            <p:ph idx="1"/>
          </p:nvPr>
        </p:nvSpPr>
        <p:spPr>
          <a:xfrm>
            <a:off x="4572000" y="1600200"/>
            <a:ext cx="4114800" cy="4709160"/>
          </a:xfrm>
        </p:spPr>
        <p:txBody>
          <a:bodyPr>
            <a:normAutofit lnSpcReduction="10000"/>
          </a:bodyPr>
          <a:lstStyle/>
          <a:p>
            <a:pPr>
              <a:buFont typeface="Arial" pitchFamily="34" charset="0"/>
              <a:buChar char="•"/>
            </a:pPr>
            <a:r>
              <a:rPr lang="en-US" dirty="0" smtClean="0">
                <a:solidFill>
                  <a:srgbClr val="FFFF00"/>
                </a:solidFill>
                <a:effectLst>
                  <a:outerShdw blurRad="38100" dist="38100" dir="2700000" algn="tl">
                    <a:srgbClr val="000000">
                      <a:alpha val="43137"/>
                    </a:srgbClr>
                  </a:outerShdw>
                </a:effectLst>
              </a:rPr>
              <a:t>14 pre-existing New Jersey Beach Profile Network (NJBPN) monitoring sites were used to provide an accurate comparison and assessment of storm related shoreline and beach volume changes.</a:t>
            </a:r>
            <a:endParaRPr lang="en-US" dirty="0">
              <a:solidFill>
                <a:srgbClr val="FFFF00"/>
              </a:solidFill>
              <a:effectLst>
                <a:outerShdw blurRad="38100" dist="38100" dir="2700000" algn="tl">
                  <a:srgbClr val="000000">
                    <a:alpha val="43137"/>
                  </a:srgbClr>
                </a:outerShdw>
              </a:effectLst>
            </a:endParaRPr>
          </a:p>
        </p:txBody>
      </p:sp>
      <p:pic>
        <p:nvPicPr>
          <p:cNvPr id="8" name="Picture 11"/>
          <p:cNvPicPr>
            <a:picLocks noChangeArrowheads="1"/>
          </p:cNvPicPr>
          <p:nvPr/>
        </p:nvPicPr>
        <p:blipFill>
          <a:blip r:embed="rId3" cstate="print"/>
          <a:srcRect/>
          <a:stretch>
            <a:fillRect/>
          </a:stretch>
        </p:blipFill>
        <p:spPr bwMode="auto">
          <a:xfrm>
            <a:off x="7802562" y="0"/>
            <a:ext cx="1341438" cy="1295400"/>
          </a:xfrm>
          <a:prstGeom prst="rect">
            <a:avLst/>
          </a:prstGeom>
          <a:noFill/>
          <a:ln w="12700">
            <a:noFill/>
            <a:miter lim="800000"/>
            <a:headEnd/>
            <a:tailEnd/>
          </a:ln>
        </p:spPr>
      </p:pic>
      <p:pic>
        <p:nvPicPr>
          <p:cNvPr id="12" name="Picture 11" descr="NJBPN_NOC.jpg"/>
          <p:cNvPicPr>
            <a:picLocks noChangeAspect="1"/>
          </p:cNvPicPr>
          <p:nvPr/>
        </p:nvPicPr>
        <p:blipFill>
          <a:blip r:embed="rId4" cstate="print"/>
          <a:stretch>
            <a:fillRect/>
          </a:stretch>
        </p:blipFill>
        <p:spPr>
          <a:xfrm>
            <a:off x="228600" y="1371600"/>
            <a:ext cx="4419600" cy="5181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Mantoloking NJBPN 153</a:t>
            </a:r>
            <a:endParaRPr lang="en-US" dirty="0"/>
          </a:p>
        </p:txBody>
      </p:sp>
      <p:pic>
        <p:nvPicPr>
          <p:cNvPr id="8" name="Content Placeholder 7" descr="153.jpg"/>
          <p:cNvPicPr>
            <a:picLocks noGrp="1" noChangeAspect="1"/>
          </p:cNvPicPr>
          <p:nvPr>
            <p:ph idx="1"/>
          </p:nvPr>
        </p:nvPicPr>
        <p:blipFill>
          <a:blip r:embed="rId3" cstate="print"/>
          <a:stretch>
            <a:fillRect/>
          </a:stretch>
        </p:blipFill>
        <p:spPr>
          <a:xfrm>
            <a:off x="304800" y="1387475"/>
            <a:ext cx="4015728" cy="5318125"/>
          </a:xfrm>
        </p:spPr>
      </p:pic>
      <p:pic>
        <p:nvPicPr>
          <p:cNvPr id="7"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953001" y="1371600"/>
            <a:ext cx="3505200" cy="2627129"/>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4953000" y="4111099"/>
            <a:ext cx="3505200" cy="2632447"/>
          </a:xfrm>
          <a:prstGeom prst="rect">
            <a:avLst/>
          </a:prstGeom>
          <a:noFill/>
          <a:ln w="9525">
            <a:noFill/>
            <a:miter lim="800000"/>
            <a:headEnd/>
            <a:tailEnd/>
          </a:ln>
        </p:spPr>
      </p:pic>
      <p:sp>
        <p:nvSpPr>
          <p:cNvPr id="11" name="TextBox 10"/>
          <p:cNvSpPr txBox="1"/>
          <p:nvPr/>
        </p:nvSpPr>
        <p:spPr>
          <a:xfrm>
            <a:off x="6248400" y="3505200"/>
            <a:ext cx="877163" cy="369332"/>
          </a:xfrm>
          <a:prstGeom prst="rect">
            <a:avLst/>
          </a:prstGeom>
          <a:solidFill>
            <a:schemeClr val="bg1"/>
          </a:solidFill>
        </p:spPr>
        <p:txBody>
          <a:bodyPr wrap="none" rtlCol="0">
            <a:spAutoFit/>
          </a:bodyPr>
          <a:lstStyle/>
          <a:p>
            <a:r>
              <a:rPr lang="en-US" b="1" dirty="0" smtClean="0"/>
              <a:t>Before</a:t>
            </a:r>
            <a:endParaRPr lang="en-US" b="1" dirty="0"/>
          </a:p>
        </p:txBody>
      </p:sp>
      <p:sp>
        <p:nvSpPr>
          <p:cNvPr id="12" name="TextBox 11"/>
          <p:cNvSpPr txBox="1"/>
          <p:nvPr/>
        </p:nvSpPr>
        <p:spPr>
          <a:xfrm>
            <a:off x="6248400" y="6248400"/>
            <a:ext cx="736099" cy="369332"/>
          </a:xfrm>
          <a:prstGeom prst="rect">
            <a:avLst/>
          </a:prstGeom>
          <a:solidFill>
            <a:schemeClr val="bg1"/>
          </a:solidFill>
        </p:spPr>
        <p:txBody>
          <a:bodyPr wrap="none" rtlCol="0">
            <a:spAutoFit/>
          </a:bodyPr>
          <a:lstStyle/>
          <a:p>
            <a:r>
              <a:rPr lang="en-US" b="1" dirty="0" smtClean="0"/>
              <a:t>After</a:t>
            </a:r>
            <a:endParaRPr lang="en-US" b="1"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Mantoloking NJBPN 153</a:t>
            </a:r>
            <a:endParaRPr lang="en-US" dirty="0"/>
          </a:p>
        </p:txBody>
      </p:sp>
      <p:pic>
        <p:nvPicPr>
          <p:cNvPr id="2050" name="Picture 2"/>
          <p:cNvPicPr>
            <a:picLocks noGrp="1" noChangeAspect="1" noChangeArrowheads="1"/>
          </p:cNvPicPr>
          <p:nvPr>
            <p:ph idx="1"/>
          </p:nvPr>
        </p:nvPicPr>
        <p:blipFill>
          <a:blip r:embed="rId3" cstate="print"/>
          <a:srcRect l="13367" t="15628" r="10937" b="6698"/>
          <a:stretch>
            <a:fillRect/>
          </a:stretch>
        </p:blipFill>
        <p:spPr bwMode="auto">
          <a:xfrm>
            <a:off x="76200" y="1371600"/>
            <a:ext cx="4191000" cy="2340822"/>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3167" t="15413" r="7182" b="6605"/>
          <a:stretch>
            <a:fillRect/>
          </a:stretch>
        </p:blipFill>
        <p:spPr bwMode="auto">
          <a:xfrm>
            <a:off x="76200" y="3733800"/>
            <a:ext cx="4190999" cy="2230674"/>
          </a:xfrm>
          <a:prstGeom prst="rect">
            <a:avLst/>
          </a:prstGeom>
          <a:noFill/>
          <a:ln w="9525">
            <a:noFill/>
            <a:miter lim="800000"/>
            <a:headEnd/>
            <a:tailEnd/>
          </a:ln>
        </p:spPr>
      </p:pic>
      <p:cxnSp>
        <p:nvCxnSpPr>
          <p:cNvPr id="11" name="Straight Arrow Connector 10"/>
          <p:cNvCxnSpPr/>
          <p:nvPr/>
        </p:nvCxnSpPr>
        <p:spPr>
          <a:xfrm flipH="1" flipV="1">
            <a:off x="2514600" y="2362200"/>
            <a:ext cx="381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362200" y="4648200"/>
            <a:ext cx="381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76600" y="3276600"/>
            <a:ext cx="877163" cy="369332"/>
          </a:xfrm>
          <a:prstGeom prst="rect">
            <a:avLst/>
          </a:prstGeom>
          <a:solidFill>
            <a:schemeClr val="bg1"/>
          </a:solidFill>
        </p:spPr>
        <p:txBody>
          <a:bodyPr wrap="none" rtlCol="0">
            <a:spAutoFit/>
          </a:bodyPr>
          <a:lstStyle/>
          <a:p>
            <a:r>
              <a:rPr lang="en-US" b="1" dirty="0" smtClean="0"/>
              <a:t>Before</a:t>
            </a:r>
            <a:endParaRPr lang="en-US" b="1" dirty="0"/>
          </a:p>
        </p:txBody>
      </p:sp>
      <p:sp>
        <p:nvSpPr>
          <p:cNvPr id="15" name="TextBox 14"/>
          <p:cNvSpPr txBox="1"/>
          <p:nvPr/>
        </p:nvSpPr>
        <p:spPr>
          <a:xfrm>
            <a:off x="3505200" y="5562600"/>
            <a:ext cx="736099" cy="369332"/>
          </a:xfrm>
          <a:prstGeom prst="rect">
            <a:avLst/>
          </a:prstGeom>
          <a:solidFill>
            <a:schemeClr val="bg1"/>
          </a:solidFill>
        </p:spPr>
        <p:txBody>
          <a:bodyPr wrap="none" rtlCol="0">
            <a:spAutoFit/>
          </a:bodyPr>
          <a:lstStyle/>
          <a:p>
            <a:r>
              <a:rPr lang="en-US" b="1" dirty="0" smtClean="0"/>
              <a:t>After</a:t>
            </a:r>
            <a:endParaRPr lang="en-US" b="1" dirty="0"/>
          </a:p>
        </p:txBody>
      </p:sp>
      <p:pic>
        <p:nvPicPr>
          <p:cNvPr id="2052" name="Picture 4" descr="X:\DATA\Pictures\Projects\municipalities\HurricaneSandy\Mantoloking Sandy\Mantoloking Sandy Views 062.jpg"/>
          <p:cNvPicPr>
            <a:picLocks noChangeAspect="1" noChangeArrowheads="1"/>
          </p:cNvPicPr>
          <p:nvPr/>
        </p:nvPicPr>
        <p:blipFill>
          <a:blip r:embed="rId5" cstate="print"/>
          <a:srcRect/>
          <a:stretch>
            <a:fillRect/>
          </a:stretch>
        </p:blipFill>
        <p:spPr bwMode="auto">
          <a:xfrm>
            <a:off x="4343400" y="1371601"/>
            <a:ext cx="2336799" cy="1752600"/>
          </a:xfrm>
          <a:prstGeom prst="rect">
            <a:avLst/>
          </a:prstGeom>
          <a:noFill/>
        </p:spPr>
      </p:pic>
      <p:pic>
        <p:nvPicPr>
          <p:cNvPr id="2053" name="Picture 5" descr="X:\DATA\Pictures\Projects\municipalities\HurricaneSandy\Mantoloking Sandy\Mantoloking Sandy Views 001.jpg"/>
          <p:cNvPicPr>
            <a:picLocks noChangeAspect="1" noChangeArrowheads="1"/>
          </p:cNvPicPr>
          <p:nvPr/>
        </p:nvPicPr>
        <p:blipFill>
          <a:blip r:embed="rId6" cstate="print"/>
          <a:srcRect/>
          <a:stretch>
            <a:fillRect/>
          </a:stretch>
        </p:blipFill>
        <p:spPr bwMode="auto">
          <a:xfrm>
            <a:off x="4343400" y="3200400"/>
            <a:ext cx="2336800" cy="1752600"/>
          </a:xfrm>
          <a:prstGeom prst="rect">
            <a:avLst/>
          </a:prstGeom>
          <a:noFill/>
        </p:spPr>
      </p:pic>
      <p:pic>
        <p:nvPicPr>
          <p:cNvPr id="21" name="Picture 11"/>
          <p:cNvPicPr>
            <a:picLocks noChangeArrowheads="1"/>
          </p:cNvPicPr>
          <p:nvPr/>
        </p:nvPicPr>
        <p:blipFill>
          <a:blip r:embed="rId7" cstate="print"/>
          <a:srcRect/>
          <a:stretch>
            <a:fillRect/>
          </a:stretch>
        </p:blipFill>
        <p:spPr bwMode="auto">
          <a:xfrm>
            <a:off x="7802562" y="0"/>
            <a:ext cx="1341438" cy="1295400"/>
          </a:xfrm>
          <a:prstGeom prst="rect">
            <a:avLst/>
          </a:prstGeom>
          <a:noFill/>
          <a:ln w="12700">
            <a:noFill/>
            <a:miter lim="800000"/>
            <a:headEnd/>
            <a:tailEnd/>
          </a:ln>
        </p:spPr>
      </p:pic>
      <p:pic>
        <p:nvPicPr>
          <p:cNvPr id="2054" name="Picture 6" descr="X:\DATA\Pictures\Projects\municipalities\HurricaneSandy\Mantoloking Sandy\Mantoloking Sandy Views 088.jpg"/>
          <p:cNvPicPr>
            <a:picLocks noChangeAspect="1" noChangeArrowheads="1"/>
          </p:cNvPicPr>
          <p:nvPr/>
        </p:nvPicPr>
        <p:blipFill>
          <a:blip r:embed="rId8" cstate="print"/>
          <a:srcRect/>
          <a:stretch>
            <a:fillRect/>
          </a:stretch>
        </p:blipFill>
        <p:spPr bwMode="auto">
          <a:xfrm>
            <a:off x="4343400" y="5058966"/>
            <a:ext cx="2362200" cy="1771650"/>
          </a:xfrm>
          <a:prstGeom prst="rect">
            <a:avLst/>
          </a:prstGeom>
          <a:noFill/>
        </p:spPr>
      </p:pic>
      <p:pic>
        <p:nvPicPr>
          <p:cNvPr id="2055" name="Picture 7" descr="X:\DATA\Pictures\Projects\municipalities\HurricaneSandy\Mantoloking Sandy\Mantoloking Sandy Views 078.jpg"/>
          <p:cNvPicPr>
            <a:picLocks noChangeAspect="1" noChangeArrowheads="1"/>
          </p:cNvPicPr>
          <p:nvPr/>
        </p:nvPicPr>
        <p:blipFill>
          <a:blip r:embed="rId9" cstate="print"/>
          <a:srcRect/>
          <a:stretch>
            <a:fillRect/>
          </a:stretch>
        </p:blipFill>
        <p:spPr bwMode="auto">
          <a:xfrm>
            <a:off x="6705601" y="1371600"/>
            <a:ext cx="2336800" cy="1752600"/>
          </a:xfrm>
          <a:prstGeom prst="rect">
            <a:avLst/>
          </a:prstGeom>
          <a:noFill/>
        </p:spPr>
      </p:pic>
      <p:pic>
        <p:nvPicPr>
          <p:cNvPr id="2056" name="Picture 8" descr="X:\DATA\Pictures\Projects\municipalities\HurricaneSandy\Mantoloking Sandy\Mantoloking Sandy Views 082.jpg"/>
          <p:cNvPicPr>
            <a:picLocks noChangeAspect="1" noChangeArrowheads="1"/>
          </p:cNvPicPr>
          <p:nvPr/>
        </p:nvPicPr>
        <p:blipFill>
          <a:blip r:embed="rId10" cstate="print"/>
          <a:srcRect/>
          <a:stretch>
            <a:fillRect/>
          </a:stretch>
        </p:blipFill>
        <p:spPr bwMode="auto">
          <a:xfrm>
            <a:off x="6705600" y="3200400"/>
            <a:ext cx="2336800" cy="1752600"/>
          </a:xfrm>
          <a:prstGeom prst="rect">
            <a:avLst/>
          </a:prstGeom>
          <a:noFill/>
        </p:spPr>
      </p:pic>
      <p:pic>
        <p:nvPicPr>
          <p:cNvPr id="2057" name="Picture 9" descr="X:\DATA\Pictures\Projects\municipalities\HurricaneSandy\Mantoloking Sandy\Mantoloking Sandy Views 042.jpg"/>
          <p:cNvPicPr>
            <a:picLocks noChangeAspect="1" noChangeArrowheads="1"/>
          </p:cNvPicPr>
          <p:nvPr/>
        </p:nvPicPr>
        <p:blipFill>
          <a:blip r:embed="rId11" cstate="print"/>
          <a:srcRect/>
          <a:stretch>
            <a:fillRect/>
          </a:stretch>
        </p:blipFill>
        <p:spPr bwMode="auto">
          <a:xfrm>
            <a:off x="6781799" y="5029200"/>
            <a:ext cx="2362201" cy="1828800"/>
          </a:xfrm>
          <a:prstGeom prst="rect">
            <a:avLst/>
          </a:prstGeom>
          <a:noFill/>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029200" y="4095213"/>
            <a:ext cx="3681413" cy="276278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029200" y="1295400"/>
            <a:ext cx="3657600" cy="2743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Seaside Park NJBPN 347</a:t>
            </a:r>
            <a:endParaRPr lang="en-US" dirty="0"/>
          </a:p>
        </p:txBody>
      </p:sp>
      <p:pic>
        <p:nvPicPr>
          <p:cNvPr id="13" name="Content Placeholder 12" descr="347.jpg"/>
          <p:cNvPicPr>
            <a:picLocks noGrp="1" noChangeAspect="1"/>
          </p:cNvPicPr>
          <p:nvPr>
            <p:ph idx="1"/>
          </p:nvPr>
        </p:nvPicPr>
        <p:blipFill>
          <a:blip r:embed="rId5" cstate="print"/>
          <a:stretch>
            <a:fillRect/>
          </a:stretch>
        </p:blipFill>
        <p:spPr>
          <a:xfrm>
            <a:off x="304800" y="1219199"/>
            <a:ext cx="4191000" cy="5550243"/>
          </a:xfrm>
        </p:spPr>
      </p:pic>
      <p:sp>
        <p:nvSpPr>
          <p:cNvPr id="6" name="TextBox 5"/>
          <p:cNvSpPr txBox="1"/>
          <p:nvPr/>
        </p:nvSpPr>
        <p:spPr>
          <a:xfrm>
            <a:off x="6477000" y="3505200"/>
            <a:ext cx="877163" cy="369332"/>
          </a:xfrm>
          <a:prstGeom prst="rect">
            <a:avLst/>
          </a:prstGeom>
          <a:solidFill>
            <a:schemeClr val="bg1"/>
          </a:solidFill>
        </p:spPr>
        <p:txBody>
          <a:bodyPr wrap="none" rtlCol="0">
            <a:spAutoFit/>
          </a:bodyPr>
          <a:lstStyle/>
          <a:p>
            <a:r>
              <a:rPr lang="en-US" b="1" dirty="0" smtClean="0"/>
              <a:t>Before</a:t>
            </a:r>
            <a:endParaRPr lang="en-US" b="1" dirty="0"/>
          </a:p>
        </p:txBody>
      </p:sp>
      <p:sp>
        <p:nvSpPr>
          <p:cNvPr id="7" name="TextBox 6"/>
          <p:cNvSpPr txBox="1"/>
          <p:nvPr/>
        </p:nvSpPr>
        <p:spPr>
          <a:xfrm>
            <a:off x="6477000" y="6324600"/>
            <a:ext cx="736099" cy="369332"/>
          </a:xfrm>
          <a:prstGeom prst="rect">
            <a:avLst/>
          </a:prstGeom>
          <a:solidFill>
            <a:schemeClr val="bg1"/>
          </a:solidFill>
        </p:spPr>
        <p:txBody>
          <a:bodyPr wrap="none" rtlCol="0">
            <a:spAutoFit/>
          </a:bodyPr>
          <a:lstStyle/>
          <a:p>
            <a:r>
              <a:rPr lang="en-US" b="1" dirty="0" smtClean="0"/>
              <a:t>After</a:t>
            </a:r>
            <a:endParaRPr lang="en-US" b="1" dirty="0"/>
          </a:p>
        </p:txBody>
      </p:sp>
      <p:pic>
        <p:nvPicPr>
          <p:cNvPr id="11" name="Picture 11"/>
          <p:cNvPicPr>
            <a:picLocks noChangeArrowheads="1"/>
          </p:cNvPicPr>
          <p:nvPr/>
        </p:nvPicPr>
        <p:blipFill>
          <a:blip r:embed="rId6" cstate="print"/>
          <a:srcRect/>
          <a:stretch>
            <a:fillRect/>
          </a:stretch>
        </p:blipFill>
        <p:spPr bwMode="auto">
          <a:xfrm>
            <a:off x="7802562" y="0"/>
            <a:ext cx="1341438" cy="1295400"/>
          </a:xfrm>
          <a:prstGeom prst="rect">
            <a:avLst/>
          </a:prstGeom>
          <a:noFill/>
          <a:ln w="12700">
            <a:noFill/>
            <a:miter lim="800000"/>
            <a:headEnd/>
            <a:tailEnd/>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76199"/>
            <a:ext cx="1143000" cy="108903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LBI - Holgate</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52401" y="1295400"/>
            <a:ext cx="4343400" cy="2055062"/>
          </a:xfrm>
          <a:prstGeom prst="rect">
            <a:avLst/>
          </a:prstGeom>
          <a:noFill/>
          <a:ln w="9525">
            <a:noFill/>
            <a:miter lim="800000"/>
            <a:headEnd/>
            <a:tailEnd/>
          </a:ln>
        </p:spPr>
      </p:pic>
      <p:pic>
        <p:nvPicPr>
          <p:cNvPr id="8"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52400" y="3429000"/>
            <a:ext cx="2031045" cy="1524000"/>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2362200" y="3429000"/>
            <a:ext cx="2033909" cy="1524000"/>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4648200" y="1295400"/>
            <a:ext cx="4348343" cy="2057400"/>
          </a:xfrm>
          <a:prstGeom prst="rect">
            <a:avLst/>
          </a:prstGeom>
          <a:noFill/>
          <a:ln w="9525">
            <a:noFill/>
            <a:miter lim="800000"/>
            <a:headEnd/>
            <a:tailEnd/>
          </a:ln>
        </p:spPr>
      </p:pic>
      <p:pic>
        <p:nvPicPr>
          <p:cNvPr id="2054" name="Picture 6"/>
          <p:cNvPicPr>
            <a:picLocks noChangeAspect="1" noChangeArrowheads="1"/>
          </p:cNvPicPr>
          <p:nvPr/>
        </p:nvPicPr>
        <p:blipFill>
          <a:blip r:embed="rId8" cstate="print"/>
          <a:srcRect/>
          <a:stretch>
            <a:fillRect/>
          </a:stretch>
        </p:blipFill>
        <p:spPr bwMode="auto">
          <a:xfrm>
            <a:off x="4648201" y="3429001"/>
            <a:ext cx="2133600" cy="1598680"/>
          </a:xfrm>
          <a:prstGeom prst="rect">
            <a:avLst/>
          </a:prstGeom>
          <a:noFill/>
          <a:ln w="9525">
            <a:noFill/>
            <a:miter lim="800000"/>
            <a:headEnd/>
            <a:tailEnd/>
          </a:ln>
        </p:spPr>
      </p:pic>
      <p:pic>
        <p:nvPicPr>
          <p:cNvPr id="2055" name="Picture 7"/>
          <p:cNvPicPr>
            <a:picLocks noChangeAspect="1" noChangeArrowheads="1"/>
          </p:cNvPicPr>
          <p:nvPr/>
        </p:nvPicPr>
        <p:blipFill>
          <a:blip r:embed="rId9" cstate="print"/>
          <a:srcRect/>
          <a:stretch>
            <a:fillRect/>
          </a:stretch>
        </p:blipFill>
        <p:spPr bwMode="auto">
          <a:xfrm>
            <a:off x="6858000" y="3429000"/>
            <a:ext cx="2135626" cy="1600199"/>
          </a:xfrm>
          <a:prstGeom prst="rect">
            <a:avLst/>
          </a:prstGeom>
          <a:noFill/>
          <a:ln w="9525">
            <a:noFill/>
            <a:miter lim="800000"/>
            <a:headEnd/>
            <a:tailEnd/>
          </a:ln>
        </p:spPr>
      </p:pic>
      <p:sp>
        <p:nvSpPr>
          <p:cNvPr id="14" name="TextBox 13"/>
          <p:cNvSpPr txBox="1"/>
          <p:nvPr/>
        </p:nvSpPr>
        <p:spPr>
          <a:xfrm>
            <a:off x="914400" y="4648200"/>
            <a:ext cx="644728" cy="276999"/>
          </a:xfrm>
          <a:prstGeom prst="rect">
            <a:avLst/>
          </a:prstGeom>
          <a:solidFill>
            <a:schemeClr val="bg1"/>
          </a:solidFill>
        </p:spPr>
        <p:txBody>
          <a:bodyPr wrap="none" rtlCol="0">
            <a:spAutoFit/>
          </a:bodyPr>
          <a:lstStyle/>
          <a:p>
            <a:r>
              <a:rPr lang="en-US" sz="1200" b="1" dirty="0" smtClean="0">
                <a:effectLst>
                  <a:outerShdw blurRad="38100" dist="38100" dir="2700000" algn="tl">
                    <a:srgbClr val="000000">
                      <a:alpha val="43137"/>
                    </a:srgbClr>
                  </a:outerShdw>
                </a:effectLst>
              </a:rPr>
              <a:t>Before</a:t>
            </a:r>
            <a:endParaRPr lang="en-US" sz="1200" b="1" dirty="0">
              <a:effectLst>
                <a:outerShdw blurRad="38100" dist="38100" dir="2700000" algn="tl">
                  <a:srgbClr val="000000">
                    <a:alpha val="43137"/>
                  </a:srgbClr>
                </a:outerShdw>
              </a:effectLst>
            </a:endParaRPr>
          </a:p>
        </p:txBody>
      </p:sp>
      <p:sp>
        <p:nvSpPr>
          <p:cNvPr id="15" name="TextBox 14"/>
          <p:cNvSpPr txBox="1"/>
          <p:nvPr/>
        </p:nvSpPr>
        <p:spPr>
          <a:xfrm>
            <a:off x="3048000" y="4648200"/>
            <a:ext cx="551754" cy="276999"/>
          </a:xfrm>
          <a:prstGeom prst="rect">
            <a:avLst/>
          </a:prstGeom>
          <a:solidFill>
            <a:schemeClr val="bg1"/>
          </a:solidFill>
        </p:spPr>
        <p:txBody>
          <a:bodyPr wrap="none" rtlCol="0">
            <a:spAutoFit/>
          </a:bodyPr>
          <a:lstStyle/>
          <a:p>
            <a:r>
              <a:rPr lang="en-US" sz="1200" b="1" dirty="0" smtClean="0">
                <a:effectLst>
                  <a:outerShdw blurRad="38100" dist="38100" dir="2700000" algn="tl">
                    <a:srgbClr val="000000">
                      <a:alpha val="43137"/>
                    </a:srgbClr>
                  </a:outerShdw>
                </a:effectLst>
              </a:rPr>
              <a:t>After</a:t>
            </a:r>
            <a:endParaRPr lang="en-US" sz="1200" b="1" dirty="0">
              <a:effectLst>
                <a:outerShdw blurRad="38100" dist="38100" dir="2700000" algn="tl">
                  <a:srgbClr val="000000">
                    <a:alpha val="43137"/>
                  </a:srgbClr>
                </a:outerShdw>
              </a:effectLst>
            </a:endParaRPr>
          </a:p>
        </p:txBody>
      </p:sp>
      <p:sp>
        <p:nvSpPr>
          <p:cNvPr id="16" name="TextBox 15"/>
          <p:cNvSpPr txBox="1"/>
          <p:nvPr/>
        </p:nvSpPr>
        <p:spPr>
          <a:xfrm>
            <a:off x="5410200" y="4724400"/>
            <a:ext cx="644728" cy="276999"/>
          </a:xfrm>
          <a:prstGeom prst="rect">
            <a:avLst/>
          </a:prstGeom>
          <a:solidFill>
            <a:schemeClr val="bg1"/>
          </a:solidFill>
        </p:spPr>
        <p:txBody>
          <a:bodyPr wrap="none" rtlCol="0">
            <a:spAutoFit/>
          </a:bodyPr>
          <a:lstStyle/>
          <a:p>
            <a:r>
              <a:rPr lang="en-US" sz="1200" b="1" dirty="0" smtClean="0">
                <a:effectLst>
                  <a:outerShdw blurRad="38100" dist="38100" dir="2700000" algn="tl">
                    <a:srgbClr val="000000">
                      <a:alpha val="43137"/>
                    </a:srgbClr>
                  </a:outerShdw>
                </a:effectLst>
              </a:rPr>
              <a:t>Before</a:t>
            </a:r>
            <a:endParaRPr lang="en-US" sz="1200" b="1" dirty="0">
              <a:effectLst>
                <a:outerShdw blurRad="38100" dist="38100" dir="2700000" algn="tl">
                  <a:srgbClr val="000000">
                    <a:alpha val="43137"/>
                  </a:srgbClr>
                </a:outerShdw>
              </a:effectLst>
            </a:endParaRPr>
          </a:p>
        </p:txBody>
      </p:sp>
      <p:sp>
        <p:nvSpPr>
          <p:cNvPr id="17" name="TextBox 16"/>
          <p:cNvSpPr txBox="1"/>
          <p:nvPr/>
        </p:nvSpPr>
        <p:spPr>
          <a:xfrm>
            <a:off x="7620000" y="4724400"/>
            <a:ext cx="551754" cy="276999"/>
          </a:xfrm>
          <a:prstGeom prst="rect">
            <a:avLst/>
          </a:prstGeom>
          <a:solidFill>
            <a:schemeClr val="bg1"/>
          </a:solidFill>
        </p:spPr>
        <p:txBody>
          <a:bodyPr wrap="none" rtlCol="0">
            <a:spAutoFit/>
          </a:bodyPr>
          <a:lstStyle/>
          <a:p>
            <a:r>
              <a:rPr lang="en-US" sz="1200" b="1" dirty="0" smtClean="0">
                <a:effectLst>
                  <a:outerShdw blurRad="38100" dist="38100" dir="2700000" algn="tl">
                    <a:srgbClr val="000000">
                      <a:alpha val="43137"/>
                    </a:srgbClr>
                  </a:outerShdw>
                </a:effectLst>
              </a:rPr>
              <a:t>After</a:t>
            </a:r>
            <a:endParaRPr lang="en-US" sz="1200" b="1" dirty="0">
              <a:effectLst>
                <a:outerShdw blurRad="38100" dist="38100" dir="2700000" algn="tl">
                  <a:srgbClr val="000000">
                    <a:alpha val="43137"/>
                  </a:srgbClr>
                </a:outerShdw>
              </a:effectLst>
            </a:endParaRPr>
          </a:p>
        </p:txBody>
      </p:sp>
      <p:pic>
        <p:nvPicPr>
          <p:cNvPr id="2057" name="Picture 9" descr="https://sphotos-b.xx.fbcdn.net/hphotos-ash3/533651_4801456391992_1485504600_n.jpg"/>
          <p:cNvPicPr>
            <a:picLocks noChangeAspect="1" noChangeArrowheads="1"/>
          </p:cNvPicPr>
          <p:nvPr/>
        </p:nvPicPr>
        <p:blipFill>
          <a:blip r:embed="rId10" cstate="print"/>
          <a:srcRect/>
          <a:stretch>
            <a:fillRect/>
          </a:stretch>
        </p:blipFill>
        <p:spPr bwMode="auto">
          <a:xfrm>
            <a:off x="152400" y="5029200"/>
            <a:ext cx="2057400" cy="1543050"/>
          </a:xfrm>
          <a:prstGeom prst="rect">
            <a:avLst/>
          </a:prstGeom>
          <a:noFill/>
        </p:spPr>
      </p:pic>
      <p:pic>
        <p:nvPicPr>
          <p:cNvPr id="2059" name="Picture 11" descr="https://sphotos-a.xx.fbcdn.net/hphotos-ash4/390150_4801451111860_1491924288_n.jpg"/>
          <p:cNvPicPr>
            <a:picLocks noChangeAspect="1" noChangeArrowheads="1"/>
          </p:cNvPicPr>
          <p:nvPr/>
        </p:nvPicPr>
        <p:blipFill>
          <a:blip r:embed="rId11" cstate="print"/>
          <a:srcRect/>
          <a:stretch>
            <a:fillRect/>
          </a:stretch>
        </p:blipFill>
        <p:spPr bwMode="auto">
          <a:xfrm>
            <a:off x="2286000" y="5029200"/>
            <a:ext cx="2133600" cy="1600200"/>
          </a:xfrm>
          <a:prstGeom prst="rect">
            <a:avLst/>
          </a:prstGeom>
          <a:noFill/>
        </p:spPr>
      </p:pic>
      <p:pic>
        <p:nvPicPr>
          <p:cNvPr id="2061" name="Picture 13" descr="https://sphotos-a.xx.fbcdn.net/hphotos-prn1/46535_4801442711650_1144442380_n.jpg"/>
          <p:cNvPicPr>
            <a:picLocks noChangeAspect="1" noChangeArrowheads="1"/>
          </p:cNvPicPr>
          <p:nvPr/>
        </p:nvPicPr>
        <p:blipFill>
          <a:blip r:embed="rId12" cstate="print"/>
          <a:srcRect/>
          <a:stretch>
            <a:fillRect/>
          </a:stretch>
        </p:blipFill>
        <p:spPr bwMode="auto">
          <a:xfrm>
            <a:off x="4648200" y="5029200"/>
            <a:ext cx="2133600" cy="1600200"/>
          </a:xfrm>
          <a:prstGeom prst="rect">
            <a:avLst/>
          </a:prstGeom>
          <a:noFill/>
        </p:spPr>
      </p:pic>
      <p:pic>
        <p:nvPicPr>
          <p:cNvPr id="2063" name="Picture 15" descr="https://sphotos-a.xx.fbcdn.net/hphotos-ash3/531005_4801442311640_681674216_n.jpg"/>
          <p:cNvPicPr>
            <a:picLocks noChangeAspect="1" noChangeArrowheads="1"/>
          </p:cNvPicPr>
          <p:nvPr/>
        </p:nvPicPr>
        <p:blipFill>
          <a:blip r:embed="rId13" cstate="print"/>
          <a:srcRect/>
          <a:stretch>
            <a:fillRect/>
          </a:stretch>
        </p:blipFill>
        <p:spPr bwMode="auto">
          <a:xfrm>
            <a:off x="6858000" y="5029200"/>
            <a:ext cx="2133600" cy="1600200"/>
          </a:xfrm>
          <a:prstGeom prst="rect">
            <a:avLst/>
          </a:prstGeom>
          <a:noFill/>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00" y="76200"/>
            <a:ext cx="1219200" cy="11616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NJ Cumulative Sand </a:t>
            </a:r>
            <a:br>
              <a:rPr lang="en-US" dirty="0" smtClean="0"/>
            </a:br>
            <a:r>
              <a:rPr lang="en-US" dirty="0" smtClean="0"/>
              <a:t>Volume Losses From Sandy</a:t>
            </a:r>
            <a:br>
              <a:rPr lang="en-US" dirty="0" smtClean="0"/>
            </a:br>
            <a:endParaRPr lang="en-US" dirty="0"/>
          </a:p>
        </p:txBody>
      </p:sp>
      <p:sp>
        <p:nvSpPr>
          <p:cNvPr id="3" name="Content Placeholder 2"/>
          <p:cNvSpPr>
            <a:spLocks noGrp="1"/>
          </p:cNvSpPr>
          <p:nvPr>
            <p:ph idx="1"/>
          </p:nvPr>
        </p:nvSpPr>
        <p:spPr/>
        <p:txBody>
          <a:bodyPr/>
          <a:lstStyle/>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Cape May County -2,241,874 </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Atlantic County -845,132 </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Ocean County -7,590,414.86 </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Monmouth County -  -3,339,074 </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Total for NJ -14,016,494.86 cu yd*</a:t>
            </a:r>
          </a:p>
          <a:p>
            <a:pPr>
              <a:buNone/>
            </a:pPr>
            <a:r>
              <a:rPr lang="en-US" sz="1400" b="1" dirty="0" smtClean="0">
                <a:solidFill>
                  <a:srgbClr val="FFFF00"/>
                </a:solidFill>
                <a:effectLst>
                  <a:outerShdw blurRad="38100" dist="38100" dir="2700000" algn="tl">
                    <a:srgbClr val="000000">
                      <a:alpha val="43137"/>
                    </a:srgbClr>
                  </a:outerShdw>
                </a:effectLst>
              </a:rPr>
              <a:t>*Preliminary numbers, does not count losses to natural areas or sand volume offshore.</a:t>
            </a:r>
          </a:p>
        </p:txBody>
      </p:sp>
      <p:pic>
        <p:nvPicPr>
          <p:cNvPr id="7"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1" y="76200"/>
            <a:ext cx="1143000" cy="108903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Respond?</a:t>
            </a:r>
            <a:endParaRPr lang="en-US" dirty="0"/>
          </a:p>
        </p:txBody>
      </p:sp>
      <p:pic>
        <p:nvPicPr>
          <p:cNvPr id="7" name="Picture 11"/>
          <p:cNvPicPr>
            <a:picLocks noChangeArrowheads="1"/>
          </p:cNvPicPr>
          <p:nvPr/>
        </p:nvPicPr>
        <p:blipFill>
          <a:blip r:embed="rId3" cstate="print"/>
          <a:srcRect/>
          <a:stretch>
            <a:fillRect/>
          </a:stretch>
        </p:blipFill>
        <p:spPr bwMode="auto">
          <a:xfrm>
            <a:off x="7802562" y="0"/>
            <a:ext cx="1341438" cy="1295400"/>
          </a:xfrm>
          <a:prstGeom prst="rect">
            <a:avLst/>
          </a:prstGeom>
          <a:noFill/>
          <a:ln w="12700">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95400"/>
            <a:ext cx="3824795" cy="5257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r="11799"/>
          <a:stretch>
            <a:fillRect/>
          </a:stretch>
        </p:blipFill>
        <p:spPr>
          <a:xfrm>
            <a:off x="4186558" y="1447800"/>
            <a:ext cx="4576442" cy="5105400"/>
          </a:xfrm>
          <a:prstGeom prst="rect">
            <a:avLst/>
          </a:prstGeom>
        </p:spPr>
      </p:pic>
      <p:cxnSp>
        <p:nvCxnSpPr>
          <p:cNvPr id="14" name="Straight Arrow Connector 13"/>
          <p:cNvCxnSpPr/>
          <p:nvPr/>
        </p:nvCxnSpPr>
        <p:spPr>
          <a:xfrm flipH="1">
            <a:off x="3200400" y="2286000"/>
            <a:ext cx="381000" cy="47625"/>
          </a:xfrm>
          <a:prstGeom prst="straightConnector1">
            <a:avLst/>
          </a:prstGeom>
          <a:ln w="31750">
            <a:solidFill>
              <a:schemeClr val="accent4">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238500" y="3128933"/>
            <a:ext cx="342900" cy="119063"/>
          </a:xfrm>
          <a:prstGeom prst="straightConnector1">
            <a:avLst/>
          </a:prstGeom>
          <a:ln w="31750">
            <a:solidFill>
              <a:srgbClr val="FFCC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048000" y="3552825"/>
            <a:ext cx="381000" cy="47625"/>
          </a:xfrm>
          <a:prstGeom prst="straightConnector1">
            <a:avLst/>
          </a:prstGeom>
          <a:ln w="31750">
            <a:solidFill>
              <a:schemeClr val="accent4">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533650" y="4824412"/>
            <a:ext cx="381000" cy="47625"/>
          </a:xfrm>
          <a:prstGeom prst="straightConnector1">
            <a:avLst/>
          </a:prstGeom>
          <a:ln w="31750">
            <a:solidFill>
              <a:srgbClr val="FFCC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028950" y="4024312"/>
            <a:ext cx="381000" cy="47625"/>
          </a:xfrm>
          <a:prstGeom prst="straightConnector1">
            <a:avLst/>
          </a:prstGeom>
          <a:ln w="31750">
            <a:solidFill>
              <a:srgbClr val="FFCC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29400" y="4721422"/>
            <a:ext cx="728084"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latin typeface="+mj-lt"/>
              </a:rPr>
              <a:t>CAP 6</a:t>
            </a:r>
            <a:endParaRPr lang="en-US" sz="1400" b="1" dirty="0">
              <a:effectLst>
                <a:outerShdw blurRad="38100" dist="38100" dir="2700000" algn="tl">
                  <a:srgbClr val="000000">
                    <a:alpha val="43137"/>
                  </a:srgbClr>
                </a:outerShdw>
              </a:effectLst>
              <a:latin typeface="+mj-lt"/>
            </a:endParaRPr>
          </a:p>
        </p:txBody>
      </p:sp>
      <p:cxnSp>
        <p:nvCxnSpPr>
          <p:cNvPr id="25" name="Straight Arrow Connector 24"/>
          <p:cNvCxnSpPr/>
          <p:nvPr/>
        </p:nvCxnSpPr>
        <p:spPr>
          <a:xfrm flipH="1">
            <a:off x="6324600" y="4952999"/>
            <a:ext cx="381000" cy="123825"/>
          </a:xfrm>
          <a:prstGeom prst="straightConnector1">
            <a:avLst/>
          </a:prstGeom>
          <a:ln w="31750">
            <a:solidFill>
              <a:srgbClr val="FFCC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957512" y="4157662"/>
            <a:ext cx="180975" cy="333375"/>
          </a:xfrm>
          <a:prstGeom prst="straightConnector1">
            <a:avLst/>
          </a:prstGeom>
          <a:ln w="31750">
            <a:solidFill>
              <a:schemeClr val="accent4">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284279" y="5133975"/>
            <a:ext cx="230821" cy="200025"/>
          </a:xfrm>
          <a:prstGeom prst="straightConnector1">
            <a:avLst/>
          </a:prstGeom>
          <a:ln w="31750">
            <a:solidFill>
              <a:schemeClr val="accent4">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19200" cy="1161641"/>
          </a:xfrm>
          <a:prstGeom prst="rect">
            <a:avLst/>
          </a:prstGeom>
        </p:spPr>
      </p:pic>
    </p:spTree>
    <p:extLst>
      <p:ext uri="{BB962C8B-B14F-4D97-AF65-F5344CB8AC3E}">
        <p14:creationId xmlns:p14="http://schemas.microsoft.com/office/powerpoint/2010/main" val="84062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0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0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953" y="0"/>
            <a:ext cx="3444563" cy="6858000"/>
          </a:xfrm>
          <a:prstGeom prst="rect">
            <a:avLst/>
          </a:prstGeom>
        </p:spPr>
      </p:pic>
      <p:sp>
        <p:nvSpPr>
          <p:cNvPr id="2" name="TextBox 1"/>
          <p:cNvSpPr txBox="1"/>
          <p:nvPr/>
        </p:nvSpPr>
        <p:spPr>
          <a:xfrm>
            <a:off x="4600575" y="902196"/>
            <a:ext cx="3276600" cy="1754326"/>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latin typeface="+mj-lt"/>
              </a:rPr>
              <a:t>Sand</a:t>
            </a:r>
            <a:r>
              <a:rPr lang="en-US" sz="3600" b="1" dirty="0" smtClean="0">
                <a:effectLst>
                  <a:outerShdw blurRad="38100" dist="38100" dir="2700000" algn="tl">
                    <a:srgbClr val="000000">
                      <a:alpha val="43137"/>
                    </a:srgbClr>
                  </a:outerShdw>
                </a:effectLst>
                <a:latin typeface="+mj-lt"/>
              </a:rPr>
              <a:t> </a:t>
            </a:r>
            <a:r>
              <a:rPr lang="en-US" sz="3600" b="1" dirty="0" smtClean="0">
                <a:solidFill>
                  <a:schemeClr val="accent1"/>
                </a:solidFill>
                <a:effectLst>
                  <a:outerShdw blurRad="38100" dist="38100" dir="2700000" algn="tl">
                    <a:srgbClr val="000000">
                      <a:alpha val="43137"/>
                    </a:srgbClr>
                  </a:outerShdw>
                </a:effectLst>
                <a:latin typeface="+mj-lt"/>
              </a:rPr>
              <a:t>Resource Delineation</a:t>
            </a:r>
            <a:endParaRPr lang="en-US" sz="3600" b="1" dirty="0">
              <a:solidFill>
                <a:schemeClr val="accent1"/>
              </a:solidFill>
              <a:effectLst>
                <a:outerShdw blurRad="38100" dist="38100" dir="2700000" algn="tl">
                  <a:srgbClr val="000000">
                    <a:alpha val="43137"/>
                  </a:srgbClr>
                </a:outerShdw>
              </a:effectLst>
              <a:latin typeface="+mj-lt"/>
            </a:endParaRPr>
          </a:p>
        </p:txBody>
      </p:sp>
      <p:sp>
        <p:nvSpPr>
          <p:cNvPr id="3" name="TextBox 2"/>
          <p:cNvSpPr txBox="1"/>
          <p:nvPr/>
        </p:nvSpPr>
        <p:spPr>
          <a:xfrm>
            <a:off x="4600575" y="2712606"/>
            <a:ext cx="3643946"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latin typeface="+mj-lt"/>
              </a:rPr>
              <a:t>Shoal offshore Barnegat Inlet</a:t>
            </a:r>
            <a:endParaRPr lang="en-US" b="1" dirty="0">
              <a:effectLst>
                <a:outerShdw blurRad="38100" dist="38100" dir="2700000" algn="tl">
                  <a:srgbClr val="000000">
                    <a:alpha val="43137"/>
                  </a:srgbClr>
                </a:outerShdw>
              </a:effectLst>
              <a:latin typeface="+mj-lt"/>
            </a:endParaRPr>
          </a:p>
        </p:txBody>
      </p:sp>
      <p:sp>
        <p:nvSpPr>
          <p:cNvPr id="10" name="TextBox 9"/>
          <p:cNvSpPr txBox="1"/>
          <p:nvPr/>
        </p:nvSpPr>
        <p:spPr>
          <a:xfrm>
            <a:off x="4695346" y="3081938"/>
            <a:ext cx="4237057" cy="1521891"/>
          </a:xfrm>
          <a:prstGeom prst="rect">
            <a:avLst/>
          </a:prstGeom>
          <a:noFill/>
        </p:spPr>
        <p:txBody>
          <a:bodyPr wrap="none" rtlCol="0">
            <a:spAutoFit/>
          </a:bodyPr>
          <a:lstStyle/>
          <a:p>
            <a:pPr marL="285750" indent="-285750">
              <a:lnSpc>
                <a:spcPct val="150000"/>
              </a:lnSpc>
              <a:buFont typeface="Arial" pitchFamily="34" charset="0"/>
              <a:buChar char="•"/>
            </a:pPr>
            <a:r>
              <a:rPr lang="en-US" sz="1600" b="1" dirty="0" smtClean="0">
                <a:effectLst>
                  <a:outerShdw blurRad="38100" dist="38100" dir="2700000" algn="tl">
                    <a:srgbClr val="000000">
                      <a:alpha val="43137"/>
                    </a:srgbClr>
                  </a:outerShdw>
                </a:effectLst>
                <a:latin typeface="+mj-lt"/>
              </a:rPr>
              <a:t>USACE’s D1, D2, and D3</a:t>
            </a:r>
          </a:p>
          <a:p>
            <a:pPr marL="285750" indent="-285750">
              <a:lnSpc>
                <a:spcPct val="150000"/>
              </a:lnSpc>
              <a:buFont typeface="Arial" pitchFamily="34" charset="0"/>
              <a:buChar char="•"/>
            </a:pPr>
            <a:r>
              <a:rPr lang="en-US" sz="1600" b="1" dirty="0" smtClean="0">
                <a:effectLst>
                  <a:outerShdw blurRad="38100" dist="38100" dir="2700000" algn="tl">
                    <a:srgbClr val="000000">
                      <a:alpha val="43137"/>
                    </a:srgbClr>
                  </a:outerShdw>
                </a:effectLst>
                <a:latin typeface="+mj-lt"/>
              </a:rPr>
              <a:t>In state and federal waters</a:t>
            </a:r>
          </a:p>
          <a:p>
            <a:pPr marL="285750" indent="-285750">
              <a:lnSpc>
                <a:spcPct val="150000"/>
              </a:lnSpc>
              <a:buFont typeface="Arial" pitchFamily="34" charset="0"/>
              <a:buChar char="•"/>
            </a:pPr>
            <a:r>
              <a:rPr lang="en-US" sz="1600" b="1" dirty="0" smtClean="0">
                <a:effectLst>
                  <a:outerShdw blurRad="38100" dist="38100" dir="2700000" algn="tl">
                    <a:srgbClr val="000000">
                      <a:alpha val="43137"/>
                    </a:srgbClr>
                  </a:outerShdw>
                </a:effectLst>
                <a:latin typeface="+mj-lt"/>
              </a:rPr>
              <a:t>Combined analysis by two agencies</a:t>
            </a:r>
          </a:p>
          <a:p>
            <a:pPr>
              <a:lnSpc>
                <a:spcPct val="150000"/>
              </a:lnSpc>
            </a:pPr>
            <a:endParaRPr lang="en-US" sz="1600" b="1" dirty="0">
              <a:effectLst>
                <a:outerShdw blurRad="38100" dist="38100" dir="2700000" algn="tl">
                  <a:srgbClr val="000000">
                    <a:alpha val="43137"/>
                  </a:srgbClr>
                </a:outerShdw>
              </a:effectLst>
              <a:latin typeface="+mj-lt"/>
            </a:endParaRPr>
          </a:p>
        </p:txBody>
      </p:sp>
      <p:sp>
        <p:nvSpPr>
          <p:cNvPr id="12" name="TextBox 11"/>
          <p:cNvSpPr txBox="1"/>
          <p:nvPr/>
        </p:nvSpPr>
        <p:spPr>
          <a:xfrm>
            <a:off x="1905000" y="2599640"/>
            <a:ext cx="609600" cy="307777"/>
          </a:xfrm>
          <a:prstGeom prst="rect">
            <a:avLst/>
          </a:prstGeom>
          <a:noFill/>
        </p:spPr>
        <p:txBody>
          <a:bodyPr wrap="square" rtlCol="0">
            <a:spAutoFit/>
          </a:bodyPr>
          <a:lstStyle/>
          <a:p>
            <a:r>
              <a:rPr lang="en-US" sz="1400" b="1" dirty="0" smtClean="0">
                <a:solidFill>
                  <a:schemeClr val="bg1"/>
                </a:solidFill>
                <a:latin typeface="+mj-lt"/>
              </a:rPr>
              <a:t>D1</a:t>
            </a:r>
            <a:endParaRPr lang="en-US" sz="1400" b="1" dirty="0">
              <a:solidFill>
                <a:schemeClr val="bg1"/>
              </a:solidFill>
              <a:latin typeface="+mj-lt"/>
            </a:endParaRPr>
          </a:p>
        </p:txBody>
      </p:sp>
      <p:sp>
        <p:nvSpPr>
          <p:cNvPr id="13" name="TextBox 12"/>
          <p:cNvSpPr txBox="1"/>
          <p:nvPr/>
        </p:nvSpPr>
        <p:spPr>
          <a:xfrm>
            <a:off x="2273364" y="2384940"/>
            <a:ext cx="533400" cy="307777"/>
          </a:xfrm>
          <a:prstGeom prst="rect">
            <a:avLst/>
          </a:prstGeom>
          <a:noFill/>
        </p:spPr>
        <p:txBody>
          <a:bodyPr wrap="square" rtlCol="0">
            <a:spAutoFit/>
          </a:bodyPr>
          <a:lstStyle/>
          <a:p>
            <a:r>
              <a:rPr lang="en-US" sz="1400" b="1" dirty="0">
                <a:solidFill>
                  <a:schemeClr val="bg1"/>
                </a:solidFill>
                <a:latin typeface="+mj-lt"/>
              </a:rPr>
              <a:t>D</a:t>
            </a:r>
            <a:r>
              <a:rPr lang="en-US" sz="1400" b="1" dirty="0" smtClean="0">
                <a:solidFill>
                  <a:schemeClr val="bg1"/>
                </a:solidFill>
                <a:latin typeface="+mj-lt"/>
              </a:rPr>
              <a:t>2</a:t>
            </a:r>
            <a:endParaRPr lang="en-US" sz="1400" b="1" dirty="0">
              <a:solidFill>
                <a:schemeClr val="bg1"/>
              </a:solidFill>
              <a:latin typeface="+mj-lt"/>
            </a:endParaRPr>
          </a:p>
        </p:txBody>
      </p:sp>
      <p:sp>
        <p:nvSpPr>
          <p:cNvPr id="14" name="TextBox 13"/>
          <p:cNvSpPr txBox="1"/>
          <p:nvPr/>
        </p:nvSpPr>
        <p:spPr>
          <a:xfrm>
            <a:off x="2549589" y="2480993"/>
            <a:ext cx="483637" cy="307777"/>
          </a:xfrm>
          <a:prstGeom prst="rect">
            <a:avLst/>
          </a:prstGeom>
          <a:noFill/>
        </p:spPr>
        <p:txBody>
          <a:bodyPr wrap="square" rtlCol="0">
            <a:spAutoFit/>
          </a:bodyPr>
          <a:lstStyle/>
          <a:p>
            <a:r>
              <a:rPr lang="en-US" sz="1400" b="1" dirty="0" smtClean="0">
                <a:solidFill>
                  <a:schemeClr val="bg1"/>
                </a:solidFill>
                <a:latin typeface="+mj-lt"/>
              </a:rPr>
              <a:t>D3</a:t>
            </a:r>
            <a:endParaRPr lang="en-US" sz="1400" b="1" dirty="0">
              <a:solidFill>
                <a:schemeClr val="bg1"/>
              </a:solidFill>
              <a:latin typeface="+mj-lt"/>
            </a:endParaRPr>
          </a:p>
        </p:txBody>
      </p:sp>
      <p:sp>
        <p:nvSpPr>
          <p:cNvPr id="19" name="TextBox 18"/>
          <p:cNvSpPr txBox="1"/>
          <p:nvPr/>
        </p:nvSpPr>
        <p:spPr>
          <a:xfrm>
            <a:off x="2127114" y="901184"/>
            <a:ext cx="1026243" cy="230832"/>
          </a:xfrm>
          <a:prstGeom prst="rect">
            <a:avLst/>
          </a:prstGeom>
          <a:noFill/>
        </p:spPr>
        <p:txBody>
          <a:bodyPr wrap="none" rtlCol="0">
            <a:spAutoFit/>
          </a:bodyPr>
          <a:lstStyle/>
          <a:p>
            <a:r>
              <a:rPr lang="en-US" sz="900" b="1" i="1" dirty="0" smtClean="0">
                <a:solidFill>
                  <a:schemeClr val="accent4">
                    <a:lumMod val="50000"/>
                  </a:schemeClr>
                </a:solidFill>
                <a:latin typeface="+mj-lt"/>
              </a:rPr>
              <a:t>Barnegat Inlet</a:t>
            </a:r>
            <a:endParaRPr lang="en-US" sz="900" b="1" i="1" dirty="0">
              <a:solidFill>
                <a:schemeClr val="accent4">
                  <a:lumMod val="50000"/>
                </a:schemeClr>
              </a:solidFill>
              <a:latin typeface="+mj-lt"/>
            </a:endParaRPr>
          </a:p>
        </p:txBody>
      </p:sp>
      <p:sp>
        <p:nvSpPr>
          <p:cNvPr id="21" name="Rectangle 20"/>
          <p:cNvSpPr/>
          <p:nvPr/>
        </p:nvSpPr>
        <p:spPr>
          <a:xfrm rot="1752323">
            <a:off x="3878595" y="1922935"/>
            <a:ext cx="156198" cy="680962"/>
          </a:xfrm>
          <a:prstGeom prst="rect">
            <a:avLst/>
          </a:prstGeom>
          <a:solidFill>
            <a:srgbClr val="92BCD6"/>
          </a:solidFill>
          <a:ln>
            <a:solidFill>
              <a:srgbClr val="92B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8095670">
            <a:off x="3365049" y="2163566"/>
            <a:ext cx="1144865" cy="261610"/>
          </a:xfrm>
          <a:prstGeom prst="rect">
            <a:avLst/>
          </a:prstGeom>
          <a:noFill/>
        </p:spPr>
        <p:txBody>
          <a:bodyPr wrap="none" rtlCol="0">
            <a:spAutoFit/>
          </a:bodyPr>
          <a:lstStyle/>
          <a:p>
            <a:r>
              <a:rPr lang="en-US" sz="1100" i="1" dirty="0" smtClean="0">
                <a:solidFill>
                  <a:schemeClr val="accent4">
                    <a:lumMod val="50000"/>
                  </a:schemeClr>
                </a:solidFill>
                <a:latin typeface="+mj-lt"/>
              </a:rPr>
              <a:t>Atlantic</a:t>
            </a:r>
            <a:r>
              <a:rPr lang="en-US" sz="1000" i="1" dirty="0" smtClean="0">
                <a:solidFill>
                  <a:schemeClr val="accent4">
                    <a:lumMod val="50000"/>
                  </a:schemeClr>
                </a:solidFill>
                <a:latin typeface="+mj-lt"/>
              </a:rPr>
              <a:t> Ocean</a:t>
            </a:r>
            <a:endParaRPr lang="en-US" sz="1000" i="1" dirty="0">
              <a:solidFill>
                <a:schemeClr val="accent4">
                  <a:lumMod val="50000"/>
                </a:schemeClr>
              </a:solidFill>
              <a:latin typeface="+mj-lt"/>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5768961"/>
            <a:ext cx="1143000" cy="1089038"/>
          </a:xfrm>
          <a:prstGeom prst="rect">
            <a:avLst/>
          </a:prstGeom>
        </p:spPr>
      </p:pic>
    </p:spTree>
    <p:extLst>
      <p:ext uri="{BB962C8B-B14F-4D97-AF65-F5344CB8AC3E}">
        <p14:creationId xmlns:p14="http://schemas.microsoft.com/office/powerpoint/2010/main" val="34594889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Hurricane Sandy</a:t>
            </a:r>
            <a:endParaRPr lang="en-US"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Sandy made landfall near Atlantic City, NJ. on October 29</a:t>
            </a:r>
            <a:r>
              <a:rPr lang="en-US" b="1" baseline="30000" dirty="0" smtClean="0">
                <a:solidFill>
                  <a:srgbClr val="FFFF00"/>
                </a:solidFill>
                <a:effectLst>
                  <a:outerShdw blurRad="38100" dist="38100" dir="2700000" algn="tl">
                    <a:srgbClr val="000000">
                      <a:alpha val="43137"/>
                    </a:srgbClr>
                  </a:outerShdw>
                </a:effectLst>
              </a:rPr>
              <a:t>th</a:t>
            </a:r>
            <a:r>
              <a:rPr lang="en-US" b="1" dirty="0" smtClean="0">
                <a:solidFill>
                  <a:srgbClr val="FFFF00"/>
                </a:solidFill>
                <a:effectLst>
                  <a:outerShdw blurRad="38100" dist="38100" dir="2700000" algn="tl">
                    <a:srgbClr val="000000">
                      <a:alpha val="43137"/>
                    </a:srgbClr>
                  </a:outerShdw>
                </a:effectLst>
              </a:rPr>
              <a:t> at 8pm with sustained winds at 80mph (Category 1).  High tide was at 8:20pm.</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Occurred on a full moon high tide which made tides 20% higher than normal and amplified the storm surge.</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Sandy was the second-largest Atlantic tropical cyclone on record with hurricane-force winds extending 175 miles from its center and tropical storm force winds extending out to 485 miles.</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 First Hurricane to make landfall in NJ Since 1903 “Vagabond Hurricane”.</a:t>
            </a:r>
          </a:p>
          <a:p>
            <a:endParaRPr lang="en-US" dirty="0" smtClean="0"/>
          </a:p>
          <a:p>
            <a:endParaRPr lang="en-US" dirty="0" smtClean="0"/>
          </a:p>
          <a:p>
            <a:endParaRPr lang="en-US" dirty="0"/>
          </a:p>
        </p:txBody>
      </p:sp>
      <p:pic>
        <p:nvPicPr>
          <p:cNvPr id="4"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9706"/>
            <a:ext cx="9144000" cy="4778588"/>
          </a:xfrm>
          <a:prstGeom prst="rect">
            <a:avLst/>
          </a:prstGeom>
        </p:spPr>
      </p:pic>
      <p:sp>
        <p:nvSpPr>
          <p:cNvPr id="2" name="TextBox 1"/>
          <p:cNvSpPr txBox="1"/>
          <p:nvPr/>
        </p:nvSpPr>
        <p:spPr>
          <a:xfrm>
            <a:off x="1270455" y="114298"/>
            <a:ext cx="6603090" cy="1323439"/>
          </a:xfrm>
          <a:prstGeom prst="rect">
            <a:avLst/>
          </a:prstGeom>
          <a:noFill/>
        </p:spPr>
        <p:txBody>
          <a:bodyPr wrap="none" rtlCol="0">
            <a:spAutoFit/>
          </a:bodyPr>
          <a:lstStyle/>
          <a:p>
            <a:pPr algn="ctr"/>
            <a:r>
              <a:rPr lang="en-US" sz="4000" b="1" dirty="0" smtClean="0">
                <a:solidFill>
                  <a:schemeClr val="accent1"/>
                </a:solidFill>
                <a:effectLst>
                  <a:outerShdw blurRad="38100" dist="38100" dir="2700000" algn="tl">
                    <a:srgbClr val="000000">
                      <a:alpha val="43137"/>
                    </a:srgbClr>
                  </a:outerShdw>
                </a:effectLst>
                <a:latin typeface="+mj-lt"/>
              </a:rPr>
              <a:t>Shoals in Seismic Profile</a:t>
            </a:r>
          </a:p>
          <a:p>
            <a:endParaRPr lang="en-US" sz="4000" b="1" dirty="0">
              <a:solidFill>
                <a:schemeClr val="accent1"/>
              </a:solidFill>
              <a:effectLst>
                <a:outerShdw blurRad="38100" dist="38100" dir="2700000" algn="tl">
                  <a:srgbClr val="000000">
                    <a:alpha val="43137"/>
                  </a:srgbClr>
                </a:outerShdw>
              </a:effectLst>
              <a:latin typeface="+mj-lt"/>
            </a:endParaRPr>
          </a:p>
        </p:txBody>
      </p:sp>
      <p:pic>
        <p:nvPicPr>
          <p:cNvPr id="5" name="Picture 4"/>
          <p:cNvPicPr>
            <a:picLocks noChangeArrowheads="1"/>
          </p:cNvPicPr>
          <p:nvPr/>
        </p:nvPicPr>
        <p:blipFill>
          <a:blip r:embed="rId4" cstate="print"/>
          <a:srcRect/>
          <a:stretch>
            <a:fillRect/>
          </a:stretch>
        </p:blipFill>
        <p:spPr bwMode="auto">
          <a:xfrm>
            <a:off x="8001000" y="0"/>
            <a:ext cx="946897" cy="879732"/>
          </a:xfrm>
          <a:prstGeom prst="rect">
            <a:avLst/>
          </a:prstGeom>
          <a:noFill/>
          <a:ln w="12700">
            <a:noFill/>
            <a:miter lim="800000"/>
            <a:headEnd/>
            <a:tailEnd/>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638" y="76200"/>
            <a:ext cx="914400" cy="871231"/>
          </a:xfrm>
          <a:prstGeom prst="rect">
            <a:avLst/>
          </a:prstGeom>
        </p:spPr>
      </p:pic>
    </p:spTree>
    <p:extLst>
      <p:ext uri="{BB962C8B-B14F-4D97-AF65-F5344CB8AC3E}">
        <p14:creationId xmlns:p14="http://schemas.microsoft.com/office/powerpoint/2010/main" val="22913811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399" y="138409"/>
            <a:ext cx="6141425" cy="461665"/>
          </a:xfrm>
          <a:prstGeom prst="rect">
            <a:avLst/>
          </a:prstGeom>
          <a:noFill/>
        </p:spPr>
        <p:txBody>
          <a:bodyPr wrap="none" rtlCol="0">
            <a:spAutoFit/>
          </a:bodyPr>
          <a:lstStyle/>
          <a:p>
            <a:pPr algn="ctr"/>
            <a:r>
              <a:rPr lang="en-US" sz="2400" b="1" dirty="0" smtClean="0">
                <a:solidFill>
                  <a:schemeClr val="accent1"/>
                </a:solidFill>
                <a:effectLst>
                  <a:outerShdw blurRad="38100" dist="38100" dir="2700000" algn="tl">
                    <a:srgbClr val="000000">
                      <a:alpha val="43137"/>
                    </a:srgbClr>
                  </a:outerShdw>
                </a:effectLst>
                <a:latin typeface="+mj-lt"/>
              </a:rPr>
              <a:t>Integrated seismic/sediment</a:t>
            </a:r>
            <a:r>
              <a:rPr lang="en-US" sz="2400" b="1" dirty="0" smtClean="0">
                <a:effectLst>
                  <a:outerShdw blurRad="38100" dist="38100" dir="2700000" algn="tl">
                    <a:srgbClr val="000000">
                      <a:alpha val="43137"/>
                    </a:srgbClr>
                  </a:outerShdw>
                </a:effectLst>
                <a:latin typeface="+mj-lt"/>
              </a:rPr>
              <a:t> </a:t>
            </a:r>
            <a:r>
              <a:rPr lang="en-US" sz="2400" b="1" dirty="0" smtClean="0">
                <a:solidFill>
                  <a:schemeClr val="accent1"/>
                </a:solidFill>
                <a:effectLst>
                  <a:outerShdw blurRad="38100" dist="38100" dir="2700000" algn="tl">
                    <a:srgbClr val="000000">
                      <a:alpha val="43137"/>
                    </a:srgbClr>
                  </a:outerShdw>
                </a:effectLst>
                <a:latin typeface="+mj-lt"/>
              </a:rPr>
              <a:t>analysis</a:t>
            </a:r>
            <a:endParaRPr lang="en-US" sz="2400" b="1" dirty="0">
              <a:solidFill>
                <a:schemeClr val="accent1"/>
              </a:solidFill>
              <a:effectLst>
                <a:outerShdw blurRad="38100" dist="38100" dir="2700000" algn="tl">
                  <a:srgbClr val="000000">
                    <a:alpha val="43137"/>
                  </a:srgbClr>
                </a:outerShdw>
              </a:effectLst>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590549"/>
            <a:ext cx="6966736" cy="621697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5718482"/>
            <a:ext cx="1143000" cy="1089038"/>
          </a:xfrm>
          <a:prstGeom prst="rect">
            <a:avLst/>
          </a:prstGeom>
        </p:spPr>
      </p:pic>
    </p:spTree>
    <p:extLst>
      <p:ext uri="{BB962C8B-B14F-4D97-AF65-F5344CB8AC3E}">
        <p14:creationId xmlns:p14="http://schemas.microsoft.com/office/powerpoint/2010/main" val="21599792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568" y="914400"/>
            <a:ext cx="4892825" cy="5615289"/>
          </a:xfrm>
          <a:prstGeom prst="rect">
            <a:avLst/>
          </a:prstGeom>
        </p:spPr>
      </p:pic>
      <p:sp>
        <p:nvSpPr>
          <p:cNvPr id="4" name="TextBox 3"/>
          <p:cNvSpPr txBox="1"/>
          <p:nvPr/>
        </p:nvSpPr>
        <p:spPr>
          <a:xfrm>
            <a:off x="304800" y="228600"/>
            <a:ext cx="8350363" cy="584775"/>
          </a:xfrm>
          <a:prstGeom prst="rect">
            <a:avLst/>
          </a:prstGeom>
          <a:noFill/>
        </p:spPr>
        <p:txBody>
          <a:bodyPr wrap="none" rtlCol="0">
            <a:spAutoFit/>
          </a:bodyPr>
          <a:lstStyle/>
          <a:p>
            <a:r>
              <a:rPr lang="en-US" sz="3200" b="1" dirty="0" smtClean="0">
                <a:solidFill>
                  <a:schemeClr val="accent1"/>
                </a:solidFill>
                <a:effectLst>
                  <a:outerShdw blurRad="38100" dist="38100" dir="2700000" algn="tl">
                    <a:srgbClr val="000000">
                      <a:alpha val="43137"/>
                    </a:srgbClr>
                  </a:outerShdw>
                </a:effectLst>
                <a:latin typeface="+mj-lt"/>
              </a:rPr>
              <a:t>Calculating shoal extent and thickness</a:t>
            </a:r>
            <a:endParaRPr lang="en-US" sz="3200" b="1" dirty="0">
              <a:solidFill>
                <a:schemeClr val="accent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715463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76200"/>
            <a:ext cx="8839200" cy="133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mj-lt"/>
              </a:rPr>
              <a:t>Competing uses and potential hazards</a:t>
            </a:r>
            <a:endParaRPr lang="en-US" sz="3200" b="1" dirty="0">
              <a:solidFill>
                <a:schemeClr val="accent1"/>
              </a:solidFill>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736" y="914399"/>
            <a:ext cx="7222264" cy="55290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5768961"/>
            <a:ext cx="1143000" cy="1089038"/>
          </a:xfrm>
          <a:prstGeom prst="rect">
            <a:avLst/>
          </a:prstGeom>
        </p:spPr>
      </p:pic>
    </p:spTree>
    <p:extLst>
      <p:ext uri="{BB962C8B-B14F-4D97-AF65-F5344CB8AC3E}">
        <p14:creationId xmlns:p14="http://schemas.microsoft.com/office/powerpoint/2010/main" val="23194523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Acknowledgments</a:t>
            </a:r>
            <a:endParaRPr lang="en-US" dirty="0"/>
          </a:p>
        </p:txBody>
      </p:sp>
      <p:sp>
        <p:nvSpPr>
          <p:cNvPr id="3" name="Content Placeholder 2"/>
          <p:cNvSpPr>
            <a:spLocks noGrp="1"/>
          </p:cNvSpPr>
          <p:nvPr>
            <p:ph idx="1"/>
          </p:nvPr>
        </p:nvSpPr>
        <p:spPr>
          <a:xfrm>
            <a:off x="457200" y="1371600"/>
            <a:ext cx="4114800" cy="5257800"/>
          </a:xfrm>
        </p:spPr>
        <p:txBody>
          <a:bodyPr>
            <a:normAutofit lnSpcReduction="10000"/>
          </a:bodyPr>
          <a:lstStyle/>
          <a:p>
            <a:pPr>
              <a:buFont typeface="Arial" pitchFamily="34" charset="0"/>
              <a:buChar char="•"/>
            </a:pPr>
            <a:r>
              <a:rPr lang="en-US" b="1" dirty="0">
                <a:solidFill>
                  <a:srgbClr val="FFFF00"/>
                </a:solidFill>
                <a:effectLst>
                  <a:outerShdw blurRad="38100" dist="38100" dir="2700000" algn="tl">
                    <a:srgbClr val="000000">
                      <a:alpha val="43137"/>
                    </a:srgbClr>
                  </a:outerShdw>
                </a:effectLst>
              </a:rPr>
              <a:t>Jeff </a:t>
            </a:r>
            <a:r>
              <a:rPr lang="en-US" b="1" dirty="0" err="1">
                <a:solidFill>
                  <a:srgbClr val="FFFF00"/>
                </a:solidFill>
                <a:effectLst>
                  <a:outerShdw blurRad="38100" dist="38100" dir="2700000" algn="tl">
                    <a:srgbClr val="000000">
                      <a:alpha val="43137"/>
                    </a:srgbClr>
                  </a:outerShdw>
                </a:effectLst>
              </a:rPr>
              <a:t>Waldner</a:t>
            </a:r>
            <a:r>
              <a:rPr lang="en-US" b="1" dirty="0">
                <a:solidFill>
                  <a:srgbClr val="FFFF00"/>
                </a:solidFill>
                <a:effectLst>
                  <a:outerShdw blurRad="38100" dist="38100" dir="2700000" algn="tl">
                    <a:srgbClr val="000000">
                      <a:alpha val="43137"/>
                    </a:srgbClr>
                  </a:outerShdw>
                </a:effectLst>
              </a:rPr>
              <a:t>, Bureau of Ocean Energy Management (BOEM), U.S. DOI</a:t>
            </a:r>
          </a:p>
          <a:p>
            <a:pPr>
              <a:buFont typeface="Arial" pitchFamily="34" charset="0"/>
              <a:buChar char="•"/>
            </a:pPr>
            <a:r>
              <a:rPr lang="en-US" b="1" dirty="0">
                <a:solidFill>
                  <a:srgbClr val="FFFF00"/>
                </a:solidFill>
                <a:effectLst>
                  <a:outerShdw blurRad="38100" dist="38100" dir="2700000" algn="tl">
                    <a:srgbClr val="000000">
                      <a:alpha val="43137"/>
                    </a:srgbClr>
                  </a:outerShdw>
                </a:effectLst>
              </a:rPr>
              <a:t>Laurie </a:t>
            </a:r>
            <a:r>
              <a:rPr lang="en-US" b="1" dirty="0" err="1">
                <a:solidFill>
                  <a:srgbClr val="FFFF00"/>
                </a:solidFill>
                <a:effectLst>
                  <a:outerShdw blurRad="38100" dist="38100" dir="2700000" algn="tl">
                    <a:srgbClr val="000000">
                      <a:alpha val="43137"/>
                    </a:srgbClr>
                  </a:outerShdw>
                </a:effectLst>
              </a:rPr>
              <a:t>Whitesell</a:t>
            </a:r>
            <a:r>
              <a:rPr lang="en-US" b="1" dirty="0">
                <a:solidFill>
                  <a:srgbClr val="FFFF00"/>
                </a:solidFill>
                <a:effectLst>
                  <a:outerShdw blurRad="38100" dist="38100" dir="2700000" algn="tl">
                    <a:srgbClr val="000000">
                      <a:alpha val="43137"/>
                    </a:srgbClr>
                  </a:outerShdw>
                </a:effectLst>
              </a:rPr>
              <a:t>, NJGWS</a:t>
            </a:r>
          </a:p>
          <a:p>
            <a:pPr>
              <a:buFont typeface="Arial" pitchFamily="34" charset="0"/>
              <a:buChar char="•"/>
            </a:pPr>
            <a:r>
              <a:rPr lang="en-US" b="1" dirty="0">
                <a:solidFill>
                  <a:srgbClr val="FFFF00"/>
                </a:solidFill>
                <a:effectLst>
                  <a:outerShdw blurRad="38100" dist="38100" dir="2700000" algn="tl">
                    <a:srgbClr val="000000">
                      <a:alpha val="43137"/>
                    </a:srgbClr>
                  </a:outerShdw>
                </a:effectLst>
              </a:rPr>
              <a:t>Amanda Fabian, NJGWS</a:t>
            </a:r>
          </a:p>
          <a:p>
            <a:pPr>
              <a:buFont typeface="Arial" pitchFamily="34" charset="0"/>
              <a:buChar char="•"/>
            </a:pPr>
            <a:r>
              <a:rPr lang="en-US" b="1" dirty="0" err="1">
                <a:solidFill>
                  <a:srgbClr val="FFFF00"/>
                </a:solidFill>
                <a:effectLst>
                  <a:outerShdw blurRad="38100" dist="38100" dir="2700000" algn="tl">
                    <a:srgbClr val="000000">
                      <a:alpha val="43137"/>
                    </a:srgbClr>
                  </a:outerShdw>
                </a:effectLst>
              </a:rPr>
              <a:t>Zehdreh</a:t>
            </a:r>
            <a:r>
              <a:rPr lang="en-US" b="1" dirty="0">
                <a:solidFill>
                  <a:srgbClr val="FFFF00"/>
                </a:solidFill>
                <a:effectLst>
                  <a:outerShdw blurRad="38100" dist="38100" dir="2700000" algn="tl">
                    <a:srgbClr val="000000">
                      <a:alpha val="43137"/>
                    </a:srgbClr>
                  </a:outerShdw>
                </a:effectLst>
              </a:rPr>
              <a:t> Allen-Lafayette, Cartographer, NJGWS</a:t>
            </a:r>
          </a:p>
          <a:p>
            <a:endParaRPr lang="en-US" dirty="0"/>
          </a:p>
        </p:txBody>
      </p:sp>
      <p:pic>
        <p:nvPicPr>
          <p:cNvPr id="4" name="Picture 3"/>
          <p:cNvPicPr>
            <a:picLocks noChangeArrowheads="1"/>
          </p:cNvPicPr>
          <p:nvPr/>
        </p:nvPicPr>
        <p:blipFill>
          <a:blip r:embed="rId4" cstate="print"/>
          <a:srcRect/>
          <a:stretch>
            <a:fillRect/>
          </a:stretch>
        </p:blipFill>
        <p:spPr bwMode="auto">
          <a:xfrm>
            <a:off x="7802562" y="-15044"/>
            <a:ext cx="1341438" cy="1295400"/>
          </a:xfrm>
          <a:prstGeom prst="rect">
            <a:avLst/>
          </a:prstGeom>
          <a:noFill/>
          <a:ln w="12700">
            <a:noFill/>
            <a:miter lim="800000"/>
            <a:headEnd/>
            <a:tailEnd/>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1156"/>
            <a:ext cx="1295400" cy="1234244"/>
          </a:xfrm>
          <a:prstGeom prst="rect">
            <a:avLst/>
          </a:prstGeom>
        </p:spPr>
      </p:pic>
      <p:sp>
        <p:nvSpPr>
          <p:cNvPr id="6" name="TextBox 5"/>
          <p:cNvSpPr txBox="1"/>
          <p:nvPr/>
        </p:nvSpPr>
        <p:spPr>
          <a:xfrm>
            <a:off x="4800600" y="1371600"/>
            <a:ext cx="4191000" cy="6124754"/>
          </a:xfrm>
          <a:prstGeom prst="rect">
            <a:avLst/>
          </a:prstGeom>
          <a:noFill/>
        </p:spPr>
        <p:txBody>
          <a:bodyPr wrap="square" rtlCol="0">
            <a:spAutoFit/>
          </a:bodyPr>
          <a:lstStyle/>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Dan </a:t>
            </a:r>
            <a:r>
              <a:rPr lang="en-US" sz="2800" b="1" dirty="0" err="1" smtClean="0">
                <a:solidFill>
                  <a:srgbClr val="FFFF00"/>
                </a:solidFill>
                <a:effectLst>
                  <a:outerShdw blurRad="38100" dist="38100" dir="2700000" algn="tl">
                    <a:srgbClr val="000000">
                      <a:alpha val="43137"/>
                    </a:srgbClr>
                  </a:outerShdw>
                </a:effectLst>
              </a:rPr>
              <a:t>Barone</a:t>
            </a:r>
            <a:r>
              <a:rPr lang="en-US" sz="2800" b="1" dirty="0" smtClean="0">
                <a:solidFill>
                  <a:srgbClr val="FFFF00"/>
                </a:solidFill>
                <a:effectLst>
                  <a:outerShdw blurRad="38100" dist="38100" dir="2700000" algn="tl">
                    <a:srgbClr val="000000">
                      <a:alpha val="43137"/>
                    </a:srgbClr>
                  </a:outerShdw>
                </a:effectLst>
              </a:rPr>
              <a:t>, CRC</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Steven </a:t>
            </a:r>
            <a:r>
              <a:rPr lang="en-US" sz="2800" b="1" dirty="0" err="1" smtClean="0">
                <a:solidFill>
                  <a:srgbClr val="FFFF00"/>
                </a:solidFill>
                <a:effectLst>
                  <a:outerShdw blurRad="38100" dist="38100" dir="2700000" algn="tl">
                    <a:srgbClr val="000000">
                      <a:alpha val="43137"/>
                    </a:srgbClr>
                  </a:outerShdw>
                </a:effectLst>
              </a:rPr>
              <a:t>Hafner</a:t>
            </a:r>
            <a:r>
              <a:rPr lang="en-US" sz="2800" b="1" dirty="0" smtClean="0">
                <a:solidFill>
                  <a:srgbClr val="FFFF00"/>
                </a:solidFill>
                <a:effectLst>
                  <a:outerShdw blurRad="38100" dist="38100" dir="2700000" algn="tl">
                    <a:srgbClr val="000000">
                      <a:alpha val="43137"/>
                    </a:srgbClr>
                  </a:outerShdw>
                </a:effectLst>
              </a:rPr>
              <a:t>, CRC</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Dr. Mark </a:t>
            </a:r>
            <a:r>
              <a:rPr lang="en-US" sz="2800" b="1" dirty="0" err="1" smtClean="0">
                <a:solidFill>
                  <a:srgbClr val="FFFF00"/>
                </a:solidFill>
                <a:effectLst>
                  <a:outerShdw blurRad="38100" dist="38100" dir="2700000" algn="tl">
                    <a:srgbClr val="000000">
                      <a:alpha val="43137"/>
                    </a:srgbClr>
                  </a:outerShdw>
                </a:effectLst>
              </a:rPr>
              <a:t>Mihalasky</a:t>
            </a:r>
            <a:r>
              <a:rPr lang="en-US" sz="2800" b="1" dirty="0" smtClean="0">
                <a:solidFill>
                  <a:srgbClr val="FFFF00"/>
                </a:solidFill>
                <a:effectLst>
                  <a:outerShdw blurRad="38100" dist="38100" dir="2700000" algn="tl">
                    <a:srgbClr val="000000">
                      <a:alpha val="43137"/>
                    </a:srgbClr>
                  </a:outerShdw>
                </a:effectLst>
              </a:rPr>
              <a:t>, USGS</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B. Steven Howard, CRC</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Michael Flynn, CRC</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Crist </a:t>
            </a:r>
            <a:r>
              <a:rPr lang="en-US" sz="2800" b="1" dirty="0" err="1" smtClean="0">
                <a:solidFill>
                  <a:srgbClr val="FFFF00"/>
                </a:solidFill>
                <a:effectLst>
                  <a:outerShdw blurRad="38100" dist="38100" dir="2700000" algn="tl">
                    <a:srgbClr val="000000">
                      <a:alpha val="43137"/>
                    </a:srgbClr>
                  </a:outerShdw>
                </a:effectLst>
              </a:rPr>
              <a:t>Robine</a:t>
            </a:r>
            <a:r>
              <a:rPr lang="en-US" sz="2800" b="1" dirty="0" smtClean="0">
                <a:solidFill>
                  <a:srgbClr val="FFFF00"/>
                </a:solidFill>
                <a:effectLst>
                  <a:outerShdw blurRad="38100" dist="38100" dir="2700000" algn="tl">
                    <a:srgbClr val="000000">
                      <a:alpha val="43137"/>
                    </a:srgbClr>
                  </a:outerShdw>
                </a:effectLst>
              </a:rPr>
              <a:t>, CRC</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Kimberly McKenna, CRC</a:t>
            </a:r>
          </a:p>
          <a:p>
            <a:pPr marL="285750" indent="-285750">
              <a:buClr>
                <a:schemeClr val="tx1"/>
              </a:buClr>
              <a:buFont typeface="Arial" pitchFamily="34" charset="0"/>
              <a:buChar char="•"/>
            </a:pPr>
            <a:r>
              <a:rPr lang="en-US" sz="2800" b="1" dirty="0" smtClean="0">
                <a:solidFill>
                  <a:srgbClr val="FFFF00"/>
                </a:solidFill>
                <a:effectLst>
                  <a:outerShdw blurRad="38100" dist="38100" dir="2700000" algn="tl">
                    <a:srgbClr val="000000">
                      <a:alpha val="43137"/>
                    </a:srgbClr>
                  </a:outerShdw>
                </a:effectLst>
              </a:rPr>
              <a:t>Christie Tracey, CRC</a:t>
            </a:r>
          </a:p>
          <a:p>
            <a:pPr marL="285750" indent="-285750">
              <a:buClr>
                <a:schemeClr val="tx1"/>
              </a:buClr>
              <a:buFont typeface="Arial" pitchFamily="34" charset="0"/>
              <a:buChar char="•"/>
            </a:pPr>
            <a:endParaRPr lang="en-US" sz="2800" b="1" dirty="0" smtClean="0">
              <a:solidFill>
                <a:srgbClr val="FFFF00"/>
              </a:solidFill>
              <a:effectLst>
                <a:outerShdw blurRad="38100" dist="38100" dir="2700000" algn="tl">
                  <a:srgbClr val="000000">
                    <a:alpha val="43137"/>
                  </a:srgbClr>
                </a:outerShdw>
              </a:effectLst>
            </a:endParaRPr>
          </a:p>
          <a:p>
            <a:pPr marL="285750" indent="-285750">
              <a:buClr>
                <a:schemeClr val="tx1"/>
              </a:buClr>
              <a:buFont typeface="Arial" pitchFamily="34" charset="0"/>
              <a:buChar char="•"/>
            </a:pPr>
            <a:endParaRPr lang="en-US" sz="2800" b="1" dirty="0" smtClean="0">
              <a:solidFill>
                <a:srgbClr val="FFFF00"/>
              </a:solidFill>
              <a:effectLst>
                <a:outerShdw blurRad="38100" dist="38100" dir="2700000" algn="tl">
                  <a:srgbClr val="000000">
                    <a:alpha val="43137"/>
                  </a:srgbClr>
                </a:outerShdw>
              </a:effectLst>
            </a:endParaRPr>
          </a:p>
          <a:p>
            <a:pPr marL="285750" indent="-285750">
              <a:buFont typeface="Arial" pitchFamily="34" charset="0"/>
              <a:buChar char="•"/>
            </a:pP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449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FF00"/>
                </a:solidFill>
              </a:rPr>
              <a:t>Notable Tide Gauge </a:t>
            </a:r>
            <a:br>
              <a:rPr lang="en-US" sz="3600" dirty="0" smtClean="0">
                <a:solidFill>
                  <a:srgbClr val="FFFF00"/>
                </a:solidFill>
              </a:rPr>
            </a:br>
            <a:r>
              <a:rPr lang="en-US" sz="3600" dirty="0" smtClean="0">
                <a:solidFill>
                  <a:srgbClr val="FFFF00"/>
                </a:solidFill>
              </a:rPr>
              <a:t>Readings During Sandy</a:t>
            </a:r>
            <a:endParaRPr lang="en-US" sz="3600" dirty="0">
              <a:solidFill>
                <a:srgbClr val="FFFF00"/>
              </a:solidFill>
            </a:endParaRPr>
          </a:p>
        </p:txBody>
      </p:sp>
      <p:sp>
        <p:nvSpPr>
          <p:cNvPr id="3" name="Content Placeholder 2"/>
          <p:cNvSpPr>
            <a:spLocks noGrp="1"/>
          </p:cNvSpPr>
          <p:nvPr>
            <p:ph idx="1"/>
          </p:nvPr>
        </p:nvSpPr>
        <p:spPr>
          <a:xfrm>
            <a:off x="4572000" y="1600200"/>
            <a:ext cx="4114800" cy="4648200"/>
          </a:xfrm>
        </p:spPr>
        <p:txBody>
          <a:bodyPr>
            <a:normAutofit fontScale="85000" lnSpcReduction="20000"/>
          </a:bodyPr>
          <a:lstStyle/>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Sandy Hook</a:t>
            </a:r>
          </a:p>
          <a:p>
            <a:pPr lvl="1">
              <a:buFont typeface="Arial" pitchFamily="34" charset="0"/>
              <a:buChar char="•"/>
            </a:pPr>
            <a:r>
              <a:rPr lang="en-US" b="1" dirty="0" smtClean="0">
                <a:solidFill>
                  <a:srgbClr val="FFFF00"/>
                </a:solidFill>
                <a:effectLst>
                  <a:outerShdw blurRad="38100" dist="38100" dir="2700000" algn="tl">
                    <a:srgbClr val="000000">
                      <a:alpha val="43137"/>
                    </a:srgbClr>
                  </a:outerShdw>
                </a:effectLst>
              </a:rPr>
              <a:t>13.3 feet above mean low water</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The Battery (Lower Manhattan)</a:t>
            </a:r>
          </a:p>
          <a:p>
            <a:pPr lvl="1">
              <a:buFont typeface="Arial" pitchFamily="34" charset="0"/>
              <a:buChar char="•"/>
            </a:pPr>
            <a:r>
              <a:rPr lang="en-US" b="1" dirty="0" smtClean="0">
                <a:solidFill>
                  <a:srgbClr val="FFFF00"/>
                </a:solidFill>
                <a:effectLst>
                  <a:outerShdw blurRad="38100" dist="38100" dir="2700000" algn="tl">
                    <a:srgbClr val="000000">
                      <a:alpha val="43137"/>
                    </a:srgbClr>
                  </a:outerShdw>
                </a:effectLst>
              </a:rPr>
              <a:t>13.9 feet above mean low water</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Kill van Kull (Staten Island)</a:t>
            </a:r>
          </a:p>
          <a:p>
            <a:pPr lvl="1">
              <a:buFont typeface="Arial" pitchFamily="34" charset="0"/>
              <a:buChar char="•"/>
            </a:pPr>
            <a:r>
              <a:rPr lang="en-US" b="1" dirty="0" smtClean="0">
                <a:solidFill>
                  <a:srgbClr val="FFFF00"/>
                </a:solidFill>
                <a:effectLst>
                  <a:outerShdw blurRad="38100" dist="38100" dir="2700000" algn="tl">
                    <a:srgbClr val="000000">
                      <a:alpha val="43137"/>
                    </a:srgbClr>
                  </a:outerShdw>
                </a:effectLst>
              </a:rPr>
              <a:t>14.6 feet above mean low water</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Atlantic City &amp; Cape May</a:t>
            </a:r>
          </a:p>
          <a:p>
            <a:pPr lvl="1">
              <a:buFont typeface="Arial" pitchFamily="34" charset="0"/>
              <a:buChar char="•"/>
            </a:pPr>
            <a:r>
              <a:rPr lang="en-US" b="1" dirty="0" smtClean="0">
                <a:solidFill>
                  <a:srgbClr val="FFFF00"/>
                </a:solidFill>
                <a:effectLst>
                  <a:outerShdw blurRad="38100" dist="38100" dir="2700000" algn="tl">
                    <a:srgbClr val="000000">
                      <a:alpha val="43137"/>
                    </a:srgbClr>
                  </a:outerShdw>
                </a:effectLst>
              </a:rPr>
              <a:t>8.9 feet above mean low water</a:t>
            </a:r>
          </a:p>
        </p:txBody>
      </p:sp>
      <p:pic>
        <p:nvPicPr>
          <p:cNvPr id="4"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sp>
        <p:nvSpPr>
          <p:cNvPr id="12" name="TextBox 11"/>
          <p:cNvSpPr txBox="1"/>
          <p:nvPr/>
        </p:nvSpPr>
        <p:spPr>
          <a:xfrm>
            <a:off x="609600" y="5131475"/>
            <a:ext cx="3983783" cy="2031325"/>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rPr>
              <a:t>Minor Tidal Flooding – 6.7 feet</a:t>
            </a:r>
          </a:p>
          <a:p>
            <a:r>
              <a:rPr lang="en-US" b="1" dirty="0" smtClean="0">
                <a:solidFill>
                  <a:srgbClr val="FFFF00"/>
                </a:solidFill>
                <a:effectLst>
                  <a:outerShdw blurRad="38100" dist="38100" dir="2700000" algn="tl">
                    <a:srgbClr val="000000">
                      <a:alpha val="43137"/>
                    </a:srgbClr>
                  </a:outerShdw>
                </a:effectLst>
              </a:rPr>
              <a:t>Moderate Tidal Flooding – 7.7 feet</a:t>
            </a:r>
          </a:p>
          <a:p>
            <a:r>
              <a:rPr lang="en-US" b="1" dirty="0" smtClean="0">
                <a:solidFill>
                  <a:srgbClr val="FFFF00"/>
                </a:solidFill>
                <a:effectLst>
                  <a:outerShdw blurRad="38100" dist="38100" dir="2700000" algn="tl">
                    <a:srgbClr val="000000">
                      <a:alpha val="43137"/>
                    </a:srgbClr>
                  </a:outerShdw>
                </a:effectLst>
              </a:rPr>
              <a:t>Major Tidal Flooding – 8.7 feet</a:t>
            </a:r>
          </a:p>
          <a:p>
            <a:endParaRPr lang="en-US" b="1" dirty="0" smtClean="0">
              <a:solidFill>
                <a:srgbClr val="FFFF00"/>
              </a:solidFill>
              <a:effectLst>
                <a:outerShdw blurRad="38100" dist="38100" dir="2700000" algn="tl">
                  <a:srgbClr val="000000">
                    <a:alpha val="43137"/>
                  </a:srgbClr>
                </a:outerShdw>
              </a:effectLst>
            </a:endParaRPr>
          </a:p>
          <a:p>
            <a:pPr>
              <a:buFont typeface="Arial" charset="0"/>
              <a:buChar char="•"/>
            </a:pPr>
            <a:r>
              <a:rPr lang="en-US" b="1" dirty="0" smtClean="0">
                <a:solidFill>
                  <a:srgbClr val="FFFF00"/>
                </a:solidFill>
                <a:effectLst>
                  <a:outerShdw blurRad="38100" dist="38100" dir="2700000" algn="tl">
                    <a:srgbClr val="000000">
                      <a:alpha val="43137"/>
                    </a:srgbClr>
                  </a:outerShdw>
                </a:effectLst>
              </a:rPr>
              <a:t>Mean Lower Low Water</a:t>
            </a:r>
          </a:p>
          <a:p>
            <a:pPr>
              <a:buFont typeface="Arial" charset="0"/>
              <a:buChar char="•"/>
            </a:pPr>
            <a:r>
              <a:rPr lang="en-US" b="1" dirty="0" smtClean="0">
                <a:solidFill>
                  <a:srgbClr val="FFFF00"/>
                </a:solidFill>
                <a:effectLst>
                  <a:outerShdw blurRad="38100" dist="38100" dir="2700000" algn="tl">
                    <a:srgbClr val="000000">
                      <a:alpha val="43137"/>
                    </a:srgbClr>
                  </a:outerShdw>
                </a:effectLst>
              </a:rPr>
              <a:t>Sandy Hook Reference Tide Gauge</a:t>
            </a:r>
          </a:p>
          <a:p>
            <a:pPr>
              <a:buFont typeface="Arial" charset="0"/>
              <a:buChar char="•"/>
            </a:pPr>
            <a:endParaRPr lang="en-US" b="1" dirty="0">
              <a:solidFill>
                <a:srgbClr val="FFFF00"/>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1371599"/>
            <a:ext cx="2590800" cy="3785381"/>
          </a:xfrm>
          <a:prstGeom prst="rect">
            <a:avLst/>
          </a:prstGeom>
        </p:spPr>
      </p:pic>
      <p:sp>
        <p:nvSpPr>
          <p:cNvPr id="11" name="TextBox 10"/>
          <p:cNvSpPr txBox="1"/>
          <p:nvPr/>
        </p:nvSpPr>
        <p:spPr>
          <a:xfrm>
            <a:off x="4800600" y="6211669"/>
            <a:ext cx="3954929" cy="646331"/>
          </a:xfrm>
          <a:prstGeom prst="rect">
            <a:avLst/>
          </a:pr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(Photo courtesy of Joseph Ochanas</a:t>
            </a:r>
          </a:p>
          <a:p>
            <a:r>
              <a:rPr lang="en-US" b="1" dirty="0" smtClean="0">
                <a:solidFill>
                  <a:srgbClr val="FFFF00"/>
                </a:solidFill>
                <a:effectLst>
                  <a:outerShdw blurRad="38100" dist="38100" dir="2700000" algn="tl">
                    <a:srgbClr val="000000">
                      <a:alpha val="43137"/>
                    </a:srgbClr>
                  </a:outerShdw>
                </a:effectLst>
              </a:rPr>
              <a:t>NJDEP  BCE, 2012)</a:t>
            </a:r>
            <a:endParaRPr lang="en-US" b="1" dirty="0">
              <a:solidFill>
                <a:srgbClr val="FFFF00"/>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2000"/>
                                        <p:tgtEl>
                                          <p:spTgt spid="1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2000"/>
                                        <p:tgtEl>
                                          <p:spTgt spid="1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2000"/>
                                        <p:tgtEl>
                                          <p:spTgt spid="1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2000"/>
                                        <p:tgtEl>
                                          <p:spTgt spid="1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2000"/>
                                        <p:tgtEl>
                                          <p:spTgt spid="3">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000"/>
                                        <p:tgtEl>
                                          <p:spTgt spid="3">
                                            <p:txEl>
                                              <p:pRg st="6" end="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Washovers in Ocean &amp; Monmouth County</a:t>
            </a:r>
            <a:endParaRPr lang="en-US" dirty="0"/>
          </a:p>
        </p:txBody>
      </p:sp>
      <p:pic>
        <p:nvPicPr>
          <p:cNvPr id="7"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sp>
        <p:nvSpPr>
          <p:cNvPr id="17" name="TextBox 16"/>
          <p:cNvSpPr txBox="1"/>
          <p:nvPr/>
        </p:nvSpPr>
        <p:spPr>
          <a:xfrm>
            <a:off x="4876800" y="4419600"/>
            <a:ext cx="4012637" cy="2308324"/>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rPr>
              <a:t>The surge eroded dunes, flooded </a:t>
            </a:r>
          </a:p>
          <a:p>
            <a:r>
              <a:rPr lang="en-US" b="1" dirty="0" smtClean="0">
                <a:solidFill>
                  <a:srgbClr val="FFFF00"/>
                </a:solidFill>
                <a:effectLst>
                  <a:outerShdw blurRad="38100" dist="38100" dir="2700000" algn="tl">
                    <a:srgbClr val="000000">
                      <a:alpha val="43137"/>
                    </a:srgbClr>
                  </a:outerShdw>
                </a:effectLst>
              </a:rPr>
              <a:t>beach communities, destroyed </a:t>
            </a:r>
          </a:p>
          <a:p>
            <a:r>
              <a:rPr lang="en-US" b="1" dirty="0" smtClean="0">
                <a:solidFill>
                  <a:srgbClr val="FFFF00"/>
                </a:solidFill>
                <a:effectLst>
                  <a:outerShdw blurRad="38100" dist="38100" dir="2700000" algn="tl">
                    <a:srgbClr val="000000">
                      <a:alpha val="43137"/>
                    </a:srgbClr>
                  </a:outerShdw>
                </a:effectLst>
              </a:rPr>
              <a:t>structures, and washed sand inland</a:t>
            </a:r>
          </a:p>
          <a:p>
            <a:r>
              <a:rPr lang="en-US" b="1" dirty="0" smtClean="0">
                <a:solidFill>
                  <a:srgbClr val="FFFF00"/>
                </a:solidFill>
                <a:effectLst>
                  <a:outerShdw blurRad="38100" dist="38100" dir="2700000" algn="tl">
                    <a:srgbClr val="000000">
                      <a:alpha val="43137"/>
                    </a:srgbClr>
                  </a:outerShdw>
                </a:effectLst>
              </a:rPr>
              <a:t>along the entire New Jersey shore.  </a:t>
            </a:r>
          </a:p>
          <a:p>
            <a:r>
              <a:rPr lang="en-US" b="1" dirty="0" smtClean="0">
                <a:solidFill>
                  <a:srgbClr val="FFFF00"/>
                </a:solidFill>
                <a:effectLst>
                  <a:outerShdw blurRad="38100" dist="38100" dir="2700000" algn="tl">
                    <a:srgbClr val="000000">
                      <a:alpha val="43137"/>
                    </a:srgbClr>
                  </a:outerShdw>
                </a:effectLst>
              </a:rPr>
              <a:t>The most  prominent erosional </a:t>
            </a:r>
          </a:p>
          <a:p>
            <a:r>
              <a:rPr lang="en-US" b="1" dirty="0" smtClean="0">
                <a:solidFill>
                  <a:srgbClr val="FFFF00"/>
                </a:solidFill>
                <a:effectLst>
                  <a:outerShdw blurRad="38100" dist="38100" dir="2700000" algn="tl">
                    <a:srgbClr val="000000">
                      <a:alpha val="43137"/>
                    </a:srgbClr>
                  </a:outerShdw>
                </a:effectLst>
              </a:rPr>
              <a:t>features were on the narrowest parts</a:t>
            </a:r>
          </a:p>
          <a:p>
            <a:r>
              <a:rPr lang="en-US" b="1" dirty="0" smtClean="0">
                <a:solidFill>
                  <a:srgbClr val="FFFF00"/>
                </a:solidFill>
                <a:effectLst>
                  <a:outerShdw blurRad="38100" dist="38100" dir="2700000" algn="tl">
                    <a:srgbClr val="000000">
                      <a:alpha val="43137"/>
                    </a:srgbClr>
                  </a:outerShdw>
                </a:effectLst>
              </a:rPr>
              <a:t>of the barriers north of Little Egg </a:t>
            </a:r>
          </a:p>
          <a:p>
            <a:r>
              <a:rPr lang="en-US" b="1" dirty="0" smtClean="0">
                <a:solidFill>
                  <a:srgbClr val="FFFF00"/>
                </a:solidFill>
                <a:effectLst>
                  <a:outerShdw blurRad="38100" dist="38100" dir="2700000" algn="tl">
                    <a:srgbClr val="000000">
                      <a:alpha val="43137"/>
                    </a:srgbClr>
                  </a:outerShdw>
                </a:effectLst>
              </a:rPr>
              <a:t>Inlet.</a:t>
            </a:r>
            <a:endParaRPr lang="en-US" b="1" dirty="0">
              <a:solidFill>
                <a:srgbClr val="FFFF00"/>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9278" y="1447800"/>
            <a:ext cx="3716111" cy="2971800"/>
          </a:xfrm>
          <a:prstGeom prst="rect">
            <a:avLst/>
          </a:prstGeom>
        </p:spPr>
      </p:pic>
      <p:sp>
        <p:nvSpPr>
          <p:cNvPr id="12" name="TextBox 11"/>
          <p:cNvSpPr txBox="1"/>
          <p:nvPr/>
        </p:nvSpPr>
        <p:spPr>
          <a:xfrm>
            <a:off x="381000" y="5943600"/>
            <a:ext cx="3954929" cy="646331"/>
          </a:xfrm>
          <a:prstGeom prst="rect">
            <a:avLst/>
          </a:pr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(Photo courtesy of Joseph Ochanas</a:t>
            </a:r>
          </a:p>
          <a:p>
            <a:r>
              <a:rPr lang="en-US" b="1" dirty="0" smtClean="0">
                <a:solidFill>
                  <a:srgbClr val="FFFF00"/>
                </a:solidFill>
                <a:effectLst>
                  <a:outerShdw blurRad="38100" dist="38100" dir="2700000" algn="tl">
                    <a:srgbClr val="000000">
                      <a:alpha val="43137"/>
                    </a:srgbClr>
                  </a:outerShdw>
                </a:effectLst>
              </a:rPr>
              <a:t>NJDEP  BCE, 2012)</a:t>
            </a:r>
            <a:endParaRPr lang="en-US" b="1" dirty="0">
              <a:solidFill>
                <a:srgbClr val="FFFF00"/>
              </a:solidFill>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447800"/>
            <a:ext cx="4506531" cy="518159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2000"/>
                                        <p:tgtEl>
                                          <p:spTgt spid="1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fade">
                                      <p:cBhvr>
                                        <p:cTn id="13" dur="2000"/>
                                        <p:tgtEl>
                                          <p:spTgt spid="1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2000"/>
                                        <p:tgtEl>
                                          <p:spTgt spid="1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2000"/>
                                        <p:tgtEl>
                                          <p:spTgt spid="1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2000"/>
                                        <p:tgtEl>
                                          <p:spTgt spid="17">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fade">
                                      <p:cBhvr>
                                        <p:cTn id="25" dur="2000"/>
                                        <p:tgtEl>
                                          <p:spTgt spid="17">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6" end="6"/>
                                            </p:txEl>
                                          </p:spTgt>
                                        </p:tgtEl>
                                        <p:attrNameLst>
                                          <p:attrName>style.visibility</p:attrName>
                                        </p:attrNameLst>
                                      </p:cBhvr>
                                      <p:to>
                                        <p:strVal val="visible"/>
                                      </p:to>
                                    </p:set>
                                    <p:animEffect transition="in" filter="fade">
                                      <p:cBhvr>
                                        <p:cTn id="28" dur="2000"/>
                                        <p:tgtEl>
                                          <p:spTgt spid="17">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animEffect transition="in" filter="fade">
                                      <p:cBhvr>
                                        <p:cTn id="31" dur="2000"/>
                                        <p:tgtEl>
                                          <p:spTgt spid="17">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3000"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Jersey Beach Profile Network</a:t>
            </a:r>
            <a:endParaRPr lang="en-US" dirty="0"/>
          </a:p>
        </p:txBody>
      </p:sp>
      <p:sp>
        <p:nvSpPr>
          <p:cNvPr id="3" name="Content Placeholder 2"/>
          <p:cNvSpPr>
            <a:spLocks noGrp="1"/>
          </p:cNvSpPr>
          <p:nvPr>
            <p:ph idx="1"/>
          </p:nvPr>
        </p:nvSpPr>
        <p:spPr>
          <a:xfrm>
            <a:off x="533400" y="1600201"/>
            <a:ext cx="4572000" cy="2819400"/>
          </a:xfrm>
        </p:spPr>
        <p:txBody>
          <a:bodyPr>
            <a:normAutofit fontScale="92500" lnSpcReduction="20000"/>
          </a:bodyPr>
          <a:lstStyle/>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Established in 1986 as a result of Hurricane Gloria</a:t>
            </a:r>
          </a:p>
          <a:p>
            <a:pPr>
              <a:buNone/>
            </a:pPr>
            <a:endParaRPr lang="en-US" b="1" dirty="0" smtClean="0">
              <a:solidFill>
                <a:srgbClr val="FFFF00"/>
              </a:solidFill>
              <a:effectLst>
                <a:outerShdw blurRad="38100" dist="38100" dir="2700000" algn="tl">
                  <a:srgbClr val="000000">
                    <a:alpha val="43137"/>
                  </a:srgbClr>
                </a:outerShdw>
              </a:effectLst>
            </a:endParaRP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Created out of a need to quantify the amount of damage and severity of the storm losses</a:t>
            </a:r>
          </a:p>
          <a:p>
            <a:endParaRPr lang="en-US" dirty="0"/>
          </a:p>
        </p:txBody>
      </p:sp>
      <p:pic>
        <p:nvPicPr>
          <p:cNvPr id="4" name="Picture 3" descr="X:\DATA\Pictures\Misc\Personnel\Dan Barone\07 - Perched accessway north of Scott St showing burial line.jpg"/>
          <p:cNvPicPr>
            <a:picLocks noChangeAspect="1" noChangeArrowheads="1"/>
          </p:cNvPicPr>
          <p:nvPr/>
        </p:nvPicPr>
        <p:blipFill>
          <a:blip r:embed="rId4" cstate="print"/>
          <a:srcRect/>
          <a:stretch>
            <a:fillRect/>
          </a:stretch>
        </p:blipFill>
        <p:spPr bwMode="auto">
          <a:xfrm>
            <a:off x="5181600" y="1676400"/>
            <a:ext cx="3683000" cy="2762250"/>
          </a:xfrm>
          <a:prstGeom prst="rect">
            <a:avLst/>
          </a:prstGeom>
          <a:noFill/>
          <a:ln>
            <a:solidFill>
              <a:schemeClr val="bg1"/>
            </a:solidFill>
          </a:ln>
        </p:spPr>
      </p:pic>
      <p:sp>
        <p:nvSpPr>
          <p:cNvPr id="5" name="Rectangle 4"/>
          <p:cNvSpPr/>
          <p:nvPr/>
        </p:nvSpPr>
        <p:spPr>
          <a:xfrm>
            <a:off x="457200" y="4876800"/>
            <a:ext cx="8458200" cy="3785652"/>
          </a:xfrm>
          <a:prstGeom prst="rect">
            <a:avLst/>
          </a:prstGeom>
        </p:spPr>
        <p:txBody>
          <a:bodyPr wrap="square">
            <a:spAutoFit/>
          </a:bodyPr>
          <a:lstStyle/>
          <a:p>
            <a:pPr lvl="0">
              <a:buFont typeface="Arial" pitchFamily="34" charset="0"/>
              <a:buChar char="•"/>
            </a:pPr>
            <a:r>
              <a:rPr lang="en-US" sz="2600" b="1" dirty="0" smtClean="0">
                <a:solidFill>
                  <a:srgbClr val="FFFF00"/>
                </a:solidFill>
                <a:effectLst>
                  <a:outerShdw blurRad="38100" dist="38100" dir="2700000" algn="tl">
                    <a:srgbClr val="000000">
                      <a:alpha val="43137"/>
                    </a:srgbClr>
                  </a:outerShdw>
                </a:effectLst>
              </a:rPr>
              <a:t>   Lack of data prevented the State from determining any damage for imbursement from the Federal Emergency Management Agency (FEMA)</a:t>
            </a:r>
          </a:p>
          <a:p>
            <a:pPr lvl="0">
              <a:buFont typeface="Arial" pitchFamily="34" charset="0"/>
              <a:buChar char="•"/>
            </a:pPr>
            <a:endParaRPr lang="en-US" b="1" dirty="0" smtClean="0">
              <a:effectLst>
                <a:outerShdw blurRad="50800" dist="50800" dir="2700000" algn="tl" rotWithShape="0">
                  <a:schemeClr val="bg1">
                    <a:alpha val="30000"/>
                  </a:schemeClr>
                </a:outerShdw>
              </a:effectLst>
            </a:endParaRPr>
          </a:p>
          <a:p>
            <a:pPr>
              <a:buFontTx/>
              <a:buChar char="-"/>
            </a:pPr>
            <a:r>
              <a:rPr lang="en-US" b="1" dirty="0" smtClean="0">
                <a:solidFill>
                  <a:srgbClr val="FFFF00"/>
                </a:solidFill>
                <a:effectLst>
                  <a:outerShdw blurRad="38100" dist="38100" dir="2700000" algn="tl">
                    <a:srgbClr val="000000">
                      <a:alpha val="43137"/>
                    </a:srgbClr>
                  </a:outerShdw>
                </a:effectLst>
              </a:rPr>
              <a:t>(Photo courtesy of Dan Kelly, USACE Philadelphia District, 2012)</a:t>
            </a:r>
          </a:p>
          <a:p>
            <a:pPr lvl="0">
              <a:buFontTx/>
              <a:buChar char="-"/>
            </a:pPr>
            <a:endParaRPr lang="en-US" b="1" dirty="0" smtClean="0">
              <a:effectLst>
                <a:outerShdw blurRad="50800" dist="50800" dir="2700000" algn="tl" rotWithShape="0">
                  <a:schemeClr val="bg1">
                    <a:alpha val="30000"/>
                  </a:schemeClr>
                </a:outerShdw>
              </a:effectLst>
            </a:endParaRPr>
          </a:p>
          <a:p>
            <a:pPr lvl="0"/>
            <a:endParaRPr lang="en-US" b="1" dirty="0" smtClean="0">
              <a:effectLst>
                <a:outerShdw blurRad="50800" dist="50800" dir="2700000" algn="tl" rotWithShape="0">
                  <a:schemeClr val="bg1">
                    <a:alpha val="30000"/>
                  </a:schemeClr>
                </a:outerShdw>
              </a:effectLst>
            </a:endParaRPr>
          </a:p>
          <a:p>
            <a:pPr lvl="0"/>
            <a:endParaRPr lang="en-US" b="1" dirty="0" smtClean="0">
              <a:effectLst>
                <a:outerShdw blurRad="50800" dist="50800" dir="2700000" algn="tl" rotWithShape="0">
                  <a:schemeClr val="bg1">
                    <a:alpha val="30000"/>
                  </a:schemeClr>
                </a:outerShdw>
              </a:effectLst>
            </a:endParaRPr>
          </a:p>
          <a:p>
            <a:pPr lvl="0"/>
            <a:endParaRPr lang="en-US" b="1" dirty="0" smtClean="0">
              <a:effectLst>
                <a:outerShdw blurRad="50800" dist="50800" dir="2700000" algn="tl" rotWithShape="0">
                  <a:schemeClr val="bg1">
                    <a:alpha val="30000"/>
                  </a:schemeClr>
                </a:outerShdw>
              </a:effectLst>
            </a:endParaRPr>
          </a:p>
          <a:p>
            <a:pPr lvl="0"/>
            <a:endParaRPr lang="en-US" b="1" dirty="0" smtClean="0">
              <a:effectLst>
                <a:outerShdw blurRad="50800" dist="50800" dir="2700000" algn="tl" rotWithShape="0">
                  <a:schemeClr val="bg1">
                    <a:alpha val="30000"/>
                  </a:schemeClr>
                </a:outerShdw>
              </a:effectLst>
            </a:endParaRPr>
          </a:p>
          <a:p>
            <a:pPr lvl="0"/>
            <a:endParaRPr lang="en-US" b="1" dirty="0" smtClean="0">
              <a:effectLst>
                <a:outerShdw blurRad="50800" dist="50800" dir="2700000" algn="tl" rotWithShape="0">
                  <a:schemeClr val="bg1">
                    <a:alpha val="30000"/>
                  </a:schemeClr>
                </a:outerShdw>
              </a:effectLst>
            </a:endParaRPr>
          </a:p>
          <a:p>
            <a:pPr lvl="0"/>
            <a:endParaRPr lang="en-US" b="1" dirty="0" smtClean="0">
              <a:effectLst>
                <a:outerShdw blurRad="50800" dist="50800" dir="2700000" algn="tl" rotWithShape="0">
                  <a:schemeClr val="bg1">
                    <a:alpha val="30000"/>
                  </a:schemeClr>
                </a:outerShdw>
              </a:effectLst>
            </a:endParaRPr>
          </a:p>
        </p:txBody>
      </p:sp>
      <p:pic>
        <p:nvPicPr>
          <p:cNvPr id="13" name="Picture 11"/>
          <p:cNvPicPr>
            <a:picLocks noChangeArrowheads="1"/>
          </p:cNvPicPr>
          <p:nvPr/>
        </p:nvPicPr>
        <p:blipFill>
          <a:blip r:embed="rId5" cstate="print"/>
          <a:srcRect/>
          <a:stretch>
            <a:fillRect/>
          </a:stretch>
        </p:blipFill>
        <p:spPr bwMode="auto">
          <a:xfrm>
            <a:off x="7802562" y="0"/>
            <a:ext cx="1341438" cy="1295400"/>
          </a:xfrm>
          <a:prstGeom prst="rect">
            <a:avLst/>
          </a:prstGeom>
          <a:noFill/>
          <a:ln w="12700">
            <a:noFill/>
            <a:miter lim="800000"/>
            <a:headEnd/>
            <a:tailEnd/>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000"/>
                                        <p:tgtEl>
                                          <p:spTgt spid="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Jersey Beach Profile Network</a:t>
            </a:r>
            <a:endParaRPr lang="en-US" dirty="0"/>
          </a:p>
        </p:txBody>
      </p:sp>
      <p:sp>
        <p:nvSpPr>
          <p:cNvPr id="3" name="Content Placeholder 2"/>
          <p:cNvSpPr>
            <a:spLocks noGrp="1"/>
          </p:cNvSpPr>
          <p:nvPr>
            <p:ph idx="1"/>
          </p:nvPr>
        </p:nvSpPr>
        <p:spPr>
          <a:xfrm>
            <a:off x="4495800" y="1600200"/>
            <a:ext cx="4114800" cy="4038600"/>
          </a:xfrm>
        </p:spPr>
        <p:txBody>
          <a:bodyPr>
            <a:normAutofit fontScale="92500" lnSpcReduction="10000"/>
          </a:bodyPr>
          <a:lstStyle/>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Shoreline and volume changes along New Jersey’s coast</a:t>
            </a:r>
          </a:p>
          <a:p>
            <a:pPr>
              <a:buNone/>
            </a:pPr>
            <a:endParaRPr lang="en-US" b="1" dirty="0" smtClean="0">
              <a:solidFill>
                <a:srgbClr val="FFFF00"/>
              </a:solidFill>
              <a:effectLst>
                <a:outerShdw blurRad="38100" dist="38100" dir="2700000" algn="tl">
                  <a:srgbClr val="000000">
                    <a:alpha val="43137"/>
                  </a:srgbClr>
                </a:outerShdw>
              </a:effectLst>
            </a:endParaRP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rPr>
              <a:t>NJBPN consists of 105 beach profile sites along the entire shoreline, including the Raritan and Delaware Bays</a:t>
            </a:r>
          </a:p>
          <a:p>
            <a:pPr>
              <a:buFont typeface="Arial" pitchFamily="34" charset="0"/>
              <a:buChar char="•"/>
            </a:pPr>
            <a:endParaRPr lang="en-US" dirty="0" smtClean="0"/>
          </a:p>
          <a:p>
            <a:pPr>
              <a:buFont typeface="Arial" pitchFamily="34" charset="0"/>
              <a:buChar char="•"/>
            </a:pPr>
            <a:endParaRPr lang="en-US" dirty="0" smtClean="0"/>
          </a:p>
          <a:p>
            <a:endParaRPr lang="en-US" dirty="0"/>
          </a:p>
        </p:txBody>
      </p:sp>
      <p:pic>
        <p:nvPicPr>
          <p:cNvPr id="4" name="Picture 3" descr="NJBPN Locations2.jpg"/>
          <p:cNvPicPr>
            <a:picLocks noChangeAspect="1"/>
          </p:cNvPicPr>
          <p:nvPr/>
        </p:nvPicPr>
        <p:blipFill>
          <a:blip r:embed="rId3" cstate="print">
            <a:clrChange>
              <a:clrFrom>
                <a:srgbClr val="BEE8FF"/>
              </a:clrFrom>
              <a:clrTo>
                <a:srgbClr val="BEE8FF">
                  <a:alpha val="0"/>
                </a:srgbClr>
              </a:clrTo>
            </a:clrChange>
          </a:blip>
          <a:srcRect/>
          <a:stretch>
            <a:fillRect/>
          </a:stretch>
        </p:blipFill>
        <p:spPr>
          <a:xfrm>
            <a:off x="758392" y="1447800"/>
            <a:ext cx="2727879" cy="4191000"/>
          </a:xfrm>
          <a:prstGeom prst="rect">
            <a:avLst/>
          </a:prstGeom>
        </p:spPr>
      </p:pic>
      <p:pic>
        <p:nvPicPr>
          <p:cNvPr id="8"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9" name="Picture 15"/>
          <p:cNvPicPr>
            <a:picLocks noChangeAspect="1"/>
          </p:cNvPicPr>
          <p:nvPr/>
        </p:nvPicPr>
        <p:blipFill>
          <a:blip r:embed="rId5" cstate="print"/>
          <a:srcRect/>
          <a:stretch>
            <a:fillRect/>
          </a:stretch>
        </p:blipFill>
        <p:spPr bwMode="auto">
          <a:xfrm>
            <a:off x="0" y="5638800"/>
            <a:ext cx="9144000" cy="1219200"/>
          </a:xfrm>
          <a:prstGeom prst="rect">
            <a:avLst/>
          </a:prstGeom>
          <a:noFill/>
          <a:ln w="25400">
            <a:noFill/>
            <a:miter lim="800000"/>
            <a:headEnd/>
            <a:tailEnd/>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3" name="Content Placeholder 2"/>
          <p:cNvSpPr>
            <a:spLocks noGrp="1"/>
          </p:cNvSpPr>
          <p:nvPr>
            <p:ph idx="1"/>
          </p:nvPr>
        </p:nvSpPr>
        <p:spPr>
          <a:xfrm>
            <a:off x="457200" y="1600200"/>
            <a:ext cx="3810000" cy="4038600"/>
          </a:xfrm>
        </p:spPr>
        <p:txBody>
          <a:bodyPr>
            <a:normAutofit fontScale="70000" lnSpcReduction="20000"/>
          </a:bodyPr>
          <a:lstStyle/>
          <a:p>
            <a:pPr fontAlgn="auto">
              <a:spcAft>
                <a:spcPts val="0"/>
              </a:spcAft>
              <a:buFont typeface="Arial" pitchFamily="34" charset="0"/>
              <a:buChar char="•"/>
              <a:defRPr/>
            </a:pPr>
            <a:r>
              <a:rPr lang="en-US" sz="2300" b="1" dirty="0" smtClean="0">
                <a:solidFill>
                  <a:srgbClr val="FFFF00"/>
                </a:solidFill>
                <a:effectLst>
                  <a:outerShdw blurRad="38100" dist="38100" dir="2700000" algn="tl">
                    <a:srgbClr val="000000">
                      <a:alpha val="43137"/>
                    </a:srgbClr>
                  </a:outerShdw>
                </a:effectLst>
              </a:rPr>
              <a:t>The dune, beach, and nearshore are surveyed at each profile site twice a year (fall and spring), and analyzed for seasonal and multiyear changes in shoreline position and sand volume.</a:t>
            </a:r>
          </a:p>
          <a:p>
            <a:pPr fontAlgn="auto">
              <a:spcAft>
                <a:spcPts val="0"/>
              </a:spcAft>
              <a:buNone/>
              <a:defRPr/>
            </a:pPr>
            <a:endParaRPr lang="en-US" sz="2300" b="1" dirty="0" smtClean="0">
              <a:solidFill>
                <a:srgbClr val="FFFF00"/>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sz="2300" b="1" dirty="0" smtClean="0">
                <a:solidFill>
                  <a:srgbClr val="FFFF00"/>
                </a:solidFill>
                <a:effectLst>
                  <a:outerShdw blurRad="38100" dist="38100" dir="2700000" algn="tl">
                    <a:srgbClr val="000000">
                      <a:alpha val="43137"/>
                    </a:srgbClr>
                  </a:outerShdw>
                </a:effectLst>
              </a:rPr>
              <a:t>Survey grade total station transit technology</a:t>
            </a:r>
          </a:p>
          <a:p>
            <a:pPr fontAlgn="auto">
              <a:spcAft>
                <a:spcPts val="0"/>
              </a:spcAft>
              <a:buNone/>
              <a:defRPr/>
            </a:pPr>
            <a:endParaRPr lang="en-US" sz="2300" b="1" dirty="0" smtClean="0">
              <a:solidFill>
                <a:srgbClr val="FFFF00"/>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sz="2300" b="1" dirty="0" smtClean="0">
                <a:solidFill>
                  <a:srgbClr val="FFFF00"/>
                </a:solidFill>
                <a:effectLst>
                  <a:outerShdw blurRad="38100" dist="38100" dir="2700000" algn="tl">
                    <a:srgbClr val="000000">
                      <a:alpha val="43137"/>
                    </a:srgbClr>
                  </a:outerShdw>
                </a:effectLst>
              </a:rPr>
              <a:t>X, Y, and Z data is collected to create a topographic profile of the dune, beach, and nearshore to a minimum depth of 12 feet</a:t>
            </a:r>
          </a:p>
          <a:p>
            <a:pPr fontAlgn="auto">
              <a:spcAft>
                <a:spcPts val="0"/>
              </a:spcAft>
              <a:buNone/>
              <a:defRPr/>
            </a:pPr>
            <a:endParaRPr lang="en-US" sz="2300" b="1" dirty="0" smtClean="0">
              <a:solidFill>
                <a:srgbClr val="FFFF00"/>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sz="2300" b="1" dirty="0" smtClean="0">
                <a:solidFill>
                  <a:srgbClr val="FFFF00"/>
                </a:solidFill>
                <a:effectLst>
                  <a:outerShdw blurRad="38100" dist="38100" dir="2700000" algn="tl">
                    <a:srgbClr val="000000">
                      <a:alpha val="43137"/>
                    </a:srgbClr>
                  </a:outerShdw>
                </a:effectLst>
              </a:rPr>
              <a:t>Photographic record is kept of the beach/dune system at each site</a:t>
            </a:r>
          </a:p>
          <a:p>
            <a:endParaRPr lang="en-US" dirty="0"/>
          </a:p>
        </p:txBody>
      </p:sp>
      <p:pic>
        <p:nvPicPr>
          <p:cNvPr id="1026" name="Picture 2" descr="X:\DATA\Pictures\Projects\NJBPN\2011\Fall\Ocean\247 November 8th\Brad2.JPG"/>
          <p:cNvPicPr>
            <a:picLocks noChangeAspect="1" noChangeArrowheads="1"/>
          </p:cNvPicPr>
          <p:nvPr/>
        </p:nvPicPr>
        <p:blipFill>
          <a:blip r:embed="rId3" cstate="print"/>
          <a:srcRect/>
          <a:stretch>
            <a:fillRect/>
          </a:stretch>
        </p:blipFill>
        <p:spPr bwMode="auto">
          <a:xfrm>
            <a:off x="4648200" y="1295400"/>
            <a:ext cx="3859823" cy="2057400"/>
          </a:xfrm>
          <a:prstGeom prst="rect">
            <a:avLst/>
          </a:prstGeom>
          <a:noFill/>
        </p:spPr>
      </p:pic>
      <p:pic>
        <p:nvPicPr>
          <p:cNvPr id="5" name="Picture 3" descr="X:\DATA\Pictures\Misc\Misc 08\Spring\Shots from water\Island Beach State Park\IMG_7582.JPG"/>
          <p:cNvPicPr>
            <a:picLocks noChangeAspect="1" noChangeArrowheads="1"/>
          </p:cNvPicPr>
          <p:nvPr/>
        </p:nvPicPr>
        <p:blipFill>
          <a:blip r:embed="rId4" cstate="print"/>
          <a:srcRect/>
          <a:stretch>
            <a:fillRect/>
          </a:stretch>
        </p:blipFill>
        <p:spPr bwMode="auto">
          <a:xfrm>
            <a:off x="4648200" y="3429000"/>
            <a:ext cx="3855156" cy="2133600"/>
          </a:xfrm>
          <a:prstGeom prst="rect">
            <a:avLst/>
          </a:prstGeom>
          <a:noFill/>
          <a:ln>
            <a:solidFill>
              <a:schemeClr val="bg1"/>
            </a:solidFill>
          </a:ln>
        </p:spPr>
      </p:pic>
      <p:pic>
        <p:nvPicPr>
          <p:cNvPr id="9" name="Picture 11"/>
          <p:cNvPicPr>
            <a:picLocks noChangeArrowheads="1"/>
          </p:cNvPicPr>
          <p:nvPr/>
        </p:nvPicPr>
        <p:blipFill>
          <a:blip r:embed="rId5" cstate="print"/>
          <a:srcRect/>
          <a:stretch>
            <a:fillRect/>
          </a:stretch>
        </p:blipFill>
        <p:spPr bwMode="auto">
          <a:xfrm>
            <a:off x="7802562" y="0"/>
            <a:ext cx="1341438" cy="1295400"/>
          </a:xfrm>
          <a:prstGeom prst="rect">
            <a:avLst/>
          </a:prstGeom>
          <a:noFill/>
          <a:ln w="12700">
            <a:noFill/>
            <a:miter lim="800000"/>
            <a:headEnd/>
            <a:tailEnd/>
          </a:ln>
        </p:spPr>
      </p:pic>
      <p:pic>
        <p:nvPicPr>
          <p:cNvPr id="10" name="Picture 15"/>
          <p:cNvPicPr>
            <a:picLocks noChangeAspect="1"/>
          </p:cNvPicPr>
          <p:nvPr/>
        </p:nvPicPr>
        <p:blipFill>
          <a:blip r:embed="rId6" cstate="print"/>
          <a:srcRect/>
          <a:stretch>
            <a:fillRect/>
          </a:stretch>
        </p:blipFill>
        <p:spPr bwMode="auto">
          <a:xfrm>
            <a:off x="0" y="5638800"/>
            <a:ext cx="9144000" cy="1219200"/>
          </a:xfrm>
          <a:prstGeom prst="rect">
            <a:avLst/>
          </a:prstGeom>
          <a:noFill/>
          <a:ln w="25400">
            <a:noFill/>
            <a:miter lim="800000"/>
            <a:headEnd/>
            <a:tailEnd/>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New Jersey Coastal Zone</a:t>
            </a:r>
            <a:endParaRPr lang="en-US" sz="4000" dirty="0"/>
          </a:p>
        </p:txBody>
      </p:sp>
      <p:sp>
        <p:nvSpPr>
          <p:cNvPr id="3" name="Content Placeholder 2"/>
          <p:cNvSpPr>
            <a:spLocks noGrp="1"/>
          </p:cNvSpPr>
          <p:nvPr>
            <p:ph idx="1"/>
          </p:nvPr>
        </p:nvSpPr>
        <p:spPr>
          <a:xfrm>
            <a:off x="457200" y="1600200"/>
            <a:ext cx="4343400" cy="4038600"/>
          </a:xfrm>
        </p:spPr>
        <p:txBody>
          <a:bodyPr>
            <a:normAutofit fontScale="70000" lnSpcReduction="20000"/>
          </a:bodyPr>
          <a:lstStyle/>
          <a:p>
            <a:pPr fontAlgn="auto">
              <a:spcAft>
                <a:spcPts val="0"/>
              </a:spcAft>
              <a:buFont typeface="Book Antiqua" pitchFamily="18" charset="0"/>
              <a:buChar char="•"/>
              <a:defRPr/>
            </a:pPr>
            <a:r>
              <a:rPr lang="en-US" b="1" dirty="0" smtClean="0">
                <a:solidFill>
                  <a:srgbClr val="FFFF00"/>
                </a:solidFill>
                <a:effectLst>
                  <a:outerShdw blurRad="38100" dist="38100" dir="2700000" algn="tl">
                    <a:srgbClr val="000000">
                      <a:alpha val="43137"/>
                    </a:srgbClr>
                  </a:outerShdw>
                </a:effectLst>
              </a:rPr>
              <a:t>Monmouth County headlands consist of beaches backed by a bluff of older sediments and two major sand spits</a:t>
            </a:r>
          </a:p>
          <a:p>
            <a:pPr lvl="1" fontAlgn="auto">
              <a:spcAft>
                <a:spcPts val="0"/>
              </a:spcAft>
              <a:buFont typeface="Book Antiqua" pitchFamily="18" charset="0"/>
              <a:buChar char="•"/>
              <a:defRPr/>
            </a:pPr>
            <a:r>
              <a:rPr lang="en-US" b="1" dirty="0" smtClean="0">
                <a:solidFill>
                  <a:srgbClr val="FFFF00"/>
                </a:solidFill>
                <a:effectLst>
                  <a:outerShdw blurRad="38100" dist="38100" dir="2700000" algn="tl">
                    <a:srgbClr val="000000">
                      <a:alpha val="43137"/>
                    </a:srgbClr>
                  </a:outerShdw>
                </a:effectLst>
              </a:rPr>
              <a:t>One to the north from Long Branch (Sandy Hook)</a:t>
            </a:r>
          </a:p>
          <a:p>
            <a:pPr lvl="1" fontAlgn="auto">
              <a:spcAft>
                <a:spcPts val="0"/>
              </a:spcAft>
              <a:buFont typeface="Book Antiqua" pitchFamily="18" charset="0"/>
              <a:buChar char="•"/>
              <a:defRPr/>
            </a:pPr>
            <a:r>
              <a:rPr lang="en-US" b="1" dirty="0" smtClean="0">
                <a:solidFill>
                  <a:srgbClr val="FFFF00"/>
                </a:solidFill>
                <a:effectLst>
                  <a:outerShdw blurRad="38100" dist="38100" dir="2700000" algn="tl">
                    <a:srgbClr val="000000">
                      <a:alpha val="43137"/>
                    </a:srgbClr>
                  </a:outerShdw>
                </a:effectLst>
              </a:rPr>
              <a:t>One to the south from Bay Head (Mantoloking to Island Beach State Park)</a:t>
            </a:r>
          </a:p>
          <a:p>
            <a:pPr fontAlgn="auto">
              <a:spcAft>
                <a:spcPts val="0"/>
              </a:spcAft>
              <a:buFont typeface="Arial" pitchFamily="34" charset="0"/>
              <a:buChar char="•"/>
              <a:defRPr/>
            </a:pPr>
            <a:r>
              <a:rPr lang="en-US" b="1" dirty="0" smtClean="0">
                <a:solidFill>
                  <a:srgbClr val="FFFF00"/>
                </a:solidFill>
                <a:effectLst>
                  <a:outerShdw blurRad="38100" dist="38100" dir="2700000" algn="tl">
                    <a:srgbClr val="000000">
                      <a:alpha val="43137"/>
                    </a:srgbClr>
                  </a:outerShdw>
                </a:effectLst>
              </a:rPr>
              <a:t>The barrier island segmented shoreline covers the remainder of the NJ coastline where individual islands are separated from the mainland by a series of bays and tidal lagoons</a:t>
            </a:r>
          </a:p>
          <a:p>
            <a:endParaRPr lang="en-US"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a:stretch>
            <a:fillRect/>
          </a:stretch>
        </p:blipFill>
        <p:spPr bwMode="auto">
          <a:xfrm>
            <a:off x="5181599" y="1676400"/>
            <a:ext cx="3200401" cy="3825186"/>
          </a:xfrm>
          <a:prstGeom prst="rect">
            <a:avLst/>
          </a:prstGeom>
          <a:noFill/>
          <a:ln w="9525">
            <a:solidFill>
              <a:schemeClr val="bg1">
                <a:lumMod val="95000"/>
                <a:lumOff val="5000"/>
              </a:schemeClr>
            </a:solidFill>
            <a:miter lim="800000"/>
            <a:headEnd/>
            <a:tailEnd/>
          </a:ln>
        </p:spPr>
      </p:pic>
      <p:pic>
        <p:nvPicPr>
          <p:cNvPr id="8"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9" name="Picture 15"/>
          <p:cNvPicPr>
            <a:picLocks noChangeAspect="1"/>
          </p:cNvPicPr>
          <p:nvPr/>
        </p:nvPicPr>
        <p:blipFill>
          <a:blip r:embed="rId5" cstate="print"/>
          <a:srcRect/>
          <a:stretch>
            <a:fillRect/>
          </a:stretch>
        </p:blipFill>
        <p:spPr bwMode="auto">
          <a:xfrm>
            <a:off x="0" y="5638800"/>
            <a:ext cx="9144000" cy="1219200"/>
          </a:xfrm>
          <a:prstGeom prst="rect">
            <a:avLst/>
          </a:prstGeom>
          <a:noFill/>
          <a:ln w="25400">
            <a:noFill/>
            <a:miter lim="800000"/>
            <a:headEnd/>
            <a:tailEnd/>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199635" cy="114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Beach Dune Susceptibility Assessment</a:t>
            </a:r>
            <a:endParaRPr lang="en-US" dirty="0"/>
          </a:p>
        </p:txBody>
      </p:sp>
      <p:sp>
        <p:nvSpPr>
          <p:cNvPr id="3" name="Content Placeholder 2"/>
          <p:cNvSpPr>
            <a:spLocks noGrp="1"/>
          </p:cNvSpPr>
          <p:nvPr>
            <p:ph idx="1"/>
          </p:nvPr>
        </p:nvSpPr>
        <p:spPr>
          <a:xfrm>
            <a:off x="228600" y="1600200"/>
            <a:ext cx="8686800" cy="4419600"/>
          </a:xfrm>
        </p:spPr>
        <p:txBody>
          <a:bodyPr>
            <a:normAutofit fontScale="77500" lnSpcReduction="20000"/>
          </a:bodyPr>
          <a:lstStyle/>
          <a:p>
            <a:pPr>
              <a:buFont typeface="Arial" pitchFamily="34" charset="0"/>
              <a:buChar char="•"/>
            </a:pPr>
            <a:r>
              <a:rPr lang="en-US" b="1" dirty="0" smtClean="0">
                <a:solidFill>
                  <a:srgbClr val="FFFF00"/>
                </a:solidFill>
                <a:effectLst>
                  <a:outerShdw blurRad="50800" dist="38100" algn="l" rotWithShape="0">
                    <a:prstClr val="black">
                      <a:alpha val="40000"/>
                    </a:prstClr>
                  </a:outerShdw>
                </a:effectLst>
                <a:uFill>
                  <a:solidFill>
                    <a:schemeClr val="accent2">
                      <a:lumMod val="20000"/>
                      <a:lumOff val="80000"/>
                    </a:schemeClr>
                  </a:solidFill>
                </a:uFill>
                <a:latin typeface="Arial Narrow" pitchFamily="34" charset="0"/>
              </a:rPr>
              <a:t>A GIS-based beach-dune system susceptibility assessment began in 2007 to evaluate the performance potential of the oceanfront beach-dune system, identifying weaknesses in the system and highlighting areas that may be vulnerable to storm damage.</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latin typeface="Arial Narrow" pitchFamily="34" charset="0"/>
              </a:rPr>
              <a:t>The assessment was carried out by segmenting the beach-dune system, long-shore into uniform zonal analysis areas, called "bins“.</a:t>
            </a:r>
          </a:p>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latin typeface="Arial Narrow"/>
              </a:rPr>
              <a:t>For each bin, several variables relating to dune, beach, and nearshore geomorphology, and to the presence of vegetation and structures (such as groins), were collected, compiled, and evaluated in order to determine the susceptibility of the dune system to potential damage from storm activity.</a:t>
            </a:r>
            <a:endParaRPr lang="en-US" b="1" dirty="0" smtClean="0">
              <a:solidFill>
                <a:srgbClr val="FFFF00"/>
              </a:solidFill>
              <a:effectLst>
                <a:outerShdw blurRad="38100" dist="38100" dir="2700000" algn="tl">
                  <a:srgbClr val="000000">
                    <a:alpha val="43137"/>
                  </a:srgbClr>
                </a:outerShdw>
              </a:effectLst>
              <a:uFill>
                <a:solidFill>
                  <a:schemeClr val="accent2">
                    <a:lumMod val="20000"/>
                    <a:lumOff val="80000"/>
                  </a:schemeClr>
                </a:solidFill>
              </a:uFill>
              <a:latin typeface="Arial Narrow" pitchFamily="34" charset="0"/>
            </a:endParaRPr>
          </a:p>
          <a:p>
            <a:pPr>
              <a:buFont typeface="Arial" pitchFamily="34" charset="0"/>
              <a:buChar char="•"/>
            </a:pPr>
            <a:r>
              <a:rPr lang="en-US" b="1" dirty="0" smtClean="0">
                <a:solidFill>
                  <a:srgbClr val="FFFF00"/>
                </a:solidFill>
                <a:effectLst>
                  <a:outerShdw blurRad="50800" dist="38100" algn="l" rotWithShape="0">
                    <a:prstClr val="black">
                      <a:alpha val="40000"/>
                    </a:prstClr>
                  </a:outerShdw>
                </a:effectLst>
                <a:uFill>
                  <a:solidFill>
                    <a:schemeClr val="accent2">
                      <a:lumMod val="20000"/>
                      <a:lumOff val="80000"/>
                    </a:schemeClr>
                  </a:solidFill>
                </a:uFill>
                <a:latin typeface="Arial Narrow" pitchFamily="34" charset="0"/>
              </a:rPr>
              <a:t>The assessments have been performed for all of Ocean and Atlantic County prior to Hurricane Sandy.</a:t>
            </a:r>
          </a:p>
          <a:p>
            <a:pPr lvl="1">
              <a:buFont typeface="Arial" pitchFamily="34" charset="0"/>
              <a:buChar char="•"/>
            </a:pPr>
            <a:r>
              <a:rPr lang="en-US" b="1" dirty="0" smtClean="0">
                <a:solidFill>
                  <a:srgbClr val="FFFF00"/>
                </a:solidFill>
                <a:effectLst>
                  <a:outerShdw blurRad="50800" dist="38100" algn="l" rotWithShape="0">
                    <a:prstClr val="black">
                      <a:alpha val="40000"/>
                    </a:prstClr>
                  </a:outerShdw>
                </a:effectLst>
                <a:uFill>
                  <a:solidFill>
                    <a:schemeClr val="accent2">
                      <a:lumMod val="20000"/>
                      <a:lumOff val="80000"/>
                    </a:schemeClr>
                  </a:solidFill>
                </a:uFill>
                <a:latin typeface="Arial Narrow" pitchFamily="34" charset="0"/>
              </a:rPr>
              <a:t>Cape May County currently being assessed</a:t>
            </a:r>
          </a:p>
          <a:p>
            <a:pPr>
              <a:buFont typeface="Arial" pitchFamily="34" charset="0"/>
              <a:buChar char="•"/>
              <a:defRPr/>
            </a:pPr>
            <a:endParaRPr lang="en-US" sz="3200" b="1" dirty="0" smtClean="0">
              <a:effectLst>
                <a:outerShdw blurRad="50800" dist="38100" algn="l" rotWithShape="0">
                  <a:prstClr val="black">
                    <a:alpha val="40000"/>
                  </a:prstClr>
                </a:outerShdw>
              </a:effectLst>
              <a:uFill>
                <a:solidFill>
                  <a:schemeClr val="accent2">
                    <a:lumMod val="20000"/>
                    <a:lumOff val="80000"/>
                  </a:schemeClr>
                </a:solidFill>
              </a:uFill>
              <a:latin typeface="Arial Narrow" pitchFamily="34" charset="0"/>
            </a:endParaRPr>
          </a:p>
          <a:p>
            <a:pPr>
              <a:buFont typeface="Arial" pitchFamily="34" charset="0"/>
              <a:buChar char="•"/>
            </a:pPr>
            <a:endParaRPr lang="en-US" b="1" dirty="0" smtClean="0">
              <a:effectLst>
                <a:outerShdw blurRad="50800" dist="38100" algn="l" rotWithShape="0">
                  <a:prstClr val="black">
                    <a:alpha val="40000"/>
                  </a:prstClr>
                </a:outerShdw>
              </a:effectLst>
              <a:uFill>
                <a:solidFill>
                  <a:schemeClr val="accent2">
                    <a:lumMod val="20000"/>
                    <a:lumOff val="80000"/>
                  </a:schemeClr>
                </a:solidFill>
              </a:uFill>
              <a:latin typeface="Arial Narrow" pitchFamily="34" charset="0"/>
            </a:endParaRPr>
          </a:p>
          <a:p>
            <a:endParaRPr lang="en-US" dirty="0"/>
          </a:p>
        </p:txBody>
      </p:sp>
      <p:pic>
        <p:nvPicPr>
          <p:cNvPr id="9" name="Picture 11"/>
          <p:cNvPicPr>
            <a:picLocks noChangeArrowheads="1"/>
          </p:cNvPicPr>
          <p:nvPr/>
        </p:nvPicPr>
        <p:blipFill>
          <a:blip r:embed="rId4" cstate="print"/>
          <a:srcRect/>
          <a:stretch>
            <a:fillRect/>
          </a:stretch>
        </p:blipFill>
        <p:spPr bwMode="auto">
          <a:xfrm>
            <a:off x="7802562" y="0"/>
            <a:ext cx="1341438" cy="1295400"/>
          </a:xfrm>
          <a:prstGeom prst="rect">
            <a:avLst/>
          </a:prstGeom>
          <a:noFill/>
          <a:ln w="12700">
            <a:noFill/>
            <a:miter lim="800000"/>
            <a:headEnd/>
            <a:tailEnd/>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76200"/>
            <a:ext cx="1295400" cy="123424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7260</TotalTime>
  <Words>3557</Words>
  <Application>Microsoft Macintosh PowerPoint</Application>
  <PresentationFormat>On-screen Show (4:3)</PresentationFormat>
  <Paragraphs>329</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Apex</vt:lpstr>
      <vt:lpstr>Impacts of Hurricane Sandy on the New Jersey Coastline and How Can We Respond?</vt:lpstr>
      <vt:lpstr>Hurricane Sandy</vt:lpstr>
      <vt:lpstr>Notable Tide Gauge  Readings During Sandy</vt:lpstr>
      <vt:lpstr>Washovers in Ocean &amp; Monmouth County</vt:lpstr>
      <vt:lpstr>New Jersey Beach Profile Network</vt:lpstr>
      <vt:lpstr>New Jersey Beach Profile Network</vt:lpstr>
      <vt:lpstr>Data Collection</vt:lpstr>
      <vt:lpstr>New Jersey Coastal Zone</vt:lpstr>
      <vt:lpstr>Beach Dune Susceptibility Assessment</vt:lpstr>
      <vt:lpstr>How does the Assessment  work?</vt:lpstr>
      <vt:lpstr>Beach Dune Susceptibility Assessment</vt:lpstr>
      <vt:lpstr>Northern Ocean County</vt:lpstr>
      <vt:lpstr>Mantoloking NJBPN 153</vt:lpstr>
      <vt:lpstr>Mantoloking NJBPN 153</vt:lpstr>
      <vt:lpstr>Seaside Park NJBPN 347</vt:lpstr>
      <vt:lpstr>LBI - Holgate</vt:lpstr>
      <vt:lpstr>NJ Cumulative Sand  Volume Losses From Sandy </vt:lpstr>
      <vt:lpstr>How Can We Respond?</vt:lpstr>
      <vt:lpstr>PowerPoint Presentation</vt:lpstr>
      <vt:lpstr>PowerPoint Presentation</vt:lpstr>
      <vt:lpstr>PowerPoint Presentation</vt:lpstr>
      <vt:lpstr>PowerPoint Presentation</vt:lpstr>
      <vt:lpstr>PowerPoint Presentation</vt:lpstr>
      <vt:lpstr>Acknowledgments</vt:lpstr>
    </vt:vector>
  </TitlesOfParts>
  <Company>Richard Stockton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Hurricane Sandy on the New Jersey Coastline and How Can We Respond?</dc:title>
  <dc:creator>smithb</dc:creator>
  <cp:lastModifiedBy>Brad Smith</cp:lastModifiedBy>
  <cp:revision>294</cp:revision>
  <dcterms:created xsi:type="dcterms:W3CDTF">2012-12-21T18:58:39Z</dcterms:created>
  <dcterms:modified xsi:type="dcterms:W3CDTF">2013-03-19T13:23:24Z</dcterms:modified>
</cp:coreProperties>
</file>