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9" r:id="rId4"/>
    <p:sldId id="263" r:id="rId5"/>
    <p:sldId id="264" r:id="rId6"/>
    <p:sldId id="274" r:id="rId7"/>
    <p:sldId id="277" r:id="rId8"/>
    <p:sldId id="278" r:id="rId9"/>
    <p:sldId id="283" r:id="rId10"/>
    <p:sldId id="284" r:id="rId11"/>
    <p:sldId id="290" r:id="rId12"/>
    <p:sldId id="276" r:id="rId13"/>
    <p:sldId id="286" r:id="rId14"/>
    <p:sldId id="288" r:id="rId15"/>
    <p:sldId id="289" r:id="rId16"/>
    <p:sldId id="308" r:id="rId17"/>
    <p:sldId id="285" r:id="rId18"/>
    <p:sldId id="269" r:id="rId19"/>
    <p:sldId id="287" r:id="rId20"/>
    <p:sldId id="292" r:id="rId21"/>
    <p:sldId id="295" r:id="rId22"/>
    <p:sldId id="293" r:id="rId23"/>
    <p:sldId id="294" r:id="rId24"/>
    <p:sldId id="270" r:id="rId25"/>
    <p:sldId id="271" r:id="rId26"/>
    <p:sldId id="265" r:id="rId27"/>
    <p:sldId id="275" r:id="rId28"/>
    <p:sldId id="258" r:id="rId29"/>
    <p:sldId id="281" r:id="rId30"/>
    <p:sldId id="307" r:id="rId31"/>
    <p:sldId id="282" r:id="rId32"/>
    <p:sldId id="304" r:id="rId33"/>
    <p:sldId id="305" r:id="rId34"/>
    <p:sldId id="30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308"/>
    <a:srgbClr val="2C5206"/>
    <a:srgbClr val="22C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7" autoAdjust="0"/>
    <p:restoredTop sz="92992" autoAdjust="0"/>
  </p:normalViewPr>
  <p:slideViewPr>
    <p:cSldViewPr snapToGrid="0">
      <p:cViewPr varScale="1">
        <p:scale>
          <a:sx n="114" d="100"/>
          <a:sy n="114" d="100"/>
        </p:scale>
        <p:origin x="-17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B2C0-0285-47F3-BF62-A510E7D722DE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64823-92D2-4104-88B7-8917767BF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2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0F27F59-BA16-440E-AF13-A0686278ECD7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7B3ECC-B288-4CB4-982C-430FF18B5AEC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7B3ECC-B288-4CB4-982C-430FF18B5AEC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As you recall, </a:t>
            </a:r>
            <a:r>
              <a:rPr lang="en-US" smtClean="0"/>
              <a:t>differing orientation of structures have been interpreted to represent two main shortening directions in the area, the first being NE-SW and the second being E to W.  I visited the Hogan Reservoir area, labeled in the black box, where the orientation of the contacts is thought to reflect E-W directed shortening.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2A8E7F-2A74-40E9-A42E-755D02E217DB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At Hogan Reservoir, I found that no matter how the beds are oriented, there’s strong evidence for NE/SW-directed shortening and little to no evidence of E/W shortening. I measured several joint sets, and their resulting stereonet plot shows a NE-SW shortening component as the strongest. I don’t reject the evidence for E-W directed shortening in the vicinity of the eastern Beartooths, but I do postulate that perhaps an E-W component of shortening occurred synchronously with NE-SW directed shortening, and that could explain why some areas do not show an overprint of E-W shortening and other areas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33C6DC-B9FB-42C2-968E-6E34D074C838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Possible</a:t>
            </a:r>
            <a:r>
              <a:rPr lang="en-US" baseline="0" dirty="0" smtClean="0"/>
              <a:t> location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7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5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Flat </a:t>
            </a:r>
            <a:r>
              <a:rPr lang="en-US" dirty="0" err="1" smtClean="0"/>
              <a:t>Conglo</a:t>
            </a:r>
            <a:r>
              <a:rPr lang="en-US" baseline="0" dirty="0" smtClean="0"/>
              <a:t> next to Flat </a:t>
            </a:r>
            <a:r>
              <a:rPr lang="en-US" baseline="0" dirty="0" err="1" smtClean="0"/>
              <a:t>Conglo</a:t>
            </a:r>
            <a:r>
              <a:rPr lang="en-US" baseline="0" dirty="0" smtClean="0"/>
              <a:t> underlain by tilted </a:t>
            </a:r>
            <a:r>
              <a:rPr lang="en-US" baseline="0" dirty="0" err="1" smtClean="0"/>
              <a:t>Tfu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74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little hard to see, but it’s flat Willwood on top of </a:t>
            </a:r>
            <a:r>
              <a:rPr lang="en-US" smtClean="0"/>
              <a:t>tilted Cretaceous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0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Possible slide 2: Background info—location, ages of rock types/names of formations (adjacent to Pat O’Hara </a:t>
            </a:r>
            <a:r>
              <a:rPr lang="en-US" dirty="0" err="1" smtClean="0"/>
              <a:t>Mtn</a:t>
            </a:r>
            <a:r>
              <a:rPr lang="en-US" dirty="0" smtClean="0"/>
              <a:t> structure)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68C92-6AB6-4A68-95EE-FDEC445E0332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Descrip</a:t>
            </a:r>
            <a:r>
              <a:rPr lang="en-US" dirty="0" smtClean="0"/>
              <a:t> of Pierce’s map—why did</a:t>
            </a:r>
            <a:r>
              <a:rPr lang="en-US" baseline="0" dirty="0" smtClean="0"/>
              <a:t> you go back there, nature of contacts (unconformities)—next slide, show Pierce’s cross section(s)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Label location on map, show picture(s)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 of Heart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, Cretaceous rocks are steep and </a:t>
            </a:r>
            <a:r>
              <a:rPr lang="en-US" baseline="0" dirty="0" err="1" smtClean="0"/>
              <a:t>Tfu</a:t>
            </a:r>
            <a:r>
              <a:rPr lang="en-US" baseline="0" dirty="0" smtClean="0"/>
              <a:t>/Tw are gently-dipping.  Also, Cretaceous rocks are striking WNW, while in the northern </a:t>
            </a:r>
            <a:r>
              <a:rPr lang="en-US" baseline="0" dirty="0" err="1" smtClean="0"/>
              <a:t>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 area they’re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9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 of Heart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, Cretaceous rocks are steep and </a:t>
            </a:r>
            <a:r>
              <a:rPr lang="en-US" baseline="0" dirty="0" err="1" smtClean="0"/>
              <a:t>Tfu</a:t>
            </a:r>
            <a:r>
              <a:rPr lang="en-US" baseline="0" dirty="0" smtClean="0"/>
              <a:t>/Tw are gently-dipping.  Also, Cretaceous rocks are striking WNW, while in the northern </a:t>
            </a:r>
            <a:r>
              <a:rPr lang="en-US" baseline="0" dirty="0" err="1" smtClean="0"/>
              <a:t>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 area they’re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 of Heart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, Cretaceous rocks are steep and </a:t>
            </a:r>
            <a:r>
              <a:rPr lang="en-US" baseline="0" dirty="0" err="1" smtClean="0"/>
              <a:t>Tfu</a:t>
            </a:r>
            <a:r>
              <a:rPr lang="en-US" baseline="0" dirty="0" smtClean="0"/>
              <a:t>/Tw are gently-dipping.  Also, Cretaceous rocks are striking WNW, while in the northern </a:t>
            </a:r>
            <a:r>
              <a:rPr lang="en-US" baseline="0" dirty="0" err="1" smtClean="0"/>
              <a:t>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 area they’re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64823-92D2-4104-88B7-8917767BF4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9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355B07B-32DC-4367-9380-10327FFBE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02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1AB717E-976B-4D8D-9472-8EAA8A60D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6CD985B-81B7-41CD-B4B1-2E9B8CBE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50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5B2D3DC-B80B-4E80-AA25-1D13F0134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3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8AC0BFD-D75A-442C-A8E2-F838D3DC0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5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DE9EAFC-352C-4ED6-A34E-B2CAB1FF5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2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D8711FB-7A5D-412A-AC68-1BB2E6FCA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1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076157A-3FFB-46D7-A67C-BC0076A97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8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52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35FBDC4-CAE4-4660-A5E2-0E088B608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89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54AA66-67C3-4B43-A705-05646C88C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12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052D1C6-9AF9-4958-86E0-4FCA0A190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4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2D333C4-58CF-4A12-B4F3-9304F16A1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7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6466F22-223D-4F85-A9C7-C090245F1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97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1A1EA980-B00C-4111-B2DF-046D3AF42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56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B0E869A-D089-4A5B-8BD9-01E09F6D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5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154F722-1033-46F1-90C5-64EB5F26A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79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F416E0B-5040-46C0-A2E5-64751169B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89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2900939-D689-40EB-8415-DBA9D856B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08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AC3F7C5-EE55-48A7-9F7B-51472442D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98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D0D7E56-37CD-4AE1-BCB6-7B7821D5F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26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17D7781-9AC5-4C58-BCFD-F31F21B27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4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BB3C038-5B4F-4C93-9011-84E874CE8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3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1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9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1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6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F2D0-8A85-4C85-AF26-B8E4037D4397}" type="datetimeFigureOut">
              <a:rPr lang="en-US" smtClean="0"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0219A-FA66-4CAE-B143-63C89CAC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6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D2FA"/>
            </a:gs>
            <a:gs pos="100000">
              <a:srgbClr val="95E66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F7887-4AA1-4877-BF71-DE1141FC37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3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2D2FA"/>
            </a:gs>
            <a:gs pos="100000">
              <a:srgbClr val="95E66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9A9310-2061-4242-B7AF-A3ED7E1DE7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wesome Laura\Pictures\2012FieldPics\Up to 8 8 2012\Facebook\DSC055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-30" r="12428" b="2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-3048000" y="2868777"/>
            <a:ext cx="12192000" cy="207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Laura Neser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Kevin Stewart</a:t>
            </a:r>
            <a:endParaRPr lang="en-US" sz="28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algn="r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University of North Carolina at Chapel Hill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Department of Geological Sciences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-5013" y="762000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Two episodes of Laramide shortening as revealed by Paleogene unconformities near Heart Mountain, northwestern Wyoming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5" name="Picture 7" descr="C:\Users\Awesome Laura\Documents\Dissertation\UN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5921375"/>
            <a:ext cx="337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1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1088829"/>
            <a:ext cx="4394498" cy="156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/>
              <a:t>Northwest of Heart Mountain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9015" y="3794737"/>
            <a:ext cx="8464731" cy="3063264"/>
            <a:chOff x="585140" y="3690234"/>
            <a:chExt cx="8464731" cy="3063264"/>
          </a:xfrm>
        </p:grpSpPr>
        <p:grpSp>
          <p:nvGrpSpPr>
            <p:cNvPr id="8" name="Group 7"/>
            <p:cNvGrpSpPr/>
            <p:nvPr/>
          </p:nvGrpSpPr>
          <p:grpSpPr>
            <a:xfrm>
              <a:off x="585140" y="3690234"/>
              <a:ext cx="8464731" cy="3063264"/>
              <a:chOff x="1" y="803992"/>
              <a:chExt cx="9287415" cy="3360981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19"/>
              <a:stretch/>
            </p:blipFill>
            <p:spPr bwMode="auto">
              <a:xfrm>
                <a:off x="1" y="958131"/>
                <a:ext cx="8419879" cy="3183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0" name="Straight Connector 9"/>
              <p:cNvCxnSpPr/>
              <p:nvPr/>
            </p:nvCxnSpPr>
            <p:spPr bwMode="auto">
              <a:xfrm>
                <a:off x="8400756" y="968064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8399309" y="2011137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8411570" y="3070308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8479103" y="803992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7000’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538493" y="1820139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  <a:r>
                  <a:rPr lang="en-US" dirty="0" smtClean="0"/>
                  <a:t>000’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515020" y="2891177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5000’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>
                <a:off x="8403258" y="4119656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8516379" y="3795641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  <a:r>
                  <a:rPr lang="en-US" dirty="0" smtClean="0"/>
                  <a:t>000’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876320" y="384342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B’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3873" y="381205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en-US" dirty="0" smtClean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33513" y="1"/>
            <a:ext cx="4170852" cy="3905794"/>
            <a:chOff x="5044625" y="-60290"/>
            <a:chExt cx="4099375" cy="383885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2165" r="778" b="5651"/>
            <a:stretch/>
          </p:blipFill>
          <p:spPr bwMode="auto">
            <a:xfrm>
              <a:off x="5128821" y="1"/>
              <a:ext cx="3149572" cy="3749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5134696" y="0"/>
              <a:ext cx="3138318" cy="374904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10117" y="246567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44°40’</a:t>
              </a:r>
              <a:endParaRPr lang="en-US" dirty="0"/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8180809" y="2652317"/>
              <a:ext cx="1878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8302103" y="-60290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44°43’</a:t>
              </a:r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8177459" y="81615"/>
              <a:ext cx="1878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6935934" y="1194945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Willwood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4504" y="3440015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153124" y="2610394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A’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44625" y="836536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</a:t>
              </a:r>
              <a:endParaRPr lang="en-US" sz="1600" dirty="0" smtClean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365767" y="248580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B’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23345" y="-14232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109°10’</a:t>
              </a:r>
              <a:endParaRPr lang="en-US" dirty="0"/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6095700" y="0"/>
              <a:ext cx="0" cy="711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266192" y="1137878"/>
              <a:ext cx="7184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Fort</a:t>
              </a:r>
            </a:p>
            <a:p>
              <a:r>
                <a:rPr lang="en-US" sz="1600" dirty="0" smtClean="0"/>
                <a:t>Union</a:t>
              </a:r>
              <a:endParaRPr lang="en-US" sz="1600" dirty="0"/>
            </a:p>
          </p:txBody>
        </p:sp>
        <p:sp>
          <p:nvSpPr>
            <p:cNvPr id="61" name="TextBox 60"/>
            <p:cNvSpPr txBox="1"/>
            <p:nvPr/>
          </p:nvSpPr>
          <p:spPr>
            <a:xfrm rot="4049133">
              <a:off x="5966064" y="1771226"/>
              <a:ext cx="8367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Lance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4049133">
              <a:off x="5479847" y="1786186"/>
              <a:ext cx="1204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Meeteetse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3570885">
              <a:off x="4917279" y="1473727"/>
              <a:ext cx="12006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Mesaverde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89617" y="2360920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Cody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78399" y="2027233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Heart Mountain</a:t>
              </a: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7422208" y="2300289"/>
              <a:ext cx="108402" cy="218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508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6" t="37563" r="16891" b="28352"/>
          <a:stretch/>
        </p:blipFill>
        <p:spPr bwMode="auto">
          <a:xfrm>
            <a:off x="592184" y="1258949"/>
            <a:ext cx="7979710" cy="504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676503" y="3148149"/>
            <a:ext cx="3108960" cy="118872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6754"/>
            <a:ext cx="9144000" cy="861391"/>
          </a:xfrm>
        </p:spPr>
        <p:txBody>
          <a:bodyPr/>
          <a:lstStyle/>
          <a:p>
            <a:r>
              <a:rPr lang="en-US" sz="3200" dirty="0" smtClean="0"/>
              <a:t>Geologic map of southern Heart Mountain area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513909" y="4558937"/>
            <a:ext cx="2142308" cy="574766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9898" y="3178629"/>
            <a:ext cx="3500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Lillegraven’s</a:t>
            </a:r>
            <a:r>
              <a:rPr lang="en-US" sz="2400" dirty="0" smtClean="0"/>
              <a:t> proposed thrust fault site that we revisited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4323806" y="4088674"/>
            <a:ext cx="352697" cy="48332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587829" y="1262743"/>
            <a:ext cx="7975600" cy="5033554"/>
          </a:xfrm>
          <a:prstGeom prst="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744997"/>
            <a:ext cx="915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Paleocene Fort Union </a:t>
            </a:r>
            <a:r>
              <a:rPr lang="en-US" sz="2200" dirty="0" smtClean="0"/>
              <a:t>Fm. conformable with</a:t>
            </a:r>
            <a:r>
              <a:rPr lang="en-US" sz="2200" dirty="0"/>
              <a:t> L. Paleocene-Eocene Willwood Fm.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444138"/>
            <a:ext cx="9152919" cy="1310512"/>
          </a:xfrm>
        </p:spPr>
        <p:txBody>
          <a:bodyPr/>
          <a:lstStyle/>
          <a:p>
            <a:r>
              <a:rPr lang="en-US" dirty="0" smtClean="0"/>
              <a:t>Paleocene and Eocene sediments south of Heart Mountain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2225388"/>
            <a:ext cx="9144000" cy="3452126"/>
            <a:chOff x="274319" y="3673827"/>
            <a:chExt cx="7419703" cy="2801154"/>
          </a:xfrm>
        </p:grpSpPr>
        <p:pic>
          <p:nvPicPr>
            <p:cNvPr id="3074" name="Picture 2" descr="C:\Users\Awesome Laura\Pictures\2012FieldPics\Up to 7 30 2012\DSC0526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61" r="21443" b="24964"/>
            <a:stretch/>
          </p:blipFill>
          <p:spPr bwMode="auto">
            <a:xfrm>
              <a:off x="274320" y="3673827"/>
              <a:ext cx="7406639" cy="2801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274319" y="3673827"/>
              <a:ext cx="7419703" cy="2801154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5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744997"/>
            <a:ext cx="915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Paleocene Fort Union </a:t>
            </a:r>
            <a:r>
              <a:rPr lang="en-US" sz="2200" dirty="0" smtClean="0"/>
              <a:t>Fm. conformable with</a:t>
            </a:r>
            <a:r>
              <a:rPr lang="en-US" sz="2200" dirty="0"/>
              <a:t> L. Paleocene-Eocene Willwood Fm.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444138"/>
            <a:ext cx="9152919" cy="1310512"/>
          </a:xfrm>
        </p:spPr>
        <p:txBody>
          <a:bodyPr/>
          <a:lstStyle/>
          <a:p>
            <a:r>
              <a:rPr lang="en-US" dirty="0" smtClean="0"/>
              <a:t>Paleocene and Eocene sediments south of Heart Mountain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2220686"/>
            <a:ext cx="9144000" cy="3461657"/>
            <a:chOff x="0" y="2103120"/>
            <a:chExt cx="9144000" cy="3461657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2107822"/>
              <a:ext cx="9144000" cy="3452126"/>
              <a:chOff x="274319" y="3673827"/>
              <a:chExt cx="7419703" cy="2801154"/>
            </a:xfrm>
          </p:grpSpPr>
          <p:pic>
            <p:nvPicPr>
              <p:cNvPr id="3074" name="Picture 2" descr="C:\Users\Awesome Laura\Pictures\2012FieldPics\Up to 7 30 2012\DSC0526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61" r="21443" b="24964"/>
              <a:stretch/>
            </p:blipFill>
            <p:spPr bwMode="auto">
              <a:xfrm>
                <a:off x="274320" y="3673827"/>
                <a:ext cx="7406639" cy="2801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274319" y="3673827"/>
                <a:ext cx="7419703" cy="2801154"/>
              </a:xfrm>
              <a:prstGeom prst="rect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 bwMode="auto">
            <a:xfrm>
              <a:off x="0" y="2103120"/>
              <a:ext cx="9144000" cy="3461657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3326001"/>
              <a:ext cx="6217920" cy="135656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776548" y="2873828"/>
              <a:ext cx="5460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L. Paleocene-Eocene Willwood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65417" y="3849188"/>
              <a:ext cx="3309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Paleocene Fort Union</a:t>
              </a:r>
              <a:endParaRPr lang="en-US" sz="2400" dirty="0"/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6514011" y="3831098"/>
            <a:ext cx="2629989" cy="57379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740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8918" y="6097694"/>
            <a:ext cx="91529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Cretaceous Lance Formation dipping 50 degrees</a:t>
            </a:r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8919" y="182880"/>
            <a:ext cx="9152919" cy="1310512"/>
          </a:xfrm>
        </p:spPr>
        <p:txBody>
          <a:bodyPr/>
          <a:lstStyle/>
          <a:p>
            <a:r>
              <a:rPr lang="en-US" dirty="0" smtClean="0"/>
              <a:t>Tilted Cretaceous rocks south of Heart Mountain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71550" y="1724297"/>
            <a:ext cx="7290163" cy="4155077"/>
            <a:chOff x="971550" y="1802674"/>
            <a:chExt cx="7290163" cy="4155077"/>
          </a:xfrm>
        </p:grpSpPr>
        <p:pic>
          <p:nvPicPr>
            <p:cNvPr id="16" name="Picture 2" descr="C:\Users\Awesome Laura\Pictures\2012FieldPics\Up to 8 20 2012\DSC0595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6" b="19422"/>
            <a:stretch/>
          </p:blipFill>
          <p:spPr bwMode="auto">
            <a:xfrm>
              <a:off x="972639" y="1809810"/>
              <a:ext cx="7289074" cy="4147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 bwMode="auto">
            <a:xfrm>
              <a:off x="971550" y="1802674"/>
              <a:ext cx="7284176" cy="4153989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5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574766"/>
            <a:ext cx="4036423" cy="181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/>
              <a:t>South of Heart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0942" y="3181832"/>
            <a:ext cx="7765596" cy="3676168"/>
            <a:chOff x="333375" y="2800350"/>
            <a:chExt cx="8426073" cy="39888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" t="3030" r="12126" b="4325"/>
            <a:stretch/>
          </p:blipFill>
          <p:spPr bwMode="auto">
            <a:xfrm>
              <a:off x="333375" y="2800350"/>
              <a:ext cx="7562850" cy="387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7867650" y="3314700"/>
              <a:ext cx="891798" cy="3474482"/>
              <a:chOff x="7867650" y="3314700"/>
              <a:chExt cx="891798" cy="347448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7886700" y="3505200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7877175" y="5095875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867650" y="6638925"/>
                <a:ext cx="1905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" name="TextBox 5"/>
              <p:cNvSpPr txBox="1"/>
              <p:nvPr/>
            </p:nvSpPr>
            <p:spPr>
              <a:xfrm>
                <a:off x="7991475" y="3314700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7000’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010525" y="4914900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  <a:r>
                  <a:rPr lang="en-US" dirty="0" smtClean="0"/>
                  <a:t>000’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81950" y="6419850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5000’</a:t>
                </a: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478260" y="3200401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35814" y="3174275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10297" y="0"/>
            <a:ext cx="5225143" cy="3247241"/>
            <a:chOff x="4010297" y="0"/>
            <a:chExt cx="5225143" cy="324724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" r="1209" b="567"/>
            <a:stretch/>
          </p:blipFill>
          <p:spPr bwMode="auto">
            <a:xfrm>
              <a:off x="4010297" y="0"/>
              <a:ext cx="4402048" cy="2904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785454" y="1841863"/>
              <a:ext cx="7184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Fort</a:t>
              </a:r>
            </a:p>
            <a:p>
              <a:r>
                <a:rPr lang="en-US" sz="1600" dirty="0" smtClean="0"/>
                <a:t>Union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70486" y="874265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Willwood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11142" y="2499359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Lance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15374">
              <a:off x="5289746" y="1532710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Meeteetse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2124791">
              <a:off x="5914431" y="2265301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Mesaverde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3700" y="2577738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Cody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34329" y="592185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Heart Mountain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6893290" y="891550"/>
              <a:ext cx="108402" cy="218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8401557" y="1097280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44°40’</a:t>
              </a:r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8286593" y="1283918"/>
              <a:ext cx="1878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676385" y="2869201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109°10’</a:t>
              </a:r>
              <a:endParaRPr lang="en-US" dirty="0"/>
            </a:p>
          </p:txBody>
        </p:sp>
        <p:cxnSp>
          <p:nvCxnSpPr>
            <p:cNvPr id="2054" name="Straight Connector 2053"/>
            <p:cNvCxnSpPr/>
            <p:nvPr/>
          </p:nvCxnSpPr>
          <p:spPr bwMode="auto">
            <a:xfrm>
              <a:off x="5152612" y="2752791"/>
              <a:ext cx="0" cy="2078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7950808" y="2877909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109°5’</a:t>
              </a:r>
              <a:endParaRPr lang="en-US" dirty="0"/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8413972" y="2761500"/>
              <a:ext cx="0" cy="2078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5951597" y="2259876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39426" y="1214847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A’</a:t>
              </a:r>
            </a:p>
          </p:txBody>
        </p:sp>
        <p:sp>
          <p:nvSpPr>
            <p:cNvPr id="2056" name="Rectangle 2055"/>
            <p:cNvSpPr/>
            <p:nvPr/>
          </p:nvSpPr>
          <p:spPr bwMode="auto">
            <a:xfrm>
              <a:off x="4015409" y="0"/>
              <a:ext cx="4398014" cy="290345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0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90" y="2"/>
            <a:ext cx="9143999" cy="1056365"/>
          </a:xfrm>
        </p:spPr>
        <p:txBody>
          <a:bodyPr/>
          <a:lstStyle/>
          <a:p>
            <a:r>
              <a:rPr lang="en-US" sz="3200" dirty="0" smtClean="0"/>
              <a:t>Change in trend of Cretaceous strata from western to southern Heart Mountain area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11635"/>
            <a:ext cx="9140909" cy="176348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 smtClean="0"/>
              <a:t>Cretaceous </a:t>
            </a:r>
            <a:r>
              <a:rPr lang="en-US" sz="2400" dirty="0"/>
              <a:t>rocks striking </a:t>
            </a:r>
            <a:r>
              <a:rPr lang="en-US" sz="2400" dirty="0" smtClean="0"/>
              <a:t>WNW in southern Heart Mountain area correspond with older unconformity</a:t>
            </a:r>
          </a:p>
          <a:p>
            <a:pPr>
              <a:buFontTx/>
              <a:buChar char="-"/>
            </a:pPr>
            <a:r>
              <a:rPr lang="en-US" sz="2400" dirty="0" smtClean="0"/>
              <a:t>Cretaceous </a:t>
            </a:r>
            <a:r>
              <a:rPr lang="en-US" sz="2400" dirty="0"/>
              <a:t>rocks striking NNW in </a:t>
            </a:r>
            <a:r>
              <a:rPr lang="en-US" sz="2400" dirty="0" smtClean="0"/>
              <a:t>western </a:t>
            </a:r>
            <a:r>
              <a:rPr lang="en-US" sz="2400" dirty="0"/>
              <a:t>Heart Mountain area correspond with younger </a:t>
            </a:r>
            <a:r>
              <a:rPr lang="en-US" sz="2400" dirty="0" smtClean="0"/>
              <a:t>unconformity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15058" y="1056366"/>
            <a:ext cx="6239776" cy="3607074"/>
            <a:chOff x="1506498" y="1056366"/>
            <a:chExt cx="6239776" cy="3607074"/>
          </a:xfrm>
        </p:grpSpPr>
        <p:grpSp>
          <p:nvGrpSpPr>
            <p:cNvPr id="11" name="Group 10"/>
            <p:cNvGrpSpPr/>
            <p:nvPr/>
          </p:nvGrpSpPr>
          <p:grpSpPr>
            <a:xfrm>
              <a:off x="1506498" y="1056367"/>
              <a:ext cx="6239776" cy="3607073"/>
              <a:chOff x="-3090" y="1776208"/>
              <a:chExt cx="5185718" cy="2997746"/>
            </a:xfrm>
          </p:grpSpPr>
          <p:pic>
            <p:nvPicPr>
              <p:cNvPr id="4" name="Content Placeholder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87" b="33765"/>
              <a:stretch/>
            </p:blipFill>
            <p:spPr bwMode="auto">
              <a:xfrm>
                <a:off x="-3090" y="1776208"/>
                <a:ext cx="5185718" cy="2997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 rot="4714810">
                <a:off x="387586" y="3192691"/>
                <a:ext cx="2040667" cy="68483"/>
              </a:xfrm>
              <a:prstGeom prst="leftRightArrow">
                <a:avLst>
                  <a:gd name="adj1" fmla="val 50000"/>
                  <a:gd name="adj2" fmla="val 24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 rot="1001869">
                <a:off x="1768604" y="4457129"/>
                <a:ext cx="1355693" cy="63775"/>
              </a:xfrm>
              <a:prstGeom prst="leftRightArrow">
                <a:avLst>
                  <a:gd name="adj1" fmla="val 50000"/>
                  <a:gd name="adj2" fmla="val 24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1512399" y="1056366"/>
              <a:ext cx="6233875" cy="3607073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5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6344"/>
            <a:ext cx="3962400" cy="301897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Index map showing locations of Heart Mountain study area, Pat O’Hara Mountain, Rattlesnake Mountain, and Beartooth uplift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69393" y="454297"/>
            <a:ext cx="5174607" cy="6001657"/>
            <a:chOff x="3224213" y="-7938"/>
            <a:chExt cx="5919787" cy="6865938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3224213" y="-7938"/>
              <a:ext cx="5919787" cy="6865938"/>
              <a:chOff x="3223420" y="-7938"/>
              <a:chExt cx="5920580" cy="6865938"/>
            </a:xfrm>
          </p:grpSpPr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4"/>
              <p:cNvSpPr>
                <a:spLocks noChangeArrowheads="1"/>
              </p:cNvSpPr>
              <p:nvPr/>
            </p:nvSpPr>
            <p:spPr bwMode="auto">
              <a:xfrm>
                <a:off x="6649510" y="3532909"/>
                <a:ext cx="509560" cy="515488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aseline="-25000"/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/>
            </p:nvSpPr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baseline="-25000"/>
              </a:p>
            </p:txBody>
          </p:sp>
        </p:grpSp>
        <p:sp>
          <p:nvSpPr>
            <p:cNvPr id="13" name="Rectangle 12"/>
            <p:cNvSpPr/>
            <p:nvPr/>
          </p:nvSpPr>
          <p:spPr bwMode="auto">
            <a:xfrm>
              <a:off x="7287404" y="2620872"/>
              <a:ext cx="1389006" cy="10905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30230" y="2594629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Heart Mountain study area</a:t>
              </a:r>
              <a:endParaRPr lang="en-US" dirty="0"/>
            </a:p>
          </p:txBody>
        </p:sp>
        <p:cxnSp>
          <p:nvCxnSpPr>
            <p:cNvPr id="15" name="Straight Connector 14"/>
            <p:cNvCxnSpPr>
              <a:endCxn id="17" idx="0"/>
            </p:cNvCxnSpPr>
            <p:nvPr/>
          </p:nvCxnSpPr>
          <p:spPr>
            <a:xfrm flipH="1">
              <a:off x="6904590" y="3317966"/>
              <a:ext cx="371421" cy="214943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277257" y="5856069"/>
            <a:ext cx="2660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(adapted from Neely and </a:t>
            </a:r>
            <a:r>
              <a:rPr lang="en-US" dirty="0" err="1">
                <a:solidFill>
                  <a:srgbClr val="000000"/>
                </a:solidFill>
              </a:rPr>
              <a:t>Erslev</a:t>
            </a:r>
            <a:r>
              <a:rPr lang="en-US" dirty="0">
                <a:solidFill>
                  <a:srgbClr val="000000"/>
                </a:solidFill>
              </a:rPr>
              <a:t>, 2009)</a:t>
            </a:r>
          </a:p>
        </p:txBody>
      </p:sp>
      <p:sp>
        <p:nvSpPr>
          <p:cNvPr id="7" name="Right Arrow 6"/>
          <p:cNvSpPr/>
          <p:nvPr/>
        </p:nvSpPr>
        <p:spPr bwMode="auto">
          <a:xfrm flipV="1">
            <a:off x="5172891" y="3618410"/>
            <a:ext cx="1110344" cy="104500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Left-Right Arrow 7"/>
          <p:cNvSpPr/>
          <p:nvPr/>
        </p:nvSpPr>
        <p:spPr bwMode="auto">
          <a:xfrm rot="16200000">
            <a:off x="4898572" y="1423851"/>
            <a:ext cx="1998617" cy="117568"/>
          </a:xfrm>
          <a:prstGeom prst="leftRightArrow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2209632" flipV="1">
            <a:off x="5104370" y="4384534"/>
            <a:ext cx="2110719" cy="112353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"/>
          <a:stretch>
            <a:fillRect/>
          </a:stretch>
        </p:blipFill>
        <p:spPr bwMode="auto">
          <a:xfrm>
            <a:off x="3195638" y="-7938"/>
            <a:ext cx="59674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0" y="416650"/>
            <a:ext cx="3200400" cy="27432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Differently oriented structures have been interpreted to reflect varying shortening directions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7062787" y="2651760"/>
            <a:ext cx="440003" cy="52800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5257800" y="5143500"/>
            <a:ext cx="4572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6857999" y="1066800"/>
            <a:ext cx="77070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657600" y="1066800"/>
            <a:ext cx="762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8856" name="TextBox 19"/>
          <p:cNvSpPr txBox="1">
            <a:spLocks noChangeArrowheads="1"/>
          </p:cNvSpPr>
          <p:nvPr/>
        </p:nvSpPr>
        <p:spPr bwMode="auto">
          <a:xfrm>
            <a:off x="-36513" y="5791200"/>
            <a:ext cx="3386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Simplified geologic map of the NW Bighorn Basin (adapted from Neely and Erslev, 2009)</a:t>
            </a:r>
          </a:p>
        </p:txBody>
      </p:sp>
      <p:sp>
        <p:nvSpPr>
          <p:cNvPr id="78857" name="Rectangle 2"/>
          <p:cNvSpPr>
            <a:spLocks noChangeArrowheads="1"/>
          </p:cNvSpPr>
          <p:nvPr/>
        </p:nvSpPr>
        <p:spPr bwMode="auto">
          <a:xfrm>
            <a:off x="3195638" y="-7938"/>
            <a:ext cx="5943600" cy="6865938"/>
          </a:xfrm>
          <a:prstGeom prst="rect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5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"/>
          <a:stretch>
            <a:fillRect/>
          </a:stretch>
        </p:blipFill>
        <p:spPr bwMode="auto">
          <a:xfrm>
            <a:off x="3195638" y="-7938"/>
            <a:ext cx="59674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0" y="390525"/>
            <a:ext cx="3200400" cy="3287172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Differently oriented structures have been interpreted to reflect reactivation of preexisting basement weaknesses</a:t>
            </a:r>
          </a:p>
        </p:txBody>
      </p:sp>
      <p:sp>
        <p:nvSpPr>
          <p:cNvPr id="78856" name="TextBox 19"/>
          <p:cNvSpPr txBox="1">
            <a:spLocks noChangeArrowheads="1"/>
          </p:cNvSpPr>
          <p:nvPr/>
        </p:nvSpPr>
        <p:spPr bwMode="auto">
          <a:xfrm>
            <a:off x="-36513" y="5791200"/>
            <a:ext cx="3386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Simplified geologic map of the NW Bighorn Basin (adapted from Neely and Erslev, 2009)</a:t>
            </a:r>
          </a:p>
        </p:txBody>
      </p:sp>
      <p:sp>
        <p:nvSpPr>
          <p:cNvPr id="78857" name="Rectangle 2"/>
          <p:cNvSpPr>
            <a:spLocks noChangeArrowheads="1"/>
          </p:cNvSpPr>
          <p:nvPr/>
        </p:nvSpPr>
        <p:spPr bwMode="auto">
          <a:xfrm>
            <a:off x="3195638" y="-7938"/>
            <a:ext cx="5943600" cy="6865938"/>
          </a:xfrm>
          <a:prstGeom prst="rect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6592525" y="2364377"/>
            <a:ext cx="761864" cy="371249"/>
          </a:xfrm>
          <a:prstGeom prst="line">
            <a:avLst/>
          </a:prstGeom>
          <a:noFill/>
          <a:ln w="76200">
            <a:solidFill>
              <a:srgbClr val="0733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3553097" y="3876401"/>
            <a:ext cx="764179" cy="355963"/>
          </a:xfrm>
          <a:prstGeom prst="line">
            <a:avLst/>
          </a:prstGeom>
          <a:noFill/>
          <a:ln w="76200">
            <a:solidFill>
              <a:srgbClr val="0733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24213" y="-7938"/>
            <a:ext cx="5919787" cy="6865938"/>
            <a:chOff x="3224213" y="-7938"/>
            <a:chExt cx="5919787" cy="6865938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3224213" y="-7938"/>
              <a:ext cx="5919787" cy="6865938"/>
              <a:chOff x="3223420" y="-7938"/>
              <a:chExt cx="5920580" cy="6865938"/>
            </a:xfrm>
          </p:grpSpPr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4"/>
              <p:cNvSpPr>
                <a:spLocks noChangeArrowheads="1"/>
              </p:cNvSpPr>
              <p:nvPr/>
            </p:nvSpPr>
            <p:spPr bwMode="auto">
              <a:xfrm>
                <a:off x="6649510" y="3532909"/>
                <a:ext cx="509560" cy="515488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aseline="-25000"/>
              </a:p>
            </p:txBody>
          </p:sp>
          <p:sp>
            <p:nvSpPr>
              <p:cNvPr id="18" name="Rectangle 19"/>
              <p:cNvSpPr>
                <a:spLocks noChangeArrowheads="1"/>
              </p:cNvSpPr>
              <p:nvPr/>
            </p:nvSpPr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baseline="-25000"/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7287403" y="2620872"/>
              <a:ext cx="1389006" cy="90260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30230" y="2594629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Heart Mountain study area</a:t>
              </a:r>
              <a:endParaRPr lang="en-US" dirty="0"/>
            </a:p>
          </p:txBody>
        </p:sp>
        <p:cxnSp>
          <p:nvCxnSpPr>
            <p:cNvPr id="15" name="Straight Connector 14"/>
            <p:cNvCxnSpPr>
              <a:endCxn id="17" idx="0"/>
            </p:cNvCxnSpPr>
            <p:nvPr/>
          </p:nvCxnSpPr>
          <p:spPr>
            <a:xfrm flipH="1">
              <a:off x="6904590" y="3317966"/>
              <a:ext cx="371421" cy="214943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626" name="TextBox 8"/>
          <p:cNvSpPr txBox="1">
            <a:spLocks noChangeArrowheads="1"/>
          </p:cNvSpPr>
          <p:nvPr/>
        </p:nvSpPr>
        <p:spPr bwMode="auto">
          <a:xfrm>
            <a:off x="87313" y="3078301"/>
            <a:ext cx="3063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Index maps showing approximate location of study area</a:t>
            </a:r>
          </a:p>
        </p:txBody>
      </p:sp>
      <p:sp>
        <p:nvSpPr>
          <p:cNvPr id="26627" name="TextBox 9"/>
          <p:cNvSpPr txBox="1">
            <a:spLocks noChangeArrowheads="1"/>
          </p:cNvSpPr>
          <p:nvPr/>
        </p:nvSpPr>
        <p:spPr bwMode="auto">
          <a:xfrm>
            <a:off x="252413" y="5526232"/>
            <a:ext cx="2971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Simplified geologic map of the NW Bighorn Basin (adapted from Neely and </a:t>
            </a:r>
            <a:r>
              <a:rPr lang="en-US" sz="2000" dirty="0" err="1" smtClean="0">
                <a:solidFill>
                  <a:srgbClr val="000000"/>
                </a:solidFill>
              </a:rPr>
              <a:t>Erslev</a:t>
            </a:r>
            <a:r>
              <a:rPr lang="en-US" sz="2000" dirty="0" smtClean="0">
                <a:solidFill>
                  <a:srgbClr val="000000"/>
                </a:solidFill>
              </a:rPr>
              <a:t>, 2009)</a:t>
            </a:r>
          </a:p>
        </p:txBody>
      </p:sp>
      <p:grpSp>
        <p:nvGrpSpPr>
          <p:cNvPr id="26629" name="Group 3"/>
          <p:cNvGrpSpPr>
            <a:grpSpLocks/>
          </p:cNvGrpSpPr>
          <p:nvPr/>
        </p:nvGrpSpPr>
        <p:grpSpPr bwMode="auto">
          <a:xfrm>
            <a:off x="14288" y="11113"/>
            <a:ext cx="3136900" cy="2452687"/>
            <a:chOff x="25399" y="11194"/>
            <a:chExt cx="3135403" cy="2452606"/>
          </a:xfrm>
        </p:grpSpPr>
        <p:pic>
          <p:nvPicPr>
            <p:cNvPr id="26630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9" y="11194"/>
              <a:ext cx="3135403" cy="245260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1" name="TextBox 1"/>
            <p:cNvSpPr txBox="1">
              <a:spLocks noChangeArrowheads="1"/>
            </p:cNvSpPr>
            <p:nvPr/>
          </p:nvSpPr>
          <p:spPr bwMode="auto">
            <a:xfrm>
              <a:off x="732538" y="1075077"/>
              <a:ext cx="1721124" cy="461650"/>
            </a:xfrm>
            <a:prstGeom prst="rect">
              <a:avLst/>
            </a:prstGeom>
            <a:solidFill>
              <a:srgbClr val="EED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WYOMING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2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1"/>
          <p:cNvSpPr>
            <a:spLocks noChangeArrowheads="1"/>
          </p:cNvSpPr>
          <p:nvPr/>
        </p:nvSpPr>
        <p:spPr bwMode="auto">
          <a:xfrm>
            <a:off x="3657600" y="15875"/>
            <a:ext cx="5451475" cy="6819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</a:endParaRPr>
          </a:p>
        </p:txBody>
      </p:sp>
      <p:pic>
        <p:nvPicPr>
          <p:cNvPr id="92164" name="Picture 20" descr="C:\Users\Awesome Laura\Documents\Everything from External_9_15_2011\Index Maps and AI Files\Mosaic_5_1_201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42860" r="54341" b="2782"/>
          <a:stretch>
            <a:fillRect/>
          </a:stretch>
        </p:blipFill>
        <p:spPr bwMode="auto">
          <a:xfrm>
            <a:off x="3657600" y="15875"/>
            <a:ext cx="5451475" cy="6819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0" t="71317" r="1147" b="27007"/>
          <a:stretch>
            <a:fillRect/>
          </a:stretch>
        </p:blipFill>
        <p:spPr bwMode="auto">
          <a:xfrm>
            <a:off x="8667750" y="3581400"/>
            <a:ext cx="44608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6" name="Rectangle 10"/>
          <p:cNvSpPr>
            <a:spLocks noChangeArrowheads="1"/>
          </p:cNvSpPr>
          <p:nvPr/>
        </p:nvSpPr>
        <p:spPr bwMode="auto">
          <a:xfrm>
            <a:off x="3733800" y="2071688"/>
            <a:ext cx="1184275" cy="979487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</a:endParaRPr>
          </a:p>
        </p:txBody>
      </p:sp>
      <p:pic>
        <p:nvPicPr>
          <p:cNvPr id="9216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96988" r="37781" b="2"/>
          <a:stretch>
            <a:fillRect/>
          </a:stretch>
        </p:blipFill>
        <p:spPr bwMode="auto">
          <a:xfrm>
            <a:off x="3886200" y="6465888"/>
            <a:ext cx="33226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1" t="97820" r="6808" b="603"/>
          <a:stretch>
            <a:fillRect/>
          </a:stretch>
        </p:blipFill>
        <p:spPr bwMode="auto">
          <a:xfrm>
            <a:off x="8434388" y="6600825"/>
            <a:ext cx="6619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9" name="Rectangle 8"/>
          <p:cNvSpPr>
            <a:spLocks noChangeArrowheads="1"/>
          </p:cNvSpPr>
          <p:nvPr/>
        </p:nvSpPr>
        <p:spPr bwMode="auto">
          <a:xfrm>
            <a:off x="3657600" y="15875"/>
            <a:ext cx="5451475" cy="68199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4137" y="1776549"/>
            <a:ext cx="2665413" cy="4981349"/>
            <a:chOff x="457200" y="1894114"/>
            <a:chExt cx="2665413" cy="4981349"/>
          </a:xfrm>
        </p:grpSpPr>
        <p:pic>
          <p:nvPicPr>
            <p:cNvPr id="92162" name="Picture 18" descr="C:\Users\Awesome Laura\Documents\Everything from External_9_15_2011\Index Maps and AI Files\Mosaic_Legend_5_1_2012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29"/>
            <a:stretch>
              <a:fillRect/>
            </a:stretch>
          </p:blipFill>
          <p:spPr bwMode="auto">
            <a:xfrm>
              <a:off x="457200" y="1897063"/>
              <a:ext cx="2665413" cy="497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0" name="Rectangle 11"/>
            <p:cNvSpPr>
              <a:spLocks noChangeArrowheads="1"/>
            </p:cNvSpPr>
            <p:nvPr/>
          </p:nvSpPr>
          <p:spPr bwMode="auto">
            <a:xfrm>
              <a:off x="457200" y="1894114"/>
              <a:ext cx="2665413" cy="4981349"/>
            </a:xfrm>
            <a:prstGeom prst="rect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171" name="TextBox 13"/>
          <p:cNvSpPr txBox="1">
            <a:spLocks noChangeArrowheads="1"/>
          </p:cNvSpPr>
          <p:nvPr/>
        </p:nvSpPr>
        <p:spPr bwMode="auto">
          <a:xfrm>
            <a:off x="0" y="561661"/>
            <a:ext cx="3984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Hogan Reservoir</a:t>
            </a:r>
          </a:p>
        </p:txBody>
      </p:sp>
      <p:sp>
        <p:nvSpPr>
          <p:cNvPr id="92172" name="Text Box 11"/>
          <p:cNvSpPr txBox="1">
            <a:spLocks noChangeArrowheads="1"/>
          </p:cNvSpPr>
          <p:nvPr/>
        </p:nvSpPr>
        <p:spPr bwMode="auto">
          <a:xfrm>
            <a:off x="6796088" y="523875"/>
            <a:ext cx="5016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000000"/>
                </a:solidFill>
              </a:rPr>
              <a:t>Qta</a:t>
            </a:r>
          </a:p>
        </p:txBody>
      </p:sp>
      <p:sp>
        <p:nvSpPr>
          <p:cNvPr id="92173" name="TextBox 12"/>
          <p:cNvSpPr txBox="1">
            <a:spLocks noChangeArrowheads="1"/>
          </p:cNvSpPr>
          <p:nvPr/>
        </p:nvSpPr>
        <p:spPr bwMode="auto">
          <a:xfrm>
            <a:off x="4787900" y="1366838"/>
            <a:ext cx="2441575" cy="3683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Hogan Reservoir area</a:t>
            </a:r>
          </a:p>
        </p:txBody>
      </p:sp>
      <p:cxnSp>
        <p:nvCxnSpPr>
          <p:cNvPr id="92174" name="Straight Connector 16"/>
          <p:cNvCxnSpPr>
            <a:cxnSpLocks noChangeShapeType="1"/>
          </p:cNvCxnSpPr>
          <p:nvPr/>
        </p:nvCxnSpPr>
        <p:spPr bwMode="auto">
          <a:xfrm flipH="1">
            <a:off x="4918075" y="1735138"/>
            <a:ext cx="111125" cy="33655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175" name="TextBox 3"/>
          <p:cNvSpPr txBox="1">
            <a:spLocks noChangeArrowheads="1"/>
          </p:cNvSpPr>
          <p:nvPr/>
        </p:nvSpPr>
        <p:spPr bwMode="auto">
          <a:xfrm>
            <a:off x="7086600" y="22225"/>
            <a:ext cx="1992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adapted from Pierce, 1965</a:t>
            </a:r>
          </a:p>
        </p:txBody>
      </p:sp>
    </p:spTree>
    <p:extLst>
      <p:ext uri="{BB962C8B-B14F-4D97-AF65-F5344CB8AC3E}">
        <p14:creationId xmlns:p14="http://schemas.microsoft.com/office/powerpoint/2010/main" val="22923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5"/>
          <p:cNvSpPr txBox="1">
            <a:spLocks noChangeArrowheads="1"/>
          </p:cNvSpPr>
          <p:nvPr/>
        </p:nvSpPr>
        <p:spPr bwMode="auto">
          <a:xfrm>
            <a:off x="9525" y="0"/>
            <a:ext cx="921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NE/SW-directed shortening at Hogan Reservoir</a:t>
            </a:r>
          </a:p>
        </p:txBody>
      </p:sp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6172200" y="4816475"/>
            <a:ext cx="3048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Rose diagram showing NE/SW-directed joints near Hogan Reservoir, n=42 (bedding rotated to horizontal)</a:t>
            </a:r>
          </a:p>
        </p:txBody>
      </p:sp>
      <p:grpSp>
        <p:nvGrpSpPr>
          <p:cNvPr id="93188" name="Group 8"/>
          <p:cNvGrpSpPr>
            <a:grpSpLocks/>
          </p:cNvGrpSpPr>
          <p:nvPr/>
        </p:nvGrpSpPr>
        <p:grpSpPr bwMode="auto">
          <a:xfrm>
            <a:off x="9525" y="1566863"/>
            <a:ext cx="6400800" cy="4645025"/>
            <a:chOff x="185194" y="1687513"/>
            <a:chExt cx="5785393" cy="4198937"/>
          </a:xfrm>
        </p:grpSpPr>
        <p:grpSp>
          <p:nvGrpSpPr>
            <p:cNvPr id="93191" name="Group 6"/>
            <p:cNvGrpSpPr>
              <a:grpSpLocks/>
            </p:cNvGrpSpPr>
            <p:nvPr/>
          </p:nvGrpSpPr>
          <p:grpSpPr bwMode="auto">
            <a:xfrm>
              <a:off x="185194" y="1687513"/>
              <a:ext cx="5785393" cy="4198937"/>
              <a:chOff x="3235648" y="1127024"/>
              <a:chExt cx="5862054" cy="4253495"/>
            </a:xfrm>
          </p:grpSpPr>
          <p:pic>
            <p:nvPicPr>
              <p:cNvPr id="93193" name="Picture 3" descr="C:\Users\Awesome Laura\Documents\Everything from External_9_15_2011\Index Maps and AI Files\Kimball1_26_2012supercro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" t="25822" r="46745" b="43123"/>
              <a:stretch>
                <a:fillRect/>
              </a:stretch>
            </p:blipFill>
            <p:spPr bwMode="auto">
              <a:xfrm>
                <a:off x="3235648" y="1127024"/>
                <a:ext cx="5862054" cy="4249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194" name="Picture 5" descr="C:\Users\Awesome Laura\Documents\Everything from External_9_15_2011\Index Maps and AI Files\Kimball1_26_201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2" t="72270" r="41881" b="25359"/>
              <a:stretch>
                <a:fillRect/>
              </a:stretch>
            </p:blipFill>
            <p:spPr bwMode="auto">
              <a:xfrm>
                <a:off x="6705600" y="4788849"/>
                <a:ext cx="2362200" cy="591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192" name="Rectangle 7"/>
            <p:cNvSpPr>
              <a:spLocks noChangeArrowheads="1"/>
            </p:cNvSpPr>
            <p:nvPr/>
          </p:nvSpPr>
          <p:spPr bwMode="auto">
            <a:xfrm>
              <a:off x="185194" y="1687513"/>
              <a:ext cx="5785393" cy="4198937"/>
            </a:xfrm>
            <a:prstGeom prst="rect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3189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28825"/>
            <a:ext cx="26892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0" name="Rectangle 4"/>
          <p:cNvSpPr>
            <a:spLocks noChangeArrowheads="1"/>
          </p:cNvSpPr>
          <p:nvPr/>
        </p:nvSpPr>
        <p:spPr bwMode="auto">
          <a:xfrm>
            <a:off x="9525" y="6200775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Revised geologic map of Hogan Reservoir area</a:t>
            </a:r>
          </a:p>
        </p:txBody>
      </p:sp>
    </p:spTree>
    <p:extLst>
      <p:ext uri="{BB962C8B-B14F-4D97-AF65-F5344CB8AC3E}">
        <p14:creationId xmlns:p14="http://schemas.microsoft.com/office/powerpoint/2010/main" val="35643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5077"/>
          </a:xfrm>
        </p:spPr>
        <p:txBody>
          <a:bodyPr/>
          <a:lstStyle/>
          <a:p>
            <a:r>
              <a:rPr lang="en-US" sz="4800" dirty="0" smtClean="0"/>
              <a:t>Conclusions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9541"/>
            <a:ext cx="9144000" cy="5798459"/>
          </a:xfrm>
        </p:spPr>
        <p:txBody>
          <a:bodyPr/>
          <a:lstStyle/>
          <a:p>
            <a:r>
              <a:rPr lang="en-US" sz="2600" smtClean="0"/>
              <a:t>Northwest </a:t>
            </a:r>
            <a:r>
              <a:rPr lang="en-US" sz="2600" dirty="0" smtClean="0"/>
              <a:t>of Heart Mountain, gently dipping L. Paleocene-Eocene Willwood lies on top of tilted Paleocene Fort Union and Cretaceous rocks</a:t>
            </a:r>
          </a:p>
          <a:p>
            <a:r>
              <a:rPr lang="en-US" sz="2600" dirty="0" smtClean="0"/>
              <a:t>South of Heart Mountain, </a:t>
            </a:r>
            <a:r>
              <a:rPr lang="en-US" sz="2600" dirty="0"/>
              <a:t>gently dipping Paleocene Fort </a:t>
            </a:r>
            <a:r>
              <a:rPr lang="en-US" sz="2600" dirty="0" smtClean="0"/>
              <a:t>Union and L. Paleocene-Eocene Willwood overlie tilted Cretaceous rocks</a:t>
            </a:r>
          </a:p>
          <a:p>
            <a:r>
              <a:rPr lang="en-US" sz="2600" dirty="0" smtClean="0"/>
              <a:t>Ages of unconformities and differences in orientations of Cretaceous rocks reflect two episodes of deformation that occurred in the vicinity of Heart Mountain, Wyoming</a:t>
            </a:r>
          </a:p>
          <a:p>
            <a:r>
              <a:rPr lang="en-US" sz="2600" dirty="0" smtClean="0"/>
              <a:t>Overall NE-SW shortening direction as revealed by </a:t>
            </a:r>
            <a:r>
              <a:rPr lang="en-US" sz="2600" dirty="0"/>
              <a:t>jointing in Hogan Reservoir area </a:t>
            </a:r>
            <a:r>
              <a:rPr lang="en-US" sz="2600" dirty="0" smtClean="0"/>
              <a:t>and </a:t>
            </a:r>
            <a:r>
              <a:rPr lang="en-US" sz="2600" dirty="0" err="1" smtClean="0"/>
              <a:t>slickensided</a:t>
            </a:r>
            <a:r>
              <a:rPr lang="en-US" sz="2600" dirty="0" smtClean="0"/>
              <a:t> minor faults (Neely and </a:t>
            </a:r>
            <a:r>
              <a:rPr lang="en-US" sz="2600" dirty="0" err="1" smtClean="0"/>
              <a:t>Erslev</a:t>
            </a:r>
            <a:r>
              <a:rPr lang="en-US" sz="2600" dirty="0" smtClean="0"/>
              <a:t>, 2009)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585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1" b="15121"/>
          <a:stretch>
            <a:fillRect/>
          </a:stretch>
        </p:blipFill>
        <p:spPr bwMode="auto">
          <a:xfrm>
            <a:off x="0" y="0"/>
            <a:ext cx="24384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>Thank you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6567" y="624360"/>
            <a:ext cx="4828633" cy="204850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- Kevin Stewart, Jason Barnes, Lou </a:t>
            </a:r>
            <a:r>
              <a:rPr lang="en-US" sz="1800" dirty="0" err="1" smtClean="0">
                <a:ea typeface="ＭＳ Ｐゴシック" pitchFamily="34" charset="-128"/>
              </a:rPr>
              <a:t>Bartek</a:t>
            </a:r>
            <a:r>
              <a:rPr lang="en-US" sz="1800" dirty="0" smtClean="0">
                <a:ea typeface="ＭＳ Ｐゴシック" pitchFamily="34" charset="-128"/>
              </a:rPr>
              <a:t>, Jonathan Lees, Lonnie </a:t>
            </a:r>
            <a:r>
              <a:rPr lang="en-US" sz="1800" dirty="0" err="1" smtClean="0">
                <a:ea typeface="ＭＳ Ｐゴシック" pitchFamily="34" charset="-128"/>
              </a:rPr>
              <a:t>Leithold</a:t>
            </a:r>
            <a:r>
              <a:rPr lang="en-US" sz="1800" dirty="0" smtClean="0">
                <a:ea typeface="ＭＳ Ｐゴシック" pitchFamily="34" charset="-128"/>
              </a:rPr>
              <a:t>,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- Karen </a:t>
            </a:r>
            <a:r>
              <a:rPr lang="en-US" sz="1800" dirty="0" err="1" smtClean="0">
                <a:ea typeface="ＭＳ Ｐゴシック" pitchFamily="34" charset="-128"/>
              </a:rPr>
              <a:t>Bossenbroek</a:t>
            </a:r>
            <a:r>
              <a:rPr lang="en-US" sz="1800" dirty="0" smtClean="0">
                <a:ea typeface="ＭＳ Ｐゴシック" pitchFamily="34" charset="-128"/>
              </a:rPr>
              <a:t>, Will Frazier, Siobhan Kenney, Jason Hallman, Mallory Nickel,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- Two Dot Ranch, Don </a:t>
            </a:r>
            <a:r>
              <a:rPr lang="en-US" sz="1800" dirty="0" err="1" smtClean="0">
                <a:ea typeface="ＭＳ Ｐゴシック" pitchFamily="34" charset="-128"/>
              </a:rPr>
              <a:t>Tolman</a:t>
            </a:r>
            <a:r>
              <a:rPr lang="en-US" sz="1800" dirty="0" smtClean="0">
                <a:ea typeface="ＭＳ Ｐゴシック" pitchFamily="34" charset="-128"/>
              </a:rPr>
              <a:t>, Jim </a:t>
            </a:r>
            <a:r>
              <a:rPr lang="en-US" sz="1800" dirty="0" err="1" smtClean="0">
                <a:ea typeface="ＭＳ Ｐゴシック" pitchFamily="34" charset="-128"/>
              </a:rPr>
              <a:t>Dager</a:t>
            </a:r>
            <a:r>
              <a:rPr lang="en-US" sz="1800" dirty="0" smtClean="0">
                <a:ea typeface="ＭＳ Ｐゴシック" pitchFamily="34" charset="-128"/>
              </a:rPr>
              <a:t>,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- EDMAP, GSA, RMS-SEPM, TRGS, USGS, UNC and UNC Geological Sciences</a:t>
            </a:r>
          </a:p>
        </p:txBody>
      </p:sp>
      <p:pic>
        <p:nvPicPr>
          <p:cNvPr id="45061" name="Picture 10" descr="Anadarko_Will_pic.jpg                                          000E3608Macintosh HD                   C8761D6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r="8977" b="12390"/>
          <a:stretch>
            <a:fillRect/>
          </a:stretch>
        </p:blipFill>
        <p:spPr bwMode="auto">
          <a:xfrm>
            <a:off x="0" y="2363788"/>
            <a:ext cx="24939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 descr="C:\Users\Awesome Laura\Pictures\2011FieldPics\DSC03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r="40009"/>
          <a:stretch>
            <a:fillRect/>
          </a:stretch>
        </p:blipFill>
        <p:spPr bwMode="auto">
          <a:xfrm>
            <a:off x="0" y="4665663"/>
            <a:ext cx="29067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C:\Users\Awesome Laura\Pictures\2011FieldPics\DSC036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24174" r="4585"/>
          <a:stretch>
            <a:fillRect/>
          </a:stretch>
        </p:blipFill>
        <p:spPr bwMode="auto">
          <a:xfrm>
            <a:off x="7296058" y="-1"/>
            <a:ext cx="1847943" cy="335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9" descr="C:\Users\Awesome Laura\Pictures\Mal_GS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93711"/>
            <a:ext cx="328453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1" descr="C:\Users\Awesome Laura\Pictures\2012FieldPics\DSC048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19507" r="73833"/>
          <a:stretch>
            <a:fillRect/>
          </a:stretch>
        </p:blipFill>
        <p:spPr bwMode="auto">
          <a:xfrm>
            <a:off x="7218363" y="3465513"/>
            <a:ext cx="192563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C:\Users\Awesome Laura\Pictures\2012FieldPics\DSC047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2" y="4710281"/>
            <a:ext cx="3815051" cy="214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0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7"/>
          <a:stretch/>
        </p:blipFill>
        <p:spPr>
          <a:xfrm>
            <a:off x="-3090" y="1776207"/>
            <a:ext cx="5185718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8535" y="627322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Pierce, 1965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800600" y="6273225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Simplified geologic map of the NW Bighorn Basin (adapted from Neely and </a:t>
            </a:r>
            <a:r>
              <a:rPr lang="en-US" sz="1600" dirty="0" err="1">
                <a:solidFill>
                  <a:srgbClr val="000000"/>
                </a:solidFill>
              </a:rPr>
              <a:t>Erslev</a:t>
            </a:r>
            <a:r>
              <a:rPr lang="en-US" sz="1600" dirty="0">
                <a:solidFill>
                  <a:srgbClr val="000000"/>
                </a:solidFill>
              </a:rPr>
              <a:t>, 2009)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-6179" y="1778876"/>
            <a:ext cx="5191897" cy="4520625"/>
          </a:xfrm>
          <a:prstGeom prst="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45725" y="0"/>
            <a:ext cx="3998275" cy="4637314"/>
            <a:chOff x="3224213" y="-7938"/>
            <a:chExt cx="5919787" cy="6865938"/>
          </a:xfrm>
        </p:grpSpPr>
        <p:grpSp>
          <p:nvGrpSpPr>
            <p:cNvPr id="17" name="Group 5"/>
            <p:cNvGrpSpPr>
              <a:grpSpLocks/>
            </p:cNvGrpSpPr>
            <p:nvPr/>
          </p:nvGrpSpPr>
          <p:grpSpPr bwMode="auto">
            <a:xfrm>
              <a:off x="3224213" y="-7938"/>
              <a:ext cx="5919787" cy="6865938"/>
              <a:chOff x="3223420" y="-7938"/>
              <a:chExt cx="5920580" cy="6865938"/>
            </a:xfrm>
          </p:grpSpPr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49510" y="3532909"/>
                <a:ext cx="509560" cy="515488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aseline="-25000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3223420" y="-7938"/>
                <a:ext cx="5920580" cy="6865938"/>
              </a:xfrm>
              <a:prstGeom prst="rect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baseline="-25000"/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7287403" y="2620872"/>
              <a:ext cx="1389006" cy="90260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30230" y="2594629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Heart Mountain study area</a:t>
              </a:r>
              <a:endParaRPr lang="en-US" dirty="0"/>
            </a:p>
          </p:txBody>
        </p:sp>
        <p:cxnSp>
          <p:nvCxnSpPr>
            <p:cNvPr id="20" name="Straight Connector 19"/>
            <p:cNvCxnSpPr>
              <a:endCxn id="22" idx="0"/>
            </p:cNvCxnSpPr>
            <p:nvPr/>
          </p:nvCxnSpPr>
          <p:spPr>
            <a:xfrm flipH="1">
              <a:off x="6904590" y="3317966"/>
              <a:ext cx="371421" cy="214943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33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Black chert pebble conglomerate lag in Paleocene Fort Union sandstone</a:t>
            </a:r>
            <a:endParaRPr lang="en-US" sz="3600" dirty="0"/>
          </a:p>
        </p:txBody>
      </p:sp>
      <p:pic>
        <p:nvPicPr>
          <p:cNvPr id="5122" name="Picture 2" descr="C:\Users\Awesome Laura\Pictures\2012FieldPics\Up to 7 30 2012\DSC05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267"/>
            <a:ext cx="9144000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C:\Users\Awesome Laura\Pictures\2012FieldPics\Up to 8 8 2012\DSC05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897"/>
            <a:ext cx="12210213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wesome Laura\Pictures\2012FieldPics\From Kevin for Anadarko 2013\DSC_5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4572000" cy="3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wesome Laura\Pictures\2012FieldPics\From Kevin for Anadarko 2013\DSC_5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0" y="3921603"/>
            <a:ext cx="4386470" cy="29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2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3" y="6087608"/>
            <a:ext cx="8229600" cy="770392"/>
          </a:xfrm>
        </p:spPr>
        <p:txBody>
          <a:bodyPr/>
          <a:lstStyle/>
          <a:p>
            <a:r>
              <a:rPr lang="en-US" dirty="0" smtClean="0"/>
              <a:t>DSC 5958</a:t>
            </a:r>
            <a:endParaRPr lang="en-US" dirty="0"/>
          </a:p>
        </p:txBody>
      </p:sp>
      <p:pic>
        <p:nvPicPr>
          <p:cNvPr id="4098" name="Picture 2" descr="C:\Users\Awesome Laura\Pictures\2012FieldPics\Up to 8 20 2012\DSC05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133"/>
            <a:ext cx="9144000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20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Awesome Laura\Pictures\2012FieldPics\From Kevin for Anadarko 2013\DSC_6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81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565"/>
            <a:ext cx="9144000" cy="1143000"/>
          </a:xfrm>
        </p:spPr>
        <p:txBody>
          <a:bodyPr/>
          <a:lstStyle/>
          <a:p>
            <a:r>
              <a:rPr lang="en-US" sz="4200" dirty="0" smtClean="0"/>
              <a:t>Geologic map of the Heart Mountain area</a:t>
            </a:r>
            <a:endParaRPr 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" y="59552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Pierce, 1965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5088" y="1824668"/>
            <a:ext cx="6325299" cy="4127384"/>
            <a:chOff x="0" y="1770077"/>
            <a:chExt cx="6325299" cy="4127384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06" b="33765"/>
            <a:stretch/>
          </p:blipFill>
          <p:spPr bwMode="auto">
            <a:xfrm>
              <a:off x="0" y="1776840"/>
              <a:ext cx="6321924" cy="411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770077"/>
              <a:ext cx="6325299" cy="4127384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6168787" y="6149975"/>
            <a:ext cx="317992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 smtClean="0"/>
              <a:t>Cretaceous-Paleogene stratigraphic column 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596743" y="1515291"/>
            <a:ext cx="2455817" cy="4611189"/>
            <a:chOff x="6596743" y="1515291"/>
            <a:chExt cx="2455817" cy="4611189"/>
          </a:xfrm>
        </p:grpSpPr>
        <p:pic>
          <p:nvPicPr>
            <p:cNvPr id="14338" name="Picture 2" descr="C:\Users\Awesome Laura\Documents\GSA and Anadarko 2013\Mosaic_Legend_DownToCody_4_18_2013.bmp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4" r="3592" b="1366"/>
            <a:stretch/>
          </p:blipFill>
          <p:spPr bwMode="auto">
            <a:xfrm>
              <a:off x="6598600" y="1528354"/>
              <a:ext cx="2453960" cy="4585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6596743" y="1515291"/>
              <a:ext cx="2455817" cy="4611189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9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wesome Laura\Pictures\2012FieldPics\From Kevin for Anadarko 2013\DSC_57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" y="1689967"/>
            <a:ext cx="7720148" cy="51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-8919" y="0"/>
            <a:ext cx="9152919" cy="13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Cretaceous and Paleocene sediments NOT south of Heart Mountain DSC 5783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3327" y="1537967"/>
            <a:ext cx="8376249" cy="4209691"/>
            <a:chOff x="413327" y="1537967"/>
            <a:chExt cx="8376249" cy="4209691"/>
          </a:xfrm>
        </p:grpSpPr>
        <p:pic>
          <p:nvPicPr>
            <p:cNvPr id="1026" name="Picture 2" descr="C:\Users\Awesome Laura\Pictures\2012FieldPics\From Kevin for Anadarko 2013\DSC_623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10882" r="2452" b="20346"/>
            <a:stretch/>
          </p:blipFill>
          <p:spPr bwMode="auto">
            <a:xfrm>
              <a:off x="413327" y="1537967"/>
              <a:ext cx="8376249" cy="420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18011" y="1541418"/>
              <a:ext cx="8361861" cy="4206240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-8919" y="0"/>
            <a:ext cx="9152919" cy="13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Cretaceous and Paleocene sediments west of Heart Mountain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8918" y="5940940"/>
            <a:ext cx="915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Cretaceous rocks at angular discordance with Paleocene Fort Union Formation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209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3327" y="1537967"/>
            <a:ext cx="8376249" cy="4209691"/>
            <a:chOff x="491705" y="2648310"/>
            <a:chExt cx="8376249" cy="4209691"/>
          </a:xfrm>
        </p:grpSpPr>
        <p:pic>
          <p:nvPicPr>
            <p:cNvPr id="1026" name="Picture 2" descr="C:\Users\Awesome Laura\Pictures\2012FieldPics\From Kevin for Anadarko 2013\DSC_623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10882" r="2452" b="20346"/>
            <a:stretch/>
          </p:blipFill>
          <p:spPr bwMode="auto">
            <a:xfrm>
              <a:off x="491705" y="2648310"/>
              <a:ext cx="8376249" cy="420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96389" y="2651761"/>
              <a:ext cx="8361861" cy="420624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78186" y="4055424"/>
              <a:ext cx="1612556" cy="2462449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09938" y="3566160"/>
              <a:ext cx="3944983" cy="65314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1515836" y="2994115"/>
              <a:ext cx="3309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Paleocene Fort Union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983" y="3983627"/>
              <a:ext cx="2792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Tilted Cretaceous</a:t>
              </a:r>
              <a:endParaRPr lang="en-US" sz="2400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-8919" y="0"/>
            <a:ext cx="9152919" cy="13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Cretaceous and Paleocene sediments west of Heart Mountain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8918" y="5940940"/>
            <a:ext cx="915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Cretaceous rocks at angular discordance with Paleocene Fort Union Formation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38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Cretaceous and Paleogene rocks in the vicinity of Heart Mountain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" y="1219200"/>
            <a:ext cx="9144001" cy="2312504"/>
            <a:chOff x="-1" y="4545496"/>
            <a:chExt cx="9144001" cy="2312504"/>
          </a:xfrm>
        </p:grpSpPr>
        <p:pic>
          <p:nvPicPr>
            <p:cNvPr id="1028" name="Picture 4" descr="C:\Users\Awesome Laura\Pictures\2012FieldPics\Up to 8 12 2012\DSC058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40" r="3961" b="27313"/>
            <a:stretch/>
          </p:blipFill>
          <p:spPr bwMode="auto">
            <a:xfrm>
              <a:off x="-1" y="4556146"/>
              <a:ext cx="9144001" cy="230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6878472" y="5827594"/>
              <a:ext cx="2265528" cy="103040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864626" y="5842337"/>
              <a:ext cx="227937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ea typeface="ＭＳ Ｐゴシック" pitchFamily="34" charset="-128"/>
                </a:rPr>
                <a:t>L. Paleocene-Eocene Willwood Formation</a:t>
              </a:r>
              <a:endParaRPr lang="en-US" sz="2000" dirty="0">
                <a:ea typeface="ＭＳ Ｐゴシック" pitchFamily="34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0" y="4545496"/>
              <a:ext cx="9144000" cy="2312504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57890"/>
            <a:ext cx="411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ea typeface="ＭＳ Ｐゴシック" pitchFamily="34" charset="-128"/>
              </a:rPr>
              <a:t>Paleocene Fort Union Formation</a:t>
            </a:r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3656071"/>
            <a:ext cx="4126331" cy="2824241"/>
            <a:chOff x="0" y="3656071"/>
            <a:chExt cx="4126331" cy="2824241"/>
          </a:xfrm>
        </p:grpSpPr>
        <p:pic>
          <p:nvPicPr>
            <p:cNvPr id="1027" name="Picture 3" descr="C:\Users\Awesome Laura\Pictures\2012FieldPics\Up to 8 20 2012\DSC0596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08" r="9840" b="30413"/>
            <a:stretch/>
          </p:blipFill>
          <p:spPr bwMode="auto">
            <a:xfrm>
              <a:off x="0" y="3656071"/>
              <a:ext cx="4126331" cy="281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1" y="3669323"/>
              <a:ext cx="4108174" cy="2810989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32810" y="3658983"/>
            <a:ext cx="4611190" cy="3199017"/>
            <a:chOff x="4532810" y="1214847"/>
            <a:chExt cx="4611190" cy="3199017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035826" y="4013754"/>
              <a:ext cx="37768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ea typeface="ＭＳ Ｐゴシック" pitchFamily="34" charset="-128"/>
                </a:rPr>
                <a:t>Cretaceous Lance Formation</a:t>
              </a:r>
              <a:endParaRPr lang="en-US" sz="2000" dirty="0">
                <a:ea typeface="ＭＳ Ｐゴシック" pitchFamily="34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532810" y="1214847"/>
              <a:ext cx="4611190" cy="2812156"/>
              <a:chOff x="4532810" y="1254035"/>
              <a:chExt cx="4611190" cy="2812156"/>
            </a:xfrm>
          </p:grpSpPr>
          <p:pic>
            <p:nvPicPr>
              <p:cNvPr id="7" name="Picture 11" descr="C:\Users\Awesome Laura\Pictures\2012FieldPics\Up to 8 8 2012\DSC0555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3" t="15222" r="30264" b="21244"/>
              <a:stretch/>
            </p:blipFill>
            <p:spPr bwMode="auto">
              <a:xfrm>
                <a:off x="4536838" y="1254801"/>
                <a:ext cx="4607162" cy="2802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 bwMode="auto">
              <a:xfrm>
                <a:off x="4532810" y="1254035"/>
                <a:ext cx="4611189" cy="2812156"/>
              </a:xfrm>
              <a:prstGeom prst="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4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891357"/>
            <a:ext cx="9144000" cy="5966643"/>
            <a:chOff x="0" y="1770077"/>
            <a:chExt cx="6325299" cy="4127384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06" b="33765"/>
            <a:stretch/>
          </p:blipFill>
          <p:spPr bwMode="auto">
            <a:xfrm>
              <a:off x="0" y="1776840"/>
              <a:ext cx="6321924" cy="411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0" y="1770077"/>
              <a:ext cx="6325299" cy="4127384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3226526" y="1201783"/>
            <a:ext cx="3108960" cy="118872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391"/>
          </a:xfrm>
        </p:spPr>
        <p:txBody>
          <a:bodyPr/>
          <a:lstStyle/>
          <a:p>
            <a:r>
              <a:rPr lang="en-US" sz="3200" dirty="0" smtClean="0"/>
              <a:t>Geologic map of western Heart Mountain area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810878" y="1227908"/>
            <a:ext cx="1115202" cy="339634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9922" y="1166948"/>
            <a:ext cx="3283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Lillegraven’s</a:t>
            </a:r>
            <a:r>
              <a:rPr lang="en-US" sz="2400" dirty="0" smtClean="0"/>
              <a:t> proposed thrust fault site that we revisited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2909609" y="1407508"/>
            <a:ext cx="329980" cy="10778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44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630680"/>
          </a:xfrm>
        </p:spPr>
        <p:txBody>
          <a:bodyPr/>
          <a:lstStyle/>
          <a:p>
            <a:r>
              <a:rPr lang="en-US" sz="3800" dirty="0" smtClean="0"/>
              <a:t>Cretaceous and Paleocene sediments northwest of Heart Mountain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6113417" y="6035041"/>
            <a:ext cx="26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Tilted Cretaceous Lance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41662" y="5937348"/>
            <a:ext cx="282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Tilted Paleocene Fort Union, conformable with Lance</a:t>
            </a:r>
            <a:endParaRPr lang="en-US" dirty="0"/>
          </a:p>
        </p:txBody>
      </p:sp>
      <p:pic>
        <p:nvPicPr>
          <p:cNvPr id="13" name="Picture 3" descr="C:\Users\Awesome Laura\Pictures\2012FieldPics\From Kevin for Anadarko 2013\DSC_5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28127" r="26000" b="-1537"/>
          <a:stretch/>
        </p:blipFill>
        <p:spPr bwMode="auto">
          <a:xfrm>
            <a:off x="5763909" y="1630680"/>
            <a:ext cx="3380091" cy="44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wesome Laura\Pictures\2012FieldPics\Up to 8 20 2012\DSC059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12009" r="6428" b="15497"/>
          <a:stretch/>
        </p:blipFill>
        <p:spPr bwMode="auto">
          <a:xfrm>
            <a:off x="3004459" y="1630680"/>
            <a:ext cx="2681850" cy="43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 bwMode="auto">
          <a:xfrm>
            <a:off x="2991395" y="1631518"/>
            <a:ext cx="2690948" cy="4312082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60720" y="1640226"/>
            <a:ext cx="3383280" cy="4312082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2524214"/>
            <a:ext cx="2992071" cy="2700929"/>
            <a:chOff x="0" y="1770077"/>
            <a:chExt cx="4572289" cy="4127384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09" b="33765"/>
            <a:stretch/>
          </p:blipFill>
          <p:spPr bwMode="auto">
            <a:xfrm>
              <a:off x="1" y="1776840"/>
              <a:ext cx="4572288" cy="411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770077"/>
              <a:ext cx="4571254" cy="4127384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836023" y="2651762"/>
            <a:ext cx="483326" cy="169816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3087188"/>
            <a:ext cx="2991394" cy="923330"/>
            <a:chOff x="3169922" y="1166948"/>
            <a:chExt cx="2991394" cy="92333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444242" y="1201783"/>
              <a:ext cx="2468880" cy="87521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69922" y="1166948"/>
              <a:ext cx="2991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Lillegraven’s</a:t>
              </a:r>
              <a:r>
                <a:rPr lang="en-US" dirty="0" smtClean="0"/>
                <a:t> proposed thrust fault site that we revisited</a:t>
              </a:r>
              <a:endParaRPr lang="en-US" dirty="0"/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 flipH="1" flipV="1">
            <a:off x="1028558" y="2818297"/>
            <a:ext cx="186288" cy="29066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7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2570"/>
          </a:xfrm>
        </p:spPr>
        <p:txBody>
          <a:bodyPr/>
          <a:lstStyle/>
          <a:p>
            <a:r>
              <a:rPr lang="en-US" sz="4000" dirty="0" smtClean="0"/>
              <a:t>Unconformity northwest of Heart Mountain</a:t>
            </a:r>
            <a:endParaRPr lang="en-US" sz="4000" dirty="0"/>
          </a:p>
        </p:txBody>
      </p:sp>
      <p:pic>
        <p:nvPicPr>
          <p:cNvPr id="4" name="Picture 3" descr="C:\Users\Awesome Laura\Pictures\2012FieldPics\From Kevin for Anadarko 2013\DSC_57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6"/>
          <a:stretch/>
        </p:blipFill>
        <p:spPr bwMode="auto">
          <a:xfrm>
            <a:off x="0" y="1102570"/>
            <a:ext cx="9144000" cy="575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1102570"/>
            <a:ext cx="9144000" cy="5755430"/>
          </a:xfrm>
          <a:prstGeom prst="rec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wesome Laura\Pictures\2012FieldPics\From Kevin for Anadarko 2013\DSC_57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6"/>
          <a:stretch/>
        </p:blipFill>
        <p:spPr bwMode="auto">
          <a:xfrm>
            <a:off x="0" y="1102570"/>
            <a:ext cx="9144000" cy="575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0" y="1102570"/>
            <a:ext cx="9144000" cy="5755430"/>
          </a:xfrm>
          <a:prstGeom prst="rect">
            <a:avLst/>
          </a:prstGeom>
          <a:solidFill>
            <a:schemeClr val="bg1">
              <a:alpha val="35000"/>
            </a:schemeClr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2570"/>
          </a:xfrm>
        </p:spPr>
        <p:txBody>
          <a:bodyPr/>
          <a:lstStyle/>
          <a:p>
            <a:r>
              <a:rPr lang="en-US" sz="4000" dirty="0" smtClean="0"/>
              <a:t>Unconformity northwest of Heart Mountain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3103934"/>
            <a:ext cx="2690949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973524" y="4807131"/>
            <a:ext cx="1653101" cy="2207623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2272937"/>
            <a:ext cx="347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L. Paleocene-Eocene Willwood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08862" y="6222163"/>
            <a:ext cx="309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Cretaceous Lance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66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0"/>
            <a:ext cx="4101738" cy="3344091"/>
          </a:xfrm>
        </p:spPr>
        <p:txBody>
          <a:bodyPr/>
          <a:lstStyle/>
          <a:p>
            <a:pPr algn="l"/>
            <a:r>
              <a:rPr lang="en-US" sz="3600" dirty="0" smtClean="0"/>
              <a:t>Excavation of contact for evidence of thrust faulting northwest of Heart Mountain</a:t>
            </a:r>
            <a:endParaRPr lang="en-US" sz="3600" dirty="0"/>
          </a:p>
        </p:txBody>
      </p:sp>
      <p:pic>
        <p:nvPicPr>
          <p:cNvPr id="6146" name="Picture 2" descr="C:\Users\Awesome Laura\Pictures\2012FieldPics\DSC04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4" y="3659052"/>
            <a:ext cx="5682343" cy="319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127863" y="209005"/>
            <a:ext cx="5016137" cy="3213463"/>
            <a:chOff x="4127863" y="209005"/>
            <a:chExt cx="5016137" cy="3213463"/>
          </a:xfrm>
        </p:grpSpPr>
        <p:grpSp>
          <p:nvGrpSpPr>
            <p:cNvPr id="11" name="Group 10"/>
            <p:cNvGrpSpPr/>
            <p:nvPr/>
          </p:nvGrpSpPr>
          <p:grpSpPr>
            <a:xfrm>
              <a:off x="4127863" y="209006"/>
              <a:ext cx="5016137" cy="3213309"/>
              <a:chOff x="4127863" y="0"/>
              <a:chExt cx="5016137" cy="3213309"/>
            </a:xfrm>
          </p:grpSpPr>
          <p:pic>
            <p:nvPicPr>
              <p:cNvPr id="6147" name="Picture 3" descr="C:\Users\Awesome Laura\Pictures\2012FieldPics\DSC04783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16" t="3689" r="19881" b="20183"/>
              <a:stretch/>
            </p:blipFill>
            <p:spPr bwMode="auto">
              <a:xfrm>
                <a:off x="4127863" y="0"/>
                <a:ext cx="5016137" cy="321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336869" y="1110342"/>
                <a:ext cx="1210588" cy="692332"/>
                <a:chOff x="5172892" y="2325188"/>
                <a:chExt cx="1210588" cy="692332"/>
              </a:xfrm>
            </p:grpSpPr>
            <p:sp>
              <p:nvSpPr>
                <p:cNvPr id="6" name="Rectangle 5"/>
                <p:cNvSpPr/>
                <p:nvPr/>
              </p:nvSpPr>
              <p:spPr bwMode="auto">
                <a:xfrm>
                  <a:off x="5225143" y="2325188"/>
                  <a:ext cx="1045029" cy="692332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5172892" y="2338250"/>
                  <a:ext cx="12105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Sampling </a:t>
                  </a:r>
                </a:p>
                <a:p>
                  <a:pPr algn="ctr"/>
                  <a:r>
                    <a:rPr lang="en-US" dirty="0" smtClean="0"/>
                    <a:t>Area</a:t>
                  </a:r>
                  <a:endParaRPr lang="en-US" dirty="0"/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 bwMode="auto">
            <a:xfrm>
              <a:off x="4127863" y="209005"/>
              <a:ext cx="5016137" cy="3213463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1763484" y="3654791"/>
            <a:ext cx="5682343" cy="3203209"/>
          </a:xfrm>
          <a:prstGeom prst="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10234</TotalTime>
  <Words>1081</Words>
  <Application>Microsoft Office PowerPoint</Application>
  <PresentationFormat>On-screen Show (4:3)</PresentationFormat>
  <Paragraphs>148</Paragraphs>
  <Slides>32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Default Design</vt:lpstr>
      <vt:lpstr>8_Default Design</vt:lpstr>
      <vt:lpstr>PowerPoint Presentation</vt:lpstr>
      <vt:lpstr>PowerPoint Presentation</vt:lpstr>
      <vt:lpstr>Geologic map of the Heart Mountain area</vt:lpstr>
      <vt:lpstr>PowerPoint Presentation</vt:lpstr>
      <vt:lpstr>Geologic map of western Heart Mountain area</vt:lpstr>
      <vt:lpstr>Cretaceous and Paleocene sediments northwest of Heart Mountain</vt:lpstr>
      <vt:lpstr>Unconformity northwest of Heart Mountain</vt:lpstr>
      <vt:lpstr>Unconformity northwest of Heart Mountain</vt:lpstr>
      <vt:lpstr>Excavation of contact for evidence of thrust faulting northwest of Heart Mountain</vt:lpstr>
      <vt:lpstr>PowerPoint Presentation</vt:lpstr>
      <vt:lpstr>Geologic map of southern Heart Mountain area</vt:lpstr>
      <vt:lpstr>Paleocene and Eocene sediments south of Heart Mountain</vt:lpstr>
      <vt:lpstr>Paleocene and Eocene sediments south of Heart Mountain</vt:lpstr>
      <vt:lpstr>Tilted Cretaceous rocks south of Heart Mountain</vt:lpstr>
      <vt:lpstr>PowerPoint Presentation</vt:lpstr>
      <vt:lpstr>Change in trend of Cretaceous strata from western to southern Heart Mountain area</vt:lpstr>
      <vt:lpstr>PowerPoint Presentation</vt:lpstr>
      <vt:lpstr>Differently oriented structures have been interpreted to reflect varying shortening directions</vt:lpstr>
      <vt:lpstr>Differently oriented structures have been interpreted to reflect reactivation of preexisting basement weaknesses</vt:lpstr>
      <vt:lpstr>PowerPoint Presentation</vt:lpstr>
      <vt:lpstr>PowerPoint Presentation</vt:lpstr>
      <vt:lpstr>Conclusions</vt:lpstr>
      <vt:lpstr>Thank you</vt:lpstr>
      <vt:lpstr>PowerPoint Presentation</vt:lpstr>
      <vt:lpstr>Black chert pebble conglomerate lag in Paleocene Fort Union sandstone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Awesome Laura</dc:creator>
  <cp:lastModifiedBy>Awesome Laura</cp:lastModifiedBy>
  <cp:revision>182</cp:revision>
  <dcterms:created xsi:type="dcterms:W3CDTF">2013-04-15T14:28:12Z</dcterms:created>
  <dcterms:modified xsi:type="dcterms:W3CDTF">2013-05-20T15:21:46Z</dcterms:modified>
</cp:coreProperties>
</file>