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BE10"/>
    <a:srgbClr val="42196F"/>
    <a:srgbClr val="C2B59B"/>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8" d="100"/>
          <a:sy n="118" d="100"/>
        </p:scale>
        <p:origin x="-720" y="-104"/>
      </p:cViewPr>
      <p:guideLst>
        <p:guide orient="horz" pos="2160"/>
        <p:guide pos="2880"/>
      </p:guideLst>
    </p:cSldViewPr>
  </p:slideViewPr>
  <p:notesTextViewPr>
    <p:cViewPr>
      <p:scale>
        <a:sx n="100" d="100"/>
        <a:sy n="100" d="100"/>
      </p:scale>
      <p:origin x="0" y="584"/>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568BA5-86A1-9A48-9A1D-DD89642DA5C7}" type="datetimeFigureOut">
              <a:rPr lang="en-US" smtClean="0"/>
              <a:t>5/7/13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21F419-7A95-5940-A6D3-2D7DD49DC5E2}" type="slidenum">
              <a:rPr lang="en-US" smtClean="0"/>
              <a:t>‹#›</a:t>
            </a:fld>
            <a:endParaRPr lang="en-US"/>
          </a:p>
        </p:txBody>
      </p:sp>
    </p:spTree>
    <p:extLst>
      <p:ext uri="{BB962C8B-B14F-4D97-AF65-F5344CB8AC3E}">
        <p14:creationId xmlns:p14="http://schemas.microsoft.com/office/powerpoint/2010/main" val="41231853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prompted with a reminder, students struggle to apply Principles studied</a:t>
            </a:r>
            <a:r>
              <a:rPr lang="en-US" baseline="0" dirty="0" smtClean="0"/>
              <a:t> early in the course to the history studied late in the course. </a:t>
            </a:r>
          </a:p>
          <a:p>
            <a:r>
              <a:rPr lang="en-US" baseline="0" dirty="0" smtClean="0"/>
              <a:t>Examples: Silurian </a:t>
            </a:r>
            <a:r>
              <a:rPr lang="en-US" baseline="0" dirty="0" err="1" smtClean="0"/>
              <a:t>lithofacies</a:t>
            </a:r>
            <a:r>
              <a:rPr lang="en-US" baseline="0" dirty="0" smtClean="0"/>
              <a:t> map example—told to locate the source area based on grain size.</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3</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Evolution</a:t>
            </a:r>
            <a:r>
              <a:rPr lang="en-US" baseline="0" dirty="0" smtClean="0"/>
              <a:t> of mammals: grass/grazers</a:t>
            </a:r>
          </a:p>
        </p:txBody>
      </p:sp>
      <p:sp>
        <p:nvSpPr>
          <p:cNvPr id="4" name="Slide Number Placeholder 3"/>
          <p:cNvSpPr>
            <a:spLocks noGrp="1"/>
          </p:cNvSpPr>
          <p:nvPr>
            <p:ph type="sldNum" sz="quarter" idx="10"/>
          </p:nvPr>
        </p:nvSpPr>
        <p:spPr/>
        <p:txBody>
          <a:bodyPr/>
          <a:lstStyle/>
          <a:p>
            <a:fld id="{3B21F419-7A95-5940-A6D3-2D7DD49DC5E2}" type="slidenum">
              <a:rPr lang="en-US" smtClean="0"/>
              <a:t>12</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13</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Introduction: Added Google Earth exercise, measure from where they work or live to the department. For the lab, moved a previous exercise on Superposition to cover the scientific method.</a:t>
            </a:r>
          </a:p>
          <a:p>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14</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Purpose of Introduction activities is to prepare students by making sure they have the needed plugins and downloads and to get them to start using Excel. </a:t>
            </a:r>
          </a:p>
          <a:p>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15</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A position has opened up at the university for a geology instructor. The duties of this instructor include teaching a historical geology course. The university has asked for letters of recommendation as part of the application process and you've been asked by one of the geologists listed below to write one for them. Compose the letter of recommendation you believe would illustrate your geologist as most qualified to teach historical geology. Be thorough, and offer specific examples of your reference accomplishments.</a:t>
            </a:r>
          </a:p>
          <a:p>
            <a:r>
              <a:rPr lang="en-US" sz="1200" kern="1200" baseline="0" dirty="0" smtClean="0">
                <a:solidFill>
                  <a:schemeClr val="tx1"/>
                </a:solidFill>
                <a:latin typeface="+mn-lt"/>
                <a:ea typeface="+mn-ea"/>
                <a:cs typeface="+mn-cs"/>
              </a:rPr>
              <a:t>Review of 3 other reference letters. Whoever got the highest reviews (rubric) was hired. Used the historical geology founders.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Geologic time scale </a:t>
            </a:r>
            <a:r>
              <a:rPr lang="en-US" sz="1200" kern="1200" baseline="0" dirty="0" err="1" smtClean="0">
                <a:solidFill>
                  <a:schemeClr val="tx1"/>
                </a:solidFill>
                <a:latin typeface="+mn-lt"/>
                <a:ea typeface="+mn-ea"/>
                <a:cs typeface="+mn-cs"/>
              </a:rPr>
              <a:t>activites</a:t>
            </a:r>
            <a:r>
              <a:rPr lang="en-US" sz="1200" kern="1200" baseline="0" dirty="0" smtClean="0">
                <a:solidFill>
                  <a:schemeClr val="tx1"/>
                </a:solidFill>
                <a:latin typeface="+mn-lt"/>
                <a:ea typeface="+mn-ea"/>
                <a:cs typeface="+mn-cs"/>
              </a:rPr>
              <a:t>: create a </a:t>
            </a:r>
            <a:r>
              <a:rPr lang="en-US" sz="1200" kern="1200" baseline="0" dirty="0" err="1" smtClean="0">
                <a:solidFill>
                  <a:schemeClr val="tx1"/>
                </a:solidFill>
                <a:latin typeface="+mn-lt"/>
                <a:ea typeface="+mn-ea"/>
                <a:cs typeface="+mn-cs"/>
              </a:rPr>
              <a:t>nmemonic</a:t>
            </a:r>
            <a:r>
              <a:rPr lang="en-US" sz="1200" kern="1200" baseline="0" dirty="0" smtClean="0">
                <a:solidFill>
                  <a:schemeClr val="tx1"/>
                </a:solidFill>
                <a:latin typeface="+mn-lt"/>
                <a:ea typeface="+mn-ea"/>
                <a:cs typeface="+mn-cs"/>
              </a:rPr>
              <a:t>, use Excel to create pie charts of era, periods, and length of each era. </a:t>
            </a:r>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16</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Late Heavy Bombardment: measured size of impacts/energy for Earth and then measured size of impacts of Precambrian age on Moon using Google Earth</a:t>
            </a:r>
          </a:p>
          <a:p>
            <a:r>
              <a:rPr lang="en-US" baseline="0" dirty="0" smtClean="0"/>
              <a:t>Chaos: exercise on early life: </a:t>
            </a:r>
            <a:r>
              <a:rPr lang="en-US" sz="1200" kern="1200" dirty="0" smtClean="0">
                <a:solidFill>
                  <a:schemeClr val="tx1"/>
                </a:solidFill>
                <a:latin typeface="+mn-lt"/>
                <a:ea typeface="+mn-ea"/>
                <a:cs typeface="+mn-cs"/>
              </a:rPr>
              <a:t>Life arose on Earth through the process of natural selection. Part of the process involves random events (mutations), but the other part of the process is selection, which is a non-random process. At first glance it is hard to imagine how any series of random events could ever produce complex, orderly systems. In this lab exercise you will see that through random events, interacting according to orderly (non-random) rules, can produce orderly patterns. Life can be described as living on the edge between order and chaos. Life is indeed complex but started from chaos and order working together. Used Excel.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Life-- Stories from the Fossil Record: basic understanding of how fossils are used to interpret the past</a:t>
            </a:r>
          </a:p>
          <a:p>
            <a:r>
              <a:rPr lang="en-US" baseline="0" dirty="0" smtClean="0"/>
              <a:t>Fossils &amp; the Geologic Time Scale: correlation</a:t>
            </a:r>
          </a:p>
          <a:p>
            <a:r>
              <a:rPr lang="en-US" baseline="0" dirty="0" smtClean="0"/>
              <a:t>What did T. </a:t>
            </a:r>
            <a:r>
              <a:rPr lang="en-US" baseline="0" dirty="0" err="1" smtClean="0"/>
              <a:t>rex</a:t>
            </a:r>
            <a:r>
              <a:rPr lang="en-US" baseline="0" dirty="0" smtClean="0"/>
              <a:t> Taste Like? classification of organisms.</a:t>
            </a:r>
          </a:p>
          <a:p>
            <a:r>
              <a:rPr lang="en-US" baseline="0" dirty="0" smtClean="0"/>
              <a:t>Making </a:t>
            </a:r>
            <a:r>
              <a:rPr lang="en-US" baseline="0" dirty="0" err="1" smtClean="0"/>
              <a:t>cladograms</a:t>
            </a:r>
            <a:endParaRPr lang="en-US" baseline="0" dirty="0" smtClean="0"/>
          </a:p>
          <a:p>
            <a:endParaRPr lang="en-US" baseline="0" dirty="0" smtClean="0"/>
          </a:p>
          <a:p>
            <a:r>
              <a:rPr lang="en-US" baseline="0" dirty="0" smtClean="0"/>
              <a:t>Evolution Lab: computer simulation which examines how natural selection works to bring about evolution of adaptations. </a:t>
            </a:r>
          </a:p>
          <a:p>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17</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miniGEEBITT</a:t>
            </a:r>
            <a:r>
              <a:rPr lang="en-US" baseline="0" dirty="0" smtClean="0"/>
              <a:t>: Precambrian climate, Excel file</a:t>
            </a:r>
          </a:p>
        </p:txBody>
      </p:sp>
      <p:sp>
        <p:nvSpPr>
          <p:cNvPr id="4" name="Slide Number Placeholder 3"/>
          <p:cNvSpPr>
            <a:spLocks noGrp="1"/>
          </p:cNvSpPr>
          <p:nvPr>
            <p:ph type="sldNum" sz="quarter" idx="10"/>
          </p:nvPr>
        </p:nvSpPr>
        <p:spPr/>
        <p:txBody>
          <a:bodyPr/>
          <a:lstStyle/>
          <a:p>
            <a:fld id="{3B21F419-7A95-5940-A6D3-2D7DD49DC5E2}" type="slidenum">
              <a:rPr lang="en-US" smtClean="0"/>
              <a:t>18</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19</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Use a </a:t>
            </a:r>
            <a:r>
              <a:rPr lang="en-US" baseline="0" dirty="0" err="1" smtClean="0"/>
              <a:t>cladogram</a:t>
            </a:r>
            <a:r>
              <a:rPr lang="en-US" baseline="0" dirty="0" smtClean="0"/>
              <a:t> and the fossil record to create a phylogeny of horses and then use the phylogeny to answer: </a:t>
            </a:r>
          </a:p>
          <a:p>
            <a:r>
              <a:rPr lang="en-US" baseline="0" dirty="0" smtClean="0"/>
              <a:t>Did horses undergo an adaptive radiation in the Tertiary?</a:t>
            </a:r>
          </a:p>
          <a:p>
            <a:r>
              <a:rPr lang="en-US" baseline="0" dirty="0" smtClean="0"/>
              <a:t>Could horse adaptations have arisen as a response to climate change?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Climate Analysis: </a:t>
            </a:r>
            <a:r>
              <a:rPr lang="en-US" sz="1200" baseline="0" dirty="0" smtClean="0">
                <a:latin typeface="Arial Rounded MT Bold"/>
                <a:cs typeface="Arial Rounded MT Bold"/>
              </a:rPr>
              <a:t>via deep sea sediments</a:t>
            </a:r>
          </a:p>
          <a:p>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20</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When I would think of geology, I thought that we would only be learning about the Earth and rocks and their classifications, I had no idea that geology was also about the evolution of animals, plants and humans.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 knew </a:t>
            </a:r>
            <a:r>
              <a:rPr lang="en-US" sz="1200" kern="1200" dirty="0" err="1" smtClean="0">
                <a:solidFill>
                  <a:schemeClr val="tx1"/>
                </a:solidFill>
                <a:latin typeface="+mn-lt"/>
                <a:ea typeface="+mn-ea"/>
                <a:cs typeface="+mn-cs"/>
              </a:rPr>
              <a:t>absolutley</a:t>
            </a:r>
            <a:r>
              <a:rPr lang="en-US" sz="1200" kern="1200" dirty="0" smtClean="0">
                <a:solidFill>
                  <a:schemeClr val="tx1"/>
                </a:solidFill>
                <a:latin typeface="+mn-lt"/>
                <a:ea typeface="+mn-ea"/>
                <a:cs typeface="+mn-cs"/>
              </a:rPr>
              <a:t> nothing about the </a:t>
            </a:r>
            <a:r>
              <a:rPr lang="en-US" sz="1200" kern="1200" dirty="0" err="1" smtClean="0">
                <a:solidFill>
                  <a:schemeClr val="tx1"/>
                </a:solidFill>
                <a:latin typeface="+mn-lt"/>
                <a:ea typeface="+mn-ea"/>
                <a:cs typeface="+mn-cs"/>
              </a:rPr>
              <a:t>Laramide</a:t>
            </a:r>
            <a:r>
              <a:rPr lang="en-US" sz="1200" kern="1200" dirty="0" smtClean="0">
                <a:solidFill>
                  <a:schemeClr val="tx1"/>
                </a:solidFill>
                <a:latin typeface="+mn-lt"/>
                <a:ea typeface="+mn-ea"/>
                <a:cs typeface="+mn-cs"/>
              </a:rPr>
              <a:t> orogeny, I know now that it was 1 of three major mountain building events and that it is the last mountain building event of the three and that it is responsible for the raising of the Rocky Mountains.  I also know now that it </a:t>
            </a:r>
            <a:r>
              <a:rPr lang="en-US" sz="1200" kern="1200" dirty="0" err="1" smtClean="0">
                <a:solidFill>
                  <a:schemeClr val="tx1"/>
                </a:solidFill>
                <a:latin typeface="+mn-lt"/>
                <a:ea typeface="+mn-ea"/>
                <a:cs typeface="+mn-cs"/>
              </a:rPr>
              <a:t>occured</a:t>
            </a:r>
            <a:r>
              <a:rPr lang="en-US" sz="1200" kern="1200" dirty="0" smtClean="0">
                <a:solidFill>
                  <a:schemeClr val="tx1"/>
                </a:solidFill>
                <a:latin typeface="+mn-lt"/>
                <a:ea typeface="+mn-ea"/>
                <a:cs typeface="+mn-cs"/>
              </a:rPr>
              <a:t> about 70-40 million years ago.</a:t>
            </a:r>
          </a:p>
          <a:p>
            <a:endParaRPr lang="en-US" sz="1200" kern="1200" baseline="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Befor</a:t>
            </a:r>
            <a:r>
              <a:rPr lang="en-US" sz="1200" kern="1200" dirty="0" smtClean="0">
                <a:solidFill>
                  <a:schemeClr val="tx1"/>
                </a:solidFill>
                <a:latin typeface="+mn-lt"/>
                <a:ea typeface="+mn-ea"/>
                <a:cs typeface="+mn-cs"/>
              </a:rPr>
              <a:t> this class I had no idea about the evolution of horses and how at one time they were the size of a house cat or dog, and how the horse started off with four toes, then three, and then eventually one hoof.  Before this class I did not know that horses main source of food during the Eocene was tree leaves and that because of climate and </a:t>
            </a:r>
            <a:r>
              <a:rPr lang="en-US" sz="1200" kern="1200" dirty="0" err="1" smtClean="0">
                <a:solidFill>
                  <a:schemeClr val="tx1"/>
                </a:solidFill>
                <a:latin typeface="+mn-lt"/>
                <a:ea typeface="+mn-ea"/>
                <a:cs typeface="+mn-cs"/>
              </a:rPr>
              <a:t>enviormental</a:t>
            </a:r>
            <a:r>
              <a:rPr lang="en-US" sz="1200" kern="1200" dirty="0" smtClean="0">
                <a:solidFill>
                  <a:schemeClr val="tx1"/>
                </a:solidFill>
                <a:latin typeface="+mn-lt"/>
                <a:ea typeface="+mn-ea"/>
                <a:cs typeface="+mn-cs"/>
              </a:rPr>
              <a:t> changes they started to feed on grass, and how feeding on grass changed the shape of their teeth and the shape of their muzzle and eventually how they evolved into such a large </a:t>
            </a:r>
            <a:r>
              <a:rPr lang="en-US" sz="1200" kern="1200" dirty="0" err="1" smtClean="0">
                <a:solidFill>
                  <a:schemeClr val="tx1"/>
                </a:solidFill>
                <a:latin typeface="+mn-lt"/>
                <a:ea typeface="+mn-ea"/>
                <a:cs typeface="+mn-cs"/>
              </a:rPr>
              <a:t>Equus</a:t>
            </a:r>
            <a:r>
              <a:rPr lang="en-US" sz="1200" kern="1200" smtClean="0">
                <a:solidFill>
                  <a:schemeClr val="tx1"/>
                </a:solidFill>
                <a:latin typeface="+mn-lt"/>
                <a:ea typeface="+mn-ea"/>
                <a:cs typeface="+mn-cs"/>
              </a:rPr>
              <a:t> today</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B21F419-7A95-5940-A6D3-2D7DD49DC5E2}" type="slidenum">
              <a:rPr lang="en-US" smtClean="0"/>
              <a:t>21</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 will understand that:</a:t>
            </a:r>
          </a:p>
          <a:p>
            <a:r>
              <a:rPr lang="en-US" dirty="0" smtClean="0"/>
              <a:t>There is a process used to solve problems</a:t>
            </a:r>
            <a:r>
              <a:rPr lang="en-US" baseline="0" dirty="0" smtClean="0"/>
              <a:t> scientifically</a:t>
            </a:r>
          </a:p>
          <a:p>
            <a:r>
              <a:rPr lang="en-US" baseline="0" dirty="0" smtClean="0"/>
              <a:t>Science is dynamic. Explanations change as new data is obtained and new techniques are developed to study science.</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4</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 will understand that:</a:t>
            </a:r>
          </a:p>
          <a:p>
            <a:r>
              <a:rPr lang="en-US" dirty="0" smtClean="0"/>
              <a:t>Deep time</a:t>
            </a:r>
          </a:p>
          <a:p>
            <a:r>
              <a:rPr lang="en-US" dirty="0" smtClean="0"/>
              <a:t>A long history means there is the potential for great change even at a very slow</a:t>
            </a:r>
            <a:r>
              <a:rPr lang="en-US" baseline="0" dirty="0" smtClean="0"/>
              <a:t> rate.</a:t>
            </a:r>
          </a:p>
          <a:p>
            <a:r>
              <a:rPr lang="en-US" baseline="0" dirty="0" smtClean="0"/>
              <a:t>Geologic time scale</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5</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Plate Tectonics: the crust</a:t>
            </a:r>
            <a:r>
              <a:rPr lang="en-US" baseline="0" dirty="0" smtClean="0"/>
              <a:t> is broken into a small number of pieces and they move</a:t>
            </a:r>
            <a:endParaRPr lang="en-US" dirty="0" smtClean="0"/>
          </a:p>
          <a:p>
            <a:r>
              <a:rPr lang="en-US" dirty="0" smtClean="0"/>
              <a:t>Life: life comes in many forms; it has changed through time; fossils</a:t>
            </a:r>
            <a:r>
              <a:rPr lang="en-US" baseline="0" dirty="0" smtClean="0"/>
              <a:t> are indicators of ancient environments; fossils are used to determine geologic ages</a:t>
            </a:r>
            <a:endParaRPr lang="en-US" dirty="0" smtClean="0"/>
          </a:p>
          <a:p>
            <a:r>
              <a:rPr lang="en-US" dirty="0" smtClean="0"/>
              <a:t>Climate: the climate has varied from</a:t>
            </a:r>
            <a:r>
              <a:rPr lang="en-US" baseline="0" dirty="0" smtClean="0"/>
              <a:t> iceboxes to greenhouses through history.</a:t>
            </a:r>
            <a:endParaRPr lang="en-US" dirty="0" smtClean="0"/>
          </a:p>
          <a:p>
            <a:r>
              <a:rPr lang="en-US" dirty="0" smtClean="0"/>
              <a:t>Sea Level: sea level has risen and fallen through geologic</a:t>
            </a:r>
            <a:r>
              <a:rPr lang="en-US" baseline="0" dirty="0" smtClean="0"/>
              <a:t> time</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6</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 will understand that:</a:t>
            </a:r>
          </a:p>
          <a:p>
            <a:r>
              <a:rPr lang="en-US" dirty="0" smtClean="0"/>
              <a:t>Characteristics</a:t>
            </a:r>
            <a:r>
              <a:rPr lang="en-US" baseline="0" dirty="0" smtClean="0"/>
              <a:t> of sedimentary rocks (rock type, texture, sedimentary structures, fossils) are environmental indicators.</a:t>
            </a:r>
          </a:p>
          <a:p>
            <a:r>
              <a:rPr lang="en-US" baseline="0" dirty="0" smtClean="0"/>
              <a:t>Transgressions and regressions indicate sea level change.</a:t>
            </a:r>
          </a:p>
          <a:p>
            <a:r>
              <a:rPr lang="en-US" baseline="0" dirty="0" smtClean="0"/>
              <a:t>The sequence of geologic events is determined from sedimentary layers. </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7</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Solar nebula</a:t>
            </a:r>
          </a:p>
          <a:p>
            <a:r>
              <a:rPr lang="en-US" dirty="0" smtClean="0"/>
              <a:t>Differentiation</a:t>
            </a:r>
            <a:r>
              <a:rPr lang="en-US" baseline="0" dirty="0" smtClean="0"/>
              <a:t> of the Earth</a:t>
            </a:r>
          </a:p>
          <a:p>
            <a:r>
              <a:rPr lang="en-US" baseline="0" dirty="0" smtClean="0"/>
              <a:t>Atmosphere and oceans</a:t>
            </a:r>
          </a:p>
          <a:p>
            <a:r>
              <a:rPr lang="en-US" baseline="0" dirty="0" smtClean="0"/>
              <a:t>Meteorite bombardment</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8</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Archean</a:t>
            </a:r>
            <a:r>
              <a:rPr lang="en-US" baseline="0" dirty="0" smtClean="0"/>
              <a:t> environment</a:t>
            </a:r>
          </a:p>
          <a:p>
            <a:r>
              <a:rPr lang="en-US" baseline="0" dirty="0" smtClean="0"/>
              <a:t>Nature of early life</a:t>
            </a:r>
          </a:p>
          <a:p>
            <a:r>
              <a:rPr lang="en-US" baseline="0" dirty="0" smtClean="0"/>
              <a:t>Prokaryote to eukaryote</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9</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Snowball Earth: climate changes</a:t>
            </a:r>
          </a:p>
          <a:p>
            <a:r>
              <a:rPr lang="en-US" dirty="0" err="1" smtClean="0"/>
              <a:t>Rodinia</a:t>
            </a:r>
            <a:r>
              <a:rPr lang="en-US" dirty="0" smtClean="0"/>
              <a:t>: Assembly and breakup</a:t>
            </a:r>
          </a:p>
          <a:p>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10</a:t>
            </a:fld>
            <a:endParaRPr lang="en-US"/>
          </a:p>
        </p:txBody>
      </p:sp>
    </p:spTree>
    <p:extLst>
      <p:ext uri="{BB962C8B-B14F-4D97-AF65-F5344CB8AC3E}">
        <p14:creationId xmlns:p14="http://schemas.microsoft.com/office/powerpoint/2010/main" val="3131202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Permian extinction: Radiation</a:t>
            </a:r>
            <a:endParaRPr lang="en-US" dirty="0"/>
          </a:p>
        </p:txBody>
      </p:sp>
      <p:sp>
        <p:nvSpPr>
          <p:cNvPr id="4" name="Slide Number Placeholder 3"/>
          <p:cNvSpPr>
            <a:spLocks noGrp="1"/>
          </p:cNvSpPr>
          <p:nvPr>
            <p:ph type="sldNum" sz="quarter" idx="10"/>
          </p:nvPr>
        </p:nvSpPr>
        <p:spPr/>
        <p:txBody>
          <a:bodyPr/>
          <a:lstStyle/>
          <a:p>
            <a:fld id="{3B21F419-7A95-5940-A6D3-2D7DD49DC5E2}" type="slidenum">
              <a:rPr lang="en-US" smtClean="0"/>
              <a:t>11</a:t>
            </a:fld>
            <a:endParaRPr lang="en-US"/>
          </a:p>
        </p:txBody>
      </p:sp>
    </p:spTree>
    <p:extLst>
      <p:ext uri="{BB962C8B-B14F-4D97-AF65-F5344CB8AC3E}">
        <p14:creationId xmlns:p14="http://schemas.microsoft.com/office/powerpoint/2010/main" val="3131202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02D523-FAF9-8E41-A015-1B2C077EECF9}" type="datetimeFigureOut">
              <a:rPr lang="en-US" smtClean="0"/>
              <a:t>5/7/13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2101820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02D523-FAF9-8E41-A015-1B2C077EECF9}" type="datetimeFigureOut">
              <a:rPr lang="en-US" smtClean="0"/>
              <a:t>5/7/13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243803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02D523-FAF9-8E41-A015-1B2C077EECF9}" type="datetimeFigureOut">
              <a:rPr lang="en-US" smtClean="0"/>
              <a:t>5/7/13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3438809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02D523-FAF9-8E41-A015-1B2C077EECF9}" type="datetimeFigureOut">
              <a:rPr lang="en-US" smtClean="0"/>
              <a:t>5/7/13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139461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02D523-FAF9-8E41-A015-1B2C077EECF9}" type="datetimeFigureOut">
              <a:rPr lang="en-US" smtClean="0"/>
              <a:t>5/7/13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2575965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02D523-FAF9-8E41-A015-1B2C077EECF9}" type="datetimeFigureOut">
              <a:rPr lang="en-US" smtClean="0"/>
              <a:t>5/7/13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1461768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02D523-FAF9-8E41-A015-1B2C077EECF9}" type="datetimeFigureOut">
              <a:rPr lang="en-US" smtClean="0"/>
              <a:t>5/7/13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4150973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02D523-FAF9-8E41-A015-1B2C077EECF9}" type="datetimeFigureOut">
              <a:rPr lang="en-US" smtClean="0"/>
              <a:t>5/7/13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181276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2D523-FAF9-8E41-A015-1B2C077EECF9}" type="datetimeFigureOut">
              <a:rPr lang="en-US" smtClean="0"/>
              <a:t>5/7/13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318914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02D523-FAF9-8E41-A015-1B2C077EECF9}" type="datetimeFigureOut">
              <a:rPr lang="en-US" smtClean="0"/>
              <a:t>5/7/13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2990731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02D523-FAF9-8E41-A015-1B2C077EECF9}" type="datetimeFigureOut">
              <a:rPr lang="en-US" smtClean="0"/>
              <a:t>5/7/13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F2AC1-6252-FA48-AFD6-C64BC74231E1}" type="slidenum">
              <a:rPr lang="en-US" smtClean="0"/>
              <a:t>‹#›</a:t>
            </a:fld>
            <a:endParaRPr lang="en-US"/>
          </a:p>
        </p:txBody>
      </p:sp>
    </p:spTree>
    <p:extLst>
      <p:ext uri="{BB962C8B-B14F-4D97-AF65-F5344CB8AC3E}">
        <p14:creationId xmlns:p14="http://schemas.microsoft.com/office/powerpoint/2010/main" val="11017055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2B59B">
            <a:alpha val="5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02D523-FAF9-8E41-A015-1B2C077EECF9}" type="datetimeFigureOut">
              <a:rPr lang="en-US" smtClean="0"/>
              <a:t>5/7/13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F2AC1-6252-FA48-AFD6-C64BC74231E1}" type="slidenum">
              <a:rPr lang="en-US" smtClean="0"/>
              <a:t>‹#›</a:t>
            </a:fld>
            <a:endParaRPr lang="en-US"/>
          </a:p>
        </p:txBody>
      </p:sp>
    </p:spTree>
    <p:extLst>
      <p:ext uri="{BB962C8B-B14F-4D97-AF65-F5344CB8AC3E}">
        <p14:creationId xmlns:p14="http://schemas.microsoft.com/office/powerpoint/2010/main" val="868955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81029" y="995587"/>
            <a:ext cx="6191371" cy="1470025"/>
          </a:xfrm>
        </p:spPr>
        <p:txBody>
          <a:bodyPr/>
          <a:lstStyle/>
          <a:p>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A Revision of Historical Geology</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1371600" y="3649417"/>
            <a:ext cx="6400800" cy="1494755"/>
          </a:xfrm>
        </p:spPr>
        <p:txBody>
          <a:bodyPr>
            <a:normAutofit/>
          </a:bodyPr>
          <a:lstStyle/>
          <a:p>
            <a:r>
              <a:rPr lang="en-US" sz="2400" dirty="0" smtClean="0">
                <a:latin typeface="Arial Rounded MT Bold"/>
                <a:cs typeface="Arial Rounded MT Bold"/>
              </a:rPr>
              <a:t>Vicki Harder</a:t>
            </a:r>
          </a:p>
          <a:p>
            <a:r>
              <a:rPr lang="en-US" sz="2400" dirty="0" smtClean="0">
                <a:latin typeface="Arial Rounded MT Bold"/>
                <a:cs typeface="Arial Rounded MT Bold"/>
              </a:rPr>
              <a:t>Mary Dowse</a:t>
            </a:r>
          </a:p>
          <a:p>
            <a:r>
              <a:rPr lang="en-US" sz="2400" dirty="0" smtClean="0">
                <a:latin typeface="Arial Rounded MT Bold"/>
                <a:cs typeface="Arial Rounded MT Bold"/>
              </a:rPr>
              <a:t>Department of Natural Sciences</a:t>
            </a:r>
            <a:endParaRPr lang="en-US" sz="2400" dirty="0">
              <a:latin typeface="Arial Rounded MT Bold"/>
              <a:cs typeface="Arial Rounded MT Bold"/>
            </a:endParaRPr>
          </a:p>
        </p:txBody>
      </p:sp>
      <p:pic>
        <p:nvPicPr>
          <p:cNvPr id="6" name="Picture 5"/>
          <p:cNvPicPr>
            <a:picLocks noChangeAspect="1"/>
          </p:cNvPicPr>
          <p:nvPr/>
        </p:nvPicPr>
        <p:blipFill>
          <a:blip r:embed="rId2"/>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1678934" y="2873418"/>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ed Rectangle 9"/>
          <p:cNvSpPr/>
          <p:nvPr/>
        </p:nvSpPr>
        <p:spPr>
          <a:xfrm>
            <a:off x="3069009" y="3263169"/>
            <a:ext cx="3205467" cy="193124"/>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2200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5802882"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Significant Events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2937988"/>
          </a:xfrm>
        </p:spPr>
        <p:txBody>
          <a:bodyPr>
            <a:normAutofit/>
          </a:bodyPr>
          <a:lstStyle/>
          <a:p>
            <a:pPr marL="514350" indent="-514350" algn="l">
              <a:buFont typeface="+mj-lt"/>
              <a:buAutoNum type="arabicPeriod" startAt="3"/>
            </a:pPr>
            <a:r>
              <a:rPr lang="en-US" sz="2800" dirty="0" smtClean="0">
                <a:latin typeface="Arial Rounded MT Bold"/>
                <a:cs typeface="Arial Rounded MT Bold"/>
              </a:rPr>
              <a:t>Snowball Earth</a:t>
            </a:r>
            <a:endParaRPr lang="en-US" sz="2800" dirty="0">
              <a:latin typeface="Arial Rounded MT Bold"/>
              <a:cs typeface="Arial Rounded MT Bold"/>
            </a:endParaRPr>
          </a:p>
          <a:p>
            <a:pPr marL="514350" indent="-514350" algn="l">
              <a:buFont typeface="+mj-lt"/>
              <a:buAutoNum type="arabicPeriod" startAt="3"/>
            </a:pPr>
            <a:r>
              <a:rPr lang="en-US" sz="2800" dirty="0" smtClean="0">
                <a:latin typeface="Arial Rounded MT Bold"/>
                <a:cs typeface="Arial Rounded MT Bold"/>
              </a:rPr>
              <a:t>Oxygenation of the atmosphere</a:t>
            </a:r>
          </a:p>
          <a:p>
            <a:pPr marL="514350" indent="-514350" algn="l">
              <a:buFont typeface="+mj-lt"/>
              <a:buAutoNum type="arabicPeriod" startAt="3"/>
            </a:pPr>
            <a:r>
              <a:rPr lang="en-US" sz="2800" dirty="0" err="1" smtClean="0">
                <a:latin typeface="Arial Rounded MT Bold"/>
                <a:cs typeface="Arial Rounded MT Bold"/>
              </a:rPr>
              <a:t>Rodinia</a:t>
            </a:r>
            <a:endParaRPr lang="en-US" sz="2800" dirty="0" smtClean="0">
              <a:latin typeface="Arial Rounded MT Bold"/>
              <a:cs typeface="Arial Rounded MT Bold"/>
            </a:endParaRPr>
          </a:p>
          <a:p>
            <a:pPr marL="514350" indent="-514350" algn="l">
              <a:buFont typeface="+mj-lt"/>
              <a:buAutoNum type="arabicPeriod" startAt="3"/>
            </a:pPr>
            <a:r>
              <a:rPr lang="en-US" sz="2800" dirty="0" smtClean="0">
                <a:latin typeface="Arial Rounded MT Bold"/>
                <a:cs typeface="Arial Rounded MT Bold"/>
              </a:rPr>
              <a:t>Cambrian explosion</a:t>
            </a:r>
          </a:p>
          <a:p>
            <a:pPr marL="514350" indent="-514350" algn="l">
              <a:buFont typeface="+mj-lt"/>
              <a:buAutoNum type="arabicPeriod" startAt="3"/>
            </a:pPr>
            <a:r>
              <a:rPr lang="en-US" sz="2800" dirty="0" smtClean="0">
                <a:latin typeface="Arial Rounded MT Bold"/>
                <a:cs typeface="Arial Rounded MT Bold"/>
              </a:rPr>
              <a:t>Trilobites and brachiopods</a:t>
            </a:r>
            <a:endParaRPr lang="en-US" sz="2800" dirty="0" smtClean="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58565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5802882"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Significant Events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2937988"/>
          </a:xfrm>
        </p:spPr>
        <p:txBody>
          <a:bodyPr>
            <a:normAutofit/>
          </a:bodyPr>
          <a:lstStyle/>
          <a:p>
            <a:pPr marL="514350" indent="-514350" algn="l">
              <a:buFont typeface="+mj-lt"/>
              <a:buAutoNum type="arabicPeriod" startAt="8"/>
            </a:pPr>
            <a:r>
              <a:rPr lang="en-US" sz="2800" dirty="0" smtClean="0">
                <a:latin typeface="Arial Rounded MT Bold"/>
                <a:cs typeface="Arial Rounded MT Bold"/>
              </a:rPr>
              <a:t>Leaving the water</a:t>
            </a:r>
          </a:p>
          <a:p>
            <a:pPr marL="514350" indent="-514350" algn="l">
              <a:buFont typeface="+mj-lt"/>
              <a:buAutoNum type="arabicPeriod" startAt="8"/>
            </a:pPr>
            <a:r>
              <a:rPr lang="en-US" sz="2800" dirty="0" smtClean="0">
                <a:latin typeface="Arial Rounded MT Bold"/>
                <a:cs typeface="Arial Rounded MT Bold"/>
              </a:rPr>
              <a:t>Formation of </a:t>
            </a:r>
            <a:r>
              <a:rPr lang="en-US" sz="2800" dirty="0" err="1" smtClean="0">
                <a:latin typeface="Arial Rounded MT Bold"/>
                <a:cs typeface="Arial Rounded MT Bold"/>
              </a:rPr>
              <a:t>Pangea</a:t>
            </a:r>
            <a:endParaRPr lang="en-US" sz="2800" dirty="0">
              <a:latin typeface="Arial Rounded MT Bold"/>
              <a:cs typeface="Arial Rounded MT Bold"/>
            </a:endParaRPr>
          </a:p>
          <a:p>
            <a:pPr marL="514350" indent="-514350" algn="l">
              <a:buFont typeface="+mj-lt"/>
              <a:buAutoNum type="arabicPeriod" startAt="8"/>
            </a:pPr>
            <a:r>
              <a:rPr lang="en-US" sz="2800" dirty="0" smtClean="0">
                <a:latin typeface="Arial Rounded MT Bold"/>
                <a:cs typeface="Arial Rounded MT Bold"/>
              </a:rPr>
              <a:t>Permian extinction</a:t>
            </a:r>
          </a:p>
          <a:p>
            <a:pPr marL="514350" indent="-514350" algn="l">
              <a:buFont typeface="+mj-lt"/>
              <a:buAutoNum type="arabicPeriod" startAt="8"/>
            </a:pPr>
            <a:r>
              <a:rPr lang="en-US" sz="2800" dirty="0" smtClean="0">
                <a:latin typeface="Arial Rounded MT Bold"/>
                <a:cs typeface="Arial Rounded MT Bold"/>
              </a:rPr>
              <a:t>Dinosaurs, ammonites, and flowers</a:t>
            </a:r>
          </a:p>
          <a:p>
            <a:pPr marL="514350" indent="-514350" algn="l">
              <a:buFont typeface="+mj-lt"/>
              <a:buAutoNum type="arabicPeriod" startAt="8"/>
            </a:pPr>
            <a:r>
              <a:rPr lang="en-US" sz="2800" dirty="0" smtClean="0">
                <a:latin typeface="Arial Rounded MT Bold"/>
                <a:cs typeface="Arial Rounded MT Bold"/>
              </a:rPr>
              <a:t>Cordilleran evolution</a:t>
            </a:r>
            <a:endParaRPr lang="en-US" sz="28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2693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5802882"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Significant Events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2937988"/>
          </a:xfrm>
        </p:spPr>
        <p:txBody>
          <a:bodyPr>
            <a:normAutofit/>
          </a:bodyPr>
          <a:lstStyle/>
          <a:p>
            <a:pPr marL="514350" indent="-514350" algn="l">
              <a:buFont typeface="+mj-lt"/>
              <a:buAutoNum type="arabicPeriod" startAt="13"/>
            </a:pPr>
            <a:r>
              <a:rPr lang="en-US" sz="2800" dirty="0" smtClean="0">
                <a:latin typeface="Arial Rounded MT Bold"/>
                <a:cs typeface="Arial Rounded MT Bold"/>
              </a:rPr>
              <a:t>K-</a:t>
            </a:r>
            <a:r>
              <a:rPr lang="en-US" sz="2800" dirty="0" err="1" smtClean="0">
                <a:latin typeface="Arial Rounded MT Bold"/>
                <a:cs typeface="Arial Rounded MT Bold"/>
              </a:rPr>
              <a:t>Pg</a:t>
            </a:r>
            <a:r>
              <a:rPr lang="en-US" sz="2800" dirty="0" smtClean="0">
                <a:latin typeface="Arial Rounded MT Bold"/>
                <a:cs typeface="Arial Rounded MT Bold"/>
              </a:rPr>
              <a:t> extinction</a:t>
            </a:r>
          </a:p>
          <a:p>
            <a:pPr marL="514350" indent="-514350" algn="l">
              <a:buFont typeface="+mj-lt"/>
              <a:buAutoNum type="arabicPeriod" startAt="13"/>
            </a:pPr>
            <a:r>
              <a:rPr lang="en-US" sz="2800" dirty="0" smtClean="0">
                <a:latin typeface="Arial Rounded MT Bold"/>
                <a:cs typeface="Arial Rounded MT Bold"/>
              </a:rPr>
              <a:t>Evolution of mammals</a:t>
            </a:r>
          </a:p>
          <a:p>
            <a:pPr marL="514350" indent="-514350" algn="l">
              <a:buFont typeface="+mj-lt"/>
              <a:buAutoNum type="arabicPeriod" startAt="13"/>
            </a:pPr>
            <a:r>
              <a:rPr lang="en-US" sz="2800" dirty="0" smtClean="0">
                <a:latin typeface="Arial Rounded MT Bold"/>
                <a:cs typeface="Arial Rounded MT Bold"/>
              </a:rPr>
              <a:t>Evolution of hominids</a:t>
            </a:r>
          </a:p>
          <a:p>
            <a:pPr marL="514350" indent="-514350" algn="l">
              <a:buFont typeface="+mj-lt"/>
              <a:buAutoNum type="arabicPeriod" startAt="13"/>
            </a:pPr>
            <a:r>
              <a:rPr lang="en-US" sz="2800" dirty="0" smtClean="0">
                <a:latin typeface="Arial Rounded MT Bold"/>
                <a:cs typeface="Arial Rounded MT Bold"/>
              </a:rPr>
              <a:t>Pleistocene glaciation</a:t>
            </a:r>
          </a:p>
          <a:p>
            <a:pPr marL="514350" indent="-514350" algn="l">
              <a:buFont typeface="+mj-lt"/>
              <a:buAutoNum type="arabicPeriod" startAt="13"/>
            </a:pPr>
            <a:endParaRPr lang="en-US" sz="28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8246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Elbow Connector 37"/>
          <p:cNvCxnSpPr/>
          <p:nvPr/>
        </p:nvCxnSpPr>
        <p:spPr>
          <a:xfrm rot="10800000">
            <a:off x="2009913" y="3885357"/>
            <a:ext cx="4638265" cy="12700"/>
          </a:xfrm>
          <a:prstGeom prst="bentConnector3">
            <a:avLst/>
          </a:prstGeom>
          <a:ln w="76200" cmpd="sng">
            <a:solidFill>
              <a:srgbClr val="42196F"/>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6" name="Elbow Connector 35"/>
          <p:cNvCxnSpPr/>
          <p:nvPr/>
        </p:nvCxnSpPr>
        <p:spPr>
          <a:xfrm flipV="1">
            <a:off x="2009912" y="1303621"/>
            <a:ext cx="4638262" cy="2147002"/>
          </a:xfrm>
          <a:prstGeom prst="bentConnector3">
            <a:avLst/>
          </a:prstGeom>
          <a:ln w="76200" cmpd="sng">
            <a:solidFill>
              <a:srgbClr val="42196F"/>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10" name="Oval 9"/>
          <p:cNvSpPr/>
          <p:nvPr/>
        </p:nvSpPr>
        <p:spPr>
          <a:xfrm>
            <a:off x="920185" y="301330"/>
            <a:ext cx="1861894" cy="1829518"/>
          </a:xfrm>
          <a:prstGeom prst="ellipse">
            <a:avLst/>
          </a:prstGeom>
          <a:solidFill>
            <a:srgbClr val="42196F"/>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FFFFFF"/>
                </a:solidFill>
              </a:rPr>
              <a:t>Science is based on evidence!</a:t>
            </a:r>
            <a:endParaRPr lang="en-US" sz="2200" dirty="0">
              <a:solidFill>
                <a:srgbClr val="FFFFFF"/>
              </a:solidFill>
            </a:endParaRPr>
          </a:p>
        </p:txBody>
      </p:sp>
      <p:sp>
        <p:nvSpPr>
          <p:cNvPr id="11" name="Rectangle 10"/>
          <p:cNvSpPr/>
          <p:nvPr/>
        </p:nvSpPr>
        <p:spPr>
          <a:xfrm>
            <a:off x="312109" y="3354212"/>
            <a:ext cx="1539023" cy="1452852"/>
          </a:xfrm>
          <a:prstGeom prst="rect">
            <a:avLst/>
          </a:prstGeom>
          <a:solidFill>
            <a:srgbClr val="42196F"/>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FFFF"/>
                </a:solidFill>
              </a:rPr>
              <a:t>Significant Events</a:t>
            </a:r>
            <a:endParaRPr lang="en-US" dirty="0">
              <a:solidFill>
                <a:srgbClr val="FFFFFF"/>
              </a:solidFill>
            </a:endParaRPr>
          </a:p>
        </p:txBody>
      </p:sp>
      <p:sp>
        <p:nvSpPr>
          <p:cNvPr id="12" name="Oval 11"/>
          <p:cNvSpPr/>
          <p:nvPr/>
        </p:nvSpPr>
        <p:spPr>
          <a:xfrm>
            <a:off x="6771497" y="301330"/>
            <a:ext cx="1861894" cy="1829518"/>
          </a:xfrm>
          <a:prstGeom prst="ellipse">
            <a:avLst/>
          </a:prstGeom>
          <a:solidFill>
            <a:srgbClr val="42196F"/>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FFFFFF"/>
                </a:solidFill>
              </a:rPr>
              <a:t>Earth has a long history!</a:t>
            </a:r>
            <a:endParaRPr lang="en-US" sz="2200" dirty="0">
              <a:solidFill>
                <a:srgbClr val="FFFFFF"/>
              </a:solidFill>
            </a:endParaRPr>
          </a:p>
        </p:txBody>
      </p:sp>
      <p:sp>
        <p:nvSpPr>
          <p:cNvPr id="13" name="Oval 12"/>
          <p:cNvSpPr/>
          <p:nvPr/>
        </p:nvSpPr>
        <p:spPr>
          <a:xfrm>
            <a:off x="6771497" y="3326852"/>
            <a:ext cx="1861894" cy="1829518"/>
          </a:xfrm>
          <a:prstGeom prst="ellipse">
            <a:avLst/>
          </a:prstGeom>
          <a:solidFill>
            <a:srgbClr val="42196F"/>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FFFFFF"/>
                </a:solidFill>
              </a:rPr>
              <a:t>Earth has changed!</a:t>
            </a:r>
            <a:endParaRPr lang="en-US" sz="2200" dirty="0">
              <a:solidFill>
                <a:srgbClr val="FFFFFF"/>
              </a:solidFill>
            </a:endParaRPr>
          </a:p>
        </p:txBody>
      </p:sp>
      <p:sp>
        <p:nvSpPr>
          <p:cNvPr id="14" name="Oval 13"/>
          <p:cNvSpPr/>
          <p:nvPr/>
        </p:nvSpPr>
        <p:spPr>
          <a:xfrm>
            <a:off x="3338293" y="3962101"/>
            <a:ext cx="1861894" cy="1829518"/>
          </a:xfrm>
          <a:prstGeom prst="ellipse">
            <a:avLst/>
          </a:prstGeom>
          <a:solidFill>
            <a:srgbClr val="42196F"/>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FFFFFF"/>
                </a:solidFill>
              </a:rPr>
              <a:t>History is in the sediment</a:t>
            </a:r>
            <a:endParaRPr lang="en-US" sz="2200" dirty="0">
              <a:solidFill>
                <a:srgbClr val="FFFFFF"/>
              </a:solidFill>
            </a:endParaRPr>
          </a:p>
        </p:txBody>
      </p:sp>
      <p:sp>
        <p:nvSpPr>
          <p:cNvPr id="16" name="Right Arrow 15"/>
          <p:cNvSpPr/>
          <p:nvPr/>
        </p:nvSpPr>
        <p:spPr>
          <a:xfrm>
            <a:off x="2970427" y="436211"/>
            <a:ext cx="3196431" cy="697788"/>
          </a:xfrm>
          <a:prstGeom prst="rightArrow">
            <a:avLst/>
          </a:prstGeom>
          <a:solidFill>
            <a:srgbClr val="FEBE10"/>
          </a:solidFill>
          <a:ln w="57150" cmpd="sng">
            <a:solidFill>
              <a:srgbClr val="FEBE10"/>
            </a:solid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196F"/>
                </a:solidFill>
              </a:rPr>
              <a:t>How do we know?</a:t>
            </a:r>
            <a:endParaRPr lang="en-US" dirty="0">
              <a:solidFill>
                <a:srgbClr val="42196F"/>
              </a:solidFill>
            </a:endParaRPr>
          </a:p>
        </p:txBody>
      </p:sp>
      <p:cxnSp>
        <p:nvCxnSpPr>
          <p:cNvPr id="19" name="Straight Arrow Connector 18"/>
          <p:cNvCxnSpPr>
            <a:cxnSpLocks/>
          </p:cNvCxnSpPr>
          <p:nvPr/>
        </p:nvCxnSpPr>
        <p:spPr>
          <a:xfrm>
            <a:off x="2970427" y="1391478"/>
            <a:ext cx="3801070" cy="2386269"/>
          </a:xfrm>
          <a:prstGeom prst="straightConnector1">
            <a:avLst/>
          </a:prstGeom>
          <a:ln w="304800" cmpd="sng">
            <a:solidFill>
              <a:srgbClr val="FEBE10"/>
            </a:solidFill>
            <a:miter lim="800000"/>
            <a:tailEnd type="triangle"/>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a:off x="2407478" y="2032000"/>
            <a:ext cx="1281044" cy="1930101"/>
          </a:xfrm>
          <a:prstGeom prst="straightConnector1">
            <a:avLst/>
          </a:prstGeom>
          <a:ln w="279400" cmpd="sng">
            <a:solidFill>
              <a:srgbClr val="FEBE10"/>
            </a:solidFill>
            <a:tailEnd type="triangle"/>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6" name="Down Arrow 25"/>
          <p:cNvSpPr/>
          <p:nvPr/>
        </p:nvSpPr>
        <p:spPr>
          <a:xfrm flipH="1">
            <a:off x="7357270" y="2678331"/>
            <a:ext cx="749411" cy="648521"/>
          </a:xfrm>
          <a:prstGeom prst="downArrow">
            <a:avLst/>
          </a:prstGeom>
          <a:solidFill>
            <a:srgbClr val="FEBE1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H="1">
            <a:off x="5255117" y="4475759"/>
            <a:ext cx="1325218" cy="430696"/>
          </a:xfrm>
          <a:prstGeom prst="straightConnector1">
            <a:avLst/>
          </a:prstGeom>
          <a:ln w="228600" cmpd="sng">
            <a:solidFill>
              <a:srgbClr val="FEBE10"/>
            </a:solidFill>
            <a:tailEnd type="triangle"/>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flipH="1" flipV="1">
            <a:off x="2009913" y="4318000"/>
            <a:ext cx="1181652" cy="695739"/>
          </a:xfrm>
          <a:prstGeom prst="straightConnector1">
            <a:avLst/>
          </a:prstGeom>
          <a:ln w="279400">
            <a:solidFill>
              <a:srgbClr val="FEBE10"/>
            </a:solidFill>
            <a:tailEnd type="triangle" w="med" len="sm"/>
          </a:ln>
          <a:effectLst>
            <a:outerShdw blurRad="40000" dist="20000" dir="6300000" rotWithShape="0">
              <a:srgbClr val="000000">
                <a:alpha val="38000"/>
              </a:srgbClr>
            </a:outerShdw>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4329044" y="1303621"/>
            <a:ext cx="2019378" cy="369332"/>
          </a:xfrm>
          <a:prstGeom prst="rect">
            <a:avLst/>
          </a:prstGeom>
          <a:noFill/>
        </p:spPr>
        <p:txBody>
          <a:bodyPr wrap="none" rtlCol="0">
            <a:spAutoFit/>
          </a:bodyPr>
          <a:lstStyle/>
          <a:p>
            <a:r>
              <a:rPr lang="en-US" dirty="0" smtClean="0">
                <a:solidFill>
                  <a:srgbClr val="42196F"/>
                </a:solidFill>
              </a:rPr>
              <a:t>Lots has happened!</a:t>
            </a:r>
            <a:endParaRPr lang="en-US" dirty="0">
              <a:solidFill>
                <a:srgbClr val="42196F"/>
              </a:solidFill>
            </a:endParaRPr>
          </a:p>
        </p:txBody>
      </p:sp>
      <p:sp>
        <p:nvSpPr>
          <p:cNvPr id="40" name="TextBox 39"/>
          <p:cNvSpPr txBox="1"/>
          <p:nvPr/>
        </p:nvSpPr>
        <p:spPr>
          <a:xfrm>
            <a:off x="7081955" y="2064587"/>
            <a:ext cx="1395860" cy="646331"/>
          </a:xfrm>
          <a:prstGeom prst="rect">
            <a:avLst/>
          </a:prstGeom>
          <a:noFill/>
        </p:spPr>
        <p:txBody>
          <a:bodyPr wrap="none" rtlCol="0">
            <a:spAutoFit/>
          </a:bodyPr>
          <a:lstStyle/>
          <a:p>
            <a:r>
              <a:rPr lang="en-US" dirty="0" smtClean="0">
                <a:solidFill>
                  <a:srgbClr val="42196F"/>
                </a:solidFill>
              </a:rPr>
              <a:t>Potential for </a:t>
            </a:r>
          </a:p>
          <a:p>
            <a:r>
              <a:rPr lang="en-US" dirty="0" smtClean="0">
                <a:solidFill>
                  <a:srgbClr val="42196F"/>
                </a:solidFill>
              </a:rPr>
              <a:t>great change</a:t>
            </a:r>
            <a:endParaRPr lang="en-US" dirty="0">
              <a:solidFill>
                <a:srgbClr val="42196F"/>
              </a:solidFill>
            </a:endParaRPr>
          </a:p>
        </p:txBody>
      </p:sp>
      <p:cxnSp>
        <p:nvCxnSpPr>
          <p:cNvPr id="42" name="Straight Arrow Connector 41"/>
          <p:cNvCxnSpPr/>
          <p:nvPr/>
        </p:nvCxnSpPr>
        <p:spPr>
          <a:xfrm flipH="1">
            <a:off x="784089" y="2182059"/>
            <a:ext cx="812955" cy="1053680"/>
          </a:xfrm>
          <a:prstGeom prst="straightConnector1">
            <a:avLst/>
          </a:prstGeom>
          <a:ln w="279400">
            <a:solidFill>
              <a:srgbClr val="FEBE10"/>
            </a:solidFill>
            <a:round/>
            <a:tailEnd type="triangle" w="sm" len="sm"/>
          </a:ln>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rot="18480000">
            <a:off x="685425" y="2404687"/>
            <a:ext cx="1126029" cy="369332"/>
          </a:xfrm>
          <a:prstGeom prst="rect">
            <a:avLst/>
          </a:prstGeom>
          <a:noFill/>
        </p:spPr>
        <p:txBody>
          <a:bodyPr wrap="none" rtlCol="0">
            <a:spAutoFit/>
          </a:bodyPr>
          <a:lstStyle/>
          <a:p>
            <a:r>
              <a:rPr lang="en-US" dirty="0" smtClean="0">
                <a:solidFill>
                  <a:srgbClr val="42196F"/>
                </a:solidFill>
              </a:rPr>
              <a:t>Evidence</a:t>
            </a:r>
            <a:r>
              <a:rPr lang="en-US" dirty="0" smtClean="0"/>
              <a:t>?</a:t>
            </a:r>
            <a:endParaRPr lang="en-US" dirty="0"/>
          </a:p>
        </p:txBody>
      </p:sp>
      <p:sp>
        <p:nvSpPr>
          <p:cNvPr id="50" name="TextBox 49"/>
          <p:cNvSpPr txBox="1"/>
          <p:nvPr/>
        </p:nvSpPr>
        <p:spPr>
          <a:xfrm>
            <a:off x="1410207" y="4971703"/>
            <a:ext cx="1994544" cy="369332"/>
          </a:xfrm>
          <a:prstGeom prst="rect">
            <a:avLst/>
          </a:prstGeom>
          <a:noFill/>
        </p:spPr>
        <p:txBody>
          <a:bodyPr wrap="square" rtlCol="0">
            <a:spAutoFit/>
          </a:bodyPr>
          <a:lstStyle/>
          <a:p>
            <a:r>
              <a:rPr lang="en-US" dirty="0" smtClean="0">
                <a:solidFill>
                  <a:srgbClr val="42196F"/>
                </a:solidFill>
              </a:rPr>
              <a:t>Rocks tell a story</a:t>
            </a:r>
            <a:endParaRPr lang="en-US" dirty="0">
              <a:solidFill>
                <a:srgbClr val="42196F"/>
              </a:solidFill>
            </a:endParaRPr>
          </a:p>
        </p:txBody>
      </p:sp>
      <p:sp>
        <p:nvSpPr>
          <p:cNvPr id="51" name="TextBox 50"/>
          <p:cNvSpPr txBox="1"/>
          <p:nvPr/>
        </p:nvSpPr>
        <p:spPr>
          <a:xfrm rot="20520000">
            <a:off x="5493364" y="4454905"/>
            <a:ext cx="1126029" cy="369332"/>
          </a:xfrm>
          <a:prstGeom prst="rect">
            <a:avLst/>
          </a:prstGeom>
          <a:noFill/>
        </p:spPr>
        <p:txBody>
          <a:bodyPr wrap="none" rtlCol="0">
            <a:spAutoFit/>
          </a:bodyPr>
          <a:lstStyle/>
          <a:p>
            <a:r>
              <a:rPr lang="en-US" dirty="0" smtClean="0">
                <a:solidFill>
                  <a:srgbClr val="42196F"/>
                </a:solidFill>
              </a:rPr>
              <a:t>Evidence</a:t>
            </a:r>
            <a:r>
              <a:rPr lang="en-US" dirty="0" smtClean="0"/>
              <a:t>?</a:t>
            </a:r>
            <a:endParaRPr lang="en-US" dirty="0"/>
          </a:p>
        </p:txBody>
      </p:sp>
      <p:sp>
        <p:nvSpPr>
          <p:cNvPr id="56" name="TextBox 55"/>
          <p:cNvSpPr txBox="1"/>
          <p:nvPr/>
        </p:nvSpPr>
        <p:spPr>
          <a:xfrm rot="2040000">
            <a:off x="3590385" y="2175614"/>
            <a:ext cx="1910724" cy="369332"/>
          </a:xfrm>
          <a:prstGeom prst="rect">
            <a:avLst/>
          </a:prstGeom>
          <a:noFill/>
        </p:spPr>
        <p:txBody>
          <a:bodyPr wrap="none" rtlCol="0">
            <a:spAutoFit/>
          </a:bodyPr>
          <a:lstStyle/>
          <a:p>
            <a:r>
              <a:rPr lang="en-US" dirty="0" smtClean="0">
                <a:solidFill>
                  <a:srgbClr val="42196F"/>
                </a:solidFill>
              </a:rPr>
              <a:t>How do we know?</a:t>
            </a:r>
            <a:endParaRPr lang="en-US" dirty="0">
              <a:solidFill>
                <a:srgbClr val="42196F"/>
              </a:solidFill>
            </a:endParaRPr>
          </a:p>
        </p:txBody>
      </p:sp>
      <p:sp>
        <p:nvSpPr>
          <p:cNvPr id="59" name="TextBox 58"/>
          <p:cNvSpPr txBox="1"/>
          <p:nvPr/>
        </p:nvSpPr>
        <p:spPr>
          <a:xfrm rot="3360000">
            <a:off x="2045834" y="2706003"/>
            <a:ext cx="1910724" cy="369332"/>
          </a:xfrm>
          <a:prstGeom prst="rect">
            <a:avLst/>
          </a:prstGeom>
          <a:noFill/>
        </p:spPr>
        <p:txBody>
          <a:bodyPr wrap="none" rtlCol="0">
            <a:spAutoFit/>
          </a:bodyPr>
          <a:lstStyle/>
          <a:p>
            <a:r>
              <a:rPr lang="en-US" dirty="0" smtClean="0">
                <a:solidFill>
                  <a:srgbClr val="42196F"/>
                </a:solidFill>
              </a:rPr>
              <a:t>How do we know</a:t>
            </a:r>
            <a:r>
              <a:rPr lang="en-US" dirty="0" smtClean="0"/>
              <a:t>?</a:t>
            </a:r>
            <a:endParaRPr lang="en-US" dirty="0"/>
          </a:p>
        </p:txBody>
      </p:sp>
      <p:sp>
        <p:nvSpPr>
          <p:cNvPr id="64" name="TextBox 63"/>
          <p:cNvSpPr txBox="1"/>
          <p:nvPr/>
        </p:nvSpPr>
        <p:spPr>
          <a:xfrm>
            <a:off x="4329044" y="3543966"/>
            <a:ext cx="1418740" cy="369332"/>
          </a:xfrm>
          <a:prstGeom prst="rect">
            <a:avLst/>
          </a:prstGeom>
          <a:noFill/>
        </p:spPr>
        <p:txBody>
          <a:bodyPr wrap="none" rtlCol="0">
            <a:spAutoFit/>
          </a:bodyPr>
          <a:lstStyle/>
          <a:p>
            <a:r>
              <a:rPr lang="en-US" dirty="0" smtClean="0">
                <a:solidFill>
                  <a:srgbClr val="42196F"/>
                </a:solidFill>
              </a:rPr>
              <a:t>Observations</a:t>
            </a:r>
            <a:endParaRPr lang="en-US" dirty="0">
              <a:solidFill>
                <a:srgbClr val="42196F"/>
              </a:solidFill>
            </a:endParaRPr>
          </a:p>
        </p:txBody>
      </p:sp>
    </p:spTree>
    <p:extLst>
      <p:ext uri="{BB962C8B-B14F-4D97-AF65-F5344CB8AC3E}">
        <p14:creationId xmlns:p14="http://schemas.microsoft.com/office/powerpoint/2010/main" val="4181276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Revised Course Outline</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7" y="2164280"/>
            <a:ext cx="8061035" cy="3162843"/>
          </a:xfrm>
        </p:spPr>
        <p:txBody>
          <a:bodyPr numCol="2" spcCol="457200">
            <a:noAutofit/>
          </a:bodyPr>
          <a:lstStyle/>
          <a:p>
            <a:pPr marL="342900" indent="-342900" algn="l">
              <a:buFont typeface="Arial"/>
              <a:buChar char="•"/>
            </a:pPr>
            <a:r>
              <a:rPr lang="en-US" sz="2400" dirty="0" smtClean="0">
                <a:latin typeface="Arial Rounded MT Bold"/>
                <a:cs typeface="Arial Rounded MT Bold"/>
              </a:rPr>
              <a:t>Introduction to Class</a:t>
            </a:r>
          </a:p>
          <a:p>
            <a:pPr marL="342900" indent="-342900" algn="l">
              <a:buFont typeface="Arial"/>
              <a:buChar char="•"/>
            </a:pPr>
            <a:r>
              <a:rPr lang="en-US" sz="2400" dirty="0" smtClean="0">
                <a:latin typeface="Arial Rounded MT Bold"/>
                <a:cs typeface="Arial Rounded MT Bold"/>
              </a:rPr>
              <a:t>Introduction to HG</a:t>
            </a:r>
          </a:p>
          <a:p>
            <a:pPr marL="342900" indent="-342900" algn="l">
              <a:buFont typeface="Arial"/>
              <a:buChar char="•"/>
            </a:pPr>
            <a:r>
              <a:rPr lang="en-US" sz="2400" dirty="0" smtClean="0">
                <a:latin typeface="Arial Rounded MT Bold"/>
                <a:cs typeface="Arial Rounded MT Bold"/>
              </a:rPr>
              <a:t>Reading the Rocks</a:t>
            </a:r>
          </a:p>
          <a:p>
            <a:pPr marL="342900" indent="-342900" algn="l">
              <a:buFont typeface="Arial"/>
              <a:buChar char="•"/>
            </a:pPr>
            <a:r>
              <a:rPr lang="en-US" sz="2400" dirty="0" smtClean="0">
                <a:latin typeface="Arial Rounded MT Bold"/>
                <a:cs typeface="Arial Rounded MT Bold"/>
              </a:rPr>
              <a:t>Precambrian: </a:t>
            </a:r>
            <a:r>
              <a:rPr lang="en-US" sz="2400" dirty="0" err="1" smtClean="0">
                <a:latin typeface="Arial Rounded MT Bold"/>
                <a:cs typeface="Arial Rounded MT Bold"/>
              </a:rPr>
              <a:t>Archean</a:t>
            </a:r>
            <a:endParaRPr lang="en-US" sz="2400" dirty="0" smtClean="0">
              <a:latin typeface="Arial Rounded MT Bold"/>
              <a:cs typeface="Arial Rounded MT Bold"/>
            </a:endParaRPr>
          </a:p>
          <a:p>
            <a:pPr marL="342900" indent="-342900" algn="l">
              <a:buFont typeface="Arial"/>
              <a:buChar char="•"/>
            </a:pPr>
            <a:r>
              <a:rPr lang="en-US" sz="2400" dirty="0" smtClean="0">
                <a:latin typeface="Arial Rounded MT Bold"/>
                <a:cs typeface="Arial Rounded MT Bold"/>
              </a:rPr>
              <a:t>Life</a:t>
            </a:r>
          </a:p>
          <a:p>
            <a:pPr marL="342900" indent="-342900" algn="l">
              <a:buFont typeface="Arial"/>
              <a:buChar char="•"/>
            </a:pPr>
            <a:r>
              <a:rPr lang="en-US" sz="2400" dirty="0" smtClean="0">
                <a:latin typeface="Arial Rounded MT Bold"/>
                <a:cs typeface="Arial Rounded MT Bold"/>
              </a:rPr>
              <a:t>Precambrian: </a:t>
            </a:r>
            <a:r>
              <a:rPr lang="en-US" sz="2400" dirty="0" err="1" smtClean="0">
                <a:latin typeface="Arial Rounded MT Bold"/>
                <a:cs typeface="Arial Rounded MT Bold"/>
              </a:rPr>
              <a:t>Proteorzoic</a:t>
            </a:r>
            <a:endParaRPr lang="en-US" sz="2400" dirty="0" smtClean="0">
              <a:latin typeface="Arial Rounded MT Bold"/>
              <a:cs typeface="Arial Rounded MT Bold"/>
            </a:endParaRPr>
          </a:p>
          <a:p>
            <a:pPr marL="342900" indent="-342900" algn="l">
              <a:buFont typeface="Arial"/>
              <a:buChar char="•"/>
            </a:pPr>
            <a:r>
              <a:rPr lang="en-US" sz="2400" dirty="0" smtClean="0">
                <a:latin typeface="Arial Rounded MT Bold"/>
                <a:cs typeface="Arial Rounded MT Bold"/>
              </a:rPr>
              <a:t>Geologic Time</a:t>
            </a:r>
          </a:p>
          <a:p>
            <a:pPr marL="342900" indent="-342900" algn="l">
              <a:buFont typeface="Arial"/>
              <a:buChar char="•"/>
            </a:pPr>
            <a:r>
              <a:rPr lang="en-US" sz="2400" dirty="0" smtClean="0">
                <a:latin typeface="Arial Rounded MT Bold"/>
                <a:cs typeface="Arial Rounded MT Bold"/>
              </a:rPr>
              <a:t>Plate Tectonics</a:t>
            </a:r>
          </a:p>
          <a:p>
            <a:pPr marL="342900" indent="-342900" algn="l">
              <a:buFont typeface="Arial"/>
              <a:buChar char="•"/>
            </a:pPr>
            <a:r>
              <a:rPr lang="en-US" sz="2400" dirty="0" smtClean="0">
                <a:latin typeface="Arial Rounded MT Bold"/>
                <a:cs typeface="Arial Rounded MT Bold"/>
              </a:rPr>
              <a:t>Paleozoic Era</a:t>
            </a:r>
          </a:p>
          <a:p>
            <a:pPr marL="342900" indent="-342900" algn="l">
              <a:buFont typeface="Arial"/>
              <a:buChar char="•"/>
            </a:pPr>
            <a:r>
              <a:rPr lang="en-US" sz="2400" dirty="0" smtClean="0">
                <a:latin typeface="Arial Rounded MT Bold"/>
                <a:cs typeface="Arial Rounded MT Bold"/>
              </a:rPr>
              <a:t>Mesozoic Era</a:t>
            </a:r>
          </a:p>
          <a:p>
            <a:pPr marL="342900" indent="-342900" algn="l">
              <a:buFont typeface="Arial"/>
              <a:buChar char="•"/>
            </a:pPr>
            <a:r>
              <a:rPr lang="en-US" sz="2400" dirty="0" smtClean="0">
                <a:latin typeface="Arial Rounded MT Bold"/>
                <a:cs typeface="Arial Rounded MT Bold"/>
              </a:rPr>
              <a:t>Extinctions</a:t>
            </a:r>
          </a:p>
          <a:p>
            <a:pPr marL="342900" indent="-342900" algn="l">
              <a:buFont typeface="Arial"/>
              <a:buChar char="•"/>
            </a:pPr>
            <a:r>
              <a:rPr lang="en-US" sz="2400" dirty="0" smtClean="0">
                <a:latin typeface="Arial Rounded MT Bold"/>
                <a:cs typeface="Arial Rounded MT Bold"/>
              </a:rPr>
              <a:t>Cenozoic Era</a:t>
            </a:r>
          </a:p>
          <a:p>
            <a:pPr marL="342900" indent="-342900" algn="l">
              <a:buFont typeface="Arial"/>
              <a:buChar char="•"/>
            </a:pPr>
            <a:endParaRPr lang="en-US" sz="24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067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Revised Course Outline</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67610"/>
            <a:ext cx="7705874" cy="2959513"/>
          </a:xfrm>
        </p:spPr>
        <p:txBody>
          <a:bodyPr numCol="1" spcCol="457200">
            <a:noAutofit/>
          </a:bodyPr>
          <a:lstStyle/>
          <a:p>
            <a:pPr algn="l"/>
            <a:r>
              <a:rPr lang="en-US" sz="2400" dirty="0" smtClean="0">
                <a:latin typeface="Arial Rounded MT Bold"/>
                <a:cs typeface="Arial Rounded MT Bold"/>
              </a:rPr>
              <a:t>Introduction to Class</a:t>
            </a: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a:t>
            </a:r>
            <a:r>
              <a:rPr lang="en-US" sz="2200" baseline="0" dirty="0" smtClean="0">
                <a:latin typeface="Arial Rounded MT Bold"/>
                <a:cs typeface="Arial Rounded MT Bold"/>
              </a:rPr>
              <a:t>Google Earth exercise, measure from where they work or live to the department.</a:t>
            </a:r>
          </a:p>
          <a:p>
            <a:pPr algn="l"/>
            <a:r>
              <a:rPr lang="en-US" sz="2200" dirty="0" smtClean="0">
                <a:solidFill>
                  <a:srgbClr val="42196F"/>
                </a:solidFill>
                <a:latin typeface="Arial Rounded MT Bold"/>
                <a:cs typeface="Arial Rounded MT Bold"/>
              </a:rPr>
              <a:t>REVISED</a:t>
            </a:r>
            <a:r>
              <a:rPr lang="en-US" sz="2200" dirty="0" smtClean="0">
                <a:latin typeface="Arial Rounded MT Bold"/>
                <a:cs typeface="Arial Rounded MT Bold"/>
              </a:rPr>
              <a:t>: Superposition exercise to cover the scientific method. </a:t>
            </a: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33162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Revised Course Outline</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67610"/>
            <a:ext cx="7705874" cy="2959513"/>
          </a:xfrm>
        </p:spPr>
        <p:txBody>
          <a:bodyPr numCol="1" spcCol="457200">
            <a:noAutofit/>
          </a:bodyPr>
          <a:lstStyle/>
          <a:p>
            <a:pPr algn="l"/>
            <a:r>
              <a:rPr lang="en-US" sz="2400" dirty="0" smtClean="0">
                <a:latin typeface="Arial Rounded MT Bold"/>
                <a:cs typeface="Arial Rounded MT Bold"/>
              </a:rPr>
              <a:t>Introduction to Historical Geology</a:t>
            </a: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a:t>
            </a:r>
            <a:r>
              <a:rPr lang="en-US" sz="2200" baseline="0" dirty="0" smtClean="0">
                <a:latin typeface="Arial Rounded MT Bold"/>
                <a:cs typeface="Arial Rounded MT Bold"/>
              </a:rPr>
              <a:t>Reference Letter</a:t>
            </a:r>
          </a:p>
          <a:p>
            <a:pPr algn="l"/>
            <a:r>
              <a:rPr lang="en-US" sz="2200" dirty="0" smtClean="0">
                <a:solidFill>
                  <a:srgbClr val="42196F"/>
                </a:solidFill>
                <a:latin typeface="Arial Rounded MT Bold"/>
                <a:cs typeface="Arial Rounded MT Bold"/>
              </a:rPr>
              <a:t>REVISED</a:t>
            </a:r>
            <a:r>
              <a:rPr lang="en-US" sz="2200" dirty="0" smtClean="0">
                <a:latin typeface="Arial Rounded MT Bold"/>
                <a:cs typeface="Arial Rounded MT Bold"/>
              </a:rPr>
              <a:t>: Geologic time scale activities</a:t>
            </a:r>
          </a:p>
          <a:p>
            <a:pPr algn="l"/>
            <a:endParaRPr lang="en-US" sz="2400" dirty="0" smtClean="0">
              <a:latin typeface="Arial Rounded MT Bold"/>
              <a:cs typeface="Arial Rounded MT Bold"/>
            </a:endParaRPr>
          </a:p>
          <a:p>
            <a:pPr algn="l"/>
            <a:r>
              <a:rPr lang="en-US" sz="2400" dirty="0" smtClean="0">
                <a:latin typeface="Arial Rounded MT Bold"/>
                <a:cs typeface="Arial Rounded MT Bold"/>
              </a:rPr>
              <a:t>Reading the Rocks: moved </a:t>
            </a:r>
            <a:r>
              <a:rPr lang="en-US" sz="2400" dirty="0" err="1" smtClean="0">
                <a:latin typeface="Arial Rounded MT Bold"/>
                <a:cs typeface="Arial Rounded MT Bold"/>
              </a:rPr>
              <a:t>lithofacies</a:t>
            </a:r>
            <a:r>
              <a:rPr lang="en-US" sz="2400" dirty="0" smtClean="0">
                <a:latin typeface="Arial Rounded MT Bold"/>
                <a:cs typeface="Arial Rounded MT Bold"/>
              </a:rPr>
              <a:t> exercise from Paleozoic. </a:t>
            </a:r>
            <a:endParaRPr lang="en-US" sz="24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8273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Revised Course Outline</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67610"/>
            <a:ext cx="7705874" cy="2959513"/>
          </a:xfrm>
        </p:spPr>
        <p:txBody>
          <a:bodyPr numCol="1" spcCol="457200">
            <a:noAutofit/>
          </a:bodyPr>
          <a:lstStyle/>
          <a:p>
            <a:pPr algn="l"/>
            <a:r>
              <a:rPr lang="en-US" sz="2400" dirty="0" smtClean="0">
                <a:latin typeface="Arial Rounded MT Bold"/>
                <a:cs typeface="Arial Rounded MT Bold"/>
              </a:rPr>
              <a:t>Precambrian: </a:t>
            </a:r>
            <a:r>
              <a:rPr lang="en-US" sz="2400" dirty="0" err="1" smtClean="0">
                <a:latin typeface="Arial Rounded MT Bold"/>
                <a:cs typeface="Arial Rounded MT Bold"/>
              </a:rPr>
              <a:t>Archean</a:t>
            </a:r>
            <a:endParaRPr lang="en-US" sz="2400" dirty="0" smtClean="0">
              <a:latin typeface="Arial Rounded MT Bold"/>
              <a:cs typeface="Arial Rounded MT Bold"/>
            </a:endParaRP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a:t>
            </a:r>
            <a:r>
              <a:rPr lang="en-US" sz="2200" baseline="0" dirty="0" smtClean="0">
                <a:latin typeface="Arial Rounded MT Bold"/>
                <a:cs typeface="Arial Rounded MT Bold"/>
              </a:rPr>
              <a:t>Meteorite</a:t>
            </a:r>
            <a:r>
              <a:rPr lang="en-US" sz="2200" dirty="0" smtClean="0">
                <a:latin typeface="Arial Rounded MT Bold"/>
                <a:cs typeface="Arial Rounded MT Bold"/>
              </a:rPr>
              <a:t> impacts</a:t>
            </a:r>
            <a:endParaRPr lang="en-US" sz="2200" baseline="0" dirty="0" smtClean="0">
              <a:latin typeface="Arial Rounded MT Bold"/>
              <a:cs typeface="Arial Rounded MT Bold"/>
            </a:endParaRP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Chaos</a:t>
            </a:r>
          </a:p>
          <a:p>
            <a:pPr algn="l"/>
            <a:endParaRPr lang="en-US" sz="2400" dirty="0" smtClean="0">
              <a:latin typeface="Arial Rounded MT Bold"/>
              <a:cs typeface="Arial Rounded MT Bold"/>
            </a:endParaRPr>
          </a:p>
          <a:p>
            <a:pPr algn="l"/>
            <a:r>
              <a:rPr lang="en-US" sz="2400" dirty="0" smtClean="0">
                <a:latin typeface="Arial Rounded MT Bold"/>
                <a:cs typeface="Arial Rounded MT Bold"/>
              </a:rPr>
              <a:t>Life</a:t>
            </a:r>
          </a:p>
          <a:p>
            <a:pPr algn="l"/>
            <a:r>
              <a:rPr lang="en-US" sz="2400" dirty="0" smtClean="0">
                <a:solidFill>
                  <a:srgbClr val="42196F"/>
                </a:solidFill>
                <a:latin typeface="Arial Rounded MT Bold"/>
                <a:cs typeface="Arial Rounded MT Bold"/>
              </a:rPr>
              <a:t>NEW</a:t>
            </a:r>
            <a:r>
              <a:rPr lang="en-US" sz="2400" dirty="0" smtClean="0">
                <a:latin typeface="Arial Rounded MT Bold"/>
                <a:cs typeface="Arial Rounded MT Bold"/>
              </a:rPr>
              <a:t>: Evolution lab</a:t>
            </a:r>
          </a:p>
          <a:p>
            <a:pPr algn="l"/>
            <a:endParaRPr lang="en-US" sz="2400" dirty="0" smtClean="0">
              <a:latin typeface="Arial Rounded MT Bold"/>
              <a:cs typeface="Arial Rounded MT Bold"/>
            </a:endParaRPr>
          </a:p>
          <a:p>
            <a:pPr algn="l"/>
            <a:endParaRPr lang="en-US" sz="24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5933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Revised Course Outline</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67610"/>
            <a:ext cx="7705874" cy="2959513"/>
          </a:xfrm>
        </p:spPr>
        <p:txBody>
          <a:bodyPr numCol="1" spcCol="457200">
            <a:noAutofit/>
          </a:bodyPr>
          <a:lstStyle/>
          <a:p>
            <a:pPr algn="l"/>
            <a:r>
              <a:rPr lang="en-US" sz="2400" dirty="0" smtClean="0">
                <a:latin typeface="Arial Rounded MT Bold"/>
                <a:cs typeface="Arial Rounded MT Bold"/>
              </a:rPr>
              <a:t>Precambrian: Proterozoic</a:t>
            </a: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a:t>
            </a:r>
            <a:r>
              <a:rPr lang="en-US" sz="2200" dirty="0" err="1" smtClean="0">
                <a:latin typeface="Arial Rounded MT Bold"/>
                <a:cs typeface="Arial Rounded MT Bold"/>
              </a:rPr>
              <a:t>miniGEEBITT</a:t>
            </a:r>
            <a:endParaRPr lang="en-US" sz="2200" baseline="0" dirty="0" smtClean="0">
              <a:latin typeface="Arial Rounded MT Bold"/>
              <a:cs typeface="Arial Rounded MT Bold"/>
            </a:endParaRP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Timeline (this was done for each era)</a:t>
            </a:r>
          </a:p>
          <a:p>
            <a:pPr algn="l"/>
            <a:endParaRPr lang="en-US" sz="2400" dirty="0">
              <a:latin typeface="Arial Rounded MT Bold"/>
              <a:cs typeface="Arial Rounded MT Bold"/>
            </a:endParaRPr>
          </a:p>
          <a:p>
            <a:pPr algn="l"/>
            <a:r>
              <a:rPr lang="en-US" sz="2400" dirty="0" smtClean="0">
                <a:latin typeface="Arial Rounded MT Bold"/>
                <a:cs typeface="Arial Rounded MT Bold"/>
              </a:rPr>
              <a:t>Plate Tectonics</a:t>
            </a:r>
          </a:p>
          <a:p>
            <a:pPr algn="l"/>
            <a:r>
              <a:rPr lang="en-US" sz="2200" dirty="0" smtClean="0">
                <a:solidFill>
                  <a:srgbClr val="42196F"/>
                </a:solidFill>
                <a:latin typeface="Arial Rounded MT Bold"/>
                <a:cs typeface="Arial Rounded MT Bold"/>
              </a:rPr>
              <a:t>REVISED</a:t>
            </a:r>
            <a:r>
              <a:rPr lang="en-US" sz="2200" dirty="0" smtClean="0">
                <a:latin typeface="Arial Rounded MT Bold"/>
                <a:cs typeface="Arial Rounded MT Bold"/>
              </a:rPr>
              <a:t>: Sea floor spreading activity converted to Google Earth exercise</a:t>
            </a:r>
          </a:p>
          <a:p>
            <a:pPr algn="l"/>
            <a:endParaRPr lang="en-US" sz="24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7776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Revised Course Outline</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67610"/>
            <a:ext cx="7705874" cy="2959513"/>
          </a:xfrm>
        </p:spPr>
        <p:txBody>
          <a:bodyPr numCol="1" spcCol="457200">
            <a:noAutofit/>
          </a:bodyPr>
          <a:lstStyle/>
          <a:p>
            <a:pPr algn="l"/>
            <a:r>
              <a:rPr lang="en-US" sz="2400" dirty="0" smtClean="0">
                <a:latin typeface="Arial Rounded MT Bold"/>
                <a:cs typeface="Arial Rounded MT Bold"/>
              </a:rPr>
              <a:t>Paleozoic Era</a:t>
            </a: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Cayuga Lake Basin correlation of outcrops</a:t>
            </a:r>
            <a:endParaRPr lang="en-US" sz="2200" baseline="0" dirty="0" smtClean="0">
              <a:latin typeface="Arial Rounded MT Bold"/>
              <a:cs typeface="Arial Rounded MT Bold"/>
            </a:endParaRP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Biostratigraphy</a:t>
            </a:r>
          </a:p>
          <a:p>
            <a:pPr algn="l"/>
            <a:endParaRPr lang="en-US" sz="2400" dirty="0">
              <a:latin typeface="Arial Rounded MT Bold"/>
              <a:cs typeface="Arial Rounded MT Bold"/>
            </a:endParaRPr>
          </a:p>
          <a:p>
            <a:pPr algn="l"/>
            <a:r>
              <a:rPr lang="en-US" sz="2400" dirty="0" smtClean="0">
                <a:latin typeface="Arial Rounded MT Bold"/>
                <a:cs typeface="Arial Rounded MT Bold"/>
              </a:rPr>
              <a:t>Extinctions</a:t>
            </a: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Mass extinction—needs revision</a:t>
            </a:r>
          </a:p>
          <a:p>
            <a:pPr algn="l"/>
            <a:endParaRPr lang="en-US" sz="24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5520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4486" y="694255"/>
            <a:ext cx="6191371" cy="1470025"/>
          </a:xfrm>
        </p:spPr>
        <p:txBody>
          <a:bodyPr>
            <a:normAutofit/>
          </a:bodyPr>
          <a:lstStyle/>
          <a:p>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Current Approach</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1371600" y="2389136"/>
            <a:ext cx="6400800" cy="1474376"/>
          </a:xfrm>
        </p:spPr>
        <p:txBody>
          <a:bodyPr>
            <a:normAutofit/>
          </a:bodyPr>
          <a:lstStyle/>
          <a:p>
            <a:pPr marL="457200" indent="-457200" algn="l">
              <a:lnSpc>
                <a:spcPct val="150000"/>
              </a:lnSpc>
              <a:buFont typeface="Arial"/>
              <a:buChar char="•"/>
            </a:pPr>
            <a:r>
              <a:rPr lang="en-US" sz="2800" b="1" dirty="0" smtClean="0">
                <a:latin typeface="Arial Rounded MT Bold"/>
                <a:cs typeface="Arial Rounded MT Bold"/>
              </a:rPr>
              <a:t>Geologic Principles</a:t>
            </a:r>
          </a:p>
          <a:p>
            <a:pPr marL="457200" indent="-457200" algn="l">
              <a:lnSpc>
                <a:spcPct val="150000"/>
              </a:lnSpc>
              <a:buFont typeface="Arial"/>
              <a:buChar char="•"/>
            </a:pPr>
            <a:r>
              <a:rPr lang="en-US" sz="2800" b="1" dirty="0" smtClean="0">
                <a:latin typeface="Arial Rounded MT Bold"/>
                <a:cs typeface="Arial Rounded MT Bold"/>
              </a:rPr>
              <a:t>History of Earth</a:t>
            </a:r>
            <a:endParaRPr lang="en-US" sz="2800" b="1" dirty="0">
              <a:latin typeface="Arial Rounded MT Bold"/>
              <a:cs typeface="Arial Rounded MT Bold"/>
            </a:endParaRPr>
          </a:p>
        </p:txBody>
      </p:sp>
      <p:pic>
        <p:nvPicPr>
          <p:cNvPr id="6" name="Picture 5"/>
          <p:cNvPicPr>
            <a:picLocks noChangeAspect="1"/>
          </p:cNvPicPr>
          <p:nvPr/>
        </p:nvPicPr>
        <p:blipFill>
          <a:blip r:embed="rId2"/>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0232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Revised Course Outline</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67610"/>
            <a:ext cx="7705874" cy="2959513"/>
          </a:xfrm>
        </p:spPr>
        <p:txBody>
          <a:bodyPr numCol="1" spcCol="457200">
            <a:noAutofit/>
          </a:bodyPr>
          <a:lstStyle/>
          <a:p>
            <a:pPr algn="l"/>
            <a:r>
              <a:rPr lang="en-US" sz="2400" dirty="0" smtClean="0">
                <a:latin typeface="Arial Rounded MT Bold"/>
                <a:cs typeface="Arial Rounded MT Bold"/>
              </a:rPr>
              <a:t>Cenozoic Era</a:t>
            </a:r>
          </a:p>
          <a:p>
            <a:pPr algn="l"/>
            <a:r>
              <a:rPr lang="en-US" sz="2200" dirty="0" smtClean="0">
                <a:solidFill>
                  <a:srgbClr val="42196F"/>
                </a:solidFill>
                <a:latin typeface="Arial Rounded MT Bold"/>
                <a:cs typeface="Arial Rounded MT Bold"/>
              </a:rPr>
              <a:t>NEW</a:t>
            </a:r>
            <a:r>
              <a:rPr lang="en-US" sz="2200" dirty="0" smtClean="0">
                <a:latin typeface="Arial Rounded MT Bold"/>
                <a:cs typeface="Arial Rounded MT Bold"/>
              </a:rPr>
              <a:t>: Evolution of the Horse</a:t>
            </a:r>
          </a:p>
          <a:p>
            <a:pPr algn="l"/>
            <a:r>
              <a:rPr lang="en-US" sz="2200" baseline="0" dirty="0" smtClean="0">
                <a:solidFill>
                  <a:srgbClr val="42196F"/>
                </a:solidFill>
                <a:latin typeface="Arial Rounded MT Bold"/>
                <a:cs typeface="Arial Rounded MT Bold"/>
              </a:rPr>
              <a:t>NEW</a:t>
            </a:r>
            <a:r>
              <a:rPr lang="en-US" sz="2200" baseline="0" dirty="0" smtClean="0">
                <a:latin typeface="Arial Rounded MT Bold"/>
                <a:cs typeface="Arial Rounded MT Bold"/>
              </a:rPr>
              <a:t>: Cenozoic climate analysis</a:t>
            </a:r>
          </a:p>
          <a:p>
            <a:pPr algn="l"/>
            <a:endParaRPr lang="en-US" sz="24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6573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6629636"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Conclusions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67610"/>
            <a:ext cx="7705874" cy="2959513"/>
          </a:xfrm>
        </p:spPr>
        <p:txBody>
          <a:bodyPr numCol="1" spcCol="457200">
            <a:noAutofit/>
          </a:bodyPr>
          <a:lstStyle/>
          <a:p>
            <a:pPr marL="342900" indent="-342900" algn="l">
              <a:buFont typeface="Arial"/>
              <a:buChar char="•"/>
            </a:pPr>
            <a:r>
              <a:rPr lang="en-US" sz="2400" dirty="0" smtClean="0">
                <a:latin typeface="Arial Rounded MT Bold"/>
                <a:cs typeface="Arial Rounded MT Bold"/>
              </a:rPr>
              <a:t>Student comprehension seemed to improve.</a:t>
            </a:r>
          </a:p>
          <a:p>
            <a:pPr marL="342900" indent="-342900" algn="l">
              <a:buFont typeface="Arial"/>
              <a:buChar char="•"/>
            </a:pPr>
            <a:r>
              <a:rPr lang="en-US" sz="2400" dirty="0" smtClean="0">
                <a:latin typeface="Arial Rounded MT Bold"/>
                <a:cs typeface="Arial Rounded MT Bold"/>
              </a:rPr>
              <a:t>There was an emphasis on evolution but no complaints.</a:t>
            </a:r>
          </a:p>
          <a:p>
            <a:pPr marL="342900" indent="-342900" algn="l">
              <a:buFont typeface="Arial"/>
              <a:buChar char="•"/>
            </a:pPr>
            <a:r>
              <a:rPr lang="en-US" sz="2400" dirty="0" smtClean="0">
                <a:latin typeface="Arial Rounded MT Bold"/>
                <a:cs typeface="Arial Rounded MT Bold"/>
              </a:rPr>
              <a:t>The activities were interesting to the students and instructor.</a:t>
            </a:r>
          </a:p>
          <a:p>
            <a:pPr marL="342900" indent="-342900" algn="l">
              <a:buFont typeface="Arial"/>
              <a:buChar char="•"/>
            </a:pPr>
            <a:r>
              <a:rPr lang="en-US" sz="2400" dirty="0" smtClean="0">
                <a:latin typeface="Arial Rounded MT Bold"/>
                <a:cs typeface="Arial Rounded MT Bold"/>
              </a:rPr>
              <a:t>Won’t go back to the </a:t>
            </a:r>
            <a:r>
              <a:rPr lang="en-US" sz="2400" smtClean="0">
                <a:latin typeface="Arial Rounded MT Bold"/>
                <a:cs typeface="Arial Rounded MT Bold"/>
              </a:rPr>
              <a:t>old method. </a:t>
            </a:r>
          </a:p>
          <a:p>
            <a:pPr marL="342900" indent="-342900" algn="l">
              <a:buFont typeface="Arial"/>
              <a:buChar char="•"/>
            </a:pPr>
            <a:endParaRPr lang="en-US" sz="2400" dirty="0" smtClean="0">
              <a:latin typeface="Arial Rounded MT Bold"/>
              <a:cs typeface="Arial Rounded MT Bold"/>
            </a:endParaRPr>
          </a:p>
          <a:p>
            <a:pPr marL="342900" indent="-342900" algn="l">
              <a:buFont typeface="Arial"/>
              <a:buChar char="•"/>
            </a:pPr>
            <a:endParaRPr lang="en-US" sz="2400" dirty="0" smtClean="0">
              <a:latin typeface="Arial Rounded MT Bold"/>
              <a:cs typeface="Arial Rounded MT Bold"/>
            </a:endParaRPr>
          </a:p>
          <a:p>
            <a:pPr algn="l"/>
            <a:endParaRPr lang="en-US" sz="2400" dirty="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0588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4486" y="694255"/>
            <a:ext cx="6191371" cy="1470025"/>
          </a:xfrm>
        </p:spPr>
        <p:txBody>
          <a:bodyPr>
            <a:normAutofit/>
          </a:bodyPr>
          <a:lstStyle/>
          <a:p>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The Problem</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1614279"/>
          </a:xfrm>
        </p:spPr>
        <p:txBody>
          <a:bodyPr>
            <a:normAutofit/>
          </a:bodyPr>
          <a:lstStyle/>
          <a:p>
            <a:pPr algn="l"/>
            <a:r>
              <a:rPr lang="en-US" sz="2800" dirty="0" smtClean="0">
                <a:latin typeface="Arial Rounded MT Bold"/>
                <a:cs typeface="Arial Rounded MT Bold"/>
              </a:rPr>
              <a:t>Students frequently don’t make the connection between the principles and history. </a:t>
            </a: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713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4486" y="694255"/>
            <a:ext cx="8362381" cy="1470025"/>
          </a:xfrm>
        </p:spPr>
        <p:txBody>
          <a:bodyPr>
            <a:normAutofit/>
          </a:bodyPr>
          <a:lstStyle/>
          <a:p>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Big Ideas &amp; Understandings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1614279"/>
          </a:xfrm>
        </p:spPr>
        <p:txBody>
          <a:bodyPr>
            <a:normAutofit/>
          </a:bodyPr>
          <a:lstStyle/>
          <a:p>
            <a:pPr marL="514350" indent="-514350" algn="l">
              <a:buFont typeface="+mj-lt"/>
              <a:buAutoNum type="arabicPeriod"/>
            </a:pPr>
            <a:r>
              <a:rPr lang="en-US" sz="2800" dirty="0" smtClean="0">
                <a:latin typeface="Arial Rounded MT Bold"/>
                <a:cs typeface="Arial Rounded MT Bold"/>
              </a:rPr>
              <a:t>Science is based on evidence.</a:t>
            </a:r>
          </a:p>
          <a:p>
            <a:pPr algn="l"/>
            <a:endParaRPr lang="en-US" sz="2800" dirty="0" smtClean="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9734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4486" y="694255"/>
            <a:ext cx="8362381" cy="1470025"/>
          </a:xfrm>
        </p:spPr>
        <p:txBody>
          <a:bodyPr>
            <a:normAutofit/>
          </a:bodyPr>
          <a:lstStyle/>
          <a:p>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Big Ideas &amp; Understandings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1614279"/>
          </a:xfrm>
        </p:spPr>
        <p:txBody>
          <a:bodyPr>
            <a:normAutofit/>
          </a:bodyPr>
          <a:lstStyle/>
          <a:p>
            <a:pPr marL="514350" indent="-514350" algn="l">
              <a:buFont typeface="+mj-lt"/>
              <a:buAutoNum type="arabicPeriod"/>
            </a:pPr>
            <a:r>
              <a:rPr lang="en-US" sz="2800" dirty="0" smtClean="0">
                <a:latin typeface="Arial Rounded MT Bold"/>
                <a:cs typeface="Arial Rounded MT Bold"/>
              </a:rPr>
              <a:t>Science is based on evidence.</a:t>
            </a:r>
          </a:p>
          <a:p>
            <a:pPr marL="514350" indent="-514350" algn="l">
              <a:buFont typeface="+mj-lt"/>
              <a:buAutoNum type="arabicPeriod"/>
            </a:pPr>
            <a:r>
              <a:rPr lang="en-US" sz="2800" dirty="0" smtClean="0">
                <a:latin typeface="Arial Rounded MT Bold"/>
                <a:cs typeface="Arial Rounded MT Bold"/>
              </a:rPr>
              <a:t>Earth has a long history.</a:t>
            </a:r>
          </a:p>
          <a:p>
            <a:pPr algn="l"/>
            <a:endParaRPr lang="en-US" sz="2800" dirty="0" smtClean="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208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4486" y="694255"/>
            <a:ext cx="8362381" cy="1470025"/>
          </a:xfrm>
        </p:spPr>
        <p:txBody>
          <a:bodyPr>
            <a:normAutofit/>
          </a:bodyPr>
          <a:lstStyle/>
          <a:p>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Big Ideas &amp; Understandings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1614279"/>
          </a:xfrm>
        </p:spPr>
        <p:txBody>
          <a:bodyPr>
            <a:normAutofit/>
          </a:bodyPr>
          <a:lstStyle/>
          <a:p>
            <a:pPr marL="514350" indent="-514350" algn="l">
              <a:buFont typeface="+mj-lt"/>
              <a:buAutoNum type="arabicPeriod"/>
            </a:pPr>
            <a:r>
              <a:rPr lang="en-US" sz="2800" dirty="0" smtClean="0">
                <a:latin typeface="Arial Rounded MT Bold"/>
                <a:cs typeface="Arial Rounded MT Bold"/>
              </a:rPr>
              <a:t>Science is based on evidence.</a:t>
            </a:r>
          </a:p>
          <a:p>
            <a:pPr marL="514350" indent="-514350" algn="l">
              <a:buFont typeface="+mj-lt"/>
              <a:buAutoNum type="arabicPeriod"/>
            </a:pPr>
            <a:r>
              <a:rPr lang="en-US" sz="2800" dirty="0" smtClean="0">
                <a:latin typeface="Arial Rounded MT Bold"/>
                <a:cs typeface="Arial Rounded MT Bold"/>
              </a:rPr>
              <a:t>Earth has a long history.</a:t>
            </a:r>
          </a:p>
          <a:p>
            <a:pPr marL="514350" indent="-514350" algn="l">
              <a:buFont typeface="+mj-lt"/>
              <a:buAutoNum type="arabicPeriod"/>
            </a:pPr>
            <a:r>
              <a:rPr lang="en-US" sz="2800" dirty="0" smtClean="0">
                <a:latin typeface="Arial Rounded MT Bold"/>
                <a:cs typeface="Arial Rounded MT Bold"/>
              </a:rPr>
              <a:t>Earth has changed through time.</a:t>
            </a:r>
          </a:p>
          <a:p>
            <a:pPr algn="l"/>
            <a:endParaRPr lang="en-US" sz="2800" dirty="0" smtClean="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490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4486" y="694255"/>
            <a:ext cx="8362381" cy="1470025"/>
          </a:xfrm>
        </p:spPr>
        <p:txBody>
          <a:bodyPr>
            <a:normAutofit/>
          </a:bodyPr>
          <a:lstStyle/>
          <a:p>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Big Ideas &amp; Understandings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2937988"/>
          </a:xfrm>
        </p:spPr>
        <p:txBody>
          <a:bodyPr>
            <a:normAutofit/>
          </a:bodyPr>
          <a:lstStyle/>
          <a:p>
            <a:pPr marL="514350" indent="-514350" algn="l">
              <a:buFont typeface="+mj-lt"/>
              <a:buAutoNum type="arabicPeriod"/>
            </a:pPr>
            <a:r>
              <a:rPr lang="en-US" sz="2800" dirty="0" smtClean="0">
                <a:latin typeface="Arial Rounded MT Bold"/>
                <a:cs typeface="Arial Rounded MT Bold"/>
              </a:rPr>
              <a:t>Science is based on evidence.</a:t>
            </a:r>
          </a:p>
          <a:p>
            <a:pPr marL="514350" indent="-514350" algn="l">
              <a:buFont typeface="+mj-lt"/>
              <a:buAutoNum type="arabicPeriod"/>
            </a:pPr>
            <a:r>
              <a:rPr lang="en-US" sz="2800" dirty="0" smtClean="0">
                <a:latin typeface="Arial Rounded MT Bold"/>
                <a:cs typeface="Arial Rounded MT Bold"/>
              </a:rPr>
              <a:t>Earth has a long history.</a:t>
            </a:r>
          </a:p>
          <a:p>
            <a:pPr marL="514350" indent="-514350" algn="l">
              <a:buFont typeface="+mj-lt"/>
              <a:buAutoNum type="arabicPeriod"/>
            </a:pPr>
            <a:r>
              <a:rPr lang="en-US" sz="2800" dirty="0" smtClean="0">
                <a:latin typeface="Arial Rounded MT Bold"/>
                <a:cs typeface="Arial Rounded MT Bold"/>
              </a:rPr>
              <a:t>Earth has changed through time.</a:t>
            </a:r>
          </a:p>
          <a:p>
            <a:pPr marL="514350" indent="-514350" algn="l">
              <a:buFont typeface="+mj-lt"/>
              <a:buAutoNum type="arabicPeriod"/>
            </a:pPr>
            <a:r>
              <a:rPr lang="en-US" sz="2800" dirty="0" smtClean="0">
                <a:latin typeface="Arial Rounded MT Bold"/>
                <a:cs typeface="Arial Rounded MT Bold"/>
              </a:rPr>
              <a:t>The history of Earth is recorded in the sedimentary archives.</a:t>
            </a:r>
          </a:p>
          <a:p>
            <a:pPr algn="l"/>
            <a:endParaRPr lang="en-US" sz="2800" dirty="0" smtClean="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9972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5802882"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Significant Events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2937988"/>
          </a:xfrm>
        </p:spPr>
        <p:txBody>
          <a:bodyPr>
            <a:normAutofit/>
          </a:bodyPr>
          <a:lstStyle/>
          <a:p>
            <a:pPr marL="514350" indent="-514350" algn="l">
              <a:buFont typeface="+mj-lt"/>
              <a:buAutoNum type="arabicPeriod"/>
            </a:pPr>
            <a:r>
              <a:rPr lang="en-US" sz="2800" dirty="0" smtClean="0">
                <a:latin typeface="Arial Rounded MT Bold"/>
                <a:cs typeface="Arial Rounded MT Bold"/>
              </a:rPr>
              <a:t>Formation of the Earth</a:t>
            </a:r>
          </a:p>
          <a:p>
            <a:pPr marL="457200" indent="-457200" algn="l">
              <a:buFont typeface="Arial"/>
              <a:buChar char="•"/>
            </a:pPr>
            <a:r>
              <a:rPr lang="en-US" sz="2800" dirty="0" smtClean="0"/>
              <a:t>Solar nebula</a:t>
            </a:r>
          </a:p>
          <a:p>
            <a:pPr marL="457200" indent="-457200" algn="l">
              <a:buFont typeface="Arial"/>
              <a:buChar char="•"/>
            </a:pPr>
            <a:r>
              <a:rPr lang="en-US" sz="2800" dirty="0" smtClean="0"/>
              <a:t>Differentiation</a:t>
            </a:r>
            <a:r>
              <a:rPr lang="en-US" sz="2800" baseline="0" dirty="0" smtClean="0"/>
              <a:t> of the Earth</a:t>
            </a:r>
          </a:p>
          <a:p>
            <a:pPr marL="457200" indent="-457200" algn="l">
              <a:buFont typeface="Arial"/>
              <a:buChar char="•"/>
            </a:pPr>
            <a:r>
              <a:rPr lang="en-US" sz="2800" baseline="0" dirty="0" smtClean="0"/>
              <a:t>Atmosphere and oceans</a:t>
            </a:r>
          </a:p>
          <a:p>
            <a:pPr marL="457200" indent="-457200" algn="l">
              <a:buFont typeface="Arial"/>
              <a:buChar char="•"/>
            </a:pPr>
            <a:r>
              <a:rPr lang="en-US" sz="2800" baseline="0" dirty="0" smtClean="0"/>
              <a:t>Meteorite bombardment</a:t>
            </a:r>
            <a:endParaRPr lang="en-US" sz="2800" dirty="0" smtClean="0"/>
          </a:p>
          <a:p>
            <a:pPr marL="514350" indent="-514350" algn="l">
              <a:buFont typeface="+mj-lt"/>
              <a:buAutoNum type="arabicPeriod"/>
            </a:pPr>
            <a:endParaRPr lang="en-US" sz="2800" dirty="0" smtClean="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4859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 Single Corner Rectangle 6"/>
          <p:cNvSpPr/>
          <p:nvPr/>
        </p:nvSpPr>
        <p:spPr>
          <a:xfrm>
            <a:off x="0" y="5886740"/>
            <a:ext cx="9144000" cy="971259"/>
          </a:xfrm>
          <a:prstGeom prst="round1Rect">
            <a:avLst/>
          </a:prstGeom>
          <a:solidFill>
            <a:srgbClr val="42196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5070" y="694255"/>
            <a:ext cx="5802882" cy="1470025"/>
          </a:xfrm>
        </p:spPr>
        <p:txBody>
          <a:bodyPr>
            <a:normAutofit/>
          </a:bodyPr>
          <a:lstStyle/>
          <a:p>
            <a:pPr algn="l"/>
            <a:r>
              <a:rPr lang="en-US" dirty="0" smtClean="0">
                <a:solidFill>
                  <a:srgbClr val="42196F"/>
                </a:solidFill>
                <a:effectLst>
                  <a:outerShdw blurRad="50800" dist="38100" dir="2700000" algn="tl" rotWithShape="0">
                    <a:prstClr val="black">
                      <a:alpha val="40000"/>
                    </a:prstClr>
                  </a:outerShdw>
                </a:effectLst>
                <a:latin typeface="Arial Rounded MT Bold"/>
                <a:cs typeface="Arial Rounded MT Bold"/>
              </a:rPr>
              <a:t>Significant Events</a:t>
            </a:r>
            <a:endParaRPr lang="en-US" dirty="0">
              <a:solidFill>
                <a:srgbClr val="42196F"/>
              </a:solidFill>
              <a:effectLst>
                <a:outerShdw blurRad="50800" dist="38100" dir="2700000" algn="tl" rotWithShape="0">
                  <a:prstClr val="black">
                    <a:alpha val="40000"/>
                  </a:prstClr>
                </a:outerShdw>
              </a:effectLst>
              <a:latin typeface="Arial Rounded MT Bold"/>
              <a:cs typeface="Arial Rounded MT Bold"/>
            </a:endParaRPr>
          </a:p>
        </p:txBody>
      </p:sp>
      <p:sp>
        <p:nvSpPr>
          <p:cNvPr id="3" name="Subtitle 2"/>
          <p:cNvSpPr>
            <a:spLocks noGrp="1"/>
          </p:cNvSpPr>
          <p:nvPr>
            <p:ph type="subTitle" idx="1"/>
          </p:nvPr>
        </p:nvSpPr>
        <p:spPr>
          <a:xfrm>
            <a:off x="710318" y="2389136"/>
            <a:ext cx="7705874" cy="2937988"/>
          </a:xfrm>
        </p:spPr>
        <p:txBody>
          <a:bodyPr>
            <a:normAutofit/>
          </a:bodyPr>
          <a:lstStyle/>
          <a:p>
            <a:pPr marL="514350" indent="-514350" algn="l">
              <a:buFont typeface="+mj-lt"/>
              <a:buAutoNum type="arabicPeriod" startAt="2"/>
            </a:pPr>
            <a:r>
              <a:rPr lang="en-US" sz="2800" dirty="0" smtClean="0">
                <a:latin typeface="Arial Rounded MT Bold"/>
                <a:cs typeface="Arial Rounded MT Bold"/>
              </a:rPr>
              <a:t>Appearance of Life</a:t>
            </a:r>
          </a:p>
          <a:p>
            <a:pPr marL="457200" indent="-457200" algn="l">
              <a:buFont typeface="Arial"/>
              <a:buChar char="•"/>
            </a:pPr>
            <a:r>
              <a:rPr lang="en-US" sz="2800" dirty="0" err="1" smtClean="0"/>
              <a:t>Archean</a:t>
            </a:r>
            <a:r>
              <a:rPr lang="en-US" sz="2800" baseline="0" dirty="0" smtClean="0"/>
              <a:t> environment</a:t>
            </a:r>
          </a:p>
          <a:p>
            <a:pPr marL="457200" indent="-457200" algn="l">
              <a:buFont typeface="Arial"/>
              <a:buChar char="•"/>
            </a:pPr>
            <a:r>
              <a:rPr lang="en-US" sz="2800" baseline="0" dirty="0" smtClean="0"/>
              <a:t>Nature of early life</a:t>
            </a:r>
          </a:p>
          <a:p>
            <a:pPr marL="457200" indent="-457200" algn="l">
              <a:buFont typeface="Arial"/>
              <a:buChar char="•"/>
            </a:pPr>
            <a:r>
              <a:rPr lang="en-US" sz="2800" baseline="0" dirty="0" smtClean="0"/>
              <a:t>Prokaryote to eukaryote</a:t>
            </a:r>
            <a:endParaRPr lang="en-US" sz="2800" dirty="0" smtClean="0"/>
          </a:p>
          <a:p>
            <a:pPr algn="l"/>
            <a:endParaRPr lang="en-US" sz="2800" dirty="0" smtClean="0">
              <a:latin typeface="Arial Rounded MT Bold"/>
              <a:cs typeface="Arial Rounded MT Bold"/>
            </a:endParaRPr>
          </a:p>
        </p:txBody>
      </p:sp>
      <p:pic>
        <p:nvPicPr>
          <p:cNvPr id="6" name="Picture 5"/>
          <p:cNvPicPr>
            <a:picLocks noChangeAspect="1"/>
          </p:cNvPicPr>
          <p:nvPr/>
        </p:nvPicPr>
        <p:blipFill>
          <a:blip r:embed="rId3"/>
          <a:stretch>
            <a:fillRect/>
          </a:stretch>
        </p:blipFill>
        <p:spPr>
          <a:xfrm>
            <a:off x="0" y="5473700"/>
            <a:ext cx="1104900" cy="1384300"/>
          </a:xfrm>
          <a:prstGeom prst="rect">
            <a:avLst/>
          </a:prstGeom>
        </p:spPr>
      </p:pic>
      <p:sp>
        <p:nvSpPr>
          <p:cNvPr id="8" name="TextBox 7"/>
          <p:cNvSpPr txBox="1"/>
          <p:nvPr/>
        </p:nvSpPr>
        <p:spPr>
          <a:xfrm>
            <a:off x="1248438" y="5886741"/>
            <a:ext cx="6306763" cy="861774"/>
          </a:xfrm>
          <a:prstGeom prst="rect">
            <a:avLst/>
          </a:prstGeom>
          <a:noFill/>
        </p:spPr>
        <p:txBody>
          <a:bodyPr wrap="square" rtlCol="0">
            <a:spAutoFit/>
          </a:bodyPr>
          <a:lstStyle/>
          <a:p>
            <a:r>
              <a:rPr lang="en-US" sz="3200" dirty="0" smtClean="0">
                <a:solidFill>
                  <a:schemeClr val="bg1"/>
                </a:solidFill>
                <a:latin typeface="Arial Rounded MT Bold"/>
                <a:cs typeface="Arial Rounded MT Bold"/>
              </a:rPr>
              <a:t>Western</a:t>
            </a:r>
          </a:p>
          <a:p>
            <a:r>
              <a:rPr lang="en-US" dirty="0" smtClean="0">
                <a:solidFill>
                  <a:schemeClr val="bg1"/>
                </a:solidFill>
                <a:latin typeface="Arial Rounded MT Bold"/>
                <a:cs typeface="Arial Rounded MT Bold"/>
              </a:rPr>
              <a:t>New Mexico University</a:t>
            </a:r>
          </a:p>
        </p:txBody>
      </p:sp>
      <p:sp>
        <p:nvSpPr>
          <p:cNvPr id="9" name="Rounded Rectangle 8"/>
          <p:cNvSpPr/>
          <p:nvPr/>
        </p:nvSpPr>
        <p:spPr>
          <a:xfrm>
            <a:off x="204486" y="365902"/>
            <a:ext cx="6093466" cy="182951"/>
          </a:xfrm>
          <a:prstGeom prst="roundRect">
            <a:avLst/>
          </a:prstGeom>
          <a:solidFill>
            <a:srgbClr val="FEBE10"/>
          </a:solidFill>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1293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1340</TotalTime>
  <Words>1334</Words>
  <Application>Microsoft Macintosh PowerPoint</Application>
  <PresentationFormat>On-screen Show (4:3)</PresentationFormat>
  <Paragraphs>235</Paragraphs>
  <Slides>21</Slides>
  <Notes>19</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A Revision of Historical Geology</vt:lpstr>
      <vt:lpstr>Current Approach</vt:lpstr>
      <vt:lpstr>The Problem</vt:lpstr>
      <vt:lpstr>Big Ideas &amp; Understandings</vt:lpstr>
      <vt:lpstr>Big Ideas &amp; Understandings</vt:lpstr>
      <vt:lpstr>Big Ideas &amp; Understandings</vt:lpstr>
      <vt:lpstr>Big Ideas &amp; Understandings</vt:lpstr>
      <vt:lpstr>Significant Events</vt:lpstr>
      <vt:lpstr>Significant Events</vt:lpstr>
      <vt:lpstr>Significant Events</vt:lpstr>
      <vt:lpstr>Significant Events</vt:lpstr>
      <vt:lpstr>Significant Events</vt:lpstr>
      <vt:lpstr>PowerPoint Presentation</vt:lpstr>
      <vt:lpstr>Revised Course Outline</vt:lpstr>
      <vt:lpstr>Revised Course Outline</vt:lpstr>
      <vt:lpstr>Revised Course Outline</vt:lpstr>
      <vt:lpstr>Revised Course Outline</vt:lpstr>
      <vt:lpstr>Revised Course Outline</vt:lpstr>
      <vt:lpstr>Revised Course Outline</vt:lpstr>
      <vt:lpstr>Revised Course Outline</vt:lpstr>
      <vt:lpstr>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Revision of Historical Geology</dc:title>
  <dc:creator>Isaac Harder</dc:creator>
  <cp:lastModifiedBy>Isaac Harder</cp:lastModifiedBy>
  <cp:revision>30</cp:revision>
  <dcterms:created xsi:type="dcterms:W3CDTF">2013-05-07T19:25:36Z</dcterms:created>
  <dcterms:modified xsi:type="dcterms:W3CDTF">2013-05-08T17:45:47Z</dcterms:modified>
</cp:coreProperties>
</file>