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84" r:id="rId4"/>
    <p:sldId id="260" r:id="rId5"/>
    <p:sldId id="257" r:id="rId6"/>
    <p:sldId id="268" r:id="rId7"/>
    <p:sldId id="259" r:id="rId8"/>
    <p:sldId id="270" r:id="rId9"/>
    <p:sldId id="267" r:id="rId10"/>
    <p:sldId id="265" r:id="rId11"/>
    <p:sldId id="261" r:id="rId12"/>
    <p:sldId id="276" r:id="rId13"/>
    <p:sldId id="274" r:id="rId14"/>
    <p:sldId id="275" r:id="rId15"/>
    <p:sldId id="272" r:id="rId16"/>
    <p:sldId id="258" r:id="rId17"/>
    <p:sldId id="278" r:id="rId18"/>
    <p:sldId id="277" r:id="rId19"/>
    <p:sldId id="263" r:id="rId20"/>
    <p:sldId id="264" r:id="rId21"/>
    <p:sldId id="273" r:id="rId22"/>
    <p:sldId id="271" r:id="rId23"/>
    <p:sldId id="279" r:id="rId24"/>
    <p:sldId id="280" r:id="rId25"/>
    <p:sldId id="281" r:id="rId26"/>
    <p:sldId id="282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4C7B4-4EFE-4E4E-BE22-F0B1A464CB46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633B9-127D-FB4A-93D6-A516D86F6A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319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181F9FB-2080-A043-9ABB-F1039774619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8BCFF5-C324-B148-8678-7F1FC397CD9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120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5EE49D-D0CC-784F-9A22-C50C786BC04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198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B38314C-DA06-5647-85E5-429E080E04A9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9A98EA-F5EF-324D-AE27-7E1FC08C65AE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59E6A8B9-6388-2C4E-8092-6D04BC76AF64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91F0148A-1015-FE4E-BC6B-752EF7E48CB5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1DCD0-8122-E24D-8BFA-C6E8FA829A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120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D080E7C-1245-564A-868A-155FB0BA46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187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0B7F-CB67-3A47-95F3-4F5D93DFDB57}" type="datetimeFigureOut">
              <a:rPr lang="en-US" smtClean="0"/>
              <a:pPr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927F6-F660-4843-98A7-9CE18AAA2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84975"/>
            <a:ext cx="8675077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WHY HASN'T THE TEXAS OR LOUISIANA PASSIVE MARGIN TURNED INTO A SUBDUCTION ZONE?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</a:t>
            </a:r>
            <a:r>
              <a:rPr lang="en-US" dirty="0" smtClean="0"/>
              <a:t>Bob Stern</a:t>
            </a:r>
            <a:br>
              <a:rPr lang="en-US" dirty="0" smtClean="0"/>
            </a:br>
            <a:r>
              <a:rPr lang="en-US" dirty="0" smtClean="0"/>
              <a:t>  UT </a:t>
            </a:r>
            <a:r>
              <a:rPr lang="en-US" dirty="0"/>
              <a:t>Dallas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> </a:t>
            </a:r>
            <a:r>
              <a:rPr lang="en-US" sz="3100" i="1" dirty="0" smtClean="0"/>
              <a:t>T7</a:t>
            </a:r>
            <a:r>
              <a:rPr lang="en-US" sz="3100" i="1" dirty="0"/>
              <a:t>. New Ideas about the Geologic Evolution and Petroleum Potential of the Gulf of Mexico </a:t>
            </a:r>
            <a:r>
              <a:rPr lang="en-US" sz="3100" i="1" dirty="0" smtClean="0"/>
              <a:t/>
            </a:r>
            <a:br>
              <a:rPr lang="en-US" sz="3100" i="1" dirty="0" smtClean="0"/>
            </a:br>
            <a:r>
              <a:rPr lang="en-US" sz="3100" i="1" dirty="0" smtClean="0"/>
              <a:t>Thursday </a:t>
            </a:r>
            <a:r>
              <a:rPr lang="en-US" sz="3100" i="1" dirty="0"/>
              <a:t>4 April </a:t>
            </a:r>
            <a:r>
              <a:rPr lang="en-US" sz="3100" i="1" dirty="0" smtClean="0"/>
              <a:t>2013</a:t>
            </a:r>
            <a:r>
              <a:rPr lang="en-US" sz="3100" i="1" dirty="0"/>
              <a:t> </a:t>
            </a:r>
            <a:r>
              <a:rPr lang="en-US" sz="3100" i="1" dirty="0" smtClean="0"/>
              <a:t/>
            </a:r>
            <a:br>
              <a:rPr lang="en-US" sz="3100" i="1" dirty="0" smtClean="0"/>
            </a:br>
            <a:r>
              <a:rPr lang="en-US" sz="3100" i="1" dirty="0" smtClean="0"/>
              <a:t>AT</a:t>
            </a:r>
            <a:r>
              <a:rPr lang="en-US" sz="3100" i="1" dirty="0"/>
              <a:t>&amp;T </a:t>
            </a:r>
            <a:r>
              <a:rPr lang="en-US" sz="3100" i="1" dirty="0" smtClean="0"/>
              <a:t>Center </a:t>
            </a:r>
            <a:r>
              <a:rPr lang="en-US" sz="3100" i="1" dirty="0"/>
              <a:t>Classroom 202</a:t>
            </a:r>
            <a:br>
              <a:rPr lang="en-US" sz="3100" i="1" dirty="0"/>
            </a:br>
            <a:r>
              <a:rPr lang="en-US" sz="3100" i="1" dirty="0" smtClean="0"/>
              <a:t>4:10 pm</a:t>
            </a:r>
            <a:endParaRPr lang="en-US" sz="3100" i="1" dirty="0"/>
          </a:p>
        </p:txBody>
      </p:sp>
      <p:pic>
        <p:nvPicPr>
          <p:cNvPr id="3" name="Picture 2" descr="WilsonCy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1" y="2506352"/>
            <a:ext cx="2767606" cy="2038227"/>
          </a:xfrm>
          <a:prstGeom prst="rect">
            <a:avLst/>
          </a:prstGeom>
        </p:spPr>
      </p:pic>
      <p:pic>
        <p:nvPicPr>
          <p:cNvPr id="4" name="Picture 3" descr="utdtw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99122" y="3157289"/>
            <a:ext cx="2212183" cy="10032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942526" y="3598263"/>
            <a:ext cx="7016125" cy="3224544"/>
          </a:xfrm>
        </p:spPr>
      </p:pic>
      <p:pic>
        <p:nvPicPr>
          <p:cNvPr id="3" name="Picture 2" descr="gulf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42526" y="0"/>
            <a:ext cx="7125273" cy="3598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929767"/>
            <a:ext cx="19425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Sediments are especially thick in the NW Gulf of Mexico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81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9734" y="1736973"/>
            <a:ext cx="313619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critical part of the Wilson </a:t>
            </a:r>
            <a:r>
              <a:rPr lang="en-US" dirty="0" smtClean="0"/>
              <a:t>Cycle is </a:t>
            </a:r>
            <a:r>
              <a:rPr lang="en-US" dirty="0"/>
              <a:t>the </a:t>
            </a:r>
            <a:r>
              <a:rPr lang="en-US" i="1" dirty="0"/>
              <a:t>initiation of </a:t>
            </a:r>
            <a:r>
              <a:rPr lang="en-US" i="1" dirty="0" err="1" smtClean="0"/>
              <a:t>subduction</a:t>
            </a:r>
            <a:r>
              <a:rPr lang="en-US" dirty="0" smtClean="0"/>
              <a:t>.</a:t>
            </a:r>
            <a:r>
              <a:rPr lang="en-US" dirty="0"/>
              <a:t>  At a passive margin</a:t>
            </a:r>
            <a:r>
              <a:rPr lang="en-US" dirty="0" smtClean="0"/>
              <a:t> such </a:t>
            </a:r>
            <a:r>
              <a:rPr lang="en-US" dirty="0"/>
              <a:t>as the</a:t>
            </a:r>
            <a:r>
              <a:rPr lang="en-US" dirty="0" smtClean="0"/>
              <a:t> Gulf of Mexico, sediments are deposited on the continental shelf </a:t>
            </a:r>
            <a:r>
              <a:rPr lang="en-US" dirty="0"/>
              <a:t>(A).  </a:t>
            </a:r>
            <a:r>
              <a:rPr lang="en-US" dirty="0" smtClean="0"/>
              <a:t>Over </a:t>
            </a:r>
            <a:r>
              <a:rPr lang="en-US" dirty="0"/>
              <a:t>hundreds of millions of years this sediment pushes down on the oceanic </a:t>
            </a:r>
            <a:r>
              <a:rPr lang="en-US" dirty="0" smtClean="0"/>
              <a:t>lithosphere </a:t>
            </a:r>
            <a:r>
              <a:rPr lang="en-US" dirty="0"/>
              <a:t>(B and C), and eventually the strain becomes so great that the </a:t>
            </a:r>
            <a:r>
              <a:rPr lang="en-US" dirty="0" smtClean="0"/>
              <a:t>lithosphere </a:t>
            </a:r>
            <a:r>
              <a:rPr lang="en-US" dirty="0"/>
              <a:t>breaks and </a:t>
            </a:r>
            <a:r>
              <a:rPr lang="en-US" dirty="0" err="1"/>
              <a:t>subduction</a:t>
            </a:r>
            <a:r>
              <a:rPr lang="en-US" dirty="0"/>
              <a:t> </a:t>
            </a:r>
            <a:r>
              <a:rPr lang="en-US" dirty="0" smtClean="0"/>
              <a:t>begins </a:t>
            </a:r>
            <a:r>
              <a:rPr lang="en-US" dirty="0"/>
              <a:t>(D)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http://records.viu.ca/~earles/subduction-water-oct01.</a:t>
            </a:r>
            <a:r>
              <a:rPr lang="en-US" dirty="0" smtClean="0"/>
              <a:t>htm</a:t>
            </a:r>
            <a:endParaRPr lang="en-US" dirty="0"/>
          </a:p>
        </p:txBody>
      </p:sp>
      <p:pic>
        <p:nvPicPr>
          <p:cNvPr id="5" name="Picture 4" descr="break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42" y="1434460"/>
            <a:ext cx="5197380" cy="5103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642" y="238874"/>
            <a:ext cx="8312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hasn’t the NW Gulf of Mexico (esp. in NW where sediments are thickest) had Passive Margin Collapse?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-from-LevyJaupartGJI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39852"/>
            <a:ext cx="4757679" cy="5992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1343" y="2120578"/>
            <a:ext cx="39002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Continental plate flows over Oceanic lithosphere to start </a:t>
            </a:r>
            <a:r>
              <a:rPr lang="en-US" sz="2000" dirty="0" err="1" smtClean="0"/>
              <a:t>subduction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Experiment </a:t>
            </a:r>
            <a:r>
              <a:rPr lang="en-US" sz="2000" dirty="0"/>
              <a:t>with two buoyant fluid layers mimicking upper and lower crust at a passive continental margin</a:t>
            </a:r>
            <a:r>
              <a:rPr lang="en-US" sz="2000" dirty="0" smtClean="0"/>
              <a:t>. </a:t>
            </a:r>
            <a:r>
              <a:rPr lang="en-US" sz="2000" dirty="0"/>
              <a:t>The fluid properties are </a:t>
            </a:r>
            <a:r>
              <a:rPr lang="en-US" sz="2000" dirty="0">
                <a:latin typeface="Symbol"/>
              </a:rPr>
              <a:t>r</a:t>
            </a:r>
            <a:r>
              <a:rPr lang="en-US" sz="2000" dirty="0"/>
              <a:t>1</a:t>
            </a:r>
            <a:r>
              <a:rPr lang="en-US" sz="2000" i="1" dirty="0"/>
              <a:t>u </a:t>
            </a:r>
            <a:r>
              <a:rPr lang="en-US" sz="2000" dirty="0"/>
              <a:t>= 1010 </a:t>
            </a:r>
            <a:r>
              <a:rPr lang="en-US" sz="2000" dirty="0" smtClean="0"/>
              <a:t>kg</a:t>
            </a:r>
            <a:r>
              <a:rPr lang="en-US" sz="2000" baseline="30000" dirty="0" smtClean="0"/>
              <a:t>−</a:t>
            </a:r>
            <a:r>
              <a:rPr lang="en-US" sz="2000" baseline="30000" dirty="0"/>
              <a:t>3</a:t>
            </a:r>
            <a:r>
              <a:rPr lang="en-US" sz="2000" dirty="0"/>
              <a:t>, </a:t>
            </a:r>
            <a:r>
              <a:rPr lang="en-US" sz="2000" dirty="0">
                <a:latin typeface="Symbol"/>
              </a:rPr>
              <a:t>r </a:t>
            </a:r>
            <a:r>
              <a:rPr lang="en-US" sz="2000" dirty="0"/>
              <a:t>1</a:t>
            </a:r>
            <a:r>
              <a:rPr lang="en-US" sz="2000" i="1" dirty="0"/>
              <a:t>l </a:t>
            </a:r>
            <a:r>
              <a:rPr lang="en-US" sz="2000" dirty="0"/>
              <a:t>= 1090 </a:t>
            </a:r>
            <a:r>
              <a:rPr lang="en-US" sz="2000" dirty="0" smtClean="0"/>
              <a:t>kg</a:t>
            </a:r>
            <a:r>
              <a:rPr lang="en-US" sz="2000" baseline="30000" dirty="0" smtClean="0"/>
              <a:t>−3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/>
              </a:rPr>
              <a:t>r</a:t>
            </a:r>
            <a:r>
              <a:rPr lang="en-US" sz="2000" dirty="0" smtClean="0"/>
              <a:t>2 </a:t>
            </a:r>
            <a:r>
              <a:rPr lang="en-US" sz="2000" dirty="0"/>
              <a:t>= 1200 </a:t>
            </a:r>
            <a:r>
              <a:rPr lang="en-US" sz="2000" dirty="0" smtClean="0"/>
              <a:t>kg</a:t>
            </a:r>
            <a:r>
              <a:rPr lang="en-US" sz="2000" baseline="30000" dirty="0" smtClean="0"/>
              <a:t>−3</a:t>
            </a:r>
            <a:r>
              <a:rPr lang="en-US" sz="2000" dirty="0" smtClean="0"/>
              <a:t>, </a:t>
            </a:r>
            <a:r>
              <a:rPr lang="en-US" sz="2000" dirty="0">
                <a:latin typeface="Symbol"/>
              </a:rPr>
              <a:t>h</a:t>
            </a:r>
            <a:r>
              <a:rPr lang="en-US" sz="2000" dirty="0"/>
              <a:t>1</a:t>
            </a:r>
            <a:r>
              <a:rPr lang="en-US" sz="2000" i="1" dirty="0"/>
              <a:t>u </a:t>
            </a:r>
            <a:r>
              <a:rPr lang="en-US" sz="2000" dirty="0"/>
              <a:t>= 11.16 Pa s,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/>
              </a:rPr>
              <a:t>h</a:t>
            </a:r>
            <a:r>
              <a:rPr lang="en-US" sz="2000" dirty="0" smtClean="0"/>
              <a:t>1</a:t>
            </a:r>
            <a:r>
              <a:rPr lang="en-US" sz="2000" i="1" dirty="0" smtClean="0"/>
              <a:t>l </a:t>
            </a:r>
            <a:r>
              <a:rPr lang="en-US" sz="2000" dirty="0"/>
              <a:t>= 1.67 Pa s and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/>
              </a:rPr>
              <a:t>h</a:t>
            </a:r>
            <a:r>
              <a:rPr lang="en-US" sz="2000" dirty="0" smtClean="0"/>
              <a:t>2 </a:t>
            </a:r>
            <a:r>
              <a:rPr lang="en-US" sz="2000" dirty="0"/>
              <a:t>= 3.66 Pa s. The plate is 300μm thick.  Levy &amp; </a:t>
            </a:r>
            <a:r>
              <a:rPr lang="en-US" sz="2000" dirty="0" err="1"/>
              <a:t>Jaupart</a:t>
            </a:r>
            <a:r>
              <a:rPr lang="en-US" sz="2000" dirty="0"/>
              <a:t> 2012 </a:t>
            </a:r>
            <a:r>
              <a:rPr lang="en-US" sz="2000" dirty="0" smtClean="0"/>
              <a:t>GJI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57679" y="339852"/>
            <a:ext cx="41538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Geodynamic models often show “passive margin collapse”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345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-from-JGeodynamics52(2011)344-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560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6006" y="1845335"/>
            <a:ext cx="3087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 </a:t>
            </a:r>
            <a:r>
              <a:rPr lang="en-US" sz="2400" dirty="0"/>
              <a:t>of numerical models for spontaneous initiation of </a:t>
            </a:r>
            <a:r>
              <a:rPr lang="en-US" sz="2400" dirty="0" err="1"/>
              <a:t>subduction</a:t>
            </a:r>
            <a:r>
              <a:rPr lang="en-US" sz="2400" dirty="0"/>
              <a:t> </a:t>
            </a:r>
            <a:r>
              <a:rPr lang="en-US" sz="2400" dirty="0" smtClean="0"/>
              <a:t>at </a:t>
            </a:r>
            <a:r>
              <a:rPr lang="en-US" sz="2400" dirty="0"/>
              <a:t>a </a:t>
            </a:r>
            <a:r>
              <a:rPr lang="en-US" sz="2400" dirty="0" smtClean="0"/>
              <a:t>passive continental </a:t>
            </a:r>
            <a:r>
              <a:rPr lang="en-US" sz="2400" dirty="0"/>
              <a:t>margin</a:t>
            </a:r>
          </a:p>
          <a:p>
            <a:pPr algn="ctr"/>
            <a:r>
              <a:rPr lang="da-DK" sz="2400" dirty="0"/>
              <a:t>(</a:t>
            </a:r>
            <a:r>
              <a:rPr lang="da-DK" sz="2400" dirty="0" err="1"/>
              <a:t>Nikolaeva</a:t>
            </a:r>
            <a:r>
              <a:rPr lang="da-DK" sz="2400" dirty="0"/>
              <a:t> et al., 2010).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6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000"/>
            <a:ext cx="5731933" cy="609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0990" y="610136"/>
            <a:ext cx="30230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Numerical experiments of </a:t>
            </a:r>
            <a:r>
              <a:rPr lang="en-US" sz="2000" dirty="0" err="1" smtClean="0"/>
              <a:t>Nikolaeva</a:t>
            </a:r>
            <a:r>
              <a:rPr lang="en-US" sz="2000" dirty="0" smtClean="0"/>
              <a:t> et al. (2010, 2011) suggest that passive margin with rifted continental crust &lt;30–35 km thick could transform into a </a:t>
            </a:r>
            <a:r>
              <a:rPr lang="en-US" sz="2000" dirty="0" err="1" smtClean="0"/>
              <a:t>subduction</a:t>
            </a:r>
            <a:r>
              <a:rPr lang="en-US" sz="2000" dirty="0" smtClean="0"/>
              <a:t> zone only if its lithosphere is &lt;65–75 km thick.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Passive margins can most easily collapse into </a:t>
            </a:r>
            <a:r>
              <a:rPr lang="en-US" sz="2000" dirty="0" err="1" smtClean="0"/>
              <a:t>subduction</a:t>
            </a:r>
            <a:r>
              <a:rPr lang="en-US" sz="2000" dirty="0" smtClean="0"/>
              <a:t> zones within some 20 </a:t>
            </a:r>
            <a:r>
              <a:rPr lang="en-US" sz="2000" dirty="0" err="1" smtClean="0"/>
              <a:t>Myr</a:t>
            </a:r>
            <a:r>
              <a:rPr lang="en-US" sz="2000" dirty="0" smtClean="0"/>
              <a:t> after break-up, when the rifted lithosphere is still thin and hot.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Gulf Coast lithosphere mostly &gt;100km thick.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08211" y="76512"/>
            <a:ext cx="674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Lithosphere thickness (VPP) </a:t>
            </a:r>
            <a:r>
              <a:rPr lang="en-US" sz="2400" dirty="0" err="1" smtClean="0"/>
              <a:t>Gao</a:t>
            </a:r>
            <a:r>
              <a:rPr lang="en-US" sz="2400" dirty="0" smtClean="0"/>
              <a:t> &amp; Liu (pers. comm.)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5666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The Gulf Of Mexico: 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~30°C/km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8" name="Picture 5" descr="Pages from NagiharaG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89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Pages from NagiharaGoM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200400" y="1676400"/>
            <a:ext cx="5791200" cy="3435350"/>
          </a:xfrm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3505200" y="5381625"/>
            <a:ext cx="4405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Nagihara and Smith 2008 AAPG Bull.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811" y="6073170"/>
            <a:ext cx="8171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 base of crust must be quite warm: 35 km * 30°/km = 1050°C 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50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-from-Hacker96_Eclogite_form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84014"/>
            <a:ext cx="9144000" cy="5362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0448" y="153017"/>
            <a:ext cx="9364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Regardless of </a:t>
            </a:r>
            <a:r>
              <a:rPr lang="en-US" sz="2400" dirty="0" err="1" smtClean="0"/>
              <a:t>Moho</a:t>
            </a:r>
            <a:r>
              <a:rPr lang="en-US" sz="2400" dirty="0" smtClean="0"/>
              <a:t> T, base of crust probably not in dense </a:t>
            </a:r>
            <a:r>
              <a:rPr lang="en-US" sz="2400" dirty="0" err="1" smtClean="0"/>
              <a:t>Eclogite</a:t>
            </a:r>
            <a:r>
              <a:rPr lang="en-US" sz="2400" dirty="0" smtClean="0"/>
              <a:t> </a:t>
            </a:r>
            <a:r>
              <a:rPr lang="en-US" sz="2400" dirty="0" err="1" smtClean="0"/>
              <a:t>facies</a:t>
            </a:r>
            <a:r>
              <a:rPr lang="en-US" sz="2400" dirty="0" smtClean="0"/>
              <a:t>;</a:t>
            </a:r>
          </a:p>
          <a:p>
            <a:pPr algn="ctr"/>
            <a:r>
              <a:rPr lang="en-US" sz="2400" dirty="0" smtClean="0"/>
              <a:t>No high density lower crust to enhance lithospheric collapse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633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Maybe </a:t>
            </a:r>
            <a:r>
              <a:rPr lang="en-US" dirty="0" err="1" smtClean="0"/>
              <a:t>GoM</a:t>
            </a:r>
            <a:r>
              <a:rPr lang="en-US" dirty="0" smtClean="0"/>
              <a:t> </a:t>
            </a:r>
            <a:r>
              <a:rPr lang="en-US" dirty="0" err="1" smtClean="0"/>
              <a:t>Subduction</a:t>
            </a:r>
            <a:r>
              <a:rPr lang="en-US" dirty="0" smtClean="0"/>
              <a:t> needs to be Induced?</a:t>
            </a:r>
            <a:endParaRPr lang="en-US" dirty="0"/>
          </a:p>
        </p:txBody>
      </p:sp>
      <p:pic>
        <p:nvPicPr>
          <p:cNvPr id="14342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139950"/>
            <a:ext cx="8686800" cy="4108450"/>
          </a:xfrm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081713" y="6248400"/>
            <a:ext cx="230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Stern 2004 EPSL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3294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. American Orogen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31" y="159895"/>
            <a:ext cx="8799299" cy="6551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VM v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066800" y="1225550"/>
            <a:ext cx="5867400" cy="5387975"/>
          </a:xfrm>
        </p:spPr>
      </p:pic>
      <p:sp>
        <p:nvSpPr>
          <p:cNvPr id="104451" name="TextBox 5"/>
          <p:cNvSpPr txBox="1">
            <a:spLocks noChangeArrowheads="1"/>
          </p:cNvSpPr>
          <p:nvPr/>
        </p:nvSpPr>
        <p:spPr bwMode="auto">
          <a:xfrm>
            <a:off x="304800" y="0"/>
            <a:ext cx="853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/>
              <a:t>Maybe the likelihood of PM collapse depends on the </a:t>
            </a:r>
            <a:r>
              <a:rPr lang="en-US" sz="3200" dirty="0"/>
              <a:t>nature of transitional </a:t>
            </a:r>
            <a:r>
              <a:rPr lang="en-US" sz="3200" dirty="0" smtClean="0"/>
              <a:t>lithosphere?</a:t>
            </a:r>
            <a:endParaRPr lang="en-US" sz="3200" dirty="0"/>
          </a:p>
        </p:txBody>
      </p:sp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7082794" y="1933718"/>
            <a:ext cx="199290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/>
              <a:t>Volcanic </a:t>
            </a:r>
          </a:p>
          <a:p>
            <a:pPr algn="ctr"/>
            <a:r>
              <a:rPr lang="en-US" sz="3200" dirty="0" smtClean="0"/>
              <a:t>Passive </a:t>
            </a:r>
          </a:p>
          <a:p>
            <a:pPr algn="ctr"/>
            <a:r>
              <a:rPr lang="en-US" sz="3200" dirty="0" smtClean="0"/>
              <a:t>Margin (VPM)</a:t>
            </a:r>
            <a:endParaRPr lang="en-US" sz="3200" dirty="0"/>
          </a:p>
        </p:txBody>
      </p:sp>
      <p:sp>
        <p:nvSpPr>
          <p:cNvPr id="104453" name="TextBox 4"/>
          <p:cNvSpPr txBox="1">
            <a:spLocks noChangeArrowheads="1"/>
          </p:cNvSpPr>
          <p:nvPr/>
        </p:nvSpPr>
        <p:spPr bwMode="auto">
          <a:xfrm>
            <a:off x="7251204" y="4656437"/>
            <a:ext cx="141577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/>
              <a:t>Rifted</a:t>
            </a:r>
          </a:p>
          <a:p>
            <a:pPr algn="ctr"/>
            <a:r>
              <a:rPr lang="en-US" sz="3200" dirty="0" smtClean="0"/>
              <a:t>Passive </a:t>
            </a:r>
          </a:p>
          <a:p>
            <a:pPr algn="ctr"/>
            <a:r>
              <a:rPr lang="en-US" sz="3200" dirty="0" smtClean="0"/>
              <a:t>Margin</a:t>
            </a:r>
          </a:p>
          <a:p>
            <a:pPr algn="ctr"/>
            <a:r>
              <a:rPr lang="en-US" sz="3200" dirty="0" smtClean="0"/>
              <a:t>(RPM)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10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530351" y="1147763"/>
            <a:ext cx="7613649" cy="5710237"/>
          </a:xfrm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010004" y="3417327"/>
            <a:ext cx="363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 dirty="0" smtClean="0"/>
              <a:t> 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Gulf of Mexico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1920875" y="1752600"/>
            <a:ext cx="89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Texas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1338260" y="3663389"/>
            <a:ext cx="1125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Mexico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4810919" y="5713798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Yucatan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3732311" y="1521618"/>
            <a:ext cx="1403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Louisiana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7002462" y="2486766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Florida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666037" y="4492378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Cuba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4293394" y="4652963"/>
            <a:ext cx="221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Campeche Bank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10" y="0"/>
            <a:ext cx="8866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Why hasn’t the NW Gulf of Mexico turned into a </a:t>
            </a:r>
            <a:r>
              <a:rPr lang="en-US" sz="3600" dirty="0" err="1"/>
              <a:t>subduction</a:t>
            </a:r>
            <a:r>
              <a:rPr lang="en-US" sz="3600" dirty="0"/>
              <a:t> zone?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922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6499" name="ClipArt Placeholder 6" descr="VRM.jpg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33478" b="-33478"/>
          <a:stretch>
            <a:fillRect/>
          </a:stretch>
        </p:blipFill>
        <p:spPr>
          <a:xfrm>
            <a:off x="685800" y="-487363"/>
            <a:ext cx="8001000" cy="8640763"/>
          </a:xfrm>
        </p:spPr>
      </p:pic>
      <p:sp>
        <p:nvSpPr>
          <p:cNvPr id="106500" name="TextBox 7"/>
          <p:cNvSpPr txBox="1">
            <a:spLocks noChangeArrowheads="1"/>
          </p:cNvSpPr>
          <p:nvPr/>
        </p:nvSpPr>
        <p:spPr bwMode="auto">
          <a:xfrm>
            <a:off x="4343400" y="6248400"/>
            <a:ext cx="252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Mickus et al., 2009</a:t>
            </a:r>
          </a:p>
        </p:txBody>
      </p:sp>
      <p:sp>
        <p:nvSpPr>
          <p:cNvPr id="106501" name="TextBox 8"/>
          <p:cNvSpPr txBox="1">
            <a:spLocks noChangeArrowheads="1"/>
          </p:cNvSpPr>
          <p:nvPr/>
        </p:nvSpPr>
        <p:spPr bwMode="auto">
          <a:xfrm>
            <a:off x="139020" y="0"/>
            <a:ext cx="90956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 smtClean="0"/>
              <a:t>What can potential fields (mag &amp; </a:t>
            </a:r>
            <a:r>
              <a:rPr lang="en-US" sz="3200" dirty="0" err="1" smtClean="0"/>
              <a:t>grav</a:t>
            </a:r>
            <a:r>
              <a:rPr lang="en-US" sz="3200" dirty="0" smtClean="0"/>
              <a:t>) tell us about nature of NW </a:t>
            </a:r>
            <a:r>
              <a:rPr lang="en-US" sz="3200" dirty="0" err="1" smtClean="0"/>
              <a:t>GoM</a:t>
            </a:r>
            <a:r>
              <a:rPr lang="en-US" sz="3200" dirty="0" smtClean="0"/>
              <a:t> transitional crust?</a:t>
            </a:r>
            <a:endParaRPr lang="en-US" sz="3200" dirty="0"/>
          </a:p>
        </p:txBody>
      </p:sp>
      <p:sp>
        <p:nvSpPr>
          <p:cNvPr id="106502" name="TextBox 5"/>
          <p:cNvSpPr txBox="1">
            <a:spLocks noChangeArrowheads="1"/>
          </p:cNvSpPr>
          <p:nvPr/>
        </p:nvSpPr>
        <p:spPr bwMode="auto">
          <a:xfrm>
            <a:off x="685800" y="6324600"/>
            <a:ext cx="111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Gravity</a:t>
            </a:r>
          </a:p>
        </p:txBody>
      </p:sp>
      <p:sp>
        <p:nvSpPr>
          <p:cNvPr id="106503" name="TextBox 6"/>
          <p:cNvSpPr txBox="1">
            <a:spLocks noChangeArrowheads="1"/>
          </p:cNvSpPr>
          <p:nvPr/>
        </p:nvSpPr>
        <p:spPr bwMode="auto">
          <a:xfrm>
            <a:off x="139020" y="1295400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Mag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30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W-GoM-M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334"/>
            <a:ext cx="5124841" cy="4690533"/>
          </a:xfrm>
          <a:prstGeom prst="rect">
            <a:avLst/>
          </a:prstGeom>
        </p:spPr>
      </p:pic>
      <p:pic>
        <p:nvPicPr>
          <p:cNvPr id="6" name="Picture 5" descr="Untitled-1R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90" y="1927750"/>
            <a:ext cx="3729939" cy="148679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6" idx="1"/>
          </p:cNvCxnSpPr>
          <p:nvPr/>
        </p:nvCxnSpPr>
        <p:spPr>
          <a:xfrm rot="10800000" flipV="1">
            <a:off x="4026082" y="2671148"/>
            <a:ext cx="1160109" cy="1018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86191" y="1312334"/>
            <a:ext cx="3643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Louisiana transitional lithosphere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5351096" y="4256294"/>
            <a:ext cx="2918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Texas transitional lithosphere</a:t>
            </a:r>
            <a:endParaRPr lang="en-US" dirty="0"/>
          </a:p>
        </p:txBody>
      </p:sp>
      <p:pic>
        <p:nvPicPr>
          <p:cNvPr id="11" name="Picture 10" descr="VR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191" y="4809896"/>
            <a:ext cx="3855521" cy="1840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0800000">
            <a:off x="2332709" y="4060800"/>
            <a:ext cx="2853483" cy="1779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870" y="112006"/>
            <a:ext cx="8925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Fundamental differences between Texas and Louisiana transitional lithosphere should affect where a new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zone  starts to form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4366" y="6084748"/>
            <a:ext cx="3676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map for NW Gulf of Mexico</a:t>
            </a:r>
          </a:p>
          <a:p>
            <a:r>
              <a:rPr lang="en-US" dirty="0" smtClean="0"/>
              <a:t>(thanks to I. Norton)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497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 Gulf profileSh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9209" y="1628046"/>
            <a:ext cx="10948432" cy="3562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077" y="5467719"/>
            <a:ext cx="874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Seismic Reflection Profile, Florida Shelf to </a:t>
            </a:r>
            <a:r>
              <a:rPr lang="en-US" sz="2800" dirty="0" err="1" smtClean="0"/>
              <a:t>GoM</a:t>
            </a:r>
            <a:r>
              <a:rPr lang="en-US" sz="2800" dirty="0" smtClean="0"/>
              <a:t> Deep Basin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30827" y="6129439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Nov. 2012 AAPG Explorer </a:t>
            </a:r>
          </a:p>
          <a:p>
            <a:r>
              <a:rPr lang="en-US" dirty="0" smtClean="0"/>
              <a:t>Advertisement for Dynamic Data 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4077" y="312878"/>
            <a:ext cx="8504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No evidence of Lithospheric Collapse or </a:t>
            </a:r>
            <a:r>
              <a:rPr lang="en-US" sz="3600" dirty="0" err="1" smtClean="0"/>
              <a:t>Overthrusting</a:t>
            </a:r>
            <a:r>
              <a:rPr lang="en-US" sz="3600" dirty="0" smtClean="0"/>
              <a:t> along </a:t>
            </a:r>
            <a:r>
              <a:rPr lang="en-US" sz="3600" dirty="0" err="1" smtClean="0"/>
              <a:t>GoM</a:t>
            </a:r>
            <a:r>
              <a:rPr lang="en-US" sz="3600" dirty="0" smtClean="0"/>
              <a:t> margins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18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303299" y="20432"/>
            <a:ext cx="8416556" cy="88954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" charset="0"/>
                <a:ea typeface="ＭＳ Ｐゴシック" charset="0"/>
                <a:cs typeface="ＭＳ Ｐゴシック" charset="0"/>
              </a:rPr>
              <a:t>Louisiana magnetics &amp; 7 islands salt domes</a:t>
            </a:r>
            <a:endParaRPr lang="en-US" sz="32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ClipArt Placeholder 4" descr="gom_stern_figure_zoom2_exlab.eps"/>
          <p:cNvPicPr>
            <a:picLocks noGrp="1" noChangeAspect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3430" b="-23430"/>
          <a:stretch>
            <a:fillRect/>
          </a:stretch>
        </p:blipFill>
        <p:spPr>
          <a:xfrm>
            <a:off x="0" y="-549778"/>
            <a:ext cx="9144000" cy="98758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53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-383" y="1019950"/>
            <a:ext cx="376117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Times" charset="0"/>
                <a:ea typeface="ＭＳ Ｐゴシック" charset="0"/>
                <a:cs typeface="ＭＳ Ｐゴシック" charset="0"/>
              </a:rPr>
              <a:t>Igneous rocks in Avery and Weeks salt domes</a:t>
            </a:r>
          </a:p>
        </p:txBody>
      </p:sp>
      <p:pic>
        <p:nvPicPr>
          <p:cNvPr id="54275" name="Picture 4" descr="Avery_1400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59138"/>
            <a:ext cx="54102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Weeks_1000f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0788" y="0"/>
            <a:ext cx="53832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5638800" y="4419600"/>
            <a:ext cx="350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/>
              <a:t>Rocks are altered (low-grade, </a:t>
            </a:r>
            <a:r>
              <a:rPr lang="en-US" sz="2800" dirty="0" smtClean="0"/>
              <a:t>hydrothermal</a:t>
            </a:r>
            <a:r>
              <a:rPr lang="en-US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575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Good </a:t>
            </a:r>
            <a:r>
              <a:rPr lang="en-US" sz="2800" baseline="30000">
                <a:latin typeface="Times" charset="0"/>
                <a:ea typeface="ＭＳ Ｐゴシック" charset="0"/>
                <a:cs typeface="ＭＳ Ｐゴシック" charset="0"/>
              </a:rPr>
              <a:t>40</a:t>
            </a:r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Ar/</a:t>
            </a:r>
            <a:r>
              <a:rPr lang="en-US" sz="2800" baseline="30000">
                <a:latin typeface="Times" charset="0"/>
                <a:ea typeface="ＭＳ Ｐゴシック" charset="0"/>
                <a:cs typeface="ＭＳ Ｐゴシック" charset="0"/>
              </a:rPr>
              <a:t>39</a:t>
            </a:r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Ar plateau ages for two xenoliths: different minerals from different domes</a:t>
            </a:r>
          </a:p>
        </p:txBody>
      </p:sp>
      <p:pic>
        <p:nvPicPr>
          <p:cNvPr id="56323" name="Picture 15" descr="Ar-spectra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0" y="2209800"/>
            <a:ext cx="8839200" cy="2949575"/>
          </a:xfrm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029200" y="5562600"/>
            <a:ext cx="2535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Analyses at NMT</a:t>
            </a:r>
          </a:p>
        </p:txBody>
      </p:sp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1676400" y="6396038"/>
            <a:ext cx="483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Read more: Stern et al. 2011 Geology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82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15400" cy="1143000"/>
          </a:xfrm>
        </p:spPr>
        <p:txBody>
          <a:bodyPr/>
          <a:lstStyle/>
          <a:p>
            <a:pPr eaLnBrk="1" hangingPunct="1"/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What is relationship between igneous rocks and Louann salt?</a:t>
            </a:r>
            <a:br>
              <a:rPr lang="en-US" sz="280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imes" charset="0"/>
                <a:ea typeface="ＭＳ Ｐゴシック" charset="0"/>
                <a:cs typeface="ＭＳ Ｐゴシック" charset="0"/>
              </a:rPr>
              <a:t>3 possibilities:</a:t>
            </a:r>
          </a:p>
        </p:txBody>
      </p:sp>
      <p:pic>
        <p:nvPicPr>
          <p:cNvPr id="52227" name="Picture 9" descr="Cartoon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304800" y="1219200"/>
            <a:ext cx="7772400" cy="54308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8996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3 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48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Even though ancient and deeply buried in sediments, NW Gulf of Mexico margin is too strong to collapse into a </a:t>
            </a:r>
            <a:r>
              <a:rPr lang="en-US" dirty="0" err="1" smtClean="0"/>
              <a:t>subduction</a:t>
            </a:r>
            <a:r>
              <a:rPr lang="en-US" dirty="0" smtClean="0"/>
              <a:t> zone</a:t>
            </a:r>
          </a:p>
          <a:p>
            <a:r>
              <a:rPr lang="en-US" dirty="0" smtClean="0"/>
              <a:t>This is probably generally true for passive continental margins; Passive continental margins do not generally turn into </a:t>
            </a:r>
            <a:r>
              <a:rPr lang="en-US" dirty="0" err="1" smtClean="0"/>
              <a:t>subduction</a:t>
            </a:r>
            <a:r>
              <a:rPr lang="en-US" dirty="0" smtClean="0"/>
              <a:t> zones.</a:t>
            </a:r>
          </a:p>
          <a:p>
            <a:r>
              <a:rPr lang="en-US" dirty="0" smtClean="0"/>
              <a:t>Wilson Cycle may require 3</a:t>
            </a:r>
            <a:r>
              <a:rPr lang="en-US" baseline="30000" dirty="0" smtClean="0"/>
              <a:t>rd</a:t>
            </a:r>
            <a:r>
              <a:rPr lang="en-US" dirty="0" smtClean="0"/>
              <a:t> dimension to work (fracture </a:t>
            </a:r>
            <a:r>
              <a:rPr lang="en-US" dirty="0"/>
              <a:t>z</a:t>
            </a:r>
            <a:r>
              <a:rPr lang="en-US" dirty="0" smtClean="0"/>
              <a:t>one collapse): oceans close perpendicular to how they open.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736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3 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48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Even though ancient and deeply buried in sediments, NW Gulf of Mexico margin is too strong to collapse into a </a:t>
            </a:r>
            <a:r>
              <a:rPr lang="en-US" dirty="0" err="1" smtClean="0"/>
              <a:t>subduction</a:t>
            </a:r>
            <a:r>
              <a:rPr lang="en-US" dirty="0" smtClean="0"/>
              <a:t> zone</a:t>
            </a:r>
          </a:p>
          <a:p>
            <a:r>
              <a:rPr lang="en-US" dirty="0" smtClean="0"/>
              <a:t>This is probably generally true for passive continental margins; Passive continental margins do not generally turn into </a:t>
            </a:r>
            <a:r>
              <a:rPr lang="en-US" dirty="0" err="1" smtClean="0"/>
              <a:t>subduction</a:t>
            </a:r>
            <a:r>
              <a:rPr lang="en-US" dirty="0" smtClean="0"/>
              <a:t> zones.</a:t>
            </a:r>
          </a:p>
          <a:p>
            <a:r>
              <a:rPr lang="en-US" dirty="0" smtClean="0"/>
              <a:t>Wilson Cycle may require 3</a:t>
            </a:r>
            <a:r>
              <a:rPr lang="en-US" baseline="30000" dirty="0" smtClean="0"/>
              <a:t>rd</a:t>
            </a:r>
            <a:r>
              <a:rPr lang="en-US" dirty="0" smtClean="0"/>
              <a:t> dimension to work (fracture </a:t>
            </a:r>
            <a:r>
              <a:rPr lang="en-US" dirty="0"/>
              <a:t>z</a:t>
            </a:r>
            <a:r>
              <a:rPr lang="en-US" dirty="0" smtClean="0"/>
              <a:t>one collapse): oceans close perpendicular to how they open.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029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2" y="5226784"/>
            <a:ext cx="8258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Wilson </a:t>
            </a:r>
            <a:r>
              <a:rPr lang="en-US" sz="2000" b="1" dirty="0"/>
              <a:t>C</a:t>
            </a:r>
            <a:r>
              <a:rPr lang="en-US" sz="2000" b="1" dirty="0" smtClean="0"/>
              <a:t>ycle: </a:t>
            </a:r>
            <a:r>
              <a:rPr lang="en-US" sz="2000" dirty="0" smtClean="0"/>
              <a:t>The plate tectonic </a:t>
            </a:r>
            <a:r>
              <a:rPr lang="en-US" sz="2000" dirty="0"/>
              <a:t>opening and closing of ocean </a:t>
            </a:r>
            <a:r>
              <a:rPr lang="en-US" sz="2000" dirty="0" smtClean="0"/>
              <a:t>basins. </a:t>
            </a:r>
            <a:r>
              <a:rPr lang="en-US" sz="2000" dirty="0"/>
              <a:t>The Wilson cycle begins </a:t>
            </a:r>
            <a:r>
              <a:rPr lang="en-US" sz="2000" dirty="0" smtClean="0"/>
              <a:t>with rifting of a continent (1) to form </a:t>
            </a:r>
            <a:r>
              <a:rPr lang="en-US" sz="2000" dirty="0"/>
              <a:t>an ocean </a:t>
            </a:r>
            <a:r>
              <a:rPr lang="en-US" sz="2000" dirty="0" smtClean="0"/>
              <a:t>basin and passive continental margin (2). </a:t>
            </a:r>
            <a:r>
              <a:rPr lang="en-US" sz="2000" dirty="0" err="1" smtClean="0"/>
              <a:t>Subduction</a:t>
            </a:r>
            <a:r>
              <a:rPr lang="en-US" sz="2000" dirty="0" smtClean="0"/>
              <a:t> begins on one of the margins (3) </a:t>
            </a:r>
            <a:r>
              <a:rPr lang="en-US" sz="2000" dirty="0"/>
              <a:t>and </a:t>
            </a:r>
            <a:r>
              <a:rPr lang="en-US" sz="2000" dirty="0" smtClean="0"/>
              <a:t>the </a:t>
            </a:r>
            <a:r>
              <a:rPr lang="en-US" sz="2000" dirty="0"/>
              <a:t>basin </a:t>
            </a:r>
            <a:r>
              <a:rPr lang="en-US" sz="2000" dirty="0" smtClean="0"/>
              <a:t>closes (4). </a:t>
            </a:r>
            <a:r>
              <a:rPr lang="en-US" sz="2000" dirty="0"/>
              <a:t>When the crust begins to thin again, another cycle </a:t>
            </a:r>
            <a:r>
              <a:rPr lang="en-US" sz="2000" dirty="0" smtClean="0"/>
              <a:t>begins again (1).</a:t>
            </a:r>
            <a:endParaRPr lang="en-US" sz="1600" dirty="0"/>
          </a:p>
        </p:txBody>
      </p:sp>
      <p:pic>
        <p:nvPicPr>
          <p:cNvPr id="5" name="Picture 4" descr="WilsonCy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407" y="551990"/>
            <a:ext cx="5902773" cy="43471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03101" y="2310992"/>
            <a:ext cx="470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(1)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14756" y="4459217"/>
            <a:ext cx="470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(2)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80596" y="3180677"/>
            <a:ext cx="470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(3)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42339" y="1457846"/>
            <a:ext cx="470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(4)</a:t>
            </a:r>
            <a:endParaRPr lang="en-US" sz="2000" dirty="0"/>
          </a:p>
        </p:txBody>
      </p:sp>
      <p:pic>
        <p:nvPicPr>
          <p:cNvPr id="3" name="Picture 2" descr="Box_1.4.Fig_1.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2028314" cy="2487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11102"/>
            <a:ext cx="1984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</a:t>
            </a:r>
            <a:r>
              <a:rPr lang="en-US" dirty="0" err="1" smtClean="0"/>
              <a:t>Tuzo</a:t>
            </a:r>
            <a:r>
              <a:rPr lang="en-US" dirty="0" smtClean="0"/>
              <a:t> Wilson</a:t>
            </a:r>
          </a:p>
          <a:p>
            <a:pPr algn="ctr"/>
            <a:r>
              <a:rPr lang="en-US" dirty="0" smtClean="0"/>
              <a:t>1908-1993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lson-cycle---Google-Search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8" y="1387283"/>
            <a:ext cx="10524769" cy="6556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543" y="49582"/>
            <a:ext cx="8166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Wilson Cycle: One of the most deeply embedded concepts in the Solid Earth Sciences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823401" y="3267514"/>
            <a:ext cx="2600538" cy="56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9407" y="3267514"/>
            <a:ext cx="719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!!!!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ages from BirdG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7422378" cy="4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152399" y="5054600"/>
            <a:ext cx="89249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/>
              <a:t>Reconstruction of Gulf of Mexico, 20-m.y. evolution of Yucatan motion. Notice </a:t>
            </a:r>
            <a:r>
              <a:rPr lang="ja-JP" altLang="en-US" sz="2000" dirty="0"/>
              <a:t>‘</a:t>
            </a:r>
            <a:r>
              <a:rPr lang="en-US" sz="2000" dirty="0"/>
              <a:t>pole of rotation</a:t>
            </a:r>
            <a:r>
              <a:rPr lang="ja-JP" altLang="en-US" sz="2000" dirty="0"/>
              <a:t>’</a:t>
            </a:r>
            <a:r>
              <a:rPr lang="en-US" sz="2000" dirty="0"/>
              <a:t> of Hall and </a:t>
            </a:r>
            <a:r>
              <a:rPr lang="en-US" sz="2000" dirty="0" err="1"/>
              <a:t>Najmuddin</a:t>
            </a:r>
            <a:r>
              <a:rPr lang="en-US" sz="2000" dirty="0"/>
              <a:t> (1994) = HN. (a) Initial position: about 160 Ma. </a:t>
            </a:r>
            <a:r>
              <a:rPr lang="en-US" sz="2000" dirty="0" smtClean="0"/>
              <a:t>(</a:t>
            </a:r>
            <a:r>
              <a:rPr lang="en-US" sz="2000" dirty="0"/>
              <a:t>b) 10–12 </a:t>
            </a:r>
            <a:r>
              <a:rPr lang="en-US" sz="2000" dirty="0" err="1"/>
              <a:t>m.y</a:t>
            </a:r>
            <a:r>
              <a:rPr lang="en-US" sz="2000" dirty="0"/>
              <a:t>. </a:t>
            </a:r>
            <a:r>
              <a:rPr lang="en-US" sz="2000" dirty="0" smtClean="0"/>
              <a:t>after </a:t>
            </a:r>
            <a:r>
              <a:rPr lang="en-US" sz="2000" dirty="0"/>
              <a:t>22</a:t>
            </a:r>
            <a:r>
              <a:rPr lang="en-US" sz="2000" dirty="0" smtClean="0"/>
              <a:t>° </a:t>
            </a:r>
            <a:r>
              <a:rPr lang="en-US" sz="2000" dirty="0"/>
              <a:t>rotation and </a:t>
            </a:r>
            <a:r>
              <a:rPr lang="en-US" sz="2000" dirty="0" err="1" smtClean="0"/>
              <a:t>continenta</a:t>
            </a:r>
            <a:r>
              <a:rPr lang="en-US" sz="2000" dirty="0" smtClean="0"/>
              <a:t> </a:t>
            </a:r>
            <a:r>
              <a:rPr lang="en-US" sz="2000" dirty="0"/>
              <a:t>extension (about 150–152 Ma). </a:t>
            </a:r>
            <a:r>
              <a:rPr lang="en-US" sz="2000" dirty="0" smtClean="0"/>
              <a:t>Seafloor </a:t>
            </a:r>
            <a:r>
              <a:rPr lang="en-US" sz="2000" dirty="0"/>
              <a:t>spreading began </a:t>
            </a:r>
            <a:r>
              <a:rPr lang="en-US" sz="2000" dirty="0" smtClean="0"/>
              <a:t>about </a:t>
            </a:r>
            <a:r>
              <a:rPr lang="en-US" sz="2000" dirty="0"/>
              <a:t>this time. </a:t>
            </a:r>
            <a:r>
              <a:rPr lang="en-US" sz="2000" dirty="0" smtClean="0"/>
              <a:t>(C) </a:t>
            </a:r>
            <a:r>
              <a:rPr lang="en-US" sz="2000" dirty="0"/>
              <a:t>42° total </a:t>
            </a:r>
            <a:r>
              <a:rPr lang="en-US" sz="2000" dirty="0" smtClean="0"/>
              <a:t>rotation, </a:t>
            </a:r>
            <a:r>
              <a:rPr lang="en-US" sz="2000" dirty="0"/>
              <a:t>present position of Yucatan achieved (about 140 Ma). From Hall et al. 2005 AAPG Bull.</a:t>
            </a: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2311000" y="1616483"/>
            <a:ext cx="128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~160 Ma</a:t>
            </a: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7788275" y="2438400"/>
            <a:ext cx="128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~140 Ma</a:t>
            </a: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2597150" y="4460506"/>
            <a:ext cx="128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~150 Ma</a:t>
            </a: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 rot="-2057476">
            <a:off x="1219200" y="1295400"/>
            <a:ext cx="860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Yucatan</a:t>
            </a:r>
            <a:endParaRPr lang="en-US"/>
          </a:p>
        </p:txBody>
      </p:sp>
      <p:sp>
        <p:nvSpPr>
          <p:cNvPr id="85000" name="Text Box 10"/>
          <p:cNvSpPr txBox="1">
            <a:spLocks noChangeArrowheads="1"/>
          </p:cNvSpPr>
          <p:nvPr/>
        </p:nvSpPr>
        <p:spPr bwMode="auto">
          <a:xfrm rot="-3715651">
            <a:off x="1529856" y="4062043"/>
            <a:ext cx="860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/>
              <a:t>Yucatan</a:t>
            </a:r>
            <a:endParaRPr lang="en-US" dirty="0"/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7604125" y="3794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5002" name="Text Box 12"/>
          <p:cNvSpPr txBox="1">
            <a:spLocks noChangeArrowheads="1"/>
          </p:cNvSpPr>
          <p:nvPr/>
        </p:nvSpPr>
        <p:spPr bwMode="auto">
          <a:xfrm rot="-4033100">
            <a:off x="5148262" y="3462338"/>
            <a:ext cx="860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Yucatan</a:t>
            </a:r>
            <a:endParaRPr lang="en-US"/>
          </a:p>
        </p:txBody>
      </p:sp>
      <p:sp>
        <p:nvSpPr>
          <p:cNvPr id="85003" name="TextBox 10"/>
          <p:cNvSpPr txBox="1">
            <a:spLocks noChangeArrowheads="1"/>
          </p:cNvSpPr>
          <p:nvPr/>
        </p:nvSpPr>
        <p:spPr bwMode="auto">
          <a:xfrm>
            <a:off x="3886200" y="304800"/>
            <a:ext cx="525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 err="1"/>
              <a:t>GoM</a:t>
            </a:r>
            <a:r>
              <a:rPr lang="en-US" sz="2800" dirty="0"/>
              <a:t> </a:t>
            </a:r>
            <a:r>
              <a:rPr lang="en-US" sz="2800" dirty="0" smtClean="0"/>
              <a:t>seafloor is Jurassic ~160 Ma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01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Conversion of a passive continental margin (like NW Gulf of Mexico) into a </a:t>
            </a:r>
            <a:r>
              <a:rPr lang="en-US" dirty="0" err="1" smtClean="0"/>
              <a:t>subduction</a:t>
            </a:r>
            <a:r>
              <a:rPr lang="en-US" dirty="0" smtClean="0"/>
              <a:t> zone is an important part of the “Wilson Cycle” – the opening and closing of ocean basins.</a:t>
            </a:r>
          </a:p>
          <a:p>
            <a:r>
              <a:rPr lang="en-US" dirty="0" smtClean="0"/>
              <a:t>The NW Gulf of Mexico has been aging for 160 Ma and has taken on a huge load of sediments.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lipArt Placeholder 4" descr="Pindell&amp;KennanFig.1(mod)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8433" b="-28433"/>
          <a:stretch>
            <a:fillRect/>
          </a:stretch>
        </p:blipFill>
        <p:spPr>
          <a:xfrm>
            <a:off x="0" y="-1600200"/>
            <a:ext cx="8915400" cy="9628188"/>
          </a:xfrm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657600" y="6324600"/>
            <a:ext cx="5151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Modified after Pindell and Kennan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11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80" name="Picture 1028" descr="sedthick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1475"/>
            <a:ext cx="83820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1029"/>
          <p:cNvSpPr txBox="1">
            <a:spLocks noChangeArrowheads="1"/>
          </p:cNvSpPr>
          <p:nvPr/>
        </p:nvSpPr>
        <p:spPr bwMode="auto">
          <a:xfrm>
            <a:off x="60325" y="-46038"/>
            <a:ext cx="8791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The Gulf of Mexico has one of the thickest piles of sediment on Earth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15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1132</Words>
  <Application>Microsoft Macintosh PowerPoint</Application>
  <PresentationFormat>On-screen Show (4:3)</PresentationFormat>
  <Paragraphs>99</Paragraphs>
  <Slides>27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WHY HASN'T THE TEXAS OR LOUISIANA PASSIVE MARGIN TURNED INTO A SUBDUCTION ZONE?     Bob Stern   UT Dallas    T7. New Ideas about the Geologic Evolution and Petroleum Potential of the Gulf of Mexico  Thursday 4 April 2013  AT&amp;T Center Classroom 202 4:10 pm</vt:lpstr>
      <vt:lpstr>Slide 2</vt:lpstr>
      <vt:lpstr>3 Conclusions:</vt:lpstr>
      <vt:lpstr>Slide 4</vt:lpstr>
      <vt:lpstr>Slide 5</vt:lpstr>
      <vt:lpstr>Slide 6</vt:lpstr>
      <vt:lpstr>Simple question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The Gulf Of Mexico: ~30°C/km </vt:lpstr>
      <vt:lpstr>Slide 16</vt:lpstr>
      <vt:lpstr>Maybe GoM Subduction needs to be Induced?</vt:lpstr>
      <vt:lpstr>Slide 18</vt:lpstr>
      <vt:lpstr>Slide 19</vt:lpstr>
      <vt:lpstr>Slide 20</vt:lpstr>
      <vt:lpstr>Slide 21</vt:lpstr>
      <vt:lpstr>Slide 22</vt:lpstr>
      <vt:lpstr>Louisiana magnetics &amp; 7 islands salt domes</vt:lpstr>
      <vt:lpstr>Igneous rocks in Avery and Weeks salt domes</vt:lpstr>
      <vt:lpstr>Good 40Ar/39Ar plateau ages for two xenoliths: different minerals from different domes</vt:lpstr>
      <vt:lpstr>What is relationship between igneous rocks and Louann salt? 3 possibilities:</vt:lpstr>
      <vt:lpstr>3 Conclusions:</vt:lpstr>
    </vt:vector>
  </TitlesOfParts>
  <Company>UT Dallas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Stern</dc:creator>
  <cp:lastModifiedBy>Robert Stern</cp:lastModifiedBy>
  <cp:revision>74</cp:revision>
  <dcterms:created xsi:type="dcterms:W3CDTF">2013-04-08T15:41:48Z</dcterms:created>
  <dcterms:modified xsi:type="dcterms:W3CDTF">2013-04-08T15:42:57Z</dcterms:modified>
</cp:coreProperties>
</file>