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1" r:id="rId2"/>
    <p:sldId id="282" r:id="rId3"/>
    <p:sldId id="276" r:id="rId4"/>
    <p:sldId id="283" r:id="rId5"/>
    <p:sldId id="285" r:id="rId6"/>
    <p:sldId id="288" r:id="rId7"/>
    <p:sldId id="286" r:id="rId8"/>
    <p:sldId id="287" r:id="rId9"/>
    <p:sldId id="289" r:id="rId10"/>
    <p:sldId id="261" r:id="rId11"/>
    <p:sldId id="280" r:id="rId12"/>
    <p:sldId id="262" r:id="rId13"/>
    <p:sldId id="269" r:id="rId14"/>
    <p:sldId id="268" r:id="rId15"/>
    <p:sldId id="291" r:id="rId16"/>
    <p:sldId id="292" r:id="rId17"/>
    <p:sldId id="294" r:id="rId18"/>
    <p:sldId id="295" r:id="rId19"/>
    <p:sldId id="302" r:id="rId20"/>
    <p:sldId id="296" r:id="rId21"/>
    <p:sldId id="300" r:id="rId22"/>
    <p:sldId id="297" r:id="rId23"/>
    <p:sldId id="298" r:id="rId24"/>
    <p:sldId id="301" r:id="rId25"/>
    <p:sldId id="284"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2368" autoAdjust="0"/>
    <p:restoredTop sz="86218" autoAdjust="0"/>
  </p:normalViewPr>
  <p:slideViewPr>
    <p:cSldViewPr snapToGrid="0">
      <p:cViewPr>
        <p:scale>
          <a:sx n="91" d="100"/>
          <a:sy n="91" d="100"/>
        </p:scale>
        <p:origin x="-1080" y="306"/>
      </p:cViewPr>
      <p:guideLst>
        <p:guide orient="horz" pos="2160"/>
        <p:guide pos="2880"/>
      </p:guideLst>
    </p:cSldViewPr>
  </p:slideViewPr>
  <p:notesTextViewPr>
    <p:cViewPr>
      <p:scale>
        <a:sx n="1" d="1"/>
        <a:sy n="1" d="1"/>
      </p:scale>
      <p:origin x="0" y="0"/>
    </p:cViewPr>
  </p:notesTextViewPr>
  <p:sorterViewPr>
    <p:cViewPr>
      <p:scale>
        <a:sx n="100" d="100"/>
        <a:sy n="100" d="100"/>
      </p:scale>
      <p:origin x="0" y="3102"/>
    </p:cViewPr>
  </p:sorterViewPr>
  <p:notesViewPr>
    <p:cSldViewPr snapToGrid="0" showGuides="1">
      <p:cViewPr varScale="1">
        <p:scale>
          <a:sx n="55" d="100"/>
          <a:sy n="55" d="100"/>
        </p:scale>
        <p:origin x="-249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oberon\avail\Projects\2010%20playas\Site%20selection\Playa_databas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beron\avail\Projects\2010%20playas\Site%20data\Survey%20data\elevation%20area%20volume%20calcs%201%202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weinber\Documents\Playa%20Project\GIS%20analysis\elevation%20area%20volume%20calcs%202%202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Weinber\Documents\Playa%20Project\survey%20data\elevation%20area%20volume%20calcs%202%202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Playa Size Distribution</a:t>
            </a:r>
          </a:p>
        </c:rich>
      </c:tx>
      <c:layout/>
      <c:overlay val="0"/>
    </c:title>
    <c:autoTitleDeleted val="0"/>
    <c:plotArea>
      <c:layout/>
      <c:barChart>
        <c:barDir val="col"/>
        <c:grouping val="clustered"/>
        <c:varyColors val="0"/>
        <c:ser>
          <c:idx val="0"/>
          <c:order val="0"/>
          <c:invertIfNegative val="0"/>
          <c:cat>
            <c:numRef>
              <c:f>Histogram!$A$3:$A$12</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Histogram!$B$3:$B$12</c:f>
              <c:numCache>
                <c:formatCode>General</c:formatCode>
                <c:ptCount val="10"/>
                <c:pt idx="0">
                  <c:v>9143</c:v>
                </c:pt>
                <c:pt idx="1">
                  <c:v>4559</c:v>
                </c:pt>
                <c:pt idx="2">
                  <c:v>2277</c:v>
                </c:pt>
                <c:pt idx="3">
                  <c:v>1247</c:v>
                </c:pt>
                <c:pt idx="4">
                  <c:v>675</c:v>
                </c:pt>
                <c:pt idx="5">
                  <c:v>443</c:v>
                </c:pt>
                <c:pt idx="6">
                  <c:v>251</c:v>
                </c:pt>
                <c:pt idx="7">
                  <c:v>142</c:v>
                </c:pt>
                <c:pt idx="8">
                  <c:v>106</c:v>
                </c:pt>
                <c:pt idx="9">
                  <c:v>83</c:v>
                </c:pt>
              </c:numCache>
            </c:numRef>
          </c:val>
        </c:ser>
        <c:dLbls>
          <c:showLegendKey val="0"/>
          <c:showVal val="0"/>
          <c:showCatName val="0"/>
          <c:showSerName val="0"/>
          <c:showPercent val="0"/>
          <c:showBubbleSize val="0"/>
        </c:dLbls>
        <c:gapWidth val="150"/>
        <c:axId val="61295232"/>
        <c:axId val="76198656"/>
      </c:barChart>
      <c:catAx>
        <c:axId val="61295232"/>
        <c:scaling>
          <c:orientation val="minMax"/>
        </c:scaling>
        <c:delete val="0"/>
        <c:axPos val="b"/>
        <c:title>
          <c:tx>
            <c:rich>
              <a:bodyPr/>
              <a:lstStyle/>
              <a:p>
                <a:pPr>
                  <a:defRPr sz="1400"/>
                </a:pPr>
                <a:r>
                  <a:rPr lang="en-US" sz="1400"/>
                  <a:t>Area, acres</a:t>
                </a:r>
              </a:p>
            </c:rich>
          </c:tx>
          <c:layout/>
          <c:overlay val="0"/>
        </c:title>
        <c:numFmt formatCode="General" sourceLinked="1"/>
        <c:majorTickMark val="out"/>
        <c:minorTickMark val="none"/>
        <c:tickLblPos val="nextTo"/>
        <c:txPr>
          <a:bodyPr/>
          <a:lstStyle/>
          <a:p>
            <a:pPr>
              <a:defRPr sz="1200"/>
            </a:pPr>
            <a:endParaRPr lang="en-US"/>
          </a:p>
        </c:txPr>
        <c:crossAx val="76198656"/>
        <c:crosses val="autoZero"/>
        <c:auto val="1"/>
        <c:lblAlgn val="ctr"/>
        <c:lblOffset val="100"/>
        <c:noMultiLvlLbl val="0"/>
      </c:catAx>
      <c:valAx>
        <c:axId val="76198656"/>
        <c:scaling>
          <c:orientation val="minMax"/>
        </c:scaling>
        <c:delete val="0"/>
        <c:axPos val="l"/>
        <c:title>
          <c:tx>
            <c:rich>
              <a:bodyPr/>
              <a:lstStyle/>
              <a:p>
                <a:pPr>
                  <a:defRPr sz="1400"/>
                </a:pPr>
                <a:r>
                  <a:rPr lang="en-US" sz="1400"/>
                  <a:t>Frequency</a:t>
                </a:r>
              </a:p>
            </c:rich>
          </c:tx>
          <c:layout/>
          <c:overlay val="0"/>
        </c:title>
        <c:numFmt formatCode="General" sourceLinked="1"/>
        <c:majorTickMark val="out"/>
        <c:minorTickMark val="none"/>
        <c:tickLblPos val="nextTo"/>
        <c:txPr>
          <a:bodyPr/>
          <a:lstStyle/>
          <a:p>
            <a:pPr>
              <a:defRPr sz="1200"/>
            </a:pPr>
            <a:endParaRPr lang="en-US"/>
          </a:p>
        </c:txPr>
        <c:crossAx val="612952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SWCROP</a:t>
            </a:r>
          </a:p>
          <a:p>
            <a:pPr>
              <a:defRPr/>
            </a:pPr>
            <a:r>
              <a:rPr lang="en-US" sz="1200" dirty="0" smtClean="0"/>
              <a:t>Swisher County</a:t>
            </a:r>
            <a:endParaRPr lang="en-US" sz="1200" dirty="0"/>
          </a:p>
        </c:rich>
      </c:tx>
      <c:layout/>
      <c:overlay val="1"/>
      <c:spPr>
        <a:solidFill>
          <a:sysClr val="window" lastClr="FFFFFF"/>
        </a:solidFill>
        <a:ln>
          <a:noFill/>
        </a:ln>
      </c:spPr>
    </c:title>
    <c:autoTitleDeleted val="0"/>
    <c:plotArea>
      <c:layout>
        <c:manualLayout>
          <c:layoutTarget val="inner"/>
          <c:xMode val="edge"/>
          <c:yMode val="edge"/>
          <c:x val="9.3440050083792608E-2"/>
          <c:y val="0.18393068336337476"/>
          <c:w val="0.8564118204184249"/>
          <c:h val="0.70008949182557001"/>
        </c:manualLayout>
      </c:layout>
      <c:scatterChart>
        <c:scatterStyle val="lineMarker"/>
        <c:varyColors val="0"/>
        <c:ser>
          <c:idx val="0"/>
          <c:order val="0"/>
          <c:tx>
            <c:v>GIS</c:v>
          </c:tx>
          <c:marker>
            <c:symbol val="x"/>
            <c:size val="4"/>
          </c:marker>
          <c:xVal>
            <c:numRef>
              <c:f>SWCROP!$M$4:$M$145</c:f>
              <c:numCache>
                <c:formatCode>m/d/yyyy</c:formatCode>
                <c:ptCount val="142"/>
                <c:pt idx="0">
                  <c:v>37282</c:v>
                </c:pt>
                <c:pt idx="1">
                  <c:v>37298</c:v>
                </c:pt>
                <c:pt idx="2">
                  <c:v>37314</c:v>
                </c:pt>
                <c:pt idx="3">
                  <c:v>37322</c:v>
                </c:pt>
                <c:pt idx="4">
                  <c:v>37338</c:v>
                </c:pt>
                <c:pt idx="5">
                  <c:v>37346</c:v>
                </c:pt>
                <c:pt idx="6">
                  <c:v>37394</c:v>
                </c:pt>
                <c:pt idx="7">
                  <c:v>37426</c:v>
                </c:pt>
                <c:pt idx="8">
                  <c:v>37458</c:v>
                </c:pt>
                <c:pt idx="9">
                  <c:v>37490</c:v>
                </c:pt>
                <c:pt idx="10">
                  <c:v>37506</c:v>
                </c:pt>
                <c:pt idx="11">
                  <c:v>37522</c:v>
                </c:pt>
                <c:pt idx="12">
                  <c:v>37578</c:v>
                </c:pt>
                <c:pt idx="13">
                  <c:v>37602</c:v>
                </c:pt>
                <c:pt idx="14">
                  <c:v>37610</c:v>
                </c:pt>
                <c:pt idx="15">
                  <c:v>37626</c:v>
                </c:pt>
                <c:pt idx="16">
                  <c:v>37634</c:v>
                </c:pt>
                <c:pt idx="17">
                  <c:v>37666</c:v>
                </c:pt>
                <c:pt idx="18">
                  <c:v>37674</c:v>
                </c:pt>
                <c:pt idx="19">
                  <c:v>37698</c:v>
                </c:pt>
                <c:pt idx="20">
                  <c:v>37706</c:v>
                </c:pt>
                <c:pt idx="21">
                  <c:v>37714</c:v>
                </c:pt>
                <c:pt idx="22">
                  <c:v>37730</c:v>
                </c:pt>
                <c:pt idx="23">
                  <c:v>37746</c:v>
                </c:pt>
                <c:pt idx="24">
                  <c:v>37754</c:v>
                </c:pt>
                <c:pt idx="25">
                  <c:v>37770</c:v>
                </c:pt>
                <c:pt idx="26">
                  <c:v>37778</c:v>
                </c:pt>
                <c:pt idx="27">
                  <c:v>37818</c:v>
                </c:pt>
                <c:pt idx="28">
                  <c:v>37834</c:v>
                </c:pt>
                <c:pt idx="29">
                  <c:v>37866</c:v>
                </c:pt>
                <c:pt idx="30">
                  <c:v>37914</c:v>
                </c:pt>
                <c:pt idx="31">
                  <c:v>38034</c:v>
                </c:pt>
                <c:pt idx="32">
                  <c:v>38066</c:v>
                </c:pt>
                <c:pt idx="33">
                  <c:v>38074</c:v>
                </c:pt>
                <c:pt idx="34">
                  <c:v>38090</c:v>
                </c:pt>
                <c:pt idx="35">
                  <c:v>38098</c:v>
                </c:pt>
                <c:pt idx="36">
                  <c:v>38106</c:v>
                </c:pt>
                <c:pt idx="37">
                  <c:v>38114</c:v>
                </c:pt>
                <c:pt idx="38">
                  <c:v>38130</c:v>
                </c:pt>
                <c:pt idx="39">
                  <c:v>38138</c:v>
                </c:pt>
                <c:pt idx="40">
                  <c:v>38162</c:v>
                </c:pt>
                <c:pt idx="41">
                  <c:v>38210</c:v>
                </c:pt>
                <c:pt idx="42">
                  <c:v>38226</c:v>
                </c:pt>
                <c:pt idx="43">
                  <c:v>38242</c:v>
                </c:pt>
                <c:pt idx="44">
                  <c:v>38322</c:v>
                </c:pt>
                <c:pt idx="45">
                  <c:v>38338</c:v>
                </c:pt>
                <c:pt idx="46">
                  <c:v>38370</c:v>
                </c:pt>
                <c:pt idx="47">
                  <c:v>38386</c:v>
                </c:pt>
                <c:pt idx="48">
                  <c:v>38418</c:v>
                </c:pt>
                <c:pt idx="49">
                  <c:v>38482</c:v>
                </c:pt>
                <c:pt idx="50">
                  <c:v>38530</c:v>
                </c:pt>
                <c:pt idx="51">
                  <c:v>38546</c:v>
                </c:pt>
                <c:pt idx="52">
                  <c:v>38562</c:v>
                </c:pt>
                <c:pt idx="53">
                  <c:v>38594</c:v>
                </c:pt>
                <c:pt idx="54">
                  <c:v>38610</c:v>
                </c:pt>
                <c:pt idx="55">
                  <c:v>38626</c:v>
                </c:pt>
                <c:pt idx="56">
                  <c:v>38642</c:v>
                </c:pt>
                <c:pt idx="57">
                  <c:v>38674</c:v>
                </c:pt>
                <c:pt idx="58">
                  <c:v>38754</c:v>
                </c:pt>
                <c:pt idx="59">
                  <c:v>38850</c:v>
                </c:pt>
                <c:pt idx="60">
                  <c:v>38866</c:v>
                </c:pt>
                <c:pt idx="61">
                  <c:v>38914</c:v>
                </c:pt>
                <c:pt idx="62">
                  <c:v>38978</c:v>
                </c:pt>
                <c:pt idx="63">
                  <c:v>38994</c:v>
                </c:pt>
                <c:pt idx="64">
                  <c:v>39010</c:v>
                </c:pt>
                <c:pt idx="65">
                  <c:v>39042</c:v>
                </c:pt>
                <c:pt idx="66">
                  <c:v>39058</c:v>
                </c:pt>
                <c:pt idx="67">
                  <c:v>39090</c:v>
                </c:pt>
                <c:pt idx="68">
                  <c:v>39106</c:v>
                </c:pt>
                <c:pt idx="69">
                  <c:v>39138</c:v>
                </c:pt>
                <c:pt idx="70">
                  <c:v>39162</c:v>
                </c:pt>
                <c:pt idx="71">
                  <c:v>39170</c:v>
                </c:pt>
                <c:pt idx="72">
                  <c:v>39194</c:v>
                </c:pt>
                <c:pt idx="73">
                  <c:v>39218</c:v>
                </c:pt>
                <c:pt idx="74">
                  <c:v>39226</c:v>
                </c:pt>
                <c:pt idx="75">
                  <c:v>39282</c:v>
                </c:pt>
                <c:pt idx="76">
                  <c:v>39314</c:v>
                </c:pt>
                <c:pt idx="77">
                  <c:v>39330</c:v>
                </c:pt>
                <c:pt idx="78">
                  <c:v>39346</c:v>
                </c:pt>
                <c:pt idx="79">
                  <c:v>39370</c:v>
                </c:pt>
                <c:pt idx="80">
                  <c:v>39474</c:v>
                </c:pt>
                <c:pt idx="81">
                  <c:v>39490</c:v>
                </c:pt>
                <c:pt idx="82">
                  <c:v>39538</c:v>
                </c:pt>
                <c:pt idx="83">
                  <c:v>39554</c:v>
                </c:pt>
                <c:pt idx="84">
                  <c:v>39570</c:v>
                </c:pt>
                <c:pt idx="85">
                  <c:v>39586</c:v>
                </c:pt>
                <c:pt idx="86">
                  <c:v>39602</c:v>
                </c:pt>
                <c:pt idx="87">
                  <c:v>39650</c:v>
                </c:pt>
                <c:pt idx="88">
                  <c:v>39666</c:v>
                </c:pt>
                <c:pt idx="89">
                  <c:v>39682</c:v>
                </c:pt>
                <c:pt idx="90">
                  <c:v>39698</c:v>
                </c:pt>
                <c:pt idx="91">
                  <c:v>39714</c:v>
                </c:pt>
                <c:pt idx="92">
                  <c:v>39746</c:v>
                </c:pt>
                <c:pt idx="93">
                  <c:v>39794</c:v>
                </c:pt>
                <c:pt idx="94">
                  <c:v>39826</c:v>
                </c:pt>
                <c:pt idx="95">
                  <c:v>39842</c:v>
                </c:pt>
                <c:pt idx="96">
                  <c:v>39890</c:v>
                </c:pt>
                <c:pt idx="97">
                  <c:v>39986</c:v>
                </c:pt>
                <c:pt idx="98">
                  <c:v>40002</c:v>
                </c:pt>
                <c:pt idx="99">
                  <c:v>40050</c:v>
                </c:pt>
                <c:pt idx="100">
                  <c:v>40082</c:v>
                </c:pt>
                <c:pt idx="101">
                  <c:v>40186</c:v>
                </c:pt>
                <c:pt idx="102">
                  <c:v>40250</c:v>
                </c:pt>
                <c:pt idx="103">
                  <c:v>40266</c:v>
                </c:pt>
                <c:pt idx="104">
                  <c:v>40274</c:v>
                </c:pt>
                <c:pt idx="105">
                  <c:v>40298</c:v>
                </c:pt>
                <c:pt idx="106">
                  <c:v>40330</c:v>
                </c:pt>
                <c:pt idx="107">
                  <c:v>40354</c:v>
                </c:pt>
                <c:pt idx="108">
                  <c:v>40378</c:v>
                </c:pt>
                <c:pt idx="109">
                  <c:v>40394</c:v>
                </c:pt>
                <c:pt idx="110">
                  <c:v>40402</c:v>
                </c:pt>
                <c:pt idx="111">
                  <c:v>40426</c:v>
                </c:pt>
                <c:pt idx="112">
                  <c:v>40450</c:v>
                </c:pt>
                <c:pt idx="113">
                  <c:v>40458</c:v>
                </c:pt>
                <c:pt idx="114">
                  <c:v>40466</c:v>
                </c:pt>
                <c:pt idx="115">
                  <c:v>40498</c:v>
                </c:pt>
                <c:pt idx="116">
                  <c:v>40514</c:v>
                </c:pt>
                <c:pt idx="117">
                  <c:v>40546</c:v>
                </c:pt>
                <c:pt idx="118">
                  <c:v>40642</c:v>
                </c:pt>
                <c:pt idx="119">
                  <c:v>40658</c:v>
                </c:pt>
                <c:pt idx="120">
                  <c:v>40690</c:v>
                </c:pt>
                <c:pt idx="121">
                  <c:v>40706</c:v>
                </c:pt>
                <c:pt idx="122">
                  <c:v>40722</c:v>
                </c:pt>
                <c:pt idx="123">
                  <c:v>40738</c:v>
                </c:pt>
                <c:pt idx="124">
                  <c:v>40818</c:v>
                </c:pt>
                <c:pt idx="125">
                  <c:v>40834</c:v>
                </c:pt>
                <c:pt idx="126">
                  <c:v>40850</c:v>
                </c:pt>
                <c:pt idx="127">
                  <c:v>40906</c:v>
                </c:pt>
                <c:pt idx="128">
                  <c:v>40922</c:v>
                </c:pt>
                <c:pt idx="129">
                  <c:v>40954</c:v>
                </c:pt>
                <c:pt idx="130">
                  <c:v>40971</c:v>
                </c:pt>
                <c:pt idx="131">
                  <c:v>41035</c:v>
                </c:pt>
                <c:pt idx="132">
                  <c:v>41083</c:v>
                </c:pt>
                <c:pt idx="133">
                  <c:v>41099</c:v>
                </c:pt>
                <c:pt idx="134">
                  <c:v>41131</c:v>
                </c:pt>
                <c:pt idx="135">
                  <c:v>41147</c:v>
                </c:pt>
                <c:pt idx="136">
                  <c:v>41163</c:v>
                </c:pt>
                <c:pt idx="137">
                  <c:v>41179</c:v>
                </c:pt>
                <c:pt idx="138">
                  <c:v>41211</c:v>
                </c:pt>
                <c:pt idx="139">
                  <c:v>41227</c:v>
                </c:pt>
                <c:pt idx="140">
                  <c:v>41243</c:v>
                </c:pt>
                <c:pt idx="141">
                  <c:v>41259</c:v>
                </c:pt>
              </c:numCache>
            </c:numRef>
          </c:xVal>
          <c:yVal>
            <c:numRef>
              <c:f>SWCROP!$P$4:$P$145</c:f>
              <c:numCache>
                <c:formatCode>General</c:formatCode>
                <c:ptCount val="142"/>
                <c:pt idx="0">
                  <c:v>3340.12880205375</c:v>
                </c:pt>
                <c:pt idx="1">
                  <c:v>3340.12880205375</c:v>
                </c:pt>
                <c:pt idx="2">
                  <c:v>3340.12880205375</c:v>
                </c:pt>
                <c:pt idx="3">
                  <c:v>3340.12880205375</c:v>
                </c:pt>
                <c:pt idx="4">
                  <c:v>3340.12880205375</c:v>
                </c:pt>
                <c:pt idx="5">
                  <c:v>3340.12880205375</c:v>
                </c:pt>
                <c:pt idx="6">
                  <c:v>3340.12880205375</c:v>
                </c:pt>
                <c:pt idx="7">
                  <c:v>3340.12880205375</c:v>
                </c:pt>
                <c:pt idx="8">
                  <c:v>3340.12880205375</c:v>
                </c:pt>
                <c:pt idx="9">
                  <c:v>3340.12880205375</c:v>
                </c:pt>
                <c:pt idx="10">
                  <c:v>3340.12880205375</c:v>
                </c:pt>
                <c:pt idx="11">
                  <c:v>3340.12880205375</c:v>
                </c:pt>
                <c:pt idx="12">
                  <c:v>3344.0900138058669</c:v>
                </c:pt>
                <c:pt idx="13">
                  <c:v>3343.8835294214182</c:v>
                </c:pt>
                <c:pt idx="14">
                  <c:v>3343.4663524063881</c:v>
                </c:pt>
                <c:pt idx="15">
                  <c:v>3343.3908902255266</c:v>
                </c:pt>
                <c:pt idx="16">
                  <c:v>3343.4617785680002</c:v>
                </c:pt>
                <c:pt idx="17">
                  <c:v>3342.9190139272719</c:v>
                </c:pt>
                <c:pt idx="18">
                  <c:v>3342.7892118089626</c:v>
                </c:pt>
                <c:pt idx="19">
                  <c:v>3342.5531989736992</c:v>
                </c:pt>
                <c:pt idx="20">
                  <c:v>3342.396632155509</c:v>
                </c:pt>
                <c:pt idx="21">
                  <c:v>3342.1773391341176</c:v>
                </c:pt>
                <c:pt idx="22">
                  <c:v>3341.5699776859674</c:v>
                </c:pt>
                <c:pt idx="23">
                  <c:v>3341.1944198574429</c:v>
                </c:pt>
                <c:pt idx="24">
                  <c:v>3340.8744860341967</c:v>
                </c:pt>
                <c:pt idx="25">
                  <c:v>3340.5479490259527</c:v>
                </c:pt>
                <c:pt idx="26">
                  <c:v>3340.8841678041167</c:v>
                </c:pt>
                <c:pt idx="27">
                  <c:v>3341.016749769246</c:v>
                </c:pt>
                <c:pt idx="28">
                  <c:v>3340.4643582275444</c:v>
                </c:pt>
                <c:pt idx="29">
                  <c:v>3340.12880205375</c:v>
                </c:pt>
                <c:pt idx="30">
                  <c:v>3340.12880205375</c:v>
                </c:pt>
                <c:pt idx="31">
                  <c:v>3340.1876417310527</c:v>
                </c:pt>
                <c:pt idx="32">
                  <c:v>3342.2316809784306</c:v>
                </c:pt>
                <c:pt idx="33">
                  <c:v>3340.12880205375</c:v>
                </c:pt>
                <c:pt idx="34">
                  <c:v>3342.194357966534</c:v>
                </c:pt>
                <c:pt idx="35">
                  <c:v>3342.4194742757786</c:v>
                </c:pt>
                <c:pt idx="36">
                  <c:v>3341.835892447225</c:v>
                </c:pt>
                <c:pt idx="37">
                  <c:v>3341.9509480820766</c:v>
                </c:pt>
                <c:pt idx="38">
                  <c:v>3341.2443920395017</c:v>
                </c:pt>
                <c:pt idx="39">
                  <c:v>3340.8786169130913</c:v>
                </c:pt>
                <c:pt idx="41">
                  <c:v>3343.7846441694824</c:v>
                </c:pt>
                <c:pt idx="42">
                  <c:v>3343.3526325858988</c:v>
                </c:pt>
                <c:pt idx="43">
                  <c:v>3342.5330384366052</c:v>
                </c:pt>
                <c:pt idx="44">
                  <c:v>3345.7944329117513</c:v>
                </c:pt>
                <c:pt idx="45">
                  <c:v>3345.5975287829374</c:v>
                </c:pt>
                <c:pt idx="46">
                  <c:v>3344.4922088354028</c:v>
                </c:pt>
                <c:pt idx="47">
                  <c:v>3343.9963768838293</c:v>
                </c:pt>
                <c:pt idx="48">
                  <c:v>3343.4205096347991</c:v>
                </c:pt>
                <c:pt idx="49">
                  <c:v>3342.3524384521079</c:v>
                </c:pt>
                <c:pt idx="50">
                  <c:v>3343.5196207099621</c:v>
                </c:pt>
                <c:pt idx="51">
                  <c:v>3342.9834293978629</c:v>
                </c:pt>
                <c:pt idx="52">
                  <c:v>3342.583321396351</c:v>
                </c:pt>
                <c:pt idx="53">
                  <c:v>3341.2033515427111</c:v>
                </c:pt>
                <c:pt idx="54">
                  <c:v>3340.3893619940659</c:v>
                </c:pt>
                <c:pt idx="55">
                  <c:v>3340.4972812160299</c:v>
                </c:pt>
                <c:pt idx="56">
                  <c:v>3340.12880205375</c:v>
                </c:pt>
                <c:pt idx="57">
                  <c:v>3340.12880205375</c:v>
                </c:pt>
                <c:pt idx="58">
                  <c:v>3340.12880205375</c:v>
                </c:pt>
                <c:pt idx="59">
                  <c:v>3340.12880205375</c:v>
                </c:pt>
                <c:pt idx="60">
                  <c:v>3340.12880205375</c:v>
                </c:pt>
                <c:pt idx="61">
                  <c:v>3340.12880205375</c:v>
                </c:pt>
                <c:pt idx="62">
                  <c:v>3343.9728239253627</c:v>
                </c:pt>
                <c:pt idx="63">
                  <c:v>3343.5328141305172</c:v>
                </c:pt>
                <c:pt idx="64">
                  <c:v>3343.507913821436</c:v>
                </c:pt>
                <c:pt idx="65">
                  <c:v>3343.1360239435789</c:v>
                </c:pt>
                <c:pt idx="66">
                  <c:v>3342.8770188070257</c:v>
                </c:pt>
                <c:pt idx="67">
                  <c:v>3342.6966242479593</c:v>
                </c:pt>
                <c:pt idx="68">
                  <c:v>3342.1929427334289</c:v>
                </c:pt>
                <c:pt idx="69">
                  <c:v>3342.643676671014</c:v>
                </c:pt>
                <c:pt idx="70">
                  <c:v>3341.9334497099512</c:v>
                </c:pt>
                <c:pt idx="71">
                  <c:v>3343.4571652312407</c:v>
                </c:pt>
                <c:pt idx="72">
                  <c:v>3343.0298944166116</c:v>
                </c:pt>
                <c:pt idx="74">
                  <c:v>3343.0433428622537</c:v>
                </c:pt>
                <c:pt idx="75">
                  <c:v>3342.3410156951518</c:v>
                </c:pt>
                <c:pt idx="76">
                  <c:v>3340.12880205375</c:v>
                </c:pt>
                <c:pt idx="77">
                  <c:v>3340.12880205375</c:v>
                </c:pt>
                <c:pt idx="78">
                  <c:v>3340.12880205375</c:v>
                </c:pt>
                <c:pt idx="79">
                  <c:v>3340.12880205375</c:v>
                </c:pt>
                <c:pt idx="80">
                  <c:v>3340.12880205375</c:v>
                </c:pt>
                <c:pt idx="81">
                  <c:v>3340.12880205375</c:v>
                </c:pt>
                <c:pt idx="82">
                  <c:v>3340.12880205375</c:v>
                </c:pt>
                <c:pt idx="83">
                  <c:v>3340.12880205375</c:v>
                </c:pt>
                <c:pt idx="84">
                  <c:v>3340.12880205375</c:v>
                </c:pt>
                <c:pt idx="85">
                  <c:v>3340.12880205375</c:v>
                </c:pt>
                <c:pt idx="86">
                  <c:v>3340.12880205375</c:v>
                </c:pt>
                <c:pt idx="87">
                  <c:v>3340.6956449978757</c:v>
                </c:pt>
                <c:pt idx="88">
                  <c:v>3340.12880205375</c:v>
                </c:pt>
                <c:pt idx="89">
                  <c:v>3340.12880205375</c:v>
                </c:pt>
                <c:pt idx="90">
                  <c:v>3340.12880205375</c:v>
                </c:pt>
                <c:pt idx="91">
                  <c:v>3340.12880205375</c:v>
                </c:pt>
                <c:pt idx="92">
                  <c:v>3340.12880205375</c:v>
                </c:pt>
                <c:pt idx="93">
                  <c:v>3340.12880205375</c:v>
                </c:pt>
                <c:pt idx="94">
                  <c:v>3340.12880205375</c:v>
                </c:pt>
                <c:pt idx="95">
                  <c:v>3340.12880205375</c:v>
                </c:pt>
                <c:pt idx="96">
                  <c:v>3340.12880205375</c:v>
                </c:pt>
                <c:pt idx="97">
                  <c:v>3343.3030488451168</c:v>
                </c:pt>
                <c:pt idx="98">
                  <c:v>3343.1698696855674</c:v>
                </c:pt>
                <c:pt idx="99">
                  <c:v>3342.2745015840724</c:v>
                </c:pt>
                <c:pt idx="100">
                  <c:v>3341.5702025178125</c:v>
                </c:pt>
                <c:pt idx="101">
                  <c:v>3340.12880205375</c:v>
                </c:pt>
                <c:pt idx="102">
                  <c:v>3340.12880205375</c:v>
                </c:pt>
                <c:pt idx="103">
                  <c:v>3340.1428657452911</c:v>
                </c:pt>
                <c:pt idx="104">
                  <c:v>3340.12880205375</c:v>
                </c:pt>
                <c:pt idx="105">
                  <c:v>3342.8133549027084</c:v>
                </c:pt>
                <c:pt idx="106">
                  <c:v>3343.6089987620044</c:v>
                </c:pt>
                <c:pt idx="107">
                  <c:v>3342.9987337837315</c:v>
                </c:pt>
                <c:pt idx="108">
                  <c:v>3343.0329905222052</c:v>
                </c:pt>
                <c:pt idx="109">
                  <c:v>3343.0362768095565</c:v>
                </c:pt>
                <c:pt idx="110">
                  <c:v>3342.9228323542275</c:v>
                </c:pt>
                <c:pt idx="111">
                  <c:v>3342.2589129845574</c:v>
                </c:pt>
                <c:pt idx="112">
                  <c:v>3341.8395970212823</c:v>
                </c:pt>
                <c:pt idx="113">
                  <c:v>3341.2710430756383</c:v>
                </c:pt>
                <c:pt idx="114">
                  <c:v>3341.2185047135767</c:v>
                </c:pt>
                <c:pt idx="115">
                  <c:v>3341.4659382863215</c:v>
                </c:pt>
                <c:pt idx="116">
                  <c:v>3341.0805145672352</c:v>
                </c:pt>
                <c:pt idx="117">
                  <c:v>3340.5455851390338</c:v>
                </c:pt>
                <c:pt idx="118">
                  <c:v>3340.12880205375</c:v>
                </c:pt>
                <c:pt idx="119">
                  <c:v>3340.12880205375</c:v>
                </c:pt>
                <c:pt idx="120">
                  <c:v>3340.12880205375</c:v>
                </c:pt>
                <c:pt idx="121">
                  <c:v>3340.12880205375</c:v>
                </c:pt>
                <c:pt idx="122">
                  <c:v>3340.12880205375</c:v>
                </c:pt>
                <c:pt idx="123">
                  <c:v>3340.12880205375</c:v>
                </c:pt>
                <c:pt idx="124">
                  <c:v>3340.12880205375</c:v>
                </c:pt>
                <c:pt idx="125">
                  <c:v>3340.12880205375</c:v>
                </c:pt>
                <c:pt idx="126">
                  <c:v>3340.12880205375</c:v>
                </c:pt>
                <c:pt idx="127">
                  <c:v>3340.12880205375</c:v>
                </c:pt>
                <c:pt idx="128">
                  <c:v>3340.12880205375</c:v>
                </c:pt>
                <c:pt idx="129">
                  <c:v>3340.12880205375</c:v>
                </c:pt>
                <c:pt idx="130">
                  <c:v>3340.12880205375</c:v>
                </c:pt>
                <c:pt idx="131">
                  <c:v>3340.12880205375</c:v>
                </c:pt>
                <c:pt idx="132">
                  <c:v>3340.6287907112069</c:v>
                </c:pt>
                <c:pt idx="133">
                  <c:v>3340.5027704074973</c:v>
                </c:pt>
                <c:pt idx="134">
                  <c:v>3340.12880205375</c:v>
                </c:pt>
                <c:pt idx="135">
                  <c:v>3340.12880205375</c:v>
                </c:pt>
                <c:pt idx="136">
                  <c:v>3340.12880205375</c:v>
                </c:pt>
                <c:pt idx="137">
                  <c:v>3340.12880205375</c:v>
                </c:pt>
                <c:pt idx="138">
                  <c:v>3340.12880205375</c:v>
                </c:pt>
                <c:pt idx="139">
                  <c:v>3340.12880205375</c:v>
                </c:pt>
                <c:pt idx="140">
                  <c:v>3340.12880205375</c:v>
                </c:pt>
                <c:pt idx="141">
                  <c:v>3340.12880205375</c:v>
                </c:pt>
              </c:numCache>
            </c:numRef>
          </c:yVal>
          <c:smooth val="0"/>
        </c:ser>
        <c:ser>
          <c:idx val="1"/>
          <c:order val="1"/>
          <c:tx>
            <c:v>Observed</c:v>
          </c:tx>
          <c:spPr>
            <a:ln w="22225">
              <a:prstDash val="sysDash"/>
            </a:ln>
          </c:spPr>
          <c:marker>
            <c:symbol val="none"/>
          </c:marker>
          <c:xVal>
            <c:numRef>
              <c:f>SWCROP!$R$4:$R$1640</c:f>
              <c:numCache>
                <c:formatCode>m/d/yy;@</c:formatCode>
                <c:ptCount val="1637"/>
                <c:pt idx="0">
                  <c:v>38709</c:v>
                </c:pt>
                <c:pt idx="1">
                  <c:v>38710</c:v>
                </c:pt>
                <c:pt idx="2">
                  <c:v>38711</c:v>
                </c:pt>
                <c:pt idx="3">
                  <c:v>38712</c:v>
                </c:pt>
                <c:pt idx="4">
                  <c:v>38713</c:v>
                </c:pt>
                <c:pt idx="5">
                  <c:v>38714</c:v>
                </c:pt>
                <c:pt idx="6">
                  <c:v>38715</c:v>
                </c:pt>
                <c:pt idx="7">
                  <c:v>38716</c:v>
                </c:pt>
                <c:pt idx="8">
                  <c:v>38717</c:v>
                </c:pt>
                <c:pt idx="9">
                  <c:v>38718</c:v>
                </c:pt>
                <c:pt idx="10">
                  <c:v>38719</c:v>
                </c:pt>
                <c:pt idx="11">
                  <c:v>38720</c:v>
                </c:pt>
                <c:pt idx="12">
                  <c:v>38721</c:v>
                </c:pt>
                <c:pt idx="13">
                  <c:v>38722</c:v>
                </c:pt>
                <c:pt idx="14">
                  <c:v>38723</c:v>
                </c:pt>
                <c:pt idx="15">
                  <c:v>38724</c:v>
                </c:pt>
                <c:pt idx="16">
                  <c:v>38725</c:v>
                </c:pt>
                <c:pt idx="17">
                  <c:v>38726</c:v>
                </c:pt>
                <c:pt idx="18">
                  <c:v>38727</c:v>
                </c:pt>
                <c:pt idx="19">
                  <c:v>38728</c:v>
                </c:pt>
                <c:pt idx="20">
                  <c:v>38729</c:v>
                </c:pt>
                <c:pt idx="21">
                  <c:v>38730</c:v>
                </c:pt>
                <c:pt idx="22">
                  <c:v>38731</c:v>
                </c:pt>
                <c:pt idx="23">
                  <c:v>38732</c:v>
                </c:pt>
                <c:pt idx="24">
                  <c:v>38733</c:v>
                </c:pt>
                <c:pt idx="25">
                  <c:v>38734</c:v>
                </c:pt>
                <c:pt idx="26">
                  <c:v>38735</c:v>
                </c:pt>
                <c:pt idx="27">
                  <c:v>38736</c:v>
                </c:pt>
                <c:pt idx="28">
                  <c:v>38737</c:v>
                </c:pt>
                <c:pt idx="29">
                  <c:v>38738</c:v>
                </c:pt>
                <c:pt idx="30">
                  <c:v>38739</c:v>
                </c:pt>
                <c:pt idx="31">
                  <c:v>38740</c:v>
                </c:pt>
                <c:pt idx="32">
                  <c:v>38741</c:v>
                </c:pt>
                <c:pt idx="33">
                  <c:v>38742</c:v>
                </c:pt>
                <c:pt idx="34">
                  <c:v>38743</c:v>
                </c:pt>
                <c:pt idx="35">
                  <c:v>38744</c:v>
                </c:pt>
                <c:pt idx="36">
                  <c:v>38745</c:v>
                </c:pt>
                <c:pt idx="37">
                  <c:v>38746</c:v>
                </c:pt>
                <c:pt idx="38">
                  <c:v>38747</c:v>
                </c:pt>
                <c:pt idx="39">
                  <c:v>38748</c:v>
                </c:pt>
                <c:pt idx="40">
                  <c:v>38749</c:v>
                </c:pt>
                <c:pt idx="41">
                  <c:v>38750</c:v>
                </c:pt>
                <c:pt idx="42">
                  <c:v>38751</c:v>
                </c:pt>
                <c:pt idx="43">
                  <c:v>38752</c:v>
                </c:pt>
                <c:pt idx="44">
                  <c:v>38753</c:v>
                </c:pt>
                <c:pt idx="45">
                  <c:v>38754</c:v>
                </c:pt>
                <c:pt idx="46">
                  <c:v>38755</c:v>
                </c:pt>
                <c:pt idx="47">
                  <c:v>38756</c:v>
                </c:pt>
                <c:pt idx="48">
                  <c:v>38757</c:v>
                </c:pt>
                <c:pt idx="49">
                  <c:v>38758</c:v>
                </c:pt>
                <c:pt idx="50">
                  <c:v>38759</c:v>
                </c:pt>
                <c:pt idx="51">
                  <c:v>38760</c:v>
                </c:pt>
                <c:pt idx="52">
                  <c:v>38761</c:v>
                </c:pt>
                <c:pt idx="53">
                  <c:v>38762</c:v>
                </c:pt>
                <c:pt idx="54">
                  <c:v>38763</c:v>
                </c:pt>
                <c:pt idx="55">
                  <c:v>38764</c:v>
                </c:pt>
                <c:pt idx="56">
                  <c:v>38765</c:v>
                </c:pt>
                <c:pt idx="57">
                  <c:v>38766</c:v>
                </c:pt>
                <c:pt idx="58">
                  <c:v>38767</c:v>
                </c:pt>
                <c:pt idx="59">
                  <c:v>38768</c:v>
                </c:pt>
                <c:pt idx="60">
                  <c:v>38769</c:v>
                </c:pt>
                <c:pt idx="61">
                  <c:v>38770</c:v>
                </c:pt>
                <c:pt idx="62">
                  <c:v>38771</c:v>
                </c:pt>
                <c:pt idx="63">
                  <c:v>38772</c:v>
                </c:pt>
                <c:pt idx="64">
                  <c:v>38773</c:v>
                </c:pt>
                <c:pt idx="65">
                  <c:v>38774</c:v>
                </c:pt>
                <c:pt idx="66">
                  <c:v>38775</c:v>
                </c:pt>
                <c:pt idx="67">
                  <c:v>38776</c:v>
                </c:pt>
                <c:pt idx="68">
                  <c:v>38777</c:v>
                </c:pt>
                <c:pt idx="69">
                  <c:v>38778</c:v>
                </c:pt>
                <c:pt idx="70">
                  <c:v>38779</c:v>
                </c:pt>
                <c:pt idx="71">
                  <c:v>38780</c:v>
                </c:pt>
                <c:pt idx="72">
                  <c:v>38781</c:v>
                </c:pt>
                <c:pt idx="73">
                  <c:v>38782</c:v>
                </c:pt>
                <c:pt idx="74">
                  <c:v>38783</c:v>
                </c:pt>
                <c:pt idx="75">
                  <c:v>38784</c:v>
                </c:pt>
                <c:pt idx="76">
                  <c:v>38785</c:v>
                </c:pt>
                <c:pt idx="77">
                  <c:v>38786</c:v>
                </c:pt>
                <c:pt idx="78">
                  <c:v>38787</c:v>
                </c:pt>
                <c:pt idx="79">
                  <c:v>38788</c:v>
                </c:pt>
                <c:pt idx="80">
                  <c:v>38789</c:v>
                </c:pt>
                <c:pt idx="81">
                  <c:v>38790</c:v>
                </c:pt>
                <c:pt idx="82">
                  <c:v>38791</c:v>
                </c:pt>
                <c:pt idx="83">
                  <c:v>38792</c:v>
                </c:pt>
                <c:pt idx="84">
                  <c:v>38793</c:v>
                </c:pt>
                <c:pt idx="85">
                  <c:v>38794</c:v>
                </c:pt>
                <c:pt idx="86">
                  <c:v>38795</c:v>
                </c:pt>
                <c:pt idx="87">
                  <c:v>38796</c:v>
                </c:pt>
                <c:pt idx="88">
                  <c:v>38797</c:v>
                </c:pt>
                <c:pt idx="89">
                  <c:v>38798</c:v>
                </c:pt>
                <c:pt idx="90">
                  <c:v>38799</c:v>
                </c:pt>
                <c:pt idx="91">
                  <c:v>38800</c:v>
                </c:pt>
                <c:pt idx="92">
                  <c:v>38801</c:v>
                </c:pt>
                <c:pt idx="93">
                  <c:v>38802</c:v>
                </c:pt>
                <c:pt idx="94">
                  <c:v>38803</c:v>
                </c:pt>
                <c:pt idx="95">
                  <c:v>38804</c:v>
                </c:pt>
                <c:pt idx="96">
                  <c:v>38805</c:v>
                </c:pt>
                <c:pt idx="97">
                  <c:v>38806</c:v>
                </c:pt>
                <c:pt idx="98">
                  <c:v>38807</c:v>
                </c:pt>
                <c:pt idx="99">
                  <c:v>38808</c:v>
                </c:pt>
                <c:pt idx="100">
                  <c:v>38809</c:v>
                </c:pt>
                <c:pt idx="101">
                  <c:v>38810</c:v>
                </c:pt>
                <c:pt idx="102">
                  <c:v>38811</c:v>
                </c:pt>
                <c:pt idx="103">
                  <c:v>38812</c:v>
                </c:pt>
                <c:pt idx="104">
                  <c:v>38813</c:v>
                </c:pt>
                <c:pt idx="105">
                  <c:v>38814</c:v>
                </c:pt>
                <c:pt idx="106">
                  <c:v>38815</c:v>
                </c:pt>
                <c:pt idx="107">
                  <c:v>38816</c:v>
                </c:pt>
                <c:pt idx="108">
                  <c:v>38817</c:v>
                </c:pt>
                <c:pt idx="109">
                  <c:v>38818</c:v>
                </c:pt>
                <c:pt idx="110">
                  <c:v>38819</c:v>
                </c:pt>
                <c:pt idx="111">
                  <c:v>38820</c:v>
                </c:pt>
                <c:pt idx="112">
                  <c:v>38821</c:v>
                </c:pt>
                <c:pt idx="113">
                  <c:v>38822</c:v>
                </c:pt>
                <c:pt idx="114">
                  <c:v>38823</c:v>
                </c:pt>
                <c:pt idx="115">
                  <c:v>38824</c:v>
                </c:pt>
                <c:pt idx="116">
                  <c:v>38825</c:v>
                </c:pt>
                <c:pt idx="117">
                  <c:v>38826</c:v>
                </c:pt>
                <c:pt idx="118">
                  <c:v>38827</c:v>
                </c:pt>
                <c:pt idx="119">
                  <c:v>38828</c:v>
                </c:pt>
                <c:pt idx="120">
                  <c:v>38829</c:v>
                </c:pt>
                <c:pt idx="121">
                  <c:v>38830</c:v>
                </c:pt>
                <c:pt idx="122">
                  <c:v>38831</c:v>
                </c:pt>
                <c:pt idx="123">
                  <c:v>38832</c:v>
                </c:pt>
                <c:pt idx="124">
                  <c:v>38833</c:v>
                </c:pt>
                <c:pt idx="125">
                  <c:v>38834</c:v>
                </c:pt>
                <c:pt idx="126">
                  <c:v>38835</c:v>
                </c:pt>
                <c:pt idx="127">
                  <c:v>38836</c:v>
                </c:pt>
                <c:pt idx="128">
                  <c:v>38837</c:v>
                </c:pt>
                <c:pt idx="129">
                  <c:v>38838</c:v>
                </c:pt>
                <c:pt idx="130">
                  <c:v>38839</c:v>
                </c:pt>
                <c:pt idx="131">
                  <c:v>38840</c:v>
                </c:pt>
                <c:pt idx="132">
                  <c:v>38841</c:v>
                </c:pt>
                <c:pt idx="133">
                  <c:v>38842</c:v>
                </c:pt>
                <c:pt idx="134">
                  <c:v>38843</c:v>
                </c:pt>
                <c:pt idx="135">
                  <c:v>38844</c:v>
                </c:pt>
                <c:pt idx="136">
                  <c:v>38845</c:v>
                </c:pt>
                <c:pt idx="137">
                  <c:v>38846</c:v>
                </c:pt>
                <c:pt idx="138">
                  <c:v>38847</c:v>
                </c:pt>
                <c:pt idx="139">
                  <c:v>38848</c:v>
                </c:pt>
                <c:pt idx="140">
                  <c:v>38849</c:v>
                </c:pt>
                <c:pt idx="141">
                  <c:v>38850</c:v>
                </c:pt>
                <c:pt idx="142">
                  <c:v>38851</c:v>
                </c:pt>
                <c:pt idx="143">
                  <c:v>38852</c:v>
                </c:pt>
                <c:pt idx="144">
                  <c:v>38853</c:v>
                </c:pt>
                <c:pt idx="145">
                  <c:v>38854</c:v>
                </c:pt>
                <c:pt idx="146">
                  <c:v>38855</c:v>
                </c:pt>
                <c:pt idx="147">
                  <c:v>38856</c:v>
                </c:pt>
                <c:pt idx="148">
                  <c:v>38857</c:v>
                </c:pt>
                <c:pt idx="149">
                  <c:v>38858</c:v>
                </c:pt>
                <c:pt idx="150">
                  <c:v>38859</c:v>
                </c:pt>
                <c:pt idx="151">
                  <c:v>38860</c:v>
                </c:pt>
                <c:pt idx="152">
                  <c:v>38861</c:v>
                </c:pt>
                <c:pt idx="153">
                  <c:v>38862</c:v>
                </c:pt>
                <c:pt idx="154">
                  <c:v>38863</c:v>
                </c:pt>
                <c:pt idx="155">
                  <c:v>38864</c:v>
                </c:pt>
                <c:pt idx="156">
                  <c:v>38865</c:v>
                </c:pt>
                <c:pt idx="157">
                  <c:v>38866</c:v>
                </c:pt>
                <c:pt idx="158">
                  <c:v>38867</c:v>
                </c:pt>
                <c:pt idx="159">
                  <c:v>38868</c:v>
                </c:pt>
                <c:pt idx="160">
                  <c:v>38869</c:v>
                </c:pt>
                <c:pt idx="161">
                  <c:v>38870</c:v>
                </c:pt>
                <c:pt idx="162">
                  <c:v>38871</c:v>
                </c:pt>
                <c:pt idx="163">
                  <c:v>38872</c:v>
                </c:pt>
                <c:pt idx="164">
                  <c:v>38873</c:v>
                </c:pt>
                <c:pt idx="165">
                  <c:v>38874</c:v>
                </c:pt>
                <c:pt idx="166">
                  <c:v>38875</c:v>
                </c:pt>
                <c:pt idx="167">
                  <c:v>38876</c:v>
                </c:pt>
                <c:pt idx="168">
                  <c:v>38877</c:v>
                </c:pt>
                <c:pt idx="169">
                  <c:v>38878</c:v>
                </c:pt>
                <c:pt idx="170">
                  <c:v>38879</c:v>
                </c:pt>
                <c:pt idx="171">
                  <c:v>38880</c:v>
                </c:pt>
                <c:pt idx="172">
                  <c:v>38881</c:v>
                </c:pt>
                <c:pt idx="173">
                  <c:v>38882</c:v>
                </c:pt>
                <c:pt idx="174">
                  <c:v>38883</c:v>
                </c:pt>
                <c:pt idx="175">
                  <c:v>38884</c:v>
                </c:pt>
                <c:pt idx="176">
                  <c:v>38885</c:v>
                </c:pt>
                <c:pt idx="177">
                  <c:v>38886</c:v>
                </c:pt>
                <c:pt idx="178">
                  <c:v>38887</c:v>
                </c:pt>
                <c:pt idx="179">
                  <c:v>38888</c:v>
                </c:pt>
                <c:pt idx="180">
                  <c:v>38889</c:v>
                </c:pt>
                <c:pt idx="181">
                  <c:v>38890</c:v>
                </c:pt>
                <c:pt idx="182">
                  <c:v>38891</c:v>
                </c:pt>
                <c:pt idx="183">
                  <c:v>38892</c:v>
                </c:pt>
                <c:pt idx="184">
                  <c:v>38893</c:v>
                </c:pt>
                <c:pt idx="185">
                  <c:v>38894</c:v>
                </c:pt>
                <c:pt idx="186">
                  <c:v>38895</c:v>
                </c:pt>
                <c:pt idx="187">
                  <c:v>38896</c:v>
                </c:pt>
                <c:pt idx="188">
                  <c:v>38897</c:v>
                </c:pt>
                <c:pt idx="189">
                  <c:v>38898</c:v>
                </c:pt>
                <c:pt idx="190">
                  <c:v>38899</c:v>
                </c:pt>
                <c:pt idx="191">
                  <c:v>38900</c:v>
                </c:pt>
                <c:pt idx="192">
                  <c:v>38901</c:v>
                </c:pt>
                <c:pt idx="193">
                  <c:v>38902</c:v>
                </c:pt>
                <c:pt idx="194">
                  <c:v>38903</c:v>
                </c:pt>
                <c:pt idx="195">
                  <c:v>38904</c:v>
                </c:pt>
                <c:pt idx="196">
                  <c:v>38905</c:v>
                </c:pt>
                <c:pt idx="197">
                  <c:v>38906</c:v>
                </c:pt>
                <c:pt idx="198">
                  <c:v>38907</c:v>
                </c:pt>
                <c:pt idx="199">
                  <c:v>38908</c:v>
                </c:pt>
                <c:pt idx="200">
                  <c:v>38909</c:v>
                </c:pt>
                <c:pt idx="201">
                  <c:v>38910</c:v>
                </c:pt>
                <c:pt idx="202">
                  <c:v>38911</c:v>
                </c:pt>
                <c:pt idx="203">
                  <c:v>38912</c:v>
                </c:pt>
                <c:pt idx="204">
                  <c:v>38913</c:v>
                </c:pt>
                <c:pt idx="205">
                  <c:v>38914</c:v>
                </c:pt>
                <c:pt idx="206">
                  <c:v>38915</c:v>
                </c:pt>
                <c:pt idx="207">
                  <c:v>38916</c:v>
                </c:pt>
                <c:pt idx="208">
                  <c:v>38917</c:v>
                </c:pt>
                <c:pt idx="209">
                  <c:v>38918</c:v>
                </c:pt>
                <c:pt idx="210">
                  <c:v>38919</c:v>
                </c:pt>
                <c:pt idx="211">
                  <c:v>38920</c:v>
                </c:pt>
                <c:pt idx="212">
                  <c:v>38921</c:v>
                </c:pt>
                <c:pt idx="213">
                  <c:v>38922</c:v>
                </c:pt>
                <c:pt idx="214">
                  <c:v>38923</c:v>
                </c:pt>
                <c:pt idx="215">
                  <c:v>38924</c:v>
                </c:pt>
                <c:pt idx="216">
                  <c:v>38925</c:v>
                </c:pt>
                <c:pt idx="217">
                  <c:v>38926</c:v>
                </c:pt>
                <c:pt idx="218">
                  <c:v>38927</c:v>
                </c:pt>
                <c:pt idx="219">
                  <c:v>38928</c:v>
                </c:pt>
                <c:pt idx="220">
                  <c:v>38929</c:v>
                </c:pt>
                <c:pt idx="221">
                  <c:v>38930</c:v>
                </c:pt>
                <c:pt idx="222">
                  <c:v>38931</c:v>
                </c:pt>
                <c:pt idx="223">
                  <c:v>38932</c:v>
                </c:pt>
                <c:pt idx="224">
                  <c:v>38933</c:v>
                </c:pt>
                <c:pt idx="225">
                  <c:v>38934</c:v>
                </c:pt>
                <c:pt idx="226">
                  <c:v>38935</c:v>
                </c:pt>
                <c:pt idx="227">
                  <c:v>38936</c:v>
                </c:pt>
                <c:pt idx="228">
                  <c:v>38937</c:v>
                </c:pt>
                <c:pt idx="229">
                  <c:v>38938</c:v>
                </c:pt>
                <c:pt idx="230">
                  <c:v>38939</c:v>
                </c:pt>
                <c:pt idx="231">
                  <c:v>38940</c:v>
                </c:pt>
                <c:pt idx="232">
                  <c:v>38941</c:v>
                </c:pt>
                <c:pt idx="233">
                  <c:v>38942</c:v>
                </c:pt>
                <c:pt idx="234">
                  <c:v>38943</c:v>
                </c:pt>
                <c:pt idx="235">
                  <c:v>38944</c:v>
                </c:pt>
                <c:pt idx="236">
                  <c:v>38945</c:v>
                </c:pt>
                <c:pt idx="237">
                  <c:v>38946</c:v>
                </c:pt>
                <c:pt idx="238">
                  <c:v>38947</c:v>
                </c:pt>
                <c:pt idx="239">
                  <c:v>38948</c:v>
                </c:pt>
                <c:pt idx="240">
                  <c:v>38949</c:v>
                </c:pt>
                <c:pt idx="241">
                  <c:v>38950</c:v>
                </c:pt>
                <c:pt idx="242">
                  <c:v>38951</c:v>
                </c:pt>
                <c:pt idx="243">
                  <c:v>38952</c:v>
                </c:pt>
                <c:pt idx="244">
                  <c:v>38953</c:v>
                </c:pt>
                <c:pt idx="245">
                  <c:v>38954</c:v>
                </c:pt>
                <c:pt idx="246">
                  <c:v>38955</c:v>
                </c:pt>
                <c:pt idx="247">
                  <c:v>38956</c:v>
                </c:pt>
                <c:pt idx="248">
                  <c:v>38957</c:v>
                </c:pt>
                <c:pt idx="249">
                  <c:v>38958</c:v>
                </c:pt>
                <c:pt idx="250">
                  <c:v>38959</c:v>
                </c:pt>
                <c:pt idx="251">
                  <c:v>38960</c:v>
                </c:pt>
                <c:pt idx="252">
                  <c:v>38961</c:v>
                </c:pt>
                <c:pt idx="253">
                  <c:v>38962</c:v>
                </c:pt>
                <c:pt idx="254">
                  <c:v>38963</c:v>
                </c:pt>
                <c:pt idx="255">
                  <c:v>38964</c:v>
                </c:pt>
                <c:pt idx="256">
                  <c:v>38965</c:v>
                </c:pt>
                <c:pt idx="257">
                  <c:v>38966</c:v>
                </c:pt>
                <c:pt idx="258">
                  <c:v>38967</c:v>
                </c:pt>
                <c:pt idx="259">
                  <c:v>38968</c:v>
                </c:pt>
                <c:pt idx="260">
                  <c:v>38969</c:v>
                </c:pt>
                <c:pt idx="261">
                  <c:v>38970</c:v>
                </c:pt>
                <c:pt idx="262">
                  <c:v>38971</c:v>
                </c:pt>
                <c:pt idx="263">
                  <c:v>38972</c:v>
                </c:pt>
                <c:pt idx="264">
                  <c:v>38973</c:v>
                </c:pt>
                <c:pt idx="265">
                  <c:v>38974</c:v>
                </c:pt>
                <c:pt idx="266">
                  <c:v>38975</c:v>
                </c:pt>
                <c:pt idx="267">
                  <c:v>38976</c:v>
                </c:pt>
                <c:pt idx="268">
                  <c:v>38977</c:v>
                </c:pt>
                <c:pt idx="269">
                  <c:v>38978</c:v>
                </c:pt>
                <c:pt idx="270">
                  <c:v>38979</c:v>
                </c:pt>
                <c:pt idx="271">
                  <c:v>38980</c:v>
                </c:pt>
                <c:pt idx="272">
                  <c:v>38981</c:v>
                </c:pt>
                <c:pt idx="273">
                  <c:v>38982</c:v>
                </c:pt>
                <c:pt idx="274">
                  <c:v>38983</c:v>
                </c:pt>
                <c:pt idx="275">
                  <c:v>38984</c:v>
                </c:pt>
                <c:pt idx="276">
                  <c:v>38985</c:v>
                </c:pt>
                <c:pt idx="277">
                  <c:v>38986</c:v>
                </c:pt>
                <c:pt idx="278">
                  <c:v>38987</c:v>
                </c:pt>
                <c:pt idx="279">
                  <c:v>38988</c:v>
                </c:pt>
                <c:pt idx="280">
                  <c:v>38989</c:v>
                </c:pt>
                <c:pt idx="281">
                  <c:v>38990</c:v>
                </c:pt>
                <c:pt idx="282">
                  <c:v>38991</c:v>
                </c:pt>
                <c:pt idx="283">
                  <c:v>38992</c:v>
                </c:pt>
                <c:pt idx="284">
                  <c:v>38993</c:v>
                </c:pt>
                <c:pt idx="285">
                  <c:v>38994</c:v>
                </c:pt>
                <c:pt idx="286">
                  <c:v>38995</c:v>
                </c:pt>
                <c:pt idx="287">
                  <c:v>38996</c:v>
                </c:pt>
                <c:pt idx="288">
                  <c:v>38997</c:v>
                </c:pt>
                <c:pt idx="289">
                  <c:v>38998</c:v>
                </c:pt>
                <c:pt idx="290">
                  <c:v>38999</c:v>
                </c:pt>
                <c:pt idx="291">
                  <c:v>39000</c:v>
                </c:pt>
                <c:pt idx="292">
                  <c:v>39001</c:v>
                </c:pt>
                <c:pt idx="293">
                  <c:v>39002</c:v>
                </c:pt>
                <c:pt idx="294">
                  <c:v>39003</c:v>
                </c:pt>
                <c:pt idx="295">
                  <c:v>39004</c:v>
                </c:pt>
                <c:pt idx="296">
                  <c:v>39005</c:v>
                </c:pt>
                <c:pt idx="297">
                  <c:v>39006</c:v>
                </c:pt>
                <c:pt idx="298">
                  <c:v>39007</c:v>
                </c:pt>
                <c:pt idx="299">
                  <c:v>39008</c:v>
                </c:pt>
                <c:pt idx="300">
                  <c:v>39009</c:v>
                </c:pt>
                <c:pt idx="301">
                  <c:v>39010</c:v>
                </c:pt>
                <c:pt idx="302">
                  <c:v>39011</c:v>
                </c:pt>
                <c:pt idx="303">
                  <c:v>39012</c:v>
                </c:pt>
                <c:pt idx="304">
                  <c:v>39013</c:v>
                </c:pt>
                <c:pt idx="305">
                  <c:v>39014</c:v>
                </c:pt>
                <c:pt idx="306">
                  <c:v>39015</c:v>
                </c:pt>
                <c:pt idx="307">
                  <c:v>39016</c:v>
                </c:pt>
                <c:pt idx="308">
                  <c:v>39017</c:v>
                </c:pt>
                <c:pt idx="309">
                  <c:v>39018</c:v>
                </c:pt>
                <c:pt idx="310">
                  <c:v>39019</c:v>
                </c:pt>
                <c:pt idx="311">
                  <c:v>39020</c:v>
                </c:pt>
                <c:pt idx="312">
                  <c:v>39021</c:v>
                </c:pt>
                <c:pt idx="313">
                  <c:v>39022</c:v>
                </c:pt>
                <c:pt idx="314">
                  <c:v>39023</c:v>
                </c:pt>
                <c:pt idx="315">
                  <c:v>39024</c:v>
                </c:pt>
                <c:pt idx="316">
                  <c:v>39025</c:v>
                </c:pt>
                <c:pt idx="317">
                  <c:v>39026</c:v>
                </c:pt>
                <c:pt idx="318">
                  <c:v>39027</c:v>
                </c:pt>
                <c:pt idx="319">
                  <c:v>39028</c:v>
                </c:pt>
                <c:pt idx="320">
                  <c:v>39029</c:v>
                </c:pt>
                <c:pt idx="321">
                  <c:v>39030</c:v>
                </c:pt>
                <c:pt idx="322">
                  <c:v>39031</c:v>
                </c:pt>
                <c:pt idx="325">
                  <c:v>39034</c:v>
                </c:pt>
                <c:pt idx="326">
                  <c:v>39035</c:v>
                </c:pt>
                <c:pt idx="327">
                  <c:v>39036</c:v>
                </c:pt>
                <c:pt idx="328">
                  <c:v>39037</c:v>
                </c:pt>
                <c:pt idx="329">
                  <c:v>39038</c:v>
                </c:pt>
                <c:pt idx="330">
                  <c:v>39123</c:v>
                </c:pt>
                <c:pt idx="331">
                  <c:v>39124</c:v>
                </c:pt>
                <c:pt idx="332">
                  <c:v>39125</c:v>
                </c:pt>
                <c:pt idx="333">
                  <c:v>39126</c:v>
                </c:pt>
                <c:pt idx="335">
                  <c:v>39128</c:v>
                </c:pt>
                <c:pt idx="336">
                  <c:v>39129</c:v>
                </c:pt>
                <c:pt idx="337">
                  <c:v>39130</c:v>
                </c:pt>
                <c:pt idx="338">
                  <c:v>39131</c:v>
                </c:pt>
                <c:pt idx="339">
                  <c:v>39132</c:v>
                </c:pt>
                <c:pt idx="340">
                  <c:v>39133</c:v>
                </c:pt>
                <c:pt idx="341">
                  <c:v>39134</c:v>
                </c:pt>
                <c:pt idx="342">
                  <c:v>39136</c:v>
                </c:pt>
                <c:pt idx="343">
                  <c:v>39137</c:v>
                </c:pt>
                <c:pt idx="344">
                  <c:v>39138</c:v>
                </c:pt>
                <c:pt idx="345">
                  <c:v>39158</c:v>
                </c:pt>
                <c:pt idx="346">
                  <c:v>39159</c:v>
                </c:pt>
                <c:pt idx="347">
                  <c:v>39160</c:v>
                </c:pt>
                <c:pt idx="348">
                  <c:v>39161</c:v>
                </c:pt>
                <c:pt idx="349">
                  <c:v>39162</c:v>
                </c:pt>
                <c:pt idx="350">
                  <c:v>39163</c:v>
                </c:pt>
                <c:pt idx="351">
                  <c:v>39164</c:v>
                </c:pt>
                <c:pt idx="352">
                  <c:v>39165</c:v>
                </c:pt>
                <c:pt idx="353">
                  <c:v>39166</c:v>
                </c:pt>
                <c:pt idx="354">
                  <c:v>39167</c:v>
                </c:pt>
                <c:pt idx="356">
                  <c:v>39169</c:v>
                </c:pt>
                <c:pt idx="357">
                  <c:v>39170</c:v>
                </c:pt>
                <c:pt idx="358">
                  <c:v>39171</c:v>
                </c:pt>
                <c:pt idx="359">
                  <c:v>39172</c:v>
                </c:pt>
                <c:pt idx="360">
                  <c:v>39173</c:v>
                </c:pt>
                <c:pt idx="361">
                  <c:v>39174</c:v>
                </c:pt>
                <c:pt idx="362">
                  <c:v>39175</c:v>
                </c:pt>
                <c:pt idx="363">
                  <c:v>39176</c:v>
                </c:pt>
                <c:pt idx="364">
                  <c:v>39177</c:v>
                </c:pt>
                <c:pt idx="365">
                  <c:v>39178</c:v>
                </c:pt>
                <c:pt idx="366">
                  <c:v>39179</c:v>
                </c:pt>
                <c:pt idx="367">
                  <c:v>39180</c:v>
                </c:pt>
                <c:pt idx="368">
                  <c:v>39181</c:v>
                </c:pt>
                <c:pt idx="369">
                  <c:v>39182</c:v>
                </c:pt>
                <c:pt idx="370">
                  <c:v>39183</c:v>
                </c:pt>
                <c:pt idx="371">
                  <c:v>39184</c:v>
                </c:pt>
                <c:pt idx="372">
                  <c:v>39185</c:v>
                </c:pt>
                <c:pt idx="373">
                  <c:v>39186</c:v>
                </c:pt>
                <c:pt idx="374">
                  <c:v>39187</c:v>
                </c:pt>
                <c:pt idx="375">
                  <c:v>39188</c:v>
                </c:pt>
                <c:pt idx="376">
                  <c:v>39189</c:v>
                </c:pt>
                <c:pt idx="377">
                  <c:v>39190</c:v>
                </c:pt>
                <c:pt idx="378">
                  <c:v>39191</c:v>
                </c:pt>
                <c:pt idx="379">
                  <c:v>39192</c:v>
                </c:pt>
                <c:pt idx="380">
                  <c:v>39193</c:v>
                </c:pt>
                <c:pt idx="381">
                  <c:v>39194</c:v>
                </c:pt>
                <c:pt idx="382">
                  <c:v>39195</c:v>
                </c:pt>
                <c:pt idx="383">
                  <c:v>39196</c:v>
                </c:pt>
                <c:pt idx="384">
                  <c:v>39197</c:v>
                </c:pt>
                <c:pt idx="385">
                  <c:v>39198</c:v>
                </c:pt>
                <c:pt idx="386">
                  <c:v>39199</c:v>
                </c:pt>
                <c:pt idx="387">
                  <c:v>39200</c:v>
                </c:pt>
                <c:pt idx="388">
                  <c:v>39201</c:v>
                </c:pt>
                <c:pt idx="389">
                  <c:v>39202</c:v>
                </c:pt>
                <c:pt idx="390">
                  <c:v>39203</c:v>
                </c:pt>
                <c:pt idx="391">
                  <c:v>39204</c:v>
                </c:pt>
                <c:pt idx="392">
                  <c:v>39205</c:v>
                </c:pt>
                <c:pt idx="393">
                  <c:v>39206</c:v>
                </c:pt>
                <c:pt idx="394">
                  <c:v>39207</c:v>
                </c:pt>
                <c:pt idx="395">
                  <c:v>39208</c:v>
                </c:pt>
                <c:pt idx="396">
                  <c:v>39209</c:v>
                </c:pt>
                <c:pt idx="397">
                  <c:v>39210</c:v>
                </c:pt>
                <c:pt idx="398">
                  <c:v>39211</c:v>
                </c:pt>
                <c:pt idx="399">
                  <c:v>39212</c:v>
                </c:pt>
                <c:pt idx="400">
                  <c:v>39213</c:v>
                </c:pt>
                <c:pt idx="401">
                  <c:v>39214</c:v>
                </c:pt>
                <c:pt idx="402">
                  <c:v>39215</c:v>
                </c:pt>
                <c:pt idx="403">
                  <c:v>39216</c:v>
                </c:pt>
                <c:pt idx="404">
                  <c:v>39217</c:v>
                </c:pt>
                <c:pt idx="405">
                  <c:v>39218</c:v>
                </c:pt>
                <c:pt idx="406">
                  <c:v>39219</c:v>
                </c:pt>
                <c:pt idx="407">
                  <c:v>39220</c:v>
                </c:pt>
                <c:pt idx="408">
                  <c:v>39221</c:v>
                </c:pt>
                <c:pt idx="409">
                  <c:v>39222</c:v>
                </c:pt>
                <c:pt idx="410">
                  <c:v>39223</c:v>
                </c:pt>
                <c:pt idx="411">
                  <c:v>39224</c:v>
                </c:pt>
                <c:pt idx="412">
                  <c:v>39225</c:v>
                </c:pt>
                <c:pt idx="413">
                  <c:v>39226</c:v>
                </c:pt>
                <c:pt idx="414">
                  <c:v>39227</c:v>
                </c:pt>
                <c:pt idx="415">
                  <c:v>39228</c:v>
                </c:pt>
                <c:pt idx="416">
                  <c:v>39229</c:v>
                </c:pt>
                <c:pt idx="417">
                  <c:v>39230</c:v>
                </c:pt>
                <c:pt idx="418">
                  <c:v>39231</c:v>
                </c:pt>
                <c:pt idx="419">
                  <c:v>39232</c:v>
                </c:pt>
                <c:pt idx="420">
                  <c:v>39233</c:v>
                </c:pt>
                <c:pt idx="421">
                  <c:v>39234</c:v>
                </c:pt>
                <c:pt idx="422">
                  <c:v>39235</c:v>
                </c:pt>
                <c:pt idx="423">
                  <c:v>39236</c:v>
                </c:pt>
                <c:pt idx="424">
                  <c:v>39237</c:v>
                </c:pt>
                <c:pt idx="425">
                  <c:v>39238</c:v>
                </c:pt>
                <c:pt idx="426">
                  <c:v>39239</c:v>
                </c:pt>
                <c:pt idx="427">
                  <c:v>39240</c:v>
                </c:pt>
                <c:pt idx="428">
                  <c:v>39241</c:v>
                </c:pt>
                <c:pt idx="429">
                  <c:v>39242</c:v>
                </c:pt>
                <c:pt idx="430">
                  <c:v>39243</c:v>
                </c:pt>
                <c:pt idx="431">
                  <c:v>39244</c:v>
                </c:pt>
                <c:pt idx="432">
                  <c:v>39245</c:v>
                </c:pt>
                <c:pt idx="433">
                  <c:v>39246</c:v>
                </c:pt>
                <c:pt idx="434">
                  <c:v>39247</c:v>
                </c:pt>
                <c:pt idx="435">
                  <c:v>39248</c:v>
                </c:pt>
                <c:pt idx="436">
                  <c:v>39249</c:v>
                </c:pt>
                <c:pt idx="437">
                  <c:v>39250</c:v>
                </c:pt>
                <c:pt idx="438">
                  <c:v>39251</c:v>
                </c:pt>
                <c:pt idx="439">
                  <c:v>39252</c:v>
                </c:pt>
                <c:pt idx="440">
                  <c:v>39253</c:v>
                </c:pt>
                <c:pt idx="441">
                  <c:v>39254</c:v>
                </c:pt>
                <c:pt idx="442">
                  <c:v>39255</c:v>
                </c:pt>
                <c:pt idx="443">
                  <c:v>39256</c:v>
                </c:pt>
                <c:pt idx="444">
                  <c:v>39257</c:v>
                </c:pt>
                <c:pt idx="445">
                  <c:v>39258</c:v>
                </c:pt>
                <c:pt idx="446">
                  <c:v>39259</c:v>
                </c:pt>
                <c:pt idx="447">
                  <c:v>39260</c:v>
                </c:pt>
                <c:pt idx="448">
                  <c:v>39261</c:v>
                </c:pt>
                <c:pt idx="449">
                  <c:v>39262</c:v>
                </c:pt>
                <c:pt idx="450">
                  <c:v>39263</c:v>
                </c:pt>
                <c:pt idx="451">
                  <c:v>39264</c:v>
                </c:pt>
                <c:pt idx="452">
                  <c:v>39265</c:v>
                </c:pt>
                <c:pt idx="453">
                  <c:v>39266</c:v>
                </c:pt>
                <c:pt idx="454">
                  <c:v>39267</c:v>
                </c:pt>
                <c:pt idx="455">
                  <c:v>39268</c:v>
                </c:pt>
                <c:pt idx="456">
                  <c:v>39269</c:v>
                </c:pt>
                <c:pt idx="457">
                  <c:v>39270</c:v>
                </c:pt>
                <c:pt idx="458">
                  <c:v>39271</c:v>
                </c:pt>
                <c:pt idx="459">
                  <c:v>39272</c:v>
                </c:pt>
                <c:pt idx="460">
                  <c:v>39273</c:v>
                </c:pt>
                <c:pt idx="461">
                  <c:v>39274</c:v>
                </c:pt>
                <c:pt idx="462">
                  <c:v>39275</c:v>
                </c:pt>
                <c:pt idx="463">
                  <c:v>39276</c:v>
                </c:pt>
                <c:pt idx="464">
                  <c:v>39277</c:v>
                </c:pt>
                <c:pt idx="465">
                  <c:v>39278</c:v>
                </c:pt>
                <c:pt idx="466">
                  <c:v>39279</c:v>
                </c:pt>
                <c:pt idx="467">
                  <c:v>39280</c:v>
                </c:pt>
                <c:pt idx="468">
                  <c:v>39281</c:v>
                </c:pt>
                <c:pt idx="469">
                  <c:v>39282</c:v>
                </c:pt>
                <c:pt idx="470">
                  <c:v>39283</c:v>
                </c:pt>
                <c:pt idx="471">
                  <c:v>39284</c:v>
                </c:pt>
                <c:pt idx="472">
                  <c:v>39285</c:v>
                </c:pt>
                <c:pt idx="473">
                  <c:v>39286</c:v>
                </c:pt>
                <c:pt idx="474">
                  <c:v>39287</c:v>
                </c:pt>
                <c:pt idx="475">
                  <c:v>39288</c:v>
                </c:pt>
                <c:pt idx="476">
                  <c:v>39289</c:v>
                </c:pt>
                <c:pt idx="477">
                  <c:v>39290</c:v>
                </c:pt>
                <c:pt idx="478">
                  <c:v>39291</c:v>
                </c:pt>
                <c:pt idx="479">
                  <c:v>39292</c:v>
                </c:pt>
                <c:pt idx="480">
                  <c:v>39293</c:v>
                </c:pt>
                <c:pt idx="481">
                  <c:v>39294</c:v>
                </c:pt>
                <c:pt idx="482">
                  <c:v>39295</c:v>
                </c:pt>
                <c:pt idx="483">
                  <c:v>39296</c:v>
                </c:pt>
                <c:pt idx="484">
                  <c:v>39297</c:v>
                </c:pt>
                <c:pt idx="485">
                  <c:v>39298</c:v>
                </c:pt>
                <c:pt idx="486">
                  <c:v>39299</c:v>
                </c:pt>
                <c:pt idx="487">
                  <c:v>39300</c:v>
                </c:pt>
                <c:pt idx="488">
                  <c:v>39301</c:v>
                </c:pt>
                <c:pt idx="489">
                  <c:v>39302</c:v>
                </c:pt>
                <c:pt idx="490">
                  <c:v>39303</c:v>
                </c:pt>
                <c:pt idx="491">
                  <c:v>39304</c:v>
                </c:pt>
                <c:pt idx="492">
                  <c:v>39305</c:v>
                </c:pt>
                <c:pt idx="493">
                  <c:v>39306</c:v>
                </c:pt>
                <c:pt idx="494">
                  <c:v>39307</c:v>
                </c:pt>
                <c:pt idx="495">
                  <c:v>39308</c:v>
                </c:pt>
                <c:pt idx="496">
                  <c:v>39309</c:v>
                </c:pt>
                <c:pt idx="497">
                  <c:v>39310</c:v>
                </c:pt>
                <c:pt idx="498">
                  <c:v>39311</c:v>
                </c:pt>
                <c:pt idx="499">
                  <c:v>39312</c:v>
                </c:pt>
                <c:pt idx="500">
                  <c:v>39313</c:v>
                </c:pt>
                <c:pt idx="501">
                  <c:v>39314</c:v>
                </c:pt>
                <c:pt idx="502">
                  <c:v>39315</c:v>
                </c:pt>
                <c:pt idx="503">
                  <c:v>39316</c:v>
                </c:pt>
                <c:pt idx="504">
                  <c:v>39317</c:v>
                </c:pt>
                <c:pt idx="505">
                  <c:v>39318</c:v>
                </c:pt>
                <c:pt idx="506">
                  <c:v>39319</c:v>
                </c:pt>
                <c:pt idx="507">
                  <c:v>39320</c:v>
                </c:pt>
                <c:pt idx="508">
                  <c:v>39321</c:v>
                </c:pt>
                <c:pt idx="509">
                  <c:v>39322</c:v>
                </c:pt>
                <c:pt idx="510">
                  <c:v>39323</c:v>
                </c:pt>
                <c:pt idx="511">
                  <c:v>39324</c:v>
                </c:pt>
                <c:pt idx="512">
                  <c:v>39325</c:v>
                </c:pt>
                <c:pt idx="513">
                  <c:v>39326</c:v>
                </c:pt>
                <c:pt idx="514">
                  <c:v>39327</c:v>
                </c:pt>
                <c:pt idx="515">
                  <c:v>39328</c:v>
                </c:pt>
                <c:pt idx="516">
                  <c:v>39329</c:v>
                </c:pt>
                <c:pt idx="517">
                  <c:v>39330</c:v>
                </c:pt>
                <c:pt idx="518">
                  <c:v>39331</c:v>
                </c:pt>
                <c:pt idx="519">
                  <c:v>39332</c:v>
                </c:pt>
                <c:pt idx="520">
                  <c:v>39333</c:v>
                </c:pt>
                <c:pt idx="521">
                  <c:v>39334</c:v>
                </c:pt>
                <c:pt idx="522">
                  <c:v>39335</c:v>
                </c:pt>
                <c:pt idx="523">
                  <c:v>39336</c:v>
                </c:pt>
                <c:pt idx="524">
                  <c:v>39337</c:v>
                </c:pt>
                <c:pt idx="525">
                  <c:v>39338</c:v>
                </c:pt>
                <c:pt idx="526">
                  <c:v>39339</c:v>
                </c:pt>
                <c:pt idx="527">
                  <c:v>39340</c:v>
                </c:pt>
                <c:pt idx="528">
                  <c:v>39341</c:v>
                </c:pt>
                <c:pt idx="529">
                  <c:v>39342</c:v>
                </c:pt>
                <c:pt idx="530">
                  <c:v>39343</c:v>
                </c:pt>
                <c:pt idx="531">
                  <c:v>39344</c:v>
                </c:pt>
                <c:pt idx="532">
                  <c:v>39345</c:v>
                </c:pt>
                <c:pt idx="533">
                  <c:v>39346</c:v>
                </c:pt>
                <c:pt idx="534">
                  <c:v>39347</c:v>
                </c:pt>
                <c:pt idx="535">
                  <c:v>39348</c:v>
                </c:pt>
                <c:pt idx="536">
                  <c:v>39349</c:v>
                </c:pt>
                <c:pt idx="537">
                  <c:v>39350</c:v>
                </c:pt>
                <c:pt idx="538">
                  <c:v>39351</c:v>
                </c:pt>
                <c:pt idx="539">
                  <c:v>39352</c:v>
                </c:pt>
                <c:pt idx="540">
                  <c:v>39353</c:v>
                </c:pt>
                <c:pt idx="541">
                  <c:v>39354</c:v>
                </c:pt>
                <c:pt idx="542">
                  <c:v>39355</c:v>
                </c:pt>
                <c:pt idx="543">
                  <c:v>39356</c:v>
                </c:pt>
                <c:pt idx="544">
                  <c:v>39357</c:v>
                </c:pt>
                <c:pt idx="545">
                  <c:v>39358</c:v>
                </c:pt>
                <c:pt idx="546">
                  <c:v>39359</c:v>
                </c:pt>
                <c:pt idx="547">
                  <c:v>39396</c:v>
                </c:pt>
                <c:pt idx="548">
                  <c:v>39397</c:v>
                </c:pt>
                <c:pt idx="549">
                  <c:v>39398</c:v>
                </c:pt>
                <c:pt idx="550">
                  <c:v>39399</c:v>
                </c:pt>
                <c:pt idx="551">
                  <c:v>39526</c:v>
                </c:pt>
                <c:pt idx="552">
                  <c:v>39527</c:v>
                </c:pt>
                <c:pt idx="555">
                  <c:v>39530</c:v>
                </c:pt>
                <c:pt idx="556">
                  <c:v>39531</c:v>
                </c:pt>
                <c:pt idx="562">
                  <c:v>39537</c:v>
                </c:pt>
                <c:pt idx="566">
                  <c:v>39541</c:v>
                </c:pt>
                <c:pt idx="567">
                  <c:v>39542</c:v>
                </c:pt>
                <c:pt idx="571">
                  <c:v>39546</c:v>
                </c:pt>
                <c:pt idx="572">
                  <c:v>39547</c:v>
                </c:pt>
                <c:pt idx="573">
                  <c:v>39548</c:v>
                </c:pt>
                <c:pt idx="575">
                  <c:v>39550</c:v>
                </c:pt>
                <c:pt idx="579">
                  <c:v>39554</c:v>
                </c:pt>
                <c:pt idx="580">
                  <c:v>39555</c:v>
                </c:pt>
                <c:pt idx="581">
                  <c:v>39556</c:v>
                </c:pt>
                <c:pt idx="586">
                  <c:v>39561</c:v>
                </c:pt>
                <c:pt idx="587">
                  <c:v>39562</c:v>
                </c:pt>
                <c:pt idx="590">
                  <c:v>39565</c:v>
                </c:pt>
                <c:pt idx="598">
                  <c:v>39573</c:v>
                </c:pt>
                <c:pt idx="599">
                  <c:v>39574</c:v>
                </c:pt>
                <c:pt idx="600">
                  <c:v>39575</c:v>
                </c:pt>
                <c:pt idx="601">
                  <c:v>39576</c:v>
                </c:pt>
                <c:pt idx="602">
                  <c:v>39577</c:v>
                </c:pt>
                <c:pt idx="603">
                  <c:v>39578</c:v>
                </c:pt>
                <c:pt idx="604">
                  <c:v>39579</c:v>
                </c:pt>
                <c:pt idx="605">
                  <c:v>39580</c:v>
                </c:pt>
                <c:pt idx="607">
                  <c:v>39582</c:v>
                </c:pt>
                <c:pt idx="608">
                  <c:v>39583</c:v>
                </c:pt>
                <c:pt idx="609">
                  <c:v>39584</c:v>
                </c:pt>
                <c:pt idx="610">
                  <c:v>39585</c:v>
                </c:pt>
                <c:pt idx="611">
                  <c:v>39586</c:v>
                </c:pt>
                <c:pt idx="612">
                  <c:v>39587</c:v>
                </c:pt>
                <c:pt idx="613">
                  <c:v>39588</c:v>
                </c:pt>
                <c:pt idx="614">
                  <c:v>39589</c:v>
                </c:pt>
                <c:pt idx="615">
                  <c:v>39590</c:v>
                </c:pt>
                <c:pt idx="616">
                  <c:v>39591</c:v>
                </c:pt>
                <c:pt idx="617">
                  <c:v>39592</c:v>
                </c:pt>
                <c:pt idx="618">
                  <c:v>39593</c:v>
                </c:pt>
                <c:pt idx="619">
                  <c:v>39594</c:v>
                </c:pt>
                <c:pt idx="620">
                  <c:v>39595</c:v>
                </c:pt>
                <c:pt idx="621">
                  <c:v>39596</c:v>
                </c:pt>
                <c:pt idx="622">
                  <c:v>39597</c:v>
                </c:pt>
                <c:pt idx="623">
                  <c:v>39598</c:v>
                </c:pt>
                <c:pt idx="624">
                  <c:v>39599</c:v>
                </c:pt>
                <c:pt idx="625">
                  <c:v>39600</c:v>
                </c:pt>
                <c:pt idx="626">
                  <c:v>39601</c:v>
                </c:pt>
                <c:pt idx="627">
                  <c:v>39602</c:v>
                </c:pt>
                <c:pt idx="628">
                  <c:v>39603</c:v>
                </c:pt>
                <c:pt idx="629">
                  <c:v>39604</c:v>
                </c:pt>
                <c:pt idx="630">
                  <c:v>39605</c:v>
                </c:pt>
                <c:pt idx="631">
                  <c:v>39606</c:v>
                </c:pt>
                <c:pt idx="632">
                  <c:v>39607</c:v>
                </c:pt>
                <c:pt idx="633">
                  <c:v>39608</c:v>
                </c:pt>
                <c:pt idx="634">
                  <c:v>39609</c:v>
                </c:pt>
                <c:pt idx="635">
                  <c:v>39610</c:v>
                </c:pt>
                <c:pt idx="636">
                  <c:v>39611</c:v>
                </c:pt>
                <c:pt idx="637">
                  <c:v>39612</c:v>
                </c:pt>
                <c:pt idx="638">
                  <c:v>39613</c:v>
                </c:pt>
                <c:pt idx="639">
                  <c:v>39614</c:v>
                </c:pt>
                <c:pt idx="640">
                  <c:v>39615</c:v>
                </c:pt>
                <c:pt idx="641">
                  <c:v>39616</c:v>
                </c:pt>
                <c:pt idx="642">
                  <c:v>39617</c:v>
                </c:pt>
                <c:pt idx="643">
                  <c:v>39618</c:v>
                </c:pt>
                <c:pt idx="644">
                  <c:v>39619</c:v>
                </c:pt>
                <c:pt idx="645">
                  <c:v>39620</c:v>
                </c:pt>
                <c:pt idx="646">
                  <c:v>39621</c:v>
                </c:pt>
                <c:pt idx="647">
                  <c:v>39622</c:v>
                </c:pt>
                <c:pt idx="648">
                  <c:v>39623</c:v>
                </c:pt>
                <c:pt idx="649">
                  <c:v>39624</c:v>
                </c:pt>
                <c:pt idx="650">
                  <c:v>39625</c:v>
                </c:pt>
                <c:pt idx="651">
                  <c:v>39626</c:v>
                </c:pt>
                <c:pt idx="652">
                  <c:v>39627</c:v>
                </c:pt>
                <c:pt idx="653">
                  <c:v>39628</c:v>
                </c:pt>
                <c:pt idx="654">
                  <c:v>39629</c:v>
                </c:pt>
                <c:pt idx="655">
                  <c:v>39630</c:v>
                </c:pt>
                <c:pt idx="656">
                  <c:v>39631</c:v>
                </c:pt>
                <c:pt idx="657">
                  <c:v>39632</c:v>
                </c:pt>
                <c:pt idx="658">
                  <c:v>39633</c:v>
                </c:pt>
                <c:pt idx="659">
                  <c:v>39634</c:v>
                </c:pt>
                <c:pt idx="660">
                  <c:v>39635</c:v>
                </c:pt>
                <c:pt idx="661">
                  <c:v>39636</c:v>
                </c:pt>
                <c:pt idx="662">
                  <c:v>39637</c:v>
                </c:pt>
                <c:pt idx="663">
                  <c:v>39638</c:v>
                </c:pt>
                <c:pt idx="664">
                  <c:v>39639</c:v>
                </c:pt>
                <c:pt idx="665">
                  <c:v>39640</c:v>
                </c:pt>
                <c:pt idx="666">
                  <c:v>39641</c:v>
                </c:pt>
                <c:pt idx="667">
                  <c:v>39642</c:v>
                </c:pt>
                <c:pt idx="668">
                  <c:v>39643</c:v>
                </c:pt>
                <c:pt idx="669">
                  <c:v>39644</c:v>
                </c:pt>
                <c:pt idx="670">
                  <c:v>39645</c:v>
                </c:pt>
                <c:pt idx="671">
                  <c:v>39646</c:v>
                </c:pt>
                <c:pt idx="672">
                  <c:v>39647</c:v>
                </c:pt>
                <c:pt idx="673">
                  <c:v>39648</c:v>
                </c:pt>
                <c:pt idx="674">
                  <c:v>39649</c:v>
                </c:pt>
                <c:pt idx="675">
                  <c:v>39650</c:v>
                </c:pt>
                <c:pt idx="676">
                  <c:v>39651</c:v>
                </c:pt>
                <c:pt idx="677">
                  <c:v>39652</c:v>
                </c:pt>
                <c:pt idx="678">
                  <c:v>39653</c:v>
                </c:pt>
                <c:pt idx="679">
                  <c:v>39654</c:v>
                </c:pt>
                <c:pt idx="680">
                  <c:v>39655</c:v>
                </c:pt>
                <c:pt idx="681">
                  <c:v>39656</c:v>
                </c:pt>
                <c:pt idx="682">
                  <c:v>39657</c:v>
                </c:pt>
                <c:pt idx="683">
                  <c:v>39658</c:v>
                </c:pt>
                <c:pt idx="684">
                  <c:v>39659</c:v>
                </c:pt>
                <c:pt idx="685">
                  <c:v>39660</c:v>
                </c:pt>
                <c:pt idx="686">
                  <c:v>39661</c:v>
                </c:pt>
                <c:pt idx="687">
                  <c:v>39662</c:v>
                </c:pt>
                <c:pt idx="688">
                  <c:v>39663</c:v>
                </c:pt>
                <c:pt idx="689">
                  <c:v>39664</c:v>
                </c:pt>
                <c:pt idx="690">
                  <c:v>39665</c:v>
                </c:pt>
                <c:pt idx="691">
                  <c:v>39666</c:v>
                </c:pt>
                <c:pt idx="692">
                  <c:v>39667</c:v>
                </c:pt>
                <c:pt idx="693">
                  <c:v>39668</c:v>
                </c:pt>
                <c:pt idx="694">
                  <c:v>39669</c:v>
                </c:pt>
                <c:pt idx="695">
                  <c:v>39670</c:v>
                </c:pt>
                <c:pt idx="696">
                  <c:v>39671</c:v>
                </c:pt>
                <c:pt idx="697">
                  <c:v>39672</c:v>
                </c:pt>
                <c:pt idx="698">
                  <c:v>39673</c:v>
                </c:pt>
                <c:pt idx="699">
                  <c:v>39674</c:v>
                </c:pt>
                <c:pt idx="700">
                  <c:v>39675</c:v>
                </c:pt>
                <c:pt idx="701">
                  <c:v>39676</c:v>
                </c:pt>
                <c:pt idx="702">
                  <c:v>39677</c:v>
                </c:pt>
                <c:pt idx="703">
                  <c:v>39678</c:v>
                </c:pt>
                <c:pt idx="704">
                  <c:v>39679</c:v>
                </c:pt>
                <c:pt idx="705">
                  <c:v>39680</c:v>
                </c:pt>
                <c:pt idx="706">
                  <c:v>39681</c:v>
                </c:pt>
                <c:pt idx="707">
                  <c:v>39682</c:v>
                </c:pt>
                <c:pt idx="708">
                  <c:v>39683</c:v>
                </c:pt>
                <c:pt idx="709">
                  <c:v>39684</c:v>
                </c:pt>
                <c:pt idx="710">
                  <c:v>39685</c:v>
                </c:pt>
                <c:pt idx="711">
                  <c:v>39686</c:v>
                </c:pt>
                <c:pt idx="712">
                  <c:v>39687</c:v>
                </c:pt>
                <c:pt idx="713">
                  <c:v>39688</c:v>
                </c:pt>
                <c:pt idx="714">
                  <c:v>39689</c:v>
                </c:pt>
                <c:pt idx="715">
                  <c:v>39690</c:v>
                </c:pt>
                <c:pt idx="716">
                  <c:v>39691</c:v>
                </c:pt>
                <c:pt idx="717">
                  <c:v>39692</c:v>
                </c:pt>
                <c:pt idx="718">
                  <c:v>39693</c:v>
                </c:pt>
                <c:pt idx="719">
                  <c:v>39694</c:v>
                </c:pt>
                <c:pt idx="720">
                  <c:v>39695</c:v>
                </c:pt>
                <c:pt idx="721">
                  <c:v>39696</c:v>
                </c:pt>
                <c:pt idx="722">
                  <c:v>39697</c:v>
                </c:pt>
                <c:pt idx="723">
                  <c:v>39698</c:v>
                </c:pt>
                <c:pt idx="724">
                  <c:v>39699</c:v>
                </c:pt>
                <c:pt idx="725">
                  <c:v>39700</c:v>
                </c:pt>
                <c:pt idx="726">
                  <c:v>39701</c:v>
                </c:pt>
                <c:pt idx="727">
                  <c:v>39702</c:v>
                </c:pt>
                <c:pt idx="728">
                  <c:v>39703</c:v>
                </c:pt>
                <c:pt idx="729">
                  <c:v>39704</c:v>
                </c:pt>
                <c:pt idx="730">
                  <c:v>39705</c:v>
                </c:pt>
                <c:pt idx="731">
                  <c:v>39706</c:v>
                </c:pt>
                <c:pt idx="732">
                  <c:v>39707</c:v>
                </c:pt>
                <c:pt idx="733">
                  <c:v>39708</c:v>
                </c:pt>
                <c:pt idx="734">
                  <c:v>39709</c:v>
                </c:pt>
                <c:pt idx="735">
                  <c:v>39710</c:v>
                </c:pt>
                <c:pt idx="736">
                  <c:v>39711</c:v>
                </c:pt>
                <c:pt idx="737">
                  <c:v>39712</c:v>
                </c:pt>
                <c:pt idx="738">
                  <c:v>39713</c:v>
                </c:pt>
                <c:pt idx="739">
                  <c:v>39714</c:v>
                </c:pt>
                <c:pt idx="740">
                  <c:v>39715</c:v>
                </c:pt>
                <c:pt idx="741">
                  <c:v>39716</c:v>
                </c:pt>
                <c:pt idx="742">
                  <c:v>39717</c:v>
                </c:pt>
                <c:pt idx="743">
                  <c:v>39718</c:v>
                </c:pt>
                <c:pt idx="744">
                  <c:v>39719</c:v>
                </c:pt>
                <c:pt idx="745">
                  <c:v>39720</c:v>
                </c:pt>
                <c:pt idx="746">
                  <c:v>39721</c:v>
                </c:pt>
                <c:pt idx="747">
                  <c:v>39722</c:v>
                </c:pt>
                <c:pt idx="748">
                  <c:v>39723</c:v>
                </c:pt>
                <c:pt idx="749">
                  <c:v>39724</c:v>
                </c:pt>
                <c:pt idx="750">
                  <c:v>39725</c:v>
                </c:pt>
                <c:pt idx="751">
                  <c:v>39726</c:v>
                </c:pt>
                <c:pt idx="752">
                  <c:v>39727</c:v>
                </c:pt>
                <c:pt idx="753">
                  <c:v>39728</c:v>
                </c:pt>
                <c:pt idx="754">
                  <c:v>39729</c:v>
                </c:pt>
                <c:pt idx="755">
                  <c:v>39730</c:v>
                </c:pt>
                <c:pt idx="756">
                  <c:v>39731</c:v>
                </c:pt>
                <c:pt idx="757">
                  <c:v>39732</c:v>
                </c:pt>
                <c:pt idx="758">
                  <c:v>39733</c:v>
                </c:pt>
                <c:pt idx="759">
                  <c:v>39734</c:v>
                </c:pt>
                <c:pt idx="760">
                  <c:v>39735</c:v>
                </c:pt>
                <c:pt idx="761">
                  <c:v>39736</c:v>
                </c:pt>
                <c:pt idx="762">
                  <c:v>39737</c:v>
                </c:pt>
                <c:pt idx="763">
                  <c:v>39738</c:v>
                </c:pt>
                <c:pt idx="764">
                  <c:v>39739</c:v>
                </c:pt>
                <c:pt idx="765">
                  <c:v>39740</c:v>
                </c:pt>
                <c:pt idx="766">
                  <c:v>39741</c:v>
                </c:pt>
                <c:pt idx="767">
                  <c:v>39742</c:v>
                </c:pt>
                <c:pt idx="768">
                  <c:v>39743</c:v>
                </c:pt>
                <c:pt idx="769">
                  <c:v>39744</c:v>
                </c:pt>
                <c:pt idx="770">
                  <c:v>39745</c:v>
                </c:pt>
                <c:pt idx="771">
                  <c:v>39746</c:v>
                </c:pt>
                <c:pt idx="772">
                  <c:v>39747</c:v>
                </c:pt>
                <c:pt idx="773">
                  <c:v>39748</c:v>
                </c:pt>
                <c:pt idx="774">
                  <c:v>39749</c:v>
                </c:pt>
                <c:pt idx="775">
                  <c:v>39750</c:v>
                </c:pt>
                <c:pt idx="776">
                  <c:v>39751</c:v>
                </c:pt>
                <c:pt idx="777">
                  <c:v>39752</c:v>
                </c:pt>
                <c:pt idx="778">
                  <c:v>39753</c:v>
                </c:pt>
                <c:pt idx="779">
                  <c:v>39754</c:v>
                </c:pt>
                <c:pt idx="780">
                  <c:v>39755</c:v>
                </c:pt>
                <c:pt idx="781">
                  <c:v>39756</c:v>
                </c:pt>
                <c:pt idx="782">
                  <c:v>39757</c:v>
                </c:pt>
                <c:pt idx="783">
                  <c:v>39758</c:v>
                </c:pt>
                <c:pt idx="784">
                  <c:v>39759</c:v>
                </c:pt>
                <c:pt idx="785">
                  <c:v>39760</c:v>
                </c:pt>
                <c:pt idx="786">
                  <c:v>39761</c:v>
                </c:pt>
                <c:pt idx="787">
                  <c:v>39762</c:v>
                </c:pt>
                <c:pt idx="788">
                  <c:v>39763</c:v>
                </c:pt>
                <c:pt idx="789">
                  <c:v>39764</c:v>
                </c:pt>
                <c:pt idx="790">
                  <c:v>39765</c:v>
                </c:pt>
                <c:pt idx="791">
                  <c:v>39766</c:v>
                </c:pt>
                <c:pt idx="792">
                  <c:v>39767</c:v>
                </c:pt>
                <c:pt idx="793">
                  <c:v>39768</c:v>
                </c:pt>
                <c:pt idx="794">
                  <c:v>39769</c:v>
                </c:pt>
                <c:pt idx="795">
                  <c:v>39770</c:v>
                </c:pt>
                <c:pt idx="796">
                  <c:v>39771</c:v>
                </c:pt>
                <c:pt idx="797">
                  <c:v>39772</c:v>
                </c:pt>
                <c:pt idx="798">
                  <c:v>39773</c:v>
                </c:pt>
                <c:pt idx="799">
                  <c:v>39774</c:v>
                </c:pt>
                <c:pt idx="800">
                  <c:v>39775</c:v>
                </c:pt>
                <c:pt idx="801">
                  <c:v>39776</c:v>
                </c:pt>
                <c:pt idx="802">
                  <c:v>39777</c:v>
                </c:pt>
                <c:pt idx="803">
                  <c:v>39778</c:v>
                </c:pt>
                <c:pt idx="804">
                  <c:v>39779</c:v>
                </c:pt>
                <c:pt idx="805">
                  <c:v>39780</c:v>
                </c:pt>
                <c:pt idx="806">
                  <c:v>39781</c:v>
                </c:pt>
                <c:pt idx="807">
                  <c:v>39782</c:v>
                </c:pt>
                <c:pt idx="808">
                  <c:v>39783</c:v>
                </c:pt>
                <c:pt idx="809">
                  <c:v>39784</c:v>
                </c:pt>
                <c:pt idx="810">
                  <c:v>39785</c:v>
                </c:pt>
                <c:pt idx="811">
                  <c:v>39786</c:v>
                </c:pt>
                <c:pt idx="812">
                  <c:v>39787</c:v>
                </c:pt>
                <c:pt idx="813">
                  <c:v>39788</c:v>
                </c:pt>
                <c:pt idx="814">
                  <c:v>39789</c:v>
                </c:pt>
                <c:pt idx="815">
                  <c:v>39790</c:v>
                </c:pt>
                <c:pt idx="816">
                  <c:v>39791</c:v>
                </c:pt>
                <c:pt idx="817">
                  <c:v>39792</c:v>
                </c:pt>
                <c:pt idx="818">
                  <c:v>39793</c:v>
                </c:pt>
                <c:pt idx="819">
                  <c:v>39794</c:v>
                </c:pt>
                <c:pt idx="820">
                  <c:v>39795</c:v>
                </c:pt>
                <c:pt idx="821">
                  <c:v>39796</c:v>
                </c:pt>
                <c:pt idx="822">
                  <c:v>39797</c:v>
                </c:pt>
                <c:pt idx="823">
                  <c:v>39798</c:v>
                </c:pt>
                <c:pt idx="824">
                  <c:v>39799</c:v>
                </c:pt>
                <c:pt idx="825">
                  <c:v>39800</c:v>
                </c:pt>
                <c:pt idx="826">
                  <c:v>39801</c:v>
                </c:pt>
                <c:pt idx="827">
                  <c:v>39802</c:v>
                </c:pt>
                <c:pt idx="828">
                  <c:v>39803</c:v>
                </c:pt>
                <c:pt idx="829">
                  <c:v>39804</c:v>
                </c:pt>
                <c:pt idx="830">
                  <c:v>39805</c:v>
                </c:pt>
                <c:pt idx="831">
                  <c:v>39806</c:v>
                </c:pt>
                <c:pt idx="832">
                  <c:v>39807</c:v>
                </c:pt>
                <c:pt idx="833">
                  <c:v>39808</c:v>
                </c:pt>
                <c:pt idx="834">
                  <c:v>39809</c:v>
                </c:pt>
                <c:pt idx="835">
                  <c:v>39810</c:v>
                </c:pt>
                <c:pt idx="836">
                  <c:v>39811</c:v>
                </c:pt>
                <c:pt idx="837">
                  <c:v>39812</c:v>
                </c:pt>
                <c:pt idx="838">
                  <c:v>39813</c:v>
                </c:pt>
                <c:pt idx="839">
                  <c:v>39814</c:v>
                </c:pt>
                <c:pt idx="840">
                  <c:v>39815</c:v>
                </c:pt>
                <c:pt idx="841">
                  <c:v>39816</c:v>
                </c:pt>
                <c:pt idx="842">
                  <c:v>39817</c:v>
                </c:pt>
                <c:pt idx="843">
                  <c:v>39818</c:v>
                </c:pt>
                <c:pt idx="844">
                  <c:v>39819</c:v>
                </c:pt>
                <c:pt idx="845">
                  <c:v>39820</c:v>
                </c:pt>
                <c:pt idx="846">
                  <c:v>39821</c:v>
                </c:pt>
                <c:pt idx="847">
                  <c:v>39822</c:v>
                </c:pt>
                <c:pt idx="848">
                  <c:v>39823</c:v>
                </c:pt>
                <c:pt idx="849">
                  <c:v>39824</c:v>
                </c:pt>
                <c:pt idx="850">
                  <c:v>39825</c:v>
                </c:pt>
                <c:pt idx="851">
                  <c:v>39826</c:v>
                </c:pt>
                <c:pt idx="852">
                  <c:v>39827</c:v>
                </c:pt>
                <c:pt idx="853">
                  <c:v>39828</c:v>
                </c:pt>
                <c:pt idx="854">
                  <c:v>39829</c:v>
                </c:pt>
                <c:pt idx="855">
                  <c:v>39830</c:v>
                </c:pt>
                <c:pt idx="856">
                  <c:v>39831</c:v>
                </c:pt>
                <c:pt idx="857">
                  <c:v>39832</c:v>
                </c:pt>
                <c:pt idx="858">
                  <c:v>39833</c:v>
                </c:pt>
                <c:pt idx="859">
                  <c:v>39834</c:v>
                </c:pt>
                <c:pt idx="860">
                  <c:v>39835</c:v>
                </c:pt>
                <c:pt idx="861">
                  <c:v>39836</c:v>
                </c:pt>
                <c:pt idx="862">
                  <c:v>39837</c:v>
                </c:pt>
                <c:pt idx="863">
                  <c:v>39838</c:v>
                </c:pt>
                <c:pt idx="864">
                  <c:v>39839</c:v>
                </c:pt>
                <c:pt idx="865">
                  <c:v>39840</c:v>
                </c:pt>
                <c:pt idx="866">
                  <c:v>39841</c:v>
                </c:pt>
                <c:pt idx="867">
                  <c:v>39842</c:v>
                </c:pt>
                <c:pt idx="868">
                  <c:v>39843</c:v>
                </c:pt>
                <c:pt idx="869">
                  <c:v>39844</c:v>
                </c:pt>
                <c:pt idx="870">
                  <c:v>39845</c:v>
                </c:pt>
                <c:pt idx="871">
                  <c:v>39846</c:v>
                </c:pt>
                <c:pt idx="872">
                  <c:v>39847</c:v>
                </c:pt>
                <c:pt idx="873">
                  <c:v>39848</c:v>
                </c:pt>
                <c:pt idx="874">
                  <c:v>39849</c:v>
                </c:pt>
                <c:pt idx="875">
                  <c:v>39850</c:v>
                </c:pt>
                <c:pt idx="876">
                  <c:v>39851</c:v>
                </c:pt>
                <c:pt idx="877">
                  <c:v>39852</c:v>
                </c:pt>
                <c:pt idx="878">
                  <c:v>39853</c:v>
                </c:pt>
                <c:pt idx="879">
                  <c:v>39854</c:v>
                </c:pt>
                <c:pt idx="880">
                  <c:v>39855</c:v>
                </c:pt>
                <c:pt idx="881">
                  <c:v>39856</c:v>
                </c:pt>
                <c:pt idx="882">
                  <c:v>39857</c:v>
                </c:pt>
                <c:pt idx="883">
                  <c:v>39858</c:v>
                </c:pt>
                <c:pt idx="884">
                  <c:v>39859</c:v>
                </c:pt>
                <c:pt idx="885">
                  <c:v>39860</c:v>
                </c:pt>
                <c:pt idx="886">
                  <c:v>39861</c:v>
                </c:pt>
                <c:pt idx="887">
                  <c:v>39862</c:v>
                </c:pt>
                <c:pt idx="888">
                  <c:v>39863</c:v>
                </c:pt>
                <c:pt idx="889">
                  <c:v>39864</c:v>
                </c:pt>
                <c:pt idx="890">
                  <c:v>39865</c:v>
                </c:pt>
                <c:pt idx="891">
                  <c:v>39866</c:v>
                </c:pt>
                <c:pt idx="892">
                  <c:v>39867</c:v>
                </c:pt>
                <c:pt idx="893">
                  <c:v>39868</c:v>
                </c:pt>
                <c:pt idx="894">
                  <c:v>39869</c:v>
                </c:pt>
                <c:pt idx="895">
                  <c:v>39870</c:v>
                </c:pt>
                <c:pt idx="896">
                  <c:v>39871</c:v>
                </c:pt>
                <c:pt idx="897">
                  <c:v>39872</c:v>
                </c:pt>
                <c:pt idx="898">
                  <c:v>39873</c:v>
                </c:pt>
                <c:pt idx="899">
                  <c:v>39874</c:v>
                </c:pt>
                <c:pt idx="900">
                  <c:v>39875</c:v>
                </c:pt>
                <c:pt idx="901">
                  <c:v>39876</c:v>
                </c:pt>
                <c:pt idx="902">
                  <c:v>39877</c:v>
                </c:pt>
                <c:pt idx="903">
                  <c:v>39878</c:v>
                </c:pt>
                <c:pt idx="904">
                  <c:v>39879</c:v>
                </c:pt>
                <c:pt idx="905">
                  <c:v>39880</c:v>
                </c:pt>
                <c:pt idx="906">
                  <c:v>39881</c:v>
                </c:pt>
                <c:pt idx="907">
                  <c:v>39882</c:v>
                </c:pt>
                <c:pt idx="908">
                  <c:v>39883</c:v>
                </c:pt>
                <c:pt idx="909">
                  <c:v>39884</c:v>
                </c:pt>
                <c:pt idx="910">
                  <c:v>39885</c:v>
                </c:pt>
                <c:pt idx="911">
                  <c:v>39886</c:v>
                </c:pt>
                <c:pt idx="912">
                  <c:v>39887</c:v>
                </c:pt>
                <c:pt idx="913">
                  <c:v>39888</c:v>
                </c:pt>
                <c:pt idx="914">
                  <c:v>39889</c:v>
                </c:pt>
                <c:pt idx="915">
                  <c:v>39890</c:v>
                </c:pt>
                <c:pt idx="916">
                  <c:v>39891</c:v>
                </c:pt>
                <c:pt idx="917">
                  <c:v>39892</c:v>
                </c:pt>
                <c:pt idx="918">
                  <c:v>39893</c:v>
                </c:pt>
                <c:pt idx="919">
                  <c:v>39894</c:v>
                </c:pt>
                <c:pt idx="920">
                  <c:v>39895</c:v>
                </c:pt>
                <c:pt idx="921">
                  <c:v>39896</c:v>
                </c:pt>
                <c:pt idx="922">
                  <c:v>39897</c:v>
                </c:pt>
                <c:pt idx="923">
                  <c:v>39898</c:v>
                </c:pt>
                <c:pt idx="924">
                  <c:v>39899</c:v>
                </c:pt>
                <c:pt idx="925">
                  <c:v>39900</c:v>
                </c:pt>
                <c:pt idx="926">
                  <c:v>39901</c:v>
                </c:pt>
                <c:pt idx="927">
                  <c:v>39902</c:v>
                </c:pt>
                <c:pt idx="928">
                  <c:v>39903</c:v>
                </c:pt>
                <c:pt idx="929">
                  <c:v>39904</c:v>
                </c:pt>
                <c:pt idx="930">
                  <c:v>39905</c:v>
                </c:pt>
                <c:pt idx="931">
                  <c:v>39906</c:v>
                </c:pt>
                <c:pt idx="932">
                  <c:v>39907</c:v>
                </c:pt>
                <c:pt idx="933">
                  <c:v>39908</c:v>
                </c:pt>
                <c:pt idx="934">
                  <c:v>39909</c:v>
                </c:pt>
                <c:pt idx="935">
                  <c:v>39910</c:v>
                </c:pt>
                <c:pt idx="936">
                  <c:v>39911</c:v>
                </c:pt>
                <c:pt idx="937">
                  <c:v>39912</c:v>
                </c:pt>
                <c:pt idx="938">
                  <c:v>39913</c:v>
                </c:pt>
                <c:pt idx="939">
                  <c:v>39914</c:v>
                </c:pt>
                <c:pt idx="940">
                  <c:v>39915</c:v>
                </c:pt>
                <c:pt idx="941">
                  <c:v>39916</c:v>
                </c:pt>
                <c:pt idx="942">
                  <c:v>39917</c:v>
                </c:pt>
                <c:pt idx="943">
                  <c:v>39918</c:v>
                </c:pt>
                <c:pt idx="944">
                  <c:v>39919</c:v>
                </c:pt>
                <c:pt idx="945">
                  <c:v>39920</c:v>
                </c:pt>
                <c:pt idx="946">
                  <c:v>39921</c:v>
                </c:pt>
                <c:pt idx="947">
                  <c:v>39922</c:v>
                </c:pt>
                <c:pt idx="948">
                  <c:v>39923</c:v>
                </c:pt>
                <c:pt idx="949">
                  <c:v>39924</c:v>
                </c:pt>
                <c:pt idx="950">
                  <c:v>39925</c:v>
                </c:pt>
                <c:pt idx="951">
                  <c:v>39926</c:v>
                </c:pt>
                <c:pt idx="952">
                  <c:v>39927</c:v>
                </c:pt>
                <c:pt idx="953">
                  <c:v>39928</c:v>
                </c:pt>
                <c:pt idx="954">
                  <c:v>39929</c:v>
                </c:pt>
                <c:pt idx="955">
                  <c:v>39930</c:v>
                </c:pt>
                <c:pt idx="956">
                  <c:v>39931</c:v>
                </c:pt>
                <c:pt idx="957">
                  <c:v>39932</c:v>
                </c:pt>
                <c:pt idx="958">
                  <c:v>39933</c:v>
                </c:pt>
                <c:pt idx="959">
                  <c:v>39934</c:v>
                </c:pt>
                <c:pt idx="960">
                  <c:v>39935</c:v>
                </c:pt>
                <c:pt idx="961">
                  <c:v>39936</c:v>
                </c:pt>
                <c:pt idx="962">
                  <c:v>39937</c:v>
                </c:pt>
                <c:pt idx="963">
                  <c:v>39938</c:v>
                </c:pt>
                <c:pt idx="964">
                  <c:v>39939</c:v>
                </c:pt>
                <c:pt idx="965">
                  <c:v>39940</c:v>
                </c:pt>
                <c:pt idx="966">
                  <c:v>39941</c:v>
                </c:pt>
                <c:pt idx="967">
                  <c:v>39942</c:v>
                </c:pt>
                <c:pt idx="968">
                  <c:v>39943</c:v>
                </c:pt>
                <c:pt idx="969">
                  <c:v>39944</c:v>
                </c:pt>
                <c:pt idx="970">
                  <c:v>39945</c:v>
                </c:pt>
                <c:pt idx="971">
                  <c:v>39946</c:v>
                </c:pt>
                <c:pt idx="972">
                  <c:v>39947</c:v>
                </c:pt>
                <c:pt idx="973">
                  <c:v>39948</c:v>
                </c:pt>
                <c:pt idx="974">
                  <c:v>39949</c:v>
                </c:pt>
                <c:pt idx="975">
                  <c:v>39950</c:v>
                </c:pt>
                <c:pt idx="976">
                  <c:v>39951</c:v>
                </c:pt>
                <c:pt idx="977">
                  <c:v>39952</c:v>
                </c:pt>
                <c:pt idx="978">
                  <c:v>39953</c:v>
                </c:pt>
                <c:pt idx="979">
                  <c:v>39954</c:v>
                </c:pt>
                <c:pt idx="980">
                  <c:v>39955</c:v>
                </c:pt>
                <c:pt idx="981">
                  <c:v>39956</c:v>
                </c:pt>
                <c:pt idx="982">
                  <c:v>39957</c:v>
                </c:pt>
                <c:pt idx="983">
                  <c:v>39958</c:v>
                </c:pt>
                <c:pt idx="984">
                  <c:v>39959</c:v>
                </c:pt>
                <c:pt idx="985">
                  <c:v>39960</c:v>
                </c:pt>
                <c:pt idx="986">
                  <c:v>39961</c:v>
                </c:pt>
                <c:pt idx="987">
                  <c:v>39962</c:v>
                </c:pt>
                <c:pt idx="988">
                  <c:v>39963</c:v>
                </c:pt>
                <c:pt idx="989">
                  <c:v>39964</c:v>
                </c:pt>
                <c:pt idx="990">
                  <c:v>39965</c:v>
                </c:pt>
                <c:pt idx="991">
                  <c:v>39966</c:v>
                </c:pt>
                <c:pt idx="992">
                  <c:v>39967</c:v>
                </c:pt>
                <c:pt idx="993">
                  <c:v>39968</c:v>
                </c:pt>
                <c:pt idx="994">
                  <c:v>39969</c:v>
                </c:pt>
                <c:pt idx="995">
                  <c:v>39970</c:v>
                </c:pt>
                <c:pt idx="996">
                  <c:v>39971</c:v>
                </c:pt>
                <c:pt idx="997">
                  <c:v>39972</c:v>
                </c:pt>
                <c:pt idx="998">
                  <c:v>39973</c:v>
                </c:pt>
                <c:pt idx="999">
                  <c:v>39974</c:v>
                </c:pt>
                <c:pt idx="1000">
                  <c:v>39975</c:v>
                </c:pt>
                <c:pt idx="1001">
                  <c:v>39976</c:v>
                </c:pt>
                <c:pt idx="1002">
                  <c:v>39977</c:v>
                </c:pt>
                <c:pt idx="1003">
                  <c:v>39978</c:v>
                </c:pt>
                <c:pt idx="1004">
                  <c:v>39979</c:v>
                </c:pt>
                <c:pt idx="1005">
                  <c:v>39980</c:v>
                </c:pt>
                <c:pt idx="1006">
                  <c:v>39981</c:v>
                </c:pt>
                <c:pt idx="1007">
                  <c:v>39982</c:v>
                </c:pt>
                <c:pt idx="1008">
                  <c:v>39983</c:v>
                </c:pt>
                <c:pt idx="1009">
                  <c:v>39984</c:v>
                </c:pt>
                <c:pt idx="1010">
                  <c:v>39985</c:v>
                </c:pt>
                <c:pt idx="1011">
                  <c:v>39986</c:v>
                </c:pt>
                <c:pt idx="1012">
                  <c:v>39987</c:v>
                </c:pt>
                <c:pt idx="1013">
                  <c:v>39988</c:v>
                </c:pt>
                <c:pt idx="1014">
                  <c:v>39989</c:v>
                </c:pt>
                <c:pt idx="1015">
                  <c:v>39990</c:v>
                </c:pt>
                <c:pt idx="1016">
                  <c:v>39991</c:v>
                </c:pt>
                <c:pt idx="1017">
                  <c:v>39992</c:v>
                </c:pt>
                <c:pt idx="1018">
                  <c:v>39993</c:v>
                </c:pt>
                <c:pt idx="1019">
                  <c:v>39994</c:v>
                </c:pt>
                <c:pt idx="1020">
                  <c:v>39995</c:v>
                </c:pt>
                <c:pt idx="1021">
                  <c:v>39996</c:v>
                </c:pt>
                <c:pt idx="1022">
                  <c:v>39997</c:v>
                </c:pt>
                <c:pt idx="1023">
                  <c:v>39998</c:v>
                </c:pt>
                <c:pt idx="1024">
                  <c:v>39999</c:v>
                </c:pt>
                <c:pt idx="1025">
                  <c:v>40000</c:v>
                </c:pt>
                <c:pt idx="1026">
                  <c:v>40001</c:v>
                </c:pt>
                <c:pt idx="1027">
                  <c:v>40002</c:v>
                </c:pt>
                <c:pt idx="1028">
                  <c:v>40003</c:v>
                </c:pt>
                <c:pt idx="1029">
                  <c:v>40004</c:v>
                </c:pt>
                <c:pt idx="1030">
                  <c:v>40005</c:v>
                </c:pt>
                <c:pt idx="1031">
                  <c:v>40006</c:v>
                </c:pt>
                <c:pt idx="1032">
                  <c:v>40007</c:v>
                </c:pt>
                <c:pt idx="1033">
                  <c:v>40008</c:v>
                </c:pt>
                <c:pt idx="1034">
                  <c:v>40009</c:v>
                </c:pt>
                <c:pt idx="1035">
                  <c:v>40010</c:v>
                </c:pt>
                <c:pt idx="1036">
                  <c:v>40011</c:v>
                </c:pt>
                <c:pt idx="1037">
                  <c:v>40012</c:v>
                </c:pt>
                <c:pt idx="1038">
                  <c:v>40013</c:v>
                </c:pt>
                <c:pt idx="1039">
                  <c:v>40014</c:v>
                </c:pt>
                <c:pt idx="1040">
                  <c:v>40015</c:v>
                </c:pt>
                <c:pt idx="1041">
                  <c:v>40016</c:v>
                </c:pt>
                <c:pt idx="1042">
                  <c:v>40017</c:v>
                </c:pt>
                <c:pt idx="1043">
                  <c:v>40018</c:v>
                </c:pt>
                <c:pt idx="1044">
                  <c:v>40019</c:v>
                </c:pt>
                <c:pt idx="1045">
                  <c:v>40020</c:v>
                </c:pt>
                <c:pt idx="1046">
                  <c:v>40021</c:v>
                </c:pt>
                <c:pt idx="1047">
                  <c:v>40022</c:v>
                </c:pt>
                <c:pt idx="1048">
                  <c:v>40023</c:v>
                </c:pt>
                <c:pt idx="1049">
                  <c:v>40024</c:v>
                </c:pt>
                <c:pt idx="1050">
                  <c:v>40025</c:v>
                </c:pt>
                <c:pt idx="1051">
                  <c:v>40026</c:v>
                </c:pt>
                <c:pt idx="1052">
                  <c:v>40027</c:v>
                </c:pt>
                <c:pt idx="1053">
                  <c:v>40028</c:v>
                </c:pt>
                <c:pt idx="1054">
                  <c:v>40029</c:v>
                </c:pt>
                <c:pt idx="1055">
                  <c:v>40030</c:v>
                </c:pt>
                <c:pt idx="1056">
                  <c:v>40031</c:v>
                </c:pt>
                <c:pt idx="1057">
                  <c:v>40032</c:v>
                </c:pt>
                <c:pt idx="1058">
                  <c:v>40033</c:v>
                </c:pt>
                <c:pt idx="1059">
                  <c:v>40034</c:v>
                </c:pt>
                <c:pt idx="1060">
                  <c:v>40035</c:v>
                </c:pt>
                <c:pt idx="1061">
                  <c:v>40036</c:v>
                </c:pt>
                <c:pt idx="1062">
                  <c:v>40037</c:v>
                </c:pt>
                <c:pt idx="1063">
                  <c:v>40038</c:v>
                </c:pt>
                <c:pt idx="1064">
                  <c:v>40039</c:v>
                </c:pt>
                <c:pt idx="1065">
                  <c:v>40040</c:v>
                </c:pt>
                <c:pt idx="1066">
                  <c:v>40041</c:v>
                </c:pt>
                <c:pt idx="1067">
                  <c:v>40042</c:v>
                </c:pt>
                <c:pt idx="1068">
                  <c:v>40043</c:v>
                </c:pt>
                <c:pt idx="1069">
                  <c:v>40044</c:v>
                </c:pt>
                <c:pt idx="1070">
                  <c:v>40045</c:v>
                </c:pt>
                <c:pt idx="1071">
                  <c:v>40046</c:v>
                </c:pt>
                <c:pt idx="1072">
                  <c:v>40047</c:v>
                </c:pt>
                <c:pt idx="1073">
                  <c:v>40048</c:v>
                </c:pt>
                <c:pt idx="1074">
                  <c:v>40049</c:v>
                </c:pt>
                <c:pt idx="1075">
                  <c:v>40050</c:v>
                </c:pt>
                <c:pt idx="1076">
                  <c:v>40051</c:v>
                </c:pt>
                <c:pt idx="1077">
                  <c:v>40052</c:v>
                </c:pt>
                <c:pt idx="1078">
                  <c:v>40053</c:v>
                </c:pt>
                <c:pt idx="1079">
                  <c:v>40054</c:v>
                </c:pt>
                <c:pt idx="1080">
                  <c:v>40055</c:v>
                </c:pt>
                <c:pt idx="1081">
                  <c:v>40056</c:v>
                </c:pt>
                <c:pt idx="1082">
                  <c:v>40057</c:v>
                </c:pt>
                <c:pt idx="1083">
                  <c:v>40058</c:v>
                </c:pt>
                <c:pt idx="1084">
                  <c:v>40059</c:v>
                </c:pt>
                <c:pt idx="1085">
                  <c:v>40060</c:v>
                </c:pt>
                <c:pt idx="1086">
                  <c:v>40061</c:v>
                </c:pt>
                <c:pt idx="1087">
                  <c:v>40062</c:v>
                </c:pt>
                <c:pt idx="1088">
                  <c:v>40063</c:v>
                </c:pt>
                <c:pt idx="1089">
                  <c:v>40064</c:v>
                </c:pt>
                <c:pt idx="1090">
                  <c:v>40065</c:v>
                </c:pt>
                <c:pt idx="1091">
                  <c:v>40066</c:v>
                </c:pt>
                <c:pt idx="1092">
                  <c:v>40067</c:v>
                </c:pt>
                <c:pt idx="1093">
                  <c:v>40068</c:v>
                </c:pt>
                <c:pt idx="1094">
                  <c:v>40069</c:v>
                </c:pt>
                <c:pt idx="1095">
                  <c:v>40070</c:v>
                </c:pt>
                <c:pt idx="1096">
                  <c:v>40071</c:v>
                </c:pt>
                <c:pt idx="1097">
                  <c:v>40072</c:v>
                </c:pt>
                <c:pt idx="1098">
                  <c:v>40073</c:v>
                </c:pt>
                <c:pt idx="1099">
                  <c:v>40074</c:v>
                </c:pt>
                <c:pt idx="1100">
                  <c:v>40075</c:v>
                </c:pt>
                <c:pt idx="1101">
                  <c:v>40076</c:v>
                </c:pt>
                <c:pt idx="1102">
                  <c:v>40077</c:v>
                </c:pt>
                <c:pt idx="1103">
                  <c:v>40078</c:v>
                </c:pt>
                <c:pt idx="1104">
                  <c:v>40079</c:v>
                </c:pt>
                <c:pt idx="1105">
                  <c:v>40080</c:v>
                </c:pt>
                <c:pt idx="1106">
                  <c:v>40081</c:v>
                </c:pt>
                <c:pt idx="1107">
                  <c:v>40082</c:v>
                </c:pt>
                <c:pt idx="1108">
                  <c:v>40083</c:v>
                </c:pt>
                <c:pt idx="1109">
                  <c:v>40084</c:v>
                </c:pt>
                <c:pt idx="1110">
                  <c:v>40085</c:v>
                </c:pt>
                <c:pt idx="1111">
                  <c:v>40086</c:v>
                </c:pt>
                <c:pt idx="1112">
                  <c:v>40087</c:v>
                </c:pt>
                <c:pt idx="1113">
                  <c:v>40088</c:v>
                </c:pt>
                <c:pt idx="1114">
                  <c:v>40089</c:v>
                </c:pt>
                <c:pt idx="1115">
                  <c:v>40090</c:v>
                </c:pt>
                <c:pt idx="1116">
                  <c:v>40091</c:v>
                </c:pt>
                <c:pt idx="1117">
                  <c:v>40092</c:v>
                </c:pt>
                <c:pt idx="1118">
                  <c:v>40093</c:v>
                </c:pt>
                <c:pt idx="1119">
                  <c:v>40094</c:v>
                </c:pt>
                <c:pt idx="1120">
                  <c:v>40095</c:v>
                </c:pt>
                <c:pt idx="1121">
                  <c:v>40096</c:v>
                </c:pt>
                <c:pt idx="1122">
                  <c:v>40097</c:v>
                </c:pt>
                <c:pt idx="1123">
                  <c:v>40098</c:v>
                </c:pt>
                <c:pt idx="1124">
                  <c:v>40099</c:v>
                </c:pt>
                <c:pt idx="1125">
                  <c:v>40100</c:v>
                </c:pt>
                <c:pt idx="1126">
                  <c:v>40101</c:v>
                </c:pt>
                <c:pt idx="1127">
                  <c:v>40102</c:v>
                </c:pt>
                <c:pt idx="1128">
                  <c:v>40103</c:v>
                </c:pt>
                <c:pt idx="1129">
                  <c:v>40104</c:v>
                </c:pt>
                <c:pt idx="1130">
                  <c:v>40105</c:v>
                </c:pt>
                <c:pt idx="1131">
                  <c:v>40106</c:v>
                </c:pt>
                <c:pt idx="1132">
                  <c:v>40107</c:v>
                </c:pt>
                <c:pt idx="1133">
                  <c:v>40108</c:v>
                </c:pt>
                <c:pt idx="1134">
                  <c:v>40109</c:v>
                </c:pt>
                <c:pt idx="1135">
                  <c:v>40110</c:v>
                </c:pt>
                <c:pt idx="1136">
                  <c:v>40111</c:v>
                </c:pt>
                <c:pt idx="1137">
                  <c:v>40112</c:v>
                </c:pt>
                <c:pt idx="1138">
                  <c:v>40113</c:v>
                </c:pt>
                <c:pt idx="1139">
                  <c:v>40114</c:v>
                </c:pt>
                <c:pt idx="1140">
                  <c:v>40115</c:v>
                </c:pt>
                <c:pt idx="1141">
                  <c:v>40116</c:v>
                </c:pt>
                <c:pt idx="1142">
                  <c:v>40117</c:v>
                </c:pt>
                <c:pt idx="1143">
                  <c:v>40118</c:v>
                </c:pt>
                <c:pt idx="1144">
                  <c:v>40119</c:v>
                </c:pt>
                <c:pt idx="1145">
                  <c:v>40120</c:v>
                </c:pt>
                <c:pt idx="1146">
                  <c:v>40121</c:v>
                </c:pt>
                <c:pt idx="1147">
                  <c:v>40122</c:v>
                </c:pt>
                <c:pt idx="1148">
                  <c:v>40123</c:v>
                </c:pt>
                <c:pt idx="1149">
                  <c:v>40124</c:v>
                </c:pt>
                <c:pt idx="1150">
                  <c:v>40125</c:v>
                </c:pt>
                <c:pt idx="1151">
                  <c:v>40126</c:v>
                </c:pt>
                <c:pt idx="1152">
                  <c:v>40127</c:v>
                </c:pt>
                <c:pt idx="1153">
                  <c:v>40128</c:v>
                </c:pt>
                <c:pt idx="1154">
                  <c:v>40129</c:v>
                </c:pt>
                <c:pt idx="1155">
                  <c:v>40130</c:v>
                </c:pt>
                <c:pt idx="1156">
                  <c:v>40131</c:v>
                </c:pt>
                <c:pt idx="1157">
                  <c:v>40132</c:v>
                </c:pt>
                <c:pt idx="1158">
                  <c:v>40133</c:v>
                </c:pt>
                <c:pt idx="1159">
                  <c:v>40134</c:v>
                </c:pt>
                <c:pt idx="1160">
                  <c:v>40135</c:v>
                </c:pt>
                <c:pt idx="1161">
                  <c:v>40136</c:v>
                </c:pt>
                <c:pt idx="1162">
                  <c:v>40137</c:v>
                </c:pt>
                <c:pt idx="1163">
                  <c:v>40138</c:v>
                </c:pt>
                <c:pt idx="1164">
                  <c:v>40139</c:v>
                </c:pt>
                <c:pt idx="1165">
                  <c:v>40140</c:v>
                </c:pt>
                <c:pt idx="1166">
                  <c:v>40141</c:v>
                </c:pt>
                <c:pt idx="1167">
                  <c:v>40142</c:v>
                </c:pt>
                <c:pt idx="1168">
                  <c:v>40143</c:v>
                </c:pt>
                <c:pt idx="1169">
                  <c:v>40144</c:v>
                </c:pt>
                <c:pt idx="1170">
                  <c:v>40145</c:v>
                </c:pt>
                <c:pt idx="1171">
                  <c:v>40146</c:v>
                </c:pt>
                <c:pt idx="1172">
                  <c:v>40147</c:v>
                </c:pt>
                <c:pt idx="1173">
                  <c:v>40148</c:v>
                </c:pt>
                <c:pt idx="1174">
                  <c:v>40149</c:v>
                </c:pt>
                <c:pt idx="1175">
                  <c:v>40150</c:v>
                </c:pt>
                <c:pt idx="1176">
                  <c:v>40151</c:v>
                </c:pt>
                <c:pt idx="1177">
                  <c:v>40152</c:v>
                </c:pt>
                <c:pt idx="1178">
                  <c:v>40153</c:v>
                </c:pt>
                <c:pt idx="1179">
                  <c:v>40154</c:v>
                </c:pt>
                <c:pt idx="1180">
                  <c:v>40155</c:v>
                </c:pt>
                <c:pt idx="1181">
                  <c:v>40156</c:v>
                </c:pt>
                <c:pt idx="1182">
                  <c:v>40157</c:v>
                </c:pt>
                <c:pt idx="1183">
                  <c:v>40158</c:v>
                </c:pt>
                <c:pt idx="1184">
                  <c:v>40159</c:v>
                </c:pt>
                <c:pt idx="1185">
                  <c:v>40160</c:v>
                </c:pt>
                <c:pt idx="1186">
                  <c:v>40161</c:v>
                </c:pt>
                <c:pt idx="1187">
                  <c:v>40162</c:v>
                </c:pt>
                <c:pt idx="1188">
                  <c:v>40163</c:v>
                </c:pt>
                <c:pt idx="1189">
                  <c:v>40164</c:v>
                </c:pt>
                <c:pt idx="1190">
                  <c:v>40165</c:v>
                </c:pt>
                <c:pt idx="1191">
                  <c:v>40166</c:v>
                </c:pt>
                <c:pt idx="1192">
                  <c:v>40167</c:v>
                </c:pt>
                <c:pt idx="1193">
                  <c:v>40168</c:v>
                </c:pt>
                <c:pt idx="1194">
                  <c:v>40169</c:v>
                </c:pt>
                <c:pt idx="1195">
                  <c:v>40170</c:v>
                </c:pt>
                <c:pt idx="1196">
                  <c:v>40171</c:v>
                </c:pt>
                <c:pt idx="1197">
                  <c:v>40172</c:v>
                </c:pt>
                <c:pt idx="1198">
                  <c:v>40173</c:v>
                </c:pt>
                <c:pt idx="1199">
                  <c:v>40174</c:v>
                </c:pt>
                <c:pt idx="1200">
                  <c:v>40175</c:v>
                </c:pt>
                <c:pt idx="1201">
                  <c:v>40176</c:v>
                </c:pt>
                <c:pt idx="1202">
                  <c:v>40177</c:v>
                </c:pt>
                <c:pt idx="1203">
                  <c:v>40178</c:v>
                </c:pt>
                <c:pt idx="1204">
                  <c:v>40179</c:v>
                </c:pt>
                <c:pt idx="1205">
                  <c:v>40180</c:v>
                </c:pt>
                <c:pt idx="1206">
                  <c:v>40181</c:v>
                </c:pt>
                <c:pt idx="1207">
                  <c:v>40182</c:v>
                </c:pt>
                <c:pt idx="1208">
                  <c:v>40183</c:v>
                </c:pt>
                <c:pt idx="1209">
                  <c:v>40184</c:v>
                </c:pt>
                <c:pt idx="1210">
                  <c:v>40185</c:v>
                </c:pt>
                <c:pt idx="1211">
                  <c:v>40186</c:v>
                </c:pt>
                <c:pt idx="1212">
                  <c:v>40187</c:v>
                </c:pt>
                <c:pt idx="1213">
                  <c:v>40188</c:v>
                </c:pt>
                <c:pt idx="1214">
                  <c:v>40189</c:v>
                </c:pt>
                <c:pt idx="1215">
                  <c:v>40190</c:v>
                </c:pt>
                <c:pt idx="1216">
                  <c:v>40191</c:v>
                </c:pt>
                <c:pt idx="1217">
                  <c:v>40192</c:v>
                </c:pt>
                <c:pt idx="1218">
                  <c:v>40193</c:v>
                </c:pt>
                <c:pt idx="1219">
                  <c:v>40194</c:v>
                </c:pt>
                <c:pt idx="1220">
                  <c:v>40195</c:v>
                </c:pt>
                <c:pt idx="1221">
                  <c:v>40196</c:v>
                </c:pt>
                <c:pt idx="1222">
                  <c:v>40197</c:v>
                </c:pt>
                <c:pt idx="1223">
                  <c:v>40198</c:v>
                </c:pt>
                <c:pt idx="1224">
                  <c:v>40199</c:v>
                </c:pt>
                <c:pt idx="1225">
                  <c:v>40200</c:v>
                </c:pt>
                <c:pt idx="1226">
                  <c:v>40201</c:v>
                </c:pt>
                <c:pt idx="1227">
                  <c:v>40202</c:v>
                </c:pt>
                <c:pt idx="1228">
                  <c:v>40203</c:v>
                </c:pt>
                <c:pt idx="1229">
                  <c:v>40204</c:v>
                </c:pt>
                <c:pt idx="1230">
                  <c:v>40205</c:v>
                </c:pt>
                <c:pt idx="1231">
                  <c:v>40206</c:v>
                </c:pt>
                <c:pt idx="1232">
                  <c:v>40207</c:v>
                </c:pt>
                <c:pt idx="1233">
                  <c:v>40208</c:v>
                </c:pt>
                <c:pt idx="1234">
                  <c:v>40209</c:v>
                </c:pt>
                <c:pt idx="1235">
                  <c:v>40210</c:v>
                </c:pt>
                <c:pt idx="1236">
                  <c:v>40211</c:v>
                </c:pt>
                <c:pt idx="1237">
                  <c:v>40212</c:v>
                </c:pt>
                <c:pt idx="1238">
                  <c:v>40213</c:v>
                </c:pt>
                <c:pt idx="1239">
                  <c:v>40214</c:v>
                </c:pt>
                <c:pt idx="1240">
                  <c:v>40215</c:v>
                </c:pt>
                <c:pt idx="1241">
                  <c:v>40216</c:v>
                </c:pt>
                <c:pt idx="1242">
                  <c:v>40217</c:v>
                </c:pt>
                <c:pt idx="1243">
                  <c:v>40218</c:v>
                </c:pt>
                <c:pt idx="1244">
                  <c:v>40219</c:v>
                </c:pt>
                <c:pt idx="1245">
                  <c:v>40220</c:v>
                </c:pt>
                <c:pt idx="1246">
                  <c:v>40221</c:v>
                </c:pt>
                <c:pt idx="1247">
                  <c:v>40222</c:v>
                </c:pt>
                <c:pt idx="1248">
                  <c:v>40223</c:v>
                </c:pt>
                <c:pt idx="1249">
                  <c:v>40224</c:v>
                </c:pt>
                <c:pt idx="1250">
                  <c:v>40225</c:v>
                </c:pt>
                <c:pt idx="1251">
                  <c:v>40226</c:v>
                </c:pt>
                <c:pt idx="1252">
                  <c:v>40227</c:v>
                </c:pt>
                <c:pt idx="1253">
                  <c:v>40228</c:v>
                </c:pt>
                <c:pt idx="1254">
                  <c:v>40229</c:v>
                </c:pt>
                <c:pt idx="1255">
                  <c:v>40230</c:v>
                </c:pt>
                <c:pt idx="1256">
                  <c:v>40231</c:v>
                </c:pt>
                <c:pt idx="1257">
                  <c:v>40232</c:v>
                </c:pt>
                <c:pt idx="1258">
                  <c:v>40233</c:v>
                </c:pt>
                <c:pt idx="1259">
                  <c:v>40234</c:v>
                </c:pt>
                <c:pt idx="1260">
                  <c:v>40235</c:v>
                </c:pt>
                <c:pt idx="1261">
                  <c:v>40236</c:v>
                </c:pt>
                <c:pt idx="1262">
                  <c:v>40237</c:v>
                </c:pt>
                <c:pt idx="1263">
                  <c:v>40238</c:v>
                </c:pt>
                <c:pt idx="1264">
                  <c:v>40239</c:v>
                </c:pt>
                <c:pt idx="1265">
                  <c:v>40240</c:v>
                </c:pt>
                <c:pt idx="1266">
                  <c:v>40241</c:v>
                </c:pt>
                <c:pt idx="1267">
                  <c:v>40242</c:v>
                </c:pt>
                <c:pt idx="1268">
                  <c:v>40243</c:v>
                </c:pt>
                <c:pt idx="1269">
                  <c:v>40244</c:v>
                </c:pt>
                <c:pt idx="1270">
                  <c:v>40245</c:v>
                </c:pt>
                <c:pt idx="1271">
                  <c:v>40246</c:v>
                </c:pt>
                <c:pt idx="1272">
                  <c:v>40247</c:v>
                </c:pt>
                <c:pt idx="1273">
                  <c:v>40248</c:v>
                </c:pt>
                <c:pt idx="1274">
                  <c:v>40249</c:v>
                </c:pt>
                <c:pt idx="1275">
                  <c:v>40250</c:v>
                </c:pt>
                <c:pt idx="1276">
                  <c:v>40251</c:v>
                </c:pt>
                <c:pt idx="1277">
                  <c:v>40252</c:v>
                </c:pt>
                <c:pt idx="1278">
                  <c:v>40253</c:v>
                </c:pt>
                <c:pt idx="1279">
                  <c:v>40254</c:v>
                </c:pt>
                <c:pt idx="1280">
                  <c:v>40255</c:v>
                </c:pt>
                <c:pt idx="1281">
                  <c:v>40256</c:v>
                </c:pt>
                <c:pt idx="1282">
                  <c:v>40257</c:v>
                </c:pt>
                <c:pt idx="1283">
                  <c:v>40258</c:v>
                </c:pt>
                <c:pt idx="1284">
                  <c:v>40259</c:v>
                </c:pt>
                <c:pt idx="1285">
                  <c:v>40260</c:v>
                </c:pt>
                <c:pt idx="1286">
                  <c:v>40261</c:v>
                </c:pt>
                <c:pt idx="1287">
                  <c:v>40262</c:v>
                </c:pt>
                <c:pt idx="1288">
                  <c:v>40263</c:v>
                </c:pt>
                <c:pt idx="1289">
                  <c:v>40264</c:v>
                </c:pt>
                <c:pt idx="1290">
                  <c:v>40265</c:v>
                </c:pt>
                <c:pt idx="1291">
                  <c:v>40266</c:v>
                </c:pt>
                <c:pt idx="1292">
                  <c:v>40267</c:v>
                </c:pt>
                <c:pt idx="1293">
                  <c:v>40268</c:v>
                </c:pt>
                <c:pt idx="1294">
                  <c:v>40269</c:v>
                </c:pt>
                <c:pt idx="1295">
                  <c:v>40270</c:v>
                </c:pt>
                <c:pt idx="1296">
                  <c:v>40271</c:v>
                </c:pt>
                <c:pt idx="1297">
                  <c:v>40272</c:v>
                </c:pt>
                <c:pt idx="1298">
                  <c:v>40273</c:v>
                </c:pt>
                <c:pt idx="1299">
                  <c:v>40274</c:v>
                </c:pt>
                <c:pt idx="1300">
                  <c:v>40275</c:v>
                </c:pt>
                <c:pt idx="1301">
                  <c:v>40276</c:v>
                </c:pt>
                <c:pt idx="1302">
                  <c:v>40277</c:v>
                </c:pt>
                <c:pt idx="1303">
                  <c:v>40278</c:v>
                </c:pt>
                <c:pt idx="1304">
                  <c:v>40279</c:v>
                </c:pt>
                <c:pt idx="1305">
                  <c:v>40280</c:v>
                </c:pt>
                <c:pt idx="1306">
                  <c:v>40281</c:v>
                </c:pt>
                <c:pt idx="1307">
                  <c:v>40282</c:v>
                </c:pt>
                <c:pt idx="1308">
                  <c:v>40283</c:v>
                </c:pt>
                <c:pt idx="1309">
                  <c:v>40284</c:v>
                </c:pt>
                <c:pt idx="1310">
                  <c:v>40285</c:v>
                </c:pt>
                <c:pt idx="1311">
                  <c:v>40286</c:v>
                </c:pt>
                <c:pt idx="1312">
                  <c:v>40287</c:v>
                </c:pt>
                <c:pt idx="1313">
                  <c:v>40288</c:v>
                </c:pt>
                <c:pt idx="1314">
                  <c:v>40289</c:v>
                </c:pt>
                <c:pt idx="1315">
                  <c:v>40290</c:v>
                </c:pt>
                <c:pt idx="1316">
                  <c:v>40291</c:v>
                </c:pt>
                <c:pt idx="1317">
                  <c:v>40292</c:v>
                </c:pt>
                <c:pt idx="1318">
                  <c:v>40293</c:v>
                </c:pt>
                <c:pt idx="1319">
                  <c:v>40294</c:v>
                </c:pt>
                <c:pt idx="1320">
                  <c:v>40295</c:v>
                </c:pt>
                <c:pt idx="1321">
                  <c:v>40296</c:v>
                </c:pt>
                <c:pt idx="1322">
                  <c:v>40297</c:v>
                </c:pt>
                <c:pt idx="1323">
                  <c:v>40298</c:v>
                </c:pt>
                <c:pt idx="1324">
                  <c:v>40299</c:v>
                </c:pt>
                <c:pt idx="1325">
                  <c:v>40300</c:v>
                </c:pt>
                <c:pt idx="1326">
                  <c:v>40301</c:v>
                </c:pt>
                <c:pt idx="1327">
                  <c:v>40302</c:v>
                </c:pt>
                <c:pt idx="1328">
                  <c:v>40303</c:v>
                </c:pt>
                <c:pt idx="1329">
                  <c:v>40304</c:v>
                </c:pt>
                <c:pt idx="1330">
                  <c:v>40305</c:v>
                </c:pt>
                <c:pt idx="1331">
                  <c:v>40306</c:v>
                </c:pt>
                <c:pt idx="1332">
                  <c:v>40307</c:v>
                </c:pt>
                <c:pt idx="1333">
                  <c:v>40308</c:v>
                </c:pt>
                <c:pt idx="1334">
                  <c:v>40309</c:v>
                </c:pt>
                <c:pt idx="1335">
                  <c:v>40310</c:v>
                </c:pt>
                <c:pt idx="1336">
                  <c:v>40311</c:v>
                </c:pt>
                <c:pt idx="1337">
                  <c:v>40312</c:v>
                </c:pt>
                <c:pt idx="1338">
                  <c:v>40313</c:v>
                </c:pt>
                <c:pt idx="1339">
                  <c:v>40314</c:v>
                </c:pt>
                <c:pt idx="1340">
                  <c:v>40315</c:v>
                </c:pt>
                <c:pt idx="1341">
                  <c:v>40316</c:v>
                </c:pt>
                <c:pt idx="1342">
                  <c:v>40317</c:v>
                </c:pt>
                <c:pt idx="1343">
                  <c:v>40318</c:v>
                </c:pt>
                <c:pt idx="1344">
                  <c:v>40319</c:v>
                </c:pt>
                <c:pt idx="1345">
                  <c:v>40320</c:v>
                </c:pt>
                <c:pt idx="1346">
                  <c:v>40321</c:v>
                </c:pt>
                <c:pt idx="1347">
                  <c:v>40322</c:v>
                </c:pt>
                <c:pt idx="1348">
                  <c:v>40323</c:v>
                </c:pt>
                <c:pt idx="1349">
                  <c:v>40324</c:v>
                </c:pt>
                <c:pt idx="1350">
                  <c:v>40325</c:v>
                </c:pt>
                <c:pt idx="1351">
                  <c:v>40326</c:v>
                </c:pt>
                <c:pt idx="1352">
                  <c:v>40327</c:v>
                </c:pt>
                <c:pt idx="1353">
                  <c:v>40328</c:v>
                </c:pt>
                <c:pt idx="1354">
                  <c:v>40329</c:v>
                </c:pt>
                <c:pt idx="1355">
                  <c:v>40330</c:v>
                </c:pt>
                <c:pt idx="1356">
                  <c:v>40331</c:v>
                </c:pt>
                <c:pt idx="1357">
                  <c:v>40332</c:v>
                </c:pt>
                <c:pt idx="1358">
                  <c:v>40333</c:v>
                </c:pt>
                <c:pt idx="1359">
                  <c:v>40334</c:v>
                </c:pt>
                <c:pt idx="1360">
                  <c:v>40335</c:v>
                </c:pt>
                <c:pt idx="1361">
                  <c:v>40336</c:v>
                </c:pt>
                <c:pt idx="1362">
                  <c:v>40337</c:v>
                </c:pt>
                <c:pt idx="1363">
                  <c:v>40338</c:v>
                </c:pt>
                <c:pt idx="1364">
                  <c:v>40339</c:v>
                </c:pt>
                <c:pt idx="1365">
                  <c:v>40340</c:v>
                </c:pt>
                <c:pt idx="1366">
                  <c:v>40341</c:v>
                </c:pt>
                <c:pt idx="1367">
                  <c:v>40342</c:v>
                </c:pt>
                <c:pt idx="1368">
                  <c:v>40343</c:v>
                </c:pt>
                <c:pt idx="1369">
                  <c:v>40344</c:v>
                </c:pt>
                <c:pt idx="1370">
                  <c:v>40345</c:v>
                </c:pt>
                <c:pt idx="1371">
                  <c:v>40346</c:v>
                </c:pt>
                <c:pt idx="1372">
                  <c:v>40347</c:v>
                </c:pt>
                <c:pt idx="1373">
                  <c:v>40348</c:v>
                </c:pt>
                <c:pt idx="1374">
                  <c:v>40349</c:v>
                </c:pt>
                <c:pt idx="1375">
                  <c:v>40350</c:v>
                </c:pt>
                <c:pt idx="1376">
                  <c:v>40351</c:v>
                </c:pt>
                <c:pt idx="1377">
                  <c:v>40352</c:v>
                </c:pt>
                <c:pt idx="1378">
                  <c:v>40353</c:v>
                </c:pt>
                <c:pt idx="1379">
                  <c:v>40354</c:v>
                </c:pt>
                <c:pt idx="1380">
                  <c:v>40355</c:v>
                </c:pt>
                <c:pt idx="1381">
                  <c:v>40356</c:v>
                </c:pt>
                <c:pt idx="1382">
                  <c:v>40357</c:v>
                </c:pt>
                <c:pt idx="1383">
                  <c:v>40358</c:v>
                </c:pt>
                <c:pt idx="1384">
                  <c:v>40359</c:v>
                </c:pt>
                <c:pt idx="1385">
                  <c:v>40360</c:v>
                </c:pt>
                <c:pt idx="1386">
                  <c:v>40361</c:v>
                </c:pt>
                <c:pt idx="1387">
                  <c:v>40362</c:v>
                </c:pt>
                <c:pt idx="1388">
                  <c:v>40363</c:v>
                </c:pt>
                <c:pt idx="1389">
                  <c:v>40364</c:v>
                </c:pt>
                <c:pt idx="1390">
                  <c:v>40365</c:v>
                </c:pt>
                <c:pt idx="1391">
                  <c:v>40366</c:v>
                </c:pt>
                <c:pt idx="1392">
                  <c:v>40367</c:v>
                </c:pt>
                <c:pt idx="1393">
                  <c:v>40368</c:v>
                </c:pt>
                <c:pt idx="1394">
                  <c:v>40369</c:v>
                </c:pt>
                <c:pt idx="1395">
                  <c:v>40370</c:v>
                </c:pt>
                <c:pt idx="1396">
                  <c:v>40371</c:v>
                </c:pt>
                <c:pt idx="1397">
                  <c:v>40372</c:v>
                </c:pt>
                <c:pt idx="1398">
                  <c:v>40373</c:v>
                </c:pt>
                <c:pt idx="1399">
                  <c:v>40374</c:v>
                </c:pt>
                <c:pt idx="1400">
                  <c:v>40375</c:v>
                </c:pt>
                <c:pt idx="1401">
                  <c:v>40376</c:v>
                </c:pt>
                <c:pt idx="1402">
                  <c:v>40377</c:v>
                </c:pt>
                <c:pt idx="1403">
                  <c:v>40378</c:v>
                </c:pt>
                <c:pt idx="1404">
                  <c:v>40379</c:v>
                </c:pt>
                <c:pt idx="1405">
                  <c:v>40380</c:v>
                </c:pt>
                <c:pt idx="1406">
                  <c:v>40381</c:v>
                </c:pt>
                <c:pt idx="1407">
                  <c:v>40382</c:v>
                </c:pt>
                <c:pt idx="1408">
                  <c:v>40383</c:v>
                </c:pt>
                <c:pt idx="1409">
                  <c:v>40384</c:v>
                </c:pt>
                <c:pt idx="1410">
                  <c:v>40385</c:v>
                </c:pt>
                <c:pt idx="1411">
                  <c:v>40386</c:v>
                </c:pt>
                <c:pt idx="1412">
                  <c:v>40387</c:v>
                </c:pt>
                <c:pt idx="1413">
                  <c:v>40388</c:v>
                </c:pt>
                <c:pt idx="1414">
                  <c:v>40389</c:v>
                </c:pt>
                <c:pt idx="1415">
                  <c:v>40390</c:v>
                </c:pt>
                <c:pt idx="1416">
                  <c:v>40391</c:v>
                </c:pt>
                <c:pt idx="1417">
                  <c:v>40392</c:v>
                </c:pt>
                <c:pt idx="1418">
                  <c:v>40393</c:v>
                </c:pt>
                <c:pt idx="1419">
                  <c:v>40394</c:v>
                </c:pt>
                <c:pt idx="1420">
                  <c:v>40395</c:v>
                </c:pt>
                <c:pt idx="1421">
                  <c:v>40396</c:v>
                </c:pt>
                <c:pt idx="1422">
                  <c:v>40397</c:v>
                </c:pt>
                <c:pt idx="1423">
                  <c:v>40398</c:v>
                </c:pt>
                <c:pt idx="1424">
                  <c:v>40399</c:v>
                </c:pt>
                <c:pt idx="1425">
                  <c:v>40400</c:v>
                </c:pt>
                <c:pt idx="1426">
                  <c:v>40401</c:v>
                </c:pt>
                <c:pt idx="1427">
                  <c:v>40402</c:v>
                </c:pt>
                <c:pt idx="1428">
                  <c:v>40403</c:v>
                </c:pt>
                <c:pt idx="1429">
                  <c:v>40404</c:v>
                </c:pt>
                <c:pt idx="1430">
                  <c:v>40405</c:v>
                </c:pt>
                <c:pt idx="1431">
                  <c:v>40406</c:v>
                </c:pt>
                <c:pt idx="1432">
                  <c:v>40407</c:v>
                </c:pt>
                <c:pt idx="1433">
                  <c:v>40408</c:v>
                </c:pt>
                <c:pt idx="1434">
                  <c:v>40409</c:v>
                </c:pt>
                <c:pt idx="1435">
                  <c:v>40410</c:v>
                </c:pt>
                <c:pt idx="1436">
                  <c:v>40411</c:v>
                </c:pt>
                <c:pt idx="1437">
                  <c:v>40412</c:v>
                </c:pt>
                <c:pt idx="1438">
                  <c:v>40413</c:v>
                </c:pt>
                <c:pt idx="1439">
                  <c:v>40414</c:v>
                </c:pt>
                <c:pt idx="1440">
                  <c:v>40415</c:v>
                </c:pt>
                <c:pt idx="1441">
                  <c:v>40416</c:v>
                </c:pt>
                <c:pt idx="1442">
                  <c:v>40417</c:v>
                </c:pt>
                <c:pt idx="1443">
                  <c:v>40418</c:v>
                </c:pt>
                <c:pt idx="1444">
                  <c:v>40419</c:v>
                </c:pt>
                <c:pt idx="1445">
                  <c:v>40420</c:v>
                </c:pt>
                <c:pt idx="1446">
                  <c:v>40421</c:v>
                </c:pt>
                <c:pt idx="1447">
                  <c:v>40422</c:v>
                </c:pt>
                <c:pt idx="1448">
                  <c:v>40423</c:v>
                </c:pt>
                <c:pt idx="1449">
                  <c:v>40424</c:v>
                </c:pt>
                <c:pt idx="1450">
                  <c:v>40425</c:v>
                </c:pt>
                <c:pt idx="1451">
                  <c:v>40426</c:v>
                </c:pt>
                <c:pt idx="1452">
                  <c:v>40427</c:v>
                </c:pt>
                <c:pt idx="1453">
                  <c:v>40428</c:v>
                </c:pt>
                <c:pt idx="1454">
                  <c:v>40429</c:v>
                </c:pt>
                <c:pt idx="1455">
                  <c:v>40430</c:v>
                </c:pt>
                <c:pt idx="1456">
                  <c:v>40431</c:v>
                </c:pt>
                <c:pt idx="1457">
                  <c:v>40432</c:v>
                </c:pt>
                <c:pt idx="1458">
                  <c:v>40433</c:v>
                </c:pt>
                <c:pt idx="1459">
                  <c:v>40434</c:v>
                </c:pt>
                <c:pt idx="1460">
                  <c:v>40435</c:v>
                </c:pt>
                <c:pt idx="1461">
                  <c:v>40436</c:v>
                </c:pt>
                <c:pt idx="1462">
                  <c:v>40437</c:v>
                </c:pt>
                <c:pt idx="1463">
                  <c:v>40438</c:v>
                </c:pt>
                <c:pt idx="1464">
                  <c:v>40439</c:v>
                </c:pt>
                <c:pt idx="1465">
                  <c:v>40440</c:v>
                </c:pt>
                <c:pt idx="1466">
                  <c:v>40441</c:v>
                </c:pt>
                <c:pt idx="1467">
                  <c:v>40442</c:v>
                </c:pt>
                <c:pt idx="1468">
                  <c:v>40443</c:v>
                </c:pt>
                <c:pt idx="1469">
                  <c:v>40444</c:v>
                </c:pt>
                <c:pt idx="1470">
                  <c:v>40445</c:v>
                </c:pt>
                <c:pt idx="1471">
                  <c:v>40446</c:v>
                </c:pt>
                <c:pt idx="1472">
                  <c:v>40447</c:v>
                </c:pt>
                <c:pt idx="1473">
                  <c:v>40448</c:v>
                </c:pt>
                <c:pt idx="1474">
                  <c:v>40449</c:v>
                </c:pt>
                <c:pt idx="1475">
                  <c:v>40450</c:v>
                </c:pt>
                <c:pt idx="1476">
                  <c:v>40451</c:v>
                </c:pt>
                <c:pt idx="1477">
                  <c:v>40452</c:v>
                </c:pt>
                <c:pt idx="1478">
                  <c:v>40453</c:v>
                </c:pt>
                <c:pt idx="1479">
                  <c:v>40454</c:v>
                </c:pt>
                <c:pt idx="1480">
                  <c:v>40455</c:v>
                </c:pt>
                <c:pt idx="1481">
                  <c:v>40456</c:v>
                </c:pt>
                <c:pt idx="1482">
                  <c:v>40457</c:v>
                </c:pt>
                <c:pt idx="1483">
                  <c:v>40458</c:v>
                </c:pt>
                <c:pt idx="1484">
                  <c:v>40459</c:v>
                </c:pt>
                <c:pt idx="1485">
                  <c:v>40460</c:v>
                </c:pt>
                <c:pt idx="1486">
                  <c:v>40461</c:v>
                </c:pt>
                <c:pt idx="1487">
                  <c:v>40462</c:v>
                </c:pt>
                <c:pt idx="1488">
                  <c:v>40463</c:v>
                </c:pt>
                <c:pt idx="1489">
                  <c:v>40464</c:v>
                </c:pt>
                <c:pt idx="1490">
                  <c:v>40465</c:v>
                </c:pt>
                <c:pt idx="1491">
                  <c:v>40466</c:v>
                </c:pt>
                <c:pt idx="1492">
                  <c:v>40467</c:v>
                </c:pt>
                <c:pt idx="1493">
                  <c:v>40468</c:v>
                </c:pt>
                <c:pt idx="1494">
                  <c:v>40469</c:v>
                </c:pt>
                <c:pt idx="1495">
                  <c:v>40470</c:v>
                </c:pt>
                <c:pt idx="1496">
                  <c:v>40471</c:v>
                </c:pt>
                <c:pt idx="1497">
                  <c:v>40472</c:v>
                </c:pt>
                <c:pt idx="1498">
                  <c:v>40473</c:v>
                </c:pt>
                <c:pt idx="1499">
                  <c:v>40474</c:v>
                </c:pt>
                <c:pt idx="1500">
                  <c:v>40476</c:v>
                </c:pt>
                <c:pt idx="1501">
                  <c:v>40477</c:v>
                </c:pt>
                <c:pt idx="1502">
                  <c:v>40478</c:v>
                </c:pt>
                <c:pt idx="1503">
                  <c:v>40479</c:v>
                </c:pt>
                <c:pt idx="1504">
                  <c:v>40480</c:v>
                </c:pt>
                <c:pt idx="1505">
                  <c:v>40481</c:v>
                </c:pt>
                <c:pt idx="1506">
                  <c:v>40482</c:v>
                </c:pt>
                <c:pt idx="1507">
                  <c:v>40483</c:v>
                </c:pt>
                <c:pt idx="1508">
                  <c:v>40484</c:v>
                </c:pt>
                <c:pt idx="1509">
                  <c:v>40485</c:v>
                </c:pt>
                <c:pt idx="1510">
                  <c:v>40486</c:v>
                </c:pt>
                <c:pt idx="1511">
                  <c:v>40487</c:v>
                </c:pt>
                <c:pt idx="1512">
                  <c:v>40488</c:v>
                </c:pt>
                <c:pt idx="1513">
                  <c:v>40489</c:v>
                </c:pt>
                <c:pt idx="1514">
                  <c:v>40490</c:v>
                </c:pt>
                <c:pt idx="1515">
                  <c:v>40491</c:v>
                </c:pt>
                <c:pt idx="1516">
                  <c:v>40492</c:v>
                </c:pt>
                <c:pt idx="1517">
                  <c:v>40493</c:v>
                </c:pt>
                <c:pt idx="1518">
                  <c:v>40494</c:v>
                </c:pt>
                <c:pt idx="1519">
                  <c:v>40495</c:v>
                </c:pt>
                <c:pt idx="1520">
                  <c:v>40496</c:v>
                </c:pt>
                <c:pt idx="1521">
                  <c:v>40497</c:v>
                </c:pt>
                <c:pt idx="1522">
                  <c:v>40498</c:v>
                </c:pt>
                <c:pt idx="1523">
                  <c:v>40499</c:v>
                </c:pt>
                <c:pt idx="1524">
                  <c:v>40500</c:v>
                </c:pt>
                <c:pt idx="1525">
                  <c:v>40501</c:v>
                </c:pt>
                <c:pt idx="1526">
                  <c:v>40502</c:v>
                </c:pt>
                <c:pt idx="1527">
                  <c:v>40503</c:v>
                </c:pt>
                <c:pt idx="1528">
                  <c:v>40504</c:v>
                </c:pt>
                <c:pt idx="1529">
                  <c:v>40505</c:v>
                </c:pt>
                <c:pt idx="1530">
                  <c:v>40506</c:v>
                </c:pt>
                <c:pt idx="1531">
                  <c:v>40507</c:v>
                </c:pt>
                <c:pt idx="1532">
                  <c:v>40508</c:v>
                </c:pt>
                <c:pt idx="1533">
                  <c:v>40509</c:v>
                </c:pt>
                <c:pt idx="1534">
                  <c:v>40510</c:v>
                </c:pt>
                <c:pt idx="1535">
                  <c:v>40511</c:v>
                </c:pt>
                <c:pt idx="1536">
                  <c:v>40512</c:v>
                </c:pt>
                <c:pt idx="1537">
                  <c:v>40513</c:v>
                </c:pt>
                <c:pt idx="1538">
                  <c:v>40514</c:v>
                </c:pt>
                <c:pt idx="1539">
                  <c:v>40515</c:v>
                </c:pt>
                <c:pt idx="1540">
                  <c:v>40516</c:v>
                </c:pt>
                <c:pt idx="1541">
                  <c:v>40517</c:v>
                </c:pt>
                <c:pt idx="1542">
                  <c:v>40518</c:v>
                </c:pt>
                <c:pt idx="1543">
                  <c:v>40519</c:v>
                </c:pt>
                <c:pt idx="1544">
                  <c:v>40520</c:v>
                </c:pt>
                <c:pt idx="1545">
                  <c:v>40521</c:v>
                </c:pt>
                <c:pt idx="1546">
                  <c:v>40522</c:v>
                </c:pt>
                <c:pt idx="1547">
                  <c:v>40523</c:v>
                </c:pt>
                <c:pt idx="1548">
                  <c:v>40524</c:v>
                </c:pt>
                <c:pt idx="1549">
                  <c:v>40525</c:v>
                </c:pt>
                <c:pt idx="1550">
                  <c:v>40526</c:v>
                </c:pt>
                <c:pt idx="1551">
                  <c:v>40527</c:v>
                </c:pt>
                <c:pt idx="1552">
                  <c:v>40528</c:v>
                </c:pt>
                <c:pt idx="1553">
                  <c:v>40529</c:v>
                </c:pt>
                <c:pt idx="1554">
                  <c:v>40530</c:v>
                </c:pt>
                <c:pt idx="1555">
                  <c:v>40531</c:v>
                </c:pt>
                <c:pt idx="1556">
                  <c:v>40532</c:v>
                </c:pt>
                <c:pt idx="1557">
                  <c:v>40533</c:v>
                </c:pt>
                <c:pt idx="1558">
                  <c:v>40534</c:v>
                </c:pt>
                <c:pt idx="1559">
                  <c:v>40535</c:v>
                </c:pt>
                <c:pt idx="1560">
                  <c:v>40536</c:v>
                </c:pt>
                <c:pt idx="1561">
                  <c:v>40537</c:v>
                </c:pt>
                <c:pt idx="1562">
                  <c:v>40538</c:v>
                </c:pt>
                <c:pt idx="1563">
                  <c:v>40539</c:v>
                </c:pt>
                <c:pt idx="1564">
                  <c:v>40540</c:v>
                </c:pt>
                <c:pt idx="1565">
                  <c:v>40541</c:v>
                </c:pt>
                <c:pt idx="1566">
                  <c:v>40542</c:v>
                </c:pt>
                <c:pt idx="1567">
                  <c:v>40543</c:v>
                </c:pt>
                <c:pt idx="1568">
                  <c:v>40544</c:v>
                </c:pt>
                <c:pt idx="1569">
                  <c:v>40545</c:v>
                </c:pt>
                <c:pt idx="1570">
                  <c:v>40546</c:v>
                </c:pt>
                <c:pt idx="1571">
                  <c:v>40547</c:v>
                </c:pt>
                <c:pt idx="1572">
                  <c:v>40548</c:v>
                </c:pt>
                <c:pt idx="1573">
                  <c:v>40549</c:v>
                </c:pt>
                <c:pt idx="1574">
                  <c:v>40550</c:v>
                </c:pt>
                <c:pt idx="1575">
                  <c:v>40551</c:v>
                </c:pt>
                <c:pt idx="1576">
                  <c:v>40552</c:v>
                </c:pt>
                <c:pt idx="1577">
                  <c:v>40553</c:v>
                </c:pt>
                <c:pt idx="1578">
                  <c:v>40554</c:v>
                </c:pt>
                <c:pt idx="1579">
                  <c:v>40555</c:v>
                </c:pt>
                <c:pt idx="1580">
                  <c:v>40556</c:v>
                </c:pt>
                <c:pt idx="1581">
                  <c:v>40557</c:v>
                </c:pt>
                <c:pt idx="1582">
                  <c:v>40558</c:v>
                </c:pt>
                <c:pt idx="1583">
                  <c:v>40559</c:v>
                </c:pt>
                <c:pt idx="1584">
                  <c:v>40560</c:v>
                </c:pt>
                <c:pt idx="1585">
                  <c:v>40561</c:v>
                </c:pt>
                <c:pt idx="1586">
                  <c:v>40562</c:v>
                </c:pt>
                <c:pt idx="1587">
                  <c:v>40563</c:v>
                </c:pt>
                <c:pt idx="1588">
                  <c:v>40564</c:v>
                </c:pt>
                <c:pt idx="1589">
                  <c:v>40565</c:v>
                </c:pt>
                <c:pt idx="1590">
                  <c:v>40566</c:v>
                </c:pt>
                <c:pt idx="1591">
                  <c:v>40567</c:v>
                </c:pt>
                <c:pt idx="1592">
                  <c:v>40568</c:v>
                </c:pt>
                <c:pt idx="1593">
                  <c:v>40569</c:v>
                </c:pt>
                <c:pt idx="1594">
                  <c:v>40570</c:v>
                </c:pt>
                <c:pt idx="1595">
                  <c:v>40571</c:v>
                </c:pt>
                <c:pt idx="1596">
                  <c:v>40572</c:v>
                </c:pt>
                <c:pt idx="1597">
                  <c:v>40573</c:v>
                </c:pt>
                <c:pt idx="1598">
                  <c:v>40574</c:v>
                </c:pt>
                <c:pt idx="1599">
                  <c:v>40575</c:v>
                </c:pt>
                <c:pt idx="1600">
                  <c:v>40576</c:v>
                </c:pt>
                <c:pt idx="1601">
                  <c:v>40577</c:v>
                </c:pt>
                <c:pt idx="1602">
                  <c:v>40578</c:v>
                </c:pt>
                <c:pt idx="1603">
                  <c:v>40579</c:v>
                </c:pt>
                <c:pt idx="1604">
                  <c:v>40580</c:v>
                </c:pt>
                <c:pt idx="1605">
                  <c:v>40581</c:v>
                </c:pt>
                <c:pt idx="1606">
                  <c:v>40582</c:v>
                </c:pt>
                <c:pt idx="1607">
                  <c:v>40583</c:v>
                </c:pt>
                <c:pt idx="1608">
                  <c:v>40584</c:v>
                </c:pt>
                <c:pt idx="1609">
                  <c:v>40585</c:v>
                </c:pt>
                <c:pt idx="1610">
                  <c:v>40586</c:v>
                </c:pt>
                <c:pt idx="1611">
                  <c:v>40587</c:v>
                </c:pt>
                <c:pt idx="1612">
                  <c:v>40588</c:v>
                </c:pt>
                <c:pt idx="1613">
                  <c:v>40589</c:v>
                </c:pt>
                <c:pt idx="1614">
                  <c:v>40590</c:v>
                </c:pt>
                <c:pt idx="1615">
                  <c:v>40591</c:v>
                </c:pt>
                <c:pt idx="1616">
                  <c:v>40592</c:v>
                </c:pt>
                <c:pt idx="1617">
                  <c:v>40593</c:v>
                </c:pt>
                <c:pt idx="1618">
                  <c:v>40594</c:v>
                </c:pt>
                <c:pt idx="1619">
                  <c:v>40595</c:v>
                </c:pt>
                <c:pt idx="1620">
                  <c:v>40596</c:v>
                </c:pt>
                <c:pt idx="1621">
                  <c:v>40597</c:v>
                </c:pt>
                <c:pt idx="1622">
                  <c:v>40598</c:v>
                </c:pt>
                <c:pt idx="1623">
                  <c:v>40599</c:v>
                </c:pt>
                <c:pt idx="1624">
                  <c:v>40600</c:v>
                </c:pt>
                <c:pt idx="1625">
                  <c:v>40601</c:v>
                </c:pt>
                <c:pt idx="1626">
                  <c:v>40602</c:v>
                </c:pt>
                <c:pt idx="1627">
                  <c:v>40603</c:v>
                </c:pt>
                <c:pt idx="1628">
                  <c:v>40604</c:v>
                </c:pt>
                <c:pt idx="1629">
                  <c:v>40605</c:v>
                </c:pt>
                <c:pt idx="1630">
                  <c:v>40606</c:v>
                </c:pt>
                <c:pt idx="1631">
                  <c:v>40607</c:v>
                </c:pt>
                <c:pt idx="1632">
                  <c:v>40608</c:v>
                </c:pt>
                <c:pt idx="1633">
                  <c:v>40609</c:v>
                </c:pt>
                <c:pt idx="1634">
                  <c:v>40610</c:v>
                </c:pt>
                <c:pt idx="1635">
                  <c:v>40611</c:v>
                </c:pt>
                <c:pt idx="1636">
                  <c:v>40612</c:v>
                </c:pt>
              </c:numCache>
            </c:numRef>
          </c:xVal>
          <c:yVal>
            <c:numRef>
              <c:f>SWCROP!$T$4:$T$1640</c:f>
              <c:numCache>
                <c:formatCode>0.00</c:formatCode>
                <c:ptCount val="1637"/>
                <c:pt idx="0">
                  <c:v>3340.1252362204727</c:v>
                </c:pt>
                <c:pt idx="1">
                  <c:v>3340.1144488188979</c:v>
                </c:pt>
                <c:pt idx="2">
                  <c:v>3340.1271259838581</c:v>
                </c:pt>
                <c:pt idx="3">
                  <c:v>3340.1244881889766</c:v>
                </c:pt>
                <c:pt idx="4">
                  <c:v>3340.1330314964566</c:v>
                </c:pt>
                <c:pt idx="5">
                  <c:v>3340.1298031496062</c:v>
                </c:pt>
                <c:pt idx="6">
                  <c:v>3340.1265354326774</c:v>
                </c:pt>
                <c:pt idx="7">
                  <c:v>3340.1356299212598</c:v>
                </c:pt>
                <c:pt idx="8">
                  <c:v>3340.1376377952756</c:v>
                </c:pt>
                <c:pt idx="9">
                  <c:v>3340.1187795275591</c:v>
                </c:pt>
                <c:pt idx="10">
                  <c:v>3340.115748031496</c:v>
                </c:pt>
                <c:pt idx="11">
                  <c:v>3340.1158267716537</c:v>
                </c:pt>
                <c:pt idx="12">
                  <c:v>3340.1105905511813</c:v>
                </c:pt>
                <c:pt idx="13">
                  <c:v>3340.1265748031497</c:v>
                </c:pt>
                <c:pt idx="14">
                  <c:v>3340.1378346456695</c:v>
                </c:pt>
                <c:pt idx="15">
                  <c:v>3340.1114173228348</c:v>
                </c:pt>
                <c:pt idx="16">
                  <c:v>3340.0854330708662</c:v>
                </c:pt>
                <c:pt idx="17">
                  <c:v>3340.0839763779527</c:v>
                </c:pt>
                <c:pt idx="18">
                  <c:v>3340.0779527559057</c:v>
                </c:pt>
                <c:pt idx="19">
                  <c:v>3340.0824803149608</c:v>
                </c:pt>
                <c:pt idx="20">
                  <c:v>3340.0769685039372</c:v>
                </c:pt>
                <c:pt idx="21">
                  <c:v>3340.069566929134</c:v>
                </c:pt>
                <c:pt idx="22">
                  <c:v>3340.099724405512</c:v>
                </c:pt>
                <c:pt idx="23">
                  <c:v>3340.1170078740161</c:v>
                </c:pt>
                <c:pt idx="24">
                  <c:v>3340.1116535433071</c:v>
                </c:pt>
                <c:pt idx="25">
                  <c:v>3340.1216141732284</c:v>
                </c:pt>
                <c:pt idx="26">
                  <c:v>3340.110039370079</c:v>
                </c:pt>
                <c:pt idx="27">
                  <c:v>3340.1014960629923</c:v>
                </c:pt>
                <c:pt idx="28">
                  <c:v>3340.0975590511812</c:v>
                </c:pt>
                <c:pt idx="29">
                  <c:v>3340.1237007874015</c:v>
                </c:pt>
                <c:pt idx="30">
                  <c:v>3340.1118897637798</c:v>
                </c:pt>
                <c:pt idx="31">
                  <c:v>3340.1332283464567</c:v>
                </c:pt>
                <c:pt idx="32">
                  <c:v>3340.1194488188976</c:v>
                </c:pt>
                <c:pt idx="33">
                  <c:v>3340.1091732283467</c:v>
                </c:pt>
                <c:pt idx="34">
                  <c:v>3340.1054330708662</c:v>
                </c:pt>
                <c:pt idx="35">
                  <c:v>3340.1114566929136</c:v>
                </c:pt>
                <c:pt idx="36">
                  <c:v>3340.1196850393703</c:v>
                </c:pt>
                <c:pt idx="37">
                  <c:v>3340.1109055118113</c:v>
                </c:pt>
                <c:pt idx="38">
                  <c:v>3340.1251968503939</c:v>
                </c:pt>
                <c:pt idx="39">
                  <c:v>3340.1110629921259</c:v>
                </c:pt>
                <c:pt idx="40">
                  <c:v>3340.106811023622</c:v>
                </c:pt>
                <c:pt idx="41">
                  <c:v>3340.1109448818897</c:v>
                </c:pt>
                <c:pt idx="42">
                  <c:v>3340.105157480315</c:v>
                </c:pt>
                <c:pt idx="43">
                  <c:v>3340.1066535393702</c:v>
                </c:pt>
                <c:pt idx="44">
                  <c:v>3340.1095275590551</c:v>
                </c:pt>
                <c:pt idx="45">
                  <c:v>3340.1114566929136</c:v>
                </c:pt>
                <c:pt idx="46">
                  <c:v>3340.1152755905514</c:v>
                </c:pt>
                <c:pt idx="47">
                  <c:v>3340.1167716535433</c:v>
                </c:pt>
                <c:pt idx="48">
                  <c:v>3340.1194094488192</c:v>
                </c:pt>
                <c:pt idx="49">
                  <c:v>3340.1174803149606</c:v>
                </c:pt>
                <c:pt idx="50">
                  <c:v>3340.1135433070867</c:v>
                </c:pt>
                <c:pt idx="51">
                  <c:v>3340.1090157440944</c:v>
                </c:pt>
                <c:pt idx="52">
                  <c:v>3340.1081889763782</c:v>
                </c:pt>
                <c:pt idx="53">
                  <c:v>3340.1221653543307</c:v>
                </c:pt>
                <c:pt idx="54">
                  <c:v>3340.1059448818901</c:v>
                </c:pt>
                <c:pt idx="55">
                  <c:v>3340.1121259842521</c:v>
                </c:pt>
                <c:pt idx="56">
                  <c:v>3340.1253543307089</c:v>
                </c:pt>
                <c:pt idx="57">
                  <c:v>3340.1118897637798</c:v>
                </c:pt>
                <c:pt idx="58">
                  <c:v>3340.1210629921261</c:v>
                </c:pt>
                <c:pt idx="59">
                  <c:v>3340.1070078700786</c:v>
                </c:pt>
                <c:pt idx="60">
                  <c:v>3340.1287795275593</c:v>
                </c:pt>
                <c:pt idx="61">
                  <c:v>3340.1250787401577</c:v>
                </c:pt>
                <c:pt idx="62">
                  <c:v>3340.1109448818897</c:v>
                </c:pt>
                <c:pt idx="63">
                  <c:v>3340.1201574803149</c:v>
                </c:pt>
                <c:pt idx="64">
                  <c:v>3340.1124409448821</c:v>
                </c:pt>
                <c:pt idx="65">
                  <c:v>3340.1332283464567</c:v>
                </c:pt>
                <c:pt idx="66">
                  <c:v>3340.1247637795277</c:v>
                </c:pt>
                <c:pt idx="67">
                  <c:v>3340.1048818897639</c:v>
                </c:pt>
                <c:pt idx="68">
                  <c:v>3340.0999212559054</c:v>
                </c:pt>
                <c:pt idx="69">
                  <c:v>3340.1018503937007</c:v>
                </c:pt>
                <c:pt idx="70">
                  <c:v>3340.1220078740157</c:v>
                </c:pt>
                <c:pt idx="71">
                  <c:v>3340.1278740157481</c:v>
                </c:pt>
                <c:pt idx="72">
                  <c:v>3340.1416141732284</c:v>
                </c:pt>
                <c:pt idx="73">
                  <c:v>3340.110039370079</c:v>
                </c:pt>
                <c:pt idx="74">
                  <c:v>3340.129724409449</c:v>
                </c:pt>
                <c:pt idx="75">
                  <c:v>3340.1099606299213</c:v>
                </c:pt>
                <c:pt idx="76">
                  <c:v>3340.1133858267717</c:v>
                </c:pt>
                <c:pt idx="77">
                  <c:v>3340.1047637795277</c:v>
                </c:pt>
                <c:pt idx="78">
                  <c:v>3340.1051968464567</c:v>
                </c:pt>
                <c:pt idx="79">
                  <c:v>3340.1169291338583</c:v>
                </c:pt>
                <c:pt idx="80">
                  <c:v>3340.1050787401578</c:v>
                </c:pt>
                <c:pt idx="81">
                  <c:v>3340.1201968503938</c:v>
                </c:pt>
                <c:pt idx="82">
                  <c:v>3340.1138582677168</c:v>
                </c:pt>
                <c:pt idx="83">
                  <c:v>3340.0977559015751</c:v>
                </c:pt>
                <c:pt idx="84">
                  <c:v>3340.1173622047245</c:v>
                </c:pt>
                <c:pt idx="85">
                  <c:v>3340.1154724409448</c:v>
                </c:pt>
                <c:pt idx="86">
                  <c:v>3340.1268110236219</c:v>
                </c:pt>
                <c:pt idx="87">
                  <c:v>3340.1276377952759</c:v>
                </c:pt>
                <c:pt idx="88">
                  <c:v>3340.1064566929135</c:v>
                </c:pt>
                <c:pt idx="89">
                  <c:v>3340.1064566929135</c:v>
                </c:pt>
                <c:pt idx="90">
                  <c:v>3340.1377165354334</c:v>
                </c:pt>
                <c:pt idx="91">
                  <c:v>3340.1233464566931</c:v>
                </c:pt>
                <c:pt idx="92">
                  <c:v>3340.1037795275593</c:v>
                </c:pt>
                <c:pt idx="93">
                  <c:v>3340.0924015748033</c:v>
                </c:pt>
                <c:pt idx="94">
                  <c:v>3340.1092519685039</c:v>
                </c:pt>
                <c:pt idx="95">
                  <c:v>3340.1231496062992</c:v>
                </c:pt>
                <c:pt idx="96">
                  <c:v>3340.122874015748</c:v>
                </c:pt>
                <c:pt idx="97">
                  <c:v>3340.10531496063</c:v>
                </c:pt>
                <c:pt idx="98">
                  <c:v>3340.0899212598424</c:v>
                </c:pt>
                <c:pt idx="99">
                  <c:v>3340.1117716535432</c:v>
                </c:pt>
                <c:pt idx="100">
                  <c:v>3340.1058267716535</c:v>
                </c:pt>
                <c:pt idx="101">
                  <c:v>3340.1066929133858</c:v>
                </c:pt>
                <c:pt idx="102">
                  <c:v>3340.1078740157482</c:v>
                </c:pt>
                <c:pt idx="103">
                  <c:v>3340.1252362204727</c:v>
                </c:pt>
                <c:pt idx="104">
                  <c:v>3340.1017322795278</c:v>
                </c:pt>
                <c:pt idx="105">
                  <c:v>3340.0916141732287</c:v>
                </c:pt>
                <c:pt idx="106">
                  <c:v>3340.1070472440947</c:v>
                </c:pt>
                <c:pt idx="107">
                  <c:v>3340.116062992126</c:v>
                </c:pt>
                <c:pt idx="108">
                  <c:v>3340.1085433070866</c:v>
                </c:pt>
                <c:pt idx="109">
                  <c:v>3340.1122047244094</c:v>
                </c:pt>
                <c:pt idx="110">
                  <c:v>3340.1055905511812</c:v>
                </c:pt>
                <c:pt idx="111">
                  <c:v>3340.1132677165356</c:v>
                </c:pt>
                <c:pt idx="112">
                  <c:v>3340.107913385827</c:v>
                </c:pt>
                <c:pt idx="113">
                  <c:v>3340.0987401574803</c:v>
                </c:pt>
                <c:pt idx="114">
                  <c:v>3340.1096456692912</c:v>
                </c:pt>
                <c:pt idx="115">
                  <c:v>3340.0967322834645</c:v>
                </c:pt>
                <c:pt idx="116">
                  <c:v>3340.1028346417324</c:v>
                </c:pt>
                <c:pt idx="117">
                  <c:v>3340.1118110236221</c:v>
                </c:pt>
                <c:pt idx="118">
                  <c:v>3340.1158661417326</c:v>
                </c:pt>
                <c:pt idx="119">
                  <c:v>3340.1174409448822</c:v>
                </c:pt>
                <c:pt idx="120">
                  <c:v>3340.1266141732285</c:v>
                </c:pt>
                <c:pt idx="121">
                  <c:v>3340.1099606299213</c:v>
                </c:pt>
                <c:pt idx="122">
                  <c:v>3340.107913385827</c:v>
                </c:pt>
                <c:pt idx="123">
                  <c:v>3340.1155905511814</c:v>
                </c:pt>
                <c:pt idx="124">
                  <c:v>3340.1118503937009</c:v>
                </c:pt>
                <c:pt idx="125">
                  <c:v>3340.1078740157482</c:v>
                </c:pt>
                <c:pt idx="126">
                  <c:v>3340.1228346456696</c:v>
                </c:pt>
                <c:pt idx="127">
                  <c:v>3340.1105905511813</c:v>
                </c:pt>
                <c:pt idx="128">
                  <c:v>3340.1104724409452</c:v>
                </c:pt>
                <c:pt idx="129">
                  <c:v>3340.1083858267716</c:v>
                </c:pt>
                <c:pt idx="130">
                  <c:v>3340.1144488188979</c:v>
                </c:pt>
                <c:pt idx="131">
                  <c:v>3340.1230708661419</c:v>
                </c:pt>
                <c:pt idx="132">
                  <c:v>3340.111496062992</c:v>
                </c:pt>
                <c:pt idx="133">
                  <c:v>3340.1401574803149</c:v>
                </c:pt>
                <c:pt idx="134">
                  <c:v>3340.1002362204727</c:v>
                </c:pt>
                <c:pt idx="135">
                  <c:v>3340.109881889764</c:v>
                </c:pt>
                <c:pt idx="136">
                  <c:v>3340.100787401575</c:v>
                </c:pt>
                <c:pt idx="137">
                  <c:v>3340.0817716535435</c:v>
                </c:pt>
                <c:pt idx="138">
                  <c:v>3340.1092519685039</c:v>
                </c:pt>
                <c:pt idx="139">
                  <c:v>3340.1138582677168</c:v>
                </c:pt>
                <c:pt idx="140">
                  <c:v>3340.1001574803149</c:v>
                </c:pt>
                <c:pt idx="141">
                  <c:v>3340.1085826771655</c:v>
                </c:pt>
                <c:pt idx="142">
                  <c:v>3340.0982677125985</c:v>
                </c:pt>
                <c:pt idx="143">
                  <c:v>3340.0884645669294</c:v>
                </c:pt>
                <c:pt idx="144">
                  <c:v>3340.0820472440946</c:v>
                </c:pt>
                <c:pt idx="145">
                  <c:v>3340.0929133858267</c:v>
                </c:pt>
                <c:pt idx="146">
                  <c:v>3340.1092519685039</c:v>
                </c:pt>
                <c:pt idx="147">
                  <c:v>3340.0885039370078</c:v>
                </c:pt>
                <c:pt idx="148">
                  <c:v>3340.1305118110236</c:v>
                </c:pt>
                <c:pt idx="149">
                  <c:v>3340.1223622047246</c:v>
                </c:pt>
                <c:pt idx="150">
                  <c:v>3340.1386220472441</c:v>
                </c:pt>
                <c:pt idx="151">
                  <c:v>3340.1553937007875</c:v>
                </c:pt>
                <c:pt idx="152">
                  <c:v>3340.1407086614176</c:v>
                </c:pt>
                <c:pt idx="153">
                  <c:v>3340.1488188976377</c:v>
                </c:pt>
                <c:pt idx="154">
                  <c:v>3340.1600787440948</c:v>
                </c:pt>
                <c:pt idx="155">
                  <c:v>3340.1291732283466</c:v>
                </c:pt>
                <c:pt idx="156">
                  <c:v>3340.1511811023624</c:v>
                </c:pt>
                <c:pt idx="157">
                  <c:v>3340.1675196889764</c:v>
                </c:pt>
                <c:pt idx="158">
                  <c:v>3340.1657086653545</c:v>
                </c:pt>
                <c:pt idx="159">
                  <c:v>3340.1601181102365</c:v>
                </c:pt>
                <c:pt idx="160">
                  <c:v>3340.1502755905512</c:v>
                </c:pt>
                <c:pt idx="161">
                  <c:v>3340.1494488188978</c:v>
                </c:pt>
                <c:pt idx="162">
                  <c:v>3340.1546062992129</c:v>
                </c:pt>
                <c:pt idx="163">
                  <c:v>3340.1604330748032</c:v>
                </c:pt>
                <c:pt idx="164">
                  <c:v>3340.1486614173227</c:v>
                </c:pt>
                <c:pt idx="165">
                  <c:v>3340.150039370079</c:v>
                </c:pt>
                <c:pt idx="166">
                  <c:v>3340.1670472440946</c:v>
                </c:pt>
                <c:pt idx="167">
                  <c:v>3340.1728346456694</c:v>
                </c:pt>
                <c:pt idx="168">
                  <c:v>3340.1872047244096</c:v>
                </c:pt>
                <c:pt idx="169">
                  <c:v>3340.1661811023623</c:v>
                </c:pt>
                <c:pt idx="170">
                  <c:v>3340.1778346456695</c:v>
                </c:pt>
                <c:pt idx="171">
                  <c:v>3340.1655905511811</c:v>
                </c:pt>
                <c:pt idx="172">
                  <c:v>3340.1830708661419</c:v>
                </c:pt>
                <c:pt idx="173">
                  <c:v>3340.1990944881891</c:v>
                </c:pt>
                <c:pt idx="174">
                  <c:v>3340.1985826771656</c:v>
                </c:pt>
                <c:pt idx="175">
                  <c:v>3340.1877165354331</c:v>
                </c:pt>
                <c:pt idx="176">
                  <c:v>3340.1974803149606</c:v>
                </c:pt>
                <c:pt idx="177">
                  <c:v>3340.2014960629922</c:v>
                </c:pt>
                <c:pt idx="178">
                  <c:v>3340.2003149606298</c:v>
                </c:pt>
                <c:pt idx="179">
                  <c:v>3340.2059842519684</c:v>
                </c:pt>
                <c:pt idx="180">
                  <c:v>3340.2185433070867</c:v>
                </c:pt>
                <c:pt idx="181">
                  <c:v>3340.2116929133858</c:v>
                </c:pt>
                <c:pt idx="182">
                  <c:v>3340.2211417322837</c:v>
                </c:pt>
                <c:pt idx="183">
                  <c:v>3340.2184645669295</c:v>
                </c:pt>
                <c:pt idx="184">
                  <c:v>3340.2107874015751</c:v>
                </c:pt>
                <c:pt idx="185">
                  <c:v>3340.1920078740159</c:v>
                </c:pt>
                <c:pt idx="186">
                  <c:v>3340.1822440944884</c:v>
                </c:pt>
                <c:pt idx="187">
                  <c:v>3340.1878346456692</c:v>
                </c:pt>
                <c:pt idx="188">
                  <c:v>3340.2008267716537</c:v>
                </c:pt>
                <c:pt idx="189">
                  <c:v>3340.2022440944884</c:v>
                </c:pt>
                <c:pt idx="190">
                  <c:v>3340.1238976377954</c:v>
                </c:pt>
                <c:pt idx="191">
                  <c:v>3340.1334251968506</c:v>
                </c:pt>
                <c:pt idx="192">
                  <c:v>3340.1334251968506</c:v>
                </c:pt>
                <c:pt idx="193">
                  <c:v>3340.1367322834649</c:v>
                </c:pt>
                <c:pt idx="194">
                  <c:v>3340.1418897637795</c:v>
                </c:pt>
                <c:pt idx="195">
                  <c:v>3340.1381889763779</c:v>
                </c:pt>
                <c:pt idx="196">
                  <c:v>3340.1409448818899</c:v>
                </c:pt>
                <c:pt idx="197">
                  <c:v>3340.1365748031499</c:v>
                </c:pt>
                <c:pt idx="198">
                  <c:v>3340.1399606299215</c:v>
                </c:pt>
                <c:pt idx="199">
                  <c:v>3340.1409055118111</c:v>
                </c:pt>
                <c:pt idx="200">
                  <c:v>3340.162283468504</c:v>
                </c:pt>
                <c:pt idx="201">
                  <c:v>3340.1478740157481</c:v>
                </c:pt>
                <c:pt idx="202">
                  <c:v>3340.1481102362204</c:v>
                </c:pt>
                <c:pt idx="203">
                  <c:v>3340.1364960629921</c:v>
                </c:pt>
                <c:pt idx="204">
                  <c:v>3340.148228346457</c:v>
                </c:pt>
                <c:pt idx="205">
                  <c:v>3340.1378740157484</c:v>
                </c:pt>
                <c:pt idx="206">
                  <c:v>3340.1486220472443</c:v>
                </c:pt>
                <c:pt idx="207">
                  <c:v>3340.1396850393703</c:v>
                </c:pt>
                <c:pt idx="208">
                  <c:v>3340.1566535433071</c:v>
                </c:pt>
                <c:pt idx="209">
                  <c:v>3340.1504330748035</c:v>
                </c:pt>
                <c:pt idx="210">
                  <c:v>3340.1490551181105</c:v>
                </c:pt>
                <c:pt idx="211">
                  <c:v>3340.1594094488191</c:v>
                </c:pt>
                <c:pt idx="212">
                  <c:v>3340.1606692913388</c:v>
                </c:pt>
                <c:pt idx="213">
                  <c:v>3340.1492913385828</c:v>
                </c:pt>
                <c:pt idx="214">
                  <c:v>3340.1633070866142</c:v>
                </c:pt>
                <c:pt idx="215">
                  <c:v>3340.1580314960629</c:v>
                </c:pt>
                <c:pt idx="216">
                  <c:v>3340.153779527559</c:v>
                </c:pt>
                <c:pt idx="217">
                  <c:v>3340.1579527559056</c:v>
                </c:pt>
                <c:pt idx="218">
                  <c:v>3340.169527559055</c:v>
                </c:pt>
                <c:pt idx="219">
                  <c:v>3340.1715354330709</c:v>
                </c:pt>
                <c:pt idx="220">
                  <c:v>3340.1647244094488</c:v>
                </c:pt>
                <c:pt idx="221">
                  <c:v>3340.1647244094488</c:v>
                </c:pt>
                <c:pt idx="222">
                  <c:v>3340.1620472440945</c:v>
                </c:pt>
                <c:pt idx="223">
                  <c:v>3340.1709055118113</c:v>
                </c:pt>
                <c:pt idx="224">
                  <c:v>3340.1824409448818</c:v>
                </c:pt>
                <c:pt idx="225">
                  <c:v>3340.1688976377955</c:v>
                </c:pt>
                <c:pt idx="226">
                  <c:v>3340.1558661417325</c:v>
                </c:pt>
                <c:pt idx="227">
                  <c:v>3340.1547637795275</c:v>
                </c:pt>
                <c:pt idx="228">
                  <c:v>3340.1704330708662</c:v>
                </c:pt>
                <c:pt idx="229">
                  <c:v>3340.1506299212601</c:v>
                </c:pt>
                <c:pt idx="230">
                  <c:v>3340.1338976377956</c:v>
                </c:pt>
                <c:pt idx="231">
                  <c:v>3340.1424409448819</c:v>
                </c:pt>
                <c:pt idx="232">
                  <c:v>3340.1360236220476</c:v>
                </c:pt>
                <c:pt idx="233">
                  <c:v>3340.1431102362208</c:v>
                </c:pt>
                <c:pt idx="234">
                  <c:v>3340.1427559055119</c:v>
                </c:pt>
                <c:pt idx="235">
                  <c:v>3340.1692125984255</c:v>
                </c:pt>
                <c:pt idx="236">
                  <c:v>3340.1268503937008</c:v>
                </c:pt>
                <c:pt idx="237">
                  <c:v>3340.1268503937008</c:v>
                </c:pt>
                <c:pt idx="238">
                  <c:v>3340.1292519685039</c:v>
                </c:pt>
                <c:pt idx="239">
                  <c:v>3340.1284251968505</c:v>
                </c:pt>
                <c:pt idx="240">
                  <c:v>3340.3637007874017</c:v>
                </c:pt>
                <c:pt idx="241">
                  <c:v>3340.641417322835</c:v>
                </c:pt>
                <c:pt idx="242">
                  <c:v>3340.8622834645671</c:v>
                </c:pt>
                <c:pt idx="243">
                  <c:v>3342.1481102362204</c:v>
                </c:pt>
                <c:pt idx="244">
                  <c:v>3342.1221259842519</c:v>
                </c:pt>
                <c:pt idx="245">
                  <c:v>3342.0701574803152</c:v>
                </c:pt>
                <c:pt idx="246">
                  <c:v>3342.0158267716538</c:v>
                </c:pt>
                <c:pt idx="247">
                  <c:v>3341.9579527559058</c:v>
                </c:pt>
                <c:pt idx="248">
                  <c:v>3342.2055905511811</c:v>
                </c:pt>
                <c:pt idx="249">
                  <c:v>3343.1087401574805</c:v>
                </c:pt>
                <c:pt idx="250">
                  <c:v>3343.0705511811025</c:v>
                </c:pt>
                <c:pt idx="251">
                  <c:v>3343.0532283464568</c:v>
                </c:pt>
                <c:pt idx="252">
                  <c:v>3343.0126771653545</c:v>
                </c:pt>
                <c:pt idx="253">
                  <c:v>3343.0441732283466</c:v>
                </c:pt>
                <c:pt idx="254">
                  <c:v>3344.3740944881893</c:v>
                </c:pt>
                <c:pt idx="255">
                  <c:v>3344.9134645669292</c:v>
                </c:pt>
                <c:pt idx="256">
                  <c:v>3345.098503937008</c:v>
                </c:pt>
                <c:pt idx="257">
                  <c:v>3345.0315748031499</c:v>
                </c:pt>
                <c:pt idx="258">
                  <c:v>3345.0197637795277</c:v>
                </c:pt>
                <c:pt idx="259">
                  <c:v>3344.9685826771656</c:v>
                </c:pt>
                <c:pt idx="260">
                  <c:v>3344.9488976377952</c:v>
                </c:pt>
                <c:pt idx="261">
                  <c:v>3344.9134645669292</c:v>
                </c:pt>
                <c:pt idx="262">
                  <c:v>3344.8819685039371</c:v>
                </c:pt>
                <c:pt idx="263">
                  <c:v>3344.8544094488188</c:v>
                </c:pt>
                <c:pt idx="264">
                  <c:v>3344.7914173228346</c:v>
                </c:pt>
                <c:pt idx="265">
                  <c:v>3344.8032283464568</c:v>
                </c:pt>
                <c:pt idx="266">
                  <c:v>3344.7874803149607</c:v>
                </c:pt>
                <c:pt idx="267">
                  <c:v>3344.7835433070868</c:v>
                </c:pt>
                <c:pt idx="268">
                  <c:v>3344.7441732283464</c:v>
                </c:pt>
                <c:pt idx="269">
                  <c:v>3344.5512598425198</c:v>
                </c:pt>
                <c:pt idx="270">
                  <c:v>3344.5355118110238</c:v>
                </c:pt>
                <c:pt idx="271">
                  <c:v>3344.5355118110238</c:v>
                </c:pt>
                <c:pt idx="272">
                  <c:v>3344.5473228346459</c:v>
                </c:pt>
                <c:pt idx="273">
                  <c:v>3344.4331496062991</c:v>
                </c:pt>
                <c:pt idx="274">
                  <c:v>3344.4331496062991</c:v>
                </c:pt>
                <c:pt idx="275">
                  <c:v>3344.3701574803149</c:v>
                </c:pt>
                <c:pt idx="276">
                  <c:v>3344.2796062992129</c:v>
                </c:pt>
                <c:pt idx="277">
                  <c:v>3344.2874803149607</c:v>
                </c:pt>
                <c:pt idx="278">
                  <c:v>3344.2481102362208</c:v>
                </c:pt>
                <c:pt idx="279">
                  <c:v>3344.2717322834646</c:v>
                </c:pt>
                <c:pt idx="280">
                  <c:v>3344.1772440944883</c:v>
                </c:pt>
                <c:pt idx="281">
                  <c:v>3344.1418110236223</c:v>
                </c:pt>
                <c:pt idx="282">
                  <c:v>3344.1536220472444</c:v>
                </c:pt>
                <c:pt idx="283">
                  <c:v>3344.1772440944883</c:v>
                </c:pt>
                <c:pt idx="284">
                  <c:v>3344.1378740157484</c:v>
                </c:pt>
                <c:pt idx="285">
                  <c:v>3344.0945669291341</c:v>
                </c:pt>
                <c:pt idx="286">
                  <c:v>3344.0394488188977</c:v>
                </c:pt>
                <c:pt idx="287">
                  <c:v>3343.9922047244095</c:v>
                </c:pt>
                <c:pt idx="288">
                  <c:v>3343.9567716535435</c:v>
                </c:pt>
                <c:pt idx="289">
                  <c:v>3343.9292125984252</c:v>
                </c:pt>
                <c:pt idx="290">
                  <c:v>3343.9961417322834</c:v>
                </c:pt>
                <c:pt idx="291">
                  <c:v>3343.9488976377952</c:v>
                </c:pt>
                <c:pt idx="292">
                  <c:v>3343.9449606299213</c:v>
                </c:pt>
                <c:pt idx="293">
                  <c:v>3343.9528346456696</c:v>
                </c:pt>
                <c:pt idx="294">
                  <c:v>3343.866220472441</c:v>
                </c:pt>
                <c:pt idx="295">
                  <c:v>3343.8898425196853</c:v>
                </c:pt>
                <c:pt idx="296">
                  <c:v>3343.9567716535435</c:v>
                </c:pt>
                <c:pt idx="297">
                  <c:v>3344.0197637795277</c:v>
                </c:pt>
                <c:pt idx="298">
                  <c:v>3344.0197637795277</c:v>
                </c:pt>
                <c:pt idx="299">
                  <c:v>3343.9449606299213</c:v>
                </c:pt>
                <c:pt idx="300">
                  <c:v>3343.885905511811</c:v>
                </c:pt>
                <c:pt idx="301">
                  <c:v>3343.8780314960632</c:v>
                </c:pt>
                <c:pt idx="302">
                  <c:v>3343.8977165354331</c:v>
                </c:pt>
                <c:pt idx="303">
                  <c:v>3343.7756692913385</c:v>
                </c:pt>
                <c:pt idx="304">
                  <c:v>3343.7914173228346</c:v>
                </c:pt>
                <c:pt idx="305">
                  <c:v>3343.7835433070868</c:v>
                </c:pt>
                <c:pt idx="306">
                  <c:v>3343.811102362205</c:v>
                </c:pt>
                <c:pt idx="307">
                  <c:v>3343.7638582677168</c:v>
                </c:pt>
                <c:pt idx="308">
                  <c:v>3343.7717322834646</c:v>
                </c:pt>
                <c:pt idx="309">
                  <c:v>3343.633937007874</c:v>
                </c:pt>
                <c:pt idx="310">
                  <c:v>3343.63</c:v>
                </c:pt>
                <c:pt idx="311">
                  <c:v>3343.6457480314962</c:v>
                </c:pt>
                <c:pt idx="312">
                  <c:v>3343.598503937008</c:v>
                </c:pt>
                <c:pt idx="313">
                  <c:v>3343.5000787401577</c:v>
                </c:pt>
                <c:pt idx="314">
                  <c:v>3343.4567716535435</c:v>
                </c:pt>
                <c:pt idx="315">
                  <c:v>3343.4449606299213</c:v>
                </c:pt>
                <c:pt idx="316">
                  <c:v>3343.5237007874016</c:v>
                </c:pt>
                <c:pt idx="317">
                  <c:v>3343.4725196850395</c:v>
                </c:pt>
                <c:pt idx="318">
                  <c:v>3343.4685826771656</c:v>
                </c:pt>
                <c:pt idx="319">
                  <c:v>3343.4252755905513</c:v>
                </c:pt>
                <c:pt idx="320">
                  <c:v>3343.4213385826774</c:v>
                </c:pt>
                <c:pt idx="321">
                  <c:v>3343.4292125984252</c:v>
                </c:pt>
                <c:pt idx="322">
                  <c:v>3343.4095275590553</c:v>
                </c:pt>
                <c:pt idx="323">
                  <c:v>0</c:v>
                </c:pt>
                <c:pt idx="324">
                  <c:v>0</c:v>
                </c:pt>
                <c:pt idx="325">
                  <c:v>3343.3189763779528</c:v>
                </c:pt>
                <c:pt idx="326">
                  <c:v>3343.311102362205</c:v>
                </c:pt>
                <c:pt idx="327">
                  <c:v>3343.3071653543307</c:v>
                </c:pt>
                <c:pt idx="328">
                  <c:v>3343.1713385826774</c:v>
                </c:pt>
                <c:pt idx="329">
                  <c:v>3343.1851181102365</c:v>
                </c:pt>
                <c:pt idx="330">
                  <c:v>3342.5496850393702</c:v>
                </c:pt>
                <c:pt idx="331">
                  <c:v>3342.5689763779528</c:v>
                </c:pt>
                <c:pt idx="332">
                  <c:v>3342.6044094488188</c:v>
                </c:pt>
                <c:pt idx="333">
                  <c:v>3342.5855118110239</c:v>
                </c:pt>
                <c:pt idx="334">
                  <c:v>0</c:v>
                </c:pt>
                <c:pt idx="335">
                  <c:v>3342.4441732283467</c:v>
                </c:pt>
                <c:pt idx="336">
                  <c:v>3342.4599212598428</c:v>
                </c:pt>
                <c:pt idx="337">
                  <c:v>3342.5036220472443</c:v>
                </c:pt>
                <c:pt idx="338">
                  <c:v>3342.4453543307086</c:v>
                </c:pt>
                <c:pt idx="339">
                  <c:v>3342.4973228346457</c:v>
                </c:pt>
                <c:pt idx="340">
                  <c:v>3342.4359055118111</c:v>
                </c:pt>
                <c:pt idx="341">
                  <c:v>3342.4162204724412</c:v>
                </c:pt>
                <c:pt idx="342">
                  <c:v>3342.3918110236223</c:v>
                </c:pt>
                <c:pt idx="343">
                  <c:v>3342.4689763779529</c:v>
                </c:pt>
                <c:pt idx="344">
                  <c:v>3342.3248818897637</c:v>
                </c:pt>
                <c:pt idx="345">
                  <c:v>3342.1642519685042</c:v>
                </c:pt>
                <c:pt idx="346">
                  <c:v>3342.1685826771654</c:v>
                </c:pt>
                <c:pt idx="347">
                  <c:v>3342.1929921259843</c:v>
                </c:pt>
                <c:pt idx="348">
                  <c:v>3342.1288188976378</c:v>
                </c:pt>
                <c:pt idx="349">
                  <c:v>3342.174881889764</c:v>
                </c:pt>
                <c:pt idx="350">
                  <c:v>3342.0748818897637</c:v>
                </c:pt>
                <c:pt idx="351">
                  <c:v>3342.9300000000003</c:v>
                </c:pt>
                <c:pt idx="352">
                  <c:v>3343.0886614173228</c:v>
                </c:pt>
                <c:pt idx="353">
                  <c:v>3343.6260629921262</c:v>
                </c:pt>
                <c:pt idx="354">
                  <c:v>3343.6536220472444</c:v>
                </c:pt>
                <c:pt idx="355">
                  <c:v>0</c:v>
                </c:pt>
                <c:pt idx="356">
                  <c:v>3343.6457480314962</c:v>
                </c:pt>
                <c:pt idx="357">
                  <c:v>3343.7205511811026</c:v>
                </c:pt>
                <c:pt idx="358">
                  <c:v>3343.795354330709</c:v>
                </c:pt>
                <c:pt idx="359">
                  <c:v>3343.9449606299213</c:v>
                </c:pt>
                <c:pt idx="360">
                  <c:v>3343.9488976377952</c:v>
                </c:pt>
                <c:pt idx="361">
                  <c:v>3343.9292125984252</c:v>
                </c:pt>
                <c:pt idx="362">
                  <c:v>3343.9410236220474</c:v>
                </c:pt>
                <c:pt idx="363">
                  <c:v>3343.8740944881893</c:v>
                </c:pt>
                <c:pt idx="364">
                  <c:v>3343.8150393700789</c:v>
                </c:pt>
                <c:pt idx="365">
                  <c:v>3343.7835433070868</c:v>
                </c:pt>
                <c:pt idx="366">
                  <c:v>3343.7284251968504</c:v>
                </c:pt>
                <c:pt idx="367">
                  <c:v>3343.7244881889765</c:v>
                </c:pt>
                <c:pt idx="368">
                  <c:v>3343.7087401574804</c:v>
                </c:pt>
                <c:pt idx="369">
                  <c:v>3343.7638582677168</c:v>
                </c:pt>
                <c:pt idx="370">
                  <c:v>3343.7008661417326</c:v>
                </c:pt>
                <c:pt idx="371">
                  <c:v>3343.7166141732287</c:v>
                </c:pt>
                <c:pt idx="372">
                  <c:v>3343.7441732283464</c:v>
                </c:pt>
                <c:pt idx="373">
                  <c:v>3343.7284251968504</c:v>
                </c:pt>
                <c:pt idx="374">
                  <c:v>3343.6772440944883</c:v>
                </c:pt>
                <c:pt idx="375">
                  <c:v>3343.7205511811026</c:v>
                </c:pt>
                <c:pt idx="376">
                  <c:v>3343.6772440944883</c:v>
                </c:pt>
                <c:pt idx="377">
                  <c:v>3343.6654330708661</c:v>
                </c:pt>
                <c:pt idx="378">
                  <c:v>3343.6890551181104</c:v>
                </c:pt>
                <c:pt idx="379">
                  <c:v>3343.6851181102365</c:v>
                </c:pt>
                <c:pt idx="380">
                  <c:v>3343.6693700787405</c:v>
                </c:pt>
                <c:pt idx="381">
                  <c:v>3343.885905511811</c:v>
                </c:pt>
                <c:pt idx="382">
                  <c:v>3343.9095275590553</c:v>
                </c:pt>
                <c:pt idx="383">
                  <c:v>3343.9488976377952</c:v>
                </c:pt>
                <c:pt idx="384">
                  <c:v>3343.8937795275592</c:v>
                </c:pt>
                <c:pt idx="385">
                  <c:v>3343.7677952755907</c:v>
                </c:pt>
                <c:pt idx="386">
                  <c:v>3343.7520472440947</c:v>
                </c:pt>
                <c:pt idx="387">
                  <c:v>3343.7520472440947</c:v>
                </c:pt>
                <c:pt idx="388">
                  <c:v>3343.7087401574804</c:v>
                </c:pt>
                <c:pt idx="389">
                  <c:v>3343.6929921259843</c:v>
                </c:pt>
                <c:pt idx="390">
                  <c:v>3343.6969291338582</c:v>
                </c:pt>
                <c:pt idx="391">
                  <c:v>3343.6536220472444</c:v>
                </c:pt>
                <c:pt idx="392">
                  <c:v>3343.614251968504</c:v>
                </c:pt>
                <c:pt idx="393">
                  <c:v>3343.618188976378</c:v>
                </c:pt>
                <c:pt idx="394">
                  <c:v>3343.6733070866144</c:v>
                </c:pt>
                <c:pt idx="395">
                  <c:v>3343.5906299212597</c:v>
                </c:pt>
                <c:pt idx="396">
                  <c:v>3343.578818897638</c:v>
                </c:pt>
                <c:pt idx="397">
                  <c:v>3343.5079527559055</c:v>
                </c:pt>
                <c:pt idx="398">
                  <c:v>3343.9134645669292</c:v>
                </c:pt>
                <c:pt idx="399">
                  <c:v>3343.9488976377952</c:v>
                </c:pt>
                <c:pt idx="400">
                  <c:v>3343.9370866141735</c:v>
                </c:pt>
                <c:pt idx="401">
                  <c:v>3343.9410236220474</c:v>
                </c:pt>
                <c:pt idx="402">
                  <c:v>3343.9134645669292</c:v>
                </c:pt>
                <c:pt idx="403">
                  <c:v>3343.9095275590553</c:v>
                </c:pt>
                <c:pt idx="404">
                  <c:v>3343.866220472441</c:v>
                </c:pt>
                <c:pt idx="405">
                  <c:v>3343.8071653543307</c:v>
                </c:pt>
                <c:pt idx="406">
                  <c:v>3343.7914173228346</c:v>
                </c:pt>
                <c:pt idx="407">
                  <c:v>3343.7874803149607</c:v>
                </c:pt>
                <c:pt idx="408">
                  <c:v>3343.7835433070868</c:v>
                </c:pt>
                <c:pt idx="409">
                  <c:v>3343.7796062992129</c:v>
                </c:pt>
                <c:pt idx="410">
                  <c:v>3343.7835433070868</c:v>
                </c:pt>
                <c:pt idx="411">
                  <c:v>3343.7677952755907</c:v>
                </c:pt>
                <c:pt idx="412">
                  <c:v>3343.7008661417326</c:v>
                </c:pt>
                <c:pt idx="413">
                  <c:v>3343.7284251968504</c:v>
                </c:pt>
                <c:pt idx="414">
                  <c:v>3343.6378740157484</c:v>
                </c:pt>
                <c:pt idx="415">
                  <c:v>3343.6063779527558</c:v>
                </c:pt>
                <c:pt idx="416">
                  <c:v>3343.6024409448819</c:v>
                </c:pt>
                <c:pt idx="417">
                  <c:v>3343.598503937008</c:v>
                </c:pt>
                <c:pt idx="418">
                  <c:v>3343.5748818897637</c:v>
                </c:pt>
                <c:pt idx="419">
                  <c:v>3343.5512598425198</c:v>
                </c:pt>
                <c:pt idx="420">
                  <c:v>3343.4607086614174</c:v>
                </c:pt>
                <c:pt idx="421">
                  <c:v>3343.5000787401577</c:v>
                </c:pt>
                <c:pt idx="422">
                  <c:v>3343.4449606299213</c:v>
                </c:pt>
                <c:pt idx="423">
                  <c:v>3343.4292125984252</c:v>
                </c:pt>
                <c:pt idx="424">
                  <c:v>3343.5158267716538</c:v>
                </c:pt>
                <c:pt idx="425">
                  <c:v>3343.598503937008</c:v>
                </c:pt>
                <c:pt idx="426">
                  <c:v>3343.5906299212597</c:v>
                </c:pt>
                <c:pt idx="427">
                  <c:v>3343.614251968504</c:v>
                </c:pt>
                <c:pt idx="428">
                  <c:v>3343.5237007874016</c:v>
                </c:pt>
                <c:pt idx="429">
                  <c:v>3343.4134645669292</c:v>
                </c:pt>
                <c:pt idx="430">
                  <c:v>3343.4292125984252</c:v>
                </c:pt>
                <c:pt idx="431">
                  <c:v>3343.4410236220474</c:v>
                </c:pt>
                <c:pt idx="432">
                  <c:v>3343.3977165354331</c:v>
                </c:pt>
                <c:pt idx="433">
                  <c:v>3343.3740944881893</c:v>
                </c:pt>
                <c:pt idx="434">
                  <c:v>3343.3032283464568</c:v>
                </c:pt>
                <c:pt idx="435">
                  <c:v>3343.2579527559055</c:v>
                </c:pt>
                <c:pt idx="436">
                  <c:v>3343.2351181102363</c:v>
                </c:pt>
                <c:pt idx="437">
                  <c:v>3343.1965354330709</c:v>
                </c:pt>
                <c:pt idx="438">
                  <c:v>3343.2146456692913</c:v>
                </c:pt>
                <c:pt idx="439">
                  <c:v>3343.1756692913386</c:v>
                </c:pt>
                <c:pt idx="440">
                  <c:v>3343.2028346456696</c:v>
                </c:pt>
                <c:pt idx="441">
                  <c:v>3343.0988976377953</c:v>
                </c:pt>
                <c:pt idx="442">
                  <c:v>3343.1008661417322</c:v>
                </c:pt>
                <c:pt idx="443">
                  <c:v>3343.0485039370078</c:v>
                </c:pt>
                <c:pt idx="444">
                  <c:v>3343.0894488188978</c:v>
                </c:pt>
                <c:pt idx="445">
                  <c:v>3343.0016535433074</c:v>
                </c:pt>
                <c:pt idx="446">
                  <c:v>3342.9906299212598</c:v>
                </c:pt>
                <c:pt idx="447">
                  <c:v>3343.002440944882</c:v>
                </c:pt>
                <c:pt idx="448">
                  <c:v>3342.9677952755906</c:v>
                </c:pt>
                <c:pt idx="449">
                  <c:v>3342.9551968503938</c:v>
                </c:pt>
                <c:pt idx="450">
                  <c:v>3342.9055905511814</c:v>
                </c:pt>
                <c:pt idx="451">
                  <c:v>3342.9201574803151</c:v>
                </c:pt>
                <c:pt idx="452">
                  <c:v>3342.9355118110238</c:v>
                </c:pt>
                <c:pt idx="453">
                  <c:v>3342.8748818897639</c:v>
                </c:pt>
                <c:pt idx="454">
                  <c:v>3342.8555905511812</c:v>
                </c:pt>
                <c:pt idx="455">
                  <c:v>3342.8240944881891</c:v>
                </c:pt>
                <c:pt idx="456">
                  <c:v>3342.7902362204727</c:v>
                </c:pt>
                <c:pt idx="457">
                  <c:v>3342.7457480314961</c:v>
                </c:pt>
                <c:pt idx="458">
                  <c:v>3342.7402362204725</c:v>
                </c:pt>
                <c:pt idx="459">
                  <c:v>3342.6894488188977</c:v>
                </c:pt>
                <c:pt idx="460">
                  <c:v>3342.6674015748031</c:v>
                </c:pt>
                <c:pt idx="461">
                  <c:v>3342.6733070866144</c:v>
                </c:pt>
                <c:pt idx="462">
                  <c:v>3342.6221259842519</c:v>
                </c:pt>
                <c:pt idx="463">
                  <c:v>3342.6331496062994</c:v>
                </c:pt>
                <c:pt idx="464">
                  <c:v>3342.5756692913387</c:v>
                </c:pt>
                <c:pt idx="465">
                  <c:v>3342.5614960629923</c:v>
                </c:pt>
                <c:pt idx="466">
                  <c:v>3342.5366929133861</c:v>
                </c:pt>
                <c:pt idx="467">
                  <c:v>3342.5099212598425</c:v>
                </c:pt>
                <c:pt idx="468">
                  <c:v>3342.4626771653543</c:v>
                </c:pt>
                <c:pt idx="469">
                  <c:v>3342.3882677165357</c:v>
                </c:pt>
                <c:pt idx="470">
                  <c:v>3342.1859055118111</c:v>
                </c:pt>
                <c:pt idx="471">
                  <c:v>3342.0248818897639</c:v>
                </c:pt>
                <c:pt idx="472">
                  <c:v>3341.843779527559</c:v>
                </c:pt>
                <c:pt idx="473">
                  <c:v>3341.6662204724412</c:v>
                </c:pt>
                <c:pt idx="474">
                  <c:v>3341.4772440944885</c:v>
                </c:pt>
                <c:pt idx="475">
                  <c:v>3341.2469291338584</c:v>
                </c:pt>
                <c:pt idx="476">
                  <c:v>3340.9870866141732</c:v>
                </c:pt>
                <c:pt idx="477">
                  <c:v>3340.715039370079</c:v>
                </c:pt>
                <c:pt idx="478">
                  <c:v>3340.4894488188979</c:v>
                </c:pt>
                <c:pt idx="479">
                  <c:v>3340.3493700787403</c:v>
                </c:pt>
                <c:pt idx="480">
                  <c:v>3340.2007874015749</c:v>
                </c:pt>
                <c:pt idx="481">
                  <c:v>3340.1808661417322</c:v>
                </c:pt>
                <c:pt idx="482">
                  <c:v>3340.1770866141733</c:v>
                </c:pt>
                <c:pt idx="483">
                  <c:v>3340.199291338583</c:v>
                </c:pt>
                <c:pt idx="484">
                  <c:v>3340.1961023622048</c:v>
                </c:pt>
                <c:pt idx="485">
                  <c:v>3340.1827559055118</c:v>
                </c:pt>
                <c:pt idx="486">
                  <c:v>3340.1851968503938</c:v>
                </c:pt>
                <c:pt idx="487">
                  <c:v>3340.1668897637796</c:v>
                </c:pt>
                <c:pt idx="488">
                  <c:v>3340.1789370078741</c:v>
                </c:pt>
                <c:pt idx="489">
                  <c:v>3340.1724409448821</c:v>
                </c:pt>
                <c:pt idx="490">
                  <c:v>3340.1798818897637</c:v>
                </c:pt>
                <c:pt idx="491">
                  <c:v>3340.1687007874016</c:v>
                </c:pt>
                <c:pt idx="492">
                  <c:v>3340.1755118110236</c:v>
                </c:pt>
                <c:pt idx="493">
                  <c:v>3340.1743307086617</c:v>
                </c:pt>
                <c:pt idx="494">
                  <c:v>3340.1705118110235</c:v>
                </c:pt>
                <c:pt idx="495">
                  <c:v>3340.1700393700789</c:v>
                </c:pt>
                <c:pt idx="496">
                  <c:v>3340.1694488188978</c:v>
                </c:pt>
                <c:pt idx="497">
                  <c:v>3340.1750787401575</c:v>
                </c:pt>
                <c:pt idx="498">
                  <c:v>3340.1755905511814</c:v>
                </c:pt>
                <c:pt idx="499">
                  <c:v>3340.1703149606301</c:v>
                </c:pt>
                <c:pt idx="500">
                  <c:v>3340.192598425197</c:v>
                </c:pt>
                <c:pt idx="501">
                  <c:v>3340.1878346456692</c:v>
                </c:pt>
                <c:pt idx="502">
                  <c:v>3340.1827952755907</c:v>
                </c:pt>
                <c:pt idx="503">
                  <c:v>3340.1902362204723</c:v>
                </c:pt>
                <c:pt idx="504">
                  <c:v>3340.1857086614173</c:v>
                </c:pt>
                <c:pt idx="505">
                  <c:v>3340.1864566929135</c:v>
                </c:pt>
                <c:pt idx="506">
                  <c:v>3340.1891732283466</c:v>
                </c:pt>
                <c:pt idx="507">
                  <c:v>3340.1824803149607</c:v>
                </c:pt>
                <c:pt idx="508">
                  <c:v>3340.1764566929137</c:v>
                </c:pt>
                <c:pt idx="509">
                  <c:v>3340.1908267716535</c:v>
                </c:pt>
                <c:pt idx="510">
                  <c:v>3340.1979133858267</c:v>
                </c:pt>
                <c:pt idx="511">
                  <c:v>3340.2103149606301</c:v>
                </c:pt>
                <c:pt idx="512">
                  <c:v>3340.2174015748033</c:v>
                </c:pt>
                <c:pt idx="513">
                  <c:v>3340.208070866142</c:v>
                </c:pt>
                <c:pt idx="514">
                  <c:v>3340.2142913385828</c:v>
                </c:pt>
                <c:pt idx="515">
                  <c:v>3340.2197637795275</c:v>
                </c:pt>
                <c:pt idx="516">
                  <c:v>3340.2079921259842</c:v>
                </c:pt>
                <c:pt idx="517">
                  <c:v>3340.2117322834647</c:v>
                </c:pt>
                <c:pt idx="518">
                  <c:v>3340.2090157480316</c:v>
                </c:pt>
                <c:pt idx="519">
                  <c:v>3340.2213385826772</c:v>
                </c:pt>
                <c:pt idx="520">
                  <c:v>3340.2255511811027</c:v>
                </c:pt>
                <c:pt idx="521">
                  <c:v>3340.2034645669291</c:v>
                </c:pt>
                <c:pt idx="522">
                  <c:v>3340.2081496062992</c:v>
                </c:pt>
                <c:pt idx="523">
                  <c:v>3340.1911023622047</c:v>
                </c:pt>
                <c:pt idx="524">
                  <c:v>3340.1990944881891</c:v>
                </c:pt>
                <c:pt idx="525">
                  <c:v>3340.2211417322837</c:v>
                </c:pt>
                <c:pt idx="526">
                  <c:v>3340.2089370078743</c:v>
                </c:pt>
                <c:pt idx="527">
                  <c:v>3340.2000787401576</c:v>
                </c:pt>
                <c:pt idx="528">
                  <c:v>3340.21</c:v>
                </c:pt>
                <c:pt idx="529">
                  <c:v>3340.200748031496</c:v>
                </c:pt>
                <c:pt idx="530">
                  <c:v>3340.1979921259845</c:v>
                </c:pt>
                <c:pt idx="531">
                  <c:v>3340.2105511811023</c:v>
                </c:pt>
                <c:pt idx="532">
                  <c:v>3340.2165748031498</c:v>
                </c:pt>
                <c:pt idx="533">
                  <c:v>3340.2087007874015</c:v>
                </c:pt>
                <c:pt idx="534">
                  <c:v>3340.20594488189</c:v>
                </c:pt>
                <c:pt idx="535">
                  <c:v>3340.1942125984251</c:v>
                </c:pt>
                <c:pt idx="536">
                  <c:v>3340.2049606299215</c:v>
                </c:pt>
                <c:pt idx="537">
                  <c:v>3340.2096062992127</c:v>
                </c:pt>
                <c:pt idx="538">
                  <c:v>3340.2121653543309</c:v>
                </c:pt>
                <c:pt idx="539">
                  <c:v>3340.214409448819</c:v>
                </c:pt>
                <c:pt idx="540">
                  <c:v>3340.203346456693</c:v>
                </c:pt>
                <c:pt idx="541">
                  <c:v>3340.2035433070869</c:v>
                </c:pt>
                <c:pt idx="542">
                  <c:v>3340.2053543307088</c:v>
                </c:pt>
                <c:pt idx="543">
                  <c:v>3340.1966141732287</c:v>
                </c:pt>
                <c:pt idx="544">
                  <c:v>3340.203031496063</c:v>
                </c:pt>
                <c:pt idx="545">
                  <c:v>3340.1933858267716</c:v>
                </c:pt>
                <c:pt idx="546">
                  <c:v>3340.2185039370079</c:v>
                </c:pt>
                <c:pt idx="547">
                  <c:v>3340.2002755905514</c:v>
                </c:pt>
                <c:pt idx="548">
                  <c:v>3340.1966141732287</c:v>
                </c:pt>
                <c:pt idx="549">
                  <c:v>3340.2005118110237</c:v>
                </c:pt>
                <c:pt idx="550">
                  <c:v>3340.2015748031499</c:v>
                </c:pt>
                <c:pt idx="551">
                  <c:v>3340.6658267716534</c:v>
                </c:pt>
                <c:pt idx="552">
                  <c:v>3340.6713385826774</c:v>
                </c:pt>
                <c:pt idx="553">
                  <c:v>0</c:v>
                </c:pt>
                <c:pt idx="554">
                  <c:v>0</c:v>
                </c:pt>
                <c:pt idx="555">
                  <c:v>3340.6764566929137</c:v>
                </c:pt>
                <c:pt idx="556">
                  <c:v>3340.6622834645668</c:v>
                </c:pt>
                <c:pt idx="557">
                  <c:v>0</c:v>
                </c:pt>
                <c:pt idx="558">
                  <c:v>0</c:v>
                </c:pt>
                <c:pt idx="559">
                  <c:v>0</c:v>
                </c:pt>
                <c:pt idx="560">
                  <c:v>0</c:v>
                </c:pt>
                <c:pt idx="561">
                  <c:v>0</c:v>
                </c:pt>
                <c:pt idx="562">
                  <c:v>3340.6894488188977</c:v>
                </c:pt>
                <c:pt idx="563">
                  <c:v>0</c:v>
                </c:pt>
                <c:pt idx="564">
                  <c:v>0</c:v>
                </c:pt>
                <c:pt idx="565">
                  <c:v>0</c:v>
                </c:pt>
                <c:pt idx="566">
                  <c:v>3340.6729133858271</c:v>
                </c:pt>
                <c:pt idx="567">
                  <c:v>3340.6642519685042</c:v>
                </c:pt>
                <c:pt idx="568">
                  <c:v>0</c:v>
                </c:pt>
                <c:pt idx="569">
                  <c:v>0</c:v>
                </c:pt>
                <c:pt idx="570">
                  <c:v>0</c:v>
                </c:pt>
                <c:pt idx="571">
                  <c:v>3340.6835433070869</c:v>
                </c:pt>
                <c:pt idx="572">
                  <c:v>3340.6725196850393</c:v>
                </c:pt>
                <c:pt idx="573">
                  <c:v>3340.6689763779527</c:v>
                </c:pt>
                <c:pt idx="574">
                  <c:v>0</c:v>
                </c:pt>
                <c:pt idx="575">
                  <c:v>3340.672125984252</c:v>
                </c:pt>
                <c:pt idx="576">
                  <c:v>0</c:v>
                </c:pt>
                <c:pt idx="577">
                  <c:v>0</c:v>
                </c:pt>
                <c:pt idx="578">
                  <c:v>0</c:v>
                </c:pt>
                <c:pt idx="579">
                  <c:v>3340.6607086614176</c:v>
                </c:pt>
                <c:pt idx="580">
                  <c:v>3340.6725196850393</c:v>
                </c:pt>
                <c:pt idx="581">
                  <c:v>3340.6626771653546</c:v>
                </c:pt>
                <c:pt idx="582">
                  <c:v>0</c:v>
                </c:pt>
                <c:pt idx="583">
                  <c:v>0</c:v>
                </c:pt>
                <c:pt idx="584">
                  <c:v>0</c:v>
                </c:pt>
                <c:pt idx="585">
                  <c:v>0</c:v>
                </c:pt>
                <c:pt idx="586">
                  <c:v>3340.691811023622</c:v>
                </c:pt>
                <c:pt idx="587">
                  <c:v>3340.6843307086615</c:v>
                </c:pt>
                <c:pt idx="588">
                  <c:v>0</c:v>
                </c:pt>
                <c:pt idx="589">
                  <c:v>0</c:v>
                </c:pt>
                <c:pt idx="590">
                  <c:v>3340.657165354331</c:v>
                </c:pt>
                <c:pt idx="591">
                  <c:v>0</c:v>
                </c:pt>
                <c:pt idx="592">
                  <c:v>0</c:v>
                </c:pt>
                <c:pt idx="593">
                  <c:v>0</c:v>
                </c:pt>
                <c:pt idx="594">
                  <c:v>0</c:v>
                </c:pt>
                <c:pt idx="595">
                  <c:v>0</c:v>
                </c:pt>
                <c:pt idx="596">
                  <c:v>0</c:v>
                </c:pt>
                <c:pt idx="597">
                  <c:v>0</c:v>
                </c:pt>
                <c:pt idx="598">
                  <c:v>3340.6874803149608</c:v>
                </c:pt>
                <c:pt idx="599">
                  <c:v>3340.6902362204723</c:v>
                </c:pt>
                <c:pt idx="600">
                  <c:v>3340.6823622047245</c:v>
                </c:pt>
                <c:pt idx="601">
                  <c:v>3340.6599212598426</c:v>
                </c:pt>
                <c:pt idx="602">
                  <c:v>3340.6650393700788</c:v>
                </c:pt>
                <c:pt idx="603">
                  <c:v>3340.6807874015749</c:v>
                </c:pt>
                <c:pt idx="604">
                  <c:v>3340.6614960629922</c:v>
                </c:pt>
                <c:pt idx="605">
                  <c:v>3340.731968503937</c:v>
                </c:pt>
                <c:pt idx="606">
                  <c:v>0</c:v>
                </c:pt>
                <c:pt idx="607">
                  <c:v>3340.6835433070869</c:v>
                </c:pt>
                <c:pt idx="608">
                  <c:v>3340.6618897637795</c:v>
                </c:pt>
                <c:pt idx="609">
                  <c:v>3340.6725196850393</c:v>
                </c:pt>
                <c:pt idx="610">
                  <c:v>3340.6587401574802</c:v>
                </c:pt>
                <c:pt idx="611">
                  <c:v>3340.6744881889763</c:v>
                </c:pt>
                <c:pt idx="612">
                  <c:v>3340.6827559055118</c:v>
                </c:pt>
                <c:pt idx="613">
                  <c:v>3340.6634645669292</c:v>
                </c:pt>
                <c:pt idx="614">
                  <c:v>3340.672125984252</c:v>
                </c:pt>
                <c:pt idx="615">
                  <c:v>3340.6674015748031</c:v>
                </c:pt>
                <c:pt idx="616">
                  <c:v>3340.6701574803151</c:v>
                </c:pt>
                <c:pt idx="617">
                  <c:v>3340.6776377952756</c:v>
                </c:pt>
                <c:pt idx="618">
                  <c:v>3340.6638582677165</c:v>
                </c:pt>
                <c:pt idx="619">
                  <c:v>3340.6638582677165</c:v>
                </c:pt>
                <c:pt idx="620">
                  <c:v>3340.6693700787405</c:v>
                </c:pt>
                <c:pt idx="621">
                  <c:v>3340.6508661417324</c:v>
                </c:pt>
                <c:pt idx="622">
                  <c:v>3340.6693700787405</c:v>
                </c:pt>
                <c:pt idx="623">
                  <c:v>3340.672125984252</c:v>
                </c:pt>
                <c:pt idx="624">
                  <c:v>3340.6630708661419</c:v>
                </c:pt>
                <c:pt idx="625">
                  <c:v>3340.6689763779527</c:v>
                </c:pt>
                <c:pt idx="626">
                  <c:v>3340.6701574803151</c:v>
                </c:pt>
                <c:pt idx="627">
                  <c:v>3340.657165354331</c:v>
                </c:pt>
                <c:pt idx="628">
                  <c:v>3340.6803937007876</c:v>
                </c:pt>
                <c:pt idx="629">
                  <c:v>3340.1545275590552</c:v>
                </c:pt>
                <c:pt idx="630">
                  <c:v>3340.1554724409448</c:v>
                </c:pt>
                <c:pt idx="631">
                  <c:v>3340.1648818897638</c:v>
                </c:pt>
                <c:pt idx="632">
                  <c:v>3340.1633858267719</c:v>
                </c:pt>
                <c:pt idx="633">
                  <c:v>3340.1633070866142</c:v>
                </c:pt>
                <c:pt idx="634">
                  <c:v>3340.1712204724408</c:v>
                </c:pt>
                <c:pt idx="635">
                  <c:v>3340.1624409448818</c:v>
                </c:pt>
                <c:pt idx="636">
                  <c:v>3340.157165354331</c:v>
                </c:pt>
                <c:pt idx="637">
                  <c:v>3340.1652362204727</c:v>
                </c:pt>
                <c:pt idx="638">
                  <c:v>3340.1756692913386</c:v>
                </c:pt>
                <c:pt idx="639">
                  <c:v>3340.1632677165358</c:v>
                </c:pt>
                <c:pt idx="640">
                  <c:v>3340.1684645669293</c:v>
                </c:pt>
                <c:pt idx="641">
                  <c:v>3340.1705905511812</c:v>
                </c:pt>
                <c:pt idx="642">
                  <c:v>3340.1635826771653</c:v>
                </c:pt>
                <c:pt idx="643">
                  <c:v>3340.1669291338585</c:v>
                </c:pt>
                <c:pt idx="644">
                  <c:v>3340.1639763779531</c:v>
                </c:pt>
                <c:pt idx="645">
                  <c:v>3340.1674015748031</c:v>
                </c:pt>
                <c:pt idx="646">
                  <c:v>3340.1531496062994</c:v>
                </c:pt>
                <c:pt idx="647">
                  <c:v>3340.156535433071</c:v>
                </c:pt>
                <c:pt idx="648">
                  <c:v>3340.1615354330711</c:v>
                </c:pt>
                <c:pt idx="649">
                  <c:v>3340.1729921259844</c:v>
                </c:pt>
                <c:pt idx="650">
                  <c:v>3340.1650393700788</c:v>
                </c:pt>
                <c:pt idx="651">
                  <c:v>3340.1634645669292</c:v>
                </c:pt>
                <c:pt idx="652">
                  <c:v>3340.1629133858269</c:v>
                </c:pt>
                <c:pt idx="653">
                  <c:v>3340.1707874015751</c:v>
                </c:pt>
                <c:pt idx="654">
                  <c:v>3341.3925984251969</c:v>
                </c:pt>
                <c:pt idx="655">
                  <c:v>3341.3284251968503</c:v>
                </c:pt>
                <c:pt idx="656">
                  <c:v>3341.2772440944882</c:v>
                </c:pt>
                <c:pt idx="657">
                  <c:v>3341.2229133858268</c:v>
                </c:pt>
                <c:pt idx="658">
                  <c:v>3341.1697637795278</c:v>
                </c:pt>
                <c:pt idx="659">
                  <c:v>3341.1370866141733</c:v>
                </c:pt>
                <c:pt idx="660">
                  <c:v>3341.0918110236221</c:v>
                </c:pt>
                <c:pt idx="661">
                  <c:v>3341.0386614173231</c:v>
                </c:pt>
                <c:pt idx="662">
                  <c:v>3340.9898425196852</c:v>
                </c:pt>
                <c:pt idx="663">
                  <c:v>3340.981968503937</c:v>
                </c:pt>
                <c:pt idx="664">
                  <c:v>3340.9807874015751</c:v>
                </c:pt>
                <c:pt idx="665">
                  <c:v>3340.9185826771654</c:v>
                </c:pt>
                <c:pt idx="666">
                  <c:v>3340.8882677165357</c:v>
                </c:pt>
                <c:pt idx="667">
                  <c:v>3340.8237007874018</c:v>
                </c:pt>
                <c:pt idx="668">
                  <c:v>3340.8272440944884</c:v>
                </c:pt>
                <c:pt idx="669">
                  <c:v>3340.7977165354332</c:v>
                </c:pt>
                <c:pt idx="670">
                  <c:v>3340.8091338582676</c:v>
                </c:pt>
                <c:pt idx="671">
                  <c:v>3340.7677952755907</c:v>
                </c:pt>
                <c:pt idx="672">
                  <c:v>3340.7272440944885</c:v>
                </c:pt>
                <c:pt idx="673">
                  <c:v>3340.6874803149608</c:v>
                </c:pt>
                <c:pt idx="674">
                  <c:v>3340.638661417323</c:v>
                </c:pt>
                <c:pt idx="675">
                  <c:v>3340.5961417322837</c:v>
                </c:pt>
                <c:pt idx="676">
                  <c:v>3340.555590551181</c:v>
                </c:pt>
                <c:pt idx="677">
                  <c:v>3340.5103149606302</c:v>
                </c:pt>
                <c:pt idx="678">
                  <c:v>3340.4713385826772</c:v>
                </c:pt>
                <c:pt idx="679">
                  <c:v>3340.4394881889766</c:v>
                </c:pt>
                <c:pt idx="680">
                  <c:v>3340.3960236220473</c:v>
                </c:pt>
                <c:pt idx="681">
                  <c:v>3340.3551181102362</c:v>
                </c:pt>
                <c:pt idx="682">
                  <c:v>3340.3144488188977</c:v>
                </c:pt>
                <c:pt idx="683">
                  <c:v>3340.2826377952756</c:v>
                </c:pt>
                <c:pt idx="684">
                  <c:v>3340.2808661417325</c:v>
                </c:pt>
                <c:pt idx="685">
                  <c:v>3340.2222440944884</c:v>
                </c:pt>
                <c:pt idx="686">
                  <c:v>3340.1935433070867</c:v>
                </c:pt>
                <c:pt idx="687">
                  <c:v>3340.1779921259845</c:v>
                </c:pt>
                <c:pt idx="688">
                  <c:v>3340.1723228346459</c:v>
                </c:pt>
                <c:pt idx="689">
                  <c:v>3340.1644094488188</c:v>
                </c:pt>
                <c:pt idx="690">
                  <c:v>3340.163188976378</c:v>
                </c:pt>
                <c:pt idx="691">
                  <c:v>3340.1727952755905</c:v>
                </c:pt>
                <c:pt idx="692">
                  <c:v>3340.183031496063</c:v>
                </c:pt>
                <c:pt idx="693">
                  <c:v>3340.1831496062991</c:v>
                </c:pt>
                <c:pt idx="694">
                  <c:v>3340.1806692913387</c:v>
                </c:pt>
                <c:pt idx="695">
                  <c:v>3340.1708267716535</c:v>
                </c:pt>
                <c:pt idx="696">
                  <c:v>3340.194881889764</c:v>
                </c:pt>
                <c:pt idx="697">
                  <c:v>3340.1758661417325</c:v>
                </c:pt>
                <c:pt idx="698">
                  <c:v>3340.1759842519687</c:v>
                </c:pt>
                <c:pt idx="699">
                  <c:v>3340.1838582677165</c:v>
                </c:pt>
                <c:pt idx="700">
                  <c:v>3340.1913779527558</c:v>
                </c:pt>
                <c:pt idx="701">
                  <c:v>3340.1799606299214</c:v>
                </c:pt>
                <c:pt idx="702">
                  <c:v>3340.1910236220474</c:v>
                </c:pt>
                <c:pt idx="703">
                  <c:v>3340.1883858267715</c:v>
                </c:pt>
                <c:pt idx="704">
                  <c:v>3340.1894094488189</c:v>
                </c:pt>
                <c:pt idx="705">
                  <c:v>3340.1908661417324</c:v>
                </c:pt>
                <c:pt idx="706">
                  <c:v>3340.1909055118113</c:v>
                </c:pt>
                <c:pt idx="707">
                  <c:v>3340.1914960629924</c:v>
                </c:pt>
                <c:pt idx="708">
                  <c:v>3340.1865354330712</c:v>
                </c:pt>
                <c:pt idx="709">
                  <c:v>3340.1817716535434</c:v>
                </c:pt>
                <c:pt idx="710">
                  <c:v>3340.1846850393704</c:v>
                </c:pt>
                <c:pt idx="711">
                  <c:v>3340.1841732283465</c:v>
                </c:pt>
                <c:pt idx="712">
                  <c:v>3340.1871653543308</c:v>
                </c:pt>
                <c:pt idx="713">
                  <c:v>3340.1840551181103</c:v>
                </c:pt>
                <c:pt idx="714">
                  <c:v>3340.1893307086616</c:v>
                </c:pt>
                <c:pt idx="715">
                  <c:v>3340.1910236220474</c:v>
                </c:pt>
                <c:pt idx="716">
                  <c:v>3340.1912204724413</c:v>
                </c:pt>
                <c:pt idx="717">
                  <c:v>3340.1887795275593</c:v>
                </c:pt>
                <c:pt idx="718">
                  <c:v>3340.183346456693</c:v>
                </c:pt>
                <c:pt idx="719">
                  <c:v>3340.1845669291338</c:v>
                </c:pt>
                <c:pt idx="720">
                  <c:v>3340.1961417322836</c:v>
                </c:pt>
                <c:pt idx="721">
                  <c:v>3340.1938188976378</c:v>
                </c:pt>
                <c:pt idx="722">
                  <c:v>3340.1901181102362</c:v>
                </c:pt>
                <c:pt idx="723">
                  <c:v>3340.1823228346457</c:v>
                </c:pt>
                <c:pt idx="724">
                  <c:v>3340.188070866142</c:v>
                </c:pt>
                <c:pt idx="725">
                  <c:v>3340.1949606299213</c:v>
                </c:pt>
                <c:pt idx="726">
                  <c:v>3340.1962204724409</c:v>
                </c:pt>
                <c:pt idx="727">
                  <c:v>3340.203188976378</c:v>
                </c:pt>
                <c:pt idx="728">
                  <c:v>3340.1909448818897</c:v>
                </c:pt>
                <c:pt idx="729">
                  <c:v>3340.186102362205</c:v>
                </c:pt>
                <c:pt idx="730">
                  <c:v>3340.1826771653546</c:v>
                </c:pt>
                <c:pt idx="731">
                  <c:v>3340.1774803149606</c:v>
                </c:pt>
                <c:pt idx="732">
                  <c:v>3340.183818897638</c:v>
                </c:pt>
                <c:pt idx="733">
                  <c:v>3340.1785433070868</c:v>
                </c:pt>
                <c:pt idx="734">
                  <c:v>3340.1808267716538</c:v>
                </c:pt>
                <c:pt idx="735">
                  <c:v>3340.1775984251972</c:v>
                </c:pt>
                <c:pt idx="736">
                  <c:v>3340.1773622047244</c:v>
                </c:pt>
                <c:pt idx="737">
                  <c:v>3340.1886220472443</c:v>
                </c:pt>
                <c:pt idx="738">
                  <c:v>3340.1831496062991</c:v>
                </c:pt>
                <c:pt idx="739">
                  <c:v>3340.1892519685039</c:v>
                </c:pt>
                <c:pt idx="740">
                  <c:v>3340.1789370078741</c:v>
                </c:pt>
                <c:pt idx="741">
                  <c:v>3340.1801574803148</c:v>
                </c:pt>
                <c:pt idx="742">
                  <c:v>3340.1679527559058</c:v>
                </c:pt>
                <c:pt idx="743">
                  <c:v>3340.1791732283464</c:v>
                </c:pt>
                <c:pt idx="744">
                  <c:v>3340.1724015748032</c:v>
                </c:pt>
                <c:pt idx="745">
                  <c:v>3340.1786614173229</c:v>
                </c:pt>
                <c:pt idx="746">
                  <c:v>3340.1698031496062</c:v>
                </c:pt>
                <c:pt idx="747">
                  <c:v>3340.1803149606299</c:v>
                </c:pt>
                <c:pt idx="748">
                  <c:v>3340.1672834645669</c:v>
                </c:pt>
                <c:pt idx="749">
                  <c:v>3340.1835826771653</c:v>
                </c:pt>
                <c:pt idx="750">
                  <c:v>3340.1713779527558</c:v>
                </c:pt>
                <c:pt idx="751">
                  <c:v>3340.1727165354332</c:v>
                </c:pt>
                <c:pt idx="752">
                  <c:v>3340.1837795275592</c:v>
                </c:pt>
                <c:pt idx="753">
                  <c:v>3340.183346456693</c:v>
                </c:pt>
                <c:pt idx="754">
                  <c:v>3340.1761417322837</c:v>
                </c:pt>
                <c:pt idx="755">
                  <c:v>3340.1758267716536</c:v>
                </c:pt>
                <c:pt idx="756">
                  <c:v>3340.1769291338583</c:v>
                </c:pt>
                <c:pt idx="757">
                  <c:v>3340.1773622047244</c:v>
                </c:pt>
                <c:pt idx="758">
                  <c:v>3340.1793307086614</c:v>
                </c:pt>
                <c:pt idx="759">
                  <c:v>3340.1888976377954</c:v>
                </c:pt>
                <c:pt idx="760">
                  <c:v>3340.176535433071</c:v>
                </c:pt>
                <c:pt idx="761">
                  <c:v>3340.1843307086615</c:v>
                </c:pt>
                <c:pt idx="762">
                  <c:v>3340.1709842519685</c:v>
                </c:pt>
                <c:pt idx="763">
                  <c:v>3340.1733464566928</c:v>
                </c:pt>
                <c:pt idx="764">
                  <c:v>3340.1776771653545</c:v>
                </c:pt>
                <c:pt idx="765">
                  <c:v>3340.1707874015751</c:v>
                </c:pt>
                <c:pt idx="766">
                  <c:v>3340.1668503937008</c:v>
                </c:pt>
                <c:pt idx="767">
                  <c:v>3340.1769685039371</c:v>
                </c:pt>
                <c:pt idx="768">
                  <c:v>3340.1788976377952</c:v>
                </c:pt>
                <c:pt idx="769">
                  <c:v>3340.174881889764</c:v>
                </c:pt>
                <c:pt idx="770">
                  <c:v>3340.1677165354331</c:v>
                </c:pt>
                <c:pt idx="771">
                  <c:v>3340.1583464566929</c:v>
                </c:pt>
                <c:pt idx="772">
                  <c:v>3340.1689763779527</c:v>
                </c:pt>
                <c:pt idx="773">
                  <c:v>3340.1709448818897</c:v>
                </c:pt>
                <c:pt idx="774">
                  <c:v>3340.1642125984254</c:v>
                </c:pt>
                <c:pt idx="775">
                  <c:v>3340.1608661417322</c:v>
                </c:pt>
                <c:pt idx="776">
                  <c:v>3340.1643307086615</c:v>
                </c:pt>
                <c:pt idx="777">
                  <c:v>3340.1602755905515</c:v>
                </c:pt>
                <c:pt idx="778">
                  <c:v>3340.1670472440946</c:v>
                </c:pt>
                <c:pt idx="779">
                  <c:v>3340.1595275590553</c:v>
                </c:pt>
                <c:pt idx="780">
                  <c:v>3340.1692125984255</c:v>
                </c:pt>
                <c:pt idx="781">
                  <c:v>3340.1772047244094</c:v>
                </c:pt>
                <c:pt idx="782">
                  <c:v>3340.1766535433071</c:v>
                </c:pt>
                <c:pt idx="783">
                  <c:v>3340.1722440944882</c:v>
                </c:pt>
                <c:pt idx="784">
                  <c:v>3340.1661811023623</c:v>
                </c:pt>
                <c:pt idx="785">
                  <c:v>3340.1710236220474</c:v>
                </c:pt>
                <c:pt idx="786">
                  <c:v>3340.1602755905515</c:v>
                </c:pt>
                <c:pt idx="787">
                  <c:v>3340.1598818897637</c:v>
                </c:pt>
                <c:pt idx="788">
                  <c:v>3340.1654330708661</c:v>
                </c:pt>
                <c:pt idx="789">
                  <c:v>3340.1678346456692</c:v>
                </c:pt>
                <c:pt idx="790">
                  <c:v>3340.1561811023621</c:v>
                </c:pt>
                <c:pt idx="791">
                  <c:v>3340.1643700787404</c:v>
                </c:pt>
                <c:pt idx="792">
                  <c:v>3340.1709055118113</c:v>
                </c:pt>
                <c:pt idx="793">
                  <c:v>3340.1537401574806</c:v>
                </c:pt>
                <c:pt idx="794">
                  <c:v>3340.1572440944883</c:v>
                </c:pt>
                <c:pt idx="795">
                  <c:v>3340.1494488188978</c:v>
                </c:pt>
                <c:pt idx="796">
                  <c:v>3340.1707086614174</c:v>
                </c:pt>
                <c:pt idx="797">
                  <c:v>3340.1548031496063</c:v>
                </c:pt>
                <c:pt idx="798">
                  <c:v>3340.1746062992129</c:v>
                </c:pt>
                <c:pt idx="799">
                  <c:v>3340.1756692913386</c:v>
                </c:pt>
                <c:pt idx="800">
                  <c:v>3340.1646062992127</c:v>
                </c:pt>
                <c:pt idx="801">
                  <c:v>3340.1643700787404</c:v>
                </c:pt>
                <c:pt idx="802">
                  <c:v>3340.1669291338585</c:v>
                </c:pt>
                <c:pt idx="803">
                  <c:v>3340.1664173228346</c:v>
                </c:pt>
                <c:pt idx="804">
                  <c:v>3340.1605511811026</c:v>
                </c:pt>
                <c:pt idx="805">
                  <c:v>3340.1710236220474</c:v>
                </c:pt>
                <c:pt idx="806">
                  <c:v>3340.1709448818897</c:v>
                </c:pt>
                <c:pt idx="807">
                  <c:v>3340.1693307086616</c:v>
                </c:pt>
                <c:pt idx="808">
                  <c:v>3340.1684251968504</c:v>
                </c:pt>
                <c:pt idx="809">
                  <c:v>3340.16594488189</c:v>
                </c:pt>
                <c:pt idx="810">
                  <c:v>3340.165787401575</c:v>
                </c:pt>
                <c:pt idx="811">
                  <c:v>3340.1756299212598</c:v>
                </c:pt>
                <c:pt idx="812">
                  <c:v>3340.1767716535433</c:v>
                </c:pt>
                <c:pt idx="813">
                  <c:v>3340.1669291338585</c:v>
                </c:pt>
                <c:pt idx="814">
                  <c:v>3340.1600787401576</c:v>
                </c:pt>
                <c:pt idx="815">
                  <c:v>3340.1600787401576</c:v>
                </c:pt>
                <c:pt idx="816">
                  <c:v>3340.1672440944885</c:v>
                </c:pt>
                <c:pt idx="817">
                  <c:v>3340.1698425196851</c:v>
                </c:pt>
                <c:pt idx="818">
                  <c:v>3340.1761417322837</c:v>
                </c:pt>
                <c:pt idx="819">
                  <c:v>3340.1675196850397</c:v>
                </c:pt>
                <c:pt idx="820">
                  <c:v>3340.1647637795277</c:v>
                </c:pt>
                <c:pt idx="821">
                  <c:v>3340.1624409448818</c:v>
                </c:pt>
                <c:pt idx="822">
                  <c:v>3340.1637795275592</c:v>
                </c:pt>
                <c:pt idx="823">
                  <c:v>3340.1647244094488</c:v>
                </c:pt>
                <c:pt idx="824">
                  <c:v>3340.159291338583</c:v>
                </c:pt>
                <c:pt idx="825">
                  <c:v>3340.1694488188978</c:v>
                </c:pt>
                <c:pt idx="826">
                  <c:v>3340.1594488188975</c:v>
                </c:pt>
                <c:pt idx="827">
                  <c:v>3340.1677952755908</c:v>
                </c:pt>
                <c:pt idx="828">
                  <c:v>3340.1543307086617</c:v>
                </c:pt>
                <c:pt idx="829">
                  <c:v>3340.1730708661416</c:v>
                </c:pt>
                <c:pt idx="830">
                  <c:v>3340.1723622047243</c:v>
                </c:pt>
                <c:pt idx="831">
                  <c:v>3340.1681889763781</c:v>
                </c:pt>
                <c:pt idx="832">
                  <c:v>3340.1661417322834</c:v>
                </c:pt>
                <c:pt idx="833">
                  <c:v>3340.1605118110238</c:v>
                </c:pt>
                <c:pt idx="834">
                  <c:v>3340.1646062992127</c:v>
                </c:pt>
                <c:pt idx="835">
                  <c:v>3340.1711023622047</c:v>
                </c:pt>
                <c:pt idx="836">
                  <c:v>3340.1720472440948</c:v>
                </c:pt>
                <c:pt idx="837">
                  <c:v>3340.158818897638</c:v>
                </c:pt>
                <c:pt idx="838">
                  <c:v>3340.1602755905515</c:v>
                </c:pt>
                <c:pt idx="839">
                  <c:v>3340.1654330708661</c:v>
                </c:pt>
                <c:pt idx="840">
                  <c:v>3340.1634645669292</c:v>
                </c:pt>
                <c:pt idx="841">
                  <c:v>3340.1563385826771</c:v>
                </c:pt>
                <c:pt idx="842">
                  <c:v>3340.1656692913389</c:v>
                </c:pt>
                <c:pt idx="843">
                  <c:v>3340.1697637795278</c:v>
                </c:pt>
                <c:pt idx="844">
                  <c:v>3340.1600000000003</c:v>
                </c:pt>
                <c:pt idx="845">
                  <c:v>3340.150039370079</c:v>
                </c:pt>
                <c:pt idx="846">
                  <c:v>3340.1669291338585</c:v>
                </c:pt>
                <c:pt idx="847">
                  <c:v>3340.156377952756</c:v>
                </c:pt>
                <c:pt idx="848">
                  <c:v>3340.1572440944883</c:v>
                </c:pt>
                <c:pt idx="849">
                  <c:v>3340.1660629921262</c:v>
                </c:pt>
                <c:pt idx="850">
                  <c:v>3340.1444488188977</c:v>
                </c:pt>
                <c:pt idx="851">
                  <c:v>3340.1553937007875</c:v>
                </c:pt>
                <c:pt idx="852">
                  <c:v>3340.147598425197</c:v>
                </c:pt>
                <c:pt idx="853">
                  <c:v>3340.1657480314962</c:v>
                </c:pt>
                <c:pt idx="854">
                  <c:v>3340.1616141732284</c:v>
                </c:pt>
                <c:pt idx="855">
                  <c:v>3340.1526377952755</c:v>
                </c:pt>
                <c:pt idx="856">
                  <c:v>3340.165</c:v>
                </c:pt>
                <c:pt idx="857">
                  <c:v>3340.1572834645672</c:v>
                </c:pt>
                <c:pt idx="858">
                  <c:v>3340.1476377952758</c:v>
                </c:pt>
                <c:pt idx="859">
                  <c:v>3340.1566535433071</c:v>
                </c:pt>
                <c:pt idx="860">
                  <c:v>3340.1577952755906</c:v>
                </c:pt>
                <c:pt idx="861">
                  <c:v>3340.1528346456694</c:v>
                </c:pt>
                <c:pt idx="862">
                  <c:v>3340.1629527559057</c:v>
                </c:pt>
                <c:pt idx="863">
                  <c:v>3340.1523228346459</c:v>
                </c:pt>
                <c:pt idx="864">
                  <c:v>3340.1643307086615</c:v>
                </c:pt>
                <c:pt idx="865">
                  <c:v>3340.1552362204725</c:v>
                </c:pt>
                <c:pt idx="866">
                  <c:v>3340.1729133858271</c:v>
                </c:pt>
                <c:pt idx="867">
                  <c:v>3340.1612204724411</c:v>
                </c:pt>
                <c:pt idx="868">
                  <c:v>3340.1443700787404</c:v>
                </c:pt>
                <c:pt idx="869">
                  <c:v>3340.1675590551181</c:v>
                </c:pt>
                <c:pt idx="870">
                  <c:v>3340.151653543307</c:v>
                </c:pt>
                <c:pt idx="871">
                  <c:v>3340.1537007874017</c:v>
                </c:pt>
                <c:pt idx="872">
                  <c:v>3340.1542125984251</c:v>
                </c:pt>
                <c:pt idx="873">
                  <c:v>3340.1610629921261</c:v>
                </c:pt>
                <c:pt idx="874">
                  <c:v>3340.1461417322835</c:v>
                </c:pt>
                <c:pt idx="875">
                  <c:v>3340.1574803149606</c:v>
                </c:pt>
                <c:pt idx="876">
                  <c:v>3340.1581889763779</c:v>
                </c:pt>
                <c:pt idx="877">
                  <c:v>3340.1581496062995</c:v>
                </c:pt>
                <c:pt idx="878">
                  <c:v>3340.1722047244098</c:v>
                </c:pt>
                <c:pt idx="879">
                  <c:v>3340.1566535433071</c:v>
                </c:pt>
                <c:pt idx="880">
                  <c:v>3340.1573228346456</c:v>
                </c:pt>
                <c:pt idx="881">
                  <c:v>3340.1555118110236</c:v>
                </c:pt>
                <c:pt idx="882">
                  <c:v>3340.1530314960632</c:v>
                </c:pt>
                <c:pt idx="883">
                  <c:v>3340.1590944881891</c:v>
                </c:pt>
                <c:pt idx="884">
                  <c:v>3340.1586220472441</c:v>
                </c:pt>
                <c:pt idx="885">
                  <c:v>3340.1565748031499</c:v>
                </c:pt>
                <c:pt idx="886">
                  <c:v>3340.1565748031499</c:v>
                </c:pt>
                <c:pt idx="887">
                  <c:v>3340.1567322834649</c:v>
                </c:pt>
                <c:pt idx="888">
                  <c:v>3340.1546062992129</c:v>
                </c:pt>
                <c:pt idx="889">
                  <c:v>3340.1542913385829</c:v>
                </c:pt>
                <c:pt idx="890">
                  <c:v>3340.1555118110236</c:v>
                </c:pt>
                <c:pt idx="891">
                  <c:v>3340.147598425197</c:v>
                </c:pt>
                <c:pt idx="892">
                  <c:v>3340.1488976377955</c:v>
                </c:pt>
                <c:pt idx="893">
                  <c:v>3340.1449212598427</c:v>
                </c:pt>
                <c:pt idx="894">
                  <c:v>3340.1356692913387</c:v>
                </c:pt>
                <c:pt idx="895">
                  <c:v>3340.1484251968504</c:v>
                </c:pt>
                <c:pt idx="896">
                  <c:v>3340.1574409448822</c:v>
                </c:pt>
                <c:pt idx="897">
                  <c:v>3340.1577559055117</c:v>
                </c:pt>
                <c:pt idx="898">
                  <c:v>3340.1494488188978</c:v>
                </c:pt>
                <c:pt idx="899">
                  <c:v>3340.1533858267717</c:v>
                </c:pt>
                <c:pt idx="900">
                  <c:v>3340.1501574803151</c:v>
                </c:pt>
                <c:pt idx="901">
                  <c:v>3340.1469685039369</c:v>
                </c:pt>
                <c:pt idx="902">
                  <c:v>3340.1410629921261</c:v>
                </c:pt>
                <c:pt idx="903">
                  <c:v>3340.1530314960632</c:v>
                </c:pt>
                <c:pt idx="904">
                  <c:v>3340.1499212598428</c:v>
                </c:pt>
                <c:pt idx="905">
                  <c:v>3340.1581102362206</c:v>
                </c:pt>
                <c:pt idx="906">
                  <c:v>3340.1476377952758</c:v>
                </c:pt>
                <c:pt idx="907">
                  <c:v>3340.1585039370079</c:v>
                </c:pt>
                <c:pt idx="908">
                  <c:v>3340.159133858268</c:v>
                </c:pt>
                <c:pt idx="909">
                  <c:v>3340.1594094488191</c:v>
                </c:pt>
                <c:pt idx="910">
                  <c:v>3340.1598425196853</c:v>
                </c:pt>
                <c:pt idx="911">
                  <c:v>0</c:v>
                </c:pt>
                <c:pt idx="912">
                  <c:v>3340.1606692913388</c:v>
                </c:pt>
                <c:pt idx="913">
                  <c:v>3340.1504330708663</c:v>
                </c:pt>
                <c:pt idx="914">
                  <c:v>3340.1393700787403</c:v>
                </c:pt>
                <c:pt idx="915">
                  <c:v>0</c:v>
                </c:pt>
                <c:pt idx="916">
                  <c:v>3340.1530708661417</c:v>
                </c:pt>
                <c:pt idx="917">
                  <c:v>3340.1595275590553</c:v>
                </c:pt>
                <c:pt idx="918">
                  <c:v>3340.1543307086617</c:v>
                </c:pt>
                <c:pt idx="919">
                  <c:v>3340.156062992126</c:v>
                </c:pt>
                <c:pt idx="920">
                  <c:v>3340.1627952755907</c:v>
                </c:pt>
                <c:pt idx="921">
                  <c:v>3340.1512598425197</c:v>
                </c:pt>
                <c:pt idx="922">
                  <c:v>3340.1572047244094</c:v>
                </c:pt>
                <c:pt idx="923">
                  <c:v>3340.1509842519686</c:v>
                </c:pt>
                <c:pt idx="924">
                  <c:v>3340.1641732283465</c:v>
                </c:pt>
                <c:pt idx="925">
                  <c:v>3340.1581889763779</c:v>
                </c:pt>
                <c:pt idx="926">
                  <c:v>3340.1536220472444</c:v>
                </c:pt>
                <c:pt idx="927">
                  <c:v>3340.1463779527562</c:v>
                </c:pt>
                <c:pt idx="928">
                  <c:v>3340.1578740157483</c:v>
                </c:pt>
                <c:pt idx="929">
                  <c:v>3340.1520866141732</c:v>
                </c:pt>
                <c:pt idx="930">
                  <c:v>3340.1550787401575</c:v>
                </c:pt>
                <c:pt idx="931">
                  <c:v>3340.1536220472444</c:v>
                </c:pt>
                <c:pt idx="932">
                  <c:v>3340.1450787401577</c:v>
                </c:pt>
                <c:pt idx="933">
                  <c:v>3340.154094488189</c:v>
                </c:pt>
                <c:pt idx="934">
                  <c:v>3340.1522440944882</c:v>
                </c:pt>
                <c:pt idx="935">
                  <c:v>3340.1422047244096</c:v>
                </c:pt>
                <c:pt idx="936">
                  <c:v>3340.1410629921261</c:v>
                </c:pt>
                <c:pt idx="937">
                  <c:v>3340.1443700787404</c:v>
                </c:pt>
                <c:pt idx="938">
                  <c:v>3340.1448031496066</c:v>
                </c:pt>
                <c:pt idx="939">
                  <c:v>3340.1533070866144</c:v>
                </c:pt>
                <c:pt idx="940">
                  <c:v>3340.1693700787405</c:v>
                </c:pt>
                <c:pt idx="941">
                  <c:v>3340.1507874015747</c:v>
                </c:pt>
                <c:pt idx="942">
                  <c:v>3340.1520078740159</c:v>
                </c:pt>
                <c:pt idx="943">
                  <c:v>3340.1460629921262</c:v>
                </c:pt>
                <c:pt idx="944">
                  <c:v>3340.1548425196852</c:v>
                </c:pt>
                <c:pt idx="945">
                  <c:v>3340.163188976378</c:v>
                </c:pt>
                <c:pt idx="946">
                  <c:v>3340.2046456692915</c:v>
                </c:pt>
                <c:pt idx="947">
                  <c:v>3340.1666141732285</c:v>
                </c:pt>
                <c:pt idx="948">
                  <c:v>3340.1734251968505</c:v>
                </c:pt>
                <c:pt idx="949">
                  <c:v>3340.1680314960631</c:v>
                </c:pt>
                <c:pt idx="950">
                  <c:v>3340.1632283464569</c:v>
                </c:pt>
                <c:pt idx="951">
                  <c:v>3340.1618503937011</c:v>
                </c:pt>
                <c:pt idx="952">
                  <c:v>3340.1570472440944</c:v>
                </c:pt>
                <c:pt idx="953">
                  <c:v>3340.1655118110239</c:v>
                </c:pt>
                <c:pt idx="954">
                  <c:v>3340.1760236220475</c:v>
                </c:pt>
                <c:pt idx="955">
                  <c:v>3340.1580708661418</c:v>
                </c:pt>
                <c:pt idx="956">
                  <c:v>3340.1752362204725</c:v>
                </c:pt>
                <c:pt idx="957">
                  <c:v>3340.1770472440944</c:v>
                </c:pt>
                <c:pt idx="958">
                  <c:v>3340.1786220472441</c:v>
                </c:pt>
                <c:pt idx="959">
                  <c:v>3340.1785433070868</c:v>
                </c:pt>
                <c:pt idx="960">
                  <c:v>3340.1808661417322</c:v>
                </c:pt>
                <c:pt idx="961">
                  <c:v>3340.1711811023624</c:v>
                </c:pt>
                <c:pt idx="962">
                  <c:v>3340.1711417322836</c:v>
                </c:pt>
                <c:pt idx="963">
                  <c:v>3340.1707480314963</c:v>
                </c:pt>
                <c:pt idx="964">
                  <c:v>3340.177007874016</c:v>
                </c:pt>
                <c:pt idx="965">
                  <c:v>3340.1842125984253</c:v>
                </c:pt>
                <c:pt idx="966">
                  <c:v>3340.1643700787404</c:v>
                </c:pt>
                <c:pt idx="967">
                  <c:v>3340.1609842519688</c:v>
                </c:pt>
                <c:pt idx="968">
                  <c:v>3340.165</c:v>
                </c:pt>
                <c:pt idx="969">
                  <c:v>3340.1729921259844</c:v>
                </c:pt>
                <c:pt idx="970">
                  <c:v>3340.1733464566928</c:v>
                </c:pt>
                <c:pt idx="971">
                  <c:v>3340.1589370078741</c:v>
                </c:pt>
                <c:pt idx="972">
                  <c:v>3340.1459842519685</c:v>
                </c:pt>
                <c:pt idx="973">
                  <c:v>3340.1807874015749</c:v>
                </c:pt>
                <c:pt idx="974">
                  <c:v>3340.1720472440948</c:v>
                </c:pt>
                <c:pt idx="975">
                  <c:v>3340.1705905511812</c:v>
                </c:pt>
                <c:pt idx="976">
                  <c:v>3340.1603937007876</c:v>
                </c:pt>
                <c:pt idx="977">
                  <c:v>3340.1598031496064</c:v>
                </c:pt>
                <c:pt idx="978">
                  <c:v>3340.1598818897637</c:v>
                </c:pt>
                <c:pt idx="979">
                  <c:v>3340.1643307086615</c:v>
                </c:pt>
                <c:pt idx="980">
                  <c:v>3340.1709448818897</c:v>
                </c:pt>
                <c:pt idx="981">
                  <c:v>3340.1805511811026</c:v>
                </c:pt>
                <c:pt idx="982">
                  <c:v>3340.1703937007874</c:v>
                </c:pt>
                <c:pt idx="983">
                  <c:v>3340.1873228346458</c:v>
                </c:pt>
                <c:pt idx="984">
                  <c:v>3340.1730708661416</c:v>
                </c:pt>
                <c:pt idx="985">
                  <c:v>3340.1771259842521</c:v>
                </c:pt>
                <c:pt idx="986">
                  <c:v>3340.179133858268</c:v>
                </c:pt>
                <c:pt idx="987">
                  <c:v>3340.1670866141735</c:v>
                </c:pt>
                <c:pt idx="988">
                  <c:v>3340.1689370078743</c:v>
                </c:pt>
                <c:pt idx="989">
                  <c:v>3340.1639763779531</c:v>
                </c:pt>
                <c:pt idx="990">
                  <c:v>3340.1807874015749</c:v>
                </c:pt>
                <c:pt idx="991">
                  <c:v>3340.2630708661418</c:v>
                </c:pt>
                <c:pt idx="992">
                  <c:v>3341.6268503937008</c:v>
                </c:pt>
                <c:pt idx="993">
                  <c:v>3341.5516535433071</c:v>
                </c:pt>
                <c:pt idx="994">
                  <c:v>3341.5221259842519</c:v>
                </c:pt>
                <c:pt idx="995">
                  <c:v>3341.4796062992127</c:v>
                </c:pt>
                <c:pt idx="996">
                  <c:v>3341.4272440944883</c:v>
                </c:pt>
                <c:pt idx="997">
                  <c:v>3341.3469291338583</c:v>
                </c:pt>
                <c:pt idx="998">
                  <c:v>3341.3296062992126</c:v>
                </c:pt>
                <c:pt idx="999">
                  <c:v>3341.2575590551182</c:v>
                </c:pt>
                <c:pt idx="1000">
                  <c:v>3341.2807874015748</c:v>
                </c:pt>
                <c:pt idx="1001">
                  <c:v>3341.2492913385827</c:v>
                </c:pt>
                <c:pt idx="1002">
                  <c:v>3341.2201574803153</c:v>
                </c:pt>
                <c:pt idx="1003">
                  <c:v>3341.9378740157481</c:v>
                </c:pt>
                <c:pt idx="1004">
                  <c:v>3342.5544094488191</c:v>
                </c:pt>
                <c:pt idx="1005">
                  <c:v>3342.7555905511813</c:v>
                </c:pt>
                <c:pt idx="1006">
                  <c:v>3342.6996850393703</c:v>
                </c:pt>
                <c:pt idx="1007">
                  <c:v>3342.6642519685042</c:v>
                </c:pt>
                <c:pt idx="1008">
                  <c:v>3342.654409448819</c:v>
                </c:pt>
                <c:pt idx="1009">
                  <c:v>3342.6685826771654</c:v>
                </c:pt>
                <c:pt idx="1010">
                  <c:v>3343.5197637795277</c:v>
                </c:pt>
                <c:pt idx="1011">
                  <c:v>3343.5512598425198</c:v>
                </c:pt>
                <c:pt idx="1012">
                  <c:v>3343.4843307086617</c:v>
                </c:pt>
                <c:pt idx="1013">
                  <c:v>3343.4488976377952</c:v>
                </c:pt>
                <c:pt idx="1014">
                  <c:v>3343.401653543307</c:v>
                </c:pt>
                <c:pt idx="1015">
                  <c:v>3343.3740944881893</c:v>
                </c:pt>
                <c:pt idx="1016">
                  <c:v>3343.3189763779528</c:v>
                </c:pt>
                <c:pt idx="1017">
                  <c:v>3343.2760629921263</c:v>
                </c:pt>
                <c:pt idx="1018">
                  <c:v>3343.2374803149605</c:v>
                </c:pt>
                <c:pt idx="1019">
                  <c:v>3343.6969291338582</c:v>
                </c:pt>
                <c:pt idx="1020">
                  <c:v>3343.6693700787405</c:v>
                </c:pt>
                <c:pt idx="1021">
                  <c:v>3343.633937007874</c:v>
                </c:pt>
                <c:pt idx="1022">
                  <c:v>3343.5945669291341</c:v>
                </c:pt>
                <c:pt idx="1023">
                  <c:v>3343.5551968503937</c:v>
                </c:pt>
                <c:pt idx="1024">
                  <c:v>3343.5040157480316</c:v>
                </c:pt>
                <c:pt idx="1025">
                  <c:v>3343.5079527559055</c:v>
                </c:pt>
                <c:pt idx="1026">
                  <c:v>3343.4961417322834</c:v>
                </c:pt>
                <c:pt idx="1027">
                  <c:v>3343.5000787401577</c:v>
                </c:pt>
                <c:pt idx="1028">
                  <c:v>3343.4646456692913</c:v>
                </c:pt>
                <c:pt idx="1029">
                  <c:v>3343.3937795275592</c:v>
                </c:pt>
                <c:pt idx="1030">
                  <c:v>3343.3347244094489</c:v>
                </c:pt>
                <c:pt idx="1031">
                  <c:v>3343.2874803149607</c:v>
                </c:pt>
                <c:pt idx="1032">
                  <c:v>3343.2355118110236</c:v>
                </c:pt>
                <c:pt idx="1033">
                  <c:v>3343.1929921259843</c:v>
                </c:pt>
                <c:pt idx="1034">
                  <c:v>3343.1288188976378</c:v>
                </c:pt>
                <c:pt idx="1035">
                  <c:v>3343.1032283464569</c:v>
                </c:pt>
                <c:pt idx="1036">
                  <c:v>3343.0386614173231</c:v>
                </c:pt>
                <c:pt idx="1037">
                  <c:v>3342.9878740157483</c:v>
                </c:pt>
                <c:pt idx="1038">
                  <c:v>3342.9508661417326</c:v>
                </c:pt>
                <c:pt idx="1039">
                  <c:v>3342.9351181102365</c:v>
                </c:pt>
                <c:pt idx="1040">
                  <c:v>3343.0681889763782</c:v>
                </c:pt>
                <c:pt idx="1041">
                  <c:v>3343.0075590551182</c:v>
                </c:pt>
                <c:pt idx="1042">
                  <c:v>3342.9449606299213</c:v>
                </c:pt>
                <c:pt idx="1043">
                  <c:v>3342.9323622047245</c:v>
                </c:pt>
                <c:pt idx="1044">
                  <c:v>3342.9059842519687</c:v>
                </c:pt>
                <c:pt idx="1045">
                  <c:v>3342.8764566929135</c:v>
                </c:pt>
                <c:pt idx="1046">
                  <c:v>3342.8461417322837</c:v>
                </c:pt>
                <c:pt idx="1047">
                  <c:v>3342.8177952755905</c:v>
                </c:pt>
                <c:pt idx="1048">
                  <c:v>3342.8551968503939</c:v>
                </c:pt>
                <c:pt idx="1049">
                  <c:v>3342.8563779527558</c:v>
                </c:pt>
                <c:pt idx="1050">
                  <c:v>3342.8177952755905</c:v>
                </c:pt>
                <c:pt idx="1051">
                  <c:v>3342.7949606299212</c:v>
                </c:pt>
                <c:pt idx="1052">
                  <c:v>3342.7992913385829</c:v>
                </c:pt>
                <c:pt idx="1053">
                  <c:v>3342.8000787401575</c:v>
                </c:pt>
                <c:pt idx="1054">
                  <c:v>3342.7425984251968</c:v>
                </c:pt>
                <c:pt idx="1055">
                  <c:v>3342.689842519685</c:v>
                </c:pt>
                <c:pt idx="1056">
                  <c:v>3342.6449606299216</c:v>
                </c:pt>
                <c:pt idx="1057">
                  <c:v>3342.5953543307087</c:v>
                </c:pt>
                <c:pt idx="1058">
                  <c:v>3342.5488976377956</c:v>
                </c:pt>
                <c:pt idx="1059">
                  <c:v>3342.49968503937</c:v>
                </c:pt>
                <c:pt idx="1060">
                  <c:v>3342.4311811023622</c:v>
                </c:pt>
                <c:pt idx="1061">
                  <c:v>3342.3937795275592</c:v>
                </c:pt>
                <c:pt idx="1062">
                  <c:v>3342.3536220472442</c:v>
                </c:pt>
                <c:pt idx="1063">
                  <c:v>3342.3201574803152</c:v>
                </c:pt>
                <c:pt idx="1064">
                  <c:v>3342.3922047244096</c:v>
                </c:pt>
                <c:pt idx="1065">
                  <c:v>3342.4516535433072</c:v>
                </c:pt>
                <c:pt idx="1066">
                  <c:v>3342.8075590551184</c:v>
                </c:pt>
                <c:pt idx="1067">
                  <c:v>3342.750472440945</c:v>
                </c:pt>
                <c:pt idx="1068">
                  <c:v>3342.7205511811026</c:v>
                </c:pt>
                <c:pt idx="1069">
                  <c:v>3342.6697637795278</c:v>
                </c:pt>
                <c:pt idx="1070">
                  <c:v>3342.6674015748031</c:v>
                </c:pt>
                <c:pt idx="1071">
                  <c:v>3342.5815748031496</c:v>
                </c:pt>
                <c:pt idx="1072">
                  <c:v>3342.5571653543307</c:v>
                </c:pt>
                <c:pt idx="1073">
                  <c:v>3342.5370866141734</c:v>
                </c:pt>
                <c:pt idx="1074">
                  <c:v>3342.497716535433</c:v>
                </c:pt>
                <c:pt idx="1075">
                  <c:v>3342.4374803149608</c:v>
                </c:pt>
                <c:pt idx="1076">
                  <c:v>3342.3803937007874</c:v>
                </c:pt>
                <c:pt idx="1077">
                  <c:v>3342.35125984252</c:v>
                </c:pt>
                <c:pt idx="1078">
                  <c:v>3342.3351181102362</c:v>
                </c:pt>
                <c:pt idx="1079">
                  <c:v>3342.2894488188977</c:v>
                </c:pt>
                <c:pt idx="1080">
                  <c:v>3342.2563779527559</c:v>
                </c:pt>
                <c:pt idx="1081">
                  <c:v>3342.2111023622047</c:v>
                </c:pt>
                <c:pt idx="1082">
                  <c:v>3342.1733070866144</c:v>
                </c:pt>
                <c:pt idx="1083">
                  <c:v>3342.1327559055121</c:v>
                </c:pt>
                <c:pt idx="1084">
                  <c:v>3342.0922047244094</c:v>
                </c:pt>
                <c:pt idx="1085">
                  <c:v>3342.0666141732286</c:v>
                </c:pt>
                <c:pt idx="1086">
                  <c:v>3342.04062992126</c:v>
                </c:pt>
                <c:pt idx="1087">
                  <c:v>3342.002440944882</c:v>
                </c:pt>
                <c:pt idx="1088">
                  <c:v>3341.9748818897638</c:v>
                </c:pt>
                <c:pt idx="1089">
                  <c:v>3341.9355118110238</c:v>
                </c:pt>
                <c:pt idx="1090">
                  <c:v>3341.9181889763781</c:v>
                </c:pt>
                <c:pt idx="1091">
                  <c:v>3341.9244881889763</c:v>
                </c:pt>
                <c:pt idx="1092">
                  <c:v>3341.8918110236223</c:v>
                </c:pt>
                <c:pt idx="1093">
                  <c:v>3341.8677952755907</c:v>
                </c:pt>
                <c:pt idx="1094">
                  <c:v>3341.8705511811027</c:v>
                </c:pt>
                <c:pt idx="1095">
                  <c:v>3341.8752755905512</c:v>
                </c:pt>
                <c:pt idx="1096">
                  <c:v>3341.8520472440946</c:v>
                </c:pt>
                <c:pt idx="1097">
                  <c:v>3341.828818897638</c:v>
                </c:pt>
                <c:pt idx="1098">
                  <c:v>3341.7929921259843</c:v>
                </c:pt>
                <c:pt idx="1099">
                  <c:v>3341.7528346456693</c:v>
                </c:pt>
                <c:pt idx="1100">
                  <c:v>3341.7193700787402</c:v>
                </c:pt>
                <c:pt idx="1101">
                  <c:v>3341.7016535433072</c:v>
                </c:pt>
                <c:pt idx="1102">
                  <c:v>3341.6929921259843</c:v>
                </c:pt>
                <c:pt idx="1103">
                  <c:v>3341.6000787401576</c:v>
                </c:pt>
                <c:pt idx="1104">
                  <c:v>3341.6000787401576</c:v>
                </c:pt>
                <c:pt idx="1105">
                  <c:v>3341.5693700787401</c:v>
                </c:pt>
                <c:pt idx="1106">
                  <c:v>3341.5441732283466</c:v>
                </c:pt>
                <c:pt idx="1107">
                  <c:v>3341.5260629921263</c:v>
                </c:pt>
                <c:pt idx="1108">
                  <c:v>3341.5012598425196</c:v>
                </c:pt>
                <c:pt idx="1109">
                  <c:v>3341.4630708661421</c:v>
                </c:pt>
                <c:pt idx="1110">
                  <c:v>3341.4008661417324</c:v>
                </c:pt>
                <c:pt idx="1111">
                  <c:v>3341.3882677165357</c:v>
                </c:pt>
                <c:pt idx="1112">
                  <c:v>3341.3674015748034</c:v>
                </c:pt>
                <c:pt idx="1113">
                  <c:v>3341.2788188976378</c:v>
                </c:pt>
                <c:pt idx="1114">
                  <c:v>3341.2406299212598</c:v>
                </c:pt>
                <c:pt idx="1115">
                  <c:v>3341.2248818897638</c:v>
                </c:pt>
                <c:pt idx="1116">
                  <c:v>3341.2256692913388</c:v>
                </c:pt>
                <c:pt idx="1117">
                  <c:v>3341.2004724409448</c:v>
                </c:pt>
                <c:pt idx="1118">
                  <c:v>3341.1508661417324</c:v>
                </c:pt>
                <c:pt idx="1119">
                  <c:v>3341.1355118110237</c:v>
                </c:pt>
                <c:pt idx="1120">
                  <c:v>3341.1225196850396</c:v>
                </c:pt>
                <c:pt idx="1121">
                  <c:v>3341.0843307086616</c:v>
                </c:pt>
                <c:pt idx="1122">
                  <c:v>3341.055590551181</c:v>
                </c:pt>
                <c:pt idx="1123">
                  <c:v>3341.0626771653542</c:v>
                </c:pt>
                <c:pt idx="1124">
                  <c:v>3341.0540157480318</c:v>
                </c:pt>
                <c:pt idx="1125">
                  <c:v>3341.039842519685</c:v>
                </c:pt>
                <c:pt idx="1126">
                  <c:v>3341.0000787401577</c:v>
                </c:pt>
                <c:pt idx="1127">
                  <c:v>3340.964251968504</c:v>
                </c:pt>
                <c:pt idx="1128">
                  <c:v>3340.9276377952756</c:v>
                </c:pt>
                <c:pt idx="1129">
                  <c:v>3340.9048031496063</c:v>
                </c:pt>
                <c:pt idx="1130">
                  <c:v>3340.8607086614174</c:v>
                </c:pt>
                <c:pt idx="1131">
                  <c:v>3340.8197637795279</c:v>
                </c:pt>
                <c:pt idx="1132">
                  <c:v>3340.7996850393702</c:v>
                </c:pt>
                <c:pt idx="1133">
                  <c:v>3340.8048031496064</c:v>
                </c:pt>
                <c:pt idx="1134">
                  <c:v>3340.77094488189</c:v>
                </c:pt>
                <c:pt idx="1135">
                  <c:v>3340.7555905511813</c:v>
                </c:pt>
                <c:pt idx="1136">
                  <c:v>3340.7189763779529</c:v>
                </c:pt>
                <c:pt idx="1137">
                  <c:v>3340.6835433070869</c:v>
                </c:pt>
                <c:pt idx="1138">
                  <c:v>3340.6536220472444</c:v>
                </c:pt>
                <c:pt idx="1139">
                  <c:v>3340.6233070866142</c:v>
                </c:pt>
                <c:pt idx="1140">
                  <c:v>3340.5996850393703</c:v>
                </c:pt>
                <c:pt idx="1141">
                  <c:v>3340.5866929133858</c:v>
                </c:pt>
                <c:pt idx="1142">
                  <c:v>3340.5717322834648</c:v>
                </c:pt>
                <c:pt idx="1143">
                  <c:v>3340.5500787401575</c:v>
                </c:pt>
                <c:pt idx="1144">
                  <c:v>3340.518188976378</c:v>
                </c:pt>
                <c:pt idx="1145">
                  <c:v>3340.5020472440947</c:v>
                </c:pt>
                <c:pt idx="1146">
                  <c:v>3340.4677952755906</c:v>
                </c:pt>
                <c:pt idx="1147">
                  <c:v>3340.4392913385827</c:v>
                </c:pt>
                <c:pt idx="1148">
                  <c:v>3340.4064960629921</c:v>
                </c:pt>
                <c:pt idx="1149">
                  <c:v>3340.3688582677169</c:v>
                </c:pt>
                <c:pt idx="1150">
                  <c:v>3340.348188976378</c:v>
                </c:pt>
                <c:pt idx="1151">
                  <c:v>3340.3254724409448</c:v>
                </c:pt>
                <c:pt idx="1152">
                  <c:v>3340.3062598425199</c:v>
                </c:pt>
                <c:pt idx="1153">
                  <c:v>3340.2875590551184</c:v>
                </c:pt>
                <c:pt idx="1154">
                  <c:v>3340.2849606299214</c:v>
                </c:pt>
                <c:pt idx="1155">
                  <c:v>3340.2695669291338</c:v>
                </c:pt>
                <c:pt idx="1156">
                  <c:v>3340.250472440945</c:v>
                </c:pt>
                <c:pt idx="1157">
                  <c:v>3340.2581889763783</c:v>
                </c:pt>
                <c:pt idx="1158">
                  <c:v>3340.2362204724409</c:v>
                </c:pt>
                <c:pt idx="1159">
                  <c:v>3340.2172834645671</c:v>
                </c:pt>
                <c:pt idx="1160">
                  <c:v>3340.2135039370078</c:v>
                </c:pt>
                <c:pt idx="1161">
                  <c:v>3340.194409448819</c:v>
                </c:pt>
                <c:pt idx="1162">
                  <c:v>3340.1938582677167</c:v>
                </c:pt>
                <c:pt idx="1163">
                  <c:v>3340.2035433070869</c:v>
                </c:pt>
                <c:pt idx="1164">
                  <c:v>3340.1962598425198</c:v>
                </c:pt>
                <c:pt idx="1165">
                  <c:v>3340.2033858267719</c:v>
                </c:pt>
                <c:pt idx="1166">
                  <c:v>3340.1959842519686</c:v>
                </c:pt>
                <c:pt idx="1167">
                  <c:v>3340.2125196850393</c:v>
                </c:pt>
                <c:pt idx="1168">
                  <c:v>3340.2114960629924</c:v>
                </c:pt>
                <c:pt idx="1169">
                  <c:v>3340.188070866142</c:v>
                </c:pt>
                <c:pt idx="1170">
                  <c:v>3340.1862992125984</c:v>
                </c:pt>
                <c:pt idx="1171">
                  <c:v>3340.18562992126</c:v>
                </c:pt>
                <c:pt idx="1172">
                  <c:v>3340.2054330708661</c:v>
                </c:pt>
                <c:pt idx="1173">
                  <c:v>3340.203031496063</c:v>
                </c:pt>
                <c:pt idx="1174">
                  <c:v>3340.2078740157481</c:v>
                </c:pt>
                <c:pt idx="1175">
                  <c:v>3340.1956299212598</c:v>
                </c:pt>
                <c:pt idx="1176">
                  <c:v>3340.211811023622</c:v>
                </c:pt>
                <c:pt idx="1177">
                  <c:v>3340.2131102362205</c:v>
                </c:pt>
                <c:pt idx="1178">
                  <c:v>3340.1874015748031</c:v>
                </c:pt>
                <c:pt idx="1179">
                  <c:v>3340.1992519685041</c:v>
                </c:pt>
                <c:pt idx="1180">
                  <c:v>3340.2116929133858</c:v>
                </c:pt>
                <c:pt idx="1181">
                  <c:v>3340.0933858267717</c:v>
                </c:pt>
                <c:pt idx="1182">
                  <c:v>3339.866692913386</c:v>
                </c:pt>
                <c:pt idx="1183">
                  <c:v>3339.971062992126</c:v>
                </c:pt>
                <c:pt idx="1184">
                  <c:v>3340.1859842519684</c:v>
                </c:pt>
                <c:pt idx="1185">
                  <c:v>3340.1787795275591</c:v>
                </c:pt>
                <c:pt idx="1186">
                  <c:v>3340.1799606299214</c:v>
                </c:pt>
                <c:pt idx="1187">
                  <c:v>3340.1816141732284</c:v>
                </c:pt>
                <c:pt idx="1188">
                  <c:v>3340.1917716535436</c:v>
                </c:pt>
                <c:pt idx="1189">
                  <c:v>3340.1859842519684</c:v>
                </c:pt>
                <c:pt idx="1190">
                  <c:v>3340.1897244094489</c:v>
                </c:pt>
                <c:pt idx="1191">
                  <c:v>3340.1923622047243</c:v>
                </c:pt>
                <c:pt idx="1192">
                  <c:v>3340.180590551181</c:v>
                </c:pt>
                <c:pt idx="1193">
                  <c:v>3340.1883070866143</c:v>
                </c:pt>
                <c:pt idx="1194">
                  <c:v>3340.1661811023623</c:v>
                </c:pt>
                <c:pt idx="1195">
                  <c:v>3340.1795275590553</c:v>
                </c:pt>
                <c:pt idx="1196">
                  <c:v>3340.4349606299215</c:v>
                </c:pt>
                <c:pt idx="1197">
                  <c:v>3339.8279133858268</c:v>
                </c:pt>
                <c:pt idx="1198">
                  <c:v>3339.8584251968505</c:v>
                </c:pt>
                <c:pt idx="1199">
                  <c:v>3339.8436614173229</c:v>
                </c:pt>
                <c:pt idx="1200">
                  <c:v>3339.8028346456695</c:v>
                </c:pt>
                <c:pt idx="1201">
                  <c:v>3339.7693700787404</c:v>
                </c:pt>
                <c:pt idx="1202">
                  <c:v>3340.1026771653546</c:v>
                </c:pt>
                <c:pt idx="1203">
                  <c:v>3339.7634645669291</c:v>
                </c:pt>
                <c:pt idx="1204">
                  <c:v>3340.2962598425197</c:v>
                </c:pt>
                <c:pt idx="1205">
                  <c:v>3340.2009842519687</c:v>
                </c:pt>
                <c:pt idx="1206">
                  <c:v>3340.0773228346457</c:v>
                </c:pt>
                <c:pt idx="1207">
                  <c:v>3339.882480314961</c:v>
                </c:pt>
                <c:pt idx="1208">
                  <c:v>3339.795354330709</c:v>
                </c:pt>
                <c:pt idx="1209">
                  <c:v>3340.1882677165354</c:v>
                </c:pt>
                <c:pt idx="1210">
                  <c:v>3340.1985433070868</c:v>
                </c:pt>
                <c:pt idx="1211">
                  <c:v>3340.1963779527559</c:v>
                </c:pt>
                <c:pt idx="1212">
                  <c:v>3340.2084251968504</c:v>
                </c:pt>
                <c:pt idx="1213">
                  <c:v>3340.2092125984254</c:v>
                </c:pt>
                <c:pt idx="1214">
                  <c:v>3340.1983464566929</c:v>
                </c:pt>
                <c:pt idx="1215">
                  <c:v>3340.1952755905513</c:v>
                </c:pt>
                <c:pt idx="1216">
                  <c:v>3340.1999606299214</c:v>
                </c:pt>
                <c:pt idx="1217">
                  <c:v>3340.1795275590553</c:v>
                </c:pt>
                <c:pt idx="1218">
                  <c:v>3340.203661417323</c:v>
                </c:pt>
                <c:pt idx="1219">
                  <c:v>3340.1924015748032</c:v>
                </c:pt>
                <c:pt idx="1220">
                  <c:v>3340.176535433071</c:v>
                </c:pt>
                <c:pt idx="1221">
                  <c:v>3340.1638582677165</c:v>
                </c:pt>
                <c:pt idx="1222">
                  <c:v>3340.1738976377956</c:v>
                </c:pt>
                <c:pt idx="1223">
                  <c:v>3340.1786220472441</c:v>
                </c:pt>
                <c:pt idx="1224">
                  <c:v>3340.1852755905511</c:v>
                </c:pt>
                <c:pt idx="1225">
                  <c:v>3340.176692913386</c:v>
                </c:pt>
                <c:pt idx="1226">
                  <c:v>3340.1846456692915</c:v>
                </c:pt>
                <c:pt idx="1227">
                  <c:v>3340.185157480315</c:v>
                </c:pt>
                <c:pt idx="1228">
                  <c:v>3340.1860236220473</c:v>
                </c:pt>
                <c:pt idx="1229">
                  <c:v>3340.1917716535436</c:v>
                </c:pt>
                <c:pt idx="1230">
                  <c:v>3340.1848425196849</c:v>
                </c:pt>
                <c:pt idx="1231">
                  <c:v>3340.1846062992126</c:v>
                </c:pt>
                <c:pt idx="1232">
                  <c:v>3340.6599212598426</c:v>
                </c:pt>
                <c:pt idx="1233">
                  <c:v>3340.4941732283464</c:v>
                </c:pt>
                <c:pt idx="1234">
                  <c:v>3340.3731102362208</c:v>
                </c:pt>
                <c:pt idx="1235">
                  <c:v>3340.5819685039373</c:v>
                </c:pt>
                <c:pt idx="1236">
                  <c:v>3340.5240944881889</c:v>
                </c:pt>
                <c:pt idx="1237">
                  <c:v>3340.4226377952755</c:v>
                </c:pt>
                <c:pt idx="1238">
                  <c:v>0</c:v>
                </c:pt>
                <c:pt idx="1239">
                  <c:v>3340.0439370078743</c:v>
                </c:pt>
                <c:pt idx="1240">
                  <c:v>3340.3108661417323</c:v>
                </c:pt>
                <c:pt idx="1241">
                  <c:v>3340.2604330708664</c:v>
                </c:pt>
                <c:pt idx="1242">
                  <c:v>3340.1811811023622</c:v>
                </c:pt>
                <c:pt idx="1243">
                  <c:v>3340.2175984251971</c:v>
                </c:pt>
                <c:pt idx="1244">
                  <c:v>3340.2053543307088</c:v>
                </c:pt>
                <c:pt idx="1245">
                  <c:v>3340.2021653543306</c:v>
                </c:pt>
                <c:pt idx="1246">
                  <c:v>3340.2011811023622</c:v>
                </c:pt>
                <c:pt idx="1247">
                  <c:v>3340.1787795275591</c:v>
                </c:pt>
                <c:pt idx="1248">
                  <c:v>3340.1823228346457</c:v>
                </c:pt>
                <c:pt idx="1249">
                  <c:v>3340.2142125984251</c:v>
                </c:pt>
                <c:pt idx="1250">
                  <c:v>3340.2046062992126</c:v>
                </c:pt>
                <c:pt idx="1251">
                  <c:v>3340.1892519685039</c:v>
                </c:pt>
                <c:pt idx="1252">
                  <c:v>3340.1776377952756</c:v>
                </c:pt>
                <c:pt idx="1253">
                  <c:v>3340.1713385826774</c:v>
                </c:pt>
                <c:pt idx="1254">
                  <c:v>3340.1677165354331</c:v>
                </c:pt>
                <c:pt idx="1255">
                  <c:v>3340.1755905511814</c:v>
                </c:pt>
                <c:pt idx="1256">
                  <c:v>3340.1785826771657</c:v>
                </c:pt>
                <c:pt idx="1257">
                  <c:v>0</c:v>
                </c:pt>
                <c:pt idx="1258">
                  <c:v>3340.2053937007877</c:v>
                </c:pt>
                <c:pt idx="1259">
                  <c:v>3340.1675196850397</c:v>
                </c:pt>
                <c:pt idx="1260">
                  <c:v>3340.1729921259844</c:v>
                </c:pt>
                <c:pt idx="1261">
                  <c:v>3340.1860629921262</c:v>
                </c:pt>
                <c:pt idx="1262">
                  <c:v>3340.1640944881892</c:v>
                </c:pt>
                <c:pt idx="1263">
                  <c:v>3340.1769291338583</c:v>
                </c:pt>
                <c:pt idx="1264">
                  <c:v>3340.1855905511811</c:v>
                </c:pt>
                <c:pt idx="1265">
                  <c:v>3340.179291338583</c:v>
                </c:pt>
                <c:pt idx="1266">
                  <c:v>3340.1753543307086</c:v>
                </c:pt>
                <c:pt idx="1267">
                  <c:v>3340.1653937007877</c:v>
                </c:pt>
                <c:pt idx="1268">
                  <c:v>3340.1710236220474</c:v>
                </c:pt>
                <c:pt idx="1269">
                  <c:v>3340.1733858267717</c:v>
                </c:pt>
                <c:pt idx="1270">
                  <c:v>3340.177165354331</c:v>
                </c:pt>
                <c:pt idx="1271">
                  <c:v>3340.1693307086616</c:v>
                </c:pt>
                <c:pt idx="1272">
                  <c:v>3340.1668110236224</c:v>
                </c:pt>
                <c:pt idx="1273">
                  <c:v>3340.1775590551183</c:v>
                </c:pt>
                <c:pt idx="1274">
                  <c:v>3340.180590551181</c:v>
                </c:pt>
                <c:pt idx="1275">
                  <c:v>3340.1758661417325</c:v>
                </c:pt>
                <c:pt idx="1276">
                  <c:v>3340.1722440944882</c:v>
                </c:pt>
                <c:pt idx="1277">
                  <c:v>3340.1774409448822</c:v>
                </c:pt>
                <c:pt idx="1278">
                  <c:v>3340.1912992125986</c:v>
                </c:pt>
                <c:pt idx="1279">
                  <c:v>3340.1800000000003</c:v>
                </c:pt>
                <c:pt idx="1280">
                  <c:v>3340.1814173228349</c:v>
                </c:pt>
                <c:pt idx="1281">
                  <c:v>3340.1720472440948</c:v>
                </c:pt>
                <c:pt idx="1282">
                  <c:v>3340.1784645669291</c:v>
                </c:pt>
                <c:pt idx="1283">
                  <c:v>3340.1996062992125</c:v>
                </c:pt>
                <c:pt idx="1284">
                  <c:v>3340.1796850393703</c:v>
                </c:pt>
                <c:pt idx="1285">
                  <c:v>3340.1663385826773</c:v>
                </c:pt>
                <c:pt idx="1286">
                  <c:v>3340.1735433070867</c:v>
                </c:pt>
                <c:pt idx="1287">
                  <c:v>3340.1667716535435</c:v>
                </c:pt>
                <c:pt idx="1288">
                  <c:v>3340.1711811023624</c:v>
                </c:pt>
                <c:pt idx="1289">
                  <c:v>3340.1664173228346</c:v>
                </c:pt>
                <c:pt idx="1290">
                  <c:v>3340.1703937007874</c:v>
                </c:pt>
                <c:pt idx="1291">
                  <c:v>3340.1651968503938</c:v>
                </c:pt>
                <c:pt idx="1292">
                  <c:v>3340.1620472440945</c:v>
                </c:pt>
                <c:pt idx="1293">
                  <c:v>3340.160748031496</c:v>
                </c:pt>
                <c:pt idx="1294">
                  <c:v>3340.1635826771653</c:v>
                </c:pt>
                <c:pt idx="1295">
                  <c:v>3340.1655905511811</c:v>
                </c:pt>
                <c:pt idx="1296">
                  <c:v>3340.1697637795278</c:v>
                </c:pt>
                <c:pt idx="1297">
                  <c:v>3340.1611811023622</c:v>
                </c:pt>
                <c:pt idx="1298">
                  <c:v>3340.153779527559</c:v>
                </c:pt>
                <c:pt idx="1299">
                  <c:v>3340.1774015748033</c:v>
                </c:pt>
                <c:pt idx="1300">
                  <c:v>3340.1712204724408</c:v>
                </c:pt>
                <c:pt idx="1301">
                  <c:v>3340.1785826771657</c:v>
                </c:pt>
                <c:pt idx="1302">
                  <c:v>3340.1604724409449</c:v>
                </c:pt>
                <c:pt idx="1303">
                  <c:v>3340.1606692913388</c:v>
                </c:pt>
                <c:pt idx="1304">
                  <c:v>3340.1772440944883</c:v>
                </c:pt>
                <c:pt idx="1305">
                  <c:v>3340.1820078740157</c:v>
                </c:pt>
                <c:pt idx="1306">
                  <c:v>3340.176692913386</c:v>
                </c:pt>
                <c:pt idx="1307">
                  <c:v>3340.177165354331</c:v>
                </c:pt>
                <c:pt idx="1308">
                  <c:v>3340.1891338582677</c:v>
                </c:pt>
                <c:pt idx="1309">
                  <c:v>3340.1769291338583</c:v>
                </c:pt>
                <c:pt idx="1310">
                  <c:v>3343.7362992125986</c:v>
                </c:pt>
                <c:pt idx="1311">
                  <c:v>3344.4646456692913</c:v>
                </c:pt>
                <c:pt idx="1312">
                  <c:v>3344.5000787401577</c:v>
                </c:pt>
                <c:pt idx="1313">
                  <c:v>3344.3268503937011</c:v>
                </c:pt>
                <c:pt idx="1314">
                  <c:v>3344.2992913385829</c:v>
                </c:pt>
                <c:pt idx="1315">
                  <c:v>3344.4922047244095</c:v>
                </c:pt>
                <c:pt idx="1316">
                  <c:v>3344.4449606299213</c:v>
                </c:pt>
                <c:pt idx="1317">
                  <c:v>3344.3701574803149</c:v>
                </c:pt>
                <c:pt idx="1318">
                  <c:v>3344.3071653543307</c:v>
                </c:pt>
                <c:pt idx="1319">
                  <c:v>3344.3032283464568</c:v>
                </c:pt>
                <c:pt idx="1320">
                  <c:v>3344.2205511811026</c:v>
                </c:pt>
                <c:pt idx="1321">
                  <c:v>3344.2441732283464</c:v>
                </c:pt>
                <c:pt idx="1322">
                  <c:v>3344.2166141732287</c:v>
                </c:pt>
                <c:pt idx="1323">
                  <c:v>3344.1654330708661</c:v>
                </c:pt>
                <c:pt idx="1324">
                  <c:v>3344.063070866142</c:v>
                </c:pt>
                <c:pt idx="1325">
                  <c:v>3344.0040157480316</c:v>
                </c:pt>
                <c:pt idx="1326">
                  <c:v>3343.9843307086617</c:v>
                </c:pt>
                <c:pt idx="1327">
                  <c:v>3344.0237007874016</c:v>
                </c:pt>
                <c:pt idx="1328">
                  <c:v>3343.9646456692913</c:v>
                </c:pt>
                <c:pt idx="1329">
                  <c:v>3343.8898425196853</c:v>
                </c:pt>
                <c:pt idx="1330">
                  <c:v>3343.8544094488188</c:v>
                </c:pt>
                <c:pt idx="1331">
                  <c:v>3343.7599212598425</c:v>
                </c:pt>
                <c:pt idx="1332">
                  <c:v>3343.7441732283464</c:v>
                </c:pt>
                <c:pt idx="1333">
                  <c:v>3343.7402362204725</c:v>
                </c:pt>
                <c:pt idx="1334">
                  <c:v>3343.6575590551183</c:v>
                </c:pt>
                <c:pt idx="1335">
                  <c:v>3343.6457480314962</c:v>
                </c:pt>
                <c:pt idx="1336">
                  <c:v>3343.563070866142</c:v>
                </c:pt>
                <c:pt idx="1337">
                  <c:v>3343.5394488188977</c:v>
                </c:pt>
                <c:pt idx="1338">
                  <c:v>3343.618188976378</c:v>
                </c:pt>
                <c:pt idx="1339">
                  <c:v>3343.614251968504</c:v>
                </c:pt>
                <c:pt idx="1340">
                  <c:v>3343.6103149606301</c:v>
                </c:pt>
                <c:pt idx="1341">
                  <c:v>3344.3544094488188</c:v>
                </c:pt>
                <c:pt idx="1342">
                  <c:v>3344.3898425196853</c:v>
                </c:pt>
                <c:pt idx="1343">
                  <c:v>3344.2756692913385</c:v>
                </c:pt>
                <c:pt idx="1344">
                  <c:v>3344.2323622047247</c:v>
                </c:pt>
                <c:pt idx="1345">
                  <c:v>3345.0394488188977</c:v>
                </c:pt>
                <c:pt idx="1346">
                  <c:v>3345.1418110236223</c:v>
                </c:pt>
                <c:pt idx="1347">
                  <c:v>3345.0906299212597</c:v>
                </c:pt>
                <c:pt idx="1348">
                  <c:v>3345.0512598425198</c:v>
                </c:pt>
                <c:pt idx="1349">
                  <c:v>3344.9882677165356</c:v>
                </c:pt>
                <c:pt idx="1350">
                  <c:v>3344.9213385826774</c:v>
                </c:pt>
                <c:pt idx="1351">
                  <c:v>3344.8898425196853</c:v>
                </c:pt>
                <c:pt idx="1352">
                  <c:v>3344.846535433071</c:v>
                </c:pt>
                <c:pt idx="1353">
                  <c:v>3344.7914173228346</c:v>
                </c:pt>
                <c:pt idx="1354">
                  <c:v>3344.7323622047247</c:v>
                </c:pt>
                <c:pt idx="1355">
                  <c:v>3344.7008661417326</c:v>
                </c:pt>
                <c:pt idx="1356">
                  <c:v>3344.6614960629922</c:v>
                </c:pt>
                <c:pt idx="1357">
                  <c:v>3344.5945669291341</c:v>
                </c:pt>
                <c:pt idx="1358">
                  <c:v>3344.5551968503937</c:v>
                </c:pt>
                <c:pt idx="1359">
                  <c:v>3344.5040157480316</c:v>
                </c:pt>
                <c:pt idx="1360">
                  <c:v>3344.4646456692913</c:v>
                </c:pt>
                <c:pt idx="1361">
                  <c:v>3344.4174015748031</c:v>
                </c:pt>
                <c:pt idx="1362">
                  <c:v>3344.3740944881893</c:v>
                </c:pt>
                <c:pt idx="1363">
                  <c:v>3344.3189763779528</c:v>
                </c:pt>
                <c:pt idx="1364">
                  <c:v>3344.2559842519686</c:v>
                </c:pt>
                <c:pt idx="1365">
                  <c:v>3344.2323622047247</c:v>
                </c:pt>
                <c:pt idx="1366">
                  <c:v>3344.1418110236223</c:v>
                </c:pt>
                <c:pt idx="1367">
                  <c:v>3344.078818897638</c:v>
                </c:pt>
                <c:pt idx="1368">
                  <c:v>3344.0237007874016</c:v>
                </c:pt>
                <c:pt idx="1369">
                  <c:v>3344.0079527559055</c:v>
                </c:pt>
                <c:pt idx="1370">
                  <c:v>3343.9764566929134</c:v>
                </c:pt>
                <c:pt idx="1371">
                  <c:v>3343.9370866141735</c:v>
                </c:pt>
                <c:pt idx="1372">
                  <c:v>3343.8780314960632</c:v>
                </c:pt>
                <c:pt idx="1373">
                  <c:v>3343.8583464566932</c:v>
                </c:pt>
                <c:pt idx="1374">
                  <c:v>3343.8150393700789</c:v>
                </c:pt>
                <c:pt idx="1375">
                  <c:v>3343.7402362204725</c:v>
                </c:pt>
                <c:pt idx="1376">
                  <c:v>3343.7087401574804</c:v>
                </c:pt>
                <c:pt idx="1377">
                  <c:v>3343.6496850393701</c:v>
                </c:pt>
                <c:pt idx="1378">
                  <c:v>3343.618188976378</c:v>
                </c:pt>
                <c:pt idx="1379">
                  <c:v>3343.5394488188977</c:v>
                </c:pt>
                <c:pt idx="1380">
                  <c:v>3343.5040157480316</c:v>
                </c:pt>
                <c:pt idx="1381">
                  <c:v>3343.4449606299213</c:v>
                </c:pt>
                <c:pt idx="1382">
                  <c:v>3343.4410236220474</c:v>
                </c:pt>
                <c:pt idx="1383">
                  <c:v>3343.4646456692913</c:v>
                </c:pt>
                <c:pt idx="1384">
                  <c:v>3343.4174015748031</c:v>
                </c:pt>
                <c:pt idx="1385">
                  <c:v>3343.366220472441</c:v>
                </c:pt>
                <c:pt idx="1386">
                  <c:v>3343.3425984251971</c:v>
                </c:pt>
                <c:pt idx="1387">
                  <c:v>3343.3977165354331</c:v>
                </c:pt>
                <c:pt idx="1388">
                  <c:v>3344.2520472440947</c:v>
                </c:pt>
                <c:pt idx="1389">
                  <c:v>3344.3386614173228</c:v>
                </c:pt>
                <c:pt idx="1390">
                  <c:v>3344.2441732283464</c:v>
                </c:pt>
                <c:pt idx="1391">
                  <c:v>3344.1929921259843</c:v>
                </c:pt>
                <c:pt idx="1392">
                  <c:v>3344.1654330708661</c:v>
                </c:pt>
                <c:pt idx="1393">
                  <c:v>3344.563070866142</c:v>
                </c:pt>
                <c:pt idx="1394">
                  <c:v>3344.63</c:v>
                </c:pt>
                <c:pt idx="1395">
                  <c:v>3344.6221259842519</c:v>
                </c:pt>
                <c:pt idx="1396">
                  <c:v>3344.5670078740159</c:v>
                </c:pt>
                <c:pt idx="1397">
                  <c:v>3344.5591338582676</c:v>
                </c:pt>
                <c:pt idx="1398">
                  <c:v>3344.5276377952755</c:v>
                </c:pt>
                <c:pt idx="1399">
                  <c:v>3344.4922047244095</c:v>
                </c:pt>
                <c:pt idx="1400">
                  <c:v>3344.4685826771656</c:v>
                </c:pt>
                <c:pt idx="1401">
                  <c:v>3344.5118897637794</c:v>
                </c:pt>
                <c:pt idx="1402">
                  <c:v>3344.4410236220474</c:v>
                </c:pt>
                <c:pt idx="1403">
                  <c:v>3344.3937795275592</c:v>
                </c:pt>
                <c:pt idx="1404">
                  <c:v>3344.3386614173228</c:v>
                </c:pt>
                <c:pt idx="1405">
                  <c:v>3344.295354330709</c:v>
                </c:pt>
                <c:pt idx="1406">
                  <c:v>3344.2756692913385</c:v>
                </c:pt>
                <c:pt idx="1407">
                  <c:v>3344.2008661417326</c:v>
                </c:pt>
                <c:pt idx="1408">
                  <c:v>3344.1457480314962</c:v>
                </c:pt>
                <c:pt idx="1409">
                  <c:v>3344.1457480314962</c:v>
                </c:pt>
                <c:pt idx="1410">
                  <c:v>3344.1103149606301</c:v>
                </c:pt>
                <c:pt idx="1411">
                  <c:v>3344.0551968503937</c:v>
                </c:pt>
                <c:pt idx="1412">
                  <c:v>3344.0237007874016</c:v>
                </c:pt>
                <c:pt idx="1413">
                  <c:v>3343.9961417322834</c:v>
                </c:pt>
                <c:pt idx="1414">
                  <c:v>3343.9528346456696</c:v>
                </c:pt>
                <c:pt idx="1415">
                  <c:v>3343.9292125984252</c:v>
                </c:pt>
                <c:pt idx="1416">
                  <c:v>3343.8780314960632</c:v>
                </c:pt>
                <c:pt idx="1417">
                  <c:v>3343.8347244094489</c:v>
                </c:pt>
                <c:pt idx="1418">
                  <c:v>3343.7599212598425</c:v>
                </c:pt>
                <c:pt idx="1419">
                  <c:v>3343.7087401574804</c:v>
                </c:pt>
                <c:pt idx="1420">
                  <c:v>3343.6575590551183</c:v>
                </c:pt>
                <c:pt idx="1421">
                  <c:v>3343.5827559055119</c:v>
                </c:pt>
                <c:pt idx="1422">
                  <c:v>3343.618188976378</c:v>
                </c:pt>
                <c:pt idx="1423">
                  <c:v>3343.5866929133858</c:v>
                </c:pt>
                <c:pt idx="1424">
                  <c:v>3343.5237007874016</c:v>
                </c:pt>
                <c:pt idx="1425">
                  <c:v>3343.4725196850395</c:v>
                </c:pt>
                <c:pt idx="1426">
                  <c:v>3343.4410236220474</c:v>
                </c:pt>
                <c:pt idx="1427">
                  <c:v>3343.3898425196853</c:v>
                </c:pt>
                <c:pt idx="1428">
                  <c:v>3343.3504724409449</c:v>
                </c:pt>
                <c:pt idx="1429">
                  <c:v>3343.2874803149607</c:v>
                </c:pt>
                <c:pt idx="1430">
                  <c:v>3343.2453543307088</c:v>
                </c:pt>
                <c:pt idx="1431">
                  <c:v>3343.2174015748033</c:v>
                </c:pt>
                <c:pt idx="1432">
                  <c:v>3343.2481102362208</c:v>
                </c:pt>
                <c:pt idx="1433">
                  <c:v>3343.2154330708663</c:v>
                </c:pt>
                <c:pt idx="1434">
                  <c:v>3343.1874803149608</c:v>
                </c:pt>
                <c:pt idx="1435">
                  <c:v>3343.1548031496063</c:v>
                </c:pt>
                <c:pt idx="1436">
                  <c:v>3343.1233070866142</c:v>
                </c:pt>
                <c:pt idx="1437">
                  <c:v>3343.1425984251969</c:v>
                </c:pt>
                <c:pt idx="1438">
                  <c:v>3343.111496062992</c:v>
                </c:pt>
                <c:pt idx="1439">
                  <c:v>3343.0634645669293</c:v>
                </c:pt>
                <c:pt idx="1440">
                  <c:v>3342.9579527559058</c:v>
                </c:pt>
                <c:pt idx="1441">
                  <c:v>3342.906377952756</c:v>
                </c:pt>
                <c:pt idx="1442">
                  <c:v>3342.8705511811027</c:v>
                </c:pt>
                <c:pt idx="1443">
                  <c:v>3342.8488976377953</c:v>
                </c:pt>
                <c:pt idx="1444">
                  <c:v>3342.866220472441</c:v>
                </c:pt>
                <c:pt idx="1445">
                  <c:v>3342.7697637795277</c:v>
                </c:pt>
                <c:pt idx="1446">
                  <c:v>3342.74968503937</c:v>
                </c:pt>
                <c:pt idx="1447">
                  <c:v>3342.7516535433074</c:v>
                </c:pt>
                <c:pt idx="1448">
                  <c:v>3342.6614960629922</c:v>
                </c:pt>
                <c:pt idx="1449">
                  <c:v>3342.6957480314964</c:v>
                </c:pt>
                <c:pt idx="1450">
                  <c:v>3342.5343307086614</c:v>
                </c:pt>
                <c:pt idx="1451">
                  <c:v>3342.4922047244095</c:v>
                </c:pt>
                <c:pt idx="1452">
                  <c:v>3342.5571653543307</c:v>
                </c:pt>
                <c:pt idx="1453">
                  <c:v>3342.4213385826774</c:v>
                </c:pt>
                <c:pt idx="1454">
                  <c:v>3342.3685826771653</c:v>
                </c:pt>
                <c:pt idx="1455">
                  <c:v>3342.3579527559054</c:v>
                </c:pt>
                <c:pt idx="1456">
                  <c:v>3342.3807874015747</c:v>
                </c:pt>
                <c:pt idx="1457">
                  <c:v>3342.2583464566928</c:v>
                </c:pt>
                <c:pt idx="1458">
                  <c:v>3342.2162204724409</c:v>
                </c:pt>
                <c:pt idx="1459">
                  <c:v>3342.2028346456696</c:v>
                </c:pt>
                <c:pt idx="1460">
                  <c:v>3342.1729133858271</c:v>
                </c:pt>
                <c:pt idx="1461">
                  <c:v>3342.1307874015747</c:v>
                </c:pt>
                <c:pt idx="1462">
                  <c:v>3342.0894488188978</c:v>
                </c:pt>
                <c:pt idx="1463">
                  <c:v>3342.0870866141731</c:v>
                </c:pt>
                <c:pt idx="1464">
                  <c:v>3342.0457480314963</c:v>
                </c:pt>
                <c:pt idx="1465">
                  <c:v>3342.0126771653545</c:v>
                </c:pt>
                <c:pt idx="1466">
                  <c:v>3341.9674015748033</c:v>
                </c:pt>
                <c:pt idx="1467">
                  <c:v>3341.9386614173231</c:v>
                </c:pt>
                <c:pt idx="1468">
                  <c:v>3341.9630708661421</c:v>
                </c:pt>
                <c:pt idx="1469">
                  <c:v>3341.9280314960629</c:v>
                </c:pt>
                <c:pt idx="1470">
                  <c:v>3341.8646456692913</c:v>
                </c:pt>
                <c:pt idx="1471">
                  <c:v>3341.8248818897637</c:v>
                </c:pt>
                <c:pt idx="1472">
                  <c:v>3341.7874803149607</c:v>
                </c:pt>
                <c:pt idx="1473">
                  <c:v>3341.7394488188979</c:v>
                </c:pt>
                <c:pt idx="1474">
                  <c:v>3341.7138582677167</c:v>
                </c:pt>
                <c:pt idx="1475">
                  <c:v>3341.6847244094488</c:v>
                </c:pt>
                <c:pt idx="1476">
                  <c:v>3341.6548031496063</c:v>
                </c:pt>
                <c:pt idx="1477">
                  <c:v>3341.6032283464569</c:v>
                </c:pt>
                <c:pt idx="1478">
                  <c:v>3341.5709448818898</c:v>
                </c:pt>
                <c:pt idx="1479">
                  <c:v>3341.5981102362207</c:v>
                </c:pt>
                <c:pt idx="1480">
                  <c:v>3341.5213385826773</c:v>
                </c:pt>
                <c:pt idx="1481">
                  <c:v>3341.4949606299215</c:v>
                </c:pt>
                <c:pt idx="1482">
                  <c:v>3341.4713385826772</c:v>
                </c:pt>
                <c:pt idx="1483">
                  <c:v>3341.4296062992125</c:v>
                </c:pt>
                <c:pt idx="1484">
                  <c:v>3341.3973228346458</c:v>
                </c:pt>
                <c:pt idx="1485">
                  <c:v>3341.3591338582678</c:v>
                </c:pt>
                <c:pt idx="1486">
                  <c:v>3341.3355118110239</c:v>
                </c:pt>
                <c:pt idx="1487">
                  <c:v>3341.2996850393702</c:v>
                </c:pt>
                <c:pt idx="1488">
                  <c:v>3341.2614960629921</c:v>
                </c:pt>
                <c:pt idx="1489">
                  <c:v>3341.2233070866141</c:v>
                </c:pt>
                <c:pt idx="1490">
                  <c:v>3341.189842519685</c:v>
                </c:pt>
                <c:pt idx="1491">
                  <c:v>3341.1528346456694</c:v>
                </c:pt>
                <c:pt idx="1492">
                  <c:v>3341.1158267716537</c:v>
                </c:pt>
                <c:pt idx="1493">
                  <c:v>3341.0886614173228</c:v>
                </c:pt>
                <c:pt idx="1494">
                  <c:v>3341.0370866141734</c:v>
                </c:pt>
                <c:pt idx="1495">
                  <c:v>3341.002440944882</c:v>
                </c:pt>
                <c:pt idx="1496">
                  <c:v>3340.9835433070866</c:v>
                </c:pt>
                <c:pt idx="1497">
                  <c:v>3340.9548031496065</c:v>
                </c:pt>
                <c:pt idx="1498">
                  <c:v>3341.4079527559056</c:v>
                </c:pt>
                <c:pt idx="1499">
                  <c:v>3342.0099212598425</c:v>
                </c:pt>
                <c:pt idx="1500">
                  <c:v>3341.9744881889765</c:v>
                </c:pt>
                <c:pt idx="1501">
                  <c:v>3341.9193700787405</c:v>
                </c:pt>
                <c:pt idx="1502">
                  <c:v>3341.8784251968505</c:v>
                </c:pt>
                <c:pt idx="1503">
                  <c:v>3341.8532283464569</c:v>
                </c:pt>
                <c:pt idx="1504">
                  <c:v>3341.8225196850394</c:v>
                </c:pt>
                <c:pt idx="1505">
                  <c:v>3341.8811811023625</c:v>
                </c:pt>
                <c:pt idx="1506">
                  <c:v>3341.7827559055117</c:v>
                </c:pt>
                <c:pt idx="1507">
                  <c:v>3341.7508661417323</c:v>
                </c:pt>
                <c:pt idx="1508">
                  <c:v>3341.7162204724409</c:v>
                </c:pt>
                <c:pt idx="1509">
                  <c:v>3341.6961417322836</c:v>
                </c:pt>
                <c:pt idx="1510">
                  <c:v>3341.6603149606299</c:v>
                </c:pt>
                <c:pt idx="1511">
                  <c:v>3341.6362992125987</c:v>
                </c:pt>
                <c:pt idx="1512">
                  <c:v>3341.6229133858269</c:v>
                </c:pt>
                <c:pt idx="1513">
                  <c:v>3341.6059842519685</c:v>
                </c:pt>
                <c:pt idx="1514">
                  <c:v>3341.5792125984253</c:v>
                </c:pt>
                <c:pt idx="1515">
                  <c:v>3341.5579527559057</c:v>
                </c:pt>
                <c:pt idx="1516">
                  <c:v>3341.52094488189</c:v>
                </c:pt>
                <c:pt idx="1517">
                  <c:v>3341.4945669291342</c:v>
                </c:pt>
                <c:pt idx="1518">
                  <c:v>3341.4906299212598</c:v>
                </c:pt>
                <c:pt idx="1519">
                  <c:v>3341.5445669291339</c:v>
                </c:pt>
                <c:pt idx="1520">
                  <c:v>3341.5303937007875</c:v>
                </c:pt>
                <c:pt idx="1521">
                  <c:v>3341.5174015748034</c:v>
                </c:pt>
                <c:pt idx="1522">
                  <c:v>3341.5028346456693</c:v>
                </c:pt>
                <c:pt idx="1523">
                  <c:v>3341.497716535433</c:v>
                </c:pt>
                <c:pt idx="1524">
                  <c:v>3341.4540157480315</c:v>
                </c:pt>
                <c:pt idx="1525">
                  <c:v>3341.5252755905512</c:v>
                </c:pt>
                <c:pt idx="1526">
                  <c:v>3341.4213385826774</c:v>
                </c:pt>
                <c:pt idx="1527">
                  <c:v>3341.4055905511814</c:v>
                </c:pt>
                <c:pt idx="1528">
                  <c:v>3341.368976377953</c:v>
                </c:pt>
                <c:pt idx="1529">
                  <c:v>3341.3492913385826</c:v>
                </c:pt>
                <c:pt idx="1530">
                  <c:v>3341.3303937007877</c:v>
                </c:pt>
                <c:pt idx="1531">
                  <c:v>3341.2985039370078</c:v>
                </c:pt>
                <c:pt idx="1532">
                  <c:v>3341.2611023622048</c:v>
                </c:pt>
                <c:pt idx="1533">
                  <c:v>3341.2453543307088</c:v>
                </c:pt>
                <c:pt idx="1534">
                  <c:v>3341.2284251968504</c:v>
                </c:pt>
                <c:pt idx="1535">
                  <c:v>3341.209527559055</c:v>
                </c:pt>
                <c:pt idx="1536">
                  <c:v>3341.1681889763781</c:v>
                </c:pt>
                <c:pt idx="1537">
                  <c:v>3341.1555905511814</c:v>
                </c:pt>
                <c:pt idx="1538">
                  <c:v>3341.1390551181103</c:v>
                </c:pt>
                <c:pt idx="1539">
                  <c:v>3341.138661417323</c:v>
                </c:pt>
                <c:pt idx="1540">
                  <c:v>3341.1205511811027</c:v>
                </c:pt>
                <c:pt idx="1541">
                  <c:v>3341.0701574803152</c:v>
                </c:pt>
                <c:pt idx="1542">
                  <c:v>3341.0685826771655</c:v>
                </c:pt>
                <c:pt idx="1543">
                  <c:v>3341.0394488188977</c:v>
                </c:pt>
                <c:pt idx="1544">
                  <c:v>3341.0284251968505</c:v>
                </c:pt>
                <c:pt idx="1545">
                  <c:v>3341.0044094488189</c:v>
                </c:pt>
                <c:pt idx="1546">
                  <c:v>3341.0020472440947</c:v>
                </c:pt>
                <c:pt idx="1547">
                  <c:v>3340.9721259842522</c:v>
                </c:pt>
                <c:pt idx="1548">
                  <c:v>3340.9469291338582</c:v>
                </c:pt>
                <c:pt idx="1549">
                  <c:v>3340.9217322834647</c:v>
                </c:pt>
                <c:pt idx="1550">
                  <c:v>3340.9225196850393</c:v>
                </c:pt>
                <c:pt idx="1551">
                  <c:v>3340.8922047244096</c:v>
                </c:pt>
                <c:pt idx="1552">
                  <c:v>3340.8469291338583</c:v>
                </c:pt>
                <c:pt idx="1553">
                  <c:v>3340.8425984251971</c:v>
                </c:pt>
                <c:pt idx="1554">
                  <c:v>3340.8319685039373</c:v>
                </c:pt>
                <c:pt idx="1555">
                  <c:v>3340.8177952755905</c:v>
                </c:pt>
                <c:pt idx="1556">
                  <c:v>3340.808346456693</c:v>
                </c:pt>
                <c:pt idx="1557">
                  <c:v>3340.7583464566928</c:v>
                </c:pt>
                <c:pt idx="1558">
                  <c:v>3340.7418110236222</c:v>
                </c:pt>
                <c:pt idx="1559">
                  <c:v>3340.7225196850395</c:v>
                </c:pt>
                <c:pt idx="1560">
                  <c:v>3340.7075590551181</c:v>
                </c:pt>
                <c:pt idx="1561">
                  <c:v>3340.6811811023622</c:v>
                </c:pt>
                <c:pt idx="1562">
                  <c:v>3340.6780314960629</c:v>
                </c:pt>
                <c:pt idx="1563">
                  <c:v>3340.6457480314962</c:v>
                </c:pt>
                <c:pt idx="1564">
                  <c:v>3340.6272440944881</c:v>
                </c:pt>
                <c:pt idx="1565">
                  <c:v>3340.6221259842519</c:v>
                </c:pt>
                <c:pt idx="1566">
                  <c:v>3340.5768503937011</c:v>
                </c:pt>
                <c:pt idx="1567">
                  <c:v>3340.5662204724413</c:v>
                </c:pt>
                <c:pt idx="1568">
                  <c:v>3340.5390551181104</c:v>
                </c:pt>
                <c:pt idx="1569">
                  <c:v>3340.5284251968505</c:v>
                </c:pt>
                <c:pt idx="1570">
                  <c:v>3340.500472440945</c:v>
                </c:pt>
                <c:pt idx="1571">
                  <c:v>3340.4768503937007</c:v>
                </c:pt>
                <c:pt idx="1572">
                  <c:v>3340.4677952755906</c:v>
                </c:pt>
                <c:pt idx="1573">
                  <c:v>3340.4418897637797</c:v>
                </c:pt>
                <c:pt idx="1574">
                  <c:v>3340.4307874015749</c:v>
                </c:pt>
                <c:pt idx="1575">
                  <c:v>3340.4153543307089</c:v>
                </c:pt>
                <c:pt idx="1576">
                  <c:v>3340.383779527559</c:v>
                </c:pt>
                <c:pt idx="1577">
                  <c:v>3340.3680708661418</c:v>
                </c:pt>
                <c:pt idx="1578">
                  <c:v>3340.3625984251971</c:v>
                </c:pt>
                <c:pt idx="1579">
                  <c:v>3340.33468503937</c:v>
                </c:pt>
                <c:pt idx="1580">
                  <c:v>3340.3319291338585</c:v>
                </c:pt>
                <c:pt idx="1581">
                  <c:v>3340.2588582677167</c:v>
                </c:pt>
                <c:pt idx="1582">
                  <c:v>3340.2483070866142</c:v>
                </c:pt>
                <c:pt idx="1583">
                  <c:v>3340.2600787401575</c:v>
                </c:pt>
                <c:pt idx="1584">
                  <c:v>3340.272283464567</c:v>
                </c:pt>
                <c:pt idx="1585">
                  <c:v>3340.2237795275591</c:v>
                </c:pt>
                <c:pt idx="1586">
                  <c:v>3340.2117322834647</c:v>
                </c:pt>
                <c:pt idx="1587">
                  <c:v>3340.20594488189</c:v>
                </c:pt>
                <c:pt idx="1588">
                  <c:v>3340.2257480314961</c:v>
                </c:pt>
                <c:pt idx="1589">
                  <c:v>3340.2181496062994</c:v>
                </c:pt>
                <c:pt idx="1590">
                  <c:v>3340.1932677165355</c:v>
                </c:pt>
                <c:pt idx="1591">
                  <c:v>3340.2090944881893</c:v>
                </c:pt>
                <c:pt idx="1592">
                  <c:v>3340.1930708661416</c:v>
                </c:pt>
                <c:pt idx="1593">
                  <c:v>3340.1587401574802</c:v>
                </c:pt>
                <c:pt idx="1594">
                  <c:v>3340.1701968503939</c:v>
                </c:pt>
                <c:pt idx="1595">
                  <c:v>3340.1586614173229</c:v>
                </c:pt>
                <c:pt idx="1596">
                  <c:v>3340.1413385826772</c:v>
                </c:pt>
                <c:pt idx="1597">
                  <c:v>3340.13</c:v>
                </c:pt>
                <c:pt idx="1598">
                  <c:v>3340.1596456692914</c:v>
                </c:pt>
                <c:pt idx="1599">
                  <c:v>0</c:v>
                </c:pt>
                <c:pt idx="1600">
                  <c:v>3340.1037401574804</c:v>
                </c:pt>
                <c:pt idx="1601">
                  <c:v>3340.1934251968505</c:v>
                </c:pt>
                <c:pt idx="1602">
                  <c:v>3340.1749606299213</c:v>
                </c:pt>
                <c:pt idx="1603">
                  <c:v>3340.1488582677166</c:v>
                </c:pt>
                <c:pt idx="1604">
                  <c:v>0</c:v>
                </c:pt>
                <c:pt idx="1605">
                  <c:v>0</c:v>
                </c:pt>
                <c:pt idx="1606">
                  <c:v>3340.194409448819</c:v>
                </c:pt>
                <c:pt idx="1607">
                  <c:v>3340.208228346457</c:v>
                </c:pt>
                <c:pt idx="1608">
                  <c:v>3340.1965748031498</c:v>
                </c:pt>
                <c:pt idx="1609">
                  <c:v>3340.186102362205</c:v>
                </c:pt>
                <c:pt idx="1610">
                  <c:v>3340.1765748031498</c:v>
                </c:pt>
                <c:pt idx="1611">
                  <c:v>3340.1551968503936</c:v>
                </c:pt>
                <c:pt idx="1612">
                  <c:v>3340.1425196850396</c:v>
                </c:pt>
                <c:pt idx="1613">
                  <c:v>3340.1766141732282</c:v>
                </c:pt>
                <c:pt idx="1614">
                  <c:v>3340.1705905511812</c:v>
                </c:pt>
                <c:pt idx="1615">
                  <c:v>3340.1626771653546</c:v>
                </c:pt>
                <c:pt idx="1616">
                  <c:v>3340.1644488188977</c:v>
                </c:pt>
                <c:pt idx="1617">
                  <c:v>3340.1595275590553</c:v>
                </c:pt>
                <c:pt idx="1618">
                  <c:v>3340.1679921259843</c:v>
                </c:pt>
                <c:pt idx="1619">
                  <c:v>3340.1590944881891</c:v>
                </c:pt>
                <c:pt idx="1620">
                  <c:v>3340.1779921259845</c:v>
                </c:pt>
                <c:pt idx="1621">
                  <c:v>3340.1646062992127</c:v>
                </c:pt>
                <c:pt idx="1622">
                  <c:v>3340.1618503937011</c:v>
                </c:pt>
                <c:pt idx="1623">
                  <c:v>0</c:v>
                </c:pt>
                <c:pt idx="1624">
                  <c:v>3340.1512598425197</c:v>
                </c:pt>
                <c:pt idx="1625">
                  <c:v>0</c:v>
                </c:pt>
                <c:pt idx="1626">
                  <c:v>3340.151968503937</c:v>
                </c:pt>
                <c:pt idx="1627">
                  <c:v>3340.1610629921261</c:v>
                </c:pt>
                <c:pt idx="1628">
                  <c:v>3340.1497637795278</c:v>
                </c:pt>
                <c:pt idx="1629">
                  <c:v>3340.1510629921263</c:v>
                </c:pt>
                <c:pt idx="1630">
                  <c:v>3340.1522047244098</c:v>
                </c:pt>
                <c:pt idx="1631">
                  <c:v>3340.1587795275591</c:v>
                </c:pt>
                <c:pt idx="1632">
                  <c:v>3340.1561023622048</c:v>
                </c:pt>
                <c:pt idx="1633">
                  <c:v>3340.1444094488188</c:v>
                </c:pt>
                <c:pt idx="1634">
                  <c:v>3340.1531889763783</c:v>
                </c:pt>
                <c:pt idx="1635">
                  <c:v>3340.1707086614174</c:v>
                </c:pt>
                <c:pt idx="1636">
                  <c:v>3340.1699606299212</c:v>
                </c:pt>
              </c:numCache>
            </c:numRef>
          </c:yVal>
          <c:smooth val="0"/>
        </c:ser>
        <c:dLbls>
          <c:showLegendKey val="0"/>
          <c:showVal val="0"/>
          <c:showCatName val="0"/>
          <c:showSerName val="0"/>
          <c:showPercent val="0"/>
          <c:showBubbleSize val="0"/>
        </c:dLbls>
        <c:axId val="90832896"/>
        <c:axId val="90834432"/>
      </c:scatterChart>
      <c:valAx>
        <c:axId val="90832896"/>
        <c:scaling>
          <c:orientation val="minMax"/>
        </c:scaling>
        <c:delete val="0"/>
        <c:axPos val="b"/>
        <c:numFmt formatCode="m/d/yyyy" sourceLinked="1"/>
        <c:majorTickMark val="out"/>
        <c:minorTickMark val="none"/>
        <c:tickLblPos val="nextTo"/>
        <c:txPr>
          <a:bodyPr/>
          <a:lstStyle/>
          <a:p>
            <a:pPr>
              <a:defRPr sz="1200"/>
            </a:pPr>
            <a:endParaRPr lang="en-US"/>
          </a:p>
        </c:txPr>
        <c:crossAx val="90834432"/>
        <c:crosses val="autoZero"/>
        <c:crossBetween val="midCat"/>
      </c:valAx>
      <c:valAx>
        <c:axId val="90834432"/>
        <c:scaling>
          <c:orientation val="minMax"/>
          <c:min val="3340"/>
        </c:scaling>
        <c:delete val="0"/>
        <c:axPos val="l"/>
        <c:majorGridlines/>
        <c:title>
          <c:tx>
            <c:rich>
              <a:bodyPr rot="-5400000" vert="horz"/>
              <a:lstStyle/>
              <a:p>
                <a:pPr>
                  <a:defRPr sz="1400"/>
                </a:pPr>
                <a:r>
                  <a:rPr lang="en-US" sz="1400"/>
                  <a:t>Water Elevation, </a:t>
                </a:r>
                <a:r>
                  <a:rPr lang="en-US" sz="1400" dirty="0" err="1"/>
                  <a:t>ft</a:t>
                </a:r>
                <a:endParaRPr lang="en-US" sz="1400" dirty="0"/>
              </a:p>
            </c:rich>
          </c:tx>
          <c:layout/>
          <c:overlay val="0"/>
        </c:title>
        <c:numFmt formatCode="General" sourceLinked="1"/>
        <c:majorTickMark val="out"/>
        <c:minorTickMark val="none"/>
        <c:tickLblPos val="nextTo"/>
        <c:txPr>
          <a:bodyPr/>
          <a:lstStyle/>
          <a:p>
            <a:pPr>
              <a:defRPr sz="1200"/>
            </a:pPr>
            <a:endParaRPr lang="en-US"/>
          </a:p>
        </c:txPr>
        <c:crossAx val="90832896"/>
        <c:crosses val="autoZero"/>
        <c:crossBetween val="midCat"/>
      </c:valAx>
    </c:plotArea>
    <c:legend>
      <c:legendPos val="r"/>
      <c:layout>
        <c:manualLayout>
          <c:xMode val="edge"/>
          <c:yMode val="edge"/>
          <c:x val="0.78639052119683928"/>
          <c:y val="0.25904278531448627"/>
          <c:w val="0.15799432226965693"/>
          <c:h val="0.16743438320209975"/>
        </c:manualLayout>
      </c:layout>
      <c:overlay val="0"/>
      <c:spPr>
        <a:solidFill>
          <a:schemeClr val="bg1"/>
        </a:solidFill>
        <a:ln>
          <a:solidFill>
            <a:schemeClr val="tx1"/>
          </a:solidFill>
        </a:ln>
      </c:sp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 Harrell
</a:t>
            </a:r>
            <a:r>
              <a:rPr lang="en-US" sz="1200"/>
              <a:t>Hale County</a:t>
            </a:r>
            <a:endParaRPr lang="en-US"/>
          </a:p>
        </c:rich>
      </c:tx>
      <c:layout/>
      <c:overlay val="1"/>
      <c:spPr>
        <a:solidFill>
          <a:sysClr val="window" lastClr="FFFFFF"/>
        </a:solidFill>
      </c:spPr>
    </c:title>
    <c:autoTitleDeleted val="0"/>
    <c:plotArea>
      <c:layout>
        <c:manualLayout>
          <c:layoutTarget val="inner"/>
          <c:xMode val="edge"/>
          <c:yMode val="edge"/>
          <c:x val="0.10138953573989844"/>
          <c:y val="0.19742398367538611"/>
          <c:w val="0.84038645041023985"/>
          <c:h val="0.68659597669917949"/>
        </c:manualLayout>
      </c:layout>
      <c:scatterChart>
        <c:scatterStyle val="lineMarker"/>
        <c:varyColors val="0"/>
        <c:ser>
          <c:idx val="0"/>
          <c:order val="0"/>
          <c:tx>
            <c:v>GIS</c:v>
          </c:tx>
          <c:marker>
            <c:symbol val="x"/>
            <c:size val="4"/>
          </c:marker>
          <c:xVal>
            <c:numRef>
              <c:f>'M. Harrell'!$Q$4:$Q$147</c:f>
              <c:numCache>
                <c:formatCode>m/d/yyyy</c:formatCode>
                <c:ptCount val="144"/>
                <c:pt idx="0">
                  <c:v>37282</c:v>
                </c:pt>
                <c:pt idx="1">
                  <c:v>37298</c:v>
                </c:pt>
                <c:pt idx="2">
                  <c:v>37314</c:v>
                </c:pt>
                <c:pt idx="3">
                  <c:v>37322</c:v>
                </c:pt>
                <c:pt idx="4">
                  <c:v>37338</c:v>
                </c:pt>
                <c:pt idx="5">
                  <c:v>37346</c:v>
                </c:pt>
                <c:pt idx="6">
                  <c:v>37394</c:v>
                </c:pt>
                <c:pt idx="7">
                  <c:v>37426</c:v>
                </c:pt>
                <c:pt idx="8">
                  <c:v>37458</c:v>
                </c:pt>
                <c:pt idx="9">
                  <c:v>37490</c:v>
                </c:pt>
                <c:pt idx="10">
                  <c:v>37506</c:v>
                </c:pt>
                <c:pt idx="11">
                  <c:v>37522</c:v>
                </c:pt>
                <c:pt idx="12">
                  <c:v>37578</c:v>
                </c:pt>
                <c:pt idx="13">
                  <c:v>37602</c:v>
                </c:pt>
                <c:pt idx="14">
                  <c:v>37610</c:v>
                </c:pt>
                <c:pt idx="15">
                  <c:v>37626</c:v>
                </c:pt>
                <c:pt idx="16">
                  <c:v>37634</c:v>
                </c:pt>
                <c:pt idx="17">
                  <c:v>37666</c:v>
                </c:pt>
                <c:pt idx="18">
                  <c:v>37674</c:v>
                </c:pt>
                <c:pt idx="19">
                  <c:v>37698</c:v>
                </c:pt>
                <c:pt idx="20">
                  <c:v>37706</c:v>
                </c:pt>
                <c:pt idx="21">
                  <c:v>37714</c:v>
                </c:pt>
                <c:pt idx="22">
                  <c:v>37730</c:v>
                </c:pt>
                <c:pt idx="23">
                  <c:v>37746</c:v>
                </c:pt>
                <c:pt idx="24">
                  <c:v>37754</c:v>
                </c:pt>
                <c:pt idx="25">
                  <c:v>37770</c:v>
                </c:pt>
                <c:pt idx="26">
                  <c:v>37778</c:v>
                </c:pt>
                <c:pt idx="27">
                  <c:v>37818</c:v>
                </c:pt>
                <c:pt idx="28">
                  <c:v>37834</c:v>
                </c:pt>
                <c:pt idx="29">
                  <c:v>37866</c:v>
                </c:pt>
                <c:pt idx="30">
                  <c:v>37914</c:v>
                </c:pt>
                <c:pt idx="31">
                  <c:v>38034</c:v>
                </c:pt>
                <c:pt idx="32">
                  <c:v>38066</c:v>
                </c:pt>
                <c:pt idx="33">
                  <c:v>38074</c:v>
                </c:pt>
                <c:pt idx="34">
                  <c:v>38090</c:v>
                </c:pt>
                <c:pt idx="35">
                  <c:v>38098</c:v>
                </c:pt>
                <c:pt idx="36">
                  <c:v>38106</c:v>
                </c:pt>
                <c:pt idx="37">
                  <c:v>38114</c:v>
                </c:pt>
                <c:pt idx="38">
                  <c:v>38130</c:v>
                </c:pt>
                <c:pt idx="39">
                  <c:v>38138</c:v>
                </c:pt>
                <c:pt idx="40">
                  <c:v>38162</c:v>
                </c:pt>
                <c:pt idx="41">
                  <c:v>38210</c:v>
                </c:pt>
                <c:pt idx="42">
                  <c:v>38226</c:v>
                </c:pt>
                <c:pt idx="43">
                  <c:v>38242</c:v>
                </c:pt>
                <c:pt idx="45">
                  <c:v>38322</c:v>
                </c:pt>
                <c:pt idx="46">
                  <c:v>38338</c:v>
                </c:pt>
                <c:pt idx="47">
                  <c:v>38370</c:v>
                </c:pt>
                <c:pt idx="48">
                  <c:v>38386</c:v>
                </c:pt>
                <c:pt idx="49">
                  <c:v>38418</c:v>
                </c:pt>
                <c:pt idx="50">
                  <c:v>38482</c:v>
                </c:pt>
                <c:pt idx="51">
                  <c:v>38530</c:v>
                </c:pt>
                <c:pt idx="52">
                  <c:v>38546</c:v>
                </c:pt>
                <c:pt idx="53">
                  <c:v>38562</c:v>
                </c:pt>
                <c:pt idx="54">
                  <c:v>38594</c:v>
                </c:pt>
                <c:pt idx="55">
                  <c:v>38610</c:v>
                </c:pt>
                <c:pt idx="56">
                  <c:v>38626</c:v>
                </c:pt>
                <c:pt idx="57">
                  <c:v>38642</c:v>
                </c:pt>
                <c:pt idx="58">
                  <c:v>38674</c:v>
                </c:pt>
                <c:pt idx="59">
                  <c:v>38754</c:v>
                </c:pt>
                <c:pt idx="60">
                  <c:v>38850</c:v>
                </c:pt>
                <c:pt idx="61">
                  <c:v>38866</c:v>
                </c:pt>
                <c:pt idx="62">
                  <c:v>38914</c:v>
                </c:pt>
                <c:pt idx="63">
                  <c:v>38978</c:v>
                </c:pt>
                <c:pt idx="64">
                  <c:v>38994</c:v>
                </c:pt>
                <c:pt idx="65">
                  <c:v>39010</c:v>
                </c:pt>
                <c:pt idx="66">
                  <c:v>39042</c:v>
                </c:pt>
                <c:pt idx="67">
                  <c:v>39058</c:v>
                </c:pt>
                <c:pt idx="68">
                  <c:v>39090</c:v>
                </c:pt>
                <c:pt idx="69">
                  <c:v>39106</c:v>
                </c:pt>
                <c:pt idx="70">
                  <c:v>39138</c:v>
                </c:pt>
                <c:pt idx="71">
                  <c:v>39162</c:v>
                </c:pt>
                <c:pt idx="72">
                  <c:v>39170</c:v>
                </c:pt>
                <c:pt idx="73">
                  <c:v>39194</c:v>
                </c:pt>
                <c:pt idx="74">
                  <c:v>39218</c:v>
                </c:pt>
                <c:pt idx="75">
                  <c:v>39226</c:v>
                </c:pt>
                <c:pt idx="76">
                  <c:v>39282</c:v>
                </c:pt>
                <c:pt idx="77">
                  <c:v>39314</c:v>
                </c:pt>
                <c:pt idx="78">
                  <c:v>39330</c:v>
                </c:pt>
                <c:pt idx="79">
                  <c:v>39346</c:v>
                </c:pt>
                <c:pt idx="80">
                  <c:v>39370</c:v>
                </c:pt>
                <c:pt idx="81">
                  <c:v>39474</c:v>
                </c:pt>
                <c:pt idx="82">
                  <c:v>39490</c:v>
                </c:pt>
                <c:pt idx="83">
                  <c:v>39538</c:v>
                </c:pt>
                <c:pt idx="84">
                  <c:v>39554</c:v>
                </c:pt>
                <c:pt idx="85">
                  <c:v>39570</c:v>
                </c:pt>
                <c:pt idx="86">
                  <c:v>39586</c:v>
                </c:pt>
                <c:pt idx="87">
                  <c:v>39602</c:v>
                </c:pt>
                <c:pt idx="88">
                  <c:v>39650</c:v>
                </c:pt>
                <c:pt idx="89">
                  <c:v>39666</c:v>
                </c:pt>
                <c:pt idx="90">
                  <c:v>39682</c:v>
                </c:pt>
                <c:pt idx="91">
                  <c:v>39698</c:v>
                </c:pt>
                <c:pt idx="92">
                  <c:v>39714</c:v>
                </c:pt>
                <c:pt idx="93">
                  <c:v>39746</c:v>
                </c:pt>
                <c:pt idx="94">
                  <c:v>39794</c:v>
                </c:pt>
                <c:pt idx="95">
                  <c:v>39826</c:v>
                </c:pt>
                <c:pt idx="96">
                  <c:v>39842</c:v>
                </c:pt>
                <c:pt idx="97">
                  <c:v>39890</c:v>
                </c:pt>
                <c:pt idx="99">
                  <c:v>39986</c:v>
                </c:pt>
                <c:pt idx="100">
                  <c:v>40002</c:v>
                </c:pt>
                <c:pt idx="101">
                  <c:v>40050</c:v>
                </c:pt>
                <c:pt idx="102">
                  <c:v>40082</c:v>
                </c:pt>
                <c:pt idx="103">
                  <c:v>40186</c:v>
                </c:pt>
                <c:pt idx="104">
                  <c:v>40250</c:v>
                </c:pt>
                <c:pt idx="105">
                  <c:v>40266</c:v>
                </c:pt>
                <c:pt idx="106">
                  <c:v>40274</c:v>
                </c:pt>
                <c:pt idx="107">
                  <c:v>40298</c:v>
                </c:pt>
                <c:pt idx="108">
                  <c:v>40330</c:v>
                </c:pt>
                <c:pt idx="109">
                  <c:v>40354</c:v>
                </c:pt>
                <c:pt idx="110">
                  <c:v>40378</c:v>
                </c:pt>
                <c:pt idx="111">
                  <c:v>40394</c:v>
                </c:pt>
                <c:pt idx="112">
                  <c:v>40402</c:v>
                </c:pt>
                <c:pt idx="113">
                  <c:v>40426</c:v>
                </c:pt>
                <c:pt idx="114">
                  <c:v>40450</c:v>
                </c:pt>
                <c:pt idx="115">
                  <c:v>40458</c:v>
                </c:pt>
                <c:pt idx="116">
                  <c:v>40466</c:v>
                </c:pt>
                <c:pt idx="117">
                  <c:v>40498</c:v>
                </c:pt>
                <c:pt idx="118">
                  <c:v>40514</c:v>
                </c:pt>
                <c:pt idx="119">
                  <c:v>40546</c:v>
                </c:pt>
                <c:pt idx="120">
                  <c:v>40642</c:v>
                </c:pt>
                <c:pt idx="121">
                  <c:v>40658</c:v>
                </c:pt>
                <c:pt idx="122">
                  <c:v>40690</c:v>
                </c:pt>
                <c:pt idx="123">
                  <c:v>40706</c:v>
                </c:pt>
                <c:pt idx="124">
                  <c:v>40722</c:v>
                </c:pt>
                <c:pt idx="125">
                  <c:v>40738</c:v>
                </c:pt>
                <c:pt idx="126">
                  <c:v>40818</c:v>
                </c:pt>
                <c:pt idx="127">
                  <c:v>40834</c:v>
                </c:pt>
                <c:pt idx="128">
                  <c:v>40850</c:v>
                </c:pt>
                <c:pt idx="129">
                  <c:v>40906</c:v>
                </c:pt>
                <c:pt idx="130">
                  <c:v>40922</c:v>
                </c:pt>
                <c:pt idx="131">
                  <c:v>40954</c:v>
                </c:pt>
                <c:pt idx="132">
                  <c:v>40970</c:v>
                </c:pt>
                <c:pt idx="133">
                  <c:v>41034</c:v>
                </c:pt>
                <c:pt idx="134">
                  <c:v>41082</c:v>
                </c:pt>
                <c:pt idx="135">
                  <c:v>41098</c:v>
                </c:pt>
                <c:pt idx="136">
                  <c:v>41130</c:v>
                </c:pt>
                <c:pt idx="137">
                  <c:v>41146</c:v>
                </c:pt>
                <c:pt idx="138">
                  <c:v>41162</c:v>
                </c:pt>
                <c:pt idx="139">
                  <c:v>41178</c:v>
                </c:pt>
                <c:pt idx="140">
                  <c:v>41210</c:v>
                </c:pt>
                <c:pt idx="141">
                  <c:v>41226</c:v>
                </c:pt>
                <c:pt idx="142">
                  <c:v>41242</c:v>
                </c:pt>
                <c:pt idx="143">
                  <c:v>41258</c:v>
                </c:pt>
              </c:numCache>
            </c:numRef>
          </c:xVal>
          <c:yVal>
            <c:numRef>
              <c:f>'M. Harrell'!$T$4:$T$147</c:f>
              <c:numCache>
                <c:formatCode>General</c:formatCode>
                <c:ptCount val="144"/>
                <c:pt idx="0">
                  <c:v>3481.8229124975201</c:v>
                </c:pt>
                <c:pt idx="1">
                  <c:v>3481.8229124975201</c:v>
                </c:pt>
                <c:pt idx="2">
                  <c:v>3481.8229124975201</c:v>
                </c:pt>
                <c:pt idx="3">
                  <c:v>3481.8229124975201</c:v>
                </c:pt>
                <c:pt idx="4">
                  <c:v>3481.8229124975201</c:v>
                </c:pt>
                <c:pt idx="5">
                  <c:v>3481.8229124975201</c:v>
                </c:pt>
                <c:pt idx="6">
                  <c:v>3481.8229124975201</c:v>
                </c:pt>
                <c:pt idx="7">
                  <c:v>3481.8229124975201</c:v>
                </c:pt>
                <c:pt idx="8">
                  <c:v>3481.8229124975201</c:v>
                </c:pt>
                <c:pt idx="9">
                  <c:v>3481.8229124975201</c:v>
                </c:pt>
                <c:pt idx="10">
                  <c:v>3481.8229124975201</c:v>
                </c:pt>
                <c:pt idx="11">
                  <c:v>3481.8229124975201</c:v>
                </c:pt>
                <c:pt idx="12">
                  <c:v>3481.8229124975201</c:v>
                </c:pt>
                <c:pt idx="13">
                  <c:v>3481.8229124975201</c:v>
                </c:pt>
                <c:pt idx="14">
                  <c:v>3481.8229124975201</c:v>
                </c:pt>
                <c:pt idx="15">
                  <c:v>3481.8229124975201</c:v>
                </c:pt>
                <c:pt idx="16">
                  <c:v>3481.8229124975201</c:v>
                </c:pt>
                <c:pt idx="17">
                  <c:v>3481.8229124975201</c:v>
                </c:pt>
                <c:pt idx="18">
                  <c:v>3481.8229124975201</c:v>
                </c:pt>
                <c:pt idx="19">
                  <c:v>3481.8229124975201</c:v>
                </c:pt>
                <c:pt idx="20">
                  <c:v>3481.8229124975201</c:v>
                </c:pt>
                <c:pt idx="21">
                  <c:v>3481.8229124975201</c:v>
                </c:pt>
                <c:pt idx="22">
                  <c:v>3481.8229124975201</c:v>
                </c:pt>
                <c:pt idx="23">
                  <c:v>3481.8229124975201</c:v>
                </c:pt>
                <c:pt idx="24">
                  <c:v>3481.8229124975201</c:v>
                </c:pt>
                <c:pt idx="25">
                  <c:v>3481.8229124975201</c:v>
                </c:pt>
                <c:pt idx="26">
                  <c:v>3481.8092084588147</c:v>
                </c:pt>
                <c:pt idx="27">
                  <c:v>3482.7992480268331</c:v>
                </c:pt>
                <c:pt idx="28">
                  <c:v>3481.8229124975201</c:v>
                </c:pt>
                <c:pt idx="29">
                  <c:v>3481.8229124975201</c:v>
                </c:pt>
                <c:pt idx="30">
                  <c:v>3481.8229124975201</c:v>
                </c:pt>
                <c:pt idx="31">
                  <c:v>3481.8229124975201</c:v>
                </c:pt>
                <c:pt idx="32">
                  <c:v>3481.8229124975201</c:v>
                </c:pt>
                <c:pt idx="33">
                  <c:v>3481.8229124975201</c:v>
                </c:pt>
                <c:pt idx="34">
                  <c:v>3481.905320289819</c:v>
                </c:pt>
                <c:pt idx="35">
                  <c:v>3481.8229124975201</c:v>
                </c:pt>
                <c:pt idx="36">
                  <c:v>3481.8229124975201</c:v>
                </c:pt>
                <c:pt idx="37">
                  <c:v>3481.8229124975201</c:v>
                </c:pt>
                <c:pt idx="38">
                  <c:v>3481.8229124975201</c:v>
                </c:pt>
                <c:pt idx="39">
                  <c:v>3481.8229124975201</c:v>
                </c:pt>
                <c:pt idx="40">
                  <c:v>3481.8229124975201</c:v>
                </c:pt>
                <c:pt idx="41">
                  <c:v>3481.8229124975201</c:v>
                </c:pt>
                <c:pt idx="42">
                  <c:v>3481.8229124975201</c:v>
                </c:pt>
                <c:pt idx="43">
                  <c:v>3481.8229124975201</c:v>
                </c:pt>
                <c:pt idx="45">
                  <c:v>3483.5023698212849</c:v>
                </c:pt>
                <c:pt idx="46">
                  <c:v>3483.2942173045744</c:v>
                </c:pt>
                <c:pt idx="48">
                  <c:v>3482.7664209594727</c:v>
                </c:pt>
                <c:pt idx="49">
                  <c:v>3482.4279284720574</c:v>
                </c:pt>
                <c:pt idx="50">
                  <c:v>3481.8229124975201</c:v>
                </c:pt>
                <c:pt idx="51">
                  <c:v>3481.8229124975201</c:v>
                </c:pt>
                <c:pt idx="52">
                  <c:v>3481.8229124975201</c:v>
                </c:pt>
                <c:pt idx="53">
                  <c:v>3481.8229124975201</c:v>
                </c:pt>
                <c:pt idx="54">
                  <c:v>3481.8229124975201</c:v>
                </c:pt>
                <c:pt idx="55">
                  <c:v>3481.8229124975201</c:v>
                </c:pt>
                <c:pt idx="56">
                  <c:v>3481.8229124975201</c:v>
                </c:pt>
                <c:pt idx="57">
                  <c:v>3481.8229124975201</c:v>
                </c:pt>
                <c:pt idx="58">
                  <c:v>3481.8229124975201</c:v>
                </c:pt>
                <c:pt idx="59">
                  <c:v>3481.8229124975201</c:v>
                </c:pt>
                <c:pt idx="60">
                  <c:v>3481.8229124975201</c:v>
                </c:pt>
                <c:pt idx="61">
                  <c:v>3481.8229124975201</c:v>
                </c:pt>
                <c:pt idx="62">
                  <c:v>3481.8229124975201</c:v>
                </c:pt>
                <c:pt idx="63">
                  <c:v>3481.8229124975201</c:v>
                </c:pt>
                <c:pt idx="64">
                  <c:v>3481.8229124975201</c:v>
                </c:pt>
                <c:pt idx="65">
                  <c:v>3481.8229124975201</c:v>
                </c:pt>
                <c:pt idx="66">
                  <c:v>3481.8229124975201</c:v>
                </c:pt>
                <c:pt idx="67">
                  <c:v>3481.8229124975201</c:v>
                </c:pt>
                <c:pt idx="68">
                  <c:v>3481.8229124975201</c:v>
                </c:pt>
                <c:pt idx="69">
                  <c:v>3481.8229124975201</c:v>
                </c:pt>
                <c:pt idx="70">
                  <c:v>3481.8229124975201</c:v>
                </c:pt>
                <c:pt idx="71">
                  <c:v>3481.8229124975201</c:v>
                </c:pt>
                <c:pt idx="72">
                  <c:v>3481.8919829337756</c:v>
                </c:pt>
                <c:pt idx="73">
                  <c:v>3481.8210209665344</c:v>
                </c:pt>
                <c:pt idx="74">
                  <c:v>3481.8229124975201</c:v>
                </c:pt>
                <c:pt idx="75">
                  <c:v>3481.8229124975201</c:v>
                </c:pt>
                <c:pt idx="76">
                  <c:v>3481.8229124975201</c:v>
                </c:pt>
                <c:pt idx="77">
                  <c:v>3481.8229124975201</c:v>
                </c:pt>
                <c:pt idx="78">
                  <c:v>3481.8229124975201</c:v>
                </c:pt>
                <c:pt idx="79">
                  <c:v>3481.8229124975201</c:v>
                </c:pt>
                <c:pt idx="80">
                  <c:v>3481.8229124975201</c:v>
                </c:pt>
                <c:pt idx="81">
                  <c:v>3481.8229124975201</c:v>
                </c:pt>
                <c:pt idx="82">
                  <c:v>3481.8229124975201</c:v>
                </c:pt>
                <c:pt idx="83">
                  <c:v>3481.8229124975201</c:v>
                </c:pt>
                <c:pt idx="84">
                  <c:v>3481.8229124975201</c:v>
                </c:pt>
                <c:pt idx="85">
                  <c:v>3481.8229124975201</c:v>
                </c:pt>
                <c:pt idx="86">
                  <c:v>3481.8229124975201</c:v>
                </c:pt>
                <c:pt idx="87">
                  <c:v>3481.8229124975201</c:v>
                </c:pt>
                <c:pt idx="88">
                  <c:v>3481.8229124975201</c:v>
                </c:pt>
                <c:pt idx="89">
                  <c:v>3481.8229124975201</c:v>
                </c:pt>
                <c:pt idx="90">
                  <c:v>3481.8229124975201</c:v>
                </c:pt>
                <c:pt idx="91">
                  <c:v>3481.8229124975201</c:v>
                </c:pt>
                <c:pt idx="92">
                  <c:v>3481.8229124975201</c:v>
                </c:pt>
                <c:pt idx="93">
                  <c:v>3481.8229124975201</c:v>
                </c:pt>
                <c:pt idx="94">
                  <c:v>3481.8229124975201</c:v>
                </c:pt>
                <c:pt idx="95">
                  <c:v>3481.8229124975201</c:v>
                </c:pt>
                <c:pt idx="96">
                  <c:v>3481.8229124975201</c:v>
                </c:pt>
                <c:pt idx="97">
                  <c:v>3481.8229124975201</c:v>
                </c:pt>
                <c:pt idx="99">
                  <c:v>3483.3259091666214</c:v>
                </c:pt>
                <c:pt idx="100">
                  <c:v>3483.0604098997055</c:v>
                </c:pt>
                <c:pt idx="101">
                  <c:v>3481.9031212228892</c:v>
                </c:pt>
                <c:pt idx="102">
                  <c:v>3481.8229124975201</c:v>
                </c:pt>
                <c:pt idx="103">
                  <c:v>3481.8229124975201</c:v>
                </c:pt>
                <c:pt idx="104">
                  <c:v>3481.8229124975201</c:v>
                </c:pt>
                <c:pt idx="105">
                  <c:v>3481.8229124975201</c:v>
                </c:pt>
                <c:pt idx="106">
                  <c:v>3481.8229124975201</c:v>
                </c:pt>
                <c:pt idx="107">
                  <c:v>3481.8229124975201</c:v>
                </c:pt>
                <c:pt idx="108">
                  <c:v>3481.8229124975201</c:v>
                </c:pt>
                <c:pt idx="109">
                  <c:v>3481.8229124975201</c:v>
                </c:pt>
                <c:pt idx="110">
                  <c:v>3481.8229124975201</c:v>
                </c:pt>
                <c:pt idx="111">
                  <c:v>3481.8229124975201</c:v>
                </c:pt>
                <c:pt idx="112">
                  <c:v>3481.8229124975201</c:v>
                </c:pt>
                <c:pt idx="113">
                  <c:v>3481.8229124975201</c:v>
                </c:pt>
                <c:pt idx="114">
                  <c:v>3481.8229124975201</c:v>
                </c:pt>
                <c:pt idx="115">
                  <c:v>3481.8229124975201</c:v>
                </c:pt>
                <c:pt idx="116">
                  <c:v>3481.8229124975201</c:v>
                </c:pt>
                <c:pt idx="117">
                  <c:v>3481.8229124975201</c:v>
                </c:pt>
                <c:pt idx="118">
                  <c:v>3481.8229124975201</c:v>
                </c:pt>
                <c:pt idx="119">
                  <c:v>3481.8229124975201</c:v>
                </c:pt>
                <c:pt idx="120">
                  <c:v>3481.8229124975201</c:v>
                </c:pt>
                <c:pt idx="121">
                  <c:v>3481.8229124975201</c:v>
                </c:pt>
                <c:pt idx="122">
                  <c:v>3481.8229124975201</c:v>
                </c:pt>
                <c:pt idx="123">
                  <c:v>3481.8229124975201</c:v>
                </c:pt>
                <c:pt idx="124">
                  <c:v>3481.8229124975201</c:v>
                </c:pt>
                <c:pt idx="125">
                  <c:v>3481.8229124975201</c:v>
                </c:pt>
                <c:pt idx="126">
                  <c:v>3481.8229124975201</c:v>
                </c:pt>
                <c:pt idx="127">
                  <c:v>3481.8229124975201</c:v>
                </c:pt>
                <c:pt idx="128">
                  <c:v>3481.8229124975201</c:v>
                </c:pt>
                <c:pt idx="129">
                  <c:v>3481.8229124975201</c:v>
                </c:pt>
                <c:pt idx="130">
                  <c:v>3481.8229124975201</c:v>
                </c:pt>
                <c:pt idx="131">
                  <c:v>3481.8229124975201</c:v>
                </c:pt>
                <c:pt idx="132">
                  <c:v>3481.8229124975201</c:v>
                </c:pt>
                <c:pt idx="133">
                  <c:v>3481.8229124975201</c:v>
                </c:pt>
                <c:pt idx="134">
                  <c:v>3481.9613869428003</c:v>
                </c:pt>
                <c:pt idx="135">
                  <c:v>3481.8229124975201</c:v>
                </c:pt>
                <c:pt idx="136">
                  <c:v>3481.8229124975201</c:v>
                </c:pt>
                <c:pt idx="137">
                  <c:v>3481.8229124975201</c:v>
                </c:pt>
                <c:pt idx="138">
                  <c:v>3481.8229124975201</c:v>
                </c:pt>
                <c:pt idx="139">
                  <c:v>3481.8229124975201</c:v>
                </c:pt>
                <c:pt idx="140">
                  <c:v>3481.8229124975201</c:v>
                </c:pt>
                <c:pt idx="141">
                  <c:v>3481.8229124975201</c:v>
                </c:pt>
                <c:pt idx="142">
                  <c:v>3481.8229124975201</c:v>
                </c:pt>
                <c:pt idx="143">
                  <c:v>3481.8229124975201</c:v>
                </c:pt>
              </c:numCache>
            </c:numRef>
          </c:yVal>
          <c:smooth val="0"/>
        </c:ser>
        <c:ser>
          <c:idx val="1"/>
          <c:order val="1"/>
          <c:tx>
            <c:v>Observed</c:v>
          </c:tx>
          <c:marker>
            <c:symbol val="none"/>
          </c:marker>
          <c:xVal>
            <c:numRef>
              <c:f>'M. Harrell'!$V$4:$V$291</c:f>
              <c:numCache>
                <c:formatCode>m/d/yy;@</c:formatCode>
                <c:ptCount val="288"/>
                <c:pt idx="0">
                  <c:v>40919</c:v>
                </c:pt>
                <c:pt idx="1">
                  <c:v>40920</c:v>
                </c:pt>
                <c:pt idx="2">
                  <c:v>40921</c:v>
                </c:pt>
                <c:pt idx="3">
                  <c:v>40922</c:v>
                </c:pt>
                <c:pt idx="4">
                  <c:v>40923</c:v>
                </c:pt>
                <c:pt idx="5">
                  <c:v>40924</c:v>
                </c:pt>
                <c:pt idx="6">
                  <c:v>40925</c:v>
                </c:pt>
                <c:pt idx="7">
                  <c:v>40926</c:v>
                </c:pt>
                <c:pt idx="8">
                  <c:v>40927</c:v>
                </c:pt>
                <c:pt idx="9">
                  <c:v>40928</c:v>
                </c:pt>
                <c:pt idx="10">
                  <c:v>40929</c:v>
                </c:pt>
                <c:pt idx="11">
                  <c:v>40930</c:v>
                </c:pt>
                <c:pt idx="12">
                  <c:v>40931</c:v>
                </c:pt>
                <c:pt idx="13">
                  <c:v>40932</c:v>
                </c:pt>
                <c:pt idx="14">
                  <c:v>40933</c:v>
                </c:pt>
                <c:pt idx="15">
                  <c:v>40934</c:v>
                </c:pt>
                <c:pt idx="16">
                  <c:v>40935</c:v>
                </c:pt>
                <c:pt idx="17">
                  <c:v>40936</c:v>
                </c:pt>
                <c:pt idx="18">
                  <c:v>40937</c:v>
                </c:pt>
                <c:pt idx="19">
                  <c:v>40938</c:v>
                </c:pt>
                <c:pt idx="20">
                  <c:v>40939</c:v>
                </c:pt>
                <c:pt idx="21">
                  <c:v>40940</c:v>
                </c:pt>
                <c:pt idx="22">
                  <c:v>40941</c:v>
                </c:pt>
                <c:pt idx="23">
                  <c:v>40942</c:v>
                </c:pt>
                <c:pt idx="24">
                  <c:v>40943</c:v>
                </c:pt>
                <c:pt idx="25">
                  <c:v>40944</c:v>
                </c:pt>
                <c:pt idx="26">
                  <c:v>40945</c:v>
                </c:pt>
                <c:pt idx="27">
                  <c:v>40946</c:v>
                </c:pt>
                <c:pt idx="28">
                  <c:v>40947</c:v>
                </c:pt>
                <c:pt idx="29">
                  <c:v>40948</c:v>
                </c:pt>
                <c:pt idx="30">
                  <c:v>40949</c:v>
                </c:pt>
                <c:pt idx="31">
                  <c:v>40950</c:v>
                </c:pt>
                <c:pt idx="32">
                  <c:v>40951</c:v>
                </c:pt>
                <c:pt idx="33">
                  <c:v>40952</c:v>
                </c:pt>
                <c:pt idx="34">
                  <c:v>40971</c:v>
                </c:pt>
                <c:pt idx="35">
                  <c:v>40972</c:v>
                </c:pt>
                <c:pt idx="36">
                  <c:v>40973</c:v>
                </c:pt>
                <c:pt idx="37">
                  <c:v>40974</c:v>
                </c:pt>
                <c:pt idx="38">
                  <c:v>40975</c:v>
                </c:pt>
                <c:pt idx="39">
                  <c:v>40976</c:v>
                </c:pt>
                <c:pt idx="40">
                  <c:v>40977</c:v>
                </c:pt>
                <c:pt idx="41">
                  <c:v>40978</c:v>
                </c:pt>
                <c:pt idx="42">
                  <c:v>40979</c:v>
                </c:pt>
                <c:pt idx="43">
                  <c:v>40980</c:v>
                </c:pt>
                <c:pt idx="44">
                  <c:v>40981</c:v>
                </c:pt>
                <c:pt idx="45">
                  <c:v>40982</c:v>
                </c:pt>
                <c:pt idx="46">
                  <c:v>40983</c:v>
                </c:pt>
                <c:pt idx="47">
                  <c:v>40984</c:v>
                </c:pt>
                <c:pt idx="48">
                  <c:v>40985</c:v>
                </c:pt>
                <c:pt idx="49">
                  <c:v>40986</c:v>
                </c:pt>
                <c:pt idx="50">
                  <c:v>40987</c:v>
                </c:pt>
                <c:pt idx="51">
                  <c:v>40988</c:v>
                </c:pt>
                <c:pt idx="52">
                  <c:v>40989</c:v>
                </c:pt>
                <c:pt idx="53">
                  <c:v>40990</c:v>
                </c:pt>
                <c:pt idx="54">
                  <c:v>40991</c:v>
                </c:pt>
                <c:pt idx="55">
                  <c:v>40992</c:v>
                </c:pt>
                <c:pt idx="56">
                  <c:v>40993</c:v>
                </c:pt>
                <c:pt idx="57">
                  <c:v>40994</c:v>
                </c:pt>
                <c:pt idx="58">
                  <c:v>40995</c:v>
                </c:pt>
                <c:pt idx="59">
                  <c:v>40996</c:v>
                </c:pt>
                <c:pt idx="60">
                  <c:v>40997</c:v>
                </c:pt>
                <c:pt idx="61">
                  <c:v>40998</c:v>
                </c:pt>
                <c:pt idx="62">
                  <c:v>40999</c:v>
                </c:pt>
                <c:pt idx="63">
                  <c:v>41000</c:v>
                </c:pt>
                <c:pt idx="64">
                  <c:v>41001</c:v>
                </c:pt>
                <c:pt idx="65">
                  <c:v>41002</c:v>
                </c:pt>
                <c:pt idx="66">
                  <c:v>41003</c:v>
                </c:pt>
                <c:pt idx="67">
                  <c:v>41004</c:v>
                </c:pt>
                <c:pt idx="68">
                  <c:v>41005</c:v>
                </c:pt>
                <c:pt idx="69">
                  <c:v>41006</c:v>
                </c:pt>
                <c:pt idx="70">
                  <c:v>41007</c:v>
                </c:pt>
                <c:pt idx="71">
                  <c:v>41008</c:v>
                </c:pt>
                <c:pt idx="72">
                  <c:v>41009</c:v>
                </c:pt>
                <c:pt idx="73">
                  <c:v>41010</c:v>
                </c:pt>
                <c:pt idx="74">
                  <c:v>41011</c:v>
                </c:pt>
                <c:pt idx="75">
                  <c:v>41012</c:v>
                </c:pt>
                <c:pt idx="76">
                  <c:v>41013</c:v>
                </c:pt>
                <c:pt idx="77">
                  <c:v>41014</c:v>
                </c:pt>
                <c:pt idx="78">
                  <c:v>41015</c:v>
                </c:pt>
                <c:pt idx="79">
                  <c:v>41016</c:v>
                </c:pt>
                <c:pt idx="80">
                  <c:v>41017</c:v>
                </c:pt>
                <c:pt idx="81">
                  <c:v>41018</c:v>
                </c:pt>
                <c:pt idx="82">
                  <c:v>41019</c:v>
                </c:pt>
                <c:pt idx="83">
                  <c:v>41020</c:v>
                </c:pt>
                <c:pt idx="84">
                  <c:v>41021</c:v>
                </c:pt>
                <c:pt idx="85">
                  <c:v>41022</c:v>
                </c:pt>
                <c:pt idx="86">
                  <c:v>41023</c:v>
                </c:pt>
                <c:pt idx="87">
                  <c:v>41024</c:v>
                </c:pt>
                <c:pt idx="88">
                  <c:v>41025</c:v>
                </c:pt>
                <c:pt idx="89">
                  <c:v>41026</c:v>
                </c:pt>
                <c:pt idx="90">
                  <c:v>41027</c:v>
                </c:pt>
                <c:pt idx="91">
                  <c:v>41028</c:v>
                </c:pt>
                <c:pt idx="92">
                  <c:v>41029</c:v>
                </c:pt>
                <c:pt idx="93">
                  <c:v>41030</c:v>
                </c:pt>
                <c:pt idx="94">
                  <c:v>41031</c:v>
                </c:pt>
                <c:pt idx="95">
                  <c:v>41032</c:v>
                </c:pt>
                <c:pt idx="96">
                  <c:v>41033</c:v>
                </c:pt>
                <c:pt idx="97">
                  <c:v>41034</c:v>
                </c:pt>
                <c:pt idx="98">
                  <c:v>41035</c:v>
                </c:pt>
                <c:pt idx="99">
                  <c:v>41036</c:v>
                </c:pt>
                <c:pt idx="100">
                  <c:v>41037</c:v>
                </c:pt>
                <c:pt idx="101">
                  <c:v>41038</c:v>
                </c:pt>
                <c:pt idx="102">
                  <c:v>41039</c:v>
                </c:pt>
                <c:pt idx="103">
                  <c:v>41040</c:v>
                </c:pt>
                <c:pt idx="104">
                  <c:v>41041</c:v>
                </c:pt>
                <c:pt idx="105">
                  <c:v>41042</c:v>
                </c:pt>
                <c:pt idx="106">
                  <c:v>41043</c:v>
                </c:pt>
                <c:pt idx="107">
                  <c:v>41044</c:v>
                </c:pt>
                <c:pt idx="108">
                  <c:v>41045</c:v>
                </c:pt>
                <c:pt idx="109">
                  <c:v>41046</c:v>
                </c:pt>
                <c:pt idx="110">
                  <c:v>41047</c:v>
                </c:pt>
                <c:pt idx="111">
                  <c:v>41048</c:v>
                </c:pt>
                <c:pt idx="112">
                  <c:v>41049</c:v>
                </c:pt>
                <c:pt idx="113">
                  <c:v>41050</c:v>
                </c:pt>
                <c:pt idx="114">
                  <c:v>41051</c:v>
                </c:pt>
                <c:pt idx="115">
                  <c:v>41052</c:v>
                </c:pt>
                <c:pt idx="116">
                  <c:v>41053</c:v>
                </c:pt>
                <c:pt idx="117">
                  <c:v>41054</c:v>
                </c:pt>
                <c:pt idx="118">
                  <c:v>41055</c:v>
                </c:pt>
                <c:pt idx="119">
                  <c:v>41056</c:v>
                </c:pt>
                <c:pt idx="120">
                  <c:v>41057</c:v>
                </c:pt>
                <c:pt idx="121">
                  <c:v>41058</c:v>
                </c:pt>
                <c:pt idx="122">
                  <c:v>41059</c:v>
                </c:pt>
                <c:pt idx="123">
                  <c:v>41060</c:v>
                </c:pt>
                <c:pt idx="124">
                  <c:v>41061</c:v>
                </c:pt>
                <c:pt idx="125">
                  <c:v>41062</c:v>
                </c:pt>
                <c:pt idx="126">
                  <c:v>41063</c:v>
                </c:pt>
                <c:pt idx="127">
                  <c:v>41064</c:v>
                </c:pt>
                <c:pt idx="128">
                  <c:v>41065</c:v>
                </c:pt>
                <c:pt idx="129">
                  <c:v>41066</c:v>
                </c:pt>
                <c:pt idx="130">
                  <c:v>41067</c:v>
                </c:pt>
                <c:pt idx="131">
                  <c:v>41068</c:v>
                </c:pt>
                <c:pt idx="132">
                  <c:v>41069</c:v>
                </c:pt>
                <c:pt idx="133">
                  <c:v>41070</c:v>
                </c:pt>
                <c:pt idx="134">
                  <c:v>41071</c:v>
                </c:pt>
                <c:pt idx="135">
                  <c:v>41072</c:v>
                </c:pt>
                <c:pt idx="136">
                  <c:v>41073</c:v>
                </c:pt>
                <c:pt idx="137">
                  <c:v>41074</c:v>
                </c:pt>
                <c:pt idx="138">
                  <c:v>41075</c:v>
                </c:pt>
                <c:pt idx="139">
                  <c:v>41076</c:v>
                </c:pt>
                <c:pt idx="140">
                  <c:v>41077</c:v>
                </c:pt>
                <c:pt idx="141">
                  <c:v>41078</c:v>
                </c:pt>
                <c:pt idx="142">
                  <c:v>41079</c:v>
                </c:pt>
                <c:pt idx="143">
                  <c:v>41080</c:v>
                </c:pt>
                <c:pt idx="144">
                  <c:v>41081</c:v>
                </c:pt>
                <c:pt idx="145">
                  <c:v>41082</c:v>
                </c:pt>
                <c:pt idx="146">
                  <c:v>41083</c:v>
                </c:pt>
                <c:pt idx="147">
                  <c:v>41084</c:v>
                </c:pt>
                <c:pt idx="148">
                  <c:v>41085</c:v>
                </c:pt>
                <c:pt idx="149">
                  <c:v>41086</c:v>
                </c:pt>
                <c:pt idx="150">
                  <c:v>41087</c:v>
                </c:pt>
                <c:pt idx="151">
                  <c:v>41088</c:v>
                </c:pt>
                <c:pt idx="152">
                  <c:v>41089</c:v>
                </c:pt>
                <c:pt idx="153">
                  <c:v>41090</c:v>
                </c:pt>
                <c:pt idx="154">
                  <c:v>41091</c:v>
                </c:pt>
                <c:pt idx="155">
                  <c:v>41092</c:v>
                </c:pt>
                <c:pt idx="156">
                  <c:v>41093</c:v>
                </c:pt>
                <c:pt idx="157">
                  <c:v>41094</c:v>
                </c:pt>
                <c:pt idx="158">
                  <c:v>41095</c:v>
                </c:pt>
                <c:pt idx="159">
                  <c:v>41096</c:v>
                </c:pt>
                <c:pt idx="160">
                  <c:v>41097</c:v>
                </c:pt>
                <c:pt idx="161">
                  <c:v>41098</c:v>
                </c:pt>
                <c:pt idx="162">
                  <c:v>41099</c:v>
                </c:pt>
                <c:pt idx="163">
                  <c:v>41100</c:v>
                </c:pt>
                <c:pt idx="164">
                  <c:v>41101</c:v>
                </c:pt>
                <c:pt idx="165">
                  <c:v>41102</c:v>
                </c:pt>
                <c:pt idx="166">
                  <c:v>41103</c:v>
                </c:pt>
                <c:pt idx="167">
                  <c:v>41104</c:v>
                </c:pt>
                <c:pt idx="168">
                  <c:v>41105</c:v>
                </c:pt>
                <c:pt idx="169">
                  <c:v>41106</c:v>
                </c:pt>
                <c:pt idx="170">
                  <c:v>41107</c:v>
                </c:pt>
                <c:pt idx="171">
                  <c:v>41108</c:v>
                </c:pt>
                <c:pt idx="172">
                  <c:v>41112</c:v>
                </c:pt>
                <c:pt idx="173">
                  <c:v>41113</c:v>
                </c:pt>
                <c:pt idx="174">
                  <c:v>41114</c:v>
                </c:pt>
                <c:pt idx="175">
                  <c:v>41115</c:v>
                </c:pt>
                <c:pt idx="176">
                  <c:v>41116</c:v>
                </c:pt>
                <c:pt idx="177">
                  <c:v>41117</c:v>
                </c:pt>
                <c:pt idx="178">
                  <c:v>41118</c:v>
                </c:pt>
                <c:pt idx="179">
                  <c:v>41119</c:v>
                </c:pt>
                <c:pt idx="180">
                  <c:v>41120</c:v>
                </c:pt>
                <c:pt idx="181">
                  <c:v>41121</c:v>
                </c:pt>
                <c:pt idx="182">
                  <c:v>41122</c:v>
                </c:pt>
                <c:pt idx="183">
                  <c:v>41123</c:v>
                </c:pt>
                <c:pt idx="184">
                  <c:v>41124</c:v>
                </c:pt>
                <c:pt idx="185">
                  <c:v>41125</c:v>
                </c:pt>
                <c:pt idx="186">
                  <c:v>41126</c:v>
                </c:pt>
                <c:pt idx="187">
                  <c:v>41127</c:v>
                </c:pt>
                <c:pt idx="188">
                  <c:v>41128</c:v>
                </c:pt>
                <c:pt idx="189">
                  <c:v>41129</c:v>
                </c:pt>
                <c:pt idx="190">
                  <c:v>41130</c:v>
                </c:pt>
                <c:pt idx="191">
                  <c:v>41131</c:v>
                </c:pt>
                <c:pt idx="192">
                  <c:v>41132</c:v>
                </c:pt>
                <c:pt idx="193">
                  <c:v>41133</c:v>
                </c:pt>
                <c:pt idx="194">
                  <c:v>41134</c:v>
                </c:pt>
                <c:pt idx="195">
                  <c:v>41135</c:v>
                </c:pt>
                <c:pt idx="196">
                  <c:v>41136</c:v>
                </c:pt>
                <c:pt idx="197">
                  <c:v>41137</c:v>
                </c:pt>
                <c:pt idx="198">
                  <c:v>41138</c:v>
                </c:pt>
                <c:pt idx="199">
                  <c:v>41139</c:v>
                </c:pt>
                <c:pt idx="200">
                  <c:v>41140</c:v>
                </c:pt>
                <c:pt idx="201">
                  <c:v>41141</c:v>
                </c:pt>
                <c:pt idx="202">
                  <c:v>41142</c:v>
                </c:pt>
                <c:pt idx="203">
                  <c:v>41143</c:v>
                </c:pt>
                <c:pt idx="204">
                  <c:v>41144</c:v>
                </c:pt>
                <c:pt idx="205">
                  <c:v>41145</c:v>
                </c:pt>
                <c:pt idx="206">
                  <c:v>41146</c:v>
                </c:pt>
                <c:pt idx="207">
                  <c:v>41147</c:v>
                </c:pt>
                <c:pt idx="208">
                  <c:v>41148</c:v>
                </c:pt>
                <c:pt idx="209">
                  <c:v>41149</c:v>
                </c:pt>
                <c:pt idx="210">
                  <c:v>41150</c:v>
                </c:pt>
                <c:pt idx="211">
                  <c:v>41151</c:v>
                </c:pt>
                <c:pt idx="212">
                  <c:v>41152</c:v>
                </c:pt>
                <c:pt idx="213">
                  <c:v>41153</c:v>
                </c:pt>
                <c:pt idx="214">
                  <c:v>41154</c:v>
                </c:pt>
                <c:pt idx="215">
                  <c:v>41155</c:v>
                </c:pt>
                <c:pt idx="216">
                  <c:v>41156</c:v>
                </c:pt>
                <c:pt idx="217">
                  <c:v>41157</c:v>
                </c:pt>
                <c:pt idx="218">
                  <c:v>41158</c:v>
                </c:pt>
                <c:pt idx="219">
                  <c:v>41159</c:v>
                </c:pt>
                <c:pt idx="220">
                  <c:v>41160</c:v>
                </c:pt>
                <c:pt idx="221">
                  <c:v>41161</c:v>
                </c:pt>
                <c:pt idx="222">
                  <c:v>41162</c:v>
                </c:pt>
                <c:pt idx="223">
                  <c:v>41163</c:v>
                </c:pt>
                <c:pt idx="224">
                  <c:v>41164</c:v>
                </c:pt>
                <c:pt idx="225">
                  <c:v>41165</c:v>
                </c:pt>
                <c:pt idx="226">
                  <c:v>41166</c:v>
                </c:pt>
                <c:pt idx="227">
                  <c:v>41167</c:v>
                </c:pt>
                <c:pt idx="228">
                  <c:v>41168</c:v>
                </c:pt>
                <c:pt idx="229">
                  <c:v>41169</c:v>
                </c:pt>
                <c:pt idx="230">
                  <c:v>41170</c:v>
                </c:pt>
                <c:pt idx="231">
                  <c:v>41171</c:v>
                </c:pt>
                <c:pt idx="232">
                  <c:v>41172</c:v>
                </c:pt>
                <c:pt idx="233">
                  <c:v>41173</c:v>
                </c:pt>
                <c:pt idx="234">
                  <c:v>41174</c:v>
                </c:pt>
                <c:pt idx="235">
                  <c:v>41175</c:v>
                </c:pt>
                <c:pt idx="236">
                  <c:v>41176</c:v>
                </c:pt>
                <c:pt idx="237">
                  <c:v>41177</c:v>
                </c:pt>
                <c:pt idx="238">
                  <c:v>41178</c:v>
                </c:pt>
                <c:pt idx="239">
                  <c:v>41179</c:v>
                </c:pt>
                <c:pt idx="240">
                  <c:v>41180</c:v>
                </c:pt>
                <c:pt idx="241">
                  <c:v>41181</c:v>
                </c:pt>
                <c:pt idx="242">
                  <c:v>41182</c:v>
                </c:pt>
                <c:pt idx="243">
                  <c:v>41183</c:v>
                </c:pt>
                <c:pt idx="244">
                  <c:v>41184</c:v>
                </c:pt>
                <c:pt idx="245">
                  <c:v>41185</c:v>
                </c:pt>
                <c:pt idx="246">
                  <c:v>41186</c:v>
                </c:pt>
                <c:pt idx="247">
                  <c:v>41187</c:v>
                </c:pt>
                <c:pt idx="248">
                  <c:v>41188</c:v>
                </c:pt>
                <c:pt idx="249">
                  <c:v>41189</c:v>
                </c:pt>
                <c:pt idx="250">
                  <c:v>41190</c:v>
                </c:pt>
                <c:pt idx="251">
                  <c:v>41191</c:v>
                </c:pt>
                <c:pt idx="252">
                  <c:v>41192</c:v>
                </c:pt>
                <c:pt idx="253">
                  <c:v>41193</c:v>
                </c:pt>
                <c:pt idx="254">
                  <c:v>41194</c:v>
                </c:pt>
                <c:pt idx="255">
                  <c:v>41195</c:v>
                </c:pt>
                <c:pt idx="256">
                  <c:v>41196</c:v>
                </c:pt>
                <c:pt idx="257">
                  <c:v>41197</c:v>
                </c:pt>
                <c:pt idx="258">
                  <c:v>41198</c:v>
                </c:pt>
                <c:pt idx="259">
                  <c:v>41199</c:v>
                </c:pt>
                <c:pt idx="260">
                  <c:v>41200</c:v>
                </c:pt>
                <c:pt idx="261">
                  <c:v>41201</c:v>
                </c:pt>
                <c:pt idx="262">
                  <c:v>41202</c:v>
                </c:pt>
                <c:pt idx="263">
                  <c:v>41203</c:v>
                </c:pt>
                <c:pt idx="264">
                  <c:v>41204</c:v>
                </c:pt>
                <c:pt idx="265">
                  <c:v>41205</c:v>
                </c:pt>
                <c:pt idx="266">
                  <c:v>41206</c:v>
                </c:pt>
                <c:pt idx="267">
                  <c:v>41207</c:v>
                </c:pt>
                <c:pt idx="268">
                  <c:v>41208</c:v>
                </c:pt>
                <c:pt idx="269">
                  <c:v>41209</c:v>
                </c:pt>
                <c:pt idx="270">
                  <c:v>41210</c:v>
                </c:pt>
                <c:pt idx="271">
                  <c:v>41211</c:v>
                </c:pt>
                <c:pt idx="272">
                  <c:v>41212</c:v>
                </c:pt>
                <c:pt idx="273">
                  <c:v>41213</c:v>
                </c:pt>
                <c:pt idx="274">
                  <c:v>41214</c:v>
                </c:pt>
                <c:pt idx="275">
                  <c:v>41215</c:v>
                </c:pt>
                <c:pt idx="276">
                  <c:v>41216</c:v>
                </c:pt>
                <c:pt idx="277">
                  <c:v>41217</c:v>
                </c:pt>
                <c:pt idx="278">
                  <c:v>41218</c:v>
                </c:pt>
                <c:pt idx="279">
                  <c:v>41219</c:v>
                </c:pt>
                <c:pt idx="280">
                  <c:v>41220</c:v>
                </c:pt>
                <c:pt idx="281">
                  <c:v>41221</c:v>
                </c:pt>
                <c:pt idx="282">
                  <c:v>41222</c:v>
                </c:pt>
                <c:pt idx="283">
                  <c:v>41223</c:v>
                </c:pt>
                <c:pt idx="284">
                  <c:v>41224</c:v>
                </c:pt>
                <c:pt idx="285">
                  <c:v>41225</c:v>
                </c:pt>
                <c:pt idx="286">
                  <c:v>41226</c:v>
                </c:pt>
                <c:pt idx="287">
                  <c:v>41227</c:v>
                </c:pt>
              </c:numCache>
            </c:numRef>
          </c:xVal>
          <c:yVal>
            <c:numRef>
              <c:f>'M. Harrell'!$X$4:$X$291</c:f>
              <c:numCache>
                <c:formatCode>General</c:formatCode>
                <c:ptCount val="288"/>
                <c:pt idx="0">
                  <c:v>3481.9061303779526</c:v>
                </c:pt>
                <c:pt idx="1">
                  <c:v>3481.8720039448817</c:v>
                </c:pt>
                <c:pt idx="2">
                  <c:v>3481.8647459212598</c:v>
                </c:pt>
                <c:pt idx="3">
                  <c:v>3481.875556551181</c:v>
                </c:pt>
                <c:pt idx="4">
                  <c:v>3481.8956238267715</c:v>
                </c:pt>
                <c:pt idx="5">
                  <c:v>3481.9148095354331</c:v>
                </c:pt>
                <c:pt idx="6">
                  <c:v>3481.9235835905511</c:v>
                </c:pt>
                <c:pt idx="7">
                  <c:v>3481.8726322204725</c:v>
                </c:pt>
                <c:pt idx="8">
                  <c:v>3481.8947481732284</c:v>
                </c:pt>
                <c:pt idx="9">
                  <c:v>3481.9186233149603</c:v>
                </c:pt>
                <c:pt idx="10">
                  <c:v>3481.9060558582678</c:v>
                </c:pt>
                <c:pt idx="11">
                  <c:v>3481.9016300708658</c:v>
                </c:pt>
                <c:pt idx="12">
                  <c:v>3481.8894425511808</c:v>
                </c:pt>
                <c:pt idx="13">
                  <c:v>3481.9008194094486</c:v>
                </c:pt>
                <c:pt idx="14">
                  <c:v>3481.8919801574802</c:v>
                </c:pt>
                <c:pt idx="15">
                  <c:v>3481.880858637795</c:v>
                </c:pt>
                <c:pt idx="16">
                  <c:v>3481.9026158425195</c:v>
                </c:pt>
                <c:pt idx="17">
                  <c:v>3481.897590984252</c:v>
                </c:pt>
                <c:pt idx="18">
                  <c:v>3481.8840563149606</c:v>
                </c:pt>
                <c:pt idx="19">
                  <c:v>3481.8988005748029</c:v>
                </c:pt>
                <c:pt idx="20">
                  <c:v>3481.9162845118108</c:v>
                </c:pt>
                <c:pt idx="21">
                  <c:v>3481.8992432047244</c:v>
                </c:pt>
                <c:pt idx="22">
                  <c:v>3481.8879012362204</c:v>
                </c:pt>
                <c:pt idx="23">
                  <c:v>3481.9003848582674</c:v>
                </c:pt>
                <c:pt idx="24">
                  <c:v>3481.8774222598422</c:v>
                </c:pt>
                <c:pt idx="25">
                  <c:v>3481.8685747007871</c:v>
                </c:pt>
                <c:pt idx="26">
                  <c:v>3481.8658943228347</c:v>
                </c:pt>
                <c:pt idx="27">
                  <c:v>3481.8783629133859</c:v>
                </c:pt>
                <c:pt idx="28">
                  <c:v>3481.8598309527556</c:v>
                </c:pt>
                <c:pt idx="29">
                  <c:v>3481.8584743464567</c:v>
                </c:pt>
                <c:pt idx="30">
                  <c:v>3481.9006847086612</c:v>
                </c:pt>
                <c:pt idx="31">
                  <c:v>3481.8888541889764</c:v>
                </c:pt>
                <c:pt idx="32">
                  <c:v>3481.8706839133856</c:v>
                </c:pt>
                <c:pt idx="33">
                  <c:v>3481.8783319921258</c:v>
                </c:pt>
                <c:pt idx="34">
                  <c:v>3481.7032331259843</c:v>
                </c:pt>
                <c:pt idx="35">
                  <c:v>3481.8731771102362</c:v>
                </c:pt>
                <c:pt idx="36">
                  <c:v>3481.8872913385826</c:v>
                </c:pt>
                <c:pt idx="37">
                  <c:v>3481.89035415748</c:v>
                </c:pt>
                <c:pt idx="38">
                  <c:v>3481.9115830314959</c:v>
                </c:pt>
                <c:pt idx="39">
                  <c:v>3481.9006544645667</c:v>
                </c:pt>
                <c:pt idx="40">
                  <c:v>3481.8580192677164</c:v>
                </c:pt>
                <c:pt idx="41">
                  <c:v>3481.8735343228345</c:v>
                </c:pt>
                <c:pt idx="42">
                  <c:v>3481.8733816692911</c:v>
                </c:pt>
                <c:pt idx="43">
                  <c:v>3481.8840758582678</c:v>
                </c:pt>
                <c:pt idx="44">
                  <c:v>3481.8891790708658</c:v>
                </c:pt>
                <c:pt idx="45">
                  <c:v>3481.8893080314961</c:v>
                </c:pt>
                <c:pt idx="46">
                  <c:v>3481.8864247874017</c:v>
                </c:pt>
                <c:pt idx="47">
                  <c:v>3481.8842270393698</c:v>
                </c:pt>
                <c:pt idx="48">
                  <c:v>3481.8826095511808</c:v>
                </c:pt>
                <c:pt idx="49">
                  <c:v>3481.8840534094488</c:v>
                </c:pt>
                <c:pt idx="50">
                  <c:v>3481.8830837322835</c:v>
                </c:pt>
                <c:pt idx="51">
                  <c:v>3481.8522532677166</c:v>
                </c:pt>
                <c:pt idx="52">
                  <c:v>3481.836720181102</c:v>
                </c:pt>
                <c:pt idx="53">
                  <c:v>3481.8330849291337</c:v>
                </c:pt>
                <c:pt idx="54">
                  <c:v>3481.8415773070865</c:v>
                </c:pt>
                <c:pt idx="55">
                  <c:v>3481.8524800314958</c:v>
                </c:pt>
                <c:pt idx="56">
                  <c:v>3481.860368023622</c:v>
                </c:pt>
                <c:pt idx="57">
                  <c:v>3481.8704582047244</c:v>
                </c:pt>
                <c:pt idx="58">
                  <c:v>3481.869267007874</c:v>
                </c:pt>
                <c:pt idx="59">
                  <c:v>3481.860758110236</c:v>
                </c:pt>
                <c:pt idx="60">
                  <c:v>3481.8649206535433</c:v>
                </c:pt>
                <c:pt idx="61">
                  <c:v>3481.8632457795275</c:v>
                </c:pt>
                <c:pt idx="62">
                  <c:v>3481.8471964015748</c:v>
                </c:pt>
                <c:pt idx="63">
                  <c:v>3481.855196629921</c:v>
                </c:pt>
                <c:pt idx="64">
                  <c:v>3481.8683896850393</c:v>
                </c:pt>
                <c:pt idx="65">
                  <c:v>3481.853857007874</c:v>
                </c:pt>
                <c:pt idx="66">
                  <c:v>3481.8296210078738</c:v>
                </c:pt>
                <c:pt idx="67">
                  <c:v>3481.8237602755903</c:v>
                </c:pt>
                <c:pt idx="68">
                  <c:v>3481.8271225433068</c:v>
                </c:pt>
                <c:pt idx="69">
                  <c:v>3481.8351519921257</c:v>
                </c:pt>
                <c:pt idx="70">
                  <c:v>3481.8195159606298</c:v>
                </c:pt>
                <c:pt idx="71">
                  <c:v>3481.8306056771653</c:v>
                </c:pt>
                <c:pt idx="72">
                  <c:v>3481.8305707559052</c:v>
                </c:pt>
                <c:pt idx="73">
                  <c:v>3481.8265405748029</c:v>
                </c:pt>
                <c:pt idx="74">
                  <c:v>3481.8308170551181</c:v>
                </c:pt>
                <c:pt idx="75">
                  <c:v>3481.8218136929131</c:v>
                </c:pt>
                <c:pt idx="76">
                  <c:v>3481.8204187716533</c:v>
                </c:pt>
                <c:pt idx="77">
                  <c:v>3481.8262013779527</c:v>
                </c:pt>
                <c:pt idx="78">
                  <c:v>3481.7989330629921</c:v>
                </c:pt>
                <c:pt idx="79">
                  <c:v>3481.7815617716533</c:v>
                </c:pt>
                <c:pt idx="80">
                  <c:v>3481.7929261653544</c:v>
                </c:pt>
                <c:pt idx="81">
                  <c:v>3481.8095251102359</c:v>
                </c:pt>
                <c:pt idx="82">
                  <c:v>3481.7969123464563</c:v>
                </c:pt>
                <c:pt idx="83">
                  <c:v>3481.7762823622047</c:v>
                </c:pt>
                <c:pt idx="84">
                  <c:v>3481.7810700472442</c:v>
                </c:pt>
                <c:pt idx="85">
                  <c:v>3481.7731727244095</c:v>
                </c:pt>
                <c:pt idx="86">
                  <c:v>3481.7762338503935</c:v>
                </c:pt>
                <c:pt idx="87">
                  <c:v>3481.7795330393701</c:v>
                </c:pt>
                <c:pt idx="88">
                  <c:v>3481.7776561417322</c:v>
                </c:pt>
                <c:pt idx="89">
                  <c:v>3481.7681593307084</c:v>
                </c:pt>
                <c:pt idx="90">
                  <c:v>3481.7619564015745</c:v>
                </c:pt>
                <c:pt idx="91">
                  <c:v>3481.7532183543308</c:v>
                </c:pt>
                <c:pt idx="92">
                  <c:v>3481.743641488189</c:v>
                </c:pt>
                <c:pt idx="93">
                  <c:v>3481.7402133622045</c:v>
                </c:pt>
                <c:pt idx="94">
                  <c:v>3481.7526103700784</c:v>
                </c:pt>
                <c:pt idx="95">
                  <c:v>3481.7444779921257</c:v>
                </c:pt>
                <c:pt idx="96">
                  <c:v>3481.74685911811</c:v>
                </c:pt>
                <c:pt idx="97">
                  <c:v>3481.7899114488187</c:v>
                </c:pt>
                <c:pt idx="98">
                  <c:v>3481.9535119291336</c:v>
                </c:pt>
                <c:pt idx="99">
                  <c:v>3481.927263503937</c:v>
                </c:pt>
                <c:pt idx="100">
                  <c:v>3481.9096052913383</c:v>
                </c:pt>
                <c:pt idx="101">
                  <c:v>3481.9101255984251</c:v>
                </c:pt>
                <c:pt idx="102">
                  <c:v>3481.9112678897636</c:v>
                </c:pt>
                <c:pt idx="103">
                  <c:v>3481.8979105433068</c:v>
                </c:pt>
                <c:pt idx="104">
                  <c:v>3481.875532</c:v>
                </c:pt>
                <c:pt idx="105">
                  <c:v>3481.8912958818896</c:v>
                </c:pt>
                <c:pt idx="106">
                  <c:v>3481.8838553543305</c:v>
                </c:pt>
                <c:pt idx="107">
                  <c:v>3481.8721288346455</c:v>
                </c:pt>
                <c:pt idx="108">
                  <c:v>3481.8864175669291</c:v>
                </c:pt>
                <c:pt idx="109">
                  <c:v>3481.8947763307087</c:v>
                </c:pt>
                <c:pt idx="110">
                  <c:v>3481.9002351338581</c:v>
                </c:pt>
                <c:pt idx="111">
                  <c:v>3481.8999672677164</c:v>
                </c:pt>
                <c:pt idx="112">
                  <c:v>3481.8845068110236</c:v>
                </c:pt>
                <c:pt idx="113">
                  <c:v>3481.8629668425197</c:v>
                </c:pt>
                <c:pt idx="114">
                  <c:v>3481.8572327480315</c:v>
                </c:pt>
                <c:pt idx="115">
                  <c:v>3481.8632457637796</c:v>
                </c:pt>
                <c:pt idx="116">
                  <c:v>3481.8721134488187</c:v>
                </c:pt>
                <c:pt idx="117">
                  <c:v>3481.8535766220471</c:v>
                </c:pt>
                <c:pt idx="118">
                  <c:v>3481.8538552913383</c:v>
                </c:pt>
                <c:pt idx="119">
                  <c:v>3481.8496846850394</c:v>
                </c:pt>
                <c:pt idx="120">
                  <c:v>3481.8487694251967</c:v>
                </c:pt>
                <c:pt idx="121">
                  <c:v>3481.8374602834642</c:v>
                </c:pt>
                <c:pt idx="122">
                  <c:v>3481.8301351732284</c:v>
                </c:pt>
                <c:pt idx="123">
                  <c:v>3481.827139070866</c:v>
                </c:pt>
                <c:pt idx="124">
                  <c:v>3481.8088607952755</c:v>
                </c:pt>
                <c:pt idx="125">
                  <c:v>3481.8138289055119</c:v>
                </c:pt>
                <c:pt idx="126">
                  <c:v>3481.8086871496062</c:v>
                </c:pt>
                <c:pt idx="127">
                  <c:v>3481.7975154645669</c:v>
                </c:pt>
                <c:pt idx="128">
                  <c:v>3481.7857927401574</c:v>
                </c:pt>
                <c:pt idx="129">
                  <c:v>3481.7771328425197</c:v>
                </c:pt>
                <c:pt idx="130">
                  <c:v>3482.8483079606299</c:v>
                </c:pt>
                <c:pt idx="131">
                  <c:v>3483.6016264803147</c:v>
                </c:pt>
                <c:pt idx="132">
                  <c:v>3483.5493746692914</c:v>
                </c:pt>
                <c:pt idx="133">
                  <c:v>3483.5080067874014</c:v>
                </c:pt>
                <c:pt idx="134">
                  <c:v>3483.4468085669291</c:v>
                </c:pt>
                <c:pt idx="135">
                  <c:v>3483.3702955590552</c:v>
                </c:pt>
                <c:pt idx="136">
                  <c:v>3483.2968178582678</c:v>
                </c:pt>
                <c:pt idx="137">
                  <c:v>3483.2434231417324</c:v>
                </c:pt>
                <c:pt idx="138">
                  <c:v>3483.2170165511811</c:v>
                </c:pt>
                <c:pt idx="139">
                  <c:v>3483.2735655748029</c:v>
                </c:pt>
                <c:pt idx="140">
                  <c:v>3483.7504975039369</c:v>
                </c:pt>
                <c:pt idx="141">
                  <c:v>3483.7236425905512</c:v>
                </c:pt>
                <c:pt idx="142">
                  <c:v>3483.6533018818895</c:v>
                </c:pt>
                <c:pt idx="143">
                  <c:v>3483.5704167559052</c:v>
                </c:pt>
                <c:pt idx="144">
                  <c:v>3483.5197131811024</c:v>
                </c:pt>
                <c:pt idx="145">
                  <c:v>3483.4982335748032</c:v>
                </c:pt>
                <c:pt idx="146">
                  <c:v>3483.4803542992126</c:v>
                </c:pt>
                <c:pt idx="147">
                  <c:v>3483.3811730944881</c:v>
                </c:pt>
                <c:pt idx="148">
                  <c:v>3483.3243523464566</c:v>
                </c:pt>
                <c:pt idx="149">
                  <c:v>3483.2773475511808</c:v>
                </c:pt>
                <c:pt idx="150">
                  <c:v>3483.2354373070866</c:v>
                </c:pt>
                <c:pt idx="151">
                  <c:v>3483.1785259291337</c:v>
                </c:pt>
                <c:pt idx="152">
                  <c:v>3483.1338446614172</c:v>
                </c:pt>
                <c:pt idx="153">
                  <c:v>3483.0747065354331</c:v>
                </c:pt>
                <c:pt idx="154">
                  <c:v>3483.0089840708661</c:v>
                </c:pt>
                <c:pt idx="155">
                  <c:v>3482.9578290078739</c:v>
                </c:pt>
                <c:pt idx="156">
                  <c:v>3482.905198125984</c:v>
                </c:pt>
                <c:pt idx="157">
                  <c:v>3482.8566834173225</c:v>
                </c:pt>
                <c:pt idx="158">
                  <c:v>3482.8114437244094</c:v>
                </c:pt>
                <c:pt idx="159">
                  <c:v>3482.7555793307083</c:v>
                </c:pt>
                <c:pt idx="160">
                  <c:v>3482.7101494566928</c:v>
                </c:pt>
                <c:pt idx="161">
                  <c:v>3482.6849287559053</c:v>
                </c:pt>
                <c:pt idx="162">
                  <c:v>3482.6292337874015</c:v>
                </c:pt>
                <c:pt idx="163">
                  <c:v>3482.5814850393699</c:v>
                </c:pt>
                <c:pt idx="164">
                  <c:v>3482.5936581889764</c:v>
                </c:pt>
                <c:pt idx="165">
                  <c:v>3482.5744983385825</c:v>
                </c:pt>
                <c:pt idx="166">
                  <c:v>3482.5375797086613</c:v>
                </c:pt>
                <c:pt idx="167">
                  <c:v>3482.4902650944882</c:v>
                </c:pt>
                <c:pt idx="168">
                  <c:v>3482.4473540157478</c:v>
                </c:pt>
                <c:pt idx="169">
                  <c:v>3482.4015649921257</c:v>
                </c:pt>
                <c:pt idx="170">
                  <c:v>3482.3538387086614</c:v>
                </c:pt>
                <c:pt idx="171">
                  <c:v>3482.3114413858266</c:v>
                </c:pt>
                <c:pt idx="172">
                  <c:v>3482.1419196220472</c:v>
                </c:pt>
                <c:pt idx="173">
                  <c:v>3482.1114262913384</c:v>
                </c:pt>
                <c:pt idx="174">
                  <c:v>3482.0549121968502</c:v>
                </c:pt>
                <c:pt idx="175">
                  <c:v>3482.0001956062993</c:v>
                </c:pt>
                <c:pt idx="176">
                  <c:v>3481.8229999999999</c:v>
                </c:pt>
                <c:pt idx="177">
                  <c:v>3481.8229999999999</c:v>
                </c:pt>
                <c:pt idx="178">
                  <c:v>3481.8229999999999</c:v>
                </c:pt>
                <c:pt idx="179">
                  <c:v>3481.8229999999999</c:v>
                </c:pt>
                <c:pt idx="180">
                  <c:v>3481.8229999999999</c:v>
                </c:pt>
                <c:pt idx="181">
                  <c:v>3481.8229999999999</c:v>
                </c:pt>
                <c:pt idx="182">
                  <c:v>3481.8229999999999</c:v>
                </c:pt>
                <c:pt idx="183">
                  <c:v>3481.8229999999999</c:v>
                </c:pt>
                <c:pt idx="184">
                  <c:v>3481.8229999999999</c:v>
                </c:pt>
                <c:pt idx="185">
                  <c:v>3481.8229999999999</c:v>
                </c:pt>
                <c:pt idx="186">
                  <c:v>3481.8229999999999</c:v>
                </c:pt>
                <c:pt idx="187">
                  <c:v>3481.8229999999999</c:v>
                </c:pt>
                <c:pt idx="188">
                  <c:v>3481.8229999999999</c:v>
                </c:pt>
                <c:pt idx="189">
                  <c:v>3481.8229999999999</c:v>
                </c:pt>
                <c:pt idx="190">
                  <c:v>3481.8229999999999</c:v>
                </c:pt>
                <c:pt idx="191">
                  <c:v>3481.8229999999999</c:v>
                </c:pt>
                <c:pt idx="192">
                  <c:v>3481.8229999999999</c:v>
                </c:pt>
                <c:pt idx="193">
                  <c:v>3481.8229999999999</c:v>
                </c:pt>
                <c:pt idx="194">
                  <c:v>3481.8229999999999</c:v>
                </c:pt>
                <c:pt idx="195">
                  <c:v>3481.8240890546454</c:v>
                </c:pt>
                <c:pt idx="196">
                  <c:v>3481.8239773251967</c:v>
                </c:pt>
                <c:pt idx="197">
                  <c:v>3481.8238276105512</c:v>
                </c:pt>
                <c:pt idx="198">
                  <c:v>3481.8236901422833</c:v>
                </c:pt>
                <c:pt idx="199">
                  <c:v>3481.8236045259055</c:v>
                </c:pt>
                <c:pt idx="200">
                  <c:v>3481.8235513062205</c:v>
                </c:pt>
                <c:pt idx="201">
                  <c:v>3481.8234137533068</c:v>
                </c:pt>
                <c:pt idx="202">
                  <c:v>3481.823386191496</c:v>
                </c:pt>
                <c:pt idx="203">
                  <c:v>3481.8231816622833</c:v>
                </c:pt>
                <c:pt idx="204">
                  <c:v>3481.8232106111809</c:v>
                </c:pt>
                <c:pt idx="205">
                  <c:v>3481.8231361848816</c:v>
                </c:pt>
                <c:pt idx="206">
                  <c:v>3481.822229779606</c:v>
                </c:pt>
                <c:pt idx="207">
                  <c:v>3481.8229834759054</c:v>
                </c:pt>
                <c:pt idx="208">
                  <c:v>3481.8228946467716</c:v>
                </c:pt>
                <c:pt idx="209">
                  <c:v>3481.8228400672438</c:v>
                </c:pt>
                <c:pt idx="210">
                  <c:v>3481.822819993622</c:v>
                </c:pt>
                <c:pt idx="211">
                  <c:v>3481.8228040284253</c:v>
                </c:pt>
                <c:pt idx="212">
                  <c:v>3481.8227594700784</c:v>
                </c:pt>
                <c:pt idx="213">
                  <c:v>3481.8227797554327</c:v>
                </c:pt>
                <c:pt idx="214">
                  <c:v>3481.8227852338582</c:v>
                </c:pt>
                <c:pt idx="215">
                  <c:v>3481.82274766811</c:v>
                </c:pt>
                <c:pt idx="216">
                  <c:v>3481.8226751921256</c:v>
                </c:pt>
                <c:pt idx="217">
                  <c:v>3481.8225698474016</c:v>
                </c:pt>
                <c:pt idx="218">
                  <c:v>3481.8224349014959</c:v>
                </c:pt>
                <c:pt idx="219">
                  <c:v>3481.8223378707085</c:v>
                </c:pt>
                <c:pt idx="220">
                  <c:v>3481.8222112113385</c:v>
                </c:pt>
                <c:pt idx="221">
                  <c:v>3481.8220414903935</c:v>
                </c:pt>
                <c:pt idx="222">
                  <c:v>3481.8221135090548</c:v>
                </c:pt>
                <c:pt idx="223">
                  <c:v>3481.8221379643305</c:v>
                </c:pt>
                <c:pt idx="224">
                  <c:v>3481.8221630274015</c:v>
                </c:pt>
                <c:pt idx="225">
                  <c:v>3481.8219331748032</c:v>
                </c:pt>
                <c:pt idx="226">
                  <c:v>3481.8240856680313</c:v>
                </c:pt>
                <c:pt idx="227">
                  <c:v>3481.821715737874</c:v>
                </c:pt>
                <c:pt idx="228">
                  <c:v>3481.8218104858265</c:v>
                </c:pt>
                <c:pt idx="229">
                  <c:v>3481.8217866026771</c:v>
                </c:pt>
                <c:pt idx="230">
                  <c:v>3481.8217053404724</c:v>
                </c:pt>
                <c:pt idx="231">
                  <c:v>3481.8216373558266</c:v>
                </c:pt>
                <c:pt idx="232">
                  <c:v>3481.821729261811</c:v>
                </c:pt>
                <c:pt idx="233">
                  <c:v>3481.8217195014172</c:v>
                </c:pt>
                <c:pt idx="234">
                  <c:v>3481.8216446027559</c:v>
                </c:pt>
                <c:pt idx="235">
                  <c:v>3481.8216364219684</c:v>
                </c:pt>
                <c:pt idx="236">
                  <c:v>3481.8216374892127</c:v>
                </c:pt>
                <c:pt idx="237">
                  <c:v>3481.821678045354</c:v>
                </c:pt>
                <c:pt idx="238">
                  <c:v>3481.8215843840944</c:v>
                </c:pt>
                <c:pt idx="239">
                  <c:v>3481.8214346607874</c:v>
                </c:pt>
                <c:pt idx="240">
                  <c:v>3481.8212701918897</c:v>
                </c:pt>
                <c:pt idx="241">
                  <c:v>3481.8213165630709</c:v>
                </c:pt>
                <c:pt idx="242">
                  <c:v>3481.8212415712596</c:v>
                </c:pt>
                <c:pt idx="243">
                  <c:v>3481.8212392397636</c:v>
                </c:pt>
                <c:pt idx="244">
                  <c:v>3481.82113798</c:v>
                </c:pt>
                <c:pt idx="245">
                  <c:v>3481.8211057910235</c:v>
                </c:pt>
                <c:pt idx="246">
                  <c:v>3481.8210972039369</c:v>
                </c:pt>
                <c:pt idx="247">
                  <c:v>3481.8208786553541</c:v>
                </c:pt>
                <c:pt idx="248">
                  <c:v>3481.8209032799209</c:v>
                </c:pt>
                <c:pt idx="249">
                  <c:v>3481.8207402617322</c:v>
                </c:pt>
                <c:pt idx="250">
                  <c:v>3481.8207354862989</c:v>
                </c:pt>
                <c:pt idx="251">
                  <c:v>3481.8208679737795</c:v>
                </c:pt>
                <c:pt idx="252">
                  <c:v>3481.8209745215745</c:v>
                </c:pt>
                <c:pt idx="253">
                  <c:v>3481.820817786378</c:v>
                </c:pt>
                <c:pt idx="254">
                  <c:v>3481.8209823928346</c:v>
                </c:pt>
                <c:pt idx="255">
                  <c:v>3481.8209307274014</c:v>
                </c:pt>
                <c:pt idx="256">
                  <c:v>3481.8209280847241</c:v>
                </c:pt>
                <c:pt idx="257">
                  <c:v>3481.8206645859054</c:v>
                </c:pt>
                <c:pt idx="258">
                  <c:v>3481.8207725630709</c:v>
                </c:pt>
                <c:pt idx="259">
                  <c:v>3481.8208084753542</c:v>
                </c:pt>
                <c:pt idx="260">
                  <c:v>3481.8206520073227</c:v>
                </c:pt>
                <c:pt idx="261">
                  <c:v>3481.8204796540945</c:v>
                </c:pt>
                <c:pt idx="262">
                  <c:v>3481.8205564078739</c:v>
                </c:pt>
                <c:pt idx="263">
                  <c:v>3481.8207052863777</c:v>
                </c:pt>
                <c:pt idx="264">
                  <c:v>3481.8207020208661</c:v>
                </c:pt>
                <c:pt idx="265">
                  <c:v>3481.8207363570864</c:v>
                </c:pt>
                <c:pt idx="266">
                  <c:v>3481.8206587985824</c:v>
                </c:pt>
                <c:pt idx="267">
                  <c:v>3481.820656202362</c:v>
                </c:pt>
                <c:pt idx="268">
                  <c:v>3481.8229999999999</c:v>
                </c:pt>
                <c:pt idx="269">
                  <c:v>3481.8229212598426</c:v>
                </c:pt>
                <c:pt idx="270">
                  <c:v>3481.8229212598426</c:v>
                </c:pt>
                <c:pt idx="271">
                  <c:v>3481.8229212598426</c:v>
                </c:pt>
                <c:pt idx="272">
                  <c:v>3481.8229212598426</c:v>
                </c:pt>
                <c:pt idx="273">
                  <c:v>3481.8229212598426</c:v>
                </c:pt>
                <c:pt idx="274">
                  <c:v>3481.8229212598426</c:v>
                </c:pt>
                <c:pt idx="275">
                  <c:v>3481.8229212598426</c:v>
                </c:pt>
                <c:pt idx="276">
                  <c:v>3481.8229212598426</c:v>
                </c:pt>
                <c:pt idx="277">
                  <c:v>3481.8229212598426</c:v>
                </c:pt>
                <c:pt idx="278">
                  <c:v>3481.8229212598426</c:v>
                </c:pt>
                <c:pt idx="279">
                  <c:v>3481.8229212598426</c:v>
                </c:pt>
                <c:pt idx="280">
                  <c:v>3481.8229212598426</c:v>
                </c:pt>
                <c:pt idx="281">
                  <c:v>3481.8229212598426</c:v>
                </c:pt>
                <c:pt idx="282">
                  <c:v>3481.8229212598426</c:v>
                </c:pt>
                <c:pt idx="283">
                  <c:v>3481.8229212598426</c:v>
                </c:pt>
                <c:pt idx="284">
                  <c:v>3481.822960629921</c:v>
                </c:pt>
                <c:pt idx="285">
                  <c:v>3481.8229212598426</c:v>
                </c:pt>
                <c:pt idx="286">
                  <c:v>3481.8228818897637</c:v>
                </c:pt>
                <c:pt idx="287">
                  <c:v>3481.8229212598426</c:v>
                </c:pt>
              </c:numCache>
            </c:numRef>
          </c:yVal>
          <c:smooth val="0"/>
        </c:ser>
        <c:dLbls>
          <c:showLegendKey val="0"/>
          <c:showVal val="0"/>
          <c:showCatName val="0"/>
          <c:showSerName val="0"/>
          <c:showPercent val="0"/>
          <c:showBubbleSize val="0"/>
        </c:dLbls>
        <c:axId val="90891776"/>
        <c:axId val="90893312"/>
      </c:scatterChart>
      <c:valAx>
        <c:axId val="90891776"/>
        <c:scaling>
          <c:orientation val="minMax"/>
        </c:scaling>
        <c:delete val="0"/>
        <c:axPos val="b"/>
        <c:numFmt formatCode="m/d/yyyy" sourceLinked="1"/>
        <c:majorTickMark val="out"/>
        <c:minorTickMark val="none"/>
        <c:tickLblPos val="nextTo"/>
        <c:txPr>
          <a:bodyPr/>
          <a:lstStyle/>
          <a:p>
            <a:pPr>
              <a:defRPr sz="1200" b="1"/>
            </a:pPr>
            <a:endParaRPr lang="en-US"/>
          </a:p>
        </c:txPr>
        <c:crossAx val="90893312"/>
        <c:crosses val="autoZero"/>
        <c:crossBetween val="midCat"/>
      </c:valAx>
      <c:valAx>
        <c:axId val="90893312"/>
        <c:scaling>
          <c:orientation val="minMax"/>
        </c:scaling>
        <c:delete val="0"/>
        <c:axPos val="l"/>
        <c:majorGridlines/>
        <c:title>
          <c:tx>
            <c:rich>
              <a:bodyPr rot="-5400000" vert="horz"/>
              <a:lstStyle/>
              <a:p>
                <a:pPr>
                  <a:defRPr sz="1400"/>
                </a:pPr>
                <a:r>
                  <a:rPr lang="en-US" sz="1400"/>
                  <a:t>Water Elevation, ft</a:t>
                </a:r>
              </a:p>
            </c:rich>
          </c:tx>
          <c:layout/>
          <c:overlay val="0"/>
        </c:title>
        <c:numFmt formatCode="General" sourceLinked="1"/>
        <c:majorTickMark val="out"/>
        <c:minorTickMark val="none"/>
        <c:tickLblPos val="nextTo"/>
        <c:txPr>
          <a:bodyPr/>
          <a:lstStyle/>
          <a:p>
            <a:pPr>
              <a:defRPr sz="1200" b="1"/>
            </a:pPr>
            <a:endParaRPr lang="en-US"/>
          </a:p>
        </c:txPr>
        <c:crossAx val="90891776"/>
        <c:crosses val="autoZero"/>
        <c:crossBetween val="midCat"/>
      </c:valAx>
    </c:plotArea>
    <c:legend>
      <c:legendPos val="r"/>
      <c:layout>
        <c:manualLayout>
          <c:xMode val="edge"/>
          <c:yMode val="edge"/>
          <c:x val="0.69892113845329928"/>
          <c:y val="0.20720204977506454"/>
          <c:w val="0.12715329550801382"/>
          <c:h val="0.19660248814807374"/>
        </c:manualLayout>
      </c:layout>
      <c:overlay val="0"/>
      <c:spPr>
        <a:solidFill>
          <a:sysClr val="window" lastClr="FFFFFF"/>
        </a:solidFill>
        <a:ln>
          <a:solidFill>
            <a:schemeClr val="accent1"/>
          </a:solidFill>
        </a:ln>
      </c:spPr>
      <c:txPr>
        <a:bodyPr/>
        <a:lstStyle/>
        <a:p>
          <a:pPr>
            <a:defRPr sz="12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Water Yield 
</a:t>
            </a:r>
            <a:r>
              <a:rPr lang="en-US" sz="1400" dirty="0" smtClean="0"/>
              <a:t>average flood depth, feet</a:t>
            </a:r>
            <a:endParaRPr lang="en-US" dirty="0"/>
          </a:p>
        </c:rich>
      </c:tx>
      <c:layout/>
      <c:overlay val="1"/>
      <c:spPr>
        <a:solidFill>
          <a:schemeClr val="bg1"/>
        </a:solidFill>
      </c:spPr>
    </c:title>
    <c:autoTitleDeleted val="0"/>
    <c:plotArea>
      <c:layout>
        <c:manualLayout>
          <c:layoutTarget val="inner"/>
          <c:xMode val="edge"/>
          <c:yMode val="edge"/>
          <c:x val="4.8786619436246036E-2"/>
          <c:y val="2.4895297765429092E-2"/>
          <c:w val="0.91221257260378596"/>
          <c:h val="0.93385776369276197"/>
        </c:manualLayout>
      </c:layout>
      <c:bubbleChart>
        <c:varyColors val="0"/>
        <c:ser>
          <c:idx val="0"/>
          <c:order val="0"/>
          <c:tx>
            <c:v>Dryland crops</c:v>
          </c:tx>
          <c:spPr>
            <a:solidFill>
              <a:schemeClr val="bg2">
                <a:lumMod val="75000"/>
              </a:schemeClr>
            </a:solidFill>
            <a:ln w="28575">
              <a:noFill/>
            </a:ln>
            <a:effectLst>
              <a:innerShdw blurRad="63500" dist="50800" dir="13500000">
                <a:prstClr val="black">
                  <a:alpha val="50000"/>
                </a:prstClr>
              </a:innerShdw>
            </a:effectLst>
          </c:spPr>
          <c:invertIfNegative val="0"/>
          <c:dLbls>
            <c:dLbl>
              <c:idx val="0"/>
              <c:layout>
                <c:manualLayout>
                  <c:x val="-2.2220647530665032E-2"/>
                  <c:y val="4.2966836368754247E-3"/>
                </c:manualLayout>
              </c:layout>
              <c:showLegendKey val="0"/>
              <c:showVal val="0"/>
              <c:showCatName val="0"/>
              <c:showSerName val="0"/>
              <c:showPercent val="0"/>
              <c:showBubbleSize val="1"/>
            </c:dLbl>
            <c:dLbl>
              <c:idx val="6"/>
              <c:layout>
                <c:manualLayout>
                  <c:x val="-2.2220647530664932E-2"/>
                  <c:y val="-1.2890050910626274E-2"/>
                </c:manualLayout>
              </c:layout>
              <c:showLegendKey val="0"/>
              <c:showVal val="0"/>
              <c:showCatName val="0"/>
              <c:showSerName val="0"/>
              <c:showPercent val="0"/>
              <c:showBubbleSize val="1"/>
            </c:dLbl>
            <c:numFmt formatCode="#,##0.0" sourceLinked="0"/>
            <c:showLegendKey val="0"/>
            <c:showVal val="0"/>
            <c:showCatName val="0"/>
            <c:showSerName val="0"/>
            <c:showPercent val="0"/>
            <c:showBubbleSize val="1"/>
            <c:showLeaderLines val="0"/>
          </c:dLbls>
          <c:xVal>
            <c:numRef>
              <c:f>Summary!$H$3:$H$9</c:f>
              <c:numCache>
                <c:formatCode>General</c:formatCode>
                <c:ptCount val="7"/>
                <c:pt idx="0">
                  <c:v>-101.35590000000001</c:v>
                </c:pt>
                <c:pt idx="1">
                  <c:v>-101.32617</c:v>
                </c:pt>
                <c:pt idx="2">
                  <c:v>-101.35080000000001</c:v>
                </c:pt>
                <c:pt idx="3">
                  <c:v>-102.10293</c:v>
                </c:pt>
                <c:pt idx="4">
                  <c:v>-101.66118</c:v>
                </c:pt>
                <c:pt idx="5">
                  <c:v>-101.55458</c:v>
                </c:pt>
                <c:pt idx="6">
                  <c:v>-102.08398</c:v>
                </c:pt>
              </c:numCache>
            </c:numRef>
          </c:xVal>
          <c:yVal>
            <c:numRef>
              <c:f>Summary!$I$3:$I$9</c:f>
              <c:numCache>
                <c:formatCode>General</c:formatCode>
                <c:ptCount val="7"/>
                <c:pt idx="0">
                  <c:v>34.27608</c:v>
                </c:pt>
                <c:pt idx="1">
                  <c:v>34.326929999999997</c:v>
                </c:pt>
                <c:pt idx="2">
                  <c:v>34.291373999999998</c:v>
                </c:pt>
                <c:pt idx="3">
                  <c:v>34.97287</c:v>
                </c:pt>
                <c:pt idx="4">
                  <c:v>35.21819</c:v>
                </c:pt>
                <c:pt idx="5">
                  <c:v>35.047449999999998</c:v>
                </c:pt>
                <c:pt idx="6">
                  <c:v>35.008159999999997</c:v>
                </c:pt>
              </c:numCache>
            </c:numRef>
          </c:yVal>
          <c:bubbleSize>
            <c:numRef>
              <c:f>Summary!$F$3:$F$9</c:f>
              <c:numCache>
                <c:formatCode>0.00</c:formatCode>
                <c:ptCount val="7"/>
                <c:pt idx="0">
                  <c:v>0.76123406516851067</c:v>
                </c:pt>
                <c:pt idx="1">
                  <c:v>0.68272176482309332</c:v>
                </c:pt>
                <c:pt idx="2">
                  <c:v>0.47960888114294453</c:v>
                </c:pt>
                <c:pt idx="3">
                  <c:v>0.72665330297109909</c:v>
                </c:pt>
                <c:pt idx="4">
                  <c:v>0.32049327029985414</c:v>
                </c:pt>
                <c:pt idx="5">
                  <c:v>0.10538784822704651</c:v>
                </c:pt>
                <c:pt idx="6">
                  <c:v>0.32884857671182582</c:v>
                </c:pt>
              </c:numCache>
            </c:numRef>
          </c:bubbleSize>
          <c:bubble3D val="0"/>
        </c:ser>
        <c:ser>
          <c:idx val="1"/>
          <c:order val="1"/>
          <c:tx>
            <c:v>Irrigated crops</c:v>
          </c:tx>
          <c:spPr>
            <a:solidFill>
              <a:schemeClr val="accent3">
                <a:lumMod val="75000"/>
              </a:schemeClr>
            </a:solidFill>
            <a:ln w="25400">
              <a:noFill/>
            </a:ln>
            <a:effectLst>
              <a:innerShdw blurRad="63500" dist="50800" dir="13500000">
                <a:prstClr val="black">
                  <a:alpha val="50000"/>
                </a:prstClr>
              </a:innerShdw>
            </a:effectLst>
          </c:spPr>
          <c:invertIfNegative val="0"/>
          <c:dLbls>
            <c:dLbl>
              <c:idx val="0"/>
              <c:layout>
                <c:manualLayout>
                  <c:x val="-5.8329199767995443E-2"/>
                  <c:y val="-3.4373469095003398E-2"/>
                </c:manualLayout>
              </c:layout>
              <c:showLegendKey val="0"/>
              <c:showVal val="0"/>
              <c:showCatName val="0"/>
              <c:showSerName val="0"/>
              <c:showPercent val="0"/>
              <c:showBubbleSize val="1"/>
            </c:dLbl>
            <c:dLbl>
              <c:idx val="3"/>
              <c:layout>
                <c:manualLayout>
                  <c:x val="-1.1110323765332466E-2"/>
                  <c:y val="1.0741709092188561E-2"/>
                </c:manualLayout>
              </c:layout>
              <c:showLegendKey val="0"/>
              <c:showVal val="0"/>
              <c:showCatName val="0"/>
              <c:showSerName val="0"/>
              <c:showPercent val="0"/>
              <c:showBubbleSize val="1"/>
            </c:dLbl>
            <c:dLbl>
              <c:idx val="5"/>
              <c:layout>
                <c:manualLayout>
                  <c:x val="0"/>
                  <c:y val="1.7186734547501699E-2"/>
                </c:manualLayout>
              </c:layout>
              <c:showLegendKey val="0"/>
              <c:showVal val="0"/>
              <c:showCatName val="0"/>
              <c:showSerName val="0"/>
              <c:showPercent val="0"/>
              <c:showBubbleSize val="1"/>
            </c:dLbl>
            <c:dLbl>
              <c:idx val="6"/>
              <c:layout>
                <c:manualLayout>
                  <c:x val="-3.3330971295997394E-2"/>
                  <c:y val="-2.5780101821252548E-2"/>
                </c:manualLayout>
              </c:layout>
              <c:showLegendKey val="0"/>
              <c:showVal val="0"/>
              <c:showCatName val="0"/>
              <c:showSerName val="0"/>
              <c:showPercent val="0"/>
              <c:showBubbleSize val="1"/>
            </c:dLbl>
            <c:dLbl>
              <c:idx val="7"/>
              <c:layout>
                <c:manualLayout>
                  <c:x val="-3.3330971295997394E-2"/>
                  <c:y val="-2.5780101821252548E-2"/>
                </c:manualLayout>
              </c:layout>
              <c:showLegendKey val="0"/>
              <c:showVal val="0"/>
              <c:showCatName val="0"/>
              <c:showSerName val="0"/>
              <c:showPercent val="0"/>
              <c:showBubbleSize val="1"/>
            </c:dLbl>
            <c:numFmt formatCode="#,##0.0" sourceLinked="0"/>
            <c:showLegendKey val="0"/>
            <c:showVal val="0"/>
            <c:showCatName val="0"/>
            <c:showSerName val="0"/>
            <c:showPercent val="0"/>
            <c:showBubbleSize val="1"/>
            <c:showLeaderLines val="0"/>
          </c:dLbls>
          <c:xVal>
            <c:numRef>
              <c:f>Summary!$H$10:$H$19</c:f>
              <c:numCache>
                <c:formatCode>General</c:formatCode>
                <c:ptCount val="10"/>
                <c:pt idx="0">
                  <c:v>-101.57042</c:v>
                </c:pt>
                <c:pt idx="1">
                  <c:v>-101.31373000000001</c:v>
                </c:pt>
                <c:pt idx="2">
                  <c:v>-101.98911</c:v>
                </c:pt>
                <c:pt idx="3">
                  <c:v>-101.98327999999999</c:v>
                </c:pt>
                <c:pt idx="4">
                  <c:v>-101.19676</c:v>
                </c:pt>
                <c:pt idx="5">
                  <c:v>-101.19506</c:v>
                </c:pt>
                <c:pt idx="6">
                  <c:v>-101.19425</c:v>
                </c:pt>
                <c:pt idx="7">
                  <c:v>-101.0278</c:v>
                </c:pt>
                <c:pt idx="8">
                  <c:v>-101.62087</c:v>
                </c:pt>
                <c:pt idx="9">
                  <c:v>-101.91817</c:v>
                </c:pt>
              </c:numCache>
            </c:numRef>
          </c:xVal>
          <c:yVal>
            <c:numRef>
              <c:f>Summary!$I$10:$I$19</c:f>
              <c:numCache>
                <c:formatCode>General</c:formatCode>
                <c:ptCount val="10"/>
                <c:pt idx="0">
                  <c:v>34.541910000000001</c:v>
                </c:pt>
                <c:pt idx="1">
                  <c:v>34.072960000000002</c:v>
                </c:pt>
                <c:pt idx="2">
                  <c:v>33.972749999999998</c:v>
                </c:pt>
                <c:pt idx="3">
                  <c:v>33.964820000000003</c:v>
                </c:pt>
                <c:pt idx="4">
                  <c:v>35.268079999999998</c:v>
                </c:pt>
                <c:pt idx="5">
                  <c:v>35.263280000000002</c:v>
                </c:pt>
                <c:pt idx="6">
                  <c:v>35.259900000000002</c:v>
                </c:pt>
                <c:pt idx="7">
                  <c:v>35.235210000000002</c:v>
                </c:pt>
                <c:pt idx="8">
                  <c:v>34.104329999999997</c:v>
                </c:pt>
                <c:pt idx="9">
                  <c:v>34.19791</c:v>
                </c:pt>
              </c:numCache>
            </c:numRef>
          </c:yVal>
          <c:bubbleSize>
            <c:numRef>
              <c:f>Summary!$F$10:$F$19</c:f>
              <c:numCache>
                <c:formatCode>0.00</c:formatCode>
                <c:ptCount val="10"/>
                <c:pt idx="0">
                  <c:v>1.9368621998823017</c:v>
                </c:pt>
                <c:pt idx="1">
                  <c:v>1.2386935055068806</c:v>
                </c:pt>
                <c:pt idx="2">
                  <c:v>0.62832600582279385</c:v>
                </c:pt>
                <c:pt idx="3">
                  <c:v>0.62826171073472992</c:v>
                </c:pt>
                <c:pt idx="4">
                  <c:v>0.41309591984974814</c:v>
                </c:pt>
                <c:pt idx="5">
                  <c:v>0.3245178671426468</c:v>
                </c:pt>
                <c:pt idx="6">
                  <c:v>0.57238476160137786</c:v>
                </c:pt>
                <c:pt idx="7">
                  <c:v>0.27738784985773668</c:v>
                </c:pt>
                <c:pt idx="8">
                  <c:v>0.39736596274727293</c:v>
                </c:pt>
                <c:pt idx="9">
                  <c:v>0.20359663178735146</c:v>
                </c:pt>
              </c:numCache>
            </c:numRef>
          </c:bubbleSize>
          <c:bubble3D val="0"/>
        </c:ser>
        <c:ser>
          <c:idx val="2"/>
          <c:order val="2"/>
          <c:tx>
            <c:v>Range</c:v>
          </c:tx>
          <c:spPr>
            <a:solidFill>
              <a:schemeClr val="accent2">
                <a:lumMod val="60000"/>
                <a:lumOff val="40000"/>
              </a:schemeClr>
            </a:solidFill>
            <a:ln w="25400">
              <a:noFill/>
            </a:ln>
            <a:effectLst>
              <a:innerShdw blurRad="63500" dist="50800" dir="13500000">
                <a:prstClr val="black">
                  <a:alpha val="50000"/>
                </a:prstClr>
              </a:innerShdw>
            </a:effectLst>
          </c:spPr>
          <c:invertIfNegative val="0"/>
          <c:dLbls>
            <c:dLbl>
              <c:idx val="2"/>
              <c:layout>
                <c:manualLayout>
                  <c:x val="-3.6108552237330512E-2"/>
                  <c:y val="-2.5780101821252548E-2"/>
                </c:manualLayout>
              </c:layout>
              <c:showLegendKey val="0"/>
              <c:showVal val="0"/>
              <c:showCatName val="0"/>
              <c:showSerName val="0"/>
              <c:showPercent val="0"/>
              <c:showBubbleSize val="1"/>
            </c:dLbl>
            <c:dLbl>
              <c:idx val="3"/>
              <c:layout>
                <c:manualLayout>
                  <c:x val="-4.1663714119996746E-2"/>
                  <c:y val="2.5780101821252548E-2"/>
                </c:manualLayout>
              </c:layout>
              <c:showLegendKey val="0"/>
              <c:showVal val="0"/>
              <c:showCatName val="0"/>
              <c:showSerName val="0"/>
              <c:showPercent val="0"/>
              <c:showBubbleSize val="1"/>
            </c:dLbl>
            <c:dLbl>
              <c:idx val="5"/>
              <c:layout>
                <c:manualLayout>
                  <c:x val="-8.3327428239993395E-2"/>
                  <c:y val="-8.5935364345239539E-3"/>
                </c:manualLayout>
              </c:layout>
              <c:showLegendKey val="0"/>
              <c:showVal val="0"/>
              <c:showCatName val="0"/>
              <c:showSerName val="0"/>
              <c:showPercent val="0"/>
              <c:showBubbleSize val="1"/>
            </c:dLbl>
            <c:dLbl>
              <c:idx val="8"/>
              <c:layout>
                <c:manualLayout>
                  <c:x val="-4.166371411999685E-2"/>
                  <c:y val="-1.933507636593941E-2"/>
                </c:manualLayout>
              </c:layout>
              <c:showLegendKey val="0"/>
              <c:showVal val="0"/>
              <c:showCatName val="0"/>
              <c:showSerName val="0"/>
              <c:showPercent val="0"/>
              <c:showBubbleSize val="1"/>
            </c:dLbl>
            <c:dLbl>
              <c:idx val="9"/>
              <c:layout>
                <c:manualLayout>
                  <c:x val="8.3327428239993485E-3"/>
                  <c:y val="8.5933672737508494E-3"/>
                </c:manualLayout>
              </c:layout>
              <c:showLegendKey val="0"/>
              <c:showVal val="0"/>
              <c:showCatName val="0"/>
              <c:showSerName val="0"/>
              <c:showPercent val="0"/>
              <c:showBubbleSize val="1"/>
            </c:dLbl>
            <c:numFmt formatCode="#,##0.0" sourceLinked="0"/>
            <c:showLegendKey val="0"/>
            <c:showVal val="0"/>
            <c:showCatName val="0"/>
            <c:showSerName val="0"/>
            <c:showPercent val="0"/>
            <c:showBubbleSize val="1"/>
            <c:showLeaderLines val="0"/>
          </c:dLbls>
          <c:xVal>
            <c:numRef>
              <c:f>Summary!$H$20:$H$29</c:f>
              <c:numCache>
                <c:formatCode>General</c:formatCode>
                <c:ptCount val="10"/>
                <c:pt idx="0">
                  <c:v>-101.11534</c:v>
                </c:pt>
                <c:pt idx="1">
                  <c:v>-101.39587</c:v>
                </c:pt>
                <c:pt idx="2">
                  <c:v>-101.83573</c:v>
                </c:pt>
                <c:pt idx="3">
                  <c:v>-101.19676</c:v>
                </c:pt>
                <c:pt idx="4">
                  <c:v>-101.40537</c:v>
                </c:pt>
                <c:pt idx="5">
                  <c:v>-101.23245</c:v>
                </c:pt>
                <c:pt idx="6">
                  <c:v>-101.54826</c:v>
                </c:pt>
                <c:pt idx="7">
                  <c:v>-101.31836</c:v>
                </c:pt>
                <c:pt idx="8">
                  <c:v>-101.32313000000001</c:v>
                </c:pt>
                <c:pt idx="9">
                  <c:v>-101.24506</c:v>
                </c:pt>
              </c:numCache>
            </c:numRef>
          </c:xVal>
          <c:yVal>
            <c:numRef>
              <c:f>Summary!$I$20:$I$29</c:f>
              <c:numCache>
                <c:formatCode>General</c:formatCode>
                <c:ptCount val="10"/>
                <c:pt idx="0">
                  <c:v>34.094999999999999</c:v>
                </c:pt>
                <c:pt idx="1">
                  <c:v>34.496749999999999</c:v>
                </c:pt>
                <c:pt idx="2">
                  <c:v>34.555709999999998</c:v>
                </c:pt>
                <c:pt idx="3">
                  <c:v>35.268079999999998</c:v>
                </c:pt>
                <c:pt idx="4">
                  <c:v>35.20187</c:v>
                </c:pt>
                <c:pt idx="5">
                  <c:v>34.901739999999997</c:v>
                </c:pt>
                <c:pt idx="6">
                  <c:v>34.486020000000003</c:v>
                </c:pt>
                <c:pt idx="7">
                  <c:v>34.518979999999999</c:v>
                </c:pt>
                <c:pt idx="8">
                  <c:v>34.518450000000001</c:v>
                </c:pt>
                <c:pt idx="9">
                  <c:v>34.883090000000003</c:v>
                </c:pt>
              </c:numCache>
            </c:numRef>
          </c:yVal>
          <c:bubbleSize>
            <c:numRef>
              <c:f>Summary!$F$20:$F$29</c:f>
              <c:numCache>
                <c:formatCode>0.00</c:formatCode>
                <c:ptCount val="10"/>
                <c:pt idx="0">
                  <c:v>2.0811470301346224</c:v>
                </c:pt>
                <c:pt idx="1">
                  <c:v>0.70347871537642048</c:v>
                </c:pt>
                <c:pt idx="2">
                  <c:v>0.78738593479930619</c:v>
                </c:pt>
                <c:pt idx="3">
                  <c:v>0.2248070787470835</c:v>
                </c:pt>
                <c:pt idx="4">
                  <c:v>0.22194667386816086</c:v>
                </c:pt>
                <c:pt idx="5">
                  <c:v>1.0516468123688587</c:v>
                </c:pt>
                <c:pt idx="6">
                  <c:v>0.50464461336810618</c:v>
                </c:pt>
                <c:pt idx="7">
                  <c:v>0.3179612262064444</c:v>
                </c:pt>
                <c:pt idx="8">
                  <c:v>0.18561707679116596</c:v>
                </c:pt>
                <c:pt idx="9">
                  <c:v>0.154707668944571</c:v>
                </c:pt>
              </c:numCache>
            </c:numRef>
          </c:bubbleSize>
          <c:bubble3D val="0"/>
        </c:ser>
        <c:dLbls>
          <c:showLegendKey val="0"/>
          <c:showVal val="0"/>
          <c:showCatName val="0"/>
          <c:showSerName val="0"/>
          <c:showPercent val="0"/>
          <c:showBubbleSize val="0"/>
        </c:dLbls>
        <c:bubbleScale val="15"/>
        <c:showNegBubbles val="0"/>
        <c:axId val="88929408"/>
        <c:axId val="88930944"/>
      </c:bubbleChart>
      <c:valAx>
        <c:axId val="88929408"/>
        <c:scaling>
          <c:orientation val="minMax"/>
        </c:scaling>
        <c:delete val="1"/>
        <c:axPos val="b"/>
        <c:numFmt formatCode="General" sourceLinked="1"/>
        <c:majorTickMark val="out"/>
        <c:minorTickMark val="none"/>
        <c:tickLblPos val="nextTo"/>
        <c:crossAx val="88930944"/>
        <c:crosses val="autoZero"/>
        <c:crossBetween val="midCat"/>
      </c:valAx>
      <c:valAx>
        <c:axId val="88930944"/>
        <c:scaling>
          <c:orientation val="minMax"/>
        </c:scaling>
        <c:delete val="1"/>
        <c:axPos val="l"/>
        <c:numFmt formatCode="General" sourceLinked="1"/>
        <c:majorTickMark val="in"/>
        <c:minorTickMark val="none"/>
        <c:tickLblPos val="nextTo"/>
        <c:crossAx val="88929408"/>
        <c:crosses val="autoZero"/>
        <c:crossBetween val="midCat"/>
      </c:valAx>
    </c:plotArea>
    <c:legend>
      <c:legendPos val="r"/>
      <c:layout>
        <c:manualLayout>
          <c:xMode val="edge"/>
          <c:yMode val="edge"/>
          <c:x val="3.0135878384821374E-2"/>
          <c:y val="0.41267328829596911"/>
          <c:w val="0.24843799345803141"/>
          <c:h val="0.16606919081605864"/>
        </c:manualLayout>
      </c:layout>
      <c:overlay val="0"/>
      <c:spPr>
        <a:solidFill>
          <a:schemeClr val="bg1"/>
        </a:solidFill>
        <a:ln w="12700">
          <a:solidFill>
            <a:schemeClr val="tx1"/>
          </a:solidFill>
        </a:ln>
      </c:sp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fld id="{DC8EE772-6F8C-4FE8-A929-BD725032B85F}" type="datetimeFigureOut">
              <a:rPr lang="en-US" smtClean="0"/>
              <a:t>4/8/2013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fld id="{AF3CB34D-946F-4618-B035-39B2F69233FF}" type="slidenum">
              <a:rPr lang="en-US" smtClean="0"/>
              <a:t>‹#›</a:t>
            </a:fld>
            <a:endParaRPr lang="en-US"/>
          </a:p>
        </p:txBody>
      </p:sp>
    </p:spTree>
    <p:extLst>
      <p:ext uri="{BB962C8B-B14F-4D97-AF65-F5344CB8AC3E}">
        <p14:creationId xmlns:p14="http://schemas.microsoft.com/office/powerpoint/2010/main" val="349434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fld id="{FCFDA7D4-0531-4B55-9FE6-D7DFF8BF92F4}" type="datetimeFigureOut">
              <a:rPr lang="en-US" smtClean="0"/>
              <a:t>4/8/2013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6FEC4F9E-DB33-45FD-9C73-F040AD33B970}" type="slidenum">
              <a:rPr lang="en-US" smtClean="0"/>
              <a:t>‹#›</a:t>
            </a:fld>
            <a:endParaRPr lang="en-US"/>
          </a:p>
        </p:txBody>
      </p:sp>
    </p:spTree>
    <p:extLst>
      <p:ext uri="{BB962C8B-B14F-4D97-AF65-F5344CB8AC3E}">
        <p14:creationId xmlns:p14="http://schemas.microsoft.com/office/powerpoint/2010/main" val="356022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4D3135D5-4E64-45B5-AF75-606E6AFDD2D2}"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smtClean="0"/>
              <a:t>A presentation at the spring 2013 South-Central Section meeting of the Geological Society of America in Austin Texas.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both Landsat 5 and Landsat</a:t>
            </a:r>
            <a:r>
              <a:rPr lang="en-US" baseline="0" dirty="0" smtClean="0"/>
              <a:t> 7 images, although the Landsat 7 scenes with scan-line band gaps generally required hand contouring.  To keep things simple we used the default natural breaks image classification algorithm in </a:t>
            </a:r>
            <a:r>
              <a:rPr lang="en-US" baseline="0" dirty="0" err="1" smtClean="0"/>
              <a:t>ArcMap</a:t>
            </a:r>
            <a:r>
              <a:rPr lang="en-US" baseline="0" dirty="0" smtClean="0"/>
              <a:t>.  Water pixels values were contoured and the contours were saved as polygons.  The water area polygons were then combined with survey data to obtain water depth and volume estimates.</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10</a:t>
            </a:fld>
            <a:endParaRPr lang="en-US"/>
          </a:p>
        </p:txBody>
      </p:sp>
    </p:spTree>
    <p:extLst>
      <p:ext uri="{BB962C8B-B14F-4D97-AF65-F5344CB8AC3E}">
        <p14:creationId xmlns:p14="http://schemas.microsoft.com/office/powerpoint/2010/main" val="194449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Topographic data was obtained</a:t>
            </a:r>
            <a:r>
              <a:rPr lang="en-US" baseline="0" dirty="0" smtClean="0"/>
              <a:t> with local-area GPS surveys of the playas with a sub-centimeter precision.  </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11</a:t>
            </a:fld>
            <a:endParaRPr lang="en-US"/>
          </a:p>
        </p:txBody>
      </p:sp>
    </p:spTree>
    <p:extLst>
      <p:ext uri="{BB962C8B-B14F-4D97-AF65-F5344CB8AC3E}">
        <p14:creationId xmlns:p14="http://schemas.microsoft.com/office/powerpoint/2010/main" val="169179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survey coordinates were gridded in Surfer, and grid calculations</a:t>
            </a:r>
            <a:r>
              <a:rPr lang="en-US" baseline="0" dirty="0" smtClean="0"/>
              <a:t> were used to develop area-elevation and elevation-volume curves for each playa in Excel</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12</a:t>
            </a:fld>
            <a:endParaRPr lang="en-US"/>
          </a:p>
        </p:txBody>
      </p:sp>
    </p:spTree>
    <p:extLst>
      <p:ext uri="{BB962C8B-B14F-4D97-AF65-F5344CB8AC3E}">
        <p14:creationId xmlns:p14="http://schemas.microsoft.com/office/powerpoint/2010/main" val="328120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water levels estimated from the Landsat</a:t>
            </a:r>
            <a:r>
              <a:rPr lang="en-US" baseline="0" dirty="0" smtClean="0"/>
              <a:t> images agree well with field data where we have overlap, although the Landsat data tend to underestimate the peak flood elevations since the image dates don’t generally coincide exactly with the flood events.  Using the reconstructed water levels, we estimated flood frequency, duration and volume for each playa.</a:t>
            </a:r>
            <a:r>
              <a:rPr lang="en-US" baseline="0" dirty="0"/>
              <a:t> </a:t>
            </a:r>
            <a:r>
              <a:rPr lang="en-US" baseline="0" dirty="0" smtClean="0"/>
              <a:t> Some playas, like the one shown above, had regular inundations several feet in depth throughout the monitoring period.</a:t>
            </a:r>
          </a:p>
        </p:txBody>
      </p:sp>
      <p:sp>
        <p:nvSpPr>
          <p:cNvPr id="4" name="Slide Number Placeholder 3"/>
          <p:cNvSpPr>
            <a:spLocks noGrp="1"/>
          </p:cNvSpPr>
          <p:nvPr>
            <p:ph type="sldNum" sz="quarter" idx="10"/>
          </p:nvPr>
        </p:nvSpPr>
        <p:spPr/>
        <p:txBody>
          <a:bodyPr/>
          <a:lstStyle/>
          <a:p>
            <a:fld id="{6FEC4F9E-DB33-45FD-9C73-F040AD33B970}" type="slidenum">
              <a:rPr lang="en-US" smtClean="0"/>
              <a:t>13</a:t>
            </a:fld>
            <a:endParaRPr lang="en-US"/>
          </a:p>
        </p:txBody>
      </p:sp>
    </p:spTree>
    <p:extLst>
      <p:ext uri="{BB962C8B-B14F-4D97-AF65-F5344CB8AC3E}">
        <p14:creationId xmlns:p14="http://schemas.microsoft.com/office/powerpoint/2010/main" val="2822291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playas, like this one, had infrequent, brief, and shallow inundations.</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14</a:t>
            </a:fld>
            <a:endParaRPr lang="en-US"/>
          </a:p>
        </p:txBody>
      </p:sp>
    </p:spTree>
    <p:extLst>
      <p:ext uri="{BB962C8B-B14F-4D97-AF65-F5344CB8AC3E}">
        <p14:creationId xmlns:p14="http://schemas.microsoft.com/office/powerpoint/2010/main" val="3663930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for the 27 playas in this analysis shows them to be flooded 20% of the time, with an average</a:t>
            </a:r>
            <a:r>
              <a:rPr lang="en-US" baseline="0" dirty="0" smtClean="0"/>
              <a:t> annual flood depth of 0.6 feet.  </a:t>
            </a:r>
            <a:endParaRPr lang="en-US" dirty="0" smtClean="0"/>
          </a:p>
          <a:p>
            <a:endParaRPr lang="en-US" dirty="0"/>
          </a:p>
          <a:p>
            <a:r>
              <a:rPr lang="en-US" dirty="0" smtClean="0"/>
              <a:t>The limited frequency and volume of flooding will affect playa utilization</a:t>
            </a:r>
            <a:r>
              <a:rPr lang="en-US" baseline="0" dirty="0" smtClean="0"/>
              <a:t> for recharge purposes, and suggests that site selection will be an important factor in project success.</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15</a:t>
            </a:fld>
            <a:endParaRPr lang="en-US"/>
          </a:p>
        </p:txBody>
      </p:sp>
    </p:spTree>
    <p:extLst>
      <p:ext uri="{BB962C8B-B14F-4D97-AF65-F5344CB8AC3E}">
        <p14:creationId xmlns:p14="http://schemas.microsoft.com/office/powerpoint/2010/main" val="3758390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results suggest much less water is present in the playas than estimated in the 2003 TWDB Report 357, which found that  nearly 60% of the playas contained water at least 75% of the time, with an additional  36% containing water 25% to 75% of the time</a:t>
            </a:r>
            <a:r>
              <a:rPr lang="en-US" dirty="0" smtClean="0"/>
              <a:t>.</a:t>
            </a:r>
          </a:p>
          <a:p>
            <a:endParaRPr lang="en-US" dirty="0"/>
          </a:p>
          <a:p>
            <a:r>
              <a:rPr lang="en-US" dirty="0" smtClean="0"/>
              <a:t>Another point of comparison is the Southern Ogallala groundwater availability model (GAM) (TWDB, Feb 2003), which estimates a predevelopment recharge rate, predominantly from playas, of approximately 57,000 acre feet per year. This represents </a:t>
            </a:r>
            <a:r>
              <a:rPr lang="en-US" dirty="0"/>
              <a:t>about 2.16 inches (0.18 </a:t>
            </a:r>
            <a:r>
              <a:rPr lang="en-US" dirty="0" err="1"/>
              <a:t>ft</a:t>
            </a:r>
            <a:r>
              <a:rPr lang="en-US" dirty="0"/>
              <a:t>) of recharge per year </a:t>
            </a:r>
            <a:r>
              <a:rPr lang="en-US" dirty="0" smtClean="0"/>
              <a:t>from the 316,000 acres of playas in the model area, which is broadly consistent with current estimates, after accounting for evaporation. </a:t>
            </a:r>
            <a:endParaRPr lang="en-US" dirty="0"/>
          </a:p>
          <a:p>
            <a:endParaRPr lang="en-US" dirty="0" smtClean="0"/>
          </a:p>
          <a:p>
            <a:r>
              <a:rPr lang="en-US" dirty="0" smtClean="0"/>
              <a:t>The geographic distribution of water yield</a:t>
            </a:r>
            <a:r>
              <a:rPr lang="en-US" baseline="0" dirty="0" smtClean="0"/>
              <a:t> in the playas studied shows no clear pattern.  There are some indications that the watershed area and/or presence of a better-defined drainage network may affect the volume of water the playas collect, but we need more survey data to analyze watershed areas.  In any case, the GIS tools developed here give us a way to screen potential playa modification sites in terms of water availability.</a:t>
            </a:r>
          </a:p>
          <a:p>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16</a:t>
            </a:fld>
            <a:endParaRPr lang="en-US"/>
          </a:p>
        </p:txBody>
      </p:sp>
    </p:spTree>
    <p:extLst>
      <p:ext uri="{BB962C8B-B14F-4D97-AF65-F5344CB8AC3E}">
        <p14:creationId xmlns:p14="http://schemas.microsoft.com/office/powerpoint/2010/main" val="3503954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FCDE47BF-DA66-4E67-A96E-353EC3ACAC62}" type="slidenum">
              <a:rPr lang="en-US" smtClean="0"/>
              <a:pPr/>
              <a:t>17</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dirty="0" smtClean="0"/>
              <a:t>While recharge is the main</a:t>
            </a:r>
            <a:r>
              <a:rPr lang="en-US" baseline="0" dirty="0" smtClean="0"/>
              <a:t> goal of the TWDB study, we recognize the need to maintain wetland ecosystems and provide benefits to the landowners if the technology is to be widely adopted.</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D59F9E96-E91E-4889-8EAB-144D2EEF1E4B}" type="slidenum">
              <a:rPr lang="en-US" smtClean="0"/>
              <a:pPr/>
              <a:t>18</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dirty="0" smtClean="0"/>
              <a:t>Several types of playa modifications have been proposed.  One type focuses on controlling sediment deposition and/or</a:t>
            </a:r>
            <a:r>
              <a:rPr lang="en-US" baseline="0" dirty="0" smtClean="0"/>
              <a:t> removing accumulated sediments from playas to increase the basin’s storage capacity and </a:t>
            </a:r>
            <a:r>
              <a:rPr lang="en-US" baseline="0" dirty="0" err="1" smtClean="0"/>
              <a:t>hydroperiod</a:t>
            </a:r>
            <a:r>
              <a:rPr lang="en-US" baseline="0" dirty="0" smtClean="0"/>
              <a:t>.  Recharge is increased as a result</a:t>
            </a:r>
            <a:r>
              <a:rPr lang="en-US" dirty="0" smtClean="0"/>
              <a:t> of </a:t>
            </a:r>
            <a:r>
              <a:rPr lang="en-US" baseline="0" dirty="0" smtClean="0"/>
              <a:t>slower flow across the more permeable soil in the buffer zones and </a:t>
            </a:r>
            <a:r>
              <a:rPr lang="en-US" dirty="0"/>
              <a:t>because standing water </a:t>
            </a:r>
            <a:r>
              <a:rPr lang="en-US" dirty="0" smtClean="0"/>
              <a:t>is expected to remain in the playa for a </a:t>
            </a:r>
            <a:r>
              <a:rPr lang="en-US" baseline="0" dirty="0" smtClean="0"/>
              <a:t>longer time.  While buffers are relatively inexpensive, sediment removal add up</a:t>
            </a:r>
            <a:r>
              <a:rPr lang="en-US" dirty="0" smtClean="0"/>
              <a:t> </a:t>
            </a:r>
            <a:r>
              <a:rPr lang="en-US" baseline="0" dirty="0" smtClean="0"/>
              <a:t>quickly, making this alternative  less attractive.</a:t>
            </a:r>
            <a:r>
              <a:rPr lang="en-US" dirty="0" smtClean="0"/>
              <a:t> </a:t>
            </a:r>
            <a:endParaRPr lang="en-US" baseline="0" dirty="0" smtClean="0"/>
          </a:p>
          <a:p>
            <a:endParaRPr lang="en-US" dirty="0"/>
          </a:p>
          <a:p>
            <a:r>
              <a:rPr lang="en-US" dirty="0" smtClean="0"/>
              <a:t>A second type of modification involves </a:t>
            </a:r>
            <a:r>
              <a:rPr lang="en-US" dirty="0"/>
              <a:t>pumping flood water into a smaller, deeper basin on more permeable upland soil adjacent to the </a:t>
            </a:r>
            <a:r>
              <a:rPr lang="en-US" dirty="0" smtClean="0"/>
              <a:t>playa.   The Agricultural Research Service demonstrated this design in the 1960s and 1970s, capturing most of the water present in the playa.  The  drawback of this design is that it requires active maintenance of pumps, pipes, and power, increasing costs.</a:t>
            </a:r>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D59F9E96-E91E-4889-8EAB-144D2EEF1E4B}" type="slidenum">
              <a:rPr lang="en-US" smtClean="0"/>
              <a:pPr/>
              <a:t>19</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dirty="0" smtClean="0"/>
              <a:t>Another modification alternative is to build a ring dike to retain runoff on the playa slopes, increasing infiltration outside the clay bottom area.  </a:t>
            </a:r>
            <a:r>
              <a:rPr lang="en-US" baseline="0" dirty="0" smtClean="0"/>
              <a:t> A ring dike acts much like a buffer strip.</a:t>
            </a:r>
          </a:p>
          <a:p>
            <a:pPr eaLnBrk="1" hangingPunct="1"/>
            <a:endParaRPr lang="en-US" dirty="0"/>
          </a:p>
          <a:p>
            <a:pPr eaLnBrk="1" hangingPunct="1"/>
            <a:r>
              <a:rPr lang="en-US" baseline="0" dirty="0" smtClean="0"/>
              <a:t>Other modification alternatives seek to increase the permeability of the clay in the playa bottom, either through physical means, like deep plowing, or by planting deep-rooted flood-tolerant vegetation.  Deep plowing is probably not applicable</a:t>
            </a:r>
            <a:r>
              <a:rPr lang="en-US" dirty="0" smtClean="0"/>
              <a:t> in most cases.  The clay soil in playa bottoms typically forms cracks several feet deep as it dries.  Plowing this soil would not accomplish much, since it is already broken up.   Some deep-rooted perennial grasses, like Alamo Switch grass, may tolerate flooding, but most species are adapted for either wet or dry conditions.  Short-lived opportunistic annuals  form the native vegetation in playas because they can better exploit the changeable conditions.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attempts to answer two questions – how much water is potentially available from the playa lakes, and what can we do with it?  We’ve gotten a start on answering the first question using a combination of field monitoring and satellite image analysis to reconstruct water level records in a sample of playas.  The second question is one of engineering and economics, and alternative selection will depend on location, intended water use, and other factors.  This presentation defines a decision process to help guide playa water resource development.  </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2</a:t>
            </a:fld>
            <a:endParaRPr lang="en-US"/>
          </a:p>
        </p:txBody>
      </p:sp>
    </p:spTree>
    <p:extLst>
      <p:ext uri="{BB962C8B-B14F-4D97-AF65-F5344CB8AC3E}">
        <p14:creationId xmlns:p14="http://schemas.microsoft.com/office/powerpoint/2010/main" val="3839826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A13AAF43-4E3E-4C12-94D2-45C0F4AE1769}" type="slidenum">
              <a:rPr lang="en-US" smtClean="0"/>
              <a:pPr/>
              <a:t>20</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And we’re exploring other concepts for playa modification, such</a:t>
            </a:r>
            <a:r>
              <a:rPr lang="en-US" baseline="0" dirty="0" smtClean="0"/>
              <a:t> as adding organic materials to the soil to alter the microbial community and increase clay permeability.  </a:t>
            </a:r>
          </a:p>
          <a:p>
            <a:pPr eaLnBrk="1" hangingPunct="1"/>
            <a:endParaRPr lang="en-US" dirty="0"/>
          </a:p>
          <a:p>
            <a:pPr eaLnBrk="1" hangingPunct="1"/>
            <a:r>
              <a:rPr lang="en-US" baseline="0" dirty="0" smtClean="0"/>
              <a:t>Over the next year we will develop a suite of design alternatives that can be scaled up for field testing in selected playas.</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A13AAF43-4E3E-4C12-94D2-45C0F4AE1769}" type="slidenum">
              <a:rPr lang="en-US" smtClean="0"/>
              <a:pPr/>
              <a:t>21</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This</a:t>
            </a:r>
            <a:r>
              <a:rPr lang="en-US" baseline="0" dirty="0" smtClean="0"/>
              <a:t> table ranks the</a:t>
            </a:r>
            <a:r>
              <a:rPr lang="en-US" dirty="0" smtClean="0"/>
              <a:t> modification</a:t>
            </a:r>
            <a:r>
              <a:rPr lang="en-US" baseline="0" dirty="0" smtClean="0"/>
              <a:t> alternatives according to r</a:t>
            </a:r>
            <a:r>
              <a:rPr lang="en-US" dirty="0" smtClean="0"/>
              <a:t>ough</a:t>
            </a:r>
            <a:r>
              <a:rPr lang="en-US" baseline="0" dirty="0" smtClean="0"/>
              <a:t> order-of-magnitude estimates of the cost and effectiveness of the alternatives.   While the costs and effectiveness are not well constrained at this point, the rankings are helpful for project planning and also to assess the probability that an alternative might be adopted by landowners.  In practice, one or more modifications may be combined, for example buffer planting is compatible with all of the other alternatives.  </a:t>
            </a:r>
          </a:p>
          <a:p>
            <a:pPr eaLnBrk="1" hangingPunct="1"/>
            <a:endParaRPr lang="en-US" dirty="0"/>
          </a:p>
          <a:p>
            <a:pPr eaLnBrk="1" hangingPunct="1"/>
            <a:r>
              <a:rPr lang="en-US" baseline="0" dirty="0" smtClean="0"/>
              <a:t>The effects of sediment removal on recharge are unclear.  Sediments may actually increase recharge by allowing rapid initial infiltration and limiting subsequent evaporation.  On the other hand, playas that are completely filled in may cease to collect any runoff at all.</a:t>
            </a:r>
          </a:p>
          <a:p>
            <a:pPr eaLnBrk="1" hangingPunct="1"/>
            <a:endParaRPr lang="en-US" dirty="0" smtClean="0"/>
          </a:p>
          <a:p>
            <a:pPr eaLnBrk="1" hangingPunct="1"/>
            <a:r>
              <a:rPr lang="en-US" dirty="0" smtClean="0"/>
              <a:t>Buffer plantings are the clear winner in terms of dollars per acre-foot of recharge.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Landowners will need to consider the intended use of the water and the value of water for that use, </a:t>
            </a:r>
            <a:r>
              <a:rPr lang="en-US" dirty="0"/>
              <a:t>as well </a:t>
            </a:r>
            <a:r>
              <a:rPr lang="en-US" dirty="0" smtClean="0"/>
              <a:t>site-specific factors including the availability </a:t>
            </a:r>
            <a:r>
              <a:rPr lang="en-US" dirty="0"/>
              <a:t>of recharge water </a:t>
            </a:r>
            <a:r>
              <a:rPr lang="en-US" dirty="0" smtClean="0"/>
              <a:t>in a playa, the distance from the playa to the place of use, location of nearby groundwater production wells, etc. as they evaluate potential recharge modification sites.  </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22</a:t>
            </a:fld>
            <a:endParaRPr lang="en-US"/>
          </a:p>
        </p:txBody>
      </p:sp>
    </p:spTree>
    <p:extLst>
      <p:ext uri="{BB962C8B-B14F-4D97-AF65-F5344CB8AC3E}">
        <p14:creationId xmlns:p14="http://schemas.microsoft.com/office/powerpoint/2010/main" val="2097159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investments in enhanced recharge  to make sense, there needs to be a match between the scale and location of supply and demand.  Groundwater uses on the High Plains ranges from low volume,</a:t>
            </a:r>
            <a:r>
              <a:rPr lang="en-US" baseline="0" dirty="0" smtClean="0"/>
              <a:t> dispersed demands, such as rural households, to high volume focused demands, such as well fields serving large municipalities.   Large volume, focused demand is not compatible with the dispersed, low volume expected from playa recharge projects.  The red oval indicates the range of volume and focus that might be obtained from playa recharge modifications.</a:t>
            </a:r>
          </a:p>
          <a:p>
            <a:endParaRPr lang="en-US" dirty="0"/>
          </a:p>
          <a:p>
            <a:r>
              <a:rPr lang="en-US" dirty="0" smtClean="0"/>
              <a:t>Similarly, the value of water to the end user must be sufficient to justify the </a:t>
            </a:r>
            <a:r>
              <a:rPr lang="en-US" dirty="0"/>
              <a:t>costs of playa recharge </a:t>
            </a:r>
            <a:r>
              <a:rPr lang="en-US" dirty="0" smtClean="0"/>
              <a:t>projects. Uses </a:t>
            </a:r>
            <a:r>
              <a:rPr lang="en-US" dirty="0"/>
              <a:t>characterized </a:t>
            </a:r>
            <a:r>
              <a:rPr lang="en-US" dirty="0" smtClean="0"/>
              <a:t>by </a:t>
            </a:r>
            <a:r>
              <a:rPr lang="en-US" dirty="0"/>
              <a:t>low productivity per unit water may have difficulty justifying the costs of playa recharge </a:t>
            </a:r>
            <a:r>
              <a:rPr lang="en-US" dirty="0" smtClean="0"/>
              <a:t>projects.</a:t>
            </a:r>
          </a:p>
          <a:p>
            <a:endParaRPr lang="en-US" dirty="0" smtClean="0"/>
          </a:p>
          <a:p>
            <a:r>
              <a:rPr lang="en-US" dirty="0" smtClean="0"/>
              <a:t>And some applications that generate </a:t>
            </a:r>
            <a:r>
              <a:rPr lang="en-US" dirty="0"/>
              <a:t>high value per unit </a:t>
            </a:r>
            <a:r>
              <a:rPr lang="en-US" dirty="0" smtClean="0"/>
              <a:t>water, such as major industrial facilities, </a:t>
            </a:r>
            <a:r>
              <a:rPr lang="en-US" dirty="0"/>
              <a:t>may need </a:t>
            </a:r>
            <a:r>
              <a:rPr lang="en-US" dirty="0" smtClean="0"/>
              <a:t>proven </a:t>
            </a:r>
            <a:r>
              <a:rPr lang="en-US" dirty="0"/>
              <a:t>sources of water with </a:t>
            </a:r>
            <a:r>
              <a:rPr lang="en-US" dirty="0" smtClean="0"/>
              <a:t>a more </a:t>
            </a:r>
            <a:r>
              <a:rPr lang="en-US" dirty="0"/>
              <a:t>reliable yield </a:t>
            </a:r>
            <a:r>
              <a:rPr lang="en-US" dirty="0" smtClean="0"/>
              <a:t>than playa recharge modifications can provide.</a:t>
            </a:r>
            <a:endParaRPr lang="en-US" dirty="0"/>
          </a:p>
          <a:p>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23</a:t>
            </a:fld>
            <a:endParaRPr lang="en-US"/>
          </a:p>
        </p:txBody>
      </p:sp>
    </p:spTree>
    <p:extLst>
      <p:ext uri="{BB962C8B-B14F-4D97-AF65-F5344CB8AC3E}">
        <p14:creationId xmlns:p14="http://schemas.microsoft.com/office/powerpoint/2010/main" val="1167538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TWDB has developed GIS tools we can use to screen potential playa modification sites to determine if there is enough water to make implementation worthwhile in terms of recharge.  A preliminary analysis of the likely costs and recharge volumes suggests that playa modification is best suited for dispersed applications using small to moderate volumes of water and yielding moderate economic production from that water over a long-term planning horizon.  Small urban centers, feedlots, dairies and larger ranches are applications that fit this profile.  Playa modifications may be attractive in additional instances where secondary benefits such as improved grazing or wildlife habitat improvement can be demonstrated.  At this time the recharge yield of most alternatives remains uncertain, pending </a:t>
            </a:r>
            <a:r>
              <a:rPr lang="en-US" baseline="0" smtClean="0"/>
              <a:t>field testing.</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24</a:t>
            </a:fld>
            <a:endParaRPr lang="en-US"/>
          </a:p>
        </p:txBody>
      </p:sp>
    </p:spTree>
    <p:extLst>
      <p:ext uri="{BB962C8B-B14F-4D97-AF65-F5344CB8AC3E}">
        <p14:creationId xmlns:p14="http://schemas.microsoft.com/office/powerpoint/2010/main" val="3155732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EC4F9E-DB33-45FD-9C73-F040AD33B970}" type="slidenum">
              <a:rPr lang="en-US" smtClean="0"/>
              <a:t>25</a:t>
            </a:fld>
            <a:endParaRPr lang="en-US"/>
          </a:p>
        </p:txBody>
      </p:sp>
    </p:spTree>
    <p:extLst>
      <p:ext uri="{BB962C8B-B14F-4D97-AF65-F5344CB8AC3E}">
        <p14:creationId xmlns:p14="http://schemas.microsoft.com/office/powerpoint/2010/main" val="310054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Playas are a characteristic feature of the Texas High Plains.  Playas capture storm</a:t>
            </a:r>
            <a:r>
              <a:rPr lang="en-US" baseline="0" dirty="0" smtClean="0"/>
              <a:t> runoff</a:t>
            </a:r>
            <a:r>
              <a:rPr lang="en-US" dirty="0" smtClean="0"/>
              <a:t> and are</a:t>
            </a:r>
            <a:r>
              <a:rPr lang="en-US" baseline="0" dirty="0" smtClean="0"/>
              <a:t> the main source of groundwater recharge in the region.  Small, shallow playas predominate numerically, but a few large playas hold most of the volume.  </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3</a:t>
            </a:fld>
            <a:endParaRPr lang="en-US"/>
          </a:p>
        </p:txBody>
      </p:sp>
    </p:spTree>
    <p:extLst>
      <p:ext uri="{BB962C8B-B14F-4D97-AF65-F5344CB8AC3E}">
        <p14:creationId xmlns:p14="http://schemas.microsoft.com/office/powerpoint/2010/main" val="427264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60 field</a:t>
            </a:r>
            <a:r>
              <a:rPr lang="en-US" baseline="0" dirty="0" smtClean="0"/>
              <a:t> monitoring sites are in operation in 15 counties across the Southern High Plains. Some are maintained by the TWDB and some by a group of Texas Tech and USDA researchers based in Lubbock.  The field data record the flood frequency and flood depth in the playas and help constrain the water balance for each lake, improving our understanding of rainfall – runoff relationships and the balance between evaporation and infiltration. Field data are only available for the last six or seven years – a short time relative to the periods of climate cycles such as the Pacific decadal oscillation and other sources of climate variability. </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4</a:t>
            </a:fld>
            <a:endParaRPr lang="en-US"/>
          </a:p>
        </p:txBody>
      </p:sp>
    </p:spTree>
    <p:extLst>
      <p:ext uri="{BB962C8B-B14F-4D97-AF65-F5344CB8AC3E}">
        <p14:creationId xmlns:p14="http://schemas.microsoft.com/office/powerpoint/2010/main" val="11094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Landsat</a:t>
            </a:r>
            <a:r>
              <a:rPr lang="en-US" baseline="0" dirty="0" smtClean="0"/>
              <a:t> images provide an opportunity to extend our field monitoring record back in time.  Images are available for the period 1984 to present, with good coverage from about 1992 to present.  The Landsat Path 30 Row 36 image tile covers an area of about 12,000 square miles, including the majority of the field monitoring sites.</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5</a:t>
            </a:fld>
            <a:endParaRPr lang="en-US"/>
          </a:p>
        </p:txBody>
      </p:sp>
    </p:spTree>
    <p:extLst>
      <p:ext uri="{BB962C8B-B14F-4D97-AF65-F5344CB8AC3E}">
        <p14:creationId xmlns:p14="http://schemas.microsoft.com/office/powerpoint/2010/main" val="145336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competed detailed topographic surveys for 27 of the sites in this image tile,</a:t>
            </a:r>
            <a:r>
              <a:rPr lang="en-US" baseline="0" dirty="0" smtClean="0"/>
              <a:t> allowing us to calculate water depth and volume from the satellite images.</a:t>
            </a:r>
            <a:r>
              <a:rPr lang="en-US" dirty="0" smtClean="0"/>
              <a:t> </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6</a:t>
            </a:fld>
            <a:endParaRPr lang="en-US"/>
          </a:p>
        </p:txBody>
      </p:sp>
    </p:spTree>
    <p:extLst>
      <p:ext uri="{BB962C8B-B14F-4D97-AF65-F5344CB8AC3E}">
        <p14:creationId xmlns:p14="http://schemas.microsoft.com/office/powerpoint/2010/main" val="157836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142 Landsat</a:t>
            </a:r>
            <a:r>
              <a:rPr lang="en-US" baseline="0" dirty="0" smtClean="0"/>
              <a:t> scenes coving an 11 year period from January 2002 through December 2012 to reconstruct water level records for these 27 playas.</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7</a:t>
            </a:fld>
            <a:endParaRPr lang="en-US"/>
          </a:p>
        </p:txBody>
      </p:sp>
    </p:spTree>
    <p:extLst>
      <p:ext uri="{BB962C8B-B14F-4D97-AF65-F5344CB8AC3E}">
        <p14:creationId xmlns:p14="http://schemas.microsoft.com/office/powerpoint/2010/main" val="82194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the image classification routines in ArcGIS</a:t>
            </a:r>
            <a:r>
              <a:rPr lang="en-US" baseline="0" dirty="0" smtClean="0"/>
              <a:t> 10.0 to define water areas in each scene.  This image shows particularly wet conditions on 1 December 2004, following widespread rainfall.</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8</a:t>
            </a:fld>
            <a:endParaRPr lang="en-US"/>
          </a:p>
        </p:txBody>
      </p:sp>
    </p:spTree>
    <p:extLst>
      <p:ext uri="{BB962C8B-B14F-4D97-AF65-F5344CB8AC3E}">
        <p14:creationId xmlns:p14="http://schemas.microsoft.com/office/powerpoint/2010/main" val="1900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Landsat images have 7 spectral</a:t>
            </a:r>
            <a:r>
              <a:rPr lang="en-US" baseline="0" dirty="0" smtClean="0"/>
              <a:t> bands, w</a:t>
            </a:r>
            <a:r>
              <a:rPr lang="en-US" dirty="0" smtClean="0"/>
              <a:t>e</a:t>
            </a:r>
            <a:r>
              <a:rPr lang="en-US" baseline="0" dirty="0" smtClean="0"/>
              <a:t> just used data from Band 5 to define water areas.  Band 5 images mid-range infrared light, in which water areas are uniformly dark, while soil minerals and vegetation are bright.  The exact cutoff values used to identify water areas varies seasonally with changes in the solar incidence angle and atmospheric conditions.</a:t>
            </a:r>
            <a:endParaRPr lang="en-US" dirty="0"/>
          </a:p>
        </p:txBody>
      </p:sp>
      <p:sp>
        <p:nvSpPr>
          <p:cNvPr id="4" name="Slide Number Placeholder 3"/>
          <p:cNvSpPr>
            <a:spLocks noGrp="1"/>
          </p:cNvSpPr>
          <p:nvPr>
            <p:ph type="sldNum" sz="quarter" idx="10"/>
          </p:nvPr>
        </p:nvSpPr>
        <p:spPr/>
        <p:txBody>
          <a:bodyPr/>
          <a:lstStyle/>
          <a:p>
            <a:fld id="{6FEC4F9E-DB33-45FD-9C73-F040AD33B970}" type="slidenum">
              <a:rPr lang="en-US" smtClean="0"/>
              <a:t>9</a:t>
            </a:fld>
            <a:endParaRPr lang="en-US"/>
          </a:p>
        </p:txBody>
      </p:sp>
    </p:spTree>
    <p:extLst>
      <p:ext uri="{BB962C8B-B14F-4D97-AF65-F5344CB8AC3E}">
        <p14:creationId xmlns:p14="http://schemas.microsoft.com/office/powerpoint/2010/main" val="10553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582DE-2F4D-4403-A745-F08E4E141A5B}"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C01A-873F-48A8-A917-A679BA083D5C}" type="slidenum">
              <a:rPr lang="en-US" smtClean="0"/>
              <a:t>‹#›</a:t>
            </a:fld>
            <a:endParaRPr lang="en-US"/>
          </a:p>
        </p:txBody>
      </p:sp>
    </p:spTree>
    <p:extLst>
      <p:ext uri="{BB962C8B-B14F-4D97-AF65-F5344CB8AC3E}">
        <p14:creationId xmlns:p14="http://schemas.microsoft.com/office/powerpoint/2010/main" val="291736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582DE-2F4D-4403-A745-F08E4E141A5B}"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C01A-873F-48A8-A917-A679BA083D5C}" type="slidenum">
              <a:rPr lang="en-US" smtClean="0"/>
              <a:t>‹#›</a:t>
            </a:fld>
            <a:endParaRPr lang="en-US"/>
          </a:p>
        </p:txBody>
      </p:sp>
    </p:spTree>
    <p:extLst>
      <p:ext uri="{BB962C8B-B14F-4D97-AF65-F5344CB8AC3E}">
        <p14:creationId xmlns:p14="http://schemas.microsoft.com/office/powerpoint/2010/main" val="401699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582DE-2F4D-4403-A745-F08E4E141A5B}"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C01A-873F-48A8-A917-A679BA083D5C}" type="slidenum">
              <a:rPr lang="en-US" smtClean="0"/>
              <a:t>‹#›</a:t>
            </a:fld>
            <a:endParaRPr lang="en-US"/>
          </a:p>
        </p:txBody>
      </p:sp>
    </p:spTree>
    <p:extLst>
      <p:ext uri="{BB962C8B-B14F-4D97-AF65-F5344CB8AC3E}">
        <p14:creationId xmlns:p14="http://schemas.microsoft.com/office/powerpoint/2010/main" val="257689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791AEE-AD07-42D8-8E69-7CC39F631301}" type="slidenum">
              <a:rPr lang="en-US"/>
              <a:pPr>
                <a:defRPr/>
              </a:pPr>
              <a:t>‹#›</a:t>
            </a:fld>
            <a:endParaRPr lang="en-US"/>
          </a:p>
        </p:txBody>
      </p:sp>
    </p:spTree>
    <p:extLst>
      <p:ext uri="{BB962C8B-B14F-4D97-AF65-F5344CB8AC3E}">
        <p14:creationId xmlns:p14="http://schemas.microsoft.com/office/powerpoint/2010/main" val="217727108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582DE-2F4D-4403-A745-F08E4E141A5B}"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C01A-873F-48A8-A917-A679BA083D5C}" type="slidenum">
              <a:rPr lang="en-US" smtClean="0"/>
              <a:t>‹#›</a:t>
            </a:fld>
            <a:endParaRPr lang="en-US"/>
          </a:p>
        </p:txBody>
      </p:sp>
    </p:spTree>
    <p:extLst>
      <p:ext uri="{BB962C8B-B14F-4D97-AF65-F5344CB8AC3E}">
        <p14:creationId xmlns:p14="http://schemas.microsoft.com/office/powerpoint/2010/main" val="210904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582DE-2F4D-4403-A745-F08E4E141A5B}"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C01A-873F-48A8-A917-A679BA083D5C}" type="slidenum">
              <a:rPr lang="en-US" smtClean="0"/>
              <a:t>‹#›</a:t>
            </a:fld>
            <a:endParaRPr lang="en-US"/>
          </a:p>
        </p:txBody>
      </p:sp>
    </p:spTree>
    <p:extLst>
      <p:ext uri="{BB962C8B-B14F-4D97-AF65-F5344CB8AC3E}">
        <p14:creationId xmlns:p14="http://schemas.microsoft.com/office/powerpoint/2010/main" val="196777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582DE-2F4D-4403-A745-F08E4E141A5B}" type="datetimeFigureOut">
              <a:rPr lang="en-US" smtClean="0"/>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EC01A-873F-48A8-A917-A679BA083D5C}" type="slidenum">
              <a:rPr lang="en-US" smtClean="0"/>
              <a:t>‹#›</a:t>
            </a:fld>
            <a:endParaRPr lang="en-US"/>
          </a:p>
        </p:txBody>
      </p:sp>
    </p:spTree>
    <p:extLst>
      <p:ext uri="{BB962C8B-B14F-4D97-AF65-F5344CB8AC3E}">
        <p14:creationId xmlns:p14="http://schemas.microsoft.com/office/powerpoint/2010/main" val="99960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582DE-2F4D-4403-A745-F08E4E141A5B}" type="datetimeFigureOut">
              <a:rPr lang="en-US" smtClean="0"/>
              <a:t>4/8/2013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EC01A-873F-48A8-A917-A679BA083D5C}" type="slidenum">
              <a:rPr lang="en-US" smtClean="0"/>
              <a:t>‹#›</a:t>
            </a:fld>
            <a:endParaRPr lang="en-US"/>
          </a:p>
        </p:txBody>
      </p:sp>
    </p:spTree>
    <p:extLst>
      <p:ext uri="{BB962C8B-B14F-4D97-AF65-F5344CB8AC3E}">
        <p14:creationId xmlns:p14="http://schemas.microsoft.com/office/powerpoint/2010/main" val="218705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582DE-2F4D-4403-A745-F08E4E141A5B}" type="datetimeFigureOut">
              <a:rPr lang="en-US" smtClean="0"/>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EC01A-873F-48A8-A917-A679BA083D5C}" type="slidenum">
              <a:rPr lang="en-US" smtClean="0"/>
              <a:t>‹#›</a:t>
            </a:fld>
            <a:endParaRPr lang="en-US"/>
          </a:p>
        </p:txBody>
      </p:sp>
    </p:spTree>
    <p:extLst>
      <p:ext uri="{BB962C8B-B14F-4D97-AF65-F5344CB8AC3E}">
        <p14:creationId xmlns:p14="http://schemas.microsoft.com/office/powerpoint/2010/main" val="218345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582DE-2F4D-4403-A745-F08E4E141A5B}" type="datetimeFigureOut">
              <a:rPr lang="en-US" smtClean="0"/>
              <a:t>4/8/2013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EC01A-873F-48A8-A917-A679BA083D5C}" type="slidenum">
              <a:rPr lang="en-US" smtClean="0"/>
              <a:t>‹#›</a:t>
            </a:fld>
            <a:endParaRPr lang="en-US"/>
          </a:p>
        </p:txBody>
      </p:sp>
    </p:spTree>
    <p:extLst>
      <p:ext uri="{BB962C8B-B14F-4D97-AF65-F5344CB8AC3E}">
        <p14:creationId xmlns:p14="http://schemas.microsoft.com/office/powerpoint/2010/main" val="88994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582DE-2F4D-4403-A745-F08E4E141A5B}" type="datetimeFigureOut">
              <a:rPr lang="en-US" smtClean="0"/>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EC01A-873F-48A8-A917-A679BA083D5C}" type="slidenum">
              <a:rPr lang="en-US" smtClean="0"/>
              <a:t>‹#›</a:t>
            </a:fld>
            <a:endParaRPr lang="en-US"/>
          </a:p>
        </p:txBody>
      </p:sp>
    </p:spTree>
    <p:extLst>
      <p:ext uri="{BB962C8B-B14F-4D97-AF65-F5344CB8AC3E}">
        <p14:creationId xmlns:p14="http://schemas.microsoft.com/office/powerpoint/2010/main" val="423741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582DE-2F4D-4403-A745-F08E4E141A5B}" type="datetimeFigureOut">
              <a:rPr lang="en-US" smtClean="0"/>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EC01A-873F-48A8-A917-A679BA083D5C}" type="slidenum">
              <a:rPr lang="en-US" smtClean="0"/>
              <a:t>‹#›</a:t>
            </a:fld>
            <a:endParaRPr lang="en-US"/>
          </a:p>
        </p:txBody>
      </p:sp>
    </p:spTree>
    <p:extLst>
      <p:ext uri="{BB962C8B-B14F-4D97-AF65-F5344CB8AC3E}">
        <p14:creationId xmlns:p14="http://schemas.microsoft.com/office/powerpoint/2010/main" val="1611763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582DE-2F4D-4403-A745-F08E4E141A5B}" type="datetimeFigureOut">
              <a:rPr lang="en-US" smtClean="0"/>
              <a:t>4/8/2013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EC01A-873F-48A8-A917-A679BA083D5C}" type="slidenum">
              <a:rPr lang="en-US" smtClean="0"/>
              <a:t>‹#›</a:t>
            </a:fld>
            <a:endParaRPr lang="en-US"/>
          </a:p>
        </p:txBody>
      </p:sp>
    </p:spTree>
    <p:extLst>
      <p:ext uri="{BB962C8B-B14F-4D97-AF65-F5344CB8AC3E}">
        <p14:creationId xmlns:p14="http://schemas.microsoft.com/office/powerpoint/2010/main" val="54821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twdb.state.tx.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4.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mailto:andrew.weinberg@twdb.texas.go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chart" Target="../charts/char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1" descr="pd_wiki_PlayaLake-USFWS"/>
          <p:cNvPicPr>
            <a:picLocks noChangeAspect="1" noChangeArrowheads="1"/>
          </p:cNvPicPr>
          <p:nvPr/>
        </p:nvPicPr>
        <p:blipFill>
          <a:blip r:embed="rId3" cstate="print"/>
          <a:srcRect b="9091"/>
          <a:stretch>
            <a:fillRect/>
          </a:stretch>
        </p:blipFill>
        <p:spPr bwMode="auto">
          <a:xfrm>
            <a:off x="0" y="0"/>
            <a:ext cx="9144000" cy="6858000"/>
          </a:xfrm>
          <a:prstGeom prst="rect">
            <a:avLst/>
          </a:prstGeom>
          <a:noFill/>
          <a:ln w="9525">
            <a:noFill/>
            <a:miter lim="800000"/>
            <a:headEnd/>
            <a:tailEnd/>
          </a:ln>
        </p:spPr>
      </p:pic>
      <p:sp>
        <p:nvSpPr>
          <p:cNvPr id="15362" name="Rectangle 2"/>
          <p:cNvSpPr>
            <a:spLocks noGrp="1" noChangeArrowheads="1"/>
          </p:cNvSpPr>
          <p:nvPr>
            <p:ph type="ctrTitle"/>
          </p:nvPr>
        </p:nvSpPr>
        <p:spPr>
          <a:xfrm>
            <a:off x="428938" y="885825"/>
            <a:ext cx="8191500" cy="1470025"/>
          </a:xfrm>
        </p:spPr>
        <p:txBody>
          <a:bodyPr>
            <a:noAutofit/>
          </a:bodyPr>
          <a:lstStyle/>
          <a:p>
            <a:r>
              <a:rPr lang="en-US" sz="3600" b="1" dirty="0">
                <a:solidFill>
                  <a:schemeClr val="bg1"/>
                </a:solidFill>
              </a:rPr>
              <a:t>ASSESSING THE FEASIBILITY OF RECHARGE ENHANCEMENT FROM PLAYA LAKES ON THE TEXAS HIGH PLAINS</a:t>
            </a:r>
            <a:endParaRPr lang="en-US" sz="3600" dirty="0">
              <a:solidFill>
                <a:schemeClr val="bg1"/>
              </a:solidFill>
            </a:endParaRPr>
          </a:p>
        </p:txBody>
      </p:sp>
      <p:sp>
        <p:nvSpPr>
          <p:cNvPr id="15363" name="Rectangle 3"/>
          <p:cNvSpPr>
            <a:spLocks noGrp="1" noChangeArrowheads="1"/>
          </p:cNvSpPr>
          <p:nvPr>
            <p:ph type="subTitle" idx="1"/>
          </p:nvPr>
        </p:nvSpPr>
        <p:spPr>
          <a:xfrm>
            <a:off x="1207824" y="2463800"/>
            <a:ext cx="6705600" cy="1752600"/>
          </a:xfrm>
        </p:spPr>
        <p:txBody>
          <a:bodyPr>
            <a:normAutofit/>
          </a:bodyPr>
          <a:lstStyle/>
          <a:p>
            <a:r>
              <a:rPr lang="en-US" dirty="0" smtClean="0">
                <a:solidFill>
                  <a:schemeClr val="bg1"/>
                </a:solidFill>
              </a:rPr>
              <a:t>Preliminary Resource Assessment and Alternatives Analysis</a:t>
            </a:r>
          </a:p>
        </p:txBody>
      </p:sp>
      <p:sp>
        <p:nvSpPr>
          <p:cNvPr id="15364" name="Text Box 4"/>
          <p:cNvSpPr txBox="1">
            <a:spLocks noChangeArrowheads="1"/>
          </p:cNvSpPr>
          <p:nvPr/>
        </p:nvSpPr>
        <p:spPr bwMode="auto">
          <a:xfrm>
            <a:off x="2232025" y="347663"/>
            <a:ext cx="4692650" cy="457200"/>
          </a:xfrm>
          <a:prstGeom prst="rect">
            <a:avLst/>
          </a:prstGeom>
          <a:noFill/>
          <a:ln w="9525">
            <a:noFill/>
            <a:miter lim="800000"/>
            <a:headEnd/>
            <a:tailEnd/>
          </a:ln>
        </p:spPr>
        <p:txBody>
          <a:bodyPr wrap="none">
            <a:spAutoFit/>
          </a:bodyPr>
          <a:lstStyle/>
          <a:p>
            <a:r>
              <a:rPr lang="en-US" sz="2400" dirty="0">
                <a:solidFill>
                  <a:schemeClr val="bg1"/>
                </a:solidFill>
              </a:rPr>
              <a:t>Texas Water Development Board</a:t>
            </a:r>
          </a:p>
        </p:txBody>
      </p:sp>
      <p:pic>
        <p:nvPicPr>
          <p:cNvPr id="15365" name="Picture 6" descr="Texas Water Development Board">
            <a:hlinkClick r:id="rId4"/>
          </p:cNvPr>
          <p:cNvPicPr>
            <a:picLocks noChangeAspect="1" noChangeArrowheads="1"/>
          </p:cNvPicPr>
          <p:nvPr/>
        </p:nvPicPr>
        <p:blipFill>
          <a:blip r:embed="rId5" cstate="print"/>
          <a:srcRect/>
          <a:stretch>
            <a:fillRect/>
          </a:stretch>
        </p:blipFill>
        <p:spPr bwMode="auto">
          <a:xfrm>
            <a:off x="3871913" y="5418138"/>
            <a:ext cx="1381125" cy="1381125"/>
          </a:xfrm>
          <a:prstGeom prst="rect">
            <a:avLst/>
          </a:prstGeom>
          <a:noFill/>
          <a:ln w="9525">
            <a:noFill/>
            <a:miter lim="800000"/>
            <a:headEnd/>
            <a:tailEnd/>
          </a:ln>
        </p:spPr>
      </p:pic>
    </p:spTree>
    <p:extLst>
      <p:ext uri="{BB962C8B-B14F-4D97-AF65-F5344CB8AC3E}">
        <p14:creationId xmlns:p14="http://schemas.microsoft.com/office/powerpoint/2010/main" val="3406320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1438" y="425161"/>
            <a:ext cx="4447884" cy="523220"/>
          </a:xfrm>
          <a:prstGeom prst="rect">
            <a:avLst/>
          </a:prstGeom>
          <a:noFill/>
        </p:spPr>
        <p:txBody>
          <a:bodyPr wrap="none" rtlCol="0">
            <a:spAutoFit/>
          </a:bodyPr>
          <a:lstStyle/>
          <a:p>
            <a:r>
              <a:rPr lang="en-US" sz="2800" b="1" dirty="0" smtClean="0"/>
              <a:t>Landsat Band 5 classification</a:t>
            </a:r>
            <a:endParaRPr lang="en-US" sz="2800" b="1" dirty="0"/>
          </a:p>
        </p:txBody>
      </p:sp>
      <p:grpSp>
        <p:nvGrpSpPr>
          <p:cNvPr id="18" name="Group 17"/>
          <p:cNvGrpSpPr/>
          <p:nvPr/>
        </p:nvGrpSpPr>
        <p:grpSpPr>
          <a:xfrm>
            <a:off x="3086100" y="1438276"/>
            <a:ext cx="5981874" cy="4514850"/>
            <a:chOff x="2790825" y="1438276"/>
            <a:chExt cx="5981874" cy="451485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708" t="8512" r="9501" b="10799"/>
            <a:stretch/>
          </p:blipFill>
          <p:spPr bwMode="auto">
            <a:xfrm>
              <a:off x="2790825" y="1438276"/>
              <a:ext cx="563880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09628" y="2633848"/>
              <a:ext cx="3920176" cy="369332"/>
            </a:xfrm>
            <a:prstGeom prst="rect">
              <a:avLst/>
            </a:prstGeom>
            <a:noFill/>
          </p:spPr>
          <p:txBody>
            <a:bodyPr wrap="none" rtlCol="0">
              <a:spAutoFit/>
            </a:bodyPr>
            <a:lstStyle/>
            <a:p>
              <a:r>
                <a:rPr lang="en-US" dirty="0" smtClean="0"/>
                <a:t>Scan line band gap in Landsat 7 imagery</a:t>
              </a:r>
              <a:endParaRPr lang="en-US" dirty="0"/>
            </a:p>
          </p:txBody>
        </p:sp>
        <p:cxnSp>
          <p:nvCxnSpPr>
            <p:cNvPr id="5" name="Straight Arrow Connector 4"/>
            <p:cNvCxnSpPr>
              <a:stCxn id="2" idx="0"/>
            </p:cNvCxnSpPr>
            <p:nvPr/>
          </p:nvCxnSpPr>
          <p:spPr>
            <a:xfrm flipV="1">
              <a:off x="4769716" y="2123210"/>
              <a:ext cx="296223" cy="5106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81824" y="2871973"/>
              <a:ext cx="1790875" cy="646331"/>
            </a:xfrm>
            <a:prstGeom prst="rect">
              <a:avLst/>
            </a:prstGeom>
            <a:noFill/>
          </p:spPr>
          <p:txBody>
            <a:bodyPr wrap="square" rtlCol="0">
              <a:spAutoFit/>
            </a:bodyPr>
            <a:lstStyle/>
            <a:p>
              <a:r>
                <a:rPr lang="en-US" dirty="0" smtClean="0"/>
                <a:t>Mapped playa area (blue)</a:t>
              </a:r>
              <a:endParaRPr lang="en-US" dirty="0"/>
            </a:p>
          </p:txBody>
        </p:sp>
        <p:cxnSp>
          <p:nvCxnSpPr>
            <p:cNvPr id="7" name="Straight Arrow Connector 6"/>
            <p:cNvCxnSpPr>
              <a:stCxn id="6" idx="1"/>
            </p:cNvCxnSpPr>
            <p:nvPr/>
          </p:nvCxnSpPr>
          <p:spPr>
            <a:xfrm flipH="1">
              <a:off x="6229352" y="3195139"/>
              <a:ext cx="752472" cy="3862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14649" y="3429000"/>
              <a:ext cx="1276351" cy="646331"/>
            </a:xfrm>
            <a:prstGeom prst="rect">
              <a:avLst/>
            </a:prstGeom>
            <a:noFill/>
          </p:spPr>
          <p:txBody>
            <a:bodyPr wrap="square" rtlCol="0">
              <a:spAutoFit/>
            </a:bodyPr>
            <a:lstStyle/>
            <a:p>
              <a:r>
                <a:rPr lang="en-US" dirty="0" smtClean="0"/>
                <a:t>Water area (red)</a:t>
              </a:r>
              <a:endParaRPr lang="en-US" dirty="0"/>
            </a:p>
          </p:txBody>
        </p:sp>
        <p:cxnSp>
          <p:nvCxnSpPr>
            <p:cNvPr id="13" name="Straight Arrow Connector 12"/>
            <p:cNvCxnSpPr>
              <a:stCxn id="12" idx="3"/>
            </p:cNvCxnSpPr>
            <p:nvPr/>
          </p:nvCxnSpPr>
          <p:spPr>
            <a:xfrm>
              <a:off x="4191000" y="3752166"/>
              <a:ext cx="523875" cy="1816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 Placeholder 3"/>
          <p:cNvSpPr txBox="1">
            <a:spLocks/>
          </p:cNvSpPr>
          <p:nvPr/>
        </p:nvSpPr>
        <p:spPr>
          <a:xfrm>
            <a:off x="457201" y="1435100"/>
            <a:ext cx="2647950" cy="46910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800" dirty="0" smtClean="0"/>
              <a:t>Landsat 5 and Landsat 7 Band 5 imagery utilized</a:t>
            </a:r>
          </a:p>
          <a:p>
            <a:pPr marL="285750" indent="-285750"/>
            <a:r>
              <a:rPr lang="en-US" sz="1800" dirty="0" smtClean="0"/>
              <a:t>Water areas identified using default </a:t>
            </a:r>
            <a:r>
              <a:rPr lang="en-US" sz="1800" dirty="0" err="1" smtClean="0"/>
              <a:t>ArcMap</a:t>
            </a:r>
            <a:r>
              <a:rPr lang="en-US" sz="1800" dirty="0" smtClean="0"/>
              <a:t> natural breaks classification</a:t>
            </a:r>
          </a:p>
          <a:p>
            <a:pPr marL="285750" indent="-285750"/>
            <a:r>
              <a:rPr lang="en-US" sz="1800" dirty="0" smtClean="0"/>
              <a:t>Water pixels contoured and saved as polygons</a:t>
            </a:r>
          </a:p>
          <a:p>
            <a:pPr marL="285750" indent="-285750"/>
            <a:r>
              <a:rPr lang="en-US" sz="1800" dirty="0" smtClean="0"/>
              <a:t>Polygon areas used with topographic data to derive water depth and volume</a:t>
            </a:r>
            <a:endParaRPr lang="en-US" sz="1800" dirty="0"/>
          </a:p>
        </p:txBody>
      </p:sp>
    </p:spTree>
    <p:extLst>
      <p:ext uri="{BB962C8B-B14F-4D97-AF65-F5344CB8AC3E}">
        <p14:creationId xmlns:p14="http://schemas.microsoft.com/office/powerpoint/2010/main" val="910931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GPS survey of playa topography</a:t>
            </a:r>
            <a:endParaRPr lang="en-US" sz="2800" dirty="0"/>
          </a:p>
        </p:txBody>
      </p:sp>
      <p:sp>
        <p:nvSpPr>
          <p:cNvPr id="4" name="Text Placeholder 3"/>
          <p:cNvSpPr>
            <a:spLocks noGrp="1"/>
          </p:cNvSpPr>
          <p:nvPr>
            <p:ph type="body" sz="half" idx="2"/>
          </p:nvPr>
        </p:nvSpPr>
        <p:spPr/>
        <p:txBody>
          <a:bodyPr>
            <a:normAutofit/>
          </a:bodyPr>
          <a:lstStyle/>
          <a:p>
            <a:pPr marL="285750" indent="-285750">
              <a:buFont typeface="Arial" pitchFamily="34" charset="0"/>
              <a:buChar char="•"/>
            </a:pPr>
            <a:r>
              <a:rPr lang="en-US" sz="1800" dirty="0" smtClean="0"/>
              <a:t>Trimble R-6 Base and Rover</a:t>
            </a:r>
          </a:p>
          <a:p>
            <a:pPr marL="285750" indent="-285750">
              <a:buFont typeface="Arial" pitchFamily="34" charset="0"/>
              <a:buChar char="•"/>
            </a:pPr>
            <a:r>
              <a:rPr lang="en-US" sz="1800" dirty="0" smtClean="0"/>
              <a:t>Local area survey, not tied to regional benchmarks</a:t>
            </a:r>
          </a:p>
          <a:p>
            <a:pPr marL="285750" indent="-285750">
              <a:buFont typeface="Arial" pitchFamily="34" charset="0"/>
              <a:buChar char="•"/>
            </a:pPr>
            <a:r>
              <a:rPr lang="en-US" sz="1800" dirty="0" smtClean="0"/>
              <a:t>Base location on stable point outside playa to allow repeat surveys to assess sedimentation and soil movement</a:t>
            </a:r>
            <a:endParaRPr lang="en-US" sz="1800" dirty="0"/>
          </a:p>
        </p:txBody>
      </p:sp>
      <p:pic>
        <p:nvPicPr>
          <p:cNvPr id="1026" name="Picture 2" descr="C:\Users\AWeinber\Documents\Playa Project\survey data\hollenstein resurve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41"/>
          <a:stretch/>
        </p:blipFill>
        <p:spPr bwMode="auto">
          <a:xfrm>
            <a:off x="3893167" y="700644"/>
            <a:ext cx="4597689" cy="3832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ollenstein Base.JPG"/>
          <p:cNvPicPr>
            <a:picLocks noChangeAspect="1"/>
          </p:cNvPicPr>
          <p:nvPr/>
        </p:nvPicPr>
        <p:blipFill>
          <a:blip r:embed="rId4" cstate="print"/>
          <a:stretch>
            <a:fillRect/>
          </a:stretch>
        </p:blipFill>
        <p:spPr>
          <a:xfrm>
            <a:off x="306779" y="3921980"/>
            <a:ext cx="3251200" cy="2438400"/>
          </a:xfrm>
          <a:prstGeom prst="rect">
            <a:avLst/>
          </a:prstGeom>
        </p:spPr>
      </p:pic>
    </p:spTree>
    <p:extLst>
      <p:ext uri="{BB962C8B-B14F-4D97-AF65-F5344CB8AC3E}">
        <p14:creationId xmlns:p14="http://schemas.microsoft.com/office/powerpoint/2010/main" val="615606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3388" y="214998"/>
            <a:ext cx="6661247" cy="523220"/>
          </a:xfrm>
          <a:prstGeom prst="rect">
            <a:avLst/>
          </a:prstGeom>
          <a:noFill/>
        </p:spPr>
        <p:txBody>
          <a:bodyPr wrap="none" rtlCol="0">
            <a:spAutoFit/>
          </a:bodyPr>
          <a:lstStyle/>
          <a:p>
            <a:r>
              <a:rPr lang="en-US" sz="2800" b="1" dirty="0" smtClean="0"/>
              <a:t>Water level and water volume calculations</a:t>
            </a:r>
            <a:endParaRPr lang="en-US" sz="28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 t="20060" r="44700" b="10000"/>
          <a:stretch/>
        </p:blipFill>
        <p:spPr bwMode="auto">
          <a:xfrm>
            <a:off x="464023" y="696995"/>
            <a:ext cx="7492622" cy="592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008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666795887"/>
              </p:ext>
            </p:extLst>
          </p:nvPr>
        </p:nvGraphicFramePr>
        <p:xfrm>
          <a:off x="630621" y="1638300"/>
          <a:ext cx="8082455" cy="3162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21716582"/>
              </p:ext>
            </p:extLst>
          </p:nvPr>
        </p:nvGraphicFramePr>
        <p:xfrm>
          <a:off x="1555845" y="5098831"/>
          <a:ext cx="6141492" cy="751054"/>
        </p:xfrm>
        <a:graphic>
          <a:graphicData uri="http://schemas.openxmlformats.org/drawingml/2006/table">
            <a:tbl>
              <a:tblPr>
                <a:tableStyleId>{5C22544A-7EE6-4342-B048-85BDC9FD1C3A}</a:tableStyleId>
              </a:tblPr>
              <a:tblGrid>
                <a:gridCol w="1694205"/>
                <a:gridCol w="1609494"/>
                <a:gridCol w="1482429"/>
                <a:gridCol w="1355364"/>
              </a:tblGrid>
              <a:tr h="537694">
                <a:tc>
                  <a:txBody>
                    <a:bodyPr/>
                    <a:lstStyle/>
                    <a:p>
                      <a:pPr algn="ctr" fontAlgn="b"/>
                      <a:r>
                        <a:rPr lang="en-US" sz="1400" u="none" strike="noStrike" dirty="0">
                          <a:effectLst/>
                        </a:rPr>
                        <a:t>Playa area, acres</a:t>
                      </a:r>
                      <a:endParaRPr lang="en-US" sz="1400" b="0" i="0" u="none" strike="noStrike" dirty="0">
                        <a:solidFill>
                          <a:srgbClr val="000000"/>
                        </a:solidFill>
                        <a:effectLst/>
                        <a:latin typeface="Calibri"/>
                      </a:endParaRPr>
                    </a:p>
                  </a:txBody>
                  <a:tcPr marL="0" marR="0" marT="0" marB="0" anchor="b"/>
                </a:tc>
                <a:tc>
                  <a:txBody>
                    <a:bodyPr/>
                    <a:lstStyle/>
                    <a:p>
                      <a:pPr algn="ctr" fontAlgn="b"/>
                      <a:r>
                        <a:rPr lang="en-US" sz="1400" u="none" strike="noStrike">
                          <a:effectLst/>
                        </a:rPr>
                        <a:t>Percent time flooded</a:t>
                      </a:r>
                      <a:endParaRPr lang="en-US" sz="1400" b="0" i="0" u="none" strike="noStrike">
                        <a:solidFill>
                          <a:srgbClr val="000000"/>
                        </a:solidFill>
                        <a:effectLst/>
                        <a:latin typeface="Calibri"/>
                      </a:endParaRPr>
                    </a:p>
                  </a:txBody>
                  <a:tcPr marL="0" marR="0" marT="0" marB="0" anchor="b"/>
                </a:tc>
                <a:tc>
                  <a:txBody>
                    <a:bodyPr/>
                    <a:lstStyle/>
                    <a:p>
                      <a:pPr algn="ctr" fontAlgn="b"/>
                      <a:r>
                        <a:rPr lang="nl-NL" sz="1400" u="none" strike="noStrike" dirty="0" smtClean="0">
                          <a:effectLst/>
                        </a:rPr>
                        <a:t>Total flood vol</a:t>
                      </a:r>
                      <a:r>
                        <a:rPr lang="nl-NL" sz="1400" u="none" strike="noStrike" dirty="0">
                          <a:effectLst/>
                        </a:rPr>
                        <a:t>, ac ft</a:t>
                      </a:r>
                      <a:endParaRPr lang="nl-NL" sz="1400" b="0" i="0" u="none" strike="noStrike" dirty="0">
                        <a:solidFill>
                          <a:srgbClr val="000000"/>
                        </a:solidFill>
                        <a:effectLst/>
                        <a:latin typeface="Calibri"/>
                      </a:endParaRPr>
                    </a:p>
                  </a:txBody>
                  <a:tcPr marL="0" marR="0" marT="0" marB="0" anchor="b"/>
                </a:tc>
                <a:tc>
                  <a:txBody>
                    <a:bodyPr/>
                    <a:lstStyle/>
                    <a:p>
                      <a:pPr algn="ctr" fontAlgn="b"/>
                      <a:r>
                        <a:rPr lang="en-US" sz="1400" u="none" strike="noStrike">
                          <a:effectLst/>
                        </a:rPr>
                        <a:t>Annual vol, ac ft</a:t>
                      </a:r>
                      <a:endParaRPr lang="en-US" sz="1400" b="0" i="0" u="none" strike="noStrike">
                        <a:solidFill>
                          <a:srgbClr val="000000"/>
                        </a:solidFill>
                        <a:effectLst/>
                        <a:latin typeface="Calibri"/>
                      </a:endParaRPr>
                    </a:p>
                  </a:txBody>
                  <a:tcPr marL="0" marR="0" marT="0" marB="0" anchor="b"/>
                </a:tc>
              </a:tr>
              <a:tr h="190500">
                <a:tc>
                  <a:txBody>
                    <a:bodyPr/>
                    <a:lstStyle/>
                    <a:p>
                      <a:pPr algn="ctr" fontAlgn="b"/>
                      <a:r>
                        <a:rPr lang="en-US" sz="1400" u="none" strike="noStrike" dirty="0">
                          <a:effectLst/>
                        </a:rPr>
                        <a:t>23.3</a:t>
                      </a:r>
                      <a:endParaRPr lang="en-US" sz="1400" b="0" i="0" u="none" strike="noStrike" dirty="0">
                        <a:solidFill>
                          <a:srgbClr val="000000"/>
                        </a:solidFill>
                        <a:effectLst/>
                        <a:latin typeface="Calibri"/>
                      </a:endParaRPr>
                    </a:p>
                  </a:txBody>
                  <a:tcPr marL="0" marR="0" marT="0" marB="0" anchor="b"/>
                </a:tc>
                <a:tc>
                  <a:txBody>
                    <a:bodyPr/>
                    <a:lstStyle/>
                    <a:p>
                      <a:pPr algn="ctr" fontAlgn="b"/>
                      <a:r>
                        <a:rPr lang="en-US" sz="1400" u="none" strike="noStrike" dirty="0">
                          <a:effectLst/>
                        </a:rPr>
                        <a:t>39.4%</a:t>
                      </a:r>
                      <a:endParaRPr lang="en-US" sz="1400" b="0" i="0" u="none" strike="noStrike" dirty="0">
                        <a:solidFill>
                          <a:srgbClr val="000000"/>
                        </a:solidFill>
                        <a:effectLst/>
                        <a:latin typeface="Calibri"/>
                      </a:endParaRPr>
                    </a:p>
                  </a:txBody>
                  <a:tcPr marL="0" marR="0" marT="0" marB="0" anchor="b"/>
                </a:tc>
                <a:tc>
                  <a:txBody>
                    <a:bodyPr/>
                    <a:lstStyle/>
                    <a:p>
                      <a:pPr algn="ctr" fontAlgn="b"/>
                      <a:r>
                        <a:rPr lang="en-US" sz="1400" u="none" strike="noStrike" dirty="0">
                          <a:effectLst/>
                        </a:rPr>
                        <a:t>496.4</a:t>
                      </a:r>
                      <a:endParaRPr lang="en-US" sz="1400" b="0" i="0" u="none" strike="noStrike" dirty="0">
                        <a:solidFill>
                          <a:srgbClr val="000000"/>
                        </a:solidFill>
                        <a:effectLst/>
                        <a:latin typeface="Calibri"/>
                      </a:endParaRPr>
                    </a:p>
                  </a:txBody>
                  <a:tcPr marL="0" marR="0" marT="0" marB="0" anchor="b"/>
                </a:tc>
                <a:tc>
                  <a:txBody>
                    <a:bodyPr/>
                    <a:lstStyle/>
                    <a:p>
                      <a:pPr algn="ctr" fontAlgn="b"/>
                      <a:r>
                        <a:rPr lang="en-US" sz="1400" u="none" strike="noStrike" dirty="0">
                          <a:effectLst/>
                        </a:rPr>
                        <a:t>45.1</a:t>
                      </a:r>
                      <a:endParaRPr lang="en-US" sz="1400" b="0" i="0" u="none" strike="noStrike" dirty="0">
                        <a:solidFill>
                          <a:srgbClr val="000000"/>
                        </a:solidFill>
                        <a:effectLst/>
                        <a:latin typeface="Calibri"/>
                      </a:endParaRPr>
                    </a:p>
                  </a:txBody>
                  <a:tcPr marL="0" marR="0" marT="0" marB="0" anchor="b"/>
                </a:tc>
              </a:tr>
            </a:tbl>
          </a:graphicData>
        </a:graphic>
      </p:graphicFrame>
      <p:sp>
        <p:nvSpPr>
          <p:cNvPr id="4" name="TextBox 3"/>
          <p:cNvSpPr txBox="1"/>
          <p:nvPr/>
        </p:nvSpPr>
        <p:spPr>
          <a:xfrm>
            <a:off x="699841" y="546797"/>
            <a:ext cx="7673511" cy="523220"/>
          </a:xfrm>
          <a:prstGeom prst="rect">
            <a:avLst/>
          </a:prstGeom>
          <a:noFill/>
        </p:spPr>
        <p:txBody>
          <a:bodyPr wrap="none" rtlCol="0">
            <a:spAutoFit/>
          </a:bodyPr>
          <a:lstStyle/>
          <a:p>
            <a:r>
              <a:rPr lang="en-US" sz="2800" b="1" dirty="0" smtClean="0"/>
              <a:t>Reconstructed water levels with GIS and field data</a:t>
            </a:r>
            <a:endParaRPr lang="en-US" sz="2800" b="1" dirty="0"/>
          </a:p>
        </p:txBody>
      </p:sp>
    </p:spTree>
    <p:extLst>
      <p:ext uri="{BB962C8B-B14F-4D97-AF65-F5344CB8AC3E}">
        <p14:creationId xmlns:p14="http://schemas.microsoft.com/office/powerpoint/2010/main" val="3691860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08376101"/>
              </p:ext>
            </p:extLst>
          </p:nvPr>
        </p:nvGraphicFramePr>
        <p:xfrm>
          <a:off x="1241946" y="5088321"/>
          <a:ext cx="6849100" cy="426720"/>
        </p:xfrm>
        <a:graphic>
          <a:graphicData uri="http://schemas.openxmlformats.org/drawingml/2006/table">
            <a:tbl>
              <a:tblPr>
                <a:tableStyleId>{5C22544A-7EE6-4342-B048-85BDC9FD1C3A}</a:tableStyleId>
              </a:tblPr>
              <a:tblGrid>
                <a:gridCol w="1788944"/>
                <a:gridCol w="1788944"/>
                <a:gridCol w="1635606"/>
                <a:gridCol w="1635606"/>
              </a:tblGrid>
              <a:tr h="190500">
                <a:tc>
                  <a:txBody>
                    <a:bodyPr/>
                    <a:lstStyle/>
                    <a:p>
                      <a:pPr algn="ctr" fontAlgn="b"/>
                      <a:r>
                        <a:rPr lang="en-US" sz="1400" u="none" strike="noStrike">
                          <a:effectLst/>
                        </a:rPr>
                        <a:t>Playa area, ac</a:t>
                      </a:r>
                      <a:endParaRPr lang="en-US" sz="1400" b="0" i="0" u="none" strike="noStrike">
                        <a:solidFill>
                          <a:srgbClr val="000000"/>
                        </a:solidFill>
                        <a:effectLst/>
                        <a:latin typeface="Calibri"/>
                      </a:endParaRPr>
                    </a:p>
                  </a:txBody>
                  <a:tcPr marL="0" marR="0" marT="0" marB="0" anchor="b"/>
                </a:tc>
                <a:tc>
                  <a:txBody>
                    <a:bodyPr/>
                    <a:lstStyle/>
                    <a:p>
                      <a:pPr algn="ctr" fontAlgn="b"/>
                      <a:r>
                        <a:rPr lang="en-US" sz="1400" u="none" strike="noStrike">
                          <a:effectLst/>
                        </a:rPr>
                        <a:t>Percent time flooded</a:t>
                      </a:r>
                      <a:endParaRPr lang="en-US" sz="1400" b="0" i="0" u="none" strike="noStrike">
                        <a:solidFill>
                          <a:srgbClr val="000000"/>
                        </a:solidFill>
                        <a:effectLst/>
                        <a:latin typeface="Calibri"/>
                      </a:endParaRPr>
                    </a:p>
                  </a:txBody>
                  <a:tcPr marL="0" marR="0" marT="0" marB="0" anchor="b"/>
                </a:tc>
                <a:tc>
                  <a:txBody>
                    <a:bodyPr/>
                    <a:lstStyle/>
                    <a:p>
                      <a:pPr algn="ctr" fontAlgn="b"/>
                      <a:r>
                        <a:rPr lang="nl-NL" sz="1400" u="none" strike="noStrike" dirty="0" smtClean="0">
                          <a:effectLst/>
                        </a:rPr>
                        <a:t>Total </a:t>
                      </a:r>
                      <a:r>
                        <a:rPr lang="nl-NL" sz="1400" u="none" strike="noStrike" dirty="0">
                          <a:effectLst/>
                        </a:rPr>
                        <a:t>flood vol, ac ft</a:t>
                      </a:r>
                      <a:endParaRPr lang="nl-NL" sz="1400" b="0" i="0" u="none" strike="noStrike" dirty="0">
                        <a:solidFill>
                          <a:srgbClr val="000000"/>
                        </a:solidFill>
                        <a:effectLst/>
                        <a:latin typeface="Calibri"/>
                      </a:endParaRPr>
                    </a:p>
                  </a:txBody>
                  <a:tcPr marL="0" marR="0" marT="0" marB="0" anchor="b"/>
                </a:tc>
                <a:tc>
                  <a:txBody>
                    <a:bodyPr/>
                    <a:lstStyle/>
                    <a:p>
                      <a:pPr algn="ctr" fontAlgn="b"/>
                      <a:r>
                        <a:rPr lang="en-US" sz="1400" u="none" strike="noStrike" dirty="0" smtClean="0">
                          <a:effectLst/>
                        </a:rPr>
                        <a:t>Annual </a:t>
                      </a:r>
                      <a:r>
                        <a:rPr lang="en-US" sz="1400" u="none" strike="noStrike" dirty="0">
                          <a:effectLst/>
                        </a:rPr>
                        <a:t>flood </a:t>
                      </a:r>
                      <a:r>
                        <a:rPr lang="en-US" sz="1400" u="none" strike="noStrike" dirty="0" err="1">
                          <a:effectLst/>
                        </a:rPr>
                        <a:t>vol</a:t>
                      </a:r>
                      <a:r>
                        <a:rPr lang="en-US" sz="1400" u="none" strike="noStrike" dirty="0">
                          <a:effectLst/>
                        </a:rPr>
                        <a:t>, ac </a:t>
                      </a:r>
                      <a:r>
                        <a:rPr lang="en-US" sz="1400" u="none" strike="noStrike" dirty="0" err="1">
                          <a:effectLst/>
                        </a:rPr>
                        <a:t>ft</a:t>
                      </a:r>
                      <a:endParaRPr lang="en-US" sz="1400" b="0" i="0" u="none" strike="noStrike" dirty="0">
                        <a:solidFill>
                          <a:srgbClr val="000000"/>
                        </a:solidFill>
                        <a:effectLst/>
                        <a:latin typeface="Calibri"/>
                      </a:endParaRPr>
                    </a:p>
                  </a:txBody>
                  <a:tcPr marL="0" marR="0" marT="0" marB="0" anchor="b"/>
                </a:tc>
              </a:tr>
              <a:tr h="190500">
                <a:tc>
                  <a:txBody>
                    <a:bodyPr/>
                    <a:lstStyle/>
                    <a:p>
                      <a:pPr algn="ctr" fontAlgn="b"/>
                      <a:r>
                        <a:rPr lang="en-US" sz="1400" u="none" strike="noStrike" dirty="0">
                          <a:effectLst/>
                        </a:rPr>
                        <a:t>30.62</a:t>
                      </a:r>
                      <a:endParaRPr lang="en-US" sz="1400" b="0" i="0" u="none" strike="noStrike" dirty="0">
                        <a:solidFill>
                          <a:srgbClr val="000000"/>
                        </a:solidFill>
                        <a:effectLst/>
                        <a:latin typeface="Calibri"/>
                      </a:endParaRPr>
                    </a:p>
                  </a:txBody>
                  <a:tcPr marL="0" marR="0" marT="0" marB="0" anchor="b"/>
                </a:tc>
                <a:tc>
                  <a:txBody>
                    <a:bodyPr/>
                    <a:lstStyle/>
                    <a:p>
                      <a:pPr algn="ctr" fontAlgn="b"/>
                      <a:r>
                        <a:rPr lang="en-US" sz="1400" u="none" strike="noStrike" dirty="0">
                          <a:effectLst/>
                        </a:rPr>
                        <a:t>10.3%</a:t>
                      </a:r>
                      <a:endParaRPr lang="en-US" sz="1400" b="0" i="0" u="none" strike="noStrike" dirty="0">
                        <a:solidFill>
                          <a:srgbClr val="000000"/>
                        </a:solidFill>
                        <a:effectLst/>
                        <a:latin typeface="Calibri"/>
                      </a:endParaRPr>
                    </a:p>
                  </a:txBody>
                  <a:tcPr marL="0" marR="0" marT="0" marB="0" anchor="b"/>
                </a:tc>
                <a:tc>
                  <a:txBody>
                    <a:bodyPr/>
                    <a:lstStyle/>
                    <a:p>
                      <a:pPr algn="ctr" fontAlgn="b"/>
                      <a:r>
                        <a:rPr lang="en-US" sz="1400" u="none" strike="noStrike" dirty="0">
                          <a:effectLst/>
                        </a:rPr>
                        <a:t>68.6</a:t>
                      </a:r>
                      <a:endParaRPr lang="en-US" sz="1400" b="0" i="0" u="none" strike="noStrike" dirty="0">
                        <a:solidFill>
                          <a:srgbClr val="000000"/>
                        </a:solidFill>
                        <a:effectLst/>
                        <a:latin typeface="Calibri"/>
                      </a:endParaRPr>
                    </a:p>
                  </a:txBody>
                  <a:tcPr marL="0" marR="0" marT="0" marB="0" anchor="b"/>
                </a:tc>
                <a:tc>
                  <a:txBody>
                    <a:bodyPr/>
                    <a:lstStyle/>
                    <a:p>
                      <a:pPr algn="ctr" fontAlgn="b"/>
                      <a:r>
                        <a:rPr lang="en-US" sz="1400" u="none" strike="noStrike" dirty="0">
                          <a:effectLst/>
                        </a:rPr>
                        <a:t>6.2</a:t>
                      </a:r>
                      <a:endParaRPr lang="en-US" sz="1400" b="0" i="0" u="none" strike="noStrike" dirty="0">
                        <a:solidFill>
                          <a:srgbClr val="000000"/>
                        </a:solidFill>
                        <a:effectLst/>
                        <a:latin typeface="Calibri"/>
                      </a:endParaRPr>
                    </a:p>
                  </a:txBody>
                  <a:tcPr marL="0" marR="0" marT="0"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100072373"/>
              </p:ext>
            </p:extLst>
          </p:nvPr>
        </p:nvGraphicFramePr>
        <p:xfrm>
          <a:off x="464025" y="1776526"/>
          <a:ext cx="8352430" cy="33049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85938" y="464909"/>
            <a:ext cx="8130266" cy="523220"/>
          </a:xfrm>
          <a:prstGeom prst="rect">
            <a:avLst/>
          </a:prstGeom>
          <a:noFill/>
        </p:spPr>
        <p:txBody>
          <a:bodyPr wrap="square" rtlCol="0">
            <a:spAutoFit/>
          </a:bodyPr>
          <a:lstStyle/>
          <a:p>
            <a:pPr algn="ctr"/>
            <a:r>
              <a:rPr lang="en-US" sz="2800" b="1" dirty="0" smtClean="0"/>
              <a:t>Reconstructed water levels with GIS and field data</a:t>
            </a:r>
            <a:endParaRPr lang="en-US" sz="2800" b="1" dirty="0"/>
          </a:p>
        </p:txBody>
      </p:sp>
    </p:spTree>
    <p:extLst>
      <p:ext uri="{BB962C8B-B14F-4D97-AF65-F5344CB8AC3E}">
        <p14:creationId xmlns:p14="http://schemas.microsoft.com/office/powerpoint/2010/main" val="2021752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Summary of reconstructed playa water levels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1655705"/>
              </p:ext>
            </p:extLst>
          </p:nvPr>
        </p:nvGraphicFramePr>
        <p:xfrm>
          <a:off x="4892431" y="120300"/>
          <a:ext cx="2946400" cy="6406926"/>
        </p:xfrm>
        <a:graphic>
          <a:graphicData uri="http://schemas.openxmlformats.org/drawingml/2006/table">
            <a:tbl>
              <a:tblPr>
                <a:tableStyleId>{5C22544A-7EE6-4342-B048-85BDC9FD1C3A}</a:tableStyleId>
              </a:tblPr>
              <a:tblGrid>
                <a:gridCol w="723738"/>
                <a:gridCol w="548520"/>
                <a:gridCol w="634044"/>
                <a:gridCol w="508000"/>
                <a:gridCol w="532098"/>
              </a:tblGrid>
              <a:tr h="637374">
                <a:tc>
                  <a:txBody>
                    <a:bodyPr/>
                    <a:lstStyle/>
                    <a:p>
                      <a:pPr algn="l" fontAlgn="b"/>
                      <a:r>
                        <a:rPr lang="en-US" sz="1100" b="1" u="none" strike="noStrike" dirty="0">
                          <a:effectLst/>
                        </a:rPr>
                        <a:t>Playa ID</a:t>
                      </a:r>
                      <a:endParaRPr lang="en-US" sz="11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mn-lt"/>
                        </a:rPr>
                        <a:t>Area</a:t>
                      </a:r>
                      <a:r>
                        <a:rPr lang="en-US" sz="1100" b="1" i="0" u="none" strike="noStrike" dirty="0">
                          <a:solidFill>
                            <a:srgbClr val="000000"/>
                          </a:solidFill>
                          <a:effectLst/>
                          <a:latin typeface="+mn-lt"/>
                        </a:rPr>
                        <a:t>, </a:t>
                      </a:r>
                      <a:endParaRPr lang="en-US" sz="1100" b="1" i="0" u="none" strike="noStrike" dirty="0" smtClean="0">
                        <a:solidFill>
                          <a:srgbClr val="000000"/>
                        </a:solidFill>
                        <a:effectLst/>
                        <a:latin typeface="+mn-lt"/>
                      </a:endParaRPr>
                    </a:p>
                    <a:p>
                      <a:pPr algn="ctr" fontAlgn="b"/>
                      <a:r>
                        <a:rPr lang="en-US" sz="1100" b="1" i="0" u="none" strike="noStrike" dirty="0" smtClean="0">
                          <a:solidFill>
                            <a:srgbClr val="000000"/>
                          </a:solidFill>
                          <a:effectLst/>
                          <a:latin typeface="+mn-lt"/>
                        </a:rPr>
                        <a:t>acres</a:t>
                      </a:r>
                      <a:endParaRPr lang="en-US" sz="1100" b="1" i="0" u="none" strike="noStrike" dirty="0">
                        <a:solidFill>
                          <a:srgbClr val="000000"/>
                        </a:solidFill>
                        <a:effectLst/>
                        <a:latin typeface="+mn-lt"/>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smtClean="0">
                          <a:effectLst/>
                        </a:rPr>
                        <a:t>Flooded time, percent</a:t>
                      </a:r>
                      <a:endParaRPr lang="en-US" sz="11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Annual </a:t>
                      </a:r>
                      <a:r>
                        <a:rPr lang="en-US" sz="1100" b="1" i="0" u="none" strike="noStrike" dirty="0" smtClean="0">
                          <a:solidFill>
                            <a:srgbClr val="000000"/>
                          </a:solidFill>
                          <a:effectLst/>
                          <a:latin typeface="Calibri"/>
                        </a:rPr>
                        <a:t>volume, acre </a:t>
                      </a:r>
                      <a:r>
                        <a:rPr lang="en-US" sz="1100" b="1" i="0" u="none" strike="noStrike" dirty="0" err="1">
                          <a:solidFill>
                            <a:srgbClr val="000000"/>
                          </a:solidFill>
                          <a:effectLst/>
                          <a:latin typeface="Calibri"/>
                        </a:rPr>
                        <a:t>ft</a:t>
                      </a:r>
                      <a:endParaRPr lang="en-US" sz="11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smtClean="0">
                          <a:effectLst/>
                        </a:rPr>
                        <a:t>Average flood depth,</a:t>
                      </a:r>
                    </a:p>
                    <a:p>
                      <a:pPr algn="ctr" fontAlgn="b"/>
                      <a:r>
                        <a:rPr lang="en-US" sz="1100" b="1" i="0" u="none" strike="noStrike" dirty="0" smtClean="0">
                          <a:solidFill>
                            <a:srgbClr val="000000"/>
                          </a:solidFill>
                          <a:effectLst/>
                          <a:latin typeface="Calibri"/>
                        </a:rPr>
                        <a:t>feet</a:t>
                      </a:r>
                      <a:endParaRPr lang="en-US" sz="11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r>
              <a:tr h="212458">
                <a:tc>
                  <a:txBody>
                    <a:bodyPr/>
                    <a:lstStyle/>
                    <a:p>
                      <a:pPr algn="l" fontAlgn="b"/>
                      <a:r>
                        <a:rPr lang="en-US" sz="1100" b="0" i="0" u="none" strike="noStrike" dirty="0">
                          <a:solidFill>
                            <a:srgbClr val="000000"/>
                          </a:solidFill>
                          <a:effectLst/>
                          <a:latin typeface="Calibri"/>
                        </a:rPr>
                        <a:t>Minton S</a:t>
                      </a: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100" b="0" i="0" u="none" strike="noStrike" dirty="0">
                          <a:solidFill>
                            <a:srgbClr val="000000"/>
                          </a:solidFill>
                          <a:effectLst/>
                          <a:latin typeface="Calibri"/>
                        </a:rPr>
                        <a:t>79.8</a:t>
                      </a: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100" b="0" i="0" u="none" strike="noStrike" dirty="0">
                          <a:solidFill>
                            <a:srgbClr val="000000"/>
                          </a:solidFill>
                          <a:effectLst/>
                          <a:latin typeface="Calibri"/>
                        </a:rPr>
                        <a:t>40.0%</a:t>
                      </a: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100" b="0" i="0" u="none" strike="noStrike" dirty="0">
                          <a:solidFill>
                            <a:srgbClr val="000000"/>
                          </a:solidFill>
                          <a:effectLst/>
                          <a:latin typeface="Calibri"/>
                        </a:rPr>
                        <a:t>60.7</a:t>
                      </a: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100" b="0" i="0" u="none" strike="noStrike" dirty="0" smtClean="0">
                          <a:solidFill>
                            <a:srgbClr val="000000"/>
                          </a:solidFill>
                          <a:effectLst/>
                          <a:latin typeface="Calibri"/>
                        </a:rPr>
                        <a:t>0.76 </a:t>
                      </a:r>
                      <a:endParaRPr lang="en-US" sz="1100" b="0" i="0" u="none" strike="noStrike" dirty="0">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r>
              <a:tr h="212458">
                <a:tc>
                  <a:txBody>
                    <a:bodyPr/>
                    <a:lstStyle/>
                    <a:p>
                      <a:pPr algn="l" fontAlgn="b"/>
                      <a:r>
                        <a:rPr lang="en-US" sz="1100" b="0" i="0" u="none" strike="noStrike">
                          <a:solidFill>
                            <a:srgbClr val="000000"/>
                          </a:solidFill>
                          <a:effectLst/>
                          <a:latin typeface="Calibri"/>
                        </a:rPr>
                        <a:t>SWCROP</a:t>
                      </a:r>
                    </a:p>
                  </a:txBody>
                  <a:tcPr marL="0" marR="0" marT="0" marB="0" anchor="b"/>
                </a:tc>
                <a:tc>
                  <a:txBody>
                    <a:bodyPr/>
                    <a:lstStyle/>
                    <a:p>
                      <a:pPr algn="ctr" fontAlgn="b"/>
                      <a:r>
                        <a:rPr lang="en-US" sz="1100" b="0" i="0" u="none" strike="noStrike" dirty="0">
                          <a:solidFill>
                            <a:srgbClr val="000000"/>
                          </a:solidFill>
                          <a:effectLst/>
                          <a:latin typeface="Calibri"/>
                        </a:rPr>
                        <a:t>23.3</a:t>
                      </a:r>
                    </a:p>
                  </a:txBody>
                  <a:tcPr marL="0" marR="0" marT="0" marB="0" anchor="b"/>
                </a:tc>
                <a:tc>
                  <a:txBody>
                    <a:bodyPr/>
                    <a:lstStyle/>
                    <a:p>
                      <a:pPr algn="ctr" fontAlgn="b"/>
                      <a:r>
                        <a:rPr lang="en-US" sz="1100" b="0" i="0" u="none" strike="noStrike" dirty="0">
                          <a:solidFill>
                            <a:srgbClr val="000000"/>
                          </a:solidFill>
                          <a:effectLst/>
                          <a:latin typeface="Calibri"/>
                        </a:rPr>
                        <a:t>39.4%</a:t>
                      </a:r>
                    </a:p>
                  </a:txBody>
                  <a:tcPr marL="0" marR="0" marT="0" marB="0" anchor="b"/>
                </a:tc>
                <a:tc>
                  <a:txBody>
                    <a:bodyPr/>
                    <a:lstStyle/>
                    <a:p>
                      <a:pPr algn="ctr" fontAlgn="b"/>
                      <a:r>
                        <a:rPr lang="en-US" sz="1100" b="0" i="0" u="none" strike="noStrike" dirty="0">
                          <a:solidFill>
                            <a:srgbClr val="000000"/>
                          </a:solidFill>
                          <a:effectLst/>
                          <a:latin typeface="Calibri"/>
                        </a:rPr>
                        <a:t>45.1</a:t>
                      </a:r>
                    </a:p>
                  </a:txBody>
                  <a:tcPr marL="0" marR="0" marT="0" marB="0" anchor="b"/>
                </a:tc>
                <a:tc>
                  <a:txBody>
                    <a:bodyPr/>
                    <a:lstStyle/>
                    <a:p>
                      <a:pPr algn="ctr" fontAlgn="b"/>
                      <a:r>
                        <a:rPr lang="en-US" sz="1100" b="0" i="0" u="none" strike="noStrike" dirty="0" smtClean="0">
                          <a:solidFill>
                            <a:srgbClr val="000000"/>
                          </a:solidFill>
                          <a:effectLst/>
                          <a:latin typeface="Calibri"/>
                        </a:rPr>
                        <a:t>1.94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FLCROP</a:t>
                      </a:r>
                    </a:p>
                  </a:txBody>
                  <a:tcPr marL="0" marR="0" marT="0" marB="0" anchor="b"/>
                </a:tc>
                <a:tc>
                  <a:txBody>
                    <a:bodyPr/>
                    <a:lstStyle/>
                    <a:p>
                      <a:pPr algn="ctr" fontAlgn="b"/>
                      <a:r>
                        <a:rPr lang="en-US" sz="1100" b="0" i="0" u="none" strike="noStrike">
                          <a:solidFill>
                            <a:srgbClr val="000000"/>
                          </a:solidFill>
                          <a:effectLst/>
                          <a:latin typeface="Calibri"/>
                        </a:rPr>
                        <a:t>31.86</a:t>
                      </a:r>
                    </a:p>
                  </a:txBody>
                  <a:tcPr marL="0" marR="0" marT="0" marB="0" anchor="b"/>
                </a:tc>
                <a:tc>
                  <a:txBody>
                    <a:bodyPr/>
                    <a:lstStyle/>
                    <a:p>
                      <a:pPr algn="ctr" fontAlgn="b"/>
                      <a:r>
                        <a:rPr lang="en-US" sz="1100" b="0" i="0" u="none" strike="noStrike" dirty="0">
                          <a:solidFill>
                            <a:srgbClr val="000000"/>
                          </a:solidFill>
                          <a:effectLst/>
                          <a:latin typeface="Calibri"/>
                        </a:rPr>
                        <a:t>39.2%</a:t>
                      </a:r>
                    </a:p>
                  </a:txBody>
                  <a:tcPr marL="0" marR="0" marT="0" marB="0" anchor="b"/>
                </a:tc>
                <a:tc>
                  <a:txBody>
                    <a:bodyPr/>
                    <a:lstStyle/>
                    <a:p>
                      <a:pPr algn="ctr" fontAlgn="b"/>
                      <a:r>
                        <a:rPr lang="en-US" sz="1100" b="0" i="0" u="none" strike="noStrike" dirty="0">
                          <a:solidFill>
                            <a:srgbClr val="000000"/>
                          </a:solidFill>
                          <a:effectLst/>
                          <a:latin typeface="Calibri"/>
                        </a:rPr>
                        <a:t>39.5</a:t>
                      </a:r>
                    </a:p>
                  </a:txBody>
                  <a:tcPr marL="0" marR="0" marT="0" marB="0" anchor="b"/>
                </a:tc>
                <a:tc>
                  <a:txBody>
                    <a:bodyPr/>
                    <a:lstStyle/>
                    <a:p>
                      <a:pPr algn="ctr" fontAlgn="b"/>
                      <a:r>
                        <a:rPr lang="en-US" sz="1100" b="0" i="0" u="none" strike="noStrike" dirty="0" smtClean="0">
                          <a:solidFill>
                            <a:srgbClr val="000000"/>
                          </a:solidFill>
                          <a:effectLst/>
                          <a:latin typeface="Calibri"/>
                        </a:rPr>
                        <a:t>1.24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FLRNG</a:t>
                      </a:r>
                    </a:p>
                  </a:txBody>
                  <a:tcPr marL="0" marR="0" marT="0" marB="0" anchor="b"/>
                </a:tc>
                <a:tc>
                  <a:txBody>
                    <a:bodyPr/>
                    <a:lstStyle/>
                    <a:p>
                      <a:pPr algn="ctr" fontAlgn="b"/>
                      <a:r>
                        <a:rPr lang="en-US" sz="1100" b="0" i="0" u="none" strike="noStrike">
                          <a:solidFill>
                            <a:srgbClr val="000000"/>
                          </a:solidFill>
                          <a:effectLst/>
                          <a:latin typeface="Calibri"/>
                        </a:rPr>
                        <a:t>32.62</a:t>
                      </a:r>
                    </a:p>
                  </a:txBody>
                  <a:tcPr marL="0" marR="0" marT="0" marB="0" anchor="b"/>
                </a:tc>
                <a:tc>
                  <a:txBody>
                    <a:bodyPr/>
                    <a:lstStyle/>
                    <a:p>
                      <a:pPr algn="ctr" fontAlgn="b"/>
                      <a:r>
                        <a:rPr lang="en-US" sz="1100" b="0" i="0" u="none" strike="noStrike" dirty="0">
                          <a:solidFill>
                            <a:srgbClr val="000000"/>
                          </a:solidFill>
                          <a:effectLst/>
                          <a:latin typeface="Calibri"/>
                        </a:rPr>
                        <a:t>35.4%</a:t>
                      </a:r>
                    </a:p>
                  </a:txBody>
                  <a:tcPr marL="0" marR="0" marT="0" marB="0" anchor="b"/>
                </a:tc>
                <a:tc>
                  <a:txBody>
                    <a:bodyPr/>
                    <a:lstStyle/>
                    <a:p>
                      <a:pPr algn="ctr" fontAlgn="b"/>
                      <a:r>
                        <a:rPr lang="en-US" sz="1100" b="0" i="0" u="none" strike="noStrike" dirty="0">
                          <a:solidFill>
                            <a:srgbClr val="000000"/>
                          </a:solidFill>
                          <a:effectLst/>
                          <a:latin typeface="Calibri"/>
                        </a:rPr>
                        <a:t>67.9</a:t>
                      </a:r>
                    </a:p>
                  </a:txBody>
                  <a:tcPr marL="0" marR="0" marT="0" marB="0" anchor="b"/>
                </a:tc>
                <a:tc>
                  <a:txBody>
                    <a:bodyPr/>
                    <a:lstStyle/>
                    <a:p>
                      <a:pPr algn="ctr" fontAlgn="b"/>
                      <a:r>
                        <a:rPr lang="en-US" sz="1100" b="0" i="0" u="none" strike="noStrike" dirty="0" smtClean="0">
                          <a:solidFill>
                            <a:srgbClr val="000000"/>
                          </a:solidFill>
                          <a:effectLst/>
                          <a:latin typeface="Calibri"/>
                        </a:rPr>
                        <a:t>2.08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Moore</a:t>
                      </a:r>
                    </a:p>
                  </a:txBody>
                  <a:tcPr marL="0" marR="0" marT="0" marB="0" anchor="b"/>
                </a:tc>
                <a:tc>
                  <a:txBody>
                    <a:bodyPr/>
                    <a:lstStyle/>
                    <a:p>
                      <a:pPr algn="ctr" fontAlgn="b"/>
                      <a:r>
                        <a:rPr lang="en-US" sz="1100" b="0" i="0" u="none" strike="noStrike">
                          <a:solidFill>
                            <a:srgbClr val="000000"/>
                          </a:solidFill>
                          <a:effectLst/>
                          <a:latin typeface="Calibri"/>
                        </a:rPr>
                        <a:t>40.09</a:t>
                      </a:r>
                    </a:p>
                  </a:txBody>
                  <a:tcPr marL="0" marR="0" marT="0" marB="0" anchor="b"/>
                </a:tc>
                <a:tc>
                  <a:txBody>
                    <a:bodyPr/>
                    <a:lstStyle/>
                    <a:p>
                      <a:pPr algn="ctr" fontAlgn="b"/>
                      <a:r>
                        <a:rPr lang="en-US" sz="1100" b="0" i="0" u="none" strike="noStrike" dirty="0">
                          <a:solidFill>
                            <a:srgbClr val="000000"/>
                          </a:solidFill>
                          <a:effectLst/>
                          <a:latin typeface="Calibri"/>
                        </a:rPr>
                        <a:t>30.4%</a:t>
                      </a:r>
                    </a:p>
                  </a:txBody>
                  <a:tcPr marL="0" marR="0" marT="0" marB="0" anchor="b"/>
                </a:tc>
                <a:tc>
                  <a:txBody>
                    <a:bodyPr/>
                    <a:lstStyle/>
                    <a:p>
                      <a:pPr algn="ctr" fontAlgn="b"/>
                      <a:r>
                        <a:rPr lang="en-US" sz="1100" b="0" i="0" u="none" strike="noStrike" dirty="0">
                          <a:solidFill>
                            <a:srgbClr val="000000"/>
                          </a:solidFill>
                          <a:effectLst/>
                          <a:latin typeface="Calibri"/>
                        </a:rPr>
                        <a:t>27.4</a:t>
                      </a:r>
                    </a:p>
                  </a:txBody>
                  <a:tcPr marL="0" marR="0" marT="0" marB="0" anchor="b"/>
                </a:tc>
                <a:tc>
                  <a:txBody>
                    <a:bodyPr/>
                    <a:lstStyle/>
                    <a:p>
                      <a:pPr algn="ctr" fontAlgn="b"/>
                      <a:r>
                        <a:rPr lang="en-US" sz="1100" b="0" i="0" u="none" strike="noStrike" dirty="0" smtClean="0">
                          <a:solidFill>
                            <a:srgbClr val="000000"/>
                          </a:solidFill>
                          <a:effectLst/>
                          <a:latin typeface="Calibri"/>
                        </a:rPr>
                        <a:t>0.68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BRRNG</a:t>
                      </a:r>
                    </a:p>
                  </a:txBody>
                  <a:tcPr marL="0" marR="0" marT="0" marB="0" anchor="b"/>
                </a:tc>
                <a:tc>
                  <a:txBody>
                    <a:bodyPr/>
                    <a:lstStyle/>
                    <a:p>
                      <a:pPr algn="ctr" fontAlgn="b"/>
                      <a:r>
                        <a:rPr lang="en-US" sz="1100" b="0" i="0" u="none" strike="noStrike">
                          <a:solidFill>
                            <a:srgbClr val="000000"/>
                          </a:solidFill>
                          <a:effectLst/>
                          <a:latin typeface="Calibri"/>
                        </a:rPr>
                        <a:t>31.25</a:t>
                      </a:r>
                    </a:p>
                  </a:txBody>
                  <a:tcPr marL="0" marR="0" marT="0" marB="0" anchor="b"/>
                </a:tc>
                <a:tc>
                  <a:txBody>
                    <a:bodyPr/>
                    <a:lstStyle/>
                    <a:p>
                      <a:pPr algn="ctr" fontAlgn="b"/>
                      <a:r>
                        <a:rPr lang="en-US" sz="1100" b="0" i="0" u="none" strike="noStrike" dirty="0">
                          <a:solidFill>
                            <a:srgbClr val="000000"/>
                          </a:solidFill>
                          <a:effectLst/>
                          <a:latin typeface="Calibri"/>
                        </a:rPr>
                        <a:t>27.6%</a:t>
                      </a:r>
                    </a:p>
                  </a:txBody>
                  <a:tcPr marL="0" marR="0" marT="0" marB="0" anchor="b"/>
                </a:tc>
                <a:tc>
                  <a:txBody>
                    <a:bodyPr/>
                    <a:lstStyle/>
                    <a:p>
                      <a:pPr algn="ctr" fontAlgn="b"/>
                      <a:r>
                        <a:rPr lang="en-US" sz="1100" b="0" i="0" u="none" strike="noStrike" dirty="0">
                          <a:solidFill>
                            <a:srgbClr val="000000"/>
                          </a:solidFill>
                          <a:effectLst/>
                          <a:latin typeface="Calibri"/>
                        </a:rPr>
                        <a:t>22.0</a:t>
                      </a:r>
                    </a:p>
                  </a:txBody>
                  <a:tcPr marL="0" marR="0" marT="0" marB="0" anchor="b"/>
                </a:tc>
                <a:tc>
                  <a:txBody>
                    <a:bodyPr/>
                    <a:lstStyle/>
                    <a:p>
                      <a:pPr algn="ctr" fontAlgn="b"/>
                      <a:r>
                        <a:rPr lang="en-US" sz="1100" b="0" i="0" u="none" strike="noStrike" dirty="0" smtClean="0">
                          <a:solidFill>
                            <a:srgbClr val="000000"/>
                          </a:solidFill>
                          <a:effectLst/>
                          <a:latin typeface="Calibri"/>
                        </a:rPr>
                        <a:t>0.70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Minton N</a:t>
                      </a:r>
                    </a:p>
                  </a:txBody>
                  <a:tcPr marL="0" marR="0" marT="0" marB="0" anchor="b"/>
                </a:tc>
                <a:tc>
                  <a:txBody>
                    <a:bodyPr/>
                    <a:lstStyle/>
                    <a:p>
                      <a:pPr algn="ctr" fontAlgn="b"/>
                      <a:r>
                        <a:rPr lang="en-US" sz="1100" b="0" i="0" u="none" strike="noStrike">
                          <a:solidFill>
                            <a:srgbClr val="000000"/>
                          </a:solidFill>
                          <a:effectLst/>
                          <a:latin typeface="Calibri"/>
                        </a:rPr>
                        <a:t>36.78</a:t>
                      </a:r>
                    </a:p>
                  </a:txBody>
                  <a:tcPr marL="0" marR="0" marT="0" marB="0" anchor="b"/>
                </a:tc>
                <a:tc>
                  <a:txBody>
                    <a:bodyPr/>
                    <a:lstStyle/>
                    <a:p>
                      <a:pPr algn="ctr" fontAlgn="b"/>
                      <a:r>
                        <a:rPr lang="en-US" sz="1100" b="0" i="0" u="none" strike="noStrike">
                          <a:solidFill>
                            <a:srgbClr val="000000"/>
                          </a:solidFill>
                          <a:effectLst/>
                          <a:latin typeface="Calibri"/>
                        </a:rPr>
                        <a:t>26.2%</a:t>
                      </a:r>
                    </a:p>
                  </a:txBody>
                  <a:tcPr marL="0" marR="0" marT="0" marB="0" anchor="b"/>
                </a:tc>
                <a:tc>
                  <a:txBody>
                    <a:bodyPr/>
                    <a:lstStyle/>
                    <a:p>
                      <a:pPr algn="ctr" fontAlgn="b"/>
                      <a:r>
                        <a:rPr lang="en-US" sz="1100" b="0" i="0" u="none" strike="noStrike" dirty="0">
                          <a:solidFill>
                            <a:srgbClr val="000000"/>
                          </a:solidFill>
                          <a:effectLst/>
                          <a:latin typeface="Calibri"/>
                        </a:rPr>
                        <a:t>17.6</a:t>
                      </a:r>
                    </a:p>
                  </a:txBody>
                  <a:tcPr marL="0" marR="0" marT="0" marB="0" anchor="b"/>
                </a:tc>
                <a:tc>
                  <a:txBody>
                    <a:bodyPr/>
                    <a:lstStyle/>
                    <a:p>
                      <a:pPr algn="ctr" fontAlgn="b"/>
                      <a:r>
                        <a:rPr lang="en-US" sz="1100" b="0" i="0" u="none" strike="noStrike" dirty="0" smtClean="0">
                          <a:solidFill>
                            <a:srgbClr val="000000"/>
                          </a:solidFill>
                          <a:effectLst/>
                          <a:latin typeface="Calibri"/>
                        </a:rPr>
                        <a:t>0.48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Rieff 1</a:t>
                      </a:r>
                    </a:p>
                  </a:txBody>
                  <a:tcPr marL="0" marR="0" marT="0" marB="0" anchor="b"/>
                </a:tc>
                <a:tc>
                  <a:txBody>
                    <a:bodyPr/>
                    <a:lstStyle/>
                    <a:p>
                      <a:pPr algn="ctr" fontAlgn="b"/>
                      <a:r>
                        <a:rPr lang="en-US" sz="1100" b="0" i="0" u="none" strike="noStrike">
                          <a:solidFill>
                            <a:srgbClr val="000000"/>
                          </a:solidFill>
                          <a:effectLst/>
                          <a:latin typeface="Calibri"/>
                        </a:rPr>
                        <a:t>32.49</a:t>
                      </a:r>
                    </a:p>
                  </a:txBody>
                  <a:tcPr marL="0" marR="0" marT="0" marB="0" anchor="b"/>
                </a:tc>
                <a:tc>
                  <a:txBody>
                    <a:bodyPr/>
                    <a:lstStyle/>
                    <a:p>
                      <a:pPr algn="ctr" fontAlgn="b"/>
                      <a:r>
                        <a:rPr lang="en-US" sz="1100" b="0" i="0" u="none" strike="noStrike">
                          <a:solidFill>
                            <a:srgbClr val="000000"/>
                          </a:solidFill>
                          <a:effectLst/>
                          <a:latin typeface="Calibri"/>
                        </a:rPr>
                        <a:t>25.6%</a:t>
                      </a:r>
                    </a:p>
                  </a:txBody>
                  <a:tcPr marL="0" marR="0" marT="0" marB="0" anchor="b"/>
                </a:tc>
                <a:tc>
                  <a:txBody>
                    <a:bodyPr/>
                    <a:lstStyle/>
                    <a:p>
                      <a:pPr algn="ctr" fontAlgn="b"/>
                      <a:r>
                        <a:rPr lang="en-US" sz="1100" b="0" i="0" u="none" strike="noStrike" dirty="0">
                          <a:solidFill>
                            <a:srgbClr val="000000"/>
                          </a:solidFill>
                          <a:effectLst/>
                          <a:latin typeface="Calibri"/>
                        </a:rPr>
                        <a:t>20.4</a:t>
                      </a:r>
                    </a:p>
                  </a:txBody>
                  <a:tcPr marL="0" marR="0" marT="0" marB="0" anchor="b"/>
                </a:tc>
                <a:tc>
                  <a:txBody>
                    <a:bodyPr/>
                    <a:lstStyle/>
                    <a:p>
                      <a:pPr algn="ctr" fontAlgn="b"/>
                      <a:r>
                        <a:rPr lang="en-US" sz="1100" b="0" i="0" u="none" strike="noStrike" dirty="0" smtClean="0">
                          <a:solidFill>
                            <a:srgbClr val="000000"/>
                          </a:solidFill>
                          <a:effectLst/>
                          <a:latin typeface="Calibri"/>
                        </a:rPr>
                        <a:t>0.63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Rieff 2</a:t>
                      </a:r>
                    </a:p>
                  </a:txBody>
                  <a:tcPr marL="0" marR="0" marT="0" marB="0" anchor="b"/>
                </a:tc>
                <a:tc>
                  <a:txBody>
                    <a:bodyPr/>
                    <a:lstStyle/>
                    <a:p>
                      <a:pPr algn="ctr" fontAlgn="b"/>
                      <a:r>
                        <a:rPr lang="en-US" sz="1100" b="0" i="0" u="none" strike="noStrike">
                          <a:solidFill>
                            <a:srgbClr val="000000"/>
                          </a:solidFill>
                          <a:effectLst/>
                          <a:latin typeface="Calibri"/>
                        </a:rPr>
                        <a:t>17.41</a:t>
                      </a:r>
                    </a:p>
                  </a:txBody>
                  <a:tcPr marL="0" marR="0" marT="0" marB="0" anchor="b"/>
                </a:tc>
                <a:tc>
                  <a:txBody>
                    <a:bodyPr/>
                    <a:lstStyle/>
                    <a:p>
                      <a:pPr algn="ctr" fontAlgn="b"/>
                      <a:r>
                        <a:rPr lang="en-US" sz="1100" b="0" i="0" u="none" strike="noStrike">
                          <a:solidFill>
                            <a:srgbClr val="000000"/>
                          </a:solidFill>
                          <a:effectLst/>
                          <a:latin typeface="Calibri"/>
                        </a:rPr>
                        <a:t>24.5%</a:t>
                      </a:r>
                    </a:p>
                  </a:txBody>
                  <a:tcPr marL="0" marR="0" marT="0" marB="0" anchor="b"/>
                </a:tc>
                <a:tc>
                  <a:txBody>
                    <a:bodyPr/>
                    <a:lstStyle/>
                    <a:p>
                      <a:pPr algn="ctr" fontAlgn="b"/>
                      <a:r>
                        <a:rPr lang="en-US" sz="1100" b="0" i="0" u="none" strike="noStrike" dirty="0">
                          <a:solidFill>
                            <a:srgbClr val="000000"/>
                          </a:solidFill>
                          <a:effectLst/>
                          <a:latin typeface="Calibri"/>
                        </a:rPr>
                        <a:t>10.9</a:t>
                      </a:r>
                    </a:p>
                  </a:txBody>
                  <a:tcPr marL="0" marR="0" marT="0" marB="0" anchor="b"/>
                </a:tc>
                <a:tc>
                  <a:txBody>
                    <a:bodyPr/>
                    <a:lstStyle/>
                    <a:p>
                      <a:pPr algn="ctr" fontAlgn="b"/>
                      <a:r>
                        <a:rPr lang="en-US" sz="1100" b="0" i="0" u="none" strike="noStrike" dirty="0" smtClean="0">
                          <a:solidFill>
                            <a:srgbClr val="000000"/>
                          </a:solidFill>
                          <a:effectLst/>
                          <a:latin typeface="Calibri"/>
                        </a:rPr>
                        <a:t>0.63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Herring 1</a:t>
                      </a:r>
                    </a:p>
                  </a:txBody>
                  <a:tcPr marL="0" marR="0" marT="0" marB="0" anchor="b"/>
                </a:tc>
                <a:tc>
                  <a:txBody>
                    <a:bodyPr/>
                    <a:lstStyle/>
                    <a:p>
                      <a:pPr algn="ctr" fontAlgn="b"/>
                      <a:r>
                        <a:rPr lang="en-US" sz="1100" b="0" i="0" u="none" strike="noStrike">
                          <a:solidFill>
                            <a:srgbClr val="000000"/>
                          </a:solidFill>
                          <a:effectLst/>
                          <a:latin typeface="Calibri"/>
                        </a:rPr>
                        <a:t>33.76</a:t>
                      </a:r>
                    </a:p>
                  </a:txBody>
                  <a:tcPr marL="0" marR="0" marT="0" marB="0" anchor="b"/>
                </a:tc>
                <a:tc>
                  <a:txBody>
                    <a:bodyPr/>
                    <a:lstStyle/>
                    <a:p>
                      <a:pPr algn="ctr" fontAlgn="b"/>
                      <a:r>
                        <a:rPr lang="en-US" sz="1100" b="0" i="0" u="none" strike="noStrike">
                          <a:solidFill>
                            <a:srgbClr val="000000"/>
                          </a:solidFill>
                          <a:effectLst/>
                          <a:latin typeface="Calibri"/>
                        </a:rPr>
                        <a:t>23.5%</a:t>
                      </a:r>
                    </a:p>
                  </a:txBody>
                  <a:tcPr marL="0" marR="0" marT="0" marB="0" anchor="b"/>
                </a:tc>
                <a:tc>
                  <a:txBody>
                    <a:bodyPr/>
                    <a:lstStyle/>
                    <a:p>
                      <a:pPr algn="ctr" fontAlgn="b"/>
                      <a:r>
                        <a:rPr lang="en-US" sz="1100" b="0" i="0" u="none" strike="noStrike" dirty="0">
                          <a:solidFill>
                            <a:srgbClr val="000000"/>
                          </a:solidFill>
                          <a:effectLst/>
                          <a:latin typeface="Calibri"/>
                        </a:rPr>
                        <a:t>26.6</a:t>
                      </a:r>
                    </a:p>
                  </a:txBody>
                  <a:tcPr marL="0" marR="0" marT="0" marB="0" anchor="b"/>
                </a:tc>
                <a:tc>
                  <a:txBody>
                    <a:bodyPr/>
                    <a:lstStyle/>
                    <a:p>
                      <a:pPr algn="ctr" fontAlgn="b"/>
                      <a:r>
                        <a:rPr lang="en-US" sz="1100" b="0" i="0" u="none" strike="noStrike" dirty="0" smtClean="0">
                          <a:solidFill>
                            <a:srgbClr val="000000"/>
                          </a:solidFill>
                          <a:effectLst/>
                          <a:latin typeface="Calibri"/>
                        </a:rPr>
                        <a:t>0.79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Glaezner</a:t>
                      </a:r>
                    </a:p>
                  </a:txBody>
                  <a:tcPr marL="0" marR="0" marT="0" marB="0" anchor="b"/>
                </a:tc>
                <a:tc>
                  <a:txBody>
                    <a:bodyPr/>
                    <a:lstStyle/>
                    <a:p>
                      <a:pPr algn="ctr" fontAlgn="b"/>
                      <a:r>
                        <a:rPr lang="en-US" sz="1100" b="0" i="0" u="none" strike="noStrike">
                          <a:solidFill>
                            <a:srgbClr val="000000"/>
                          </a:solidFill>
                          <a:effectLst/>
                          <a:latin typeface="Calibri"/>
                        </a:rPr>
                        <a:t>48.27</a:t>
                      </a:r>
                    </a:p>
                  </a:txBody>
                  <a:tcPr marL="0" marR="0" marT="0" marB="0" anchor="b"/>
                </a:tc>
                <a:tc>
                  <a:txBody>
                    <a:bodyPr/>
                    <a:lstStyle/>
                    <a:p>
                      <a:pPr algn="ctr" fontAlgn="b"/>
                      <a:r>
                        <a:rPr lang="en-US" sz="1100" b="0" i="0" u="none" strike="noStrike">
                          <a:solidFill>
                            <a:srgbClr val="000000"/>
                          </a:solidFill>
                          <a:effectLst/>
                          <a:latin typeface="Calibri"/>
                        </a:rPr>
                        <a:t>20.3%</a:t>
                      </a:r>
                    </a:p>
                  </a:txBody>
                  <a:tcPr marL="0" marR="0" marT="0" marB="0" anchor="b"/>
                </a:tc>
                <a:tc>
                  <a:txBody>
                    <a:bodyPr/>
                    <a:lstStyle/>
                    <a:p>
                      <a:pPr algn="ctr" fontAlgn="b"/>
                      <a:r>
                        <a:rPr lang="en-US" sz="1100" b="0" i="0" u="none" strike="noStrike" dirty="0">
                          <a:solidFill>
                            <a:srgbClr val="000000"/>
                          </a:solidFill>
                          <a:effectLst/>
                          <a:latin typeface="Calibri"/>
                        </a:rPr>
                        <a:t>35.1</a:t>
                      </a:r>
                    </a:p>
                  </a:txBody>
                  <a:tcPr marL="0" marR="0" marT="0" marB="0" anchor="b"/>
                </a:tc>
                <a:tc>
                  <a:txBody>
                    <a:bodyPr/>
                    <a:lstStyle/>
                    <a:p>
                      <a:pPr algn="ctr" fontAlgn="b"/>
                      <a:r>
                        <a:rPr lang="en-US" sz="1100" b="0" i="0" u="none" strike="noStrike" dirty="0" smtClean="0">
                          <a:solidFill>
                            <a:srgbClr val="000000"/>
                          </a:solidFill>
                          <a:effectLst/>
                          <a:latin typeface="Calibri"/>
                        </a:rPr>
                        <a:t>0.73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Younger</a:t>
                      </a:r>
                    </a:p>
                  </a:txBody>
                  <a:tcPr marL="0" marR="0" marT="0" marB="0" anchor="b"/>
                </a:tc>
                <a:tc>
                  <a:txBody>
                    <a:bodyPr/>
                    <a:lstStyle/>
                    <a:p>
                      <a:pPr algn="ctr" fontAlgn="b"/>
                      <a:r>
                        <a:rPr lang="en-US" sz="1100" b="0" i="0" u="none" strike="noStrike">
                          <a:solidFill>
                            <a:srgbClr val="000000"/>
                          </a:solidFill>
                          <a:effectLst/>
                          <a:latin typeface="Calibri"/>
                        </a:rPr>
                        <a:t>47.57</a:t>
                      </a:r>
                    </a:p>
                  </a:txBody>
                  <a:tcPr marL="0" marR="0" marT="0" marB="0" anchor="b"/>
                </a:tc>
                <a:tc>
                  <a:txBody>
                    <a:bodyPr/>
                    <a:lstStyle/>
                    <a:p>
                      <a:pPr algn="ctr" fontAlgn="b"/>
                      <a:r>
                        <a:rPr lang="en-US" sz="1100" b="0" i="0" u="none" strike="noStrike">
                          <a:solidFill>
                            <a:srgbClr val="000000"/>
                          </a:solidFill>
                          <a:effectLst/>
                          <a:latin typeface="Calibri"/>
                        </a:rPr>
                        <a:t>20.1%</a:t>
                      </a:r>
                    </a:p>
                  </a:txBody>
                  <a:tcPr marL="0" marR="0" marT="0" marB="0" anchor="b"/>
                </a:tc>
                <a:tc>
                  <a:txBody>
                    <a:bodyPr/>
                    <a:lstStyle/>
                    <a:p>
                      <a:pPr algn="ctr" fontAlgn="b"/>
                      <a:r>
                        <a:rPr lang="en-US" sz="1100" b="0" i="0" u="none" strike="noStrike" dirty="0">
                          <a:solidFill>
                            <a:srgbClr val="000000"/>
                          </a:solidFill>
                          <a:effectLst/>
                          <a:latin typeface="Calibri"/>
                        </a:rPr>
                        <a:t>15.2</a:t>
                      </a:r>
                    </a:p>
                  </a:txBody>
                  <a:tcPr marL="0" marR="0" marT="0" marB="0" anchor="b"/>
                </a:tc>
                <a:tc>
                  <a:txBody>
                    <a:bodyPr/>
                    <a:lstStyle/>
                    <a:p>
                      <a:pPr algn="ctr" fontAlgn="b"/>
                      <a:r>
                        <a:rPr lang="en-US" sz="1100" b="0" i="0" u="none" strike="noStrike" dirty="0" smtClean="0">
                          <a:solidFill>
                            <a:srgbClr val="000000"/>
                          </a:solidFill>
                          <a:effectLst/>
                          <a:latin typeface="Calibri"/>
                        </a:rPr>
                        <a:t>0.32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Obert N</a:t>
                      </a:r>
                    </a:p>
                  </a:txBody>
                  <a:tcPr marL="0" marR="0" marT="0" marB="0" anchor="b"/>
                </a:tc>
                <a:tc>
                  <a:txBody>
                    <a:bodyPr/>
                    <a:lstStyle/>
                    <a:p>
                      <a:pPr algn="ctr" fontAlgn="b"/>
                      <a:r>
                        <a:rPr lang="en-US" sz="1100" b="0" i="0" u="none" strike="noStrike">
                          <a:solidFill>
                            <a:srgbClr val="000000"/>
                          </a:solidFill>
                          <a:effectLst/>
                          <a:latin typeface="Calibri"/>
                        </a:rPr>
                        <a:t>13.62</a:t>
                      </a:r>
                    </a:p>
                  </a:txBody>
                  <a:tcPr marL="0" marR="0" marT="0" marB="0" anchor="b"/>
                </a:tc>
                <a:tc>
                  <a:txBody>
                    <a:bodyPr/>
                    <a:lstStyle/>
                    <a:p>
                      <a:pPr algn="ctr" fontAlgn="b"/>
                      <a:r>
                        <a:rPr lang="en-US" sz="1100" b="0" i="0" u="none" strike="noStrike">
                          <a:solidFill>
                            <a:srgbClr val="000000"/>
                          </a:solidFill>
                          <a:effectLst/>
                          <a:latin typeface="Calibri"/>
                        </a:rPr>
                        <a:t>19.1%</a:t>
                      </a:r>
                    </a:p>
                  </a:txBody>
                  <a:tcPr marL="0" marR="0" marT="0" marB="0" anchor="b"/>
                </a:tc>
                <a:tc>
                  <a:txBody>
                    <a:bodyPr/>
                    <a:lstStyle/>
                    <a:p>
                      <a:pPr algn="ctr" fontAlgn="b"/>
                      <a:r>
                        <a:rPr lang="en-US" sz="1100" b="0" i="0" u="none" strike="noStrike" dirty="0">
                          <a:solidFill>
                            <a:srgbClr val="000000"/>
                          </a:solidFill>
                          <a:effectLst/>
                          <a:latin typeface="Calibri"/>
                        </a:rPr>
                        <a:t>5.6</a:t>
                      </a:r>
                    </a:p>
                  </a:txBody>
                  <a:tcPr marL="0" marR="0" marT="0" marB="0" anchor="b"/>
                </a:tc>
                <a:tc>
                  <a:txBody>
                    <a:bodyPr/>
                    <a:lstStyle/>
                    <a:p>
                      <a:pPr algn="ctr" fontAlgn="b"/>
                      <a:r>
                        <a:rPr lang="en-US" sz="1100" b="0" i="0" u="none" strike="noStrike" dirty="0" smtClean="0">
                          <a:solidFill>
                            <a:srgbClr val="000000"/>
                          </a:solidFill>
                          <a:effectLst/>
                          <a:latin typeface="Calibri"/>
                        </a:rPr>
                        <a:t>0.41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Bowers</a:t>
                      </a:r>
                    </a:p>
                  </a:txBody>
                  <a:tcPr marL="0" marR="0" marT="0" marB="0" anchor="b"/>
                </a:tc>
                <a:tc>
                  <a:txBody>
                    <a:bodyPr/>
                    <a:lstStyle/>
                    <a:p>
                      <a:pPr algn="ctr" fontAlgn="b"/>
                      <a:r>
                        <a:rPr lang="en-US" sz="1100" b="0" i="0" u="none" strike="noStrike">
                          <a:solidFill>
                            <a:srgbClr val="000000"/>
                          </a:solidFill>
                          <a:effectLst/>
                          <a:latin typeface="Calibri"/>
                        </a:rPr>
                        <a:t>13.62</a:t>
                      </a:r>
                    </a:p>
                  </a:txBody>
                  <a:tcPr marL="0" marR="0" marT="0" marB="0" anchor="b"/>
                </a:tc>
                <a:tc>
                  <a:txBody>
                    <a:bodyPr/>
                    <a:lstStyle/>
                    <a:p>
                      <a:pPr algn="ctr" fontAlgn="b"/>
                      <a:r>
                        <a:rPr lang="en-US" sz="1100" b="0" i="0" u="none" strike="noStrike">
                          <a:solidFill>
                            <a:srgbClr val="000000"/>
                          </a:solidFill>
                          <a:effectLst/>
                          <a:latin typeface="Calibri"/>
                        </a:rPr>
                        <a:t>19.1%</a:t>
                      </a:r>
                    </a:p>
                  </a:txBody>
                  <a:tcPr marL="0" marR="0" marT="0" marB="0" anchor="b"/>
                </a:tc>
                <a:tc>
                  <a:txBody>
                    <a:bodyPr/>
                    <a:lstStyle/>
                    <a:p>
                      <a:pPr algn="ctr" fontAlgn="b"/>
                      <a:r>
                        <a:rPr lang="en-US" sz="1100" b="0" i="0" u="none" strike="noStrike" dirty="0">
                          <a:solidFill>
                            <a:srgbClr val="000000"/>
                          </a:solidFill>
                          <a:effectLst/>
                          <a:latin typeface="Calibri"/>
                        </a:rPr>
                        <a:t>3.1</a:t>
                      </a:r>
                    </a:p>
                  </a:txBody>
                  <a:tcPr marL="0" marR="0" marT="0" marB="0" anchor="b"/>
                </a:tc>
                <a:tc>
                  <a:txBody>
                    <a:bodyPr/>
                    <a:lstStyle/>
                    <a:p>
                      <a:pPr algn="ctr" fontAlgn="b"/>
                      <a:r>
                        <a:rPr lang="en-US" sz="1100" b="0" i="0" u="none" strike="noStrike" dirty="0" smtClean="0">
                          <a:solidFill>
                            <a:srgbClr val="000000"/>
                          </a:solidFill>
                          <a:effectLst/>
                          <a:latin typeface="Calibri"/>
                        </a:rPr>
                        <a:t>0.22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Obert M</a:t>
                      </a:r>
                    </a:p>
                  </a:txBody>
                  <a:tcPr marL="0" marR="0" marT="0" marB="0" anchor="b"/>
                </a:tc>
                <a:tc>
                  <a:txBody>
                    <a:bodyPr/>
                    <a:lstStyle/>
                    <a:p>
                      <a:pPr algn="ctr" fontAlgn="b"/>
                      <a:r>
                        <a:rPr lang="en-US" sz="1100" b="0" i="0" u="none" strike="noStrike">
                          <a:solidFill>
                            <a:srgbClr val="000000"/>
                          </a:solidFill>
                          <a:effectLst/>
                          <a:latin typeface="Calibri"/>
                        </a:rPr>
                        <a:t>14.41</a:t>
                      </a:r>
                    </a:p>
                  </a:txBody>
                  <a:tcPr marL="0" marR="0" marT="0" marB="0" anchor="b"/>
                </a:tc>
                <a:tc>
                  <a:txBody>
                    <a:bodyPr/>
                    <a:lstStyle/>
                    <a:p>
                      <a:pPr algn="ctr" fontAlgn="b"/>
                      <a:r>
                        <a:rPr lang="en-US" sz="1100" b="0" i="0" u="none" strike="noStrike">
                          <a:solidFill>
                            <a:srgbClr val="000000"/>
                          </a:solidFill>
                          <a:effectLst/>
                          <a:latin typeface="Calibri"/>
                        </a:rPr>
                        <a:t>18.9%</a:t>
                      </a:r>
                    </a:p>
                  </a:txBody>
                  <a:tcPr marL="0" marR="0" marT="0" marB="0" anchor="b"/>
                </a:tc>
                <a:tc>
                  <a:txBody>
                    <a:bodyPr/>
                    <a:lstStyle/>
                    <a:p>
                      <a:pPr algn="ctr" fontAlgn="b"/>
                      <a:r>
                        <a:rPr lang="en-US" sz="1100" b="0" i="0" u="none" strike="noStrike" dirty="0">
                          <a:solidFill>
                            <a:srgbClr val="000000"/>
                          </a:solidFill>
                          <a:effectLst/>
                          <a:latin typeface="Calibri"/>
                        </a:rPr>
                        <a:t>4.7</a:t>
                      </a:r>
                    </a:p>
                  </a:txBody>
                  <a:tcPr marL="0" marR="0" marT="0" marB="0" anchor="b"/>
                </a:tc>
                <a:tc>
                  <a:txBody>
                    <a:bodyPr/>
                    <a:lstStyle/>
                    <a:p>
                      <a:pPr algn="ctr" fontAlgn="b"/>
                      <a:r>
                        <a:rPr lang="en-US" sz="1100" b="0" i="0" u="none" strike="noStrike" dirty="0" smtClean="0">
                          <a:solidFill>
                            <a:srgbClr val="000000"/>
                          </a:solidFill>
                          <a:effectLst/>
                          <a:latin typeface="Calibri"/>
                        </a:rPr>
                        <a:t>0.32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Obert S</a:t>
                      </a:r>
                    </a:p>
                  </a:txBody>
                  <a:tcPr marL="0" marR="0" marT="0" marB="0" anchor="b"/>
                </a:tc>
                <a:tc>
                  <a:txBody>
                    <a:bodyPr/>
                    <a:lstStyle/>
                    <a:p>
                      <a:pPr algn="ctr" fontAlgn="b"/>
                      <a:r>
                        <a:rPr lang="en-US" sz="1100" b="0" i="0" u="none" strike="noStrike">
                          <a:solidFill>
                            <a:srgbClr val="000000"/>
                          </a:solidFill>
                          <a:effectLst/>
                          <a:latin typeface="Calibri"/>
                        </a:rPr>
                        <a:t>7.9</a:t>
                      </a:r>
                    </a:p>
                  </a:txBody>
                  <a:tcPr marL="0" marR="0" marT="0" marB="0" anchor="b"/>
                </a:tc>
                <a:tc>
                  <a:txBody>
                    <a:bodyPr/>
                    <a:lstStyle/>
                    <a:p>
                      <a:pPr algn="ctr" fontAlgn="b"/>
                      <a:r>
                        <a:rPr lang="en-US" sz="1100" b="0" i="0" u="none" strike="noStrike">
                          <a:solidFill>
                            <a:srgbClr val="000000"/>
                          </a:solidFill>
                          <a:effectLst/>
                          <a:latin typeface="Calibri"/>
                        </a:rPr>
                        <a:t>16.9%</a:t>
                      </a:r>
                    </a:p>
                  </a:txBody>
                  <a:tcPr marL="0" marR="0" marT="0" marB="0" anchor="b"/>
                </a:tc>
                <a:tc>
                  <a:txBody>
                    <a:bodyPr/>
                    <a:lstStyle/>
                    <a:p>
                      <a:pPr algn="ctr" fontAlgn="b"/>
                      <a:r>
                        <a:rPr lang="en-US" sz="1100" b="0" i="0" u="none" strike="noStrike" dirty="0">
                          <a:solidFill>
                            <a:srgbClr val="000000"/>
                          </a:solidFill>
                          <a:effectLst/>
                          <a:latin typeface="Calibri"/>
                        </a:rPr>
                        <a:t>4.5</a:t>
                      </a:r>
                    </a:p>
                  </a:txBody>
                  <a:tcPr marL="0" marR="0" marT="0" marB="0" anchor="b"/>
                </a:tc>
                <a:tc>
                  <a:txBody>
                    <a:bodyPr/>
                    <a:lstStyle/>
                    <a:p>
                      <a:pPr algn="ctr" fontAlgn="b"/>
                      <a:r>
                        <a:rPr lang="en-US" sz="1100" b="0" i="0" u="none" strike="noStrike" dirty="0" smtClean="0">
                          <a:solidFill>
                            <a:srgbClr val="000000"/>
                          </a:solidFill>
                          <a:effectLst/>
                          <a:latin typeface="Calibri"/>
                        </a:rPr>
                        <a:t>0.57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Crowell</a:t>
                      </a:r>
                    </a:p>
                  </a:txBody>
                  <a:tcPr marL="0" marR="0" marT="0" marB="0" anchor="b"/>
                </a:tc>
                <a:tc>
                  <a:txBody>
                    <a:bodyPr/>
                    <a:lstStyle/>
                    <a:p>
                      <a:pPr algn="ctr" fontAlgn="b"/>
                      <a:r>
                        <a:rPr lang="en-US" sz="1100" b="0" i="0" u="none" strike="noStrike">
                          <a:solidFill>
                            <a:srgbClr val="000000"/>
                          </a:solidFill>
                          <a:effectLst/>
                          <a:latin typeface="Calibri"/>
                        </a:rPr>
                        <a:t>27.71</a:t>
                      </a:r>
                    </a:p>
                  </a:txBody>
                  <a:tcPr marL="0" marR="0" marT="0" marB="0" anchor="b"/>
                </a:tc>
                <a:tc>
                  <a:txBody>
                    <a:bodyPr/>
                    <a:lstStyle/>
                    <a:p>
                      <a:pPr algn="ctr" fontAlgn="b"/>
                      <a:r>
                        <a:rPr lang="en-US" sz="1100" b="0" i="0" u="none" strike="noStrike">
                          <a:solidFill>
                            <a:srgbClr val="000000"/>
                          </a:solidFill>
                          <a:effectLst/>
                          <a:latin typeface="Calibri"/>
                        </a:rPr>
                        <a:t>16.5%</a:t>
                      </a:r>
                    </a:p>
                  </a:txBody>
                  <a:tcPr marL="0" marR="0" marT="0" marB="0" anchor="b"/>
                </a:tc>
                <a:tc>
                  <a:txBody>
                    <a:bodyPr/>
                    <a:lstStyle/>
                    <a:p>
                      <a:pPr algn="ctr" fontAlgn="b"/>
                      <a:r>
                        <a:rPr lang="en-US" sz="1100" b="0" i="0" u="none" strike="noStrike" dirty="0">
                          <a:solidFill>
                            <a:srgbClr val="000000"/>
                          </a:solidFill>
                          <a:effectLst/>
                          <a:latin typeface="Calibri"/>
                        </a:rPr>
                        <a:t>7.7</a:t>
                      </a:r>
                    </a:p>
                  </a:txBody>
                  <a:tcPr marL="0" marR="0" marT="0" marB="0" anchor="b"/>
                </a:tc>
                <a:tc>
                  <a:txBody>
                    <a:bodyPr/>
                    <a:lstStyle/>
                    <a:p>
                      <a:pPr algn="ctr" fontAlgn="b"/>
                      <a:r>
                        <a:rPr lang="en-US" sz="1100" b="0" i="0" u="none" strike="noStrike" dirty="0" smtClean="0">
                          <a:solidFill>
                            <a:srgbClr val="000000"/>
                          </a:solidFill>
                          <a:effectLst/>
                          <a:latin typeface="Calibri"/>
                        </a:rPr>
                        <a:t>0.28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Wright</a:t>
                      </a:r>
                    </a:p>
                  </a:txBody>
                  <a:tcPr marL="0" marR="0" marT="0" marB="0" anchor="b"/>
                </a:tc>
                <a:tc>
                  <a:txBody>
                    <a:bodyPr/>
                    <a:lstStyle/>
                    <a:p>
                      <a:pPr algn="ctr" fontAlgn="b"/>
                      <a:r>
                        <a:rPr lang="en-US" sz="1100" b="0" i="0" u="none" strike="noStrike">
                          <a:solidFill>
                            <a:srgbClr val="000000"/>
                          </a:solidFill>
                          <a:effectLst/>
                          <a:latin typeface="Calibri"/>
                        </a:rPr>
                        <a:t>119.3</a:t>
                      </a:r>
                    </a:p>
                  </a:txBody>
                  <a:tcPr marL="0" marR="0" marT="0" marB="0" anchor="b"/>
                </a:tc>
                <a:tc>
                  <a:txBody>
                    <a:bodyPr/>
                    <a:lstStyle/>
                    <a:p>
                      <a:pPr algn="ctr" fontAlgn="b"/>
                      <a:r>
                        <a:rPr lang="en-US" sz="1100" b="0" i="0" u="none" strike="noStrike">
                          <a:solidFill>
                            <a:srgbClr val="000000"/>
                          </a:solidFill>
                          <a:effectLst/>
                          <a:latin typeface="Calibri"/>
                        </a:rPr>
                        <a:t>14.9%</a:t>
                      </a:r>
                    </a:p>
                  </a:txBody>
                  <a:tcPr marL="0" marR="0" marT="0" marB="0" anchor="b"/>
                </a:tc>
                <a:tc>
                  <a:txBody>
                    <a:bodyPr/>
                    <a:lstStyle/>
                    <a:p>
                      <a:pPr algn="ctr" fontAlgn="b"/>
                      <a:r>
                        <a:rPr lang="en-US" sz="1100" b="0" i="0" u="none" strike="noStrike" dirty="0">
                          <a:solidFill>
                            <a:srgbClr val="000000"/>
                          </a:solidFill>
                          <a:effectLst/>
                          <a:latin typeface="Calibri"/>
                        </a:rPr>
                        <a:t>26.5</a:t>
                      </a:r>
                    </a:p>
                  </a:txBody>
                  <a:tcPr marL="0" marR="0" marT="0" marB="0" anchor="b"/>
                </a:tc>
                <a:tc>
                  <a:txBody>
                    <a:bodyPr/>
                    <a:lstStyle/>
                    <a:p>
                      <a:pPr algn="ctr" fontAlgn="b"/>
                      <a:r>
                        <a:rPr lang="en-US" sz="1100" b="0" i="0" u="none" strike="noStrike" dirty="0" smtClean="0">
                          <a:solidFill>
                            <a:srgbClr val="000000"/>
                          </a:solidFill>
                          <a:effectLst/>
                          <a:latin typeface="Calibri"/>
                        </a:rPr>
                        <a:t>0.22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Mahagan</a:t>
                      </a:r>
                    </a:p>
                  </a:txBody>
                  <a:tcPr marL="0" marR="0" marT="0" marB="0" anchor="b"/>
                </a:tc>
                <a:tc>
                  <a:txBody>
                    <a:bodyPr/>
                    <a:lstStyle/>
                    <a:p>
                      <a:pPr algn="ctr" fontAlgn="b"/>
                      <a:r>
                        <a:rPr lang="en-US" sz="1100" b="0" i="0" u="none" strike="noStrike">
                          <a:solidFill>
                            <a:srgbClr val="000000"/>
                          </a:solidFill>
                          <a:effectLst/>
                          <a:latin typeface="Calibri"/>
                        </a:rPr>
                        <a:t>15.39</a:t>
                      </a:r>
                    </a:p>
                  </a:txBody>
                  <a:tcPr marL="0" marR="0" marT="0" marB="0" anchor="b"/>
                </a:tc>
                <a:tc>
                  <a:txBody>
                    <a:bodyPr/>
                    <a:lstStyle/>
                    <a:p>
                      <a:pPr algn="ctr" fontAlgn="b"/>
                      <a:r>
                        <a:rPr lang="en-US" sz="1100" b="0" i="0" u="none" strike="noStrike">
                          <a:solidFill>
                            <a:srgbClr val="000000"/>
                          </a:solidFill>
                          <a:effectLst/>
                          <a:latin typeface="Calibri"/>
                        </a:rPr>
                        <a:t>14.1%</a:t>
                      </a:r>
                    </a:p>
                  </a:txBody>
                  <a:tcPr marL="0" marR="0" marT="0" marB="0" anchor="b"/>
                </a:tc>
                <a:tc>
                  <a:txBody>
                    <a:bodyPr/>
                    <a:lstStyle/>
                    <a:p>
                      <a:pPr algn="ctr" fontAlgn="b"/>
                      <a:r>
                        <a:rPr lang="en-US" sz="1100" b="0" i="0" u="none" strike="noStrike">
                          <a:solidFill>
                            <a:srgbClr val="000000"/>
                          </a:solidFill>
                          <a:effectLst/>
                          <a:latin typeface="Calibri"/>
                        </a:rPr>
                        <a:t>6.1</a:t>
                      </a:r>
                    </a:p>
                  </a:txBody>
                  <a:tcPr marL="0" marR="0" marT="0" marB="0" anchor="b"/>
                </a:tc>
                <a:tc>
                  <a:txBody>
                    <a:bodyPr/>
                    <a:lstStyle/>
                    <a:p>
                      <a:pPr algn="ctr" fontAlgn="b"/>
                      <a:r>
                        <a:rPr lang="en-US" sz="1100" b="0" i="0" u="none" strike="noStrike" dirty="0" smtClean="0">
                          <a:solidFill>
                            <a:srgbClr val="000000"/>
                          </a:solidFill>
                          <a:effectLst/>
                          <a:latin typeface="Calibri"/>
                        </a:rPr>
                        <a:t>0.40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Bivins N</a:t>
                      </a:r>
                    </a:p>
                  </a:txBody>
                  <a:tcPr marL="0" marR="0" marT="0" marB="0" anchor="b"/>
                </a:tc>
                <a:tc>
                  <a:txBody>
                    <a:bodyPr/>
                    <a:lstStyle/>
                    <a:p>
                      <a:pPr algn="ctr" fontAlgn="b"/>
                      <a:r>
                        <a:rPr lang="en-US" sz="1100" b="0" i="0" u="none" strike="noStrike">
                          <a:solidFill>
                            <a:srgbClr val="000000"/>
                          </a:solidFill>
                          <a:effectLst/>
                          <a:latin typeface="Calibri"/>
                        </a:rPr>
                        <a:t>99.23</a:t>
                      </a:r>
                    </a:p>
                  </a:txBody>
                  <a:tcPr marL="0" marR="0" marT="0" marB="0" anchor="b"/>
                </a:tc>
                <a:tc>
                  <a:txBody>
                    <a:bodyPr/>
                    <a:lstStyle/>
                    <a:p>
                      <a:pPr algn="ctr" fontAlgn="b"/>
                      <a:r>
                        <a:rPr lang="en-US" sz="1100" b="0" i="0" u="none" strike="noStrike">
                          <a:solidFill>
                            <a:srgbClr val="000000"/>
                          </a:solidFill>
                          <a:effectLst/>
                          <a:latin typeface="Calibri"/>
                        </a:rPr>
                        <a:t>13.9%</a:t>
                      </a:r>
                    </a:p>
                  </a:txBody>
                  <a:tcPr marL="0" marR="0" marT="0" marB="0" anchor="b"/>
                </a:tc>
                <a:tc>
                  <a:txBody>
                    <a:bodyPr/>
                    <a:lstStyle/>
                    <a:p>
                      <a:pPr algn="ctr" fontAlgn="b"/>
                      <a:r>
                        <a:rPr lang="en-US" sz="1100" b="0" i="0" u="none" strike="noStrike">
                          <a:solidFill>
                            <a:srgbClr val="000000"/>
                          </a:solidFill>
                          <a:effectLst/>
                          <a:latin typeface="Calibri"/>
                        </a:rPr>
                        <a:t>104.4</a:t>
                      </a:r>
                    </a:p>
                  </a:txBody>
                  <a:tcPr marL="0" marR="0" marT="0" marB="0" anchor="b"/>
                </a:tc>
                <a:tc>
                  <a:txBody>
                    <a:bodyPr/>
                    <a:lstStyle/>
                    <a:p>
                      <a:pPr algn="ctr" fontAlgn="b"/>
                      <a:r>
                        <a:rPr lang="en-US" sz="1100" b="0" i="0" u="none" strike="noStrike" dirty="0" smtClean="0">
                          <a:solidFill>
                            <a:srgbClr val="000000"/>
                          </a:solidFill>
                          <a:effectLst/>
                          <a:latin typeface="Calibri"/>
                        </a:rPr>
                        <a:t>1.05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SWRNG</a:t>
                      </a:r>
                    </a:p>
                  </a:txBody>
                  <a:tcPr marL="0" marR="0" marT="0" marB="0" anchor="b"/>
                </a:tc>
                <a:tc>
                  <a:txBody>
                    <a:bodyPr/>
                    <a:lstStyle/>
                    <a:p>
                      <a:pPr algn="ctr" fontAlgn="b"/>
                      <a:r>
                        <a:rPr lang="en-US" sz="1100" b="0" i="0" u="none" strike="noStrike">
                          <a:solidFill>
                            <a:srgbClr val="000000"/>
                          </a:solidFill>
                          <a:effectLst/>
                          <a:latin typeface="Calibri"/>
                        </a:rPr>
                        <a:t>17.32</a:t>
                      </a:r>
                    </a:p>
                  </a:txBody>
                  <a:tcPr marL="0" marR="0" marT="0" marB="0" anchor="b"/>
                </a:tc>
                <a:tc>
                  <a:txBody>
                    <a:bodyPr/>
                    <a:lstStyle/>
                    <a:p>
                      <a:pPr algn="ctr" fontAlgn="b"/>
                      <a:r>
                        <a:rPr lang="en-US" sz="1100" b="0" i="0" u="none" strike="noStrike">
                          <a:solidFill>
                            <a:srgbClr val="000000"/>
                          </a:solidFill>
                          <a:effectLst/>
                          <a:latin typeface="Calibri"/>
                        </a:rPr>
                        <a:t>13.9%</a:t>
                      </a:r>
                    </a:p>
                  </a:txBody>
                  <a:tcPr marL="0" marR="0" marT="0" marB="0" anchor="b"/>
                </a:tc>
                <a:tc>
                  <a:txBody>
                    <a:bodyPr/>
                    <a:lstStyle/>
                    <a:p>
                      <a:pPr algn="ctr" fontAlgn="b"/>
                      <a:r>
                        <a:rPr lang="en-US" sz="1100" b="0" i="0" u="none" strike="noStrike">
                          <a:solidFill>
                            <a:srgbClr val="000000"/>
                          </a:solidFill>
                          <a:effectLst/>
                          <a:latin typeface="Calibri"/>
                        </a:rPr>
                        <a:t>8.7</a:t>
                      </a:r>
                    </a:p>
                  </a:txBody>
                  <a:tcPr marL="0" marR="0" marT="0" marB="0" anchor="b"/>
                </a:tc>
                <a:tc>
                  <a:txBody>
                    <a:bodyPr/>
                    <a:lstStyle/>
                    <a:p>
                      <a:pPr algn="ctr" fontAlgn="b"/>
                      <a:r>
                        <a:rPr lang="en-US" sz="1100" b="0" i="0" u="none" strike="noStrike" dirty="0" smtClean="0">
                          <a:solidFill>
                            <a:srgbClr val="000000"/>
                          </a:solidFill>
                          <a:effectLst/>
                          <a:latin typeface="Calibri"/>
                        </a:rPr>
                        <a:t>0.50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Durrett</a:t>
                      </a:r>
                    </a:p>
                  </a:txBody>
                  <a:tcPr marL="0" marR="0" marT="0" marB="0" anchor="b"/>
                </a:tc>
                <a:tc>
                  <a:txBody>
                    <a:bodyPr/>
                    <a:lstStyle/>
                    <a:p>
                      <a:pPr algn="ctr" fontAlgn="b"/>
                      <a:r>
                        <a:rPr lang="en-US" sz="1100" b="0" i="0" u="none" strike="noStrike">
                          <a:solidFill>
                            <a:srgbClr val="000000"/>
                          </a:solidFill>
                          <a:effectLst/>
                          <a:latin typeface="Calibri"/>
                        </a:rPr>
                        <a:t>61.66</a:t>
                      </a:r>
                    </a:p>
                  </a:txBody>
                  <a:tcPr marL="0" marR="0" marT="0" marB="0" anchor="b"/>
                </a:tc>
                <a:tc>
                  <a:txBody>
                    <a:bodyPr/>
                    <a:lstStyle/>
                    <a:p>
                      <a:pPr algn="ctr" fontAlgn="b"/>
                      <a:r>
                        <a:rPr lang="en-US" sz="1100" b="0" i="0" u="none" strike="noStrike">
                          <a:solidFill>
                            <a:srgbClr val="000000"/>
                          </a:solidFill>
                          <a:effectLst/>
                          <a:latin typeface="Calibri"/>
                        </a:rPr>
                        <a:t>13.1%</a:t>
                      </a:r>
                    </a:p>
                  </a:txBody>
                  <a:tcPr marL="0" marR="0" marT="0" marB="0" anchor="b"/>
                </a:tc>
                <a:tc>
                  <a:txBody>
                    <a:bodyPr/>
                    <a:lstStyle/>
                    <a:p>
                      <a:pPr algn="ctr" fontAlgn="b"/>
                      <a:r>
                        <a:rPr lang="en-US" sz="1100" b="0" i="0" u="none" strike="noStrike">
                          <a:solidFill>
                            <a:srgbClr val="000000"/>
                          </a:solidFill>
                          <a:effectLst/>
                          <a:latin typeface="Calibri"/>
                        </a:rPr>
                        <a:t>6.5</a:t>
                      </a:r>
                    </a:p>
                  </a:txBody>
                  <a:tcPr marL="0" marR="0" marT="0" marB="0" anchor="b"/>
                </a:tc>
                <a:tc>
                  <a:txBody>
                    <a:bodyPr/>
                    <a:lstStyle/>
                    <a:p>
                      <a:pPr algn="ctr" fontAlgn="b"/>
                      <a:r>
                        <a:rPr lang="en-US" sz="1100" b="0" i="0" u="none" strike="noStrike" dirty="0" smtClean="0">
                          <a:solidFill>
                            <a:srgbClr val="000000"/>
                          </a:solidFill>
                          <a:effectLst/>
                          <a:latin typeface="Calibri"/>
                        </a:rPr>
                        <a:t>0.11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Hollenstein</a:t>
                      </a:r>
                    </a:p>
                  </a:txBody>
                  <a:tcPr marL="0" marR="0" marT="0" marB="0" anchor="b"/>
                </a:tc>
                <a:tc>
                  <a:txBody>
                    <a:bodyPr/>
                    <a:lstStyle/>
                    <a:p>
                      <a:pPr algn="ctr" fontAlgn="b"/>
                      <a:r>
                        <a:rPr lang="en-US" sz="1100" b="0" i="0" u="none" strike="noStrike">
                          <a:solidFill>
                            <a:srgbClr val="000000"/>
                          </a:solidFill>
                          <a:effectLst/>
                          <a:latin typeface="Calibri"/>
                        </a:rPr>
                        <a:t>21.66</a:t>
                      </a:r>
                    </a:p>
                  </a:txBody>
                  <a:tcPr marL="0" marR="0" marT="0" marB="0" anchor="b"/>
                </a:tc>
                <a:tc>
                  <a:txBody>
                    <a:bodyPr/>
                    <a:lstStyle/>
                    <a:p>
                      <a:pPr algn="ctr" fontAlgn="b"/>
                      <a:r>
                        <a:rPr lang="en-US" sz="1100" b="0" i="0" u="none" strike="noStrike">
                          <a:solidFill>
                            <a:srgbClr val="000000"/>
                          </a:solidFill>
                          <a:effectLst/>
                          <a:latin typeface="Calibri"/>
                        </a:rPr>
                        <a:t>12.9%</a:t>
                      </a:r>
                    </a:p>
                  </a:txBody>
                  <a:tcPr marL="0" marR="0" marT="0" marB="0" anchor="b"/>
                </a:tc>
                <a:tc>
                  <a:txBody>
                    <a:bodyPr/>
                    <a:lstStyle/>
                    <a:p>
                      <a:pPr algn="ctr" fontAlgn="b"/>
                      <a:r>
                        <a:rPr lang="en-US" sz="1100" b="0" i="0" u="none" strike="noStrike" dirty="0">
                          <a:solidFill>
                            <a:srgbClr val="000000"/>
                          </a:solidFill>
                          <a:effectLst/>
                          <a:latin typeface="Calibri"/>
                        </a:rPr>
                        <a:t>7.1</a:t>
                      </a:r>
                    </a:p>
                  </a:txBody>
                  <a:tcPr marL="0" marR="0" marT="0" marB="0" anchor="b"/>
                </a:tc>
                <a:tc>
                  <a:txBody>
                    <a:bodyPr/>
                    <a:lstStyle/>
                    <a:p>
                      <a:pPr algn="ctr" fontAlgn="b"/>
                      <a:r>
                        <a:rPr lang="en-US" sz="1100" b="0" i="0" u="none" strike="noStrike" dirty="0" smtClean="0">
                          <a:solidFill>
                            <a:srgbClr val="000000"/>
                          </a:solidFill>
                          <a:effectLst/>
                          <a:latin typeface="Calibri"/>
                        </a:rPr>
                        <a:t>0.33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Herring 3</a:t>
                      </a:r>
                    </a:p>
                  </a:txBody>
                  <a:tcPr marL="0" marR="0" marT="0" marB="0" anchor="b"/>
                </a:tc>
                <a:tc>
                  <a:txBody>
                    <a:bodyPr/>
                    <a:lstStyle/>
                    <a:p>
                      <a:pPr algn="ctr" fontAlgn="b"/>
                      <a:r>
                        <a:rPr lang="en-US" sz="1100" b="0" i="0" u="none" strike="noStrike">
                          <a:solidFill>
                            <a:srgbClr val="000000"/>
                          </a:solidFill>
                          <a:effectLst/>
                          <a:latin typeface="Calibri"/>
                        </a:rPr>
                        <a:t>22.62</a:t>
                      </a:r>
                    </a:p>
                  </a:txBody>
                  <a:tcPr marL="0" marR="0" marT="0" marB="0" anchor="b"/>
                </a:tc>
                <a:tc>
                  <a:txBody>
                    <a:bodyPr/>
                    <a:lstStyle/>
                    <a:p>
                      <a:pPr algn="ctr" fontAlgn="b"/>
                      <a:r>
                        <a:rPr lang="en-US" sz="1100" b="0" i="0" u="none" strike="noStrike">
                          <a:solidFill>
                            <a:srgbClr val="000000"/>
                          </a:solidFill>
                          <a:effectLst/>
                          <a:latin typeface="Calibri"/>
                        </a:rPr>
                        <a:t>12.5%</a:t>
                      </a:r>
                    </a:p>
                  </a:txBody>
                  <a:tcPr marL="0" marR="0" marT="0" marB="0" anchor="b"/>
                </a:tc>
                <a:tc>
                  <a:txBody>
                    <a:bodyPr/>
                    <a:lstStyle/>
                    <a:p>
                      <a:pPr algn="ctr" fontAlgn="b"/>
                      <a:r>
                        <a:rPr lang="en-US" sz="1100" b="0" i="0" u="none" strike="noStrike" dirty="0">
                          <a:solidFill>
                            <a:srgbClr val="000000"/>
                          </a:solidFill>
                          <a:effectLst/>
                          <a:latin typeface="Calibri"/>
                        </a:rPr>
                        <a:t>7.2</a:t>
                      </a:r>
                    </a:p>
                  </a:txBody>
                  <a:tcPr marL="0" marR="0" marT="0" marB="0" anchor="b"/>
                </a:tc>
                <a:tc>
                  <a:txBody>
                    <a:bodyPr/>
                    <a:lstStyle/>
                    <a:p>
                      <a:pPr algn="ctr" fontAlgn="b"/>
                      <a:r>
                        <a:rPr lang="en-US" sz="1100" b="0" i="0" u="none" strike="noStrike" dirty="0" smtClean="0">
                          <a:solidFill>
                            <a:srgbClr val="000000"/>
                          </a:solidFill>
                          <a:effectLst/>
                          <a:latin typeface="Calibri"/>
                        </a:rPr>
                        <a:t>0.32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M.Harrell</a:t>
                      </a:r>
                    </a:p>
                  </a:txBody>
                  <a:tcPr marL="0" marR="0" marT="0" marB="0" anchor="b"/>
                </a:tc>
                <a:tc>
                  <a:txBody>
                    <a:bodyPr/>
                    <a:lstStyle/>
                    <a:p>
                      <a:pPr algn="ctr" fontAlgn="b"/>
                      <a:r>
                        <a:rPr lang="en-US" sz="1100" b="0" i="0" u="none" strike="noStrike">
                          <a:solidFill>
                            <a:srgbClr val="000000"/>
                          </a:solidFill>
                          <a:effectLst/>
                          <a:latin typeface="Calibri"/>
                        </a:rPr>
                        <a:t>30.62</a:t>
                      </a:r>
                    </a:p>
                  </a:txBody>
                  <a:tcPr marL="0" marR="0" marT="0" marB="0" anchor="b"/>
                </a:tc>
                <a:tc>
                  <a:txBody>
                    <a:bodyPr/>
                    <a:lstStyle/>
                    <a:p>
                      <a:pPr algn="ctr" fontAlgn="b"/>
                      <a:r>
                        <a:rPr lang="en-US" sz="1100" b="0" i="0" u="none" strike="noStrike">
                          <a:solidFill>
                            <a:srgbClr val="000000"/>
                          </a:solidFill>
                          <a:effectLst/>
                          <a:latin typeface="Calibri"/>
                        </a:rPr>
                        <a:t>10.3%</a:t>
                      </a:r>
                    </a:p>
                  </a:txBody>
                  <a:tcPr marL="0" marR="0" marT="0" marB="0" anchor="b"/>
                </a:tc>
                <a:tc>
                  <a:txBody>
                    <a:bodyPr/>
                    <a:lstStyle/>
                    <a:p>
                      <a:pPr algn="ctr" fontAlgn="b"/>
                      <a:r>
                        <a:rPr lang="en-US" sz="1100" b="0" i="0" u="none" strike="noStrike" dirty="0">
                          <a:solidFill>
                            <a:srgbClr val="000000"/>
                          </a:solidFill>
                          <a:effectLst/>
                          <a:latin typeface="Calibri"/>
                        </a:rPr>
                        <a:t>6.2</a:t>
                      </a:r>
                    </a:p>
                  </a:txBody>
                  <a:tcPr marL="0" marR="0" marT="0" marB="0" anchor="b"/>
                </a:tc>
                <a:tc>
                  <a:txBody>
                    <a:bodyPr/>
                    <a:lstStyle/>
                    <a:p>
                      <a:pPr algn="ctr" fontAlgn="b"/>
                      <a:r>
                        <a:rPr lang="en-US" sz="1100" b="0" i="0" u="none" strike="noStrike" dirty="0" smtClean="0">
                          <a:solidFill>
                            <a:srgbClr val="000000"/>
                          </a:solidFill>
                          <a:effectLst/>
                          <a:latin typeface="Calibri"/>
                        </a:rPr>
                        <a:t>0.20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Herring 3a</a:t>
                      </a:r>
                    </a:p>
                  </a:txBody>
                  <a:tcPr marL="0" marR="0" marT="0" marB="0" anchor="b"/>
                </a:tc>
                <a:tc>
                  <a:txBody>
                    <a:bodyPr/>
                    <a:lstStyle/>
                    <a:p>
                      <a:pPr algn="ctr" fontAlgn="b"/>
                      <a:r>
                        <a:rPr lang="en-US" sz="1100" b="0" i="0" u="none" strike="noStrike">
                          <a:solidFill>
                            <a:srgbClr val="000000"/>
                          </a:solidFill>
                          <a:effectLst/>
                          <a:latin typeface="Calibri"/>
                        </a:rPr>
                        <a:t>12.63</a:t>
                      </a:r>
                    </a:p>
                  </a:txBody>
                  <a:tcPr marL="0" marR="0" marT="0" marB="0" anchor="b"/>
                </a:tc>
                <a:tc>
                  <a:txBody>
                    <a:bodyPr/>
                    <a:lstStyle/>
                    <a:p>
                      <a:pPr algn="ctr" fontAlgn="b"/>
                      <a:r>
                        <a:rPr lang="en-US" sz="1100" b="0" i="0" u="none" strike="noStrike">
                          <a:solidFill>
                            <a:srgbClr val="000000"/>
                          </a:solidFill>
                          <a:effectLst/>
                          <a:latin typeface="Calibri"/>
                        </a:rPr>
                        <a:t>8.9%</a:t>
                      </a:r>
                    </a:p>
                  </a:txBody>
                  <a:tcPr marL="0" marR="0" marT="0" marB="0" anchor="b"/>
                </a:tc>
                <a:tc>
                  <a:txBody>
                    <a:bodyPr/>
                    <a:lstStyle/>
                    <a:p>
                      <a:pPr algn="ctr" fontAlgn="b"/>
                      <a:r>
                        <a:rPr lang="en-US" sz="1100" b="0" i="0" u="none" strike="noStrike" dirty="0">
                          <a:solidFill>
                            <a:srgbClr val="000000"/>
                          </a:solidFill>
                          <a:effectLst/>
                          <a:latin typeface="Calibri"/>
                        </a:rPr>
                        <a:t>2.3</a:t>
                      </a:r>
                    </a:p>
                  </a:txBody>
                  <a:tcPr marL="0" marR="0" marT="0" marB="0" anchor="b"/>
                </a:tc>
                <a:tc>
                  <a:txBody>
                    <a:bodyPr/>
                    <a:lstStyle/>
                    <a:p>
                      <a:pPr algn="ctr" fontAlgn="b"/>
                      <a:r>
                        <a:rPr lang="en-US" sz="1100" b="0" i="0" u="none" strike="noStrike" dirty="0" smtClean="0">
                          <a:solidFill>
                            <a:srgbClr val="000000"/>
                          </a:solidFill>
                          <a:effectLst/>
                          <a:latin typeface="Calibri"/>
                        </a:rPr>
                        <a:t>0.19 </a:t>
                      </a:r>
                      <a:endParaRPr lang="en-US" sz="1100" b="0" i="0" u="none" strike="noStrike" dirty="0">
                        <a:solidFill>
                          <a:srgbClr val="000000"/>
                        </a:solidFill>
                        <a:effectLst/>
                        <a:latin typeface="Calibri"/>
                      </a:endParaRPr>
                    </a:p>
                  </a:txBody>
                  <a:tcPr marL="0" marR="0" marT="0" marB="0" anchor="b"/>
                </a:tc>
              </a:tr>
              <a:tr h="212458">
                <a:tc>
                  <a:txBody>
                    <a:bodyPr/>
                    <a:lstStyle/>
                    <a:p>
                      <a:pPr algn="l" fontAlgn="b"/>
                      <a:r>
                        <a:rPr lang="en-US" sz="1100" b="0" i="0" u="none" strike="noStrike">
                          <a:solidFill>
                            <a:srgbClr val="000000"/>
                          </a:solidFill>
                          <a:effectLst/>
                          <a:latin typeface="Calibri"/>
                        </a:rPr>
                        <a:t>Bivins S</a:t>
                      </a:r>
                    </a:p>
                  </a:txBody>
                  <a:tcPr marL="0" marR="0" marT="0" marB="0" anchor="b"/>
                </a:tc>
                <a:tc>
                  <a:txBody>
                    <a:bodyPr/>
                    <a:lstStyle/>
                    <a:p>
                      <a:pPr algn="ctr" fontAlgn="b"/>
                      <a:r>
                        <a:rPr lang="en-US" sz="1100" b="0" i="0" u="none" strike="noStrike" dirty="0">
                          <a:solidFill>
                            <a:srgbClr val="000000"/>
                          </a:solidFill>
                          <a:effectLst/>
                          <a:latin typeface="Calibri"/>
                        </a:rPr>
                        <a:t>131.7</a:t>
                      </a:r>
                    </a:p>
                  </a:txBody>
                  <a:tcPr marL="0" marR="0" marT="0" marB="0" anchor="b"/>
                </a:tc>
                <a:tc>
                  <a:txBody>
                    <a:bodyPr/>
                    <a:lstStyle/>
                    <a:p>
                      <a:pPr algn="ctr" fontAlgn="b"/>
                      <a:r>
                        <a:rPr lang="en-US" sz="1100" b="0" i="0" u="none" strike="noStrike">
                          <a:solidFill>
                            <a:srgbClr val="000000"/>
                          </a:solidFill>
                          <a:effectLst/>
                          <a:latin typeface="Calibri"/>
                        </a:rPr>
                        <a:t>5.8%</a:t>
                      </a:r>
                    </a:p>
                  </a:txBody>
                  <a:tcPr marL="0" marR="0" marT="0" marB="0" anchor="b"/>
                </a:tc>
                <a:tc>
                  <a:txBody>
                    <a:bodyPr/>
                    <a:lstStyle/>
                    <a:p>
                      <a:pPr algn="ctr" fontAlgn="b"/>
                      <a:r>
                        <a:rPr lang="en-US" sz="1100" b="0" i="0" u="none" strike="noStrike" dirty="0">
                          <a:solidFill>
                            <a:srgbClr val="000000"/>
                          </a:solidFill>
                          <a:effectLst/>
                          <a:latin typeface="Calibri"/>
                        </a:rPr>
                        <a:t>20.4</a:t>
                      </a:r>
                    </a:p>
                  </a:txBody>
                  <a:tcPr marL="0" marR="0" marT="0" marB="0" anchor="b"/>
                </a:tc>
                <a:tc>
                  <a:txBody>
                    <a:bodyPr/>
                    <a:lstStyle/>
                    <a:p>
                      <a:pPr algn="ctr" fontAlgn="b"/>
                      <a:r>
                        <a:rPr lang="en-US" sz="1100" b="0" i="0" u="none" strike="noStrike" dirty="0" smtClean="0">
                          <a:solidFill>
                            <a:srgbClr val="000000"/>
                          </a:solidFill>
                          <a:effectLst/>
                          <a:latin typeface="Calibri"/>
                        </a:rPr>
                        <a:t>0.15 </a:t>
                      </a:r>
                      <a:endParaRPr lang="en-US" sz="1100" b="0" i="0" u="none" strike="noStrike" dirty="0">
                        <a:solidFill>
                          <a:srgbClr val="000000"/>
                        </a:solidFill>
                        <a:effectLst/>
                        <a:latin typeface="Calibri"/>
                      </a:endParaRPr>
                    </a:p>
                  </a:txBody>
                  <a:tcPr marL="0" marR="0" marT="0" marB="0" anchor="b"/>
                </a:tc>
              </a:tr>
            </a:tbl>
          </a:graphicData>
        </a:graphic>
      </p:graphicFrame>
      <p:sp>
        <p:nvSpPr>
          <p:cNvPr id="4" name="Text Placeholder 3"/>
          <p:cNvSpPr>
            <a:spLocks noGrp="1"/>
          </p:cNvSpPr>
          <p:nvPr>
            <p:ph type="body" sz="half" idx="2"/>
          </p:nvPr>
        </p:nvSpPr>
        <p:spPr>
          <a:xfrm>
            <a:off x="457200" y="1435100"/>
            <a:ext cx="3650776" cy="4691063"/>
          </a:xfrm>
        </p:spPr>
        <p:txBody>
          <a:bodyPr>
            <a:normAutofit/>
          </a:bodyPr>
          <a:lstStyle/>
          <a:p>
            <a:r>
              <a:rPr lang="en-US" sz="2400" u="sng" dirty="0" smtClean="0"/>
              <a:t>Average of 27 playas</a:t>
            </a:r>
            <a:endParaRPr lang="en-US" sz="2400" dirty="0" smtClean="0"/>
          </a:p>
          <a:p>
            <a:pPr marL="285750" indent="-285750">
              <a:buFont typeface="Arial" pitchFamily="34" charset="0"/>
              <a:buChar char="•"/>
            </a:pPr>
            <a:r>
              <a:rPr lang="en-US" sz="2400" dirty="0" smtClean="0"/>
              <a:t>39.4 acre area</a:t>
            </a:r>
          </a:p>
          <a:p>
            <a:pPr marL="285750" indent="-285750">
              <a:buFont typeface="Arial" pitchFamily="34" charset="0"/>
              <a:buChar char="•"/>
            </a:pPr>
            <a:r>
              <a:rPr lang="en-US" sz="2400" dirty="0" smtClean="0"/>
              <a:t>Flooded 20.9% of time</a:t>
            </a:r>
          </a:p>
          <a:p>
            <a:pPr marL="573088" lvl="1" indent="-285750">
              <a:buFont typeface="Arial" pitchFamily="34" charset="0"/>
              <a:buChar char="•"/>
              <a:tabLst>
                <a:tab pos="627063" algn="l"/>
              </a:tabLst>
            </a:pPr>
            <a:r>
              <a:rPr lang="en-US" sz="2000" dirty="0" smtClean="0"/>
              <a:t>Range from 40% to 5.8%</a:t>
            </a:r>
          </a:p>
          <a:p>
            <a:pPr marL="285750" indent="-285750">
              <a:buFont typeface="Arial" pitchFamily="34" charset="0"/>
              <a:buChar char="•"/>
            </a:pPr>
            <a:r>
              <a:rPr lang="en-US" sz="2400" dirty="0" smtClean="0"/>
              <a:t>22.6 acre feet of floodwater per year</a:t>
            </a:r>
          </a:p>
          <a:p>
            <a:pPr marL="285750" indent="-285750">
              <a:buFont typeface="Arial" pitchFamily="34" charset="0"/>
              <a:buChar char="•"/>
            </a:pPr>
            <a:r>
              <a:rPr lang="en-US" sz="2400" dirty="0" smtClean="0"/>
              <a:t>0.6 foot average flood depth</a:t>
            </a:r>
          </a:p>
          <a:p>
            <a:pPr marL="742950" lvl="1" indent="-285750">
              <a:buFont typeface="Arial" pitchFamily="34" charset="0"/>
              <a:buChar char="•"/>
            </a:pPr>
            <a:r>
              <a:rPr lang="en-US" sz="2200" dirty="0" smtClean="0"/>
              <a:t>Range from 0.11 to 2.08 feet</a:t>
            </a:r>
          </a:p>
          <a:p>
            <a:endParaRPr lang="en-US" sz="2000" dirty="0"/>
          </a:p>
        </p:txBody>
      </p:sp>
    </p:spTree>
    <p:extLst>
      <p:ext uri="{BB962C8B-B14F-4D97-AF65-F5344CB8AC3E}">
        <p14:creationId xmlns:p14="http://schemas.microsoft.com/office/powerpoint/2010/main" val="2488013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52875" y="619125"/>
            <a:ext cx="4572324" cy="5918367"/>
            <a:chOff x="2533650" y="714375"/>
            <a:chExt cx="4572324" cy="5918367"/>
          </a:xfrm>
        </p:grpSpPr>
        <p:pic>
          <p:nvPicPr>
            <p:cNvPr id="4" name="Picture 2"/>
            <p:cNvPicPr>
              <a:picLocks noChangeAspect="1" noChangeArrowheads="1"/>
            </p:cNvPicPr>
            <p:nvPr/>
          </p:nvPicPr>
          <p:blipFill rotWithShape="1">
            <a:blip r:embed="rId3">
              <a:clrChange>
                <a:clrFrom>
                  <a:srgbClr val="FEFFFF"/>
                </a:clrFrom>
                <a:clrTo>
                  <a:srgbClr val="FEFFFF">
                    <a:alpha val="0"/>
                  </a:srgbClr>
                </a:clrTo>
              </a:clrChange>
              <a:extLst>
                <a:ext uri="{BEBA8EAE-BF5A-486C-A8C5-ECC9F3942E4B}">
                  <a14:imgProps xmlns:a14="http://schemas.microsoft.com/office/drawing/2010/main">
                    <a14:imgLayer r:embed="rId4">
                      <a14:imgEffect>
                        <a14:brightnessContrast bright="-3000" contrast="5000"/>
                      </a14:imgEffect>
                    </a14:imgLayer>
                  </a14:imgProps>
                </a:ext>
                <a:ext uri="{28A0092B-C50C-407E-A947-70E740481C1C}">
                  <a14:useLocalDpi xmlns:a14="http://schemas.microsoft.com/office/drawing/2010/main" val="0"/>
                </a:ext>
              </a:extLst>
            </a:blip>
            <a:srcRect l="61290" t="17234" r="20876" b="9479"/>
            <a:stretch/>
          </p:blipFill>
          <p:spPr bwMode="auto">
            <a:xfrm>
              <a:off x="2867026" y="714375"/>
              <a:ext cx="4038599" cy="537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Chart 1"/>
            <p:cNvGraphicFramePr>
              <a:graphicFrameLocks/>
            </p:cNvGraphicFramePr>
            <p:nvPr>
              <p:extLst>
                <p:ext uri="{D42A27DB-BD31-4B8C-83A1-F6EECF244321}">
                  <p14:modId xmlns:p14="http://schemas.microsoft.com/office/powerpoint/2010/main" val="1787190155"/>
                </p:ext>
              </p:extLst>
            </p:nvPr>
          </p:nvGraphicFramePr>
          <p:xfrm>
            <a:off x="2533650" y="721206"/>
            <a:ext cx="4572324" cy="5911536"/>
          </p:xfrm>
          <a:graphic>
            <a:graphicData uri="http://schemas.openxmlformats.org/drawingml/2006/chart">
              <c:chart xmlns:c="http://schemas.openxmlformats.org/drawingml/2006/chart" xmlns:r="http://schemas.openxmlformats.org/officeDocument/2006/relationships" r:id="rId5"/>
            </a:graphicData>
          </a:graphic>
        </p:graphicFrame>
      </p:grpSp>
      <p:sp>
        <p:nvSpPr>
          <p:cNvPr id="6" name="Rectangle 5"/>
          <p:cNvSpPr/>
          <p:nvPr/>
        </p:nvSpPr>
        <p:spPr>
          <a:xfrm>
            <a:off x="4010025" y="561975"/>
            <a:ext cx="4448175" cy="55340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273050"/>
            <a:ext cx="3552825" cy="11620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t>Summary of reconstructed playa water levels</a:t>
            </a:r>
            <a:endParaRPr lang="en-US" sz="2800" b="1" dirty="0"/>
          </a:p>
        </p:txBody>
      </p:sp>
      <p:sp>
        <p:nvSpPr>
          <p:cNvPr id="8" name="Text Placeholder 3"/>
          <p:cNvSpPr txBox="1">
            <a:spLocks/>
          </p:cNvSpPr>
          <p:nvPr/>
        </p:nvSpPr>
        <p:spPr>
          <a:xfrm>
            <a:off x="457200" y="1626172"/>
            <a:ext cx="3008313" cy="46910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t>Water yield</a:t>
            </a:r>
          </a:p>
          <a:p>
            <a:r>
              <a:rPr lang="en-US" sz="1800" dirty="0" smtClean="0"/>
              <a:t>Less water than 2003 TWDB estimate</a:t>
            </a:r>
          </a:p>
          <a:p>
            <a:r>
              <a:rPr lang="en-US" sz="1800" dirty="0" smtClean="0"/>
              <a:t>No clear geographic trend</a:t>
            </a:r>
          </a:p>
          <a:p>
            <a:r>
              <a:rPr lang="en-US" sz="1800" dirty="0" smtClean="0"/>
              <a:t>No clear land use trend</a:t>
            </a:r>
          </a:p>
          <a:p>
            <a:r>
              <a:rPr lang="en-US" sz="1800" dirty="0" smtClean="0"/>
              <a:t>Playas with highest yield appear to be more integrated into drainage network</a:t>
            </a:r>
          </a:p>
          <a:p>
            <a:r>
              <a:rPr lang="en-US" sz="1800" dirty="0" smtClean="0"/>
              <a:t>Playas with higher water yield better candidates for modification</a:t>
            </a:r>
          </a:p>
          <a:p>
            <a:endParaRPr lang="en-US" sz="1800" dirty="0"/>
          </a:p>
          <a:p>
            <a:pPr marL="0" indent="0" algn="ctr">
              <a:buNone/>
            </a:pPr>
            <a:r>
              <a:rPr lang="en-US" sz="2000" b="1" dirty="0" smtClean="0"/>
              <a:t>Potential playa modification sites can be screened using quick </a:t>
            </a:r>
            <a:r>
              <a:rPr lang="en-US" sz="2000" b="1" dirty="0" err="1" smtClean="0"/>
              <a:t>topo</a:t>
            </a:r>
            <a:r>
              <a:rPr lang="en-US" sz="2000" b="1" dirty="0" smtClean="0"/>
              <a:t> survey and GIS tools</a:t>
            </a:r>
          </a:p>
          <a:p>
            <a:pPr marL="0" indent="0">
              <a:buNone/>
            </a:pPr>
            <a:endParaRPr lang="en-US" sz="1800" dirty="0"/>
          </a:p>
        </p:txBody>
      </p:sp>
    </p:spTree>
    <p:extLst>
      <p:ext uri="{BB962C8B-B14F-4D97-AF65-F5344CB8AC3E}">
        <p14:creationId xmlns:p14="http://schemas.microsoft.com/office/powerpoint/2010/main" val="1704169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title"/>
          </p:nvPr>
        </p:nvSpPr>
        <p:spPr/>
        <p:txBody>
          <a:bodyPr>
            <a:normAutofit/>
          </a:bodyPr>
          <a:lstStyle/>
          <a:p>
            <a:pPr eaLnBrk="1" hangingPunct="1"/>
            <a:r>
              <a:rPr lang="en-US" sz="3200" b="1" dirty="0" smtClean="0"/>
              <a:t>Playa Modification Objectives</a:t>
            </a:r>
          </a:p>
        </p:txBody>
      </p:sp>
      <p:sp>
        <p:nvSpPr>
          <p:cNvPr id="32771" name="Rectangle 3"/>
          <p:cNvSpPr>
            <a:spLocks noGrp="1" noChangeArrowheads="1"/>
          </p:cNvSpPr>
          <p:nvPr>
            <p:ph type="body" idx="1"/>
          </p:nvPr>
        </p:nvSpPr>
        <p:spPr>
          <a:xfrm>
            <a:off x="1464762" y="1151461"/>
            <a:ext cx="6214534" cy="4525963"/>
          </a:xfrm>
        </p:spPr>
        <p:txBody>
          <a:bodyPr>
            <a:normAutofit fontScale="92500" lnSpcReduction="20000"/>
          </a:bodyPr>
          <a:lstStyle/>
          <a:p>
            <a:pPr eaLnBrk="1" hangingPunct="1"/>
            <a:r>
              <a:rPr lang="en-US" sz="2800" b="1" dirty="0" smtClean="0"/>
              <a:t>Increase groundwater recharge</a:t>
            </a:r>
          </a:p>
          <a:p>
            <a:pPr lvl="1" eaLnBrk="1" hangingPunct="1"/>
            <a:r>
              <a:rPr lang="en-US" sz="2400" dirty="0" smtClean="0"/>
              <a:t>Minimize initial cost</a:t>
            </a:r>
          </a:p>
          <a:p>
            <a:pPr lvl="1" eaLnBrk="1" hangingPunct="1"/>
            <a:r>
              <a:rPr lang="en-US" sz="2400" dirty="0" smtClean="0"/>
              <a:t>Utilize low maintenance designs</a:t>
            </a:r>
          </a:p>
          <a:p>
            <a:pPr lvl="1" eaLnBrk="1" hangingPunct="1"/>
            <a:r>
              <a:rPr lang="en-US" sz="2400" dirty="0" smtClean="0"/>
              <a:t>Incorporate native plant species</a:t>
            </a:r>
          </a:p>
          <a:p>
            <a:pPr marL="457200" lvl="1" indent="0" eaLnBrk="1" hangingPunct="1">
              <a:buNone/>
            </a:pPr>
            <a:endParaRPr lang="en-US" sz="2400" dirty="0" smtClean="0"/>
          </a:p>
          <a:p>
            <a:pPr eaLnBrk="1" hangingPunct="1"/>
            <a:r>
              <a:rPr lang="en-US" sz="2800" b="1" dirty="0" smtClean="0"/>
              <a:t>Maintain wetland ecosystems</a:t>
            </a:r>
          </a:p>
          <a:p>
            <a:pPr lvl="1" eaLnBrk="1" hangingPunct="1"/>
            <a:r>
              <a:rPr lang="en-US" sz="2400" dirty="0" smtClean="0"/>
              <a:t>Take water from evaporation, not wildlife</a:t>
            </a:r>
          </a:p>
          <a:p>
            <a:pPr lvl="1" eaLnBrk="1" hangingPunct="1"/>
            <a:r>
              <a:rPr lang="en-US" sz="2400" dirty="0" smtClean="0"/>
              <a:t>Reduce sedimentation in playa basins</a:t>
            </a:r>
          </a:p>
          <a:p>
            <a:pPr lvl="1" eaLnBrk="1" hangingPunct="1"/>
            <a:endParaRPr lang="en-US" sz="2400" dirty="0" smtClean="0"/>
          </a:p>
          <a:p>
            <a:pPr eaLnBrk="1" hangingPunct="1"/>
            <a:r>
              <a:rPr lang="en-US" sz="2800" b="1" dirty="0" smtClean="0"/>
              <a:t>Benefit landowners</a:t>
            </a:r>
          </a:p>
          <a:p>
            <a:pPr lvl="1" eaLnBrk="1" hangingPunct="1"/>
            <a:r>
              <a:rPr lang="en-US" sz="2400" dirty="0" smtClean="0"/>
              <a:t>Forage crops and wildlife management in short term</a:t>
            </a:r>
          </a:p>
          <a:p>
            <a:pPr lvl="1" eaLnBrk="1" hangingPunct="1"/>
            <a:r>
              <a:rPr lang="en-US" sz="2400" dirty="0" smtClean="0"/>
              <a:t>More groundwater in the long term</a:t>
            </a:r>
          </a:p>
        </p:txBody>
      </p:sp>
    </p:spTree>
    <p:extLst>
      <p:ext uri="{BB962C8B-B14F-4D97-AF65-F5344CB8AC3E}">
        <p14:creationId xmlns:p14="http://schemas.microsoft.com/office/powerpoint/2010/main" val="429182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 calcmode="lin" valueType="num">
                                      <p:cBhvr additive="base">
                                        <p:cTn id="15"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 calcmode="lin" valueType="num">
                                      <p:cBhvr additive="base">
                                        <p:cTn id="19"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5" end="5"/>
                                            </p:txEl>
                                          </p:spTgt>
                                        </p:tgtEl>
                                        <p:attrNameLst>
                                          <p:attrName>style.visibility</p:attrName>
                                        </p:attrNameLst>
                                      </p:cBhvr>
                                      <p:to>
                                        <p:strVal val="visible"/>
                                      </p:to>
                                    </p:set>
                                    <p:anim calcmode="lin" valueType="num">
                                      <p:cBhvr additive="base">
                                        <p:cTn id="25"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771">
                                            <p:txEl>
                                              <p:pRg st="6" end="6"/>
                                            </p:txEl>
                                          </p:spTgt>
                                        </p:tgtEl>
                                        <p:attrNameLst>
                                          <p:attrName>style.visibility</p:attrName>
                                        </p:attrNameLst>
                                      </p:cBhvr>
                                      <p:to>
                                        <p:strVal val="visible"/>
                                      </p:to>
                                    </p:set>
                                    <p:anim calcmode="lin" valueType="num">
                                      <p:cBhvr additive="base">
                                        <p:cTn id="29"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771">
                                            <p:txEl>
                                              <p:pRg st="7" end="7"/>
                                            </p:txEl>
                                          </p:spTgt>
                                        </p:tgtEl>
                                        <p:attrNameLst>
                                          <p:attrName>style.visibility</p:attrName>
                                        </p:attrNameLst>
                                      </p:cBhvr>
                                      <p:to>
                                        <p:strVal val="visible"/>
                                      </p:to>
                                    </p:set>
                                    <p:anim calcmode="lin" valueType="num">
                                      <p:cBhvr additive="base">
                                        <p:cTn id="33"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2771">
                                            <p:txEl>
                                              <p:pRg st="9" end="9"/>
                                            </p:txEl>
                                          </p:spTgt>
                                        </p:tgtEl>
                                        <p:attrNameLst>
                                          <p:attrName>style.visibility</p:attrName>
                                        </p:attrNameLst>
                                      </p:cBhvr>
                                      <p:to>
                                        <p:strVal val="visible"/>
                                      </p:to>
                                    </p:set>
                                    <p:anim calcmode="lin" valueType="num">
                                      <p:cBhvr additive="base">
                                        <p:cTn id="39" dur="500" fill="hold"/>
                                        <p:tgtEl>
                                          <p:spTgt spid="32771">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2771">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771">
                                            <p:txEl>
                                              <p:pRg st="10" end="10"/>
                                            </p:txEl>
                                          </p:spTgt>
                                        </p:tgtEl>
                                        <p:attrNameLst>
                                          <p:attrName>style.visibility</p:attrName>
                                        </p:attrNameLst>
                                      </p:cBhvr>
                                      <p:to>
                                        <p:strVal val="visible"/>
                                      </p:to>
                                    </p:set>
                                    <p:anim calcmode="lin" valueType="num">
                                      <p:cBhvr additive="base">
                                        <p:cTn id="43" dur="500" fill="hold"/>
                                        <p:tgtEl>
                                          <p:spTgt spid="32771">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771">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771">
                                            <p:txEl>
                                              <p:pRg st="11" end="11"/>
                                            </p:txEl>
                                          </p:spTgt>
                                        </p:tgtEl>
                                        <p:attrNameLst>
                                          <p:attrName>style.visibility</p:attrName>
                                        </p:attrNameLst>
                                      </p:cBhvr>
                                      <p:to>
                                        <p:strVal val="visible"/>
                                      </p:to>
                                    </p:set>
                                    <p:anim calcmode="lin" valueType="num">
                                      <p:cBhvr additive="base">
                                        <p:cTn id="47" dur="500" fill="hold"/>
                                        <p:tgtEl>
                                          <p:spTgt spid="32771">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27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body" sz="half" idx="1"/>
          </p:nvPr>
        </p:nvSpPr>
        <p:spPr>
          <a:xfrm>
            <a:off x="457200" y="1600200"/>
            <a:ext cx="3981450" cy="4525963"/>
          </a:xfrm>
          <a:solidFill>
            <a:schemeClr val="bg1"/>
          </a:solidFill>
        </p:spPr>
        <p:txBody>
          <a:bodyPr>
            <a:noAutofit/>
          </a:bodyPr>
          <a:lstStyle/>
          <a:p>
            <a:pPr marL="228600" indent="-228600" eaLnBrk="1" hangingPunct="1"/>
            <a:r>
              <a:rPr lang="en-US" sz="2000" b="1" dirty="0" smtClean="0"/>
              <a:t>Sediment removal &amp; buffer planting</a:t>
            </a:r>
          </a:p>
          <a:p>
            <a:pPr marL="571500" lvl="1" indent="-171450" eaLnBrk="1" hangingPunct="1"/>
            <a:r>
              <a:rPr lang="en-US" sz="1800" dirty="0" smtClean="0"/>
              <a:t>Restores wetland and controls erosion</a:t>
            </a:r>
          </a:p>
          <a:p>
            <a:pPr marL="571500" lvl="1" indent="-171450" eaLnBrk="1" hangingPunct="1"/>
            <a:r>
              <a:rPr lang="en-US" sz="1800" dirty="0" smtClean="0"/>
              <a:t>Increases storage and infiltration</a:t>
            </a:r>
          </a:p>
          <a:p>
            <a:pPr marL="571500" lvl="1" indent="-171450" eaLnBrk="1" hangingPunct="1"/>
            <a:r>
              <a:rPr lang="en-US" sz="1800" dirty="0" smtClean="0"/>
              <a:t>Improves wildlife habitat</a:t>
            </a:r>
          </a:p>
          <a:p>
            <a:pPr marL="571500" lvl="1" indent="-171450" eaLnBrk="1" hangingPunct="1"/>
            <a:endParaRPr lang="en-US" sz="1800" dirty="0" smtClean="0"/>
          </a:p>
          <a:p>
            <a:pPr marL="228600" indent="-228600"/>
            <a:r>
              <a:rPr lang="en-US" sz="2000" b="1" dirty="0"/>
              <a:t>Upland percolation basin</a:t>
            </a:r>
          </a:p>
          <a:p>
            <a:pPr marL="571500" lvl="1" indent="-171450"/>
            <a:r>
              <a:rPr lang="en-US" sz="1800" dirty="0"/>
              <a:t>More rapid infiltration outside clay area in playa bottom</a:t>
            </a:r>
          </a:p>
          <a:p>
            <a:pPr marL="571500" lvl="1" indent="-171450"/>
            <a:r>
              <a:rPr lang="en-US" sz="1800" dirty="0"/>
              <a:t>Active system requires pumps, pipe</a:t>
            </a:r>
          </a:p>
          <a:p>
            <a:pPr marL="571500" lvl="1" indent="-171450"/>
            <a:r>
              <a:rPr lang="en-US" sz="1800" dirty="0"/>
              <a:t>Combine with vegetative buffers</a:t>
            </a:r>
          </a:p>
        </p:txBody>
      </p:sp>
      <p:sp>
        <p:nvSpPr>
          <p:cNvPr id="34818" name="Rectangle 3"/>
          <p:cNvSpPr>
            <a:spLocks noGrp="1" noChangeArrowheads="1"/>
          </p:cNvSpPr>
          <p:nvPr>
            <p:ph type="title"/>
          </p:nvPr>
        </p:nvSpPr>
        <p:spPr/>
        <p:txBody>
          <a:bodyPr>
            <a:normAutofit/>
          </a:bodyPr>
          <a:lstStyle/>
          <a:p>
            <a:pPr eaLnBrk="1" hangingPunct="1"/>
            <a:r>
              <a:rPr lang="en-US" sz="3200" b="1" dirty="0" smtClean="0"/>
              <a:t>Playa Modification Alternatives</a:t>
            </a:r>
          </a:p>
        </p:txBody>
      </p:sp>
      <p:sp>
        <p:nvSpPr>
          <p:cNvPr id="34819" name="Freeform 2"/>
          <p:cNvSpPr>
            <a:spLocks/>
          </p:cNvSpPr>
          <p:nvPr/>
        </p:nvSpPr>
        <p:spPr bwMode="auto">
          <a:xfrm>
            <a:off x="6270625" y="2146300"/>
            <a:ext cx="1412875" cy="106363"/>
          </a:xfrm>
          <a:custGeom>
            <a:avLst/>
            <a:gdLst>
              <a:gd name="T0" fmla="*/ 0 w 890"/>
              <a:gd name="T1" fmla="*/ 1 h 67"/>
              <a:gd name="T2" fmla="*/ 890 w 890"/>
              <a:gd name="T3" fmla="*/ 0 h 67"/>
              <a:gd name="T4" fmla="*/ 721 w 890"/>
              <a:gd name="T5" fmla="*/ 59 h 67"/>
              <a:gd name="T6" fmla="*/ 258 w 890"/>
              <a:gd name="T7" fmla="*/ 67 h 67"/>
              <a:gd name="T8" fmla="*/ 0 w 890"/>
              <a:gd name="T9" fmla="*/ 1 h 67"/>
              <a:gd name="T10" fmla="*/ 0 60000 65536"/>
              <a:gd name="T11" fmla="*/ 0 60000 65536"/>
              <a:gd name="T12" fmla="*/ 0 60000 65536"/>
              <a:gd name="T13" fmla="*/ 0 60000 65536"/>
              <a:gd name="T14" fmla="*/ 0 60000 65536"/>
              <a:gd name="T15" fmla="*/ 0 w 890"/>
              <a:gd name="T16" fmla="*/ 0 h 67"/>
              <a:gd name="T17" fmla="*/ 890 w 890"/>
              <a:gd name="T18" fmla="*/ 67 h 67"/>
            </a:gdLst>
            <a:ahLst/>
            <a:cxnLst>
              <a:cxn ang="T10">
                <a:pos x="T0" y="T1"/>
              </a:cxn>
              <a:cxn ang="T11">
                <a:pos x="T2" y="T3"/>
              </a:cxn>
              <a:cxn ang="T12">
                <a:pos x="T4" y="T5"/>
              </a:cxn>
              <a:cxn ang="T13">
                <a:pos x="T6" y="T7"/>
              </a:cxn>
              <a:cxn ang="T14">
                <a:pos x="T8" y="T9"/>
              </a:cxn>
            </a:cxnLst>
            <a:rect l="T15" t="T16" r="T17" b="T18"/>
            <a:pathLst>
              <a:path w="890" h="67">
                <a:moveTo>
                  <a:pt x="0" y="1"/>
                </a:moveTo>
                <a:lnTo>
                  <a:pt x="890" y="0"/>
                </a:lnTo>
                <a:lnTo>
                  <a:pt x="721" y="59"/>
                </a:lnTo>
                <a:lnTo>
                  <a:pt x="258" y="67"/>
                </a:lnTo>
                <a:lnTo>
                  <a:pt x="0" y="1"/>
                </a:lnTo>
                <a:close/>
              </a:path>
            </a:pathLst>
          </a:custGeom>
          <a:solidFill>
            <a:schemeClr val="accent1"/>
          </a:solidFill>
          <a:ln w="9525">
            <a:solidFill>
              <a:schemeClr val="tx1"/>
            </a:solidFill>
            <a:round/>
            <a:headEnd/>
            <a:tailEnd/>
          </a:ln>
        </p:spPr>
        <p:txBody>
          <a:bodyPr/>
          <a:lstStyle/>
          <a:p>
            <a:endParaRPr lang="en-US"/>
          </a:p>
        </p:txBody>
      </p:sp>
      <p:sp>
        <p:nvSpPr>
          <p:cNvPr id="34820" name="Rectangle 5"/>
          <p:cNvSpPr>
            <a:spLocks noChangeArrowheads="1"/>
          </p:cNvSpPr>
          <p:nvPr/>
        </p:nvSpPr>
        <p:spPr bwMode="auto">
          <a:xfrm>
            <a:off x="4552950" y="1638300"/>
            <a:ext cx="4210050" cy="1711325"/>
          </a:xfrm>
          <a:prstGeom prst="rect">
            <a:avLst/>
          </a:prstGeom>
          <a:noFill/>
          <a:ln w="9525">
            <a:solidFill>
              <a:schemeClr val="tx1"/>
            </a:solidFill>
            <a:miter lim="800000"/>
            <a:headEnd/>
            <a:tailEnd/>
          </a:ln>
        </p:spPr>
        <p:txBody>
          <a:bodyPr wrap="none" anchor="ctr"/>
          <a:lstStyle/>
          <a:p>
            <a:endParaRPr lang="en-US"/>
          </a:p>
        </p:txBody>
      </p:sp>
      <p:sp>
        <p:nvSpPr>
          <p:cNvPr id="34821" name="Freeform 6"/>
          <p:cNvSpPr>
            <a:spLocks/>
          </p:cNvSpPr>
          <p:nvPr/>
        </p:nvSpPr>
        <p:spPr bwMode="auto">
          <a:xfrm>
            <a:off x="4552950" y="2008188"/>
            <a:ext cx="4211638" cy="758825"/>
          </a:xfrm>
          <a:custGeom>
            <a:avLst/>
            <a:gdLst>
              <a:gd name="T0" fmla="*/ 3168 w 3169"/>
              <a:gd name="T1" fmla="*/ 86 h 1089"/>
              <a:gd name="T2" fmla="*/ 3168 w 3169"/>
              <a:gd name="T3" fmla="*/ 1086 h 1089"/>
              <a:gd name="T4" fmla="*/ 0 w 3169"/>
              <a:gd name="T5" fmla="*/ 1089 h 1089"/>
              <a:gd name="T6" fmla="*/ 0 w 3169"/>
              <a:gd name="T7" fmla="*/ 18 h 1089"/>
              <a:gd name="T8" fmla="*/ 216 w 3169"/>
              <a:gd name="T9" fmla="*/ 22 h 1089"/>
              <a:gd name="T10" fmla="*/ 452 w 3169"/>
              <a:gd name="T11" fmla="*/ 54 h 1089"/>
              <a:gd name="T12" fmla="*/ 606 w 3169"/>
              <a:gd name="T13" fmla="*/ 120 h 1089"/>
              <a:gd name="T14" fmla="*/ 899 w 3169"/>
              <a:gd name="T15" fmla="*/ 152 h 1089"/>
              <a:gd name="T16" fmla="*/ 1313 w 3169"/>
              <a:gd name="T17" fmla="*/ 193 h 1089"/>
              <a:gd name="T18" fmla="*/ 1595 w 3169"/>
              <a:gd name="T19" fmla="*/ 294 h 1089"/>
              <a:gd name="T20" fmla="*/ 1979 w 3169"/>
              <a:gd name="T21" fmla="*/ 307 h 1089"/>
              <a:gd name="T22" fmla="*/ 2156 w 3169"/>
              <a:gd name="T23" fmla="*/ 306 h 1089"/>
              <a:gd name="T24" fmla="*/ 2272 w 3169"/>
              <a:gd name="T25" fmla="*/ 245 h 1089"/>
              <a:gd name="T26" fmla="*/ 2472 w 3169"/>
              <a:gd name="T27" fmla="*/ 138 h 1089"/>
              <a:gd name="T28" fmla="*/ 2808 w 3169"/>
              <a:gd name="T29" fmla="*/ 58 h 1089"/>
              <a:gd name="T30" fmla="*/ 3168 w 3169"/>
              <a:gd name="T31" fmla="*/ 0 h 10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69"/>
              <a:gd name="T49" fmla="*/ 0 h 1089"/>
              <a:gd name="T50" fmla="*/ 3169 w 3169"/>
              <a:gd name="T51" fmla="*/ 1089 h 10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69" h="1089">
                <a:moveTo>
                  <a:pt x="3168" y="86"/>
                </a:moveTo>
                <a:cubicBezTo>
                  <a:pt x="3169" y="253"/>
                  <a:pt x="3168" y="614"/>
                  <a:pt x="3168" y="1086"/>
                </a:cubicBezTo>
                <a:cubicBezTo>
                  <a:pt x="2605" y="1089"/>
                  <a:pt x="666" y="1089"/>
                  <a:pt x="0" y="1089"/>
                </a:cubicBezTo>
                <a:cubicBezTo>
                  <a:pt x="0" y="645"/>
                  <a:pt x="0" y="360"/>
                  <a:pt x="0" y="18"/>
                </a:cubicBezTo>
                <a:cubicBezTo>
                  <a:pt x="240" y="30"/>
                  <a:pt x="141" y="16"/>
                  <a:pt x="216" y="22"/>
                </a:cubicBezTo>
                <a:cubicBezTo>
                  <a:pt x="291" y="28"/>
                  <a:pt x="387" y="38"/>
                  <a:pt x="452" y="54"/>
                </a:cubicBezTo>
                <a:cubicBezTo>
                  <a:pt x="517" y="70"/>
                  <a:pt x="532" y="104"/>
                  <a:pt x="606" y="120"/>
                </a:cubicBezTo>
                <a:cubicBezTo>
                  <a:pt x="680" y="136"/>
                  <a:pt x="781" y="140"/>
                  <a:pt x="899" y="152"/>
                </a:cubicBezTo>
                <a:cubicBezTo>
                  <a:pt x="1017" y="164"/>
                  <a:pt x="1196" y="170"/>
                  <a:pt x="1313" y="193"/>
                </a:cubicBezTo>
                <a:cubicBezTo>
                  <a:pt x="1428" y="216"/>
                  <a:pt x="1483" y="276"/>
                  <a:pt x="1595" y="294"/>
                </a:cubicBezTo>
                <a:cubicBezTo>
                  <a:pt x="1706" y="312"/>
                  <a:pt x="1886" y="305"/>
                  <a:pt x="1979" y="307"/>
                </a:cubicBezTo>
                <a:cubicBezTo>
                  <a:pt x="2072" y="309"/>
                  <a:pt x="2107" y="316"/>
                  <a:pt x="2156" y="306"/>
                </a:cubicBezTo>
                <a:cubicBezTo>
                  <a:pt x="2205" y="296"/>
                  <a:pt x="2219" y="273"/>
                  <a:pt x="2272" y="245"/>
                </a:cubicBezTo>
                <a:cubicBezTo>
                  <a:pt x="2325" y="217"/>
                  <a:pt x="2383" y="169"/>
                  <a:pt x="2472" y="138"/>
                </a:cubicBezTo>
                <a:cubicBezTo>
                  <a:pt x="2561" y="107"/>
                  <a:pt x="2692" y="81"/>
                  <a:pt x="2808" y="58"/>
                </a:cubicBezTo>
                <a:cubicBezTo>
                  <a:pt x="2924" y="35"/>
                  <a:pt x="3093" y="12"/>
                  <a:pt x="3168" y="0"/>
                </a:cubicBezTo>
              </a:path>
            </a:pathLst>
          </a:custGeom>
          <a:solidFill>
            <a:srgbClr val="D0B78E"/>
          </a:solidFill>
          <a:ln w="9525">
            <a:solidFill>
              <a:schemeClr val="tx1"/>
            </a:solidFill>
            <a:round/>
            <a:headEnd/>
            <a:tailEnd/>
          </a:ln>
        </p:spPr>
        <p:txBody>
          <a:bodyPr/>
          <a:lstStyle/>
          <a:p>
            <a:endParaRPr lang="en-US"/>
          </a:p>
        </p:txBody>
      </p:sp>
      <p:sp>
        <p:nvSpPr>
          <p:cNvPr id="34822" name="Freeform 8"/>
          <p:cNvSpPr>
            <a:spLocks/>
          </p:cNvSpPr>
          <p:nvPr/>
        </p:nvSpPr>
        <p:spPr bwMode="auto">
          <a:xfrm>
            <a:off x="5489575" y="2168525"/>
            <a:ext cx="2111375" cy="177800"/>
          </a:xfrm>
          <a:custGeom>
            <a:avLst/>
            <a:gdLst>
              <a:gd name="T0" fmla="*/ 264 w 1330"/>
              <a:gd name="T1" fmla="*/ 0 h 112"/>
              <a:gd name="T2" fmla="*/ 434 w 1330"/>
              <a:gd name="T3" fmla="*/ 3 h 112"/>
              <a:gd name="T4" fmla="*/ 595 w 1330"/>
              <a:gd name="T5" fmla="*/ 2 h 112"/>
              <a:gd name="T6" fmla="*/ 646 w 1330"/>
              <a:gd name="T7" fmla="*/ 9 h 112"/>
              <a:gd name="T8" fmla="*/ 708 w 1330"/>
              <a:gd name="T9" fmla="*/ 23 h 112"/>
              <a:gd name="T10" fmla="*/ 802 w 1330"/>
              <a:gd name="T11" fmla="*/ 30 h 112"/>
              <a:gd name="T12" fmla="*/ 970 w 1330"/>
              <a:gd name="T13" fmla="*/ 32 h 112"/>
              <a:gd name="T14" fmla="*/ 1069 w 1330"/>
              <a:gd name="T15" fmla="*/ 35 h 112"/>
              <a:gd name="T16" fmla="*/ 1137 w 1330"/>
              <a:gd name="T17" fmla="*/ 35 h 112"/>
              <a:gd name="T18" fmla="*/ 1213 w 1330"/>
              <a:gd name="T19" fmla="*/ 35 h 112"/>
              <a:gd name="T20" fmla="*/ 1261 w 1330"/>
              <a:gd name="T21" fmla="*/ 23 h 112"/>
              <a:gd name="T22" fmla="*/ 1330 w 1330"/>
              <a:gd name="T23" fmla="*/ 0 h 112"/>
              <a:gd name="T24" fmla="*/ 1293 w 1330"/>
              <a:gd name="T25" fmla="*/ 35 h 112"/>
              <a:gd name="T26" fmla="*/ 1261 w 1330"/>
              <a:gd name="T27" fmla="*/ 60 h 112"/>
              <a:gd name="T28" fmla="*/ 1187 w 1330"/>
              <a:gd name="T29" fmla="*/ 86 h 112"/>
              <a:gd name="T30" fmla="*/ 1102 w 1330"/>
              <a:gd name="T31" fmla="*/ 101 h 112"/>
              <a:gd name="T32" fmla="*/ 985 w 1330"/>
              <a:gd name="T33" fmla="*/ 112 h 112"/>
              <a:gd name="T34" fmla="*/ 865 w 1330"/>
              <a:gd name="T35" fmla="*/ 112 h 112"/>
              <a:gd name="T36" fmla="*/ 723 w 1330"/>
              <a:gd name="T37" fmla="*/ 108 h 112"/>
              <a:gd name="T38" fmla="*/ 641 w 1330"/>
              <a:gd name="T39" fmla="*/ 97 h 112"/>
              <a:gd name="T40" fmla="*/ 514 w 1330"/>
              <a:gd name="T41" fmla="*/ 67 h 112"/>
              <a:gd name="T42" fmla="*/ 383 w 1330"/>
              <a:gd name="T43" fmla="*/ 46 h 112"/>
              <a:gd name="T44" fmla="*/ 167 w 1330"/>
              <a:gd name="T45" fmla="*/ 26 h 112"/>
              <a:gd name="T46" fmla="*/ 0 w 1330"/>
              <a:gd name="T47" fmla="*/ 2 h 112"/>
              <a:gd name="T48" fmla="*/ 264 w 1330"/>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0"/>
              <a:gd name="T76" fmla="*/ 0 h 112"/>
              <a:gd name="T77" fmla="*/ 1330 w 1330"/>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0" h="112">
                <a:moveTo>
                  <a:pt x="264" y="0"/>
                </a:moveTo>
                <a:lnTo>
                  <a:pt x="434" y="3"/>
                </a:lnTo>
                <a:lnTo>
                  <a:pt x="595" y="2"/>
                </a:lnTo>
                <a:lnTo>
                  <a:pt x="646" y="9"/>
                </a:lnTo>
                <a:lnTo>
                  <a:pt x="708" y="23"/>
                </a:lnTo>
                <a:lnTo>
                  <a:pt x="802" y="30"/>
                </a:lnTo>
                <a:lnTo>
                  <a:pt x="970" y="32"/>
                </a:lnTo>
                <a:lnTo>
                  <a:pt x="1069" y="35"/>
                </a:lnTo>
                <a:lnTo>
                  <a:pt x="1137" y="35"/>
                </a:lnTo>
                <a:lnTo>
                  <a:pt x="1213" y="35"/>
                </a:lnTo>
                <a:lnTo>
                  <a:pt x="1261" y="23"/>
                </a:lnTo>
                <a:lnTo>
                  <a:pt x="1330" y="0"/>
                </a:lnTo>
                <a:lnTo>
                  <a:pt x="1293" y="35"/>
                </a:lnTo>
                <a:lnTo>
                  <a:pt x="1261" y="60"/>
                </a:lnTo>
                <a:lnTo>
                  <a:pt x="1187" y="86"/>
                </a:lnTo>
                <a:lnTo>
                  <a:pt x="1102" y="101"/>
                </a:lnTo>
                <a:lnTo>
                  <a:pt x="985" y="112"/>
                </a:lnTo>
                <a:lnTo>
                  <a:pt x="865" y="112"/>
                </a:lnTo>
                <a:lnTo>
                  <a:pt x="723" y="108"/>
                </a:lnTo>
                <a:lnTo>
                  <a:pt x="641" y="97"/>
                </a:lnTo>
                <a:lnTo>
                  <a:pt x="514" y="67"/>
                </a:lnTo>
                <a:lnTo>
                  <a:pt x="383" y="46"/>
                </a:lnTo>
                <a:lnTo>
                  <a:pt x="167" y="26"/>
                </a:lnTo>
                <a:lnTo>
                  <a:pt x="0" y="2"/>
                </a:lnTo>
                <a:lnTo>
                  <a:pt x="264" y="0"/>
                </a:lnTo>
                <a:close/>
              </a:path>
            </a:pathLst>
          </a:custGeom>
          <a:solidFill>
            <a:srgbClr val="7A5F3E"/>
          </a:solidFill>
          <a:ln w="9525" cap="rnd">
            <a:solidFill>
              <a:schemeClr val="tx1"/>
            </a:solidFill>
            <a:prstDash val="sysDot"/>
            <a:round/>
            <a:headEnd/>
            <a:tailEnd/>
          </a:ln>
        </p:spPr>
        <p:txBody>
          <a:bodyPr/>
          <a:lstStyle/>
          <a:p>
            <a:endParaRPr lang="en-US"/>
          </a:p>
        </p:txBody>
      </p:sp>
      <p:sp>
        <p:nvSpPr>
          <p:cNvPr id="34823" name="Rectangle 9"/>
          <p:cNvSpPr>
            <a:spLocks noChangeArrowheads="1"/>
          </p:cNvSpPr>
          <p:nvPr/>
        </p:nvSpPr>
        <p:spPr bwMode="auto">
          <a:xfrm>
            <a:off x="4552950" y="2767013"/>
            <a:ext cx="4210050" cy="582612"/>
          </a:xfrm>
          <a:prstGeom prst="rect">
            <a:avLst/>
          </a:prstGeom>
          <a:solidFill>
            <a:srgbClr val="D3CDA1"/>
          </a:solidFill>
          <a:ln w="9525">
            <a:solidFill>
              <a:schemeClr val="tx1"/>
            </a:solidFill>
            <a:miter lim="800000"/>
            <a:headEnd/>
            <a:tailEnd/>
          </a:ln>
        </p:spPr>
        <p:txBody>
          <a:bodyPr wrap="none" anchor="ctr"/>
          <a:lstStyle/>
          <a:p>
            <a:endParaRPr lang="en-US"/>
          </a:p>
        </p:txBody>
      </p:sp>
      <p:sp>
        <p:nvSpPr>
          <p:cNvPr id="34824" name="Freeform 10"/>
          <p:cNvSpPr>
            <a:spLocks/>
          </p:cNvSpPr>
          <p:nvPr/>
        </p:nvSpPr>
        <p:spPr bwMode="auto">
          <a:xfrm>
            <a:off x="4552950" y="2692400"/>
            <a:ext cx="4210050" cy="127000"/>
          </a:xfrm>
          <a:custGeom>
            <a:avLst/>
            <a:gdLst>
              <a:gd name="T0" fmla="*/ 0 w 2652"/>
              <a:gd name="T1" fmla="*/ 0 h 80"/>
              <a:gd name="T2" fmla="*/ 437 w 2652"/>
              <a:gd name="T3" fmla="*/ 4 h 80"/>
              <a:gd name="T4" fmla="*/ 854 w 2652"/>
              <a:gd name="T5" fmla="*/ 6 h 80"/>
              <a:gd name="T6" fmla="*/ 1000 w 2652"/>
              <a:gd name="T7" fmla="*/ 27 h 80"/>
              <a:gd name="T8" fmla="*/ 1090 w 2652"/>
              <a:gd name="T9" fmla="*/ 25 h 80"/>
              <a:gd name="T10" fmla="*/ 1145 w 2652"/>
              <a:gd name="T11" fmla="*/ 19 h 80"/>
              <a:gd name="T12" fmla="*/ 1226 w 2652"/>
              <a:gd name="T13" fmla="*/ 22 h 80"/>
              <a:gd name="T14" fmla="*/ 1321 w 2652"/>
              <a:gd name="T15" fmla="*/ 43 h 80"/>
              <a:gd name="T16" fmla="*/ 1421 w 2652"/>
              <a:gd name="T17" fmla="*/ 25 h 80"/>
              <a:gd name="T18" fmla="*/ 1472 w 2652"/>
              <a:gd name="T19" fmla="*/ 12 h 80"/>
              <a:gd name="T20" fmla="*/ 1552 w 2652"/>
              <a:gd name="T21" fmla="*/ 38 h 80"/>
              <a:gd name="T22" fmla="*/ 1627 w 2652"/>
              <a:gd name="T23" fmla="*/ 27 h 80"/>
              <a:gd name="T24" fmla="*/ 1723 w 2652"/>
              <a:gd name="T25" fmla="*/ 17 h 80"/>
              <a:gd name="T26" fmla="*/ 1808 w 2652"/>
              <a:gd name="T27" fmla="*/ 19 h 80"/>
              <a:gd name="T28" fmla="*/ 1878 w 2652"/>
              <a:gd name="T29" fmla="*/ 27 h 80"/>
              <a:gd name="T30" fmla="*/ 1974 w 2652"/>
              <a:gd name="T31" fmla="*/ 27 h 80"/>
              <a:gd name="T32" fmla="*/ 2145 w 2652"/>
              <a:gd name="T33" fmla="*/ 12 h 80"/>
              <a:gd name="T34" fmla="*/ 2280 w 2652"/>
              <a:gd name="T35" fmla="*/ 12 h 80"/>
              <a:gd name="T36" fmla="*/ 2521 w 2652"/>
              <a:gd name="T37" fmla="*/ 4 h 80"/>
              <a:gd name="T38" fmla="*/ 2652 w 2652"/>
              <a:gd name="T39" fmla="*/ 4 h 80"/>
              <a:gd name="T40" fmla="*/ 2652 w 2652"/>
              <a:gd name="T41" fmla="*/ 64 h 80"/>
              <a:gd name="T42" fmla="*/ 2446 w 2652"/>
              <a:gd name="T43" fmla="*/ 69 h 80"/>
              <a:gd name="T44" fmla="*/ 2300 w 2652"/>
              <a:gd name="T45" fmla="*/ 69 h 80"/>
              <a:gd name="T46" fmla="*/ 2135 w 2652"/>
              <a:gd name="T47" fmla="*/ 77 h 80"/>
              <a:gd name="T48" fmla="*/ 2029 w 2652"/>
              <a:gd name="T49" fmla="*/ 75 h 80"/>
              <a:gd name="T50" fmla="*/ 1939 w 2652"/>
              <a:gd name="T51" fmla="*/ 80 h 80"/>
              <a:gd name="T52" fmla="*/ 1863 w 2652"/>
              <a:gd name="T53" fmla="*/ 75 h 80"/>
              <a:gd name="T54" fmla="*/ 1758 w 2652"/>
              <a:gd name="T55" fmla="*/ 62 h 80"/>
              <a:gd name="T56" fmla="*/ 1713 w 2652"/>
              <a:gd name="T57" fmla="*/ 67 h 80"/>
              <a:gd name="T58" fmla="*/ 1632 w 2652"/>
              <a:gd name="T59" fmla="*/ 59 h 80"/>
              <a:gd name="T60" fmla="*/ 1557 w 2652"/>
              <a:gd name="T61" fmla="*/ 48 h 80"/>
              <a:gd name="T62" fmla="*/ 1482 w 2652"/>
              <a:gd name="T63" fmla="*/ 64 h 80"/>
              <a:gd name="T64" fmla="*/ 1366 w 2652"/>
              <a:gd name="T65" fmla="*/ 67 h 80"/>
              <a:gd name="T66" fmla="*/ 1321 w 2652"/>
              <a:gd name="T67" fmla="*/ 54 h 80"/>
              <a:gd name="T68" fmla="*/ 1256 w 2652"/>
              <a:gd name="T69" fmla="*/ 51 h 80"/>
              <a:gd name="T70" fmla="*/ 1185 w 2652"/>
              <a:gd name="T71" fmla="*/ 62 h 80"/>
              <a:gd name="T72" fmla="*/ 1105 w 2652"/>
              <a:gd name="T73" fmla="*/ 59 h 80"/>
              <a:gd name="T74" fmla="*/ 1045 w 2652"/>
              <a:gd name="T75" fmla="*/ 62 h 80"/>
              <a:gd name="T76" fmla="*/ 984 w 2652"/>
              <a:gd name="T77" fmla="*/ 48 h 80"/>
              <a:gd name="T78" fmla="*/ 929 w 2652"/>
              <a:gd name="T79" fmla="*/ 59 h 80"/>
              <a:gd name="T80" fmla="*/ 779 w 2652"/>
              <a:gd name="T81" fmla="*/ 59 h 80"/>
              <a:gd name="T82" fmla="*/ 643 w 2652"/>
              <a:gd name="T83" fmla="*/ 59 h 80"/>
              <a:gd name="T84" fmla="*/ 517 w 2652"/>
              <a:gd name="T85" fmla="*/ 75 h 80"/>
              <a:gd name="T86" fmla="*/ 226 w 2652"/>
              <a:gd name="T87" fmla="*/ 77 h 80"/>
              <a:gd name="T88" fmla="*/ 0 w 2652"/>
              <a:gd name="T89" fmla="*/ 80 h 80"/>
              <a:gd name="T90" fmla="*/ 0 w 2652"/>
              <a:gd name="T91" fmla="*/ 0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52"/>
              <a:gd name="T139" fmla="*/ 0 h 80"/>
              <a:gd name="T140" fmla="*/ 2652 w 2652"/>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52" h="80">
                <a:moveTo>
                  <a:pt x="0" y="0"/>
                </a:moveTo>
                <a:lnTo>
                  <a:pt x="437" y="4"/>
                </a:lnTo>
                <a:lnTo>
                  <a:pt x="854" y="6"/>
                </a:lnTo>
                <a:lnTo>
                  <a:pt x="1000" y="27"/>
                </a:lnTo>
                <a:lnTo>
                  <a:pt x="1090" y="25"/>
                </a:lnTo>
                <a:lnTo>
                  <a:pt x="1145" y="19"/>
                </a:lnTo>
                <a:lnTo>
                  <a:pt x="1226" y="22"/>
                </a:lnTo>
                <a:lnTo>
                  <a:pt x="1321" y="43"/>
                </a:lnTo>
                <a:lnTo>
                  <a:pt x="1421" y="25"/>
                </a:lnTo>
                <a:lnTo>
                  <a:pt x="1472" y="12"/>
                </a:lnTo>
                <a:lnTo>
                  <a:pt x="1552" y="38"/>
                </a:lnTo>
                <a:lnTo>
                  <a:pt x="1627" y="27"/>
                </a:lnTo>
                <a:lnTo>
                  <a:pt x="1723" y="17"/>
                </a:lnTo>
                <a:lnTo>
                  <a:pt x="1808" y="19"/>
                </a:lnTo>
                <a:lnTo>
                  <a:pt x="1878" y="27"/>
                </a:lnTo>
                <a:lnTo>
                  <a:pt x="1974" y="27"/>
                </a:lnTo>
                <a:lnTo>
                  <a:pt x="2145" y="12"/>
                </a:lnTo>
                <a:lnTo>
                  <a:pt x="2280" y="12"/>
                </a:lnTo>
                <a:lnTo>
                  <a:pt x="2521" y="4"/>
                </a:lnTo>
                <a:lnTo>
                  <a:pt x="2652" y="4"/>
                </a:lnTo>
                <a:lnTo>
                  <a:pt x="2652" y="64"/>
                </a:lnTo>
                <a:lnTo>
                  <a:pt x="2446" y="69"/>
                </a:lnTo>
                <a:lnTo>
                  <a:pt x="2300" y="69"/>
                </a:lnTo>
                <a:lnTo>
                  <a:pt x="2135" y="77"/>
                </a:lnTo>
                <a:lnTo>
                  <a:pt x="2029" y="75"/>
                </a:lnTo>
                <a:lnTo>
                  <a:pt x="1939" y="80"/>
                </a:lnTo>
                <a:lnTo>
                  <a:pt x="1863" y="75"/>
                </a:lnTo>
                <a:lnTo>
                  <a:pt x="1758" y="62"/>
                </a:lnTo>
                <a:lnTo>
                  <a:pt x="1713" y="67"/>
                </a:lnTo>
                <a:lnTo>
                  <a:pt x="1632" y="59"/>
                </a:lnTo>
                <a:lnTo>
                  <a:pt x="1557" y="48"/>
                </a:lnTo>
                <a:lnTo>
                  <a:pt x="1482" y="64"/>
                </a:lnTo>
                <a:lnTo>
                  <a:pt x="1366" y="67"/>
                </a:lnTo>
                <a:lnTo>
                  <a:pt x="1321" y="54"/>
                </a:lnTo>
                <a:lnTo>
                  <a:pt x="1256" y="51"/>
                </a:lnTo>
                <a:lnTo>
                  <a:pt x="1185" y="62"/>
                </a:lnTo>
                <a:lnTo>
                  <a:pt x="1105" y="59"/>
                </a:lnTo>
                <a:lnTo>
                  <a:pt x="1045" y="62"/>
                </a:lnTo>
                <a:lnTo>
                  <a:pt x="984" y="48"/>
                </a:lnTo>
                <a:lnTo>
                  <a:pt x="929" y="59"/>
                </a:lnTo>
                <a:lnTo>
                  <a:pt x="779" y="59"/>
                </a:lnTo>
                <a:lnTo>
                  <a:pt x="643" y="59"/>
                </a:lnTo>
                <a:lnTo>
                  <a:pt x="517" y="75"/>
                </a:lnTo>
                <a:lnTo>
                  <a:pt x="226" y="77"/>
                </a:lnTo>
                <a:lnTo>
                  <a:pt x="0" y="80"/>
                </a:lnTo>
                <a:lnTo>
                  <a:pt x="0" y="0"/>
                </a:lnTo>
                <a:close/>
              </a:path>
            </a:pathLst>
          </a:custGeom>
          <a:solidFill>
            <a:srgbClr val="E5E1C7"/>
          </a:solidFill>
          <a:ln w="9525">
            <a:solidFill>
              <a:schemeClr val="tx1"/>
            </a:solidFill>
            <a:round/>
            <a:headEnd/>
            <a:tailEnd/>
          </a:ln>
        </p:spPr>
        <p:txBody>
          <a:bodyPr/>
          <a:lstStyle/>
          <a:p>
            <a:endParaRPr lang="en-US"/>
          </a:p>
        </p:txBody>
      </p:sp>
      <p:sp>
        <p:nvSpPr>
          <p:cNvPr id="34825" name="Freeform 11"/>
          <p:cNvSpPr>
            <a:spLocks/>
          </p:cNvSpPr>
          <p:nvPr/>
        </p:nvSpPr>
        <p:spPr bwMode="auto">
          <a:xfrm>
            <a:off x="6648450" y="2227263"/>
            <a:ext cx="239713" cy="674687"/>
          </a:xfrm>
          <a:custGeom>
            <a:avLst/>
            <a:gdLst>
              <a:gd name="T0" fmla="*/ 133 w 151"/>
              <a:gd name="T1" fmla="*/ 0 h 425"/>
              <a:gd name="T2" fmla="*/ 147 w 151"/>
              <a:gd name="T3" fmla="*/ 14 h 425"/>
              <a:gd name="T4" fmla="*/ 140 w 151"/>
              <a:gd name="T5" fmla="*/ 30 h 425"/>
              <a:gd name="T6" fmla="*/ 140 w 151"/>
              <a:gd name="T7" fmla="*/ 42 h 425"/>
              <a:gd name="T8" fmla="*/ 150 w 151"/>
              <a:gd name="T9" fmla="*/ 68 h 425"/>
              <a:gd name="T10" fmla="*/ 133 w 151"/>
              <a:gd name="T11" fmla="*/ 81 h 425"/>
              <a:gd name="T12" fmla="*/ 133 w 151"/>
              <a:gd name="T13" fmla="*/ 112 h 425"/>
              <a:gd name="T14" fmla="*/ 143 w 151"/>
              <a:gd name="T15" fmla="*/ 123 h 425"/>
              <a:gd name="T16" fmla="*/ 141 w 151"/>
              <a:gd name="T17" fmla="*/ 271 h 425"/>
              <a:gd name="T18" fmla="*/ 140 w 151"/>
              <a:gd name="T19" fmla="*/ 302 h 425"/>
              <a:gd name="T20" fmla="*/ 92 w 151"/>
              <a:gd name="T21" fmla="*/ 314 h 425"/>
              <a:gd name="T22" fmla="*/ 12 w 151"/>
              <a:gd name="T23" fmla="*/ 337 h 425"/>
              <a:gd name="T24" fmla="*/ 18 w 151"/>
              <a:gd name="T25" fmla="*/ 425 h 4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425"/>
              <a:gd name="T41" fmla="*/ 151 w 151"/>
              <a:gd name="T42" fmla="*/ 425 h 4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425">
                <a:moveTo>
                  <a:pt x="133" y="0"/>
                </a:moveTo>
                <a:cubicBezTo>
                  <a:pt x="139" y="4"/>
                  <a:pt x="146" y="9"/>
                  <a:pt x="147" y="14"/>
                </a:cubicBezTo>
                <a:cubicBezTo>
                  <a:pt x="148" y="19"/>
                  <a:pt x="141" y="25"/>
                  <a:pt x="140" y="30"/>
                </a:cubicBezTo>
                <a:cubicBezTo>
                  <a:pt x="139" y="35"/>
                  <a:pt x="138" y="35"/>
                  <a:pt x="140" y="42"/>
                </a:cubicBezTo>
                <a:cubicBezTo>
                  <a:pt x="142" y="49"/>
                  <a:pt x="151" y="62"/>
                  <a:pt x="150" y="68"/>
                </a:cubicBezTo>
                <a:cubicBezTo>
                  <a:pt x="149" y="75"/>
                  <a:pt x="136" y="73"/>
                  <a:pt x="133" y="81"/>
                </a:cubicBezTo>
                <a:cubicBezTo>
                  <a:pt x="131" y="88"/>
                  <a:pt x="132" y="105"/>
                  <a:pt x="133" y="112"/>
                </a:cubicBezTo>
                <a:cubicBezTo>
                  <a:pt x="135" y="119"/>
                  <a:pt x="142" y="97"/>
                  <a:pt x="143" y="123"/>
                </a:cubicBezTo>
                <a:cubicBezTo>
                  <a:pt x="144" y="149"/>
                  <a:pt x="141" y="241"/>
                  <a:pt x="141" y="271"/>
                </a:cubicBezTo>
                <a:cubicBezTo>
                  <a:pt x="141" y="301"/>
                  <a:pt x="148" y="295"/>
                  <a:pt x="140" y="302"/>
                </a:cubicBezTo>
                <a:cubicBezTo>
                  <a:pt x="132" y="309"/>
                  <a:pt x="113" y="308"/>
                  <a:pt x="92" y="314"/>
                </a:cubicBezTo>
                <a:cubicBezTo>
                  <a:pt x="71" y="320"/>
                  <a:pt x="24" y="319"/>
                  <a:pt x="12" y="337"/>
                </a:cubicBezTo>
                <a:cubicBezTo>
                  <a:pt x="0" y="355"/>
                  <a:pt x="17" y="407"/>
                  <a:pt x="18" y="425"/>
                </a:cubicBezTo>
              </a:path>
            </a:pathLst>
          </a:custGeom>
          <a:noFill/>
          <a:ln w="9525">
            <a:solidFill>
              <a:srgbClr val="3366FF"/>
            </a:solidFill>
            <a:round/>
            <a:headEnd/>
            <a:tailEnd/>
          </a:ln>
        </p:spPr>
        <p:txBody>
          <a:bodyPr/>
          <a:lstStyle/>
          <a:p>
            <a:endParaRPr lang="en-US"/>
          </a:p>
        </p:txBody>
      </p:sp>
      <p:sp>
        <p:nvSpPr>
          <p:cNvPr id="34826" name="Freeform 12"/>
          <p:cNvSpPr>
            <a:spLocks/>
          </p:cNvSpPr>
          <p:nvPr/>
        </p:nvSpPr>
        <p:spPr bwMode="auto">
          <a:xfrm>
            <a:off x="6951663" y="2227263"/>
            <a:ext cx="77787" cy="525462"/>
          </a:xfrm>
          <a:custGeom>
            <a:avLst/>
            <a:gdLst>
              <a:gd name="T0" fmla="*/ 2 w 49"/>
              <a:gd name="T1" fmla="*/ 0 h 331"/>
              <a:gd name="T2" fmla="*/ 16 w 49"/>
              <a:gd name="T3" fmla="*/ 21 h 331"/>
              <a:gd name="T4" fmla="*/ 9 w 49"/>
              <a:gd name="T5" fmla="*/ 44 h 331"/>
              <a:gd name="T6" fmla="*/ 9 w 49"/>
              <a:gd name="T7" fmla="*/ 62 h 331"/>
              <a:gd name="T8" fmla="*/ 19 w 49"/>
              <a:gd name="T9" fmla="*/ 100 h 331"/>
              <a:gd name="T10" fmla="*/ 2 w 49"/>
              <a:gd name="T11" fmla="*/ 119 h 331"/>
              <a:gd name="T12" fmla="*/ 2 w 49"/>
              <a:gd name="T13" fmla="*/ 165 h 331"/>
              <a:gd name="T14" fmla="*/ 12 w 49"/>
              <a:gd name="T15" fmla="*/ 180 h 331"/>
              <a:gd name="T16" fmla="*/ 6 w 49"/>
              <a:gd name="T17" fmla="*/ 319 h 331"/>
              <a:gd name="T18" fmla="*/ 28 w 49"/>
              <a:gd name="T19" fmla="*/ 323 h 331"/>
              <a:gd name="T20" fmla="*/ 49 w 49"/>
              <a:gd name="T21" fmla="*/ 329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31"/>
              <a:gd name="T35" fmla="*/ 49 w 49"/>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31">
                <a:moveTo>
                  <a:pt x="2" y="0"/>
                </a:moveTo>
                <a:cubicBezTo>
                  <a:pt x="8" y="6"/>
                  <a:pt x="15" y="14"/>
                  <a:pt x="16" y="21"/>
                </a:cubicBezTo>
                <a:cubicBezTo>
                  <a:pt x="17" y="28"/>
                  <a:pt x="10" y="37"/>
                  <a:pt x="9" y="44"/>
                </a:cubicBezTo>
                <a:cubicBezTo>
                  <a:pt x="8" y="51"/>
                  <a:pt x="7" y="52"/>
                  <a:pt x="9" y="62"/>
                </a:cubicBezTo>
                <a:cubicBezTo>
                  <a:pt x="11" y="71"/>
                  <a:pt x="20" y="91"/>
                  <a:pt x="19" y="100"/>
                </a:cubicBezTo>
                <a:cubicBezTo>
                  <a:pt x="18" y="110"/>
                  <a:pt x="5" y="108"/>
                  <a:pt x="2" y="119"/>
                </a:cubicBezTo>
                <a:cubicBezTo>
                  <a:pt x="0" y="129"/>
                  <a:pt x="1" y="155"/>
                  <a:pt x="2" y="165"/>
                </a:cubicBezTo>
                <a:cubicBezTo>
                  <a:pt x="4" y="175"/>
                  <a:pt x="11" y="154"/>
                  <a:pt x="12" y="180"/>
                </a:cubicBezTo>
                <a:cubicBezTo>
                  <a:pt x="13" y="206"/>
                  <a:pt x="3" y="295"/>
                  <a:pt x="6" y="319"/>
                </a:cubicBezTo>
                <a:cubicBezTo>
                  <a:pt x="37" y="331"/>
                  <a:pt x="21" y="321"/>
                  <a:pt x="28" y="323"/>
                </a:cubicBezTo>
                <a:cubicBezTo>
                  <a:pt x="35" y="325"/>
                  <a:pt x="45" y="328"/>
                  <a:pt x="49" y="329"/>
                </a:cubicBezTo>
              </a:path>
            </a:pathLst>
          </a:custGeom>
          <a:noFill/>
          <a:ln w="9525">
            <a:solidFill>
              <a:srgbClr val="3366FF"/>
            </a:solidFill>
            <a:round/>
            <a:headEnd/>
            <a:tailEnd/>
          </a:ln>
        </p:spPr>
        <p:txBody>
          <a:bodyPr/>
          <a:lstStyle/>
          <a:p>
            <a:endParaRPr lang="en-US" dirty="0"/>
          </a:p>
        </p:txBody>
      </p:sp>
      <p:sp>
        <p:nvSpPr>
          <p:cNvPr id="34827" name="Freeform 13"/>
          <p:cNvSpPr>
            <a:spLocks/>
          </p:cNvSpPr>
          <p:nvPr/>
        </p:nvSpPr>
        <p:spPr bwMode="auto">
          <a:xfrm>
            <a:off x="6996113" y="2224088"/>
            <a:ext cx="123825" cy="1104900"/>
          </a:xfrm>
          <a:custGeom>
            <a:avLst/>
            <a:gdLst>
              <a:gd name="T0" fmla="*/ 65 w 78"/>
              <a:gd name="T1" fmla="*/ 0 h 696"/>
              <a:gd name="T2" fmla="*/ 75 w 78"/>
              <a:gd name="T3" fmla="*/ 37 h 696"/>
              <a:gd name="T4" fmla="*/ 68 w 78"/>
              <a:gd name="T5" fmla="*/ 64 h 696"/>
              <a:gd name="T6" fmla="*/ 61 w 78"/>
              <a:gd name="T7" fmla="*/ 88 h 696"/>
              <a:gd name="T8" fmla="*/ 61 w 78"/>
              <a:gd name="T9" fmla="*/ 106 h 696"/>
              <a:gd name="T10" fmla="*/ 71 w 78"/>
              <a:gd name="T11" fmla="*/ 144 h 696"/>
              <a:gd name="T12" fmla="*/ 55 w 78"/>
              <a:gd name="T13" fmla="*/ 162 h 696"/>
              <a:gd name="T14" fmla="*/ 55 w 78"/>
              <a:gd name="T15" fmla="*/ 209 h 696"/>
              <a:gd name="T16" fmla="*/ 65 w 78"/>
              <a:gd name="T17" fmla="*/ 224 h 696"/>
              <a:gd name="T18" fmla="*/ 71 w 78"/>
              <a:gd name="T19" fmla="*/ 272 h 696"/>
              <a:gd name="T20" fmla="*/ 25 w 78"/>
              <a:gd name="T21" fmla="*/ 302 h 696"/>
              <a:gd name="T22" fmla="*/ 32 w 78"/>
              <a:gd name="T23" fmla="*/ 416 h 696"/>
              <a:gd name="T24" fmla="*/ 15 w 78"/>
              <a:gd name="T25" fmla="*/ 465 h 696"/>
              <a:gd name="T26" fmla="*/ 2 w 78"/>
              <a:gd name="T27" fmla="*/ 537 h 696"/>
              <a:gd name="T28" fmla="*/ 25 w 78"/>
              <a:gd name="T29" fmla="*/ 602 h 696"/>
              <a:gd name="T30" fmla="*/ 26 w 78"/>
              <a:gd name="T31" fmla="*/ 696 h 6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696"/>
              <a:gd name="T50" fmla="*/ 78 w 78"/>
              <a:gd name="T51" fmla="*/ 696 h 6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696">
                <a:moveTo>
                  <a:pt x="65" y="0"/>
                </a:moveTo>
                <a:cubicBezTo>
                  <a:pt x="66" y="6"/>
                  <a:pt x="74" y="26"/>
                  <a:pt x="75" y="37"/>
                </a:cubicBezTo>
                <a:cubicBezTo>
                  <a:pt x="76" y="47"/>
                  <a:pt x="71" y="56"/>
                  <a:pt x="68" y="64"/>
                </a:cubicBezTo>
                <a:cubicBezTo>
                  <a:pt x="66" y="73"/>
                  <a:pt x="62" y="81"/>
                  <a:pt x="61" y="88"/>
                </a:cubicBezTo>
                <a:cubicBezTo>
                  <a:pt x="61" y="95"/>
                  <a:pt x="60" y="96"/>
                  <a:pt x="61" y="106"/>
                </a:cubicBezTo>
                <a:cubicBezTo>
                  <a:pt x="63" y="115"/>
                  <a:pt x="72" y="135"/>
                  <a:pt x="71" y="144"/>
                </a:cubicBezTo>
                <a:cubicBezTo>
                  <a:pt x="71" y="154"/>
                  <a:pt x="57" y="151"/>
                  <a:pt x="55" y="162"/>
                </a:cubicBezTo>
                <a:cubicBezTo>
                  <a:pt x="52" y="173"/>
                  <a:pt x="53" y="198"/>
                  <a:pt x="55" y="209"/>
                </a:cubicBezTo>
                <a:cubicBezTo>
                  <a:pt x="56" y="219"/>
                  <a:pt x="62" y="214"/>
                  <a:pt x="65" y="224"/>
                </a:cubicBezTo>
                <a:cubicBezTo>
                  <a:pt x="67" y="235"/>
                  <a:pt x="78" y="259"/>
                  <a:pt x="71" y="272"/>
                </a:cubicBezTo>
                <a:cubicBezTo>
                  <a:pt x="65" y="285"/>
                  <a:pt x="32" y="278"/>
                  <a:pt x="25" y="302"/>
                </a:cubicBezTo>
                <a:cubicBezTo>
                  <a:pt x="18" y="326"/>
                  <a:pt x="33" y="389"/>
                  <a:pt x="32" y="416"/>
                </a:cubicBezTo>
                <a:cubicBezTo>
                  <a:pt x="30" y="443"/>
                  <a:pt x="20" y="445"/>
                  <a:pt x="15" y="465"/>
                </a:cubicBezTo>
                <a:cubicBezTo>
                  <a:pt x="10" y="485"/>
                  <a:pt x="0" y="514"/>
                  <a:pt x="2" y="537"/>
                </a:cubicBezTo>
                <a:cubicBezTo>
                  <a:pt x="3" y="560"/>
                  <a:pt x="21" y="575"/>
                  <a:pt x="25" y="602"/>
                </a:cubicBezTo>
                <a:cubicBezTo>
                  <a:pt x="29" y="629"/>
                  <a:pt x="26" y="677"/>
                  <a:pt x="26" y="696"/>
                </a:cubicBezTo>
              </a:path>
            </a:pathLst>
          </a:custGeom>
          <a:noFill/>
          <a:ln w="9525">
            <a:solidFill>
              <a:srgbClr val="3366FF"/>
            </a:solidFill>
            <a:round/>
            <a:headEnd/>
            <a:tailEnd/>
          </a:ln>
        </p:spPr>
        <p:txBody>
          <a:bodyPr/>
          <a:lstStyle/>
          <a:p>
            <a:endParaRPr lang="en-US"/>
          </a:p>
        </p:txBody>
      </p:sp>
      <p:sp>
        <p:nvSpPr>
          <p:cNvPr id="34828" name="Freeform 14"/>
          <p:cNvSpPr>
            <a:spLocks/>
          </p:cNvSpPr>
          <p:nvPr/>
        </p:nvSpPr>
        <p:spPr bwMode="auto">
          <a:xfrm flipH="1">
            <a:off x="7015163" y="2233613"/>
            <a:ext cx="47625" cy="255587"/>
          </a:xfrm>
          <a:custGeom>
            <a:avLst/>
            <a:gdLst>
              <a:gd name="T0" fmla="*/ 3 w 35"/>
              <a:gd name="T1" fmla="*/ 0 h 368"/>
              <a:gd name="T2" fmla="*/ 19 w 35"/>
              <a:gd name="T3" fmla="*/ 32 h 368"/>
              <a:gd name="T4" fmla="*/ 11 w 35"/>
              <a:gd name="T5" fmla="*/ 68 h 368"/>
              <a:gd name="T6" fmla="*/ 11 w 35"/>
              <a:gd name="T7" fmla="*/ 96 h 368"/>
              <a:gd name="T8" fmla="*/ 23 w 35"/>
              <a:gd name="T9" fmla="*/ 156 h 368"/>
              <a:gd name="T10" fmla="*/ 3 w 35"/>
              <a:gd name="T11" fmla="*/ 184 h 368"/>
              <a:gd name="T12" fmla="*/ 3 w 35"/>
              <a:gd name="T13" fmla="*/ 256 h 368"/>
              <a:gd name="T14" fmla="*/ 15 w 35"/>
              <a:gd name="T15" fmla="*/ 280 h 368"/>
              <a:gd name="T16" fmla="*/ 35 w 35"/>
              <a:gd name="T17" fmla="*/ 368 h 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68"/>
              <a:gd name="T29" fmla="*/ 35 w 35"/>
              <a:gd name="T30" fmla="*/ 368 h 3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68">
                <a:moveTo>
                  <a:pt x="3" y="0"/>
                </a:moveTo>
                <a:cubicBezTo>
                  <a:pt x="10" y="10"/>
                  <a:pt x="18" y="21"/>
                  <a:pt x="19" y="32"/>
                </a:cubicBezTo>
                <a:cubicBezTo>
                  <a:pt x="20" y="43"/>
                  <a:pt x="12" y="57"/>
                  <a:pt x="11" y="68"/>
                </a:cubicBezTo>
                <a:cubicBezTo>
                  <a:pt x="10" y="79"/>
                  <a:pt x="9" y="81"/>
                  <a:pt x="11" y="96"/>
                </a:cubicBezTo>
                <a:cubicBezTo>
                  <a:pt x="13" y="111"/>
                  <a:pt x="24" y="141"/>
                  <a:pt x="23" y="156"/>
                </a:cubicBezTo>
                <a:cubicBezTo>
                  <a:pt x="22" y="171"/>
                  <a:pt x="6" y="167"/>
                  <a:pt x="3" y="184"/>
                </a:cubicBezTo>
                <a:cubicBezTo>
                  <a:pt x="0" y="201"/>
                  <a:pt x="1" y="240"/>
                  <a:pt x="3" y="256"/>
                </a:cubicBezTo>
                <a:cubicBezTo>
                  <a:pt x="5" y="272"/>
                  <a:pt x="10" y="261"/>
                  <a:pt x="15" y="280"/>
                </a:cubicBezTo>
                <a:cubicBezTo>
                  <a:pt x="20" y="299"/>
                  <a:pt x="32" y="353"/>
                  <a:pt x="35" y="368"/>
                </a:cubicBezTo>
              </a:path>
            </a:pathLst>
          </a:custGeom>
          <a:noFill/>
          <a:ln w="9525">
            <a:solidFill>
              <a:srgbClr val="3366FF"/>
            </a:solidFill>
            <a:round/>
            <a:headEnd/>
            <a:tailEnd/>
          </a:ln>
        </p:spPr>
        <p:txBody>
          <a:bodyPr/>
          <a:lstStyle/>
          <a:p>
            <a:endParaRPr lang="en-US"/>
          </a:p>
        </p:txBody>
      </p:sp>
      <p:sp>
        <p:nvSpPr>
          <p:cNvPr id="34829" name="Freeform 15"/>
          <p:cNvSpPr>
            <a:spLocks/>
          </p:cNvSpPr>
          <p:nvPr/>
        </p:nvSpPr>
        <p:spPr bwMode="auto">
          <a:xfrm>
            <a:off x="7159625" y="2233613"/>
            <a:ext cx="55563" cy="311150"/>
          </a:xfrm>
          <a:custGeom>
            <a:avLst/>
            <a:gdLst>
              <a:gd name="T0" fmla="*/ 18 w 35"/>
              <a:gd name="T1" fmla="*/ 0 h 196"/>
              <a:gd name="T2" fmla="*/ 4 w 35"/>
              <a:gd name="T3" fmla="*/ 14 h 196"/>
              <a:gd name="T4" fmla="*/ 11 w 35"/>
              <a:gd name="T5" fmla="*/ 30 h 196"/>
              <a:gd name="T6" fmla="*/ 26 w 35"/>
              <a:gd name="T7" fmla="*/ 52 h 196"/>
              <a:gd name="T8" fmla="*/ 1 w 35"/>
              <a:gd name="T9" fmla="*/ 68 h 196"/>
              <a:gd name="T10" fmla="*/ 33 w 35"/>
              <a:gd name="T11" fmla="*/ 86 h 196"/>
              <a:gd name="T12" fmla="*/ 18 w 35"/>
              <a:gd name="T13" fmla="*/ 112 h 196"/>
              <a:gd name="T14" fmla="*/ 8 w 35"/>
              <a:gd name="T15" fmla="*/ 122 h 196"/>
              <a:gd name="T16" fmla="*/ 14 w 35"/>
              <a:gd name="T17" fmla="*/ 196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96"/>
              <a:gd name="T29" fmla="*/ 35 w 35"/>
              <a:gd name="T30" fmla="*/ 196 h 1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96">
                <a:moveTo>
                  <a:pt x="18" y="0"/>
                </a:moveTo>
                <a:cubicBezTo>
                  <a:pt x="12" y="4"/>
                  <a:pt x="5" y="9"/>
                  <a:pt x="4" y="14"/>
                </a:cubicBezTo>
                <a:cubicBezTo>
                  <a:pt x="3" y="19"/>
                  <a:pt x="8" y="23"/>
                  <a:pt x="11" y="30"/>
                </a:cubicBezTo>
                <a:cubicBezTo>
                  <a:pt x="14" y="36"/>
                  <a:pt x="28" y="46"/>
                  <a:pt x="26" y="52"/>
                </a:cubicBezTo>
                <a:cubicBezTo>
                  <a:pt x="24" y="59"/>
                  <a:pt x="0" y="62"/>
                  <a:pt x="1" y="68"/>
                </a:cubicBezTo>
                <a:cubicBezTo>
                  <a:pt x="2" y="74"/>
                  <a:pt x="30" y="78"/>
                  <a:pt x="33" y="86"/>
                </a:cubicBezTo>
                <a:cubicBezTo>
                  <a:pt x="35" y="93"/>
                  <a:pt x="22" y="106"/>
                  <a:pt x="18" y="112"/>
                </a:cubicBezTo>
                <a:cubicBezTo>
                  <a:pt x="13" y="118"/>
                  <a:pt x="9" y="108"/>
                  <a:pt x="8" y="122"/>
                </a:cubicBezTo>
                <a:cubicBezTo>
                  <a:pt x="7" y="136"/>
                  <a:pt x="13" y="181"/>
                  <a:pt x="14" y="196"/>
                </a:cubicBezTo>
              </a:path>
            </a:pathLst>
          </a:custGeom>
          <a:noFill/>
          <a:ln w="9525">
            <a:solidFill>
              <a:srgbClr val="3366FF"/>
            </a:solidFill>
            <a:round/>
            <a:headEnd/>
            <a:tailEnd/>
          </a:ln>
        </p:spPr>
        <p:txBody>
          <a:bodyPr/>
          <a:lstStyle/>
          <a:p>
            <a:endParaRPr lang="en-US"/>
          </a:p>
        </p:txBody>
      </p:sp>
      <p:sp>
        <p:nvSpPr>
          <p:cNvPr id="34830" name="Freeform 22"/>
          <p:cNvSpPr>
            <a:spLocks/>
          </p:cNvSpPr>
          <p:nvPr/>
        </p:nvSpPr>
        <p:spPr bwMode="auto">
          <a:xfrm>
            <a:off x="6635750" y="2217738"/>
            <a:ext cx="39688" cy="536575"/>
          </a:xfrm>
          <a:custGeom>
            <a:avLst/>
            <a:gdLst>
              <a:gd name="T0" fmla="*/ 23 w 25"/>
              <a:gd name="T1" fmla="*/ 0 h 338"/>
              <a:gd name="T2" fmla="*/ 9 w 25"/>
              <a:gd name="T3" fmla="*/ 14 h 338"/>
              <a:gd name="T4" fmla="*/ 16 w 25"/>
              <a:gd name="T5" fmla="*/ 30 h 338"/>
              <a:gd name="T6" fmla="*/ 16 w 25"/>
              <a:gd name="T7" fmla="*/ 42 h 338"/>
              <a:gd name="T8" fmla="*/ 6 w 25"/>
              <a:gd name="T9" fmla="*/ 68 h 338"/>
              <a:gd name="T10" fmla="*/ 23 w 25"/>
              <a:gd name="T11" fmla="*/ 81 h 338"/>
              <a:gd name="T12" fmla="*/ 23 w 25"/>
              <a:gd name="T13" fmla="*/ 112 h 338"/>
              <a:gd name="T14" fmla="*/ 13 w 25"/>
              <a:gd name="T15" fmla="*/ 123 h 338"/>
              <a:gd name="T16" fmla="*/ 10 w 25"/>
              <a:gd name="T17" fmla="*/ 179 h 338"/>
              <a:gd name="T18" fmla="*/ 1 w 25"/>
              <a:gd name="T19" fmla="*/ 187 h 338"/>
              <a:gd name="T20" fmla="*/ 1 w 25"/>
              <a:gd name="T21" fmla="*/ 338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38"/>
              <a:gd name="T35" fmla="*/ 25 w 25"/>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38">
                <a:moveTo>
                  <a:pt x="23" y="0"/>
                </a:moveTo>
                <a:cubicBezTo>
                  <a:pt x="17" y="4"/>
                  <a:pt x="10" y="9"/>
                  <a:pt x="9" y="14"/>
                </a:cubicBezTo>
                <a:cubicBezTo>
                  <a:pt x="8" y="19"/>
                  <a:pt x="15" y="25"/>
                  <a:pt x="16" y="30"/>
                </a:cubicBezTo>
                <a:cubicBezTo>
                  <a:pt x="17" y="35"/>
                  <a:pt x="18" y="35"/>
                  <a:pt x="16" y="42"/>
                </a:cubicBezTo>
                <a:cubicBezTo>
                  <a:pt x="14" y="49"/>
                  <a:pt x="5" y="62"/>
                  <a:pt x="6" y="68"/>
                </a:cubicBezTo>
                <a:cubicBezTo>
                  <a:pt x="7" y="75"/>
                  <a:pt x="20" y="73"/>
                  <a:pt x="23" y="81"/>
                </a:cubicBezTo>
                <a:cubicBezTo>
                  <a:pt x="25" y="88"/>
                  <a:pt x="24" y="105"/>
                  <a:pt x="23" y="112"/>
                </a:cubicBezTo>
                <a:cubicBezTo>
                  <a:pt x="21" y="119"/>
                  <a:pt x="15" y="112"/>
                  <a:pt x="13" y="123"/>
                </a:cubicBezTo>
                <a:cubicBezTo>
                  <a:pt x="11" y="134"/>
                  <a:pt x="12" y="168"/>
                  <a:pt x="10" y="179"/>
                </a:cubicBezTo>
                <a:cubicBezTo>
                  <a:pt x="8" y="190"/>
                  <a:pt x="2" y="161"/>
                  <a:pt x="1" y="187"/>
                </a:cubicBezTo>
                <a:cubicBezTo>
                  <a:pt x="0" y="213"/>
                  <a:pt x="1" y="307"/>
                  <a:pt x="1" y="338"/>
                </a:cubicBezTo>
              </a:path>
            </a:pathLst>
          </a:custGeom>
          <a:noFill/>
          <a:ln w="9525">
            <a:solidFill>
              <a:srgbClr val="3366FF"/>
            </a:solidFill>
            <a:round/>
            <a:headEnd/>
            <a:tailEnd/>
          </a:ln>
        </p:spPr>
        <p:txBody>
          <a:bodyPr/>
          <a:lstStyle/>
          <a:p>
            <a:endParaRPr lang="en-US"/>
          </a:p>
        </p:txBody>
      </p:sp>
      <p:sp>
        <p:nvSpPr>
          <p:cNvPr id="34831" name="Freeform 23"/>
          <p:cNvSpPr>
            <a:spLocks/>
          </p:cNvSpPr>
          <p:nvPr/>
        </p:nvSpPr>
        <p:spPr bwMode="auto">
          <a:xfrm>
            <a:off x="6738938" y="2217738"/>
            <a:ext cx="31750" cy="431800"/>
          </a:xfrm>
          <a:custGeom>
            <a:avLst/>
            <a:gdLst>
              <a:gd name="T0" fmla="*/ 18 w 20"/>
              <a:gd name="T1" fmla="*/ 0 h 272"/>
              <a:gd name="T2" fmla="*/ 4 w 20"/>
              <a:gd name="T3" fmla="*/ 21 h 272"/>
              <a:gd name="T4" fmla="*/ 11 w 20"/>
              <a:gd name="T5" fmla="*/ 44 h 272"/>
              <a:gd name="T6" fmla="*/ 11 w 20"/>
              <a:gd name="T7" fmla="*/ 62 h 272"/>
              <a:gd name="T8" fmla="*/ 1 w 20"/>
              <a:gd name="T9" fmla="*/ 100 h 272"/>
              <a:gd name="T10" fmla="*/ 18 w 20"/>
              <a:gd name="T11" fmla="*/ 119 h 272"/>
              <a:gd name="T12" fmla="*/ 18 w 20"/>
              <a:gd name="T13" fmla="*/ 165 h 272"/>
              <a:gd name="T14" fmla="*/ 8 w 20"/>
              <a:gd name="T15" fmla="*/ 180 h 272"/>
              <a:gd name="T16" fmla="*/ 9 w 20"/>
              <a:gd name="T17" fmla="*/ 272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72"/>
              <a:gd name="T29" fmla="*/ 20 w 20"/>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72">
                <a:moveTo>
                  <a:pt x="18" y="0"/>
                </a:moveTo>
                <a:cubicBezTo>
                  <a:pt x="12" y="6"/>
                  <a:pt x="5" y="14"/>
                  <a:pt x="4" y="21"/>
                </a:cubicBezTo>
                <a:cubicBezTo>
                  <a:pt x="3" y="28"/>
                  <a:pt x="10" y="37"/>
                  <a:pt x="11" y="44"/>
                </a:cubicBezTo>
                <a:cubicBezTo>
                  <a:pt x="12" y="51"/>
                  <a:pt x="13" y="52"/>
                  <a:pt x="11" y="62"/>
                </a:cubicBezTo>
                <a:cubicBezTo>
                  <a:pt x="9" y="71"/>
                  <a:pt x="0" y="91"/>
                  <a:pt x="1" y="100"/>
                </a:cubicBezTo>
                <a:cubicBezTo>
                  <a:pt x="2" y="110"/>
                  <a:pt x="15" y="108"/>
                  <a:pt x="18" y="119"/>
                </a:cubicBezTo>
                <a:cubicBezTo>
                  <a:pt x="20" y="129"/>
                  <a:pt x="19" y="155"/>
                  <a:pt x="18" y="165"/>
                </a:cubicBezTo>
                <a:cubicBezTo>
                  <a:pt x="16" y="175"/>
                  <a:pt x="9" y="162"/>
                  <a:pt x="8" y="180"/>
                </a:cubicBezTo>
                <a:cubicBezTo>
                  <a:pt x="7" y="198"/>
                  <a:pt x="9" y="253"/>
                  <a:pt x="9" y="272"/>
                </a:cubicBezTo>
              </a:path>
            </a:pathLst>
          </a:custGeom>
          <a:noFill/>
          <a:ln w="9525">
            <a:solidFill>
              <a:srgbClr val="3366FF"/>
            </a:solidFill>
            <a:round/>
            <a:headEnd/>
            <a:tailEnd/>
          </a:ln>
        </p:spPr>
        <p:txBody>
          <a:bodyPr/>
          <a:lstStyle/>
          <a:p>
            <a:endParaRPr lang="en-US"/>
          </a:p>
        </p:txBody>
      </p:sp>
      <p:sp>
        <p:nvSpPr>
          <p:cNvPr id="34832" name="Freeform 24"/>
          <p:cNvSpPr>
            <a:spLocks/>
          </p:cNvSpPr>
          <p:nvPr/>
        </p:nvSpPr>
        <p:spPr bwMode="auto">
          <a:xfrm>
            <a:off x="6643688" y="2214563"/>
            <a:ext cx="155575" cy="1085850"/>
          </a:xfrm>
          <a:custGeom>
            <a:avLst/>
            <a:gdLst>
              <a:gd name="T0" fmla="*/ 85 w 98"/>
              <a:gd name="T1" fmla="*/ 0 h 684"/>
              <a:gd name="T2" fmla="*/ 75 w 98"/>
              <a:gd name="T3" fmla="*/ 37 h 684"/>
              <a:gd name="T4" fmla="*/ 82 w 98"/>
              <a:gd name="T5" fmla="*/ 64 h 684"/>
              <a:gd name="T6" fmla="*/ 89 w 98"/>
              <a:gd name="T7" fmla="*/ 88 h 684"/>
              <a:gd name="T8" fmla="*/ 89 w 98"/>
              <a:gd name="T9" fmla="*/ 106 h 684"/>
              <a:gd name="T10" fmla="*/ 79 w 98"/>
              <a:gd name="T11" fmla="*/ 144 h 684"/>
              <a:gd name="T12" fmla="*/ 95 w 98"/>
              <a:gd name="T13" fmla="*/ 162 h 684"/>
              <a:gd name="T14" fmla="*/ 95 w 98"/>
              <a:gd name="T15" fmla="*/ 209 h 684"/>
              <a:gd name="T16" fmla="*/ 85 w 98"/>
              <a:gd name="T17" fmla="*/ 224 h 684"/>
              <a:gd name="T18" fmla="*/ 79 w 98"/>
              <a:gd name="T19" fmla="*/ 272 h 684"/>
              <a:gd name="T20" fmla="*/ 9 w 98"/>
              <a:gd name="T21" fmla="*/ 289 h 684"/>
              <a:gd name="T22" fmla="*/ 24 w 98"/>
              <a:gd name="T23" fmla="*/ 436 h 684"/>
              <a:gd name="T24" fmla="*/ 77 w 98"/>
              <a:gd name="T25" fmla="*/ 456 h 684"/>
              <a:gd name="T26" fmla="*/ 80 w 98"/>
              <a:gd name="T27" fmla="*/ 544 h 684"/>
              <a:gd name="T28" fmla="*/ 81 w 98"/>
              <a:gd name="T29" fmla="*/ 607 h 684"/>
              <a:gd name="T30" fmla="*/ 83 w 98"/>
              <a:gd name="T31" fmla="*/ 684 h 6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684"/>
              <a:gd name="T50" fmla="*/ 98 w 98"/>
              <a:gd name="T51" fmla="*/ 684 h 6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684">
                <a:moveTo>
                  <a:pt x="85" y="0"/>
                </a:moveTo>
                <a:cubicBezTo>
                  <a:pt x="84" y="6"/>
                  <a:pt x="76" y="26"/>
                  <a:pt x="75" y="37"/>
                </a:cubicBezTo>
                <a:cubicBezTo>
                  <a:pt x="74" y="47"/>
                  <a:pt x="79" y="56"/>
                  <a:pt x="82" y="64"/>
                </a:cubicBezTo>
                <a:cubicBezTo>
                  <a:pt x="84" y="73"/>
                  <a:pt x="88" y="81"/>
                  <a:pt x="89" y="88"/>
                </a:cubicBezTo>
                <a:cubicBezTo>
                  <a:pt x="89" y="95"/>
                  <a:pt x="90" y="96"/>
                  <a:pt x="89" y="106"/>
                </a:cubicBezTo>
                <a:cubicBezTo>
                  <a:pt x="87" y="115"/>
                  <a:pt x="78" y="135"/>
                  <a:pt x="79" y="144"/>
                </a:cubicBezTo>
                <a:cubicBezTo>
                  <a:pt x="79" y="154"/>
                  <a:pt x="93" y="151"/>
                  <a:pt x="95" y="162"/>
                </a:cubicBezTo>
                <a:cubicBezTo>
                  <a:pt x="98" y="173"/>
                  <a:pt x="97" y="198"/>
                  <a:pt x="95" y="209"/>
                </a:cubicBezTo>
                <a:cubicBezTo>
                  <a:pt x="94" y="219"/>
                  <a:pt x="88" y="214"/>
                  <a:pt x="85" y="224"/>
                </a:cubicBezTo>
                <a:cubicBezTo>
                  <a:pt x="83" y="235"/>
                  <a:pt x="92" y="261"/>
                  <a:pt x="79" y="272"/>
                </a:cubicBezTo>
                <a:cubicBezTo>
                  <a:pt x="66" y="283"/>
                  <a:pt x="18" y="262"/>
                  <a:pt x="9" y="289"/>
                </a:cubicBezTo>
                <a:cubicBezTo>
                  <a:pt x="0" y="316"/>
                  <a:pt x="13" y="408"/>
                  <a:pt x="24" y="436"/>
                </a:cubicBezTo>
                <a:cubicBezTo>
                  <a:pt x="35" y="464"/>
                  <a:pt x="68" y="438"/>
                  <a:pt x="77" y="456"/>
                </a:cubicBezTo>
                <a:cubicBezTo>
                  <a:pt x="86" y="474"/>
                  <a:pt x="79" y="519"/>
                  <a:pt x="80" y="544"/>
                </a:cubicBezTo>
                <a:cubicBezTo>
                  <a:pt x="81" y="569"/>
                  <a:pt x="81" y="584"/>
                  <a:pt x="81" y="607"/>
                </a:cubicBezTo>
                <a:cubicBezTo>
                  <a:pt x="81" y="630"/>
                  <a:pt x="83" y="668"/>
                  <a:pt x="83" y="684"/>
                </a:cubicBezTo>
              </a:path>
            </a:pathLst>
          </a:custGeom>
          <a:noFill/>
          <a:ln w="9525">
            <a:solidFill>
              <a:srgbClr val="3366FF"/>
            </a:solidFill>
            <a:round/>
            <a:headEnd/>
            <a:tailEnd/>
          </a:ln>
        </p:spPr>
        <p:txBody>
          <a:bodyPr/>
          <a:lstStyle/>
          <a:p>
            <a:endParaRPr lang="en-US"/>
          </a:p>
        </p:txBody>
      </p:sp>
      <p:sp>
        <p:nvSpPr>
          <p:cNvPr id="34833" name="Freeform 25"/>
          <p:cNvSpPr>
            <a:spLocks/>
          </p:cNvSpPr>
          <p:nvPr/>
        </p:nvSpPr>
        <p:spPr bwMode="auto">
          <a:xfrm>
            <a:off x="6932613" y="2224088"/>
            <a:ext cx="55562" cy="280987"/>
          </a:xfrm>
          <a:custGeom>
            <a:avLst/>
            <a:gdLst>
              <a:gd name="T0" fmla="*/ 17 w 35"/>
              <a:gd name="T1" fmla="*/ 0 h 177"/>
              <a:gd name="T2" fmla="*/ 31 w 35"/>
              <a:gd name="T3" fmla="*/ 14 h 177"/>
              <a:gd name="T4" fmla="*/ 24 w 35"/>
              <a:gd name="T5" fmla="*/ 30 h 177"/>
              <a:gd name="T6" fmla="*/ 9 w 35"/>
              <a:gd name="T7" fmla="*/ 52 h 177"/>
              <a:gd name="T8" fmla="*/ 34 w 35"/>
              <a:gd name="T9" fmla="*/ 68 h 177"/>
              <a:gd name="T10" fmla="*/ 2 w 35"/>
              <a:gd name="T11" fmla="*/ 86 h 177"/>
              <a:gd name="T12" fmla="*/ 17 w 35"/>
              <a:gd name="T13" fmla="*/ 112 h 177"/>
              <a:gd name="T14" fmla="*/ 27 w 35"/>
              <a:gd name="T15" fmla="*/ 122 h 177"/>
              <a:gd name="T16" fmla="*/ 18 w 35"/>
              <a:gd name="T17" fmla="*/ 17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77"/>
              <a:gd name="T29" fmla="*/ 35 w 35"/>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77">
                <a:moveTo>
                  <a:pt x="17" y="0"/>
                </a:moveTo>
                <a:cubicBezTo>
                  <a:pt x="23" y="4"/>
                  <a:pt x="30" y="9"/>
                  <a:pt x="31" y="14"/>
                </a:cubicBezTo>
                <a:cubicBezTo>
                  <a:pt x="32" y="19"/>
                  <a:pt x="27" y="23"/>
                  <a:pt x="24" y="30"/>
                </a:cubicBezTo>
                <a:cubicBezTo>
                  <a:pt x="21" y="36"/>
                  <a:pt x="7" y="46"/>
                  <a:pt x="9" y="52"/>
                </a:cubicBezTo>
                <a:cubicBezTo>
                  <a:pt x="11" y="59"/>
                  <a:pt x="35" y="62"/>
                  <a:pt x="34" y="68"/>
                </a:cubicBezTo>
                <a:cubicBezTo>
                  <a:pt x="33" y="74"/>
                  <a:pt x="5" y="78"/>
                  <a:pt x="2" y="86"/>
                </a:cubicBezTo>
                <a:cubicBezTo>
                  <a:pt x="0" y="93"/>
                  <a:pt x="13" y="106"/>
                  <a:pt x="17" y="112"/>
                </a:cubicBezTo>
                <a:cubicBezTo>
                  <a:pt x="22" y="118"/>
                  <a:pt x="27" y="111"/>
                  <a:pt x="27" y="122"/>
                </a:cubicBezTo>
                <a:cubicBezTo>
                  <a:pt x="27" y="133"/>
                  <a:pt x="20" y="166"/>
                  <a:pt x="18" y="177"/>
                </a:cubicBezTo>
              </a:path>
            </a:pathLst>
          </a:custGeom>
          <a:noFill/>
          <a:ln w="9525">
            <a:solidFill>
              <a:srgbClr val="3366FF"/>
            </a:solidFill>
            <a:round/>
            <a:headEnd/>
            <a:tailEnd/>
          </a:ln>
        </p:spPr>
        <p:txBody>
          <a:bodyPr/>
          <a:lstStyle/>
          <a:p>
            <a:endParaRPr lang="en-US"/>
          </a:p>
        </p:txBody>
      </p:sp>
      <p:sp>
        <p:nvSpPr>
          <p:cNvPr id="34834" name="Freeform 26"/>
          <p:cNvSpPr>
            <a:spLocks/>
          </p:cNvSpPr>
          <p:nvPr/>
        </p:nvSpPr>
        <p:spPr bwMode="auto">
          <a:xfrm>
            <a:off x="5500688" y="20383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35" name="Freeform 27"/>
          <p:cNvSpPr>
            <a:spLocks/>
          </p:cNvSpPr>
          <p:nvPr/>
        </p:nvSpPr>
        <p:spPr bwMode="auto">
          <a:xfrm>
            <a:off x="5453063" y="20383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36" name="Freeform 28"/>
          <p:cNvSpPr>
            <a:spLocks/>
          </p:cNvSpPr>
          <p:nvPr/>
        </p:nvSpPr>
        <p:spPr bwMode="auto">
          <a:xfrm>
            <a:off x="5538788" y="20415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37" name="Freeform 29"/>
          <p:cNvSpPr>
            <a:spLocks/>
          </p:cNvSpPr>
          <p:nvPr/>
        </p:nvSpPr>
        <p:spPr bwMode="auto">
          <a:xfrm>
            <a:off x="5595938" y="20415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38" name="Freeform 30"/>
          <p:cNvSpPr>
            <a:spLocks/>
          </p:cNvSpPr>
          <p:nvPr/>
        </p:nvSpPr>
        <p:spPr bwMode="auto">
          <a:xfrm>
            <a:off x="5605463" y="20415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39" name="Freeform 31"/>
          <p:cNvSpPr>
            <a:spLocks/>
          </p:cNvSpPr>
          <p:nvPr/>
        </p:nvSpPr>
        <p:spPr bwMode="auto">
          <a:xfrm>
            <a:off x="5643563"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0" name="Freeform 32"/>
          <p:cNvSpPr>
            <a:spLocks/>
          </p:cNvSpPr>
          <p:nvPr/>
        </p:nvSpPr>
        <p:spPr bwMode="auto">
          <a:xfrm>
            <a:off x="5707063" y="2044700"/>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41" name="Freeform 33"/>
          <p:cNvSpPr>
            <a:spLocks/>
          </p:cNvSpPr>
          <p:nvPr/>
        </p:nvSpPr>
        <p:spPr bwMode="auto">
          <a:xfrm flipH="1">
            <a:off x="5605463" y="20415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2" name="Freeform 34"/>
          <p:cNvSpPr>
            <a:spLocks/>
          </p:cNvSpPr>
          <p:nvPr/>
        </p:nvSpPr>
        <p:spPr bwMode="auto">
          <a:xfrm flipH="1">
            <a:off x="5643563"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3" name="Freeform 35"/>
          <p:cNvSpPr>
            <a:spLocks/>
          </p:cNvSpPr>
          <p:nvPr/>
        </p:nvSpPr>
        <p:spPr bwMode="auto">
          <a:xfrm flipH="1">
            <a:off x="5716588"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4" name="Freeform 36"/>
          <p:cNvSpPr>
            <a:spLocks/>
          </p:cNvSpPr>
          <p:nvPr/>
        </p:nvSpPr>
        <p:spPr bwMode="auto">
          <a:xfrm flipH="1">
            <a:off x="5754688" y="204787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5" name="Freeform 37"/>
          <p:cNvSpPr>
            <a:spLocks/>
          </p:cNvSpPr>
          <p:nvPr/>
        </p:nvSpPr>
        <p:spPr bwMode="auto">
          <a:xfrm flipH="1">
            <a:off x="5818188" y="20542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46" name="Freeform 38"/>
          <p:cNvSpPr>
            <a:spLocks/>
          </p:cNvSpPr>
          <p:nvPr/>
        </p:nvSpPr>
        <p:spPr bwMode="auto">
          <a:xfrm>
            <a:off x="5754688"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7" name="Freeform 39"/>
          <p:cNvSpPr>
            <a:spLocks/>
          </p:cNvSpPr>
          <p:nvPr/>
        </p:nvSpPr>
        <p:spPr bwMode="auto">
          <a:xfrm>
            <a:off x="5792788" y="204787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8" name="Freeform 40"/>
          <p:cNvSpPr>
            <a:spLocks/>
          </p:cNvSpPr>
          <p:nvPr/>
        </p:nvSpPr>
        <p:spPr bwMode="auto">
          <a:xfrm>
            <a:off x="5856288" y="20542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49" name="Freeform 41"/>
          <p:cNvSpPr>
            <a:spLocks/>
          </p:cNvSpPr>
          <p:nvPr/>
        </p:nvSpPr>
        <p:spPr bwMode="auto">
          <a:xfrm>
            <a:off x="5865813" y="20542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0" name="Freeform 42"/>
          <p:cNvSpPr>
            <a:spLocks/>
          </p:cNvSpPr>
          <p:nvPr/>
        </p:nvSpPr>
        <p:spPr bwMode="auto">
          <a:xfrm>
            <a:off x="5903913" y="20574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1" name="Freeform 43"/>
          <p:cNvSpPr>
            <a:spLocks/>
          </p:cNvSpPr>
          <p:nvPr/>
        </p:nvSpPr>
        <p:spPr bwMode="auto">
          <a:xfrm>
            <a:off x="5967413" y="2057400"/>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52" name="Freeform 44"/>
          <p:cNvSpPr>
            <a:spLocks/>
          </p:cNvSpPr>
          <p:nvPr/>
        </p:nvSpPr>
        <p:spPr bwMode="auto">
          <a:xfrm flipH="1">
            <a:off x="5865813" y="20542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3" name="Freeform 45"/>
          <p:cNvSpPr>
            <a:spLocks/>
          </p:cNvSpPr>
          <p:nvPr/>
        </p:nvSpPr>
        <p:spPr bwMode="auto">
          <a:xfrm flipH="1">
            <a:off x="5903913" y="20574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4" name="Freeform 46"/>
          <p:cNvSpPr>
            <a:spLocks/>
          </p:cNvSpPr>
          <p:nvPr/>
        </p:nvSpPr>
        <p:spPr bwMode="auto">
          <a:xfrm flipH="1">
            <a:off x="5976938" y="20574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5" name="Freeform 47"/>
          <p:cNvSpPr>
            <a:spLocks/>
          </p:cNvSpPr>
          <p:nvPr/>
        </p:nvSpPr>
        <p:spPr bwMode="auto">
          <a:xfrm flipH="1">
            <a:off x="6015038" y="206057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6" name="Freeform 48"/>
          <p:cNvSpPr>
            <a:spLocks/>
          </p:cNvSpPr>
          <p:nvPr/>
        </p:nvSpPr>
        <p:spPr bwMode="auto">
          <a:xfrm flipH="1">
            <a:off x="6078538" y="206057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57" name="Freeform 49"/>
          <p:cNvSpPr>
            <a:spLocks/>
          </p:cNvSpPr>
          <p:nvPr/>
        </p:nvSpPr>
        <p:spPr bwMode="auto">
          <a:xfrm>
            <a:off x="6011863" y="20637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8" name="Freeform 50"/>
          <p:cNvSpPr>
            <a:spLocks/>
          </p:cNvSpPr>
          <p:nvPr/>
        </p:nvSpPr>
        <p:spPr bwMode="auto">
          <a:xfrm flipH="1">
            <a:off x="6084888" y="20637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9" name="Freeform 51"/>
          <p:cNvSpPr>
            <a:spLocks/>
          </p:cNvSpPr>
          <p:nvPr/>
        </p:nvSpPr>
        <p:spPr bwMode="auto">
          <a:xfrm flipH="1">
            <a:off x="6122988" y="20669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0" name="Freeform 52"/>
          <p:cNvSpPr>
            <a:spLocks/>
          </p:cNvSpPr>
          <p:nvPr/>
        </p:nvSpPr>
        <p:spPr bwMode="auto">
          <a:xfrm flipH="1">
            <a:off x="6186488" y="20669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61" name="Freeform 53"/>
          <p:cNvSpPr>
            <a:spLocks/>
          </p:cNvSpPr>
          <p:nvPr/>
        </p:nvSpPr>
        <p:spPr bwMode="auto">
          <a:xfrm>
            <a:off x="7727950" y="2070100"/>
            <a:ext cx="42863"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62" name="Freeform 54"/>
          <p:cNvSpPr>
            <a:spLocks/>
          </p:cNvSpPr>
          <p:nvPr/>
        </p:nvSpPr>
        <p:spPr bwMode="auto">
          <a:xfrm>
            <a:off x="7721600" y="2070100"/>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3" name="Freeform 55"/>
          <p:cNvSpPr>
            <a:spLocks/>
          </p:cNvSpPr>
          <p:nvPr/>
        </p:nvSpPr>
        <p:spPr bwMode="auto">
          <a:xfrm>
            <a:off x="7767638" y="20510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4" name="Freeform 56"/>
          <p:cNvSpPr>
            <a:spLocks/>
          </p:cNvSpPr>
          <p:nvPr/>
        </p:nvSpPr>
        <p:spPr bwMode="auto">
          <a:xfrm>
            <a:off x="7813675" y="2049463"/>
            <a:ext cx="42863"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65" name="Freeform 57"/>
          <p:cNvSpPr>
            <a:spLocks/>
          </p:cNvSpPr>
          <p:nvPr/>
        </p:nvSpPr>
        <p:spPr bwMode="auto">
          <a:xfrm flipH="1">
            <a:off x="7702550" y="2079625"/>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6" name="Freeform 58"/>
          <p:cNvSpPr>
            <a:spLocks/>
          </p:cNvSpPr>
          <p:nvPr/>
        </p:nvSpPr>
        <p:spPr bwMode="auto">
          <a:xfrm flipH="1">
            <a:off x="7759700" y="2062163"/>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7" name="Freeform 59"/>
          <p:cNvSpPr>
            <a:spLocks/>
          </p:cNvSpPr>
          <p:nvPr/>
        </p:nvSpPr>
        <p:spPr bwMode="auto">
          <a:xfrm flipH="1">
            <a:off x="7834313"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8" name="Freeform 60"/>
          <p:cNvSpPr>
            <a:spLocks/>
          </p:cNvSpPr>
          <p:nvPr/>
        </p:nvSpPr>
        <p:spPr bwMode="auto">
          <a:xfrm flipH="1">
            <a:off x="7859713" y="204311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9" name="Freeform 61"/>
          <p:cNvSpPr>
            <a:spLocks/>
          </p:cNvSpPr>
          <p:nvPr/>
        </p:nvSpPr>
        <p:spPr bwMode="auto">
          <a:xfrm flipH="1">
            <a:off x="7926388" y="203517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70" name="Freeform 62"/>
          <p:cNvSpPr>
            <a:spLocks/>
          </p:cNvSpPr>
          <p:nvPr/>
        </p:nvSpPr>
        <p:spPr bwMode="auto">
          <a:xfrm>
            <a:off x="7874000" y="2030413"/>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1" name="Freeform 63"/>
          <p:cNvSpPr>
            <a:spLocks/>
          </p:cNvSpPr>
          <p:nvPr/>
        </p:nvSpPr>
        <p:spPr bwMode="auto">
          <a:xfrm>
            <a:off x="7912100" y="2033588"/>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2" name="Freeform 64"/>
          <p:cNvSpPr>
            <a:spLocks/>
          </p:cNvSpPr>
          <p:nvPr/>
        </p:nvSpPr>
        <p:spPr bwMode="auto">
          <a:xfrm>
            <a:off x="7947025" y="2025650"/>
            <a:ext cx="42863"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73" name="Freeform 65"/>
          <p:cNvSpPr>
            <a:spLocks/>
          </p:cNvSpPr>
          <p:nvPr/>
        </p:nvSpPr>
        <p:spPr bwMode="auto">
          <a:xfrm>
            <a:off x="7985125" y="2020888"/>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4" name="Freeform 66"/>
          <p:cNvSpPr>
            <a:spLocks/>
          </p:cNvSpPr>
          <p:nvPr/>
        </p:nvSpPr>
        <p:spPr bwMode="auto">
          <a:xfrm>
            <a:off x="8042275" y="2019300"/>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5" name="Freeform 67"/>
          <p:cNvSpPr>
            <a:spLocks/>
          </p:cNvSpPr>
          <p:nvPr/>
        </p:nvSpPr>
        <p:spPr bwMode="auto">
          <a:xfrm>
            <a:off x="8040688" y="20161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76" name="Freeform 68"/>
          <p:cNvSpPr>
            <a:spLocks/>
          </p:cNvSpPr>
          <p:nvPr/>
        </p:nvSpPr>
        <p:spPr bwMode="auto">
          <a:xfrm flipH="1">
            <a:off x="7977188" y="20288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7" name="Freeform 69"/>
          <p:cNvSpPr>
            <a:spLocks/>
          </p:cNvSpPr>
          <p:nvPr/>
        </p:nvSpPr>
        <p:spPr bwMode="auto">
          <a:xfrm flipH="1">
            <a:off x="8101013" y="200501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8" name="Freeform 70"/>
          <p:cNvSpPr>
            <a:spLocks/>
          </p:cNvSpPr>
          <p:nvPr/>
        </p:nvSpPr>
        <p:spPr bwMode="auto">
          <a:xfrm flipH="1">
            <a:off x="8094663" y="201136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9" name="Freeform 71"/>
          <p:cNvSpPr>
            <a:spLocks/>
          </p:cNvSpPr>
          <p:nvPr/>
        </p:nvSpPr>
        <p:spPr bwMode="auto">
          <a:xfrm flipH="1">
            <a:off x="8140700" y="2005013"/>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80" name="Freeform 72"/>
          <p:cNvSpPr>
            <a:spLocks/>
          </p:cNvSpPr>
          <p:nvPr/>
        </p:nvSpPr>
        <p:spPr bwMode="auto">
          <a:xfrm flipH="1">
            <a:off x="8205788" y="1989138"/>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81" name="Freeform 73"/>
          <p:cNvSpPr>
            <a:spLocks/>
          </p:cNvSpPr>
          <p:nvPr/>
        </p:nvSpPr>
        <p:spPr bwMode="auto">
          <a:xfrm>
            <a:off x="8143875" y="2001838"/>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82" name="Freeform 74"/>
          <p:cNvSpPr>
            <a:spLocks/>
          </p:cNvSpPr>
          <p:nvPr/>
        </p:nvSpPr>
        <p:spPr bwMode="auto">
          <a:xfrm flipH="1">
            <a:off x="8193088" y="19780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83" name="Freeform 75"/>
          <p:cNvSpPr>
            <a:spLocks/>
          </p:cNvSpPr>
          <p:nvPr/>
        </p:nvSpPr>
        <p:spPr bwMode="auto">
          <a:xfrm flipH="1">
            <a:off x="8240713" y="19875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84" name="Freeform 76"/>
          <p:cNvSpPr>
            <a:spLocks/>
          </p:cNvSpPr>
          <p:nvPr/>
        </p:nvSpPr>
        <p:spPr bwMode="auto">
          <a:xfrm flipH="1">
            <a:off x="8274050" y="1989138"/>
            <a:ext cx="42863"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84" name="Freeform 13"/>
          <p:cNvSpPr>
            <a:spLocks/>
          </p:cNvSpPr>
          <p:nvPr/>
        </p:nvSpPr>
        <p:spPr bwMode="auto">
          <a:xfrm>
            <a:off x="7804127" y="2065934"/>
            <a:ext cx="123825" cy="1104900"/>
          </a:xfrm>
          <a:custGeom>
            <a:avLst/>
            <a:gdLst>
              <a:gd name="T0" fmla="*/ 65 w 78"/>
              <a:gd name="T1" fmla="*/ 0 h 696"/>
              <a:gd name="T2" fmla="*/ 75 w 78"/>
              <a:gd name="T3" fmla="*/ 37 h 696"/>
              <a:gd name="T4" fmla="*/ 68 w 78"/>
              <a:gd name="T5" fmla="*/ 64 h 696"/>
              <a:gd name="T6" fmla="*/ 61 w 78"/>
              <a:gd name="T7" fmla="*/ 88 h 696"/>
              <a:gd name="T8" fmla="*/ 61 w 78"/>
              <a:gd name="T9" fmla="*/ 106 h 696"/>
              <a:gd name="T10" fmla="*/ 71 w 78"/>
              <a:gd name="T11" fmla="*/ 144 h 696"/>
              <a:gd name="T12" fmla="*/ 55 w 78"/>
              <a:gd name="T13" fmla="*/ 162 h 696"/>
              <a:gd name="T14" fmla="*/ 55 w 78"/>
              <a:gd name="T15" fmla="*/ 209 h 696"/>
              <a:gd name="T16" fmla="*/ 65 w 78"/>
              <a:gd name="T17" fmla="*/ 224 h 696"/>
              <a:gd name="T18" fmla="*/ 71 w 78"/>
              <a:gd name="T19" fmla="*/ 272 h 696"/>
              <a:gd name="T20" fmla="*/ 25 w 78"/>
              <a:gd name="T21" fmla="*/ 302 h 696"/>
              <a:gd name="T22" fmla="*/ 32 w 78"/>
              <a:gd name="T23" fmla="*/ 416 h 696"/>
              <a:gd name="T24" fmla="*/ 15 w 78"/>
              <a:gd name="T25" fmla="*/ 465 h 696"/>
              <a:gd name="T26" fmla="*/ 2 w 78"/>
              <a:gd name="T27" fmla="*/ 537 h 696"/>
              <a:gd name="T28" fmla="*/ 25 w 78"/>
              <a:gd name="T29" fmla="*/ 602 h 696"/>
              <a:gd name="T30" fmla="*/ 26 w 78"/>
              <a:gd name="T31" fmla="*/ 696 h 6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696"/>
              <a:gd name="T50" fmla="*/ 78 w 78"/>
              <a:gd name="T51" fmla="*/ 696 h 6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696">
                <a:moveTo>
                  <a:pt x="65" y="0"/>
                </a:moveTo>
                <a:cubicBezTo>
                  <a:pt x="66" y="6"/>
                  <a:pt x="74" y="26"/>
                  <a:pt x="75" y="37"/>
                </a:cubicBezTo>
                <a:cubicBezTo>
                  <a:pt x="76" y="47"/>
                  <a:pt x="71" y="56"/>
                  <a:pt x="68" y="64"/>
                </a:cubicBezTo>
                <a:cubicBezTo>
                  <a:pt x="66" y="73"/>
                  <a:pt x="62" y="81"/>
                  <a:pt x="61" y="88"/>
                </a:cubicBezTo>
                <a:cubicBezTo>
                  <a:pt x="61" y="95"/>
                  <a:pt x="60" y="96"/>
                  <a:pt x="61" y="106"/>
                </a:cubicBezTo>
                <a:cubicBezTo>
                  <a:pt x="63" y="115"/>
                  <a:pt x="72" y="135"/>
                  <a:pt x="71" y="144"/>
                </a:cubicBezTo>
                <a:cubicBezTo>
                  <a:pt x="71" y="154"/>
                  <a:pt x="57" y="151"/>
                  <a:pt x="55" y="162"/>
                </a:cubicBezTo>
                <a:cubicBezTo>
                  <a:pt x="52" y="173"/>
                  <a:pt x="53" y="198"/>
                  <a:pt x="55" y="209"/>
                </a:cubicBezTo>
                <a:cubicBezTo>
                  <a:pt x="56" y="219"/>
                  <a:pt x="62" y="214"/>
                  <a:pt x="65" y="224"/>
                </a:cubicBezTo>
                <a:cubicBezTo>
                  <a:pt x="67" y="235"/>
                  <a:pt x="78" y="259"/>
                  <a:pt x="71" y="272"/>
                </a:cubicBezTo>
                <a:cubicBezTo>
                  <a:pt x="65" y="285"/>
                  <a:pt x="32" y="278"/>
                  <a:pt x="25" y="302"/>
                </a:cubicBezTo>
                <a:cubicBezTo>
                  <a:pt x="18" y="326"/>
                  <a:pt x="33" y="389"/>
                  <a:pt x="32" y="416"/>
                </a:cubicBezTo>
                <a:cubicBezTo>
                  <a:pt x="30" y="443"/>
                  <a:pt x="20" y="445"/>
                  <a:pt x="15" y="465"/>
                </a:cubicBezTo>
                <a:cubicBezTo>
                  <a:pt x="10" y="485"/>
                  <a:pt x="0" y="514"/>
                  <a:pt x="2" y="537"/>
                </a:cubicBezTo>
                <a:cubicBezTo>
                  <a:pt x="3" y="560"/>
                  <a:pt x="21" y="575"/>
                  <a:pt x="25" y="602"/>
                </a:cubicBezTo>
                <a:cubicBezTo>
                  <a:pt x="29" y="629"/>
                  <a:pt x="26" y="677"/>
                  <a:pt x="26" y="696"/>
                </a:cubicBezTo>
              </a:path>
            </a:pathLst>
          </a:custGeom>
          <a:noFill/>
          <a:ln w="9525">
            <a:solidFill>
              <a:srgbClr val="3366FF"/>
            </a:solidFill>
            <a:round/>
            <a:headEnd/>
            <a:tailEnd/>
          </a:ln>
        </p:spPr>
        <p:txBody>
          <a:bodyPr/>
          <a:lstStyle/>
          <a:p>
            <a:endParaRPr lang="en-US"/>
          </a:p>
        </p:txBody>
      </p:sp>
      <p:sp>
        <p:nvSpPr>
          <p:cNvPr id="185" name="Freeform 12"/>
          <p:cNvSpPr>
            <a:spLocks/>
          </p:cNvSpPr>
          <p:nvPr/>
        </p:nvSpPr>
        <p:spPr bwMode="auto">
          <a:xfrm flipH="1">
            <a:off x="5676900" y="2086362"/>
            <a:ext cx="64176" cy="606038"/>
          </a:xfrm>
          <a:custGeom>
            <a:avLst/>
            <a:gdLst>
              <a:gd name="T0" fmla="*/ 2 w 49"/>
              <a:gd name="T1" fmla="*/ 0 h 331"/>
              <a:gd name="T2" fmla="*/ 16 w 49"/>
              <a:gd name="T3" fmla="*/ 21 h 331"/>
              <a:gd name="T4" fmla="*/ 9 w 49"/>
              <a:gd name="T5" fmla="*/ 44 h 331"/>
              <a:gd name="T6" fmla="*/ 9 w 49"/>
              <a:gd name="T7" fmla="*/ 62 h 331"/>
              <a:gd name="T8" fmla="*/ 19 w 49"/>
              <a:gd name="T9" fmla="*/ 100 h 331"/>
              <a:gd name="T10" fmla="*/ 2 w 49"/>
              <a:gd name="T11" fmla="*/ 119 h 331"/>
              <a:gd name="T12" fmla="*/ 2 w 49"/>
              <a:gd name="T13" fmla="*/ 165 h 331"/>
              <a:gd name="T14" fmla="*/ 12 w 49"/>
              <a:gd name="T15" fmla="*/ 180 h 331"/>
              <a:gd name="T16" fmla="*/ 6 w 49"/>
              <a:gd name="T17" fmla="*/ 319 h 331"/>
              <a:gd name="T18" fmla="*/ 28 w 49"/>
              <a:gd name="T19" fmla="*/ 323 h 331"/>
              <a:gd name="T20" fmla="*/ 49 w 49"/>
              <a:gd name="T21" fmla="*/ 329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31"/>
              <a:gd name="T35" fmla="*/ 49 w 49"/>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31">
                <a:moveTo>
                  <a:pt x="2" y="0"/>
                </a:moveTo>
                <a:cubicBezTo>
                  <a:pt x="8" y="6"/>
                  <a:pt x="15" y="14"/>
                  <a:pt x="16" y="21"/>
                </a:cubicBezTo>
                <a:cubicBezTo>
                  <a:pt x="17" y="28"/>
                  <a:pt x="10" y="37"/>
                  <a:pt x="9" y="44"/>
                </a:cubicBezTo>
                <a:cubicBezTo>
                  <a:pt x="8" y="51"/>
                  <a:pt x="7" y="52"/>
                  <a:pt x="9" y="62"/>
                </a:cubicBezTo>
                <a:cubicBezTo>
                  <a:pt x="11" y="71"/>
                  <a:pt x="20" y="91"/>
                  <a:pt x="19" y="100"/>
                </a:cubicBezTo>
                <a:cubicBezTo>
                  <a:pt x="18" y="110"/>
                  <a:pt x="5" y="108"/>
                  <a:pt x="2" y="119"/>
                </a:cubicBezTo>
                <a:cubicBezTo>
                  <a:pt x="0" y="129"/>
                  <a:pt x="1" y="155"/>
                  <a:pt x="2" y="165"/>
                </a:cubicBezTo>
                <a:cubicBezTo>
                  <a:pt x="4" y="175"/>
                  <a:pt x="11" y="154"/>
                  <a:pt x="12" y="180"/>
                </a:cubicBezTo>
                <a:cubicBezTo>
                  <a:pt x="13" y="206"/>
                  <a:pt x="3" y="295"/>
                  <a:pt x="6" y="319"/>
                </a:cubicBezTo>
                <a:cubicBezTo>
                  <a:pt x="37" y="331"/>
                  <a:pt x="21" y="321"/>
                  <a:pt x="28" y="323"/>
                </a:cubicBezTo>
                <a:cubicBezTo>
                  <a:pt x="35" y="325"/>
                  <a:pt x="45" y="328"/>
                  <a:pt x="49" y="329"/>
                </a:cubicBezTo>
              </a:path>
            </a:pathLst>
          </a:custGeom>
          <a:noFill/>
          <a:ln w="9525">
            <a:solidFill>
              <a:srgbClr val="3366FF"/>
            </a:solidFill>
            <a:round/>
            <a:headEnd/>
            <a:tailEnd/>
          </a:ln>
        </p:spPr>
        <p:txBody>
          <a:bodyPr/>
          <a:lstStyle/>
          <a:p>
            <a:endParaRPr lang="en-US"/>
          </a:p>
        </p:txBody>
      </p:sp>
      <p:sp>
        <p:nvSpPr>
          <p:cNvPr id="186" name="Freeform 24"/>
          <p:cNvSpPr>
            <a:spLocks/>
          </p:cNvSpPr>
          <p:nvPr/>
        </p:nvSpPr>
        <p:spPr bwMode="auto">
          <a:xfrm>
            <a:off x="5709149" y="2090915"/>
            <a:ext cx="155575" cy="1085850"/>
          </a:xfrm>
          <a:custGeom>
            <a:avLst/>
            <a:gdLst>
              <a:gd name="T0" fmla="*/ 85 w 98"/>
              <a:gd name="T1" fmla="*/ 0 h 684"/>
              <a:gd name="T2" fmla="*/ 75 w 98"/>
              <a:gd name="T3" fmla="*/ 37 h 684"/>
              <a:gd name="T4" fmla="*/ 82 w 98"/>
              <a:gd name="T5" fmla="*/ 64 h 684"/>
              <a:gd name="T6" fmla="*/ 89 w 98"/>
              <a:gd name="T7" fmla="*/ 88 h 684"/>
              <a:gd name="T8" fmla="*/ 89 w 98"/>
              <a:gd name="T9" fmla="*/ 106 h 684"/>
              <a:gd name="T10" fmla="*/ 79 w 98"/>
              <a:gd name="T11" fmla="*/ 144 h 684"/>
              <a:gd name="T12" fmla="*/ 95 w 98"/>
              <a:gd name="T13" fmla="*/ 162 h 684"/>
              <a:gd name="T14" fmla="*/ 95 w 98"/>
              <a:gd name="T15" fmla="*/ 209 h 684"/>
              <a:gd name="T16" fmla="*/ 85 w 98"/>
              <a:gd name="T17" fmla="*/ 224 h 684"/>
              <a:gd name="T18" fmla="*/ 79 w 98"/>
              <a:gd name="T19" fmla="*/ 272 h 684"/>
              <a:gd name="T20" fmla="*/ 9 w 98"/>
              <a:gd name="T21" fmla="*/ 289 h 684"/>
              <a:gd name="T22" fmla="*/ 24 w 98"/>
              <a:gd name="T23" fmla="*/ 436 h 684"/>
              <a:gd name="T24" fmla="*/ 77 w 98"/>
              <a:gd name="T25" fmla="*/ 456 h 684"/>
              <a:gd name="T26" fmla="*/ 80 w 98"/>
              <a:gd name="T27" fmla="*/ 544 h 684"/>
              <a:gd name="T28" fmla="*/ 81 w 98"/>
              <a:gd name="T29" fmla="*/ 607 h 684"/>
              <a:gd name="T30" fmla="*/ 83 w 98"/>
              <a:gd name="T31" fmla="*/ 684 h 6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684"/>
              <a:gd name="T50" fmla="*/ 98 w 98"/>
              <a:gd name="T51" fmla="*/ 684 h 6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684">
                <a:moveTo>
                  <a:pt x="85" y="0"/>
                </a:moveTo>
                <a:cubicBezTo>
                  <a:pt x="84" y="6"/>
                  <a:pt x="76" y="26"/>
                  <a:pt x="75" y="37"/>
                </a:cubicBezTo>
                <a:cubicBezTo>
                  <a:pt x="74" y="47"/>
                  <a:pt x="79" y="56"/>
                  <a:pt x="82" y="64"/>
                </a:cubicBezTo>
                <a:cubicBezTo>
                  <a:pt x="84" y="73"/>
                  <a:pt x="88" y="81"/>
                  <a:pt x="89" y="88"/>
                </a:cubicBezTo>
                <a:cubicBezTo>
                  <a:pt x="89" y="95"/>
                  <a:pt x="90" y="96"/>
                  <a:pt x="89" y="106"/>
                </a:cubicBezTo>
                <a:cubicBezTo>
                  <a:pt x="87" y="115"/>
                  <a:pt x="78" y="135"/>
                  <a:pt x="79" y="144"/>
                </a:cubicBezTo>
                <a:cubicBezTo>
                  <a:pt x="79" y="154"/>
                  <a:pt x="93" y="151"/>
                  <a:pt x="95" y="162"/>
                </a:cubicBezTo>
                <a:cubicBezTo>
                  <a:pt x="98" y="173"/>
                  <a:pt x="97" y="198"/>
                  <a:pt x="95" y="209"/>
                </a:cubicBezTo>
                <a:cubicBezTo>
                  <a:pt x="94" y="219"/>
                  <a:pt x="88" y="214"/>
                  <a:pt x="85" y="224"/>
                </a:cubicBezTo>
                <a:cubicBezTo>
                  <a:pt x="83" y="235"/>
                  <a:pt x="92" y="261"/>
                  <a:pt x="79" y="272"/>
                </a:cubicBezTo>
                <a:cubicBezTo>
                  <a:pt x="66" y="283"/>
                  <a:pt x="18" y="262"/>
                  <a:pt x="9" y="289"/>
                </a:cubicBezTo>
                <a:cubicBezTo>
                  <a:pt x="0" y="316"/>
                  <a:pt x="13" y="408"/>
                  <a:pt x="24" y="436"/>
                </a:cubicBezTo>
                <a:cubicBezTo>
                  <a:pt x="35" y="464"/>
                  <a:pt x="68" y="438"/>
                  <a:pt x="77" y="456"/>
                </a:cubicBezTo>
                <a:cubicBezTo>
                  <a:pt x="86" y="474"/>
                  <a:pt x="79" y="519"/>
                  <a:pt x="80" y="544"/>
                </a:cubicBezTo>
                <a:cubicBezTo>
                  <a:pt x="81" y="569"/>
                  <a:pt x="81" y="584"/>
                  <a:pt x="81" y="607"/>
                </a:cubicBezTo>
                <a:cubicBezTo>
                  <a:pt x="81" y="630"/>
                  <a:pt x="83" y="668"/>
                  <a:pt x="83" y="684"/>
                </a:cubicBezTo>
              </a:path>
            </a:pathLst>
          </a:custGeom>
          <a:noFill/>
          <a:ln w="9525">
            <a:solidFill>
              <a:srgbClr val="3366FF"/>
            </a:solidFill>
            <a:round/>
            <a:headEnd/>
            <a:tailEnd/>
          </a:ln>
        </p:spPr>
        <p:txBody>
          <a:bodyPr/>
          <a:lstStyle/>
          <a:p>
            <a:endParaRPr lang="en-US"/>
          </a:p>
        </p:txBody>
      </p:sp>
      <p:sp>
        <p:nvSpPr>
          <p:cNvPr id="187" name="Freeform 12"/>
          <p:cNvSpPr>
            <a:spLocks/>
          </p:cNvSpPr>
          <p:nvPr/>
        </p:nvSpPr>
        <p:spPr bwMode="auto">
          <a:xfrm flipH="1">
            <a:off x="7856538" y="2109788"/>
            <a:ext cx="91281" cy="614473"/>
          </a:xfrm>
          <a:custGeom>
            <a:avLst/>
            <a:gdLst>
              <a:gd name="T0" fmla="*/ 2 w 49"/>
              <a:gd name="T1" fmla="*/ 0 h 331"/>
              <a:gd name="T2" fmla="*/ 16 w 49"/>
              <a:gd name="T3" fmla="*/ 21 h 331"/>
              <a:gd name="T4" fmla="*/ 9 w 49"/>
              <a:gd name="T5" fmla="*/ 44 h 331"/>
              <a:gd name="T6" fmla="*/ 9 w 49"/>
              <a:gd name="T7" fmla="*/ 62 h 331"/>
              <a:gd name="T8" fmla="*/ 19 w 49"/>
              <a:gd name="T9" fmla="*/ 100 h 331"/>
              <a:gd name="T10" fmla="*/ 2 w 49"/>
              <a:gd name="T11" fmla="*/ 119 h 331"/>
              <a:gd name="T12" fmla="*/ 2 w 49"/>
              <a:gd name="T13" fmla="*/ 165 h 331"/>
              <a:gd name="T14" fmla="*/ 12 w 49"/>
              <a:gd name="T15" fmla="*/ 180 h 331"/>
              <a:gd name="T16" fmla="*/ 6 w 49"/>
              <a:gd name="T17" fmla="*/ 319 h 331"/>
              <a:gd name="T18" fmla="*/ 28 w 49"/>
              <a:gd name="T19" fmla="*/ 323 h 331"/>
              <a:gd name="T20" fmla="*/ 49 w 49"/>
              <a:gd name="T21" fmla="*/ 329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31"/>
              <a:gd name="T35" fmla="*/ 49 w 49"/>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31">
                <a:moveTo>
                  <a:pt x="2" y="0"/>
                </a:moveTo>
                <a:cubicBezTo>
                  <a:pt x="8" y="6"/>
                  <a:pt x="15" y="14"/>
                  <a:pt x="16" y="21"/>
                </a:cubicBezTo>
                <a:cubicBezTo>
                  <a:pt x="17" y="28"/>
                  <a:pt x="10" y="37"/>
                  <a:pt x="9" y="44"/>
                </a:cubicBezTo>
                <a:cubicBezTo>
                  <a:pt x="8" y="51"/>
                  <a:pt x="7" y="52"/>
                  <a:pt x="9" y="62"/>
                </a:cubicBezTo>
                <a:cubicBezTo>
                  <a:pt x="11" y="71"/>
                  <a:pt x="20" y="91"/>
                  <a:pt x="19" y="100"/>
                </a:cubicBezTo>
                <a:cubicBezTo>
                  <a:pt x="18" y="110"/>
                  <a:pt x="5" y="108"/>
                  <a:pt x="2" y="119"/>
                </a:cubicBezTo>
                <a:cubicBezTo>
                  <a:pt x="0" y="129"/>
                  <a:pt x="1" y="155"/>
                  <a:pt x="2" y="165"/>
                </a:cubicBezTo>
                <a:cubicBezTo>
                  <a:pt x="4" y="175"/>
                  <a:pt x="11" y="154"/>
                  <a:pt x="12" y="180"/>
                </a:cubicBezTo>
                <a:cubicBezTo>
                  <a:pt x="13" y="206"/>
                  <a:pt x="3" y="295"/>
                  <a:pt x="6" y="319"/>
                </a:cubicBezTo>
                <a:cubicBezTo>
                  <a:pt x="37" y="331"/>
                  <a:pt x="21" y="321"/>
                  <a:pt x="28" y="323"/>
                </a:cubicBezTo>
                <a:cubicBezTo>
                  <a:pt x="35" y="325"/>
                  <a:pt x="45" y="328"/>
                  <a:pt x="49" y="329"/>
                </a:cubicBezTo>
              </a:path>
            </a:pathLst>
          </a:custGeom>
          <a:noFill/>
          <a:ln w="9525">
            <a:solidFill>
              <a:srgbClr val="3366FF"/>
            </a:solidFill>
            <a:round/>
            <a:headEnd/>
            <a:tailEnd/>
          </a:ln>
        </p:spPr>
        <p:txBody>
          <a:bodyPr/>
          <a:lstStyle/>
          <a:p>
            <a:endParaRPr lang="en-US"/>
          </a:p>
        </p:txBody>
      </p:sp>
      <p:sp>
        <p:nvSpPr>
          <p:cNvPr id="188" name="Freeform 28"/>
          <p:cNvSpPr>
            <a:spLocks/>
          </p:cNvSpPr>
          <p:nvPr/>
        </p:nvSpPr>
        <p:spPr bwMode="auto">
          <a:xfrm>
            <a:off x="5333351" y="203213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89" name="Freeform 34"/>
          <p:cNvSpPr>
            <a:spLocks/>
          </p:cNvSpPr>
          <p:nvPr/>
        </p:nvSpPr>
        <p:spPr bwMode="auto">
          <a:xfrm flipH="1">
            <a:off x="5438126" y="203531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90" name="Freeform 28"/>
          <p:cNvSpPr>
            <a:spLocks/>
          </p:cNvSpPr>
          <p:nvPr/>
        </p:nvSpPr>
        <p:spPr bwMode="auto">
          <a:xfrm>
            <a:off x="5224601" y="2019544"/>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91" name="Freeform 34"/>
          <p:cNvSpPr>
            <a:spLocks/>
          </p:cNvSpPr>
          <p:nvPr/>
        </p:nvSpPr>
        <p:spPr bwMode="auto">
          <a:xfrm flipH="1">
            <a:off x="5329376" y="2022719"/>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92" name="Freeform 28"/>
          <p:cNvSpPr>
            <a:spLocks/>
          </p:cNvSpPr>
          <p:nvPr/>
        </p:nvSpPr>
        <p:spPr bwMode="auto">
          <a:xfrm>
            <a:off x="5309435" y="203368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93" name="Freeform 34"/>
          <p:cNvSpPr>
            <a:spLocks/>
          </p:cNvSpPr>
          <p:nvPr/>
        </p:nvSpPr>
        <p:spPr bwMode="auto">
          <a:xfrm flipH="1">
            <a:off x="5414210" y="2036858"/>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grpSp>
        <p:nvGrpSpPr>
          <p:cNvPr id="194" name="Group 193"/>
          <p:cNvGrpSpPr/>
          <p:nvPr/>
        </p:nvGrpSpPr>
        <p:grpSpPr>
          <a:xfrm>
            <a:off x="4566730" y="4010844"/>
            <a:ext cx="4221308" cy="1711325"/>
            <a:chOff x="4542016" y="1638300"/>
            <a:chExt cx="4221308" cy="1711325"/>
          </a:xfrm>
        </p:grpSpPr>
        <p:sp>
          <p:nvSpPr>
            <p:cNvPr id="195" name="Freeform 4"/>
            <p:cNvSpPr>
              <a:spLocks/>
            </p:cNvSpPr>
            <p:nvPr/>
          </p:nvSpPr>
          <p:spPr bwMode="auto">
            <a:xfrm>
              <a:off x="6270625" y="2146300"/>
              <a:ext cx="1412875" cy="106363"/>
            </a:xfrm>
            <a:custGeom>
              <a:avLst/>
              <a:gdLst>
                <a:gd name="T0" fmla="*/ 0 w 890"/>
                <a:gd name="T1" fmla="*/ 1 h 67"/>
                <a:gd name="T2" fmla="*/ 890 w 890"/>
                <a:gd name="T3" fmla="*/ 0 h 67"/>
                <a:gd name="T4" fmla="*/ 721 w 890"/>
                <a:gd name="T5" fmla="*/ 59 h 67"/>
                <a:gd name="T6" fmla="*/ 258 w 890"/>
                <a:gd name="T7" fmla="*/ 67 h 67"/>
                <a:gd name="T8" fmla="*/ 0 w 890"/>
                <a:gd name="T9" fmla="*/ 1 h 67"/>
                <a:gd name="T10" fmla="*/ 0 60000 65536"/>
                <a:gd name="T11" fmla="*/ 0 60000 65536"/>
                <a:gd name="T12" fmla="*/ 0 60000 65536"/>
                <a:gd name="T13" fmla="*/ 0 60000 65536"/>
                <a:gd name="T14" fmla="*/ 0 60000 65536"/>
                <a:gd name="T15" fmla="*/ 0 w 890"/>
                <a:gd name="T16" fmla="*/ 0 h 67"/>
                <a:gd name="T17" fmla="*/ 890 w 890"/>
                <a:gd name="T18" fmla="*/ 67 h 67"/>
              </a:gdLst>
              <a:ahLst/>
              <a:cxnLst>
                <a:cxn ang="T10">
                  <a:pos x="T0" y="T1"/>
                </a:cxn>
                <a:cxn ang="T11">
                  <a:pos x="T2" y="T3"/>
                </a:cxn>
                <a:cxn ang="T12">
                  <a:pos x="T4" y="T5"/>
                </a:cxn>
                <a:cxn ang="T13">
                  <a:pos x="T6" y="T7"/>
                </a:cxn>
                <a:cxn ang="T14">
                  <a:pos x="T8" y="T9"/>
                </a:cxn>
              </a:cxnLst>
              <a:rect l="T15" t="T16" r="T17" b="T18"/>
              <a:pathLst>
                <a:path w="890" h="67">
                  <a:moveTo>
                    <a:pt x="0" y="1"/>
                  </a:moveTo>
                  <a:lnTo>
                    <a:pt x="890" y="0"/>
                  </a:lnTo>
                  <a:lnTo>
                    <a:pt x="721" y="59"/>
                  </a:lnTo>
                  <a:lnTo>
                    <a:pt x="258" y="67"/>
                  </a:lnTo>
                  <a:lnTo>
                    <a:pt x="0" y="1"/>
                  </a:lnTo>
                  <a:close/>
                </a:path>
              </a:pathLst>
            </a:custGeom>
            <a:solidFill>
              <a:schemeClr val="accent1"/>
            </a:solidFill>
            <a:ln w="9525">
              <a:solidFill>
                <a:schemeClr val="tx1"/>
              </a:solidFill>
              <a:round/>
              <a:headEnd/>
              <a:tailEnd/>
            </a:ln>
          </p:spPr>
          <p:txBody>
            <a:bodyPr/>
            <a:lstStyle/>
            <a:p>
              <a:endParaRPr lang="en-US"/>
            </a:p>
          </p:txBody>
        </p:sp>
        <p:sp>
          <p:nvSpPr>
            <p:cNvPr id="196" name="Rectangle 5"/>
            <p:cNvSpPr>
              <a:spLocks noChangeArrowheads="1"/>
            </p:cNvSpPr>
            <p:nvPr/>
          </p:nvSpPr>
          <p:spPr bwMode="auto">
            <a:xfrm>
              <a:off x="4552950" y="1638300"/>
              <a:ext cx="4210050" cy="1711325"/>
            </a:xfrm>
            <a:prstGeom prst="rect">
              <a:avLst/>
            </a:prstGeom>
            <a:noFill/>
            <a:ln w="9525">
              <a:solidFill>
                <a:schemeClr val="tx1"/>
              </a:solidFill>
              <a:miter lim="800000"/>
              <a:headEnd/>
              <a:tailEnd/>
            </a:ln>
          </p:spPr>
          <p:txBody>
            <a:bodyPr wrap="none" anchor="ctr"/>
            <a:lstStyle/>
            <a:p>
              <a:endParaRPr lang="en-US"/>
            </a:p>
          </p:txBody>
        </p:sp>
        <p:sp>
          <p:nvSpPr>
            <p:cNvPr id="197" name="Freeform 6"/>
            <p:cNvSpPr>
              <a:spLocks/>
            </p:cNvSpPr>
            <p:nvPr/>
          </p:nvSpPr>
          <p:spPr bwMode="auto">
            <a:xfrm>
              <a:off x="4552949" y="1999462"/>
              <a:ext cx="4210375" cy="767551"/>
            </a:xfrm>
            <a:custGeom>
              <a:avLst/>
              <a:gdLst>
                <a:gd name="T0" fmla="*/ 2652 w 2653"/>
                <a:gd name="T1" fmla="*/ 38 h 478"/>
                <a:gd name="T2" fmla="*/ 2652 w 2653"/>
                <a:gd name="T3" fmla="*/ 477 h 478"/>
                <a:gd name="T4" fmla="*/ 0 w 2653"/>
                <a:gd name="T5" fmla="*/ 478 h 478"/>
                <a:gd name="T6" fmla="*/ 0 w 2653"/>
                <a:gd name="T7" fmla="*/ 8 h 478"/>
                <a:gd name="T8" fmla="*/ 181 w 2653"/>
                <a:gd name="T9" fmla="*/ 10 h 478"/>
                <a:gd name="T10" fmla="*/ 378 w 2653"/>
                <a:gd name="T11" fmla="*/ 24 h 478"/>
                <a:gd name="T12" fmla="*/ 507 w 2653"/>
                <a:gd name="T13" fmla="*/ 53 h 478"/>
                <a:gd name="T14" fmla="*/ 753 w 2653"/>
                <a:gd name="T15" fmla="*/ 67 h 478"/>
                <a:gd name="T16" fmla="*/ 1099 w 2653"/>
                <a:gd name="T17" fmla="*/ 85 h 478"/>
                <a:gd name="T18" fmla="*/ 1335 w 2653"/>
                <a:gd name="T19" fmla="*/ 129 h 478"/>
                <a:gd name="T20" fmla="*/ 1653 w 2653"/>
                <a:gd name="T21" fmla="*/ 136 h 478"/>
                <a:gd name="T22" fmla="*/ 1805 w 2653"/>
                <a:gd name="T23" fmla="*/ 134 h 478"/>
                <a:gd name="T24" fmla="*/ 1902 w 2653"/>
                <a:gd name="T25" fmla="*/ 108 h 478"/>
                <a:gd name="T26" fmla="*/ 2069 w 2653"/>
                <a:gd name="T27" fmla="*/ 61 h 478"/>
                <a:gd name="T28" fmla="*/ 2351 w 2653"/>
                <a:gd name="T29" fmla="*/ 25 h 478"/>
                <a:gd name="T30" fmla="*/ 2652 w 2653"/>
                <a:gd name="T31" fmla="*/ 0 h 4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3"/>
                <a:gd name="T49" fmla="*/ 0 h 478"/>
                <a:gd name="T50" fmla="*/ 2653 w 2653"/>
                <a:gd name="T51" fmla="*/ 478 h 478"/>
                <a:gd name="connsiteX0" fmla="*/ 9996 w 9997"/>
                <a:gd name="connsiteY0" fmla="*/ 795 h 10000"/>
                <a:gd name="connsiteX1" fmla="*/ 9996 w 9997"/>
                <a:gd name="connsiteY1" fmla="*/ 9979 h 10000"/>
                <a:gd name="connsiteX2" fmla="*/ 0 w 9997"/>
                <a:gd name="connsiteY2" fmla="*/ 10000 h 10000"/>
                <a:gd name="connsiteX3" fmla="*/ 0 w 9997"/>
                <a:gd name="connsiteY3" fmla="*/ 167 h 10000"/>
                <a:gd name="connsiteX4" fmla="*/ 682 w 9997"/>
                <a:gd name="connsiteY4" fmla="*/ 209 h 10000"/>
                <a:gd name="connsiteX5" fmla="*/ 998 w 9997"/>
                <a:gd name="connsiteY5" fmla="*/ 164 h 10000"/>
                <a:gd name="connsiteX6" fmla="*/ 1425 w 9997"/>
                <a:gd name="connsiteY6" fmla="*/ 502 h 10000"/>
                <a:gd name="connsiteX7" fmla="*/ 1911 w 9997"/>
                <a:gd name="connsiteY7" fmla="*/ 1109 h 10000"/>
                <a:gd name="connsiteX8" fmla="*/ 2838 w 9997"/>
                <a:gd name="connsiteY8" fmla="*/ 1402 h 10000"/>
                <a:gd name="connsiteX9" fmla="*/ 4142 w 9997"/>
                <a:gd name="connsiteY9" fmla="*/ 1778 h 10000"/>
                <a:gd name="connsiteX10" fmla="*/ 5032 w 9997"/>
                <a:gd name="connsiteY10" fmla="*/ 2699 h 10000"/>
                <a:gd name="connsiteX11" fmla="*/ 6231 w 9997"/>
                <a:gd name="connsiteY11" fmla="*/ 2845 h 10000"/>
                <a:gd name="connsiteX12" fmla="*/ 6804 w 9997"/>
                <a:gd name="connsiteY12" fmla="*/ 2803 h 10000"/>
                <a:gd name="connsiteX13" fmla="*/ 7169 w 9997"/>
                <a:gd name="connsiteY13" fmla="*/ 2259 h 10000"/>
                <a:gd name="connsiteX14" fmla="*/ 7799 w 9997"/>
                <a:gd name="connsiteY14" fmla="*/ 1276 h 10000"/>
                <a:gd name="connsiteX15" fmla="*/ 8862 w 9997"/>
                <a:gd name="connsiteY15" fmla="*/ 523 h 10000"/>
                <a:gd name="connsiteX16" fmla="*/ 9996 w 9997"/>
                <a:gd name="connsiteY16" fmla="*/ 0 h 10000"/>
                <a:gd name="connsiteX0" fmla="*/ 9999 w 10000"/>
                <a:gd name="connsiteY0" fmla="*/ 871 h 10076"/>
                <a:gd name="connsiteX1" fmla="*/ 9999 w 10000"/>
                <a:gd name="connsiteY1" fmla="*/ 10055 h 10076"/>
                <a:gd name="connsiteX2" fmla="*/ 0 w 10000"/>
                <a:gd name="connsiteY2" fmla="*/ 10076 h 10076"/>
                <a:gd name="connsiteX3" fmla="*/ 0 w 10000"/>
                <a:gd name="connsiteY3" fmla="*/ 243 h 10076"/>
                <a:gd name="connsiteX4" fmla="*/ 682 w 10000"/>
                <a:gd name="connsiteY4" fmla="*/ 285 h 10076"/>
                <a:gd name="connsiteX5" fmla="*/ 998 w 10000"/>
                <a:gd name="connsiteY5" fmla="*/ 5 h 10076"/>
                <a:gd name="connsiteX6" fmla="*/ 1425 w 10000"/>
                <a:gd name="connsiteY6" fmla="*/ 578 h 10076"/>
                <a:gd name="connsiteX7" fmla="*/ 1912 w 10000"/>
                <a:gd name="connsiteY7" fmla="*/ 1185 h 10076"/>
                <a:gd name="connsiteX8" fmla="*/ 2839 w 10000"/>
                <a:gd name="connsiteY8" fmla="*/ 1478 h 10076"/>
                <a:gd name="connsiteX9" fmla="*/ 4143 w 10000"/>
                <a:gd name="connsiteY9" fmla="*/ 1854 h 10076"/>
                <a:gd name="connsiteX10" fmla="*/ 5034 w 10000"/>
                <a:gd name="connsiteY10" fmla="*/ 2775 h 10076"/>
                <a:gd name="connsiteX11" fmla="*/ 6233 w 10000"/>
                <a:gd name="connsiteY11" fmla="*/ 2921 h 10076"/>
                <a:gd name="connsiteX12" fmla="*/ 6806 w 10000"/>
                <a:gd name="connsiteY12" fmla="*/ 2879 h 10076"/>
                <a:gd name="connsiteX13" fmla="*/ 7171 w 10000"/>
                <a:gd name="connsiteY13" fmla="*/ 2335 h 10076"/>
                <a:gd name="connsiteX14" fmla="*/ 7801 w 10000"/>
                <a:gd name="connsiteY14" fmla="*/ 1352 h 10076"/>
                <a:gd name="connsiteX15" fmla="*/ 8865 w 10000"/>
                <a:gd name="connsiteY15" fmla="*/ 599 h 10076"/>
                <a:gd name="connsiteX16" fmla="*/ 9999 w 10000"/>
                <a:gd name="connsiteY16" fmla="*/ 76 h 10076"/>
                <a:gd name="connsiteX0" fmla="*/ 9999 w 10000"/>
                <a:gd name="connsiteY0" fmla="*/ 867 h 10072"/>
                <a:gd name="connsiteX1" fmla="*/ 9999 w 10000"/>
                <a:gd name="connsiteY1" fmla="*/ 10051 h 10072"/>
                <a:gd name="connsiteX2" fmla="*/ 0 w 10000"/>
                <a:gd name="connsiteY2" fmla="*/ 10072 h 10072"/>
                <a:gd name="connsiteX3" fmla="*/ 0 w 10000"/>
                <a:gd name="connsiteY3" fmla="*/ 239 h 10072"/>
                <a:gd name="connsiteX4" fmla="*/ 682 w 10000"/>
                <a:gd name="connsiteY4" fmla="*/ 281 h 10072"/>
                <a:gd name="connsiteX5" fmla="*/ 998 w 10000"/>
                <a:gd name="connsiteY5" fmla="*/ 1 h 10072"/>
                <a:gd name="connsiteX6" fmla="*/ 1073 w 10000"/>
                <a:gd name="connsiteY6" fmla="*/ 353 h 10072"/>
                <a:gd name="connsiteX7" fmla="*/ 1425 w 10000"/>
                <a:gd name="connsiteY7" fmla="*/ 574 h 10072"/>
                <a:gd name="connsiteX8" fmla="*/ 1912 w 10000"/>
                <a:gd name="connsiteY8" fmla="*/ 1181 h 10072"/>
                <a:gd name="connsiteX9" fmla="*/ 2839 w 10000"/>
                <a:gd name="connsiteY9" fmla="*/ 1474 h 10072"/>
                <a:gd name="connsiteX10" fmla="*/ 4143 w 10000"/>
                <a:gd name="connsiteY10" fmla="*/ 1850 h 10072"/>
                <a:gd name="connsiteX11" fmla="*/ 5034 w 10000"/>
                <a:gd name="connsiteY11" fmla="*/ 2771 h 10072"/>
                <a:gd name="connsiteX12" fmla="*/ 6233 w 10000"/>
                <a:gd name="connsiteY12" fmla="*/ 2917 h 10072"/>
                <a:gd name="connsiteX13" fmla="*/ 6806 w 10000"/>
                <a:gd name="connsiteY13" fmla="*/ 2875 h 10072"/>
                <a:gd name="connsiteX14" fmla="*/ 7171 w 10000"/>
                <a:gd name="connsiteY14" fmla="*/ 2331 h 10072"/>
                <a:gd name="connsiteX15" fmla="*/ 7801 w 10000"/>
                <a:gd name="connsiteY15" fmla="*/ 1348 h 10072"/>
                <a:gd name="connsiteX16" fmla="*/ 8865 w 10000"/>
                <a:gd name="connsiteY16" fmla="*/ 595 h 10072"/>
                <a:gd name="connsiteX17" fmla="*/ 9999 w 10000"/>
                <a:gd name="connsiteY17" fmla="*/ 72 h 10072"/>
                <a:gd name="connsiteX0" fmla="*/ 9999 w 10000"/>
                <a:gd name="connsiteY0" fmla="*/ 1425 h 10630"/>
                <a:gd name="connsiteX1" fmla="*/ 9999 w 10000"/>
                <a:gd name="connsiteY1" fmla="*/ 10609 h 10630"/>
                <a:gd name="connsiteX2" fmla="*/ 0 w 10000"/>
                <a:gd name="connsiteY2" fmla="*/ 10630 h 10630"/>
                <a:gd name="connsiteX3" fmla="*/ 0 w 10000"/>
                <a:gd name="connsiteY3" fmla="*/ 797 h 10630"/>
                <a:gd name="connsiteX4" fmla="*/ 130 w 10000"/>
                <a:gd name="connsiteY4" fmla="*/ 558 h 10630"/>
                <a:gd name="connsiteX5" fmla="*/ 682 w 10000"/>
                <a:gd name="connsiteY5" fmla="*/ 839 h 10630"/>
                <a:gd name="connsiteX6" fmla="*/ 998 w 10000"/>
                <a:gd name="connsiteY6" fmla="*/ 559 h 10630"/>
                <a:gd name="connsiteX7" fmla="*/ 1073 w 10000"/>
                <a:gd name="connsiteY7" fmla="*/ 911 h 10630"/>
                <a:gd name="connsiteX8" fmla="*/ 1425 w 10000"/>
                <a:gd name="connsiteY8" fmla="*/ 1132 h 10630"/>
                <a:gd name="connsiteX9" fmla="*/ 1912 w 10000"/>
                <a:gd name="connsiteY9" fmla="*/ 1739 h 10630"/>
                <a:gd name="connsiteX10" fmla="*/ 2839 w 10000"/>
                <a:gd name="connsiteY10" fmla="*/ 2032 h 10630"/>
                <a:gd name="connsiteX11" fmla="*/ 4143 w 10000"/>
                <a:gd name="connsiteY11" fmla="*/ 2408 h 10630"/>
                <a:gd name="connsiteX12" fmla="*/ 5034 w 10000"/>
                <a:gd name="connsiteY12" fmla="*/ 3329 h 10630"/>
                <a:gd name="connsiteX13" fmla="*/ 6233 w 10000"/>
                <a:gd name="connsiteY13" fmla="*/ 3475 h 10630"/>
                <a:gd name="connsiteX14" fmla="*/ 6806 w 10000"/>
                <a:gd name="connsiteY14" fmla="*/ 3433 h 10630"/>
                <a:gd name="connsiteX15" fmla="*/ 7171 w 10000"/>
                <a:gd name="connsiteY15" fmla="*/ 2889 h 10630"/>
                <a:gd name="connsiteX16" fmla="*/ 7801 w 10000"/>
                <a:gd name="connsiteY16" fmla="*/ 1906 h 10630"/>
                <a:gd name="connsiteX17" fmla="*/ 8865 w 10000"/>
                <a:gd name="connsiteY17" fmla="*/ 1153 h 10630"/>
                <a:gd name="connsiteX18" fmla="*/ 9999 w 10000"/>
                <a:gd name="connsiteY18" fmla="*/ 630 h 10630"/>
                <a:gd name="connsiteX0" fmla="*/ 9999 w 10000"/>
                <a:gd name="connsiteY0" fmla="*/ 1425 h 10630"/>
                <a:gd name="connsiteX1" fmla="*/ 9999 w 10000"/>
                <a:gd name="connsiteY1" fmla="*/ 10609 h 10630"/>
                <a:gd name="connsiteX2" fmla="*/ 0 w 10000"/>
                <a:gd name="connsiteY2" fmla="*/ 10630 h 10630"/>
                <a:gd name="connsiteX3" fmla="*/ 11 w 10000"/>
                <a:gd name="connsiteY3" fmla="*/ 797 h 10630"/>
                <a:gd name="connsiteX4" fmla="*/ 130 w 10000"/>
                <a:gd name="connsiteY4" fmla="*/ 558 h 10630"/>
                <a:gd name="connsiteX5" fmla="*/ 682 w 10000"/>
                <a:gd name="connsiteY5" fmla="*/ 839 h 10630"/>
                <a:gd name="connsiteX6" fmla="*/ 998 w 10000"/>
                <a:gd name="connsiteY6" fmla="*/ 559 h 10630"/>
                <a:gd name="connsiteX7" fmla="*/ 1073 w 10000"/>
                <a:gd name="connsiteY7" fmla="*/ 911 h 10630"/>
                <a:gd name="connsiteX8" fmla="*/ 1425 w 10000"/>
                <a:gd name="connsiteY8" fmla="*/ 1132 h 10630"/>
                <a:gd name="connsiteX9" fmla="*/ 1912 w 10000"/>
                <a:gd name="connsiteY9" fmla="*/ 1739 h 10630"/>
                <a:gd name="connsiteX10" fmla="*/ 2839 w 10000"/>
                <a:gd name="connsiteY10" fmla="*/ 2032 h 10630"/>
                <a:gd name="connsiteX11" fmla="*/ 4143 w 10000"/>
                <a:gd name="connsiteY11" fmla="*/ 2408 h 10630"/>
                <a:gd name="connsiteX12" fmla="*/ 5034 w 10000"/>
                <a:gd name="connsiteY12" fmla="*/ 3329 h 10630"/>
                <a:gd name="connsiteX13" fmla="*/ 6233 w 10000"/>
                <a:gd name="connsiteY13" fmla="*/ 3475 h 10630"/>
                <a:gd name="connsiteX14" fmla="*/ 6806 w 10000"/>
                <a:gd name="connsiteY14" fmla="*/ 3433 h 10630"/>
                <a:gd name="connsiteX15" fmla="*/ 7171 w 10000"/>
                <a:gd name="connsiteY15" fmla="*/ 2889 h 10630"/>
                <a:gd name="connsiteX16" fmla="*/ 7801 w 10000"/>
                <a:gd name="connsiteY16" fmla="*/ 1906 h 10630"/>
                <a:gd name="connsiteX17" fmla="*/ 8865 w 10000"/>
                <a:gd name="connsiteY17" fmla="*/ 1153 h 10630"/>
                <a:gd name="connsiteX18" fmla="*/ 9999 w 10000"/>
                <a:gd name="connsiteY18" fmla="*/ 630 h 10630"/>
                <a:gd name="connsiteX0" fmla="*/ 9999 w 10000"/>
                <a:gd name="connsiteY0" fmla="*/ 1351 h 10556"/>
                <a:gd name="connsiteX1" fmla="*/ 9999 w 10000"/>
                <a:gd name="connsiteY1" fmla="*/ 10535 h 10556"/>
                <a:gd name="connsiteX2" fmla="*/ 0 w 10000"/>
                <a:gd name="connsiteY2" fmla="*/ 10556 h 10556"/>
                <a:gd name="connsiteX3" fmla="*/ 11 w 10000"/>
                <a:gd name="connsiteY3" fmla="*/ 723 h 10556"/>
                <a:gd name="connsiteX4" fmla="*/ 66 w 10000"/>
                <a:gd name="connsiteY4" fmla="*/ 837 h 10556"/>
                <a:gd name="connsiteX5" fmla="*/ 130 w 10000"/>
                <a:gd name="connsiteY5" fmla="*/ 484 h 10556"/>
                <a:gd name="connsiteX6" fmla="*/ 682 w 10000"/>
                <a:gd name="connsiteY6" fmla="*/ 765 h 10556"/>
                <a:gd name="connsiteX7" fmla="*/ 998 w 10000"/>
                <a:gd name="connsiteY7" fmla="*/ 485 h 10556"/>
                <a:gd name="connsiteX8" fmla="*/ 1073 w 10000"/>
                <a:gd name="connsiteY8" fmla="*/ 837 h 10556"/>
                <a:gd name="connsiteX9" fmla="*/ 1425 w 10000"/>
                <a:gd name="connsiteY9" fmla="*/ 1058 h 10556"/>
                <a:gd name="connsiteX10" fmla="*/ 1912 w 10000"/>
                <a:gd name="connsiteY10" fmla="*/ 1665 h 10556"/>
                <a:gd name="connsiteX11" fmla="*/ 2839 w 10000"/>
                <a:gd name="connsiteY11" fmla="*/ 1958 h 10556"/>
                <a:gd name="connsiteX12" fmla="*/ 4143 w 10000"/>
                <a:gd name="connsiteY12" fmla="*/ 2334 h 10556"/>
                <a:gd name="connsiteX13" fmla="*/ 5034 w 10000"/>
                <a:gd name="connsiteY13" fmla="*/ 3255 h 10556"/>
                <a:gd name="connsiteX14" fmla="*/ 6233 w 10000"/>
                <a:gd name="connsiteY14" fmla="*/ 3401 h 10556"/>
                <a:gd name="connsiteX15" fmla="*/ 6806 w 10000"/>
                <a:gd name="connsiteY15" fmla="*/ 3359 h 10556"/>
                <a:gd name="connsiteX16" fmla="*/ 7171 w 10000"/>
                <a:gd name="connsiteY16" fmla="*/ 2815 h 10556"/>
                <a:gd name="connsiteX17" fmla="*/ 7801 w 10000"/>
                <a:gd name="connsiteY17" fmla="*/ 1832 h 10556"/>
                <a:gd name="connsiteX18" fmla="*/ 8865 w 10000"/>
                <a:gd name="connsiteY18" fmla="*/ 1079 h 10556"/>
                <a:gd name="connsiteX19" fmla="*/ 9999 w 10000"/>
                <a:gd name="connsiteY19" fmla="*/ 556 h 10556"/>
                <a:gd name="connsiteX0" fmla="*/ 9999 w 10000"/>
                <a:gd name="connsiteY0" fmla="*/ 877 h 10082"/>
                <a:gd name="connsiteX1" fmla="*/ 9999 w 10000"/>
                <a:gd name="connsiteY1" fmla="*/ 10061 h 10082"/>
                <a:gd name="connsiteX2" fmla="*/ 0 w 10000"/>
                <a:gd name="connsiteY2" fmla="*/ 10082 h 10082"/>
                <a:gd name="connsiteX3" fmla="*/ 11 w 10000"/>
                <a:gd name="connsiteY3" fmla="*/ 249 h 10082"/>
                <a:gd name="connsiteX4" fmla="*/ 66 w 10000"/>
                <a:gd name="connsiteY4" fmla="*/ 363 h 10082"/>
                <a:gd name="connsiteX5" fmla="*/ 130 w 10000"/>
                <a:gd name="connsiteY5" fmla="*/ 10 h 10082"/>
                <a:gd name="connsiteX6" fmla="*/ 682 w 10000"/>
                <a:gd name="connsiteY6" fmla="*/ 291 h 10082"/>
                <a:gd name="connsiteX7" fmla="*/ 998 w 10000"/>
                <a:gd name="connsiteY7" fmla="*/ 11 h 10082"/>
                <a:gd name="connsiteX8" fmla="*/ 1073 w 10000"/>
                <a:gd name="connsiteY8" fmla="*/ 363 h 10082"/>
                <a:gd name="connsiteX9" fmla="*/ 1425 w 10000"/>
                <a:gd name="connsiteY9" fmla="*/ 584 h 10082"/>
                <a:gd name="connsiteX10" fmla="*/ 1912 w 10000"/>
                <a:gd name="connsiteY10" fmla="*/ 1191 h 10082"/>
                <a:gd name="connsiteX11" fmla="*/ 2839 w 10000"/>
                <a:gd name="connsiteY11" fmla="*/ 1484 h 10082"/>
                <a:gd name="connsiteX12" fmla="*/ 4143 w 10000"/>
                <a:gd name="connsiteY12" fmla="*/ 1860 h 10082"/>
                <a:gd name="connsiteX13" fmla="*/ 5034 w 10000"/>
                <a:gd name="connsiteY13" fmla="*/ 2781 h 10082"/>
                <a:gd name="connsiteX14" fmla="*/ 6233 w 10000"/>
                <a:gd name="connsiteY14" fmla="*/ 2927 h 10082"/>
                <a:gd name="connsiteX15" fmla="*/ 6806 w 10000"/>
                <a:gd name="connsiteY15" fmla="*/ 2885 h 10082"/>
                <a:gd name="connsiteX16" fmla="*/ 7171 w 10000"/>
                <a:gd name="connsiteY16" fmla="*/ 2341 h 10082"/>
                <a:gd name="connsiteX17" fmla="*/ 7801 w 10000"/>
                <a:gd name="connsiteY17" fmla="*/ 1358 h 10082"/>
                <a:gd name="connsiteX18" fmla="*/ 8865 w 10000"/>
                <a:gd name="connsiteY18" fmla="*/ 605 h 10082"/>
                <a:gd name="connsiteX19" fmla="*/ 9999 w 10000"/>
                <a:gd name="connsiteY19" fmla="*/ 82 h 10082"/>
                <a:gd name="connsiteX0" fmla="*/ 9999 w 10000"/>
                <a:gd name="connsiteY0" fmla="*/ 867 h 10072"/>
                <a:gd name="connsiteX1" fmla="*/ 9999 w 10000"/>
                <a:gd name="connsiteY1" fmla="*/ 10051 h 10072"/>
                <a:gd name="connsiteX2" fmla="*/ 0 w 10000"/>
                <a:gd name="connsiteY2" fmla="*/ 10072 h 10072"/>
                <a:gd name="connsiteX3" fmla="*/ 11 w 10000"/>
                <a:gd name="connsiteY3" fmla="*/ 239 h 10072"/>
                <a:gd name="connsiteX4" fmla="*/ 66 w 10000"/>
                <a:gd name="connsiteY4" fmla="*/ 353 h 10072"/>
                <a:gd name="connsiteX5" fmla="*/ 130 w 10000"/>
                <a:gd name="connsiteY5" fmla="*/ 0 h 10072"/>
                <a:gd name="connsiteX6" fmla="*/ 682 w 10000"/>
                <a:gd name="connsiteY6" fmla="*/ 281 h 10072"/>
                <a:gd name="connsiteX7" fmla="*/ 998 w 10000"/>
                <a:gd name="connsiteY7" fmla="*/ 1 h 10072"/>
                <a:gd name="connsiteX8" fmla="*/ 1073 w 10000"/>
                <a:gd name="connsiteY8" fmla="*/ 353 h 10072"/>
                <a:gd name="connsiteX9" fmla="*/ 1425 w 10000"/>
                <a:gd name="connsiteY9" fmla="*/ 574 h 10072"/>
                <a:gd name="connsiteX10" fmla="*/ 1912 w 10000"/>
                <a:gd name="connsiteY10" fmla="*/ 1181 h 10072"/>
                <a:gd name="connsiteX11" fmla="*/ 2839 w 10000"/>
                <a:gd name="connsiteY11" fmla="*/ 1474 h 10072"/>
                <a:gd name="connsiteX12" fmla="*/ 4143 w 10000"/>
                <a:gd name="connsiteY12" fmla="*/ 1850 h 10072"/>
                <a:gd name="connsiteX13" fmla="*/ 5034 w 10000"/>
                <a:gd name="connsiteY13" fmla="*/ 2771 h 10072"/>
                <a:gd name="connsiteX14" fmla="*/ 6233 w 10000"/>
                <a:gd name="connsiteY14" fmla="*/ 2917 h 10072"/>
                <a:gd name="connsiteX15" fmla="*/ 6806 w 10000"/>
                <a:gd name="connsiteY15" fmla="*/ 2875 h 10072"/>
                <a:gd name="connsiteX16" fmla="*/ 7171 w 10000"/>
                <a:gd name="connsiteY16" fmla="*/ 2331 h 10072"/>
                <a:gd name="connsiteX17" fmla="*/ 7801 w 10000"/>
                <a:gd name="connsiteY17" fmla="*/ 1348 h 10072"/>
                <a:gd name="connsiteX18" fmla="*/ 8865 w 10000"/>
                <a:gd name="connsiteY18" fmla="*/ 595 h 10072"/>
                <a:gd name="connsiteX19" fmla="*/ 9999 w 10000"/>
                <a:gd name="connsiteY19" fmla="*/ 72 h 10072"/>
                <a:gd name="connsiteX0" fmla="*/ 9999 w 10000"/>
                <a:gd name="connsiteY0" fmla="*/ 910 h 10115"/>
                <a:gd name="connsiteX1" fmla="*/ 9999 w 10000"/>
                <a:gd name="connsiteY1" fmla="*/ 10094 h 10115"/>
                <a:gd name="connsiteX2" fmla="*/ 0 w 10000"/>
                <a:gd name="connsiteY2" fmla="*/ 10115 h 10115"/>
                <a:gd name="connsiteX3" fmla="*/ 11 w 10000"/>
                <a:gd name="connsiteY3" fmla="*/ 282 h 10115"/>
                <a:gd name="connsiteX4" fmla="*/ 66 w 10000"/>
                <a:gd name="connsiteY4" fmla="*/ 396 h 10115"/>
                <a:gd name="connsiteX5" fmla="*/ 130 w 10000"/>
                <a:gd name="connsiteY5" fmla="*/ 43 h 10115"/>
                <a:gd name="connsiteX6" fmla="*/ 998 w 10000"/>
                <a:gd name="connsiteY6" fmla="*/ 44 h 10115"/>
                <a:gd name="connsiteX7" fmla="*/ 1073 w 10000"/>
                <a:gd name="connsiteY7" fmla="*/ 396 h 10115"/>
                <a:gd name="connsiteX8" fmla="*/ 1425 w 10000"/>
                <a:gd name="connsiteY8" fmla="*/ 617 h 10115"/>
                <a:gd name="connsiteX9" fmla="*/ 1912 w 10000"/>
                <a:gd name="connsiteY9" fmla="*/ 1224 h 10115"/>
                <a:gd name="connsiteX10" fmla="*/ 2839 w 10000"/>
                <a:gd name="connsiteY10" fmla="*/ 1517 h 10115"/>
                <a:gd name="connsiteX11" fmla="*/ 4143 w 10000"/>
                <a:gd name="connsiteY11" fmla="*/ 1893 h 10115"/>
                <a:gd name="connsiteX12" fmla="*/ 5034 w 10000"/>
                <a:gd name="connsiteY12" fmla="*/ 2814 h 10115"/>
                <a:gd name="connsiteX13" fmla="*/ 6233 w 10000"/>
                <a:gd name="connsiteY13" fmla="*/ 2960 h 10115"/>
                <a:gd name="connsiteX14" fmla="*/ 6806 w 10000"/>
                <a:gd name="connsiteY14" fmla="*/ 2918 h 10115"/>
                <a:gd name="connsiteX15" fmla="*/ 7171 w 10000"/>
                <a:gd name="connsiteY15" fmla="*/ 2374 h 10115"/>
                <a:gd name="connsiteX16" fmla="*/ 7801 w 10000"/>
                <a:gd name="connsiteY16" fmla="*/ 1391 h 10115"/>
                <a:gd name="connsiteX17" fmla="*/ 8865 w 10000"/>
                <a:gd name="connsiteY17" fmla="*/ 638 h 10115"/>
                <a:gd name="connsiteX18" fmla="*/ 9999 w 10000"/>
                <a:gd name="connsiteY18" fmla="*/ 115 h 10115"/>
                <a:gd name="connsiteX0" fmla="*/ 9999 w 10000"/>
                <a:gd name="connsiteY0" fmla="*/ 910 h 10115"/>
                <a:gd name="connsiteX1" fmla="*/ 9999 w 10000"/>
                <a:gd name="connsiteY1" fmla="*/ 10094 h 10115"/>
                <a:gd name="connsiteX2" fmla="*/ 0 w 10000"/>
                <a:gd name="connsiteY2" fmla="*/ 10115 h 10115"/>
                <a:gd name="connsiteX3" fmla="*/ 11 w 10000"/>
                <a:gd name="connsiteY3" fmla="*/ 282 h 10115"/>
                <a:gd name="connsiteX4" fmla="*/ 66 w 10000"/>
                <a:gd name="connsiteY4" fmla="*/ 396 h 10115"/>
                <a:gd name="connsiteX5" fmla="*/ 130 w 10000"/>
                <a:gd name="connsiteY5" fmla="*/ 43 h 10115"/>
                <a:gd name="connsiteX6" fmla="*/ 998 w 10000"/>
                <a:gd name="connsiteY6" fmla="*/ 44 h 10115"/>
                <a:gd name="connsiteX7" fmla="*/ 1073 w 10000"/>
                <a:gd name="connsiteY7" fmla="*/ 396 h 10115"/>
                <a:gd name="connsiteX8" fmla="*/ 1425 w 10000"/>
                <a:gd name="connsiteY8" fmla="*/ 617 h 10115"/>
                <a:gd name="connsiteX9" fmla="*/ 1912 w 10000"/>
                <a:gd name="connsiteY9" fmla="*/ 1224 h 10115"/>
                <a:gd name="connsiteX10" fmla="*/ 2839 w 10000"/>
                <a:gd name="connsiteY10" fmla="*/ 1517 h 10115"/>
                <a:gd name="connsiteX11" fmla="*/ 4143 w 10000"/>
                <a:gd name="connsiteY11" fmla="*/ 1893 h 10115"/>
                <a:gd name="connsiteX12" fmla="*/ 5034 w 10000"/>
                <a:gd name="connsiteY12" fmla="*/ 2814 h 10115"/>
                <a:gd name="connsiteX13" fmla="*/ 6233 w 10000"/>
                <a:gd name="connsiteY13" fmla="*/ 2960 h 10115"/>
                <a:gd name="connsiteX14" fmla="*/ 6806 w 10000"/>
                <a:gd name="connsiteY14" fmla="*/ 2918 h 10115"/>
                <a:gd name="connsiteX15" fmla="*/ 7171 w 10000"/>
                <a:gd name="connsiteY15" fmla="*/ 2374 h 10115"/>
                <a:gd name="connsiteX16" fmla="*/ 7801 w 10000"/>
                <a:gd name="connsiteY16" fmla="*/ 1391 h 10115"/>
                <a:gd name="connsiteX17" fmla="*/ 8865 w 10000"/>
                <a:gd name="connsiteY17" fmla="*/ 638 h 10115"/>
                <a:gd name="connsiteX18" fmla="*/ 9999 w 10000"/>
                <a:gd name="connsiteY18" fmla="*/ 115 h 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115">
                  <a:moveTo>
                    <a:pt x="9999" y="910"/>
                  </a:moveTo>
                  <a:cubicBezTo>
                    <a:pt x="10003" y="2437"/>
                    <a:pt x="9999" y="5764"/>
                    <a:pt x="9999" y="10094"/>
                  </a:cubicBezTo>
                  <a:lnTo>
                    <a:pt x="0" y="10115"/>
                  </a:lnTo>
                  <a:cubicBezTo>
                    <a:pt x="4" y="6837"/>
                    <a:pt x="7" y="3560"/>
                    <a:pt x="11" y="282"/>
                  </a:cubicBezTo>
                  <a:cubicBezTo>
                    <a:pt x="75" y="337"/>
                    <a:pt x="46" y="436"/>
                    <a:pt x="66" y="396"/>
                  </a:cubicBezTo>
                  <a:cubicBezTo>
                    <a:pt x="86" y="356"/>
                    <a:pt x="91" y="378"/>
                    <a:pt x="130" y="43"/>
                  </a:cubicBezTo>
                  <a:cubicBezTo>
                    <a:pt x="285" y="-16"/>
                    <a:pt x="841" y="-15"/>
                    <a:pt x="998" y="44"/>
                  </a:cubicBezTo>
                  <a:cubicBezTo>
                    <a:pt x="1038" y="279"/>
                    <a:pt x="1002" y="301"/>
                    <a:pt x="1073" y="396"/>
                  </a:cubicBezTo>
                  <a:cubicBezTo>
                    <a:pt x="1144" y="491"/>
                    <a:pt x="1285" y="479"/>
                    <a:pt x="1425" y="617"/>
                  </a:cubicBezTo>
                  <a:cubicBezTo>
                    <a:pt x="1565" y="755"/>
                    <a:pt x="1678" y="1077"/>
                    <a:pt x="1912" y="1224"/>
                  </a:cubicBezTo>
                  <a:cubicBezTo>
                    <a:pt x="2146" y="1370"/>
                    <a:pt x="2466" y="1391"/>
                    <a:pt x="2839" y="1517"/>
                  </a:cubicBezTo>
                  <a:cubicBezTo>
                    <a:pt x="3209" y="1621"/>
                    <a:pt x="3774" y="1684"/>
                    <a:pt x="4143" y="1893"/>
                  </a:cubicBezTo>
                  <a:cubicBezTo>
                    <a:pt x="4505" y="2102"/>
                    <a:pt x="4686" y="2646"/>
                    <a:pt x="5034" y="2814"/>
                  </a:cubicBezTo>
                  <a:cubicBezTo>
                    <a:pt x="5381" y="2981"/>
                    <a:pt x="5939" y="2939"/>
                    <a:pt x="6233" y="2960"/>
                  </a:cubicBezTo>
                  <a:cubicBezTo>
                    <a:pt x="6527" y="2981"/>
                    <a:pt x="6651" y="3023"/>
                    <a:pt x="6806" y="2918"/>
                  </a:cubicBezTo>
                  <a:cubicBezTo>
                    <a:pt x="6960" y="2814"/>
                    <a:pt x="7005" y="2625"/>
                    <a:pt x="7171" y="2374"/>
                  </a:cubicBezTo>
                  <a:cubicBezTo>
                    <a:pt x="7337" y="2102"/>
                    <a:pt x="7522" y="1663"/>
                    <a:pt x="7801" y="1391"/>
                  </a:cubicBezTo>
                  <a:cubicBezTo>
                    <a:pt x="8083" y="1098"/>
                    <a:pt x="8499" y="868"/>
                    <a:pt x="8865" y="638"/>
                  </a:cubicBezTo>
                  <a:cubicBezTo>
                    <a:pt x="9230" y="429"/>
                    <a:pt x="9762" y="220"/>
                    <a:pt x="9999" y="115"/>
                  </a:cubicBezTo>
                </a:path>
              </a:pathLst>
            </a:custGeom>
            <a:solidFill>
              <a:srgbClr val="D0B78E"/>
            </a:solidFill>
            <a:ln w="9525">
              <a:solidFill>
                <a:schemeClr val="tx1"/>
              </a:solidFill>
              <a:round/>
              <a:headEnd/>
              <a:tailEnd/>
            </a:ln>
          </p:spPr>
          <p:txBody>
            <a:bodyPr/>
            <a:lstStyle/>
            <a:p>
              <a:endParaRPr lang="en-US"/>
            </a:p>
          </p:txBody>
        </p:sp>
        <p:sp>
          <p:nvSpPr>
            <p:cNvPr id="198" name="Freeform 7"/>
            <p:cNvSpPr>
              <a:spLocks/>
            </p:cNvSpPr>
            <p:nvPr/>
          </p:nvSpPr>
          <p:spPr bwMode="auto">
            <a:xfrm>
              <a:off x="5489575" y="2168525"/>
              <a:ext cx="2111375" cy="177800"/>
            </a:xfrm>
            <a:custGeom>
              <a:avLst/>
              <a:gdLst>
                <a:gd name="T0" fmla="*/ 264 w 1330"/>
                <a:gd name="T1" fmla="*/ 0 h 112"/>
                <a:gd name="T2" fmla="*/ 434 w 1330"/>
                <a:gd name="T3" fmla="*/ 3 h 112"/>
                <a:gd name="T4" fmla="*/ 595 w 1330"/>
                <a:gd name="T5" fmla="*/ 2 h 112"/>
                <a:gd name="T6" fmla="*/ 646 w 1330"/>
                <a:gd name="T7" fmla="*/ 9 h 112"/>
                <a:gd name="T8" fmla="*/ 708 w 1330"/>
                <a:gd name="T9" fmla="*/ 23 h 112"/>
                <a:gd name="T10" fmla="*/ 802 w 1330"/>
                <a:gd name="T11" fmla="*/ 30 h 112"/>
                <a:gd name="T12" fmla="*/ 970 w 1330"/>
                <a:gd name="T13" fmla="*/ 32 h 112"/>
                <a:gd name="T14" fmla="*/ 1069 w 1330"/>
                <a:gd name="T15" fmla="*/ 35 h 112"/>
                <a:gd name="T16" fmla="*/ 1137 w 1330"/>
                <a:gd name="T17" fmla="*/ 35 h 112"/>
                <a:gd name="T18" fmla="*/ 1213 w 1330"/>
                <a:gd name="T19" fmla="*/ 35 h 112"/>
                <a:gd name="T20" fmla="*/ 1261 w 1330"/>
                <a:gd name="T21" fmla="*/ 23 h 112"/>
                <a:gd name="T22" fmla="*/ 1330 w 1330"/>
                <a:gd name="T23" fmla="*/ 0 h 112"/>
                <a:gd name="T24" fmla="*/ 1293 w 1330"/>
                <a:gd name="T25" fmla="*/ 35 h 112"/>
                <a:gd name="T26" fmla="*/ 1261 w 1330"/>
                <a:gd name="T27" fmla="*/ 60 h 112"/>
                <a:gd name="T28" fmla="*/ 1187 w 1330"/>
                <a:gd name="T29" fmla="*/ 86 h 112"/>
                <a:gd name="T30" fmla="*/ 1102 w 1330"/>
                <a:gd name="T31" fmla="*/ 101 h 112"/>
                <a:gd name="T32" fmla="*/ 985 w 1330"/>
                <a:gd name="T33" fmla="*/ 112 h 112"/>
                <a:gd name="T34" fmla="*/ 865 w 1330"/>
                <a:gd name="T35" fmla="*/ 112 h 112"/>
                <a:gd name="T36" fmla="*/ 723 w 1330"/>
                <a:gd name="T37" fmla="*/ 108 h 112"/>
                <a:gd name="T38" fmla="*/ 641 w 1330"/>
                <a:gd name="T39" fmla="*/ 97 h 112"/>
                <a:gd name="T40" fmla="*/ 514 w 1330"/>
                <a:gd name="T41" fmla="*/ 67 h 112"/>
                <a:gd name="T42" fmla="*/ 383 w 1330"/>
                <a:gd name="T43" fmla="*/ 46 h 112"/>
                <a:gd name="T44" fmla="*/ 167 w 1330"/>
                <a:gd name="T45" fmla="*/ 26 h 112"/>
                <a:gd name="T46" fmla="*/ 0 w 1330"/>
                <a:gd name="T47" fmla="*/ 2 h 112"/>
                <a:gd name="T48" fmla="*/ 264 w 1330"/>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0"/>
                <a:gd name="T76" fmla="*/ 0 h 112"/>
                <a:gd name="T77" fmla="*/ 1330 w 1330"/>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0" h="112">
                  <a:moveTo>
                    <a:pt x="264" y="0"/>
                  </a:moveTo>
                  <a:lnTo>
                    <a:pt x="434" y="3"/>
                  </a:lnTo>
                  <a:lnTo>
                    <a:pt x="595" y="2"/>
                  </a:lnTo>
                  <a:lnTo>
                    <a:pt x="646" y="9"/>
                  </a:lnTo>
                  <a:lnTo>
                    <a:pt x="708" y="23"/>
                  </a:lnTo>
                  <a:lnTo>
                    <a:pt x="802" y="30"/>
                  </a:lnTo>
                  <a:lnTo>
                    <a:pt x="970" y="32"/>
                  </a:lnTo>
                  <a:lnTo>
                    <a:pt x="1069" y="35"/>
                  </a:lnTo>
                  <a:lnTo>
                    <a:pt x="1137" y="35"/>
                  </a:lnTo>
                  <a:lnTo>
                    <a:pt x="1213" y="35"/>
                  </a:lnTo>
                  <a:lnTo>
                    <a:pt x="1261" y="23"/>
                  </a:lnTo>
                  <a:lnTo>
                    <a:pt x="1330" y="0"/>
                  </a:lnTo>
                  <a:lnTo>
                    <a:pt x="1293" y="35"/>
                  </a:lnTo>
                  <a:lnTo>
                    <a:pt x="1261" y="60"/>
                  </a:lnTo>
                  <a:lnTo>
                    <a:pt x="1187" y="86"/>
                  </a:lnTo>
                  <a:lnTo>
                    <a:pt x="1102" y="101"/>
                  </a:lnTo>
                  <a:lnTo>
                    <a:pt x="985" y="112"/>
                  </a:lnTo>
                  <a:lnTo>
                    <a:pt x="865" y="112"/>
                  </a:lnTo>
                  <a:lnTo>
                    <a:pt x="723" y="108"/>
                  </a:lnTo>
                  <a:lnTo>
                    <a:pt x="641" y="97"/>
                  </a:lnTo>
                  <a:lnTo>
                    <a:pt x="514" y="67"/>
                  </a:lnTo>
                  <a:lnTo>
                    <a:pt x="383" y="46"/>
                  </a:lnTo>
                  <a:lnTo>
                    <a:pt x="167" y="26"/>
                  </a:lnTo>
                  <a:lnTo>
                    <a:pt x="0" y="2"/>
                  </a:lnTo>
                  <a:lnTo>
                    <a:pt x="264" y="0"/>
                  </a:lnTo>
                  <a:close/>
                </a:path>
              </a:pathLst>
            </a:custGeom>
            <a:solidFill>
              <a:srgbClr val="7A5F3E"/>
            </a:solidFill>
            <a:ln w="9525" cap="rnd">
              <a:solidFill>
                <a:schemeClr val="tx1"/>
              </a:solidFill>
              <a:prstDash val="sysDot"/>
              <a:round/>
              <a:headEnd/>
              <a:tailEnd/>
            </a:ln>
          </p:spPr>
          <p:txBody>
            <a:bodyPr/>
            <a:lstStyle/>
            <a:p>
              <a:endParaRPr lang="en-US"/>
            </a:p>
          </p:txBody>
        </p:sp>
        <p:sp>
          <p:nvSpPr>
            <p:cNvPr id="199" name="Rectangle 8"/>
            <p:cNvSpPr>
              <a:spLocks noChangeArrowheads="1"/>
            </p:cNvSpPr>
            <p:nvPr/>
          </p:nvSpPr>
          <p:spPr bwMode="auto">
            <a:xfrm>
              <a:off x="4552950" y="2767013"/>
              <a:ext cx="4210050" cy="582612"/>
            </a:xfrm>
            <a:prstGeom prst="rect">
              <a:avLst/>
            </a:prstGeom>
            <a:solidFill>
              <a:srgbClr val="D3CDA1"/>
            </a:solidFill>
            <a:ln w="9525">
              <a:solidFill>
                <a:schemeClr val="tx1"/>
              </a:solidFill>
              <a:miter lim="800000"/>
              <a:headEnd/>
              <a:tailEnd/>
            </a:ln>
          </p:spPr>
          <p:txBody>
            <a:bodyPr wrap="none" anchor="ctr"/>
            <a:lstStyle/>
            <a:p>
              <a:endParaRPr lang="en-US"/>
            </a:p>
          </p:txBody>
        </p:sp>
        <p:sp>
          <p:nvSpPr>
            <p:cNvPr id="200" name="Freeform 9"/>
            <p:cNvSpPr>
              <a:spLocks/>
            </p:cNvSpPr>
            <p:nvPr/>
          </p:nvSpPr>
          <p:spPr bwMode="auto">
            <a:xfrm>
              <a:off x="4552950" y="2695575"/>
              <a:ext cx="4210050" cy="123825"/>
            </a:xfrm>
            <a:custGeom>
              <a:avLst/>
              <a:gdLst>
                <a:gd name="T0" fmla="*/ 0 w 2652"/>
                <a:gd name="T1" fmla="*/ 0 h 78"/>
                <a:gd name="T2" fmla="*/ 437 w 2652"/>
                <a:gd name="T3" fmla="*/ 2 h 78"/>
                <a:gd name="T4" fmla="*/ 854 w 2652"/>
                <a:gd name="T5" fmla="*/ 4 h 78"/>
                <a:gd name="T6" fmla="*/ 1000 w 2652"/>
                <a:gd name="T7" fmla="*/ 25 h 78"/>
                <a:gd name="T8" fmla="*/ 1090 w 2652"/>
                <a:gd name="T9" fmla="*/ 23 h 78"/>
                <a:gd name="T10" fmla="*/ 1145 w 2652"/>
                <a:gd name="T11" fmla="*/ 17 h 78"/>
                <a:gd name="T12" fmla="*/ 1226 w 2652"/>
                <a:gd name="T13" fmla="*/ 20 h 78"/>
                <a:gd name="T14" fmla="*/ 1321 w 2652"/>
                <a:gd name="T15" fmla="*/ 41 h 78"/>
                <a:gd name="T16" fmla="*/ 1421 w 2652"/>
                <a:gd name="T17" fmla="*/ 23 h 78"/>
                <a:gd name="T18" fmla="*/ 1472 w 2652"/>
                <a:gd name="T19" fmla="*/ 10 h 78"/>
                <a:gd name="T20" fmla="*/ 1552 w 2652"/>
                <a:gd name="T21" fmla="*/ 36 h 78"/>
                <a:gd name="T22" fmla="*/ 1627 w 2652"/>
                <a:gd name="T23" fmla="*/ 25 h 78"/>
                <a:gd name="T24" fmla="*/ 1723 w 2652"/>
                <a:gd name="T25" fmla="*/ 15 h 78"/>
                <a:gd name="T26" fmla="*/ 1808 w 2652"/>
                <a:gd name="T27" fmla="*/ 17 h 78"/>
                <a:gd name="T28" fmla="*/ 1878 w 2652"/>
                <a:gd name="T29" fmla="*/ 25 h 78"/>
                <a:gd name="T30" fmla="*/ 1974 w 2652"/>
                <a:gd name="T31" fmla="*/ 25 h 78"/>
                <a:gd name="T32" fmla="*/ 2145 w 2652"/>
                <a:gd name="T33" fmla="*/ 10 h 78"/>
                <a:gd name="T34" fmla="*/ 2280 w 2652"/>
                <a:gd name="T35" fmla="*/ 10 h 78"/>
                <a:gd name="T36" fmla="*/ 2521 w 2652"/>
                <a:gd name="T37" fmla="*/ 2 h 78"/>
                <a:gd name="T38" fmla="*/ 2652 w 2652"/>
                <a:gd name="T39" fmla="*/ 2 h 78"/>
                <a:gd name="T40" fmla="*/ 2652 w 2652"/>
                <a:gd name="T41" fmla="*/ 62 h 78"/>
                <a:gd name="T42" fmla="*/ 2446 w 2652"/>
                <a:gd name="T43" fmla="*/ 67 h 78"/>
                <a:gd name="T44" fmla="*/ 2300 w 2652"/>
                <a:gd name="T45" fmla="*/ 67 h 78"/>
                <a:gd name="T46" fmla="*/ 2135 w 2652"/>
                <a:gd name="T47" fmla="*/ 75 h 78"/>
                <a:gd name="T48" fmla="*/ 2029 w 2652"/>
                <a:gd name="T49" fmla="*/ 73 h 78"/>
                <a:gd name="T50" fmla="*/ 1939 w 2652"/>
                <a:gd name="T51" fmla="*/ 78 h 78"/>
                <a:gd name="T52" fmla="*/ 1863 w 2652"/>
                <a:gd name="T53" fmla="*/ 73 h 78"/>
                <a:gd name="T54" fmla="*/ 1758 w 2652"/>
                <a:gd name="T55" fmla="*/ 60 h 78"/>
                <a:gd name="T56" fmla="*/ 1713 w 2652"/>
                <a:gd name="T57" fmla="*/ 65 h 78"/>
                <a:gd name="T58" fmla="*/ 1632 w 2652"/>
                <a:gd name="T59" fmla="*/ 57 h 78"/>
                <a:gd name="T60" fmla="*/ 1557 w 2652"/>
                <a:gd name="T61" fmla="*/ 46 h 78"/>
                <a:gd name="T62" fmla="*/ 1482 w 2652"/>
                <a:gd name="T63" fmla="*/ 62 h 78"/>
                <a:gd name="T64" fmla="*/ 1366 w 2652"/>
                <a:gd name="T65" fmla="*/ 65 h 78"/>
                <a:gd name="T66" fmla="*/ 1321 w 2652"/>
                <a:gd name="T67" fmla="*/ 52 h 78"/>
                <a:gd name="T68" fmla="*/ 1256 w 2652"/>
                <a:gd name="T69" fmla="*/ 49 h 78"/>
                <a:gd name="T70" fmla="*/ 1185 w 2652"/>
                <a:gd name="T71" fmla="*/ 60 h 78"/>
                <a:gd name="T72" fmla="*/ 1105 w 2652"/>
                <a:gd name="T73" fmla="*/ 57 h 78"/>
                <a:gd name="T74" fmla="*/ 1045 w 2652"/>
                <a:gd name="T75" fmla="*/ 60 h 78"/>
                <a:gd name="T76" fmla="*/ 984 w 2652"/>
                <a:gd name="T77" fmla="*/ 46 h 78"/>
                <a:gd name="T78" fmla="*/ 929 w 2652"/>
                <a:gd name="T79" fmla="*/ 57 h 78"/>
                <a:gd name="T80" fmla="*/ 779 w 2652"/>
                <a:gd name="T81" fmla="*/ 57 h 78"/>
                <a:gd name="T82" fmla="*/ 643 w 2652"/>
                <a:gd name="T83" fmla="*/ 57 h 78"/>
                <a:gd name="T84" fmla="*/ 517 w 2652"/>
                <a:gd name="T85" fmla="*/ 73 h 78"/>
                <a:gd name="T86" fmla="*/ 226 w 2652"/>
                <a:gd name="T87" fmla="*/ 75 h 78"/>
                <a:gd name="T88" fmla="*/ 0 w 2652"/>
                <a:gd name="T89" fmla="*/ 76 h 78"/>
                <a:gd name="T90" fmla="*/ 0 w 2652"/>
                <a:gd name="T91" fmla="*/ 0 h 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52"/>
                <a:gd name="T139" fmla="*/ 0 h 78"/>
                <a:gd name="T140" fmla="*/ 2652 w 2652"/>
                <a:gd name="T141" fmla="*/ 78 h 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52" h="78">
                  <a:moveTo>
                    <a:pt x="0" y="0"/>
                  </a:moveTo>
                  <a:lnTo>
                    <a:pt x="437" y="2"/>
                  </a:lnTo>
                  <a:lnTo>
                    <a:pt x="854" y="4"/>
                  </a:lnTo>
                  <a:lnTo>
                    <a:pt x="1000" y="25"/>
                  </a:lnTo>
                  <a:lnTo>
                    <a:pt x="1090" y="23"/>
                  </a:lnTo>
                  <a:lnTo>
                    <a:pt x="1145" y="17"/>
                  </a:lnTo>
                  <a:lnTo>
                    <a:pt x="1226" y="20"/>
                  </a:lnTo>
                  <a:lnTo>
                    <a:pt x="1321" y="41"/>
                  </a:lnTo>
                  <a:lnTo>
                    <a:pt x="1421" y="23"/>
                  </a:lnTo>
                  <a:lnTo>
                    <a:pt x="1472" y="10"/>
                  </a:lnTo>
                  <a:lnTo>
                    <a:pt x="1552" y="36"/>
                  </a:lnTo>
                  <a:lnTo>
                    <a:pt x="1627" y="25"/>
                  </a:lnTo>
                  <a:lnTo>
                    <a:pt x="1723" y="15"/>
                  </a:lnTo>
                  <a:lnTo>
                    <a:pt x="1808" y="17"/>
                  </a:lnTo>
                  <a:lnTo>
                    <a:pt x="1878" y="25"/>
                  </a:lnTo>
                  <a:lnTo>
                    <a:pt x="1974" y="25"/>
                  </a:lnTo>
                  <a:lnTo>
                    <a:pt x="2145" y="10"/>
                  </a:lnTo>
                  <a:lnTo>
                    <a:pt x="2280" y="10"/>
                  </a:lnTo>
                  <a:lnTo>
                    <a:pt x="2521" y="2"/>
                  </a:lnTo>
                  <a:lnTo>
                    <a:pt x="2652" y="2"/>
                  </a:lnTo>
                  <a:lnTo>
                    <a:pt x="2652" y="62"/>
                  </a:lnTo>
                  <a:lnTo>
                    <a:pt x="2446" y="67"/>
                  </a:lnTo>
                  <a:lnTo>
                    <a:pt x="2300" y="67"/>
                  </a:lnTo>
                  <a:lnTo>
                    <a:pt x="2135" y="75"/>
                  </a:lnTo>
                  <a:lnTo>
                    <a:pt x="2029" y="73"/>
                  </a:lnTo>
                  <a:lnTo>
                    <a:pt x="1939" y="78"/>
                  </a:lnTo>
                  <a:lnTo>
                    <a:pt x="1863" y="73"/>
                  </a:lnTo>
                  <a:lnTo>
                    <a:pt x="1758" y="60"/>
                  </a:lnTo>
                  <a:lnTo>
                    <a:pt x="1713" y="65"/>
                  </a:lnTo>
                  <a:lnTo>
                    <a:pt x="1632" y="57"/>
                  </a:lnTo>
                  <a:lnTo>
                    <a:pt x="1557" y="46"/>
                  </a:lnTo>
                  <a:lnTo>
                    <a:pt x="1482" y="62"/>
                  </a:lnTo>
                  <a:lnTo>
                    <a:pt x="1366" y="65"/>
                  </a:lnTo>
                  <a:lnTo>
                    <a:pt x="1321" y="52"/>
                  </a:lnTo>
                  <a:lnTo>
                    <a:pt x="1256" y="49"/>
                  </a:lnTo>
                  <a:lnTo>
                    <a:pt x="1185" y="60"/>
                  </a:lnTo>
                  <a:lnTo>
                    <a:pt x="1105" y="57"/>
                  </a:lnTo>
                  <a:lnTo>
                    <a:pt x="1045" y="60"/>
                  </a:lnTo>
                  <a:lnTo>
                    <a:pt x="984" y="46"/>
                  </a:lnTo>
                  <a:lnTo>
                    <a:pt x="929" y="57"/>
                  </a:lnTo>
                  <a:lnTo>
                    <a:pt x="779" y="57"/>
                  </a:lnTo>
                  <a:lnTo>
                    <a:pt x="643" y="57"/>
                  </a:lnTo>
                  <a:lnTo>
                    <a:pt x="517" y="73"/>
                  </a:lnTo>
                  <a:lnTo>
                    <a:pt x="226" y="75"/>
                  </a:lnTo>
                  <a:lnTo>
                    <a:pt x="0" y="76"/>
                  </a:lnTo>
                  <a:lnTo>
                    <a:pt x="0" y="0"/>
                  </a:lnTo>
                  <a:close/>
                </a:path>
              </a:pathLst>
            </a:custGeom>
            <a:solidFill>
              <a:srgbClr val="E5E1C7"/>
            </a:solidFill>
            <a:ln w="9525">
              <a:solidFill>
                <a:schemeClr val="tx1"/>
              </a:solidFill>
              <a:round/>
              <a:headEnd/>
              <a:tailEnd/>
            </a:ln>
          </p:spPr>
          <p:txBody>
            <a:bodyPr/>
            <a:lstStyle/>
            <a:p>
              <a:endParaRPr lang="en-US"/>
            </a:p>
          </p:txBody>
        </p:sp>
        <p:sp>
          <p:nvSpPr>
            <p:cNvPr id="201" name="Freeform 19"/>
            <p:cNvSpPr>
              <a:spLocks/>
            </p:cNvSpPr>
            <p:nvPr/>
          </p:nvSpPr>
          <p:spPr bwMode="auto">
            <a:xfrm>
              <a:off x="5500688" y="20383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02" name="Freeform 20"/>
            <p:cNvSpPr>
              <a:spLocks/>
            </p:cNvSpPr>
            <p:nvPr/>
          </p:nvSpPr>
          <p:spPr bwMode="auto">
            <a:xfrm>
              <a:off x="5453063" y="20383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03" name="Freeform 21"/>
            <p:cNvSpPr>
              <a:spLocks/>
            </p:cNvSpPr>
            <p:nvPr/>
          </p:nvSpPr>
          <p:spPr bwMode="auto">
            <a:xfrm>
              <a:off x="5538788" y="20415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04" name="Freeform 22"/>
            <p:cNvSpPr>
              <a:spLocks/>
            </p:cNvSpPr>
            <p:nvPr/>
          </p:nvSpPr>
          <p:spPr bwMode="auto">
            <a:xfrm>
              <a:off x="5595938" y="20415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05" name="Freeform 23"/>
            <p:cNvSpPr>
              <a:spLocks/>
            </p:cNvSpPr>
            <p:nvPr/>
          </p:nvSpPr>
          <p:spPr bwMode="auto">
            <a:xfrm>
              <a:off x="5605463" y="20415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06" name="Freeform 24"/>
            <p:cNvSpPr>
              <a:spLocks/>
            </p:cNvSpPr>
            <p:nvPr/>
          </p:nvSpPr>
          <p:spPr bwMode="auto">
            <a:xfrm>
              <a:off x="5643563"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07" name="Freeform 25"/>
            <p:cNvSpPr>
              <a:spLocks/>
            </p:cNvSpPr>
            <p:nvPr/>
          </p:nvSpPr>
          <p:spPr bwMode="auto">
            <a:xfrm>
              <a:off x="5707063" y="2044700"/>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08" name="Freeform 26"/>
            <p:cNvSpPr>
              <a:spLocks/>
            </p:cNvSpPr>
            <p:nvPr/>
          </p:nvSpPr>
          <p:spPr bwMode="auto">
            <a:xfrm flipH="1">
              <a:off x="5605463" y="20415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09" name="Freeform 27"/>
            <p:cNvSpPr>
              <a:spLocks/>
            </p:cNvSpPr>
            <p:nvPr/>
          </p:nvSpPr>
          <p:spPr bwMode="auto">
            <a:xfrm flipH="1">
              <a:off x="5643563"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10" name="Freeform 28"/>
            <p:cNvSpPr>
              <a:spLocks/>
            </p:cNvSpPr>
            <p:nvPr/>
          </p:nvSpPr>
          <p:spPr bwMode="auto">
            <a:xfrm flipH="1">
              <a:off x="5716588"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11" name="Freeform 29"/>
            <p:cNvSpPr>
              <a:spLocks/>
            </p:cNvSpPr>
            <p:nvPr/>
          </p:nvSpPr>
          <p:spPr bwMode="auto">
            <a:xfrm flipH="1">
              <a:off x="5754688" y="204787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12" name="Freeform 30"/>
            <p:cNvSpPr>
              <a:spLocks/>
            </p:cNvSpPr>
            <p:nvPr/>
          </p:nvSpPr>
          <p:spPr bwMode="auto">
            <a:xfrm flipH="1">
              <a:off x="5818188" y="20542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13" name="Freeform 31"/>
            <p:cNvSpPr>
              <a:spLocks/>
            </p:cNvSpPr>
            <p:nvPr/>
          </p:nvSpPr>
          <p:spPr bwMode="auto">
            <a:xfrm>
              <a:off x="5754688"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14" name="Freeform 32"/>
            <p:cNvSpPr>
              <a:spLocks/>
            </p:cNvSpPr>
            <p:nvPr/>
          </p:nvSpPr>
          <p:spPr bwMode="auto">
            <a:xfrm>
              <a:off x="5792788" y="204787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15" name="Freeform 33"/>
            <p:cNvSpPr>
              <a:spLocks/>
            </p:cNvSpPr>
            <p:nvPr/>
          </p:nvSpPr>
          <p:spPr bwMode="auto">
            <a:xfrm>
              <a:off x="5856288" y="20542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16" name="Freeform 34"/>
            <p:cNvSpPr>
              <a:spLocks/>
            </p:cNvSpPr>
            <p:nvPr/>
          </p:nvSpPr>
          <p:spPr bwMode="auto">
            <a:xfrm>
              <a:off x="5865813" y="20542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17" name="Freeform 35"/>
            <p:cNvSpPr>
              <a:spLocks/>
            </p:cNvSpPr>
            <p:nvPr/>
          </p:nvSpPr>
          <p:spPr bwMode="auto">
            <a:xfrm>
              <a:off x="5903913" y="20574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18" name="Freeform 36"/>
            <p:cNvSpPr>
              <a:spLocks/>
            </p:cNvSpPr>
            <p:nvPr/>
          </p:nvSpPr>
          <p:spPr bwMode="auto">
            <a:xfrm>
              <a:off x="5967413" y="2057400"/>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19" name="Freeform 37"/>
            <p:cNvSpPr>
              <a:spLocks/>
            </p:cNvSpPr>
            <p:nvPr/>
          </p:nvSpPr>
          <p:spPr bwMode="auto">
            <a:xfrm flipH="1">
              <a:off x="5865813" y="20542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20" name="Freeform 38"/>
            <p:cNvSpPr>
              <a:spLocks/>
            </p:cNvSpPr>
            <p:nvPr/>
          </p:nvSpPr>
          <p:spPr bwMode="auto">
            <a:xfrm flipH="1">
              <a:off x="5903913" y="20574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21" name="Freeform 39"/>
            <p:cNvSpPr>
              <a:spLocks/>
            </p:cNvSpPr>
            <p:nvPr/>
          </p:nvSpPr>
          <p:spPr bwMode="auto">
            <a:xfrm flipH="1">
              <a:off x="5976938" y="20574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22" name="Freeform 40"/>
            <p:cNvSpPr>
              <a:spLocks/>
            </p:cNvSpPr>
            <p:nvPr/>
          </p:nvSpPr>
          <p:spPr bwMode="auto">
            <a:xfrm flipH="1">
              <a:off x="6015038" y="206057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23" name="Freeform 41"/>
            <p:cNvSpPr>
              <a:spLocks/>
            </p:cNvSpPr>
            <p:nvPr/>
          </p:nvSpPr>
          <p:spPr bwMode="auto">
            <a:xfrm flipH="1">
              <a:off x="6078538" y="206057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24" name="Freeform 42"/>
            <p:cNvSpPr>
              <a:spLocks/>
            </p:cNvSpPr>
            <p:nvPr/>
          </p:nvSpPr>
          <p:spPr bwMode="auto">
            <a:xfrm>
              <a:off x="6011863" y="20637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25" name="Freeform 43"/>
            <p:cNvSpPr>
              <a:spLocks/>
            </p:cNvSpPr>
            <p:nvPr/>
          </p:nvSpPr>
          <p:spPr bwMode="auto">
            <a:xfrm flipH="1">
              <a:off x="6084888" y="20637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26" name="Freeform 44"/>
            <p:cNvSpPr>
              <a:spLocks/>
            </p:cNvSpPr>
            <p:nvPr/>
          </p:nvSpPr>
          <p:spPr bwMode="auto">
            <a:xfrm flipH="1">
              <a:off x="6122988" y="20669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27" name="Freeform 45"/>
            <p:cNvSpPr>
              <a:spLocks/>
            </p:cNvSpPr>
            <p:nvPr/>
          </p:nvSpPr>
          <p:spPr bwMode="auto">
            <a:xfrm flipH="1">
              <a:off x="6186488" y="20669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28" name="Freeform 46"/>
            <p:cNvSpPr>
              <a:spLocks/>
            </p:cNvSpPr>
            <p:nvPr/>
          </p:nvSpPr>
          <p:spPr bwMode="auto">
            <a:xfrm>
              <a:off x="7727950" y="2070100"/>
              <a:ext cx="42863"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29" name="Freeform 47"/>
            <p:cNvSpPr>
              <a:spLocks/>
            </p:cNvSpPr>
            <p:nvPr/>
          </p:nvSpPr>
          <p:spPr bwMode="auto">
            <a:xfrm>
              <a:off x="7721600" y="2070100"/>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30" name="Freeform 48"/>
            <p:cNvSpPr>
              <a:spLocks/>
            </p:cNvSpPr>
            <p:nvPr/>
          </p:nvSpPr>
          <p:spPr bwMode="auto">
            <a:xfrm>
              <a:off x="7767638" y="20510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31" name="Freeform 49"/>
            <p:cNvSpPr>
              <a:spLocks/>
            </p:cNvSpPr>
            <p:nvPr/>
          </p:nvSpPr>
          <p:spPr bwMode="auto">
            <a:xfrm>
              <a:off x="7813675" y="2049463"/>
              <a:ext cx="42863"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32" name="Freeform 50"/>
            <p:cNvSpPr>
              <a:spLocks/>
            </p:cNvSpPr>
            <p:nvPr/>
          </p:nvSpPr>
          <p:spPr bwMode="auto">
            <a:xfrm flipH="1">
              <a:off x="7702550" y="2079625"/>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33" name="Freeform 51"/>
            <p:cNvSpPr>
              <a:spLocks/>
            </p:cNvSpPr>
            <p:nvPr/>
          </p:nvSpPr>
          <p:spPr bwMode="auto">
            <a:xfrm flipH="1">
              <a:off x="7759700" y="2062163"/>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34" name="Freeform 52"/>
            <p:cNvSpPr>
              <a:spLocks/>
            </p:cNvSpPr>
            <p:nvPr/>
          </p:nvSpPr>
          <p:spPr bwMode="auto">
            <a:xfrm flipH="1">
              <a:off x="7834313"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35" name="Freeform 53"/>
            <p:cNvSpPr>
              <a:spLocks/>
            </p:cNvSpPr>
            <p:nvPr/>
          </p:nvSpPr>
          <p:spPr bwMode="auto">
            <a:xfrm flipH="1">
              <a:off x="7859713" y="204311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36" name="Freeform 54"/>
            <p:cNvSpPr>
              <a:spLocks/>
            </p:cNvSpPr>
            <p:nvPr/>
          </p:nvSpPr>
          <p:spPr bwMode="auto">
            <a:xfrm flipH="1">
              <a:off x="7926388" y="203517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37" name="Freeform 55"/>
            <p:cNvSpPr>
              <a:spLocks/>
            </p:cNvSpPr>
            <p:nvPr/>
          </p:nvSpPr>
          <p:spPr bwMode="auto">
            <a:xfrm>
              <a:off x="7874000" y="2030413"/>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38" name="Freeform 56"/>
            <p:cNvSpPr>
              <a:spLocks/>
            </p:cNvSpPr>
            <p:nvPr/>
          </p:nvSpPr>
          <p:spPr bwMode="auto">
            <a:xfrm>
              <a:off x="7912100" y="2033588"/>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39" name="Freeform 57"/>
            <p:cNvSpPr>
              <a:spLocks/>
            </p:cNvSpPr>
            <p:nvPr/>
          </p:nvSpPr>
          <p:spPr bwMode="auto">
            <a:xfrm>
              <a:off x="7947025" y="2025650"/>
              <a:ext cx="42863"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40" name="Freeform 58"/>
            <p:cNvSpPr>
              <a:spLocks/>
            </p:cNvSpPr>
            <p:nvPr/>
          </p:nvSpPr>
          <p:spPr bwMode="auto">
            <a:xfrm>
              <a:off x="7985125" y="2020888"/>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41" name="Freeform 59"/>
            <p:cNvSpPr>
              <a:spLocks/>
            </p:cNvSpPr>
            <p:nvPr/>
          </p:nvSpPr>
          <p:spPr bwMode="auto">
            <a:xfrm>
              <a:off x="8042275" y="2019300"/>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42" name="Freeform 60"/>
            <p:cNvSpPr>
              <a:spLocks/>
            </p:cNvSpPr>
            <p:nvPr/>
          </p:nvSpPr>
          <p:spPr bwMode="auto">
            <a:xfrm>
              <a:off x="8040688" y="20161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43" name="Freeform 61"/>
            <p:cNvSpPr>
              <a:spLocks/>
            </p:cNvSpPr>
            <p:nvPr/>
          </p:nvSpPr>
          <p:spPr bwMode="auto">
            <a:xfrm flipH="1">
              <a:off x="7977188" y="20288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44" name="Freeform 62"/>
            <p:cNvSpPr>
              <a:spLocks/>
            </p:cNvSpPr>
            <p:nvPr/>
          </p:nvSpPr>
          <p:spPr bwMode="auto">
            <a:xfrm flipH="1">
              <a:off x="8101013" y="200501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45" name="Freeform 63"/>
            <p:cNvSpPr>
              <a:spLocks/>
            </p:cNvSpPr>
            <p:nvPr/>
          </p:nvSpPr>
          <p:spPr bwMode="auto">
            <a:xfrm flipH="1">
              <a:off x="8094663" y="201136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46" name="Freeform 64"/>
            <p:cNvSpPr>
              <a:spLocks/>
            </p:cNvSpPr>
            <p:nvPr/>
          </p:nvSpPr>
          <p:spPr bwMode="auto">
            <a:xfrm flipH="1">
              <a:off x="8140700" y="2005013"/>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47" name="Freeform 65"/>
            <p:cNvSpPr>
              <a:spLocks/>
            </p:cNvSpPr>
            <p:nvPr/>
          </p:nvSpPr>
          <p:spPr bwMode="auto">
            <a:xfrm flipH="1">
              <a:off x="8205788" y="1989138"/>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48" name="Freeform 66"/>
            <p:cNvSpPr>
              <a:spLocks/>
            </p:cNvSpPr>
            <p:nvPr/>
          </p:nvSpPr>
          <p:spPr bwMode="auto">
            <a:xfrm>
              <a:off x="8143875" y="2001838"/>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49" name="Freeform 67"/>
            <p:cNvSpPr>
              <a:spLocks/>
            </p:cNvSpPr>
            <p:nvPr/>
          </p:nvSpPr>
          <p:spPr bwMode="auto">
            <a:xfrm flipH="1">
              <a:off x="8193088" y="19780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50" name="Freeform 68"/>
            <p:cNvSpPr>
              <a:spLocks/>
            </p:cNvSpPr>
            <p:nvPr/>
          </p:nvSpPr>
          <p:spPr bwMode="auto">
            <a:xfrm flipH="1">
              <a:off x="8240713" y="19875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251" name="Freeform 69"/>
            <p:cNvSpPr>
              <a:spLocks/>
            </p:cNvSpPr>
            <p:nvPr/>
          </p:nvSpPr>
          <p:spPr bwMode="auto">
            <a:xfrm flipH="1">
              <a:off x="8274050" y="1989138"/>
              <a:ext cx="42863"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252" name="Freeform 76"/>
            <p:cNvSpPr>
              <a:spLocks/>
            </p:cNvSpPr>
            <p:nvPr/>
          </p:nvSpPr>
          <p:spPr bwMode="auto">
            <a:xfrm>
              <a:off x="4765994" y="2129291"/>
              <a:ext cx="45719" cy="1136423"/>
            </a:xfrm>
            <a:custGeom>
              <a:avLst/>
              <a:gdLst>
                <a:gd name="T0" fmla="*/ 133 w 151"/>
                <a:gd name="T1" fmla="*/ 0 h 425"/>
                <a:gd name="T2" fmla="*/ 147 w 151"/>
                <a:gd name="T3" fmla="*/ 14 h 425"/>
                <a:gd name="T4" fmla="*/ 140 w 151"/>
                <a:gd name="T5" fmla="*/ 30 h 425"/>
                <a:gd name="T6" fmla="*/ 140 w 151"/>
                <a:gd name="T7" fmla="*/ 42 h 425"/>
                <a:gd name="T8" fmla="*/ 150 w 151"/>
                <a:gd name="T9" fmla="*/ 68 h 425"/>
                <a:gd name="T10" fmla="*/ 133 w 151"/>
                <a:gd name="T11" fmla="*/ 81 h 425"/>
                <a:gd name="T12" fmla="*/ 133 w 151"/>
                <a:gd name="T13" fmla="*/ 112 h 425"/>
                <a:gd name="T14" fmla="*/ 143 w 151"/>
                <a:gd name="T15" fmla="*/ 123 h 425"/>
                <a:gd name="T16" fmla="*/ 141 w 151"/>
                <a:gd name="T17" fmla="*/ 271 h 425"/>
                <a:gd name="T18" fmla="*/ 140 w 151"/>
                <a:gd name="T19" fmla="*/ 302 h 425"/>
                <a:gd name="T20" fmla="*/ 92 w 151"/>
                <a:gd name="T21" fmla="*/ 314 h 425"/>
                <a:gd name="T22" fmla="*/ 12 w 151"/>
                <a:gd name="T23" fmla="*/ 337 h 425"/>
                <a:gd name="T24" fmla="*/ 18 w 151"/>
                <a:gd name="T25" fmla="*/ 425 h 4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425"/>
                <a:gd name="T41" fmla="*/ 151 w 151"/>
                <a:gd name="T42" fmla="*/ 425 h 4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425">
                  <a:moveTo>
                    <a:pt x="133" y="0"/>
                  </a:moveTo>
                  <a:cubicBezTo>
                    <a:pt x="139" y="4"/>
                    <a:pt x="146" y="9"/>
                    <a:pt x="147" y="14"/>
                  </a:cubicBezTo>
                  <a:cubicBezTo>
                    <a:pt x="148" y="19"/>
                    <a:pt x="141" y="25"/>
                    <a:pt x="140" y="30"/>
                  </a:cubicBezTo>
                  <a:cubicBezTo>
                    <a:pt x="139" y="35"/>
                    <a:pt x="138" y="35"/>
                    <a:pt x="140" y="42"/>
                  </a:cubicBezTo>
                  <a:cubicBezTo>
                    <a:pt x="142" y="49"/>
                    <a:pt x="151" y="62"/>
                    <a:pt x="150" y="68"/>
                  </a:cubicBezTo>
                  <a:cubicBezTo>
                    <a:pt x="149" y="75"/>
                    <a:pt x="136" y="73"/>
                    <a:pt x="133" y="81"/>
                  </a:cubicBezTo>
                  <a:cubicBezTo>
                    <a:pt x="131" y="88"/>
                    <a:pt x="132" y="105"/>
                    <a:pt x="133" y="112"/>
                  </a:cubicBezTo>
                  <a:cubicBezTo>
                    <a:pt x="135" y="119"/>
                    <a:pt x="142" y="97"/>
                    <a:pt x="143" y="123"/>
                  </a:cubicBezTo>
                  <a:cubicBezTo>
                    <a:pt x="144" y="149"/>
                    <a:pt x="141" y="241"/>
                    <a:pt x="141" y="271"/>
                  </a:cubicBezTo>
                  <a:cubicBezTo>
                    <a:pt x="141" y="301"/>
                    <a:pt x="148" y="295"/>
                    <a:pt x="140" y="302"/>
                  </a:cubicBezTo>
                  <a:cubicBezTo>
                    <a:pt x="132" y="309"/>
                    <a:pt x="113" y="308"/>
                    <a:pt x="92" y="314"/>
                  </a:cubicBezTo>
                  <a:cubicBezTo>
                    <a:pt x="71" y="320"/>
                    <a:pt x="24" y="319"/>
                    <a:pt x="12" y="337"/>
                  </a:cubicBezTo>
                  <a:cubicBezTo>
                    <a:pt x="0" y="355"/>
                    <a:pt x="17" y="407"/>
                    <a:pt x="18" y="425"/>
                  </a:cubicBezTo>
                </a:path>
              </a:pathLst>
            </a:custGeom>
            <a:noFill/>
            <a:ln w="9525">
              <a:solidFill>
                <a:srgbClr val="3366FF"/>
              </a:solidFill>
              <a:round/>
              <a:headEnd/>
              <a:tailEnd/>
            </a:ln>
          </p:spPr>
          <p:txBody>
            <a:bodyPr/>
            <a:lstStyle/>
            <a:p>
              <a:endParaRPr lang="en-US"/>
            </a:p>
          </p:txBody>
        </p:sp>
        <p:sp>
          <p:nvSpPr>
            <p:cNvPr id="253" name="Freeform 190"/>
            <p:cNvSpPr>
              <a:spLocks/>
            </p:cNvSpPr>
            <p:nvPr/>
          </p:nvSpPr>
          <p:spPr bwMode="auto">
            <a:xfrm>
              <a:off x="4563896" y="2993570"/>
              <a:ext cx="4199104" cy="198016"/>
            </a:xfrm>
            <a:custGeom>
              <a:avLst/>
              <a:gdLst>
                <a:gd name="T0" fmla="*/ 0 w 2652"/>
                <a:gd name="T1" fmla="*/ 67 h 67"/>
                <a:gd name="T2" fmla="*/ 892 w 2652"/>
                <a:gd name="T3" fmla="*/ 57 h 67"/>
                <a:gd name="T4" fmla="*/ 1246 w 2652"/>
                <a:gd name="T5" fmla="*/ 25 h 67"/>
                <a:gd name="T6" fmla="*/ 1372 w 2652"/>
                <a:gd name="T7" fmla="*/ 17 h 67"/>
                <a:gd name="T8" fmla="*/ 1554 w 2652"/>
                <a:gd name="T9" fmla="*/ 1 h 67"/>
                <a:gd name="T10" fmla="*/ 1757 w 2652"/>
                <a:gd name="T11" fmla="*/ 25 h 67"/>
                <a:gd name="T12" fmla="*/ 2015 w 2652"/>
                <a:gd name="T13" fmla="*/ 41 h 67"/>
                <a:gd name="T14" fmla="*/ 2394 w 2652"/>
                <a:gd name="T15" fmla="*/ 49 h 67"/>
                <a:gd name="T16" fmla="*/ 2652 w 2652"/>
                <a:gd name="T17" fmla="*/ 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2"/>
                <a:gd name="T28" fmla="*/ 0 h 67"/>
                <a:gd name="T29" fmla="*/ 2652 w 2652"/>
                <a:gd name="T30" fmla="*/ 67 h 67"/>
                <a:gd name="connsiteX0" fmla="*/ 0 w 10000"/>
                <a:gd name="connsiteY0" fmla="*/ 21239 h 21239"/>
                <a:gd name="connsiteX1" fmla="*/ 562 w 10000"/>
                <a:gd name="connsiteY1" fmla="*/ 2 h 21239"/>
                <a:gd name="connsiteX2" fmla="*/ 3363 w 10000"/>
                <a:gd name="connsiteY2" fmla="*/ 19746 h 21239"/>
                <a:gd name="connsiteX3" fmla="*/ 4698 w 10000"/>
                <a:gd name="connsiteY3" fmla="*/ 14970 h 21239"/>
                <a:gd name="connsiteX4" fmla="*/ 5173 w 10000"/>
                <a:gd name="connsiteY4" fmla="*/ 13776 h 21239"/>
                <a:gd name="connsiteX5" fmla="*/ 5860 w 10000"/>
                <a:gd name="connsiteY5" fmla="*/ 11388 h 21239"/>
                <a:gd name="connsiteX6" fmla="*/ 6625 w 10000"/>
                <a:gd name="connsiteY6" fmla="*/ 14970 h 21239"/>
                <a:gd name="connsiteX7" fmla="*/ 7598 w 10000"/>
                <a:gd name="connsiteY7" fmla="*/ 17358 h 21239"/>
                <a:gd name="connsiteX8" fmla="*/ 9027 w 10000"/>
                <a:gd name="connsiteY8" fmla="*/ 18552 h 21239"/>
                <a:gd name="connsiteX9" fmla="*/ 10000 w 10000"/>
                <a:gd name="connsiteY9" fmla="*/ 18552 h 21239"/>
                <a:gd name="connsiteX0" fmla="*/ 0 w 9974"/>
                <a:gd name="connsiteY0" fmla="*/ 7934 h 20331"/>
                <a:gd name="connsiteX1" fmla="*/ 536 w 9974"/>
                <a:gd name="connsiteY1" fmla="*/ 2 h 20331"/>
                <a:gd name="connsiteX2" fmla="*/ 3337 w 9974"/>
                <a:gd name="connsiteY2" fmla="*/ 19746 h 20331"/>
                <a:gd name="connsiteX3" fmla="*/ 4672 w 9974"/>
                <a:gd name="connsiteY3" fmla="*/ 14970 h 20331"/>
                <a:gd name="connsiteX4" fmla="*/ 5147 w 9974"/>
                <a:gd name="connsiteY4" fmla="*/ 13776 h 20331"/>
                <a:gd name="connsiteX5" fmla="*/ 5834 w 9974"/>
                <a:gd name="connsiteY5" fmla="*/ 11388 h 20331"/>
                <a:gd name="connsiteX6" fmla="*/ 6599 w 9974"/>
                <a:gd name="connsiteY6" fmla="*/ 14970 h 20331"/>
                <a:gd name="connsiteX7" fmla="*/ 7572 w 9974"/>
                <a:gd name="connsiteY7" fmla="*/ 17358 h 20331"/>
                <a:gd name="connsiteX8" fmla="*/ 9001 w 9974"/>
                <a:gd name="connsiteY8" fmla="*/ 18552 h 20331"/>
                <a:gd name="connsiteX9" fmla="*/ 9974 w 9974"/>
                <a:gd name="connsiteY9" fmla="*/ 18552 h 20331"/>
                <a:gd name="connsiteX0" fmla="*/ 0 w 10000"/>
                <a:gd name="connsiteY0" fmla="*/ 3902 h 9999"/>
                <a:gd name="connsiteX1" fmla="*/ 537 w 10000"/>
                <a:gd name="connsiteY1" fmla="*/ 1 h 9999"/>
                <a:gd name="connsiteX2" fmla="*/ 3346 w 10000"/>
                <a:gd name="connsiteY2" fmla="*/ 9712 h 9999"/>
                <a:gd name="connsiteX3" fmla="*/ 4684 w 10000"/>
                <a:gd name="connsiteY3" fmla="*/ 7363 h 9999"/>
                <a:gd name="connsiteX4" fmla="*/ 5160 w 10000"/>
                <a:gd name="connsiteY4" fmla="*/ 6776 h 9999"/>
                <a:gd name="connsiteX5" fmla="*/ 5849 w 10000"/>
                <a:gd name="connsiteY5" fmla="*/ 5601 h 9999"/>
                <a:gd name="connsiteX6" fmla="*/ 6616 w 10000"/>
                <a:gd name="connsiteY6" fmla="*/ 7363 h 9999"/>
                <a:gd name="connsiteX7" fmla="*/ 7592 w 10000"/>
                <a:gd name="connsiteY7" fmla="*/ 8538 h 9999"/>
                <a:gd name="connsiteX8" fmla="*/ 9024 w 10000"/>
                <a:gd name="connsiteY8" fmla="*/ 9125 h 9999"/>
                <a:gd name="connsiteX9" fmla="*/ 10000 w 10000"/>
                <a:gd name="connsiteY9" fmla="*/ 9125 h 9999"/>
                <a:gd name="connsiteX0" fmla="*/ 0 w 10000"/>
                <a:gd name="connsiteY0" fmla="*/ 3902 h 10000"/>
                <a:gd name="connsiteX1" fmla="*/ 537 w 10000"/>
                <a:gd name="connsiteY1" fmla="*/ 1 h 10000"/>
                <a:gd name="connsiteX2" fmla="*/ 3346 w 10000"/>
                <a:gd name="connsiteY2" fmla="*/ 9713 h 10000"/>
                <a:gd name="connsiteX3" fmla="*/ 4684 w 10000"/>
                <a:gd name="connsiteY3" fmla="*/ 7364 h 10000"/>
                <a:gd name="connsiteX4" fmla="*/ 5160 w 10000"/>
                <a:gd name="connsiteY4" fmla="*/ 6777 h 10000"/>
                <a:gd name="connsiteX5" fmla="*/ 5849 w 10000"/>
                <a:gd name="connsiteY5" fmla="*/ 5602 h 10000"/>
                <a:gd name="connsiteX6" fmla="*/ 6616 w 10000"/>
                <a:gd name="connsiteY6" fmla="*/ 7364 h 10000"/>
                <a:gd name="connsiteX7" fmla="*/ 7592 w 10000"/>
                <a:gd name="connsiteY7" fmla="*/ 8539 h 10000"/>
                <a:gd name="connsiteX8" fmla="*/ 9024 w 10000"/>
                <a:gd name="connsiteY8" fmla="*/ 9126 h 10000"/>
                <a:gd name="connsiteX9" fmla="*/ 10000 w 10000"/>
                <a:gd name="connsiteY9" fmla="*/ 9126 h 10000"/>
                <a:gd name="connsiteX0" fmla="*/ 0 w 10000"/>
                <a:gd name="connsiteY0" fmla="*/ 3901 h 9999"/>
                <a:gd name="connsiteX1" fmla="*/ 537 w 10000"/>
                <a:gd name="connsiteY1" fmla="*/ 0 h 9999"/>
                <a:gd name="connsiteX2" fmla="*/ 3346 w 10000"/>
                <a:gd name="connsiteY2" fmla="*/ 9712 h 9999"/>
                <a:gd name="connsiteX3" fmla="*/ 4684 w 10000"/>
                <a:gd name="connsiteY3" fmla="*/ 7363 h 9999"/>
                <a:gd name="connsiteX4" fmla="*/ 5160 w 10000"/>
                <a:gd name="connsiteY4" fmla="*/ 6776 h 9999"/>
                <a:gd name="connsiteX5" fmla="*/ 5849 w 10000"/>
                <a:gd name="connsiteY5" fmla="*/ 5601 h 9999"/>
                <a:gd name="connsiteX6" fmla="*/ 6616 w 10000"/>
                <a:gd name="connsiteY6" fmla="*/ 7363 h 9999"/>
                <a:gd name="connsiteX7" fmla="*/ 7592 w 10000"/>
                <a:gd name="connsiteY7" fmla="*/ 8538 h 9999"/>
                <a:gd name="connsiteX8" fmla="*/ 9024 w 10000"/>
                <a:gd name="connsiteY8" fmla="*/ 9125 h 9999"/>
                <a:gd name="connsiteX9" fmla="*/ 10000 w 10000"/>
                <a:gd name="connsiteY9" fmla="*/ 9125 h 9999"/>
                <a:gd name="connsiteX0" fmla="*/ 0 w 10000"/>
                <a:gd name="connsiteY0" fmla="*/ 3901 h 9158"/>
                <a:gd name="connsiteX1" fmla="*/ 537 w 10000"/>
                <a:gd name="connsiteY1" fmla="*/ 0 h 9158"/>
                <a:gd name="connsiteX2" fmla="*/ 3190 w 10000"/>
                <a:gd name="connsiteY2" fmla="*/ 7699 h 9158"/>
                <a:gd name="connsiteX3" fmla="*/ 4684 w 10000"/>
                <a:gd name="connsiteY3" fmla="*/ 7364 h 9158"/>
                <a:gd name="connsiteX4" fmla="*/ 5160 w 10000"/>
                <a:gd name="connsiteY4" fmla="*/ 6777 h 9158"/>
                <a:gd name="connsiteX5" fmla="*/ 5849 w 10000"/>
                <a:gd name="connsiteY5" fmla="*/ 5602 h 9158"/>
                <a:gd name="connsiteX6" fmla="*/ 6616 w 10000"/>
                <a:gd name="connsiteY6" fmla="*/ 7364 h 9158"/>
                <a:gd name="connsiteX7" fmla="*/ 7592 w 10000"/>
                <a:gd name="connsiteY7" fmla="*/ 8539 h 9158"/>
                <a:gd name="connsiteX8" fmla="*/ 9024 w 10000"/>
                <a:gd name="connsiteY8" fmla="*/ 9126 h 9158"/>
                <a:gd name="connsiteX9" fmla="*/ 10000 w 10000"/>
                <a:gd name="connsiteY9" fmla="*/ 9126 h 9158"/>
                <a:gd name="connsiteX0" fmla="*/ 0 w 10000"/>
                <a:gd name="connsiteY0" fmla="*/ 4321 h 10062"/>
                <a:gd name="connsiteX1" fmla="*/ 537 w 10000"/>
                <a:gd name="connsiteY1" fmla="*/ 61 h 10062"/>
                <a:gd name="connsiteX2" fmla="*/ 1134 w 10000"/>
                <a:gd name="connsiteY2" fmla="*/ 2260 h 10062"/>
                <a:gd name="connsiteX3" fmla="*/ 3190 w 10000"/>
                <a:gd name="connsiteY3" fmla="*/ 8468 h 10062"/>
                <a:gd name="connsiteX4" fmla="*/ 4684 w 10000"/>
                <a:gd name="connsiteY4" fmla="*/ 8102 h 10062"/>
                <a:gd name="connsiteX5" fmla="*/ 5160 w 10000"/>
                <a:gd name="connsiteY5" fmla="*/ 7461 h 10062"/>
                <a:gd name="connsiteX6" fmla="*/ 5849 w 10000"/>
                <a:gd name="connsiteY6" fmla="*/ 6178 h 10062"/>
                <a:gd name="connsiteX7" fmla="*/ 6616 w 10000"/>
                <a:gd name="connsiteY7" fmla="*/ 8102 h 10062"/>
                <a:gd name="connsiteX8" fmla="*/ 7592 w 10000"/>
                <a:gd name="connsiteY8" fmla="*/ 9385 h 10062"/>
                <a:gd name="connsiteX9" fmla="*/ 9024 w 10000"/>
                <a:gd name="connsiteY9" fmla="*/ 10026 h 10062"/>
                <a:gd name="connsiteX10" fmla="*/ 10000 w 10000"/>
                <a:gd name="connsiteY10" fmla="*/ 10026 h 10062"/>
                <a:gd name="connsiteX0" fmla="*/ 0 w 10000"/>
                <a:gd name="connsiteY0" fmla="*/ 4282 h 10023"/>
                <a:gd name="connsiteX1" fmla="*/ 537 w 10000"/>
                <a:gd name="connsiteY1" fmla="*/ 22 h 10023"/>
                <a:gd name="connsiteX2" fmla="*/ 1160 w 10000"/>
                <a:gd name="connsiteY2" fmla="*/ 4970 h 10023"/>
                <a:gd name="connsiteX3" fmla="*/ 3190 w 10000"/>
                <a:gd name="connsiteY3" fmla="*/ 8429 h 10023"/>
                <a:gd name="connsiteX4" fmla="*/ 4684 w 10000"/>
                <a:gd name="connsiteY4" fmla="*/ 8063 h 10023"/>
                <a:gd name="connsiteX5" fmla="*/ 5160 w 10000"/>
                <a:gd name="connsiteY5" fmla="*/ 7422 h 10023"/>
                <a:gd name="connsiteX6" fmla="*/ 5849 w 10000"/>
                <a:gd name="connsiteY6" fmla="*/ 6139 h 10023"/>
                <a:gd name="connsiteX7" fmla="*/ 6616 w 10000"/>
                <a:gd name="connsiteY7" fmla="*/ 8063 h 10023"/>
                <a:gd name="connsiteX8" fmla="*/ 7592 w 10000"/>
                <a:gd name="connsiteY8" fmla="*/ 9346 h 10023"/>
                <a:gd name="connsiteX9" fmla="*/ 9024 w 10000"/>
                <a:gd name="connsiteY9" fmla="*/ 9987 h 10023"/>
                <a:gd name="connsiteX10" fmla="*/ 10000 w 10000"/>
                <a:gd name="connsiteY10" fmla="*/ 9987 h 10023"/>
                <a:gd name="connsiteX0" fmla="*/ 0 w 10000"/>
                <a:gd name="connsiteY0" fmla="*/ 4282 h 10023"/>
                <a:gd name="connsiteX1" fmla="*/ 537 w 10000"/>
                <a:gd name="connsiteY1" fmla="*/ 22 h 10023"/>
                <a:gd name="connsiteX2" fmla="*/ 1160 w 10000"/>
                <a:gd name="connsiteY2" fmla="*/ 4970 h 10023"/>
                <a:gd name="connsiteX3" fmla="*/ 3190 w 10000"/>
                <a:gd name="connsiteY3" fmla="*/ 8429 h 10023"/>
                <a:gd name="connsiteX4" fmla="*/ 4684 w 10000"/>
                <a:gd name="connsiteY4" fmla="*/ 8063 h 10023"/>
                <a:gd name="connsiteX5" fmla="*/ 5160 w 10000"/>
                <a:gd name="connsiteY5" fmla="*/ 7422 h 10023"/>
                <a:gd name="connsiteX6" fmla="*/ 5849 w 10000"/>
                <a:gd name="connsiteY6" fmla="*/ 6139 h 10023"/>
                <a:gd name="connsiteX7" fmla="*/ 6616 w 10000"/>
                <a:gd name="connsiteY7" fmla="*/ 8063 h 10023"/>
                <a:gd name="connsiteX8" fmla="*/ 7592 w 10000"/>
                <a:gd name="connsiteY8" fmla="*/ 9346 h 10023"/>
                <a:gd name="connsiteX9" fmla="*/ 9024 w 10000"/>
                <a:gd name="connsiteY9" fmla="*/ 9987 h 10023"/>
                <a:gd name="connsiteX10" fmla="*/ 10000 w 10000"/>
                <a:gd name="connsiteY10" fmla="*/ 9987 h 10023"/>
                <a:gd name="connsiteX0" fmla="*/ 0 w 10000"/>
                <a:gd name="connsiteY0" fmla="*/ 4282 h 10023"/>
                <a:gd name="connsiteX1" fmla="*/ 537 w 10000"/>
                <a:gd name="connsiteY1" fmla="*/ 22 h 10023"/>
                <a:gd name="connsiteX2" fmla="*/ 1160 w 10000"/>
                <a:gd name="connsiteY2" fmla="*/ 4970 h 10023"/>
                <a:gd name="connsiteX3" fmla="*/ 3219 w 10000"/>
                <a:gd name="connsiteY3" fmla="*/ 6809 h 10023"/>
                <a:gd name="connsiteX4" fmla="*/ 4684 w 10000"/>
                <a:gd name="connsiteY4" fmla="*/ 8063 h 10023"/>
                <a:gd name="connsiteX5" fmla="*/ 5160 w 10000"/>
                <a:gd name="connsiteY5" fmla="*/ 7422 h 10023"/>
                <a:gd name="connsiteX6" fmla="*/ 5849 w 10000"/>
                <a:gd name="connsiteY6" fmla="*/ 6139 h 10023"/>
                <a:gd name="connsiteX7" fmla="*/ 6616 w 10000"/>
                <a:gd name="connsiteY7" fmla="*/ 8063 h 10023"/>
                <a:gd name="connsiteX8" fmla="*/ 7592 w 10000"/>
                <a:gd name="connsiteY8" fmla="*/ 9346 h 10023"/>
                <a:gd name="connsiteX9" fmla="*/ 9024 w 10000"/>
                <a:gd name="connsiteY9" fmla="*/ 9987 h 10023"/>
                <a:gd name="connsiteX10" fmla="*/ 10000 w 10000"/>
                <a:gd name="connsiteY10" fmla="*/ 9987 h 10023"/>
                <a:gd name="connsiteX0" fmla="*/ 0 w 10000"/>
                <a:gd name="connsiteY0" fmla="*/ 4260 h 10001"/>
                <a:gd name="connsiteX1" fmla="*/ 537 w 10000"/>
                <a:gd name="connsiteY1" fmla="*/ 0 h 10001"/>
                <a:gd name="connsiteX2" fmla="*/ 1160 w 10000"/>
                <a:gd name="connsiteY2" fmla="*/ 4948 h 10001"/>
                <a:gd name="connsiteX3" fmla="*/ 3219 w 10000"/>
                <a:gd name="connsiteY3" fmla="*/ 6787 h 10001"/>
                <a:gd name="connsiteX4" fmla="*/ 4684 w 10000"/>
                <a:gd name="connsiteY4" fmla="*/ 8041 h 10001"/>
                <a:gd name="connsiteX5" fmla="*/ 5160 w 10000"/>
                <a:gd name="connsiteY5" fmla="*/ 7400 h 10001"/>
                <a:gd name="connsiteX6" fmla="*/ 5849 w 10000"/>
                <a:gd name="connsiteY6" fmla="*/ 6117 h 10001"/>
                <a:gd name="connsiteX7" fmla="*/ 6616 w 10000"/>
                <a:gd name="connsiteY7" fmla="*/ 8041 h 10001"/>
                <a:gd name="connsiteX8" fmla="*/ 7592 w 10000"/>
                <a:gd name="connsiteY8" fmla="*/ 9324 h 10001"/>
                <a:gd name="connsiteX9" fmla="*/ 9024 w 10000"/>
                <a:gd name="connsiteY9" fmla="*/ 9965 h 10001"/>
                <a:gd name="connsiteX10" fmla="*/ 10000 w 10000"/>
                <a:gd name="connsiteY10" fmla="*/ 9965 h 10001"/>
                <a:gd name="connsiteX0" fmla="*/ 0 w 10000"/>
                <a:gd name="connsiteY0" fmla="*/ 4260 h 10001"/>
                <a:gd name="connsiteX1" fmla="*/ 537 w 10000"/>
                <a:gd name="connsiteY1" fmla="*/ 0 h 10001"/>
                <a:gd name="connsiteX2" fmla="*/ 1599 w 10000"/>
                <a:gd name="connsiteY2" fmla="*/ 5151 h 10001"/>
                <a:gd name="connsiteX3" fmla="*/ 3219 w 10000"/>
                <a:gd name="connsiteY3" fmla="*/ 6787 h 10001"/>
                <a:gd name="connsiteX4" fmla="*/ 4684 w 10000"/>
                <a:gd name="connsiteY4" fmla="*/ 8041 h 10001"/>
                <a:gd name="connsiteX5" fmla="*/ 5160 w 10000"/>
                <a:gd name="connsiteY5" fmla="*/ 7400 h 10001"/>
                <a:gd name="connsiteX6" fmla="*/ 5849 w 10000"/>
                <a:gd name="connsiteY6" fmla="*/ 6117 h 10001"/>
                <a:gd name="connsiteX7" fmla="*/ 6616 w 10000"/>
                <a:gd name="connsiteY7" fmla="*/ 8041 h 10001"/>
                <a:gd name="connsiteX8" fmla="*/ 7592 w 10000"/>
                <a:gd name="connsiteY8" fmla="*/ 9324 h 10001"/>
                <a:gd name="connsiteX9" fmla="*/ 9024 w 10000"/>
                <a:gd name="connsiteY9" fmla="*/ 9965 h 10001"/>
                <a:gd name="connsiteX10" fmla="*/ 10000 w 10000"/>
                <a:gd name="connsiteY10" fmla="*/ 9965 h 10001"/>
                <a:gd name="connsiteX0" fmla="*/ 0 w 10000"/>
                <a:gd name="connsiteY0" fmla="*/ 4260 h 10001"/>
                <a:gd name="connsiteX1" fmla="*/ 537 w 10000"/>
                <a:gd name="connsiteY1" fmla="*/ 0 h 10001"/>
                <a:gd name="connsiteX2" fmla="*/ 1599 w 10000"/>
                <a:gd name="connsiteY2" fmla="*/ 5151 h 10001"/>
                <a:gd name="connsiteX3" fmla="*/ 3219 w 10000"/>
                <a:gd name="connsiteY3" fmla="*/ 6787 h 10001"/>
                <a:gd name="connsiteX4" fmla="*/ 4684 w 10000"/>
                <a:gd name="connsiteY4" fmla="*/ 8041 h 10001"/>
                <a:gd name="connsiteX5" fmla="*/ 5160 w 10000"/>
                <a:gd name="connsiteY5" fmla="*/ 7400 h 10001"/>
                <a:gd name="connsiteX6" fmla="*/ 5849 w 10000"/>
                <a:gd name="connsiteY6" fmla="*/ 6117 h 10001"/>
                <a:gd name="connsiteX7" fmla="*/ 6616 w 10000"/>
                <a:gd name="connsiteY7" fmla="*/ 8041 h 10001"/>
                <a:gd name="connsiteX8" fmla="*/ 7592 w 10000"/>
                <a:gd name="connsiteY8" fmla="*/ 9324 h 10001"/>
                <a:gd name="connsiteX9" fmla="*/ 9024 w 10000"/>
                <a:gd name="connsiteY9" fmla="*/ 9965 h 10001"/>
                <a:gd name="connsiteX10" fmla="*/ 10000 w 10000"/>
                <a:gd name="connsiteY10" fmla="*/ 9965 h 10001"/>
                <a:gd name="connsiteX0" fmla="*/ 0 w 10000"/>
                <a:gd name="connsiteY0" fmla="*/ 4260 h 10001"/>
                <a:gd name="connsiteX1" fmla="*/ 537 w 10000"/>
                <a:gd name="connsiteY1" fmla="*/ 0 h 10001"/>
                <a:gd name="connsiteX2" fmla="*/ 1503 w 10000"/>
                <a:gd name="connsiteY2" fmla="*/ 5151 h 10001"/>
                <a:gd name="connsiteX3" fmla="*/ 3219 w 10000"/>
                <a:gd name="connsiteY3" fmla="*/ 6787 h 10001"/>
                <a:gd name="connsiteX4" fmla="*/ 4684 w 10000"/>
                <a:gd name="connsiteY4" fmla="*/ 8041 h 10001"/>
                <a:gd name="connsiteX5" fmla="*/ 5160 w 10000"/>
                <a:gd name="connsiteY5" fmla="*/ 7400 h 10001"/>
                <a:gd name="connsiteX6" fmla="*/ 5849 w 10000"/>
                <a:gd name="connsiteY6" fmla="*/ 6117 h 10001"/>
                <a:gd name="connsiteX7" fmla="*/ 6616 w 10000"/>
                <a:gd name="connsiteY7" fmla="*/ 8041 h 10001"/>
                <a:gd name="connsiteX8" fmla="*/ 7592 w 10000"/>
                <a:gd name="connsiteY8" fmla="*/ 9324 h 10001"/>
                <a:gd name="connsiteX9" fmla="*/ 9024 w 10000"/>
                <a:gd name="connsiteY9" fmla="*/ 9965 h 10001"/>
                <a:gd name="connsiteX10" fmla="*/ 10000 w 10000"/>
                <a:gd name="connsiteY10" fmla="*/ 9965 h 10001"/>
                <a:gd name="connsiteX0" fmla="*/ 0 w 10000"/>
                <a:gd name="connsiteY0" fmla="*/ 4260 h 10001"/>
                <a:gd name="connsiteX1" fmla="*/ 537 w 10000"/>
                <a:gd name="connsiteY1" fmla="*/ 0 h 10001"/>
                <a:gd name="connsiteX2" fmla="*/ 1503 w 10000"/>
                <a:gd name="connsiteY2" fmla="*/ 5151 h 10001"/>
                <a:gd name="connsiteX3" fmla="*/ 3219 w 10000"/>
                <a:gd name="connsiteY3" fmla="*/ 6787 h 10001"/>
                <a:gd name="connsiteX4" fmla="*/ 4684 w 10000"/>
                <a:gd name="connsiteY4" fmla="*/ 8041 h 10001"/>
                <a:gd name="connsiteX5" fmla="*/ 5160 w 10000"/>
                <a:gd name="connsiteY5" fmla="*/ 7400 h 10001"/>
                <a:gd name="connsiteX6" fmla="*/ 5849 w 10000"/>
                <a:gd name="connsiteY6" fmla="*/ 6117 h 10001"/>
                <a:gd name="connsiteX7" fmla="*/ 6616 w 10000"/>
                <a:gd name="connsiteY7" fmla="*/ 8041 h 10001"/>
                <a:gd name="connsiteX8" fmla="*/ 7592 w 10000"/>
                <a:gd name="connsiteY8" fmla="*/ 9324 h 10001"/>
                <a:gd name="connsiteX9" fmla="*/ 9024 w 10000"/>
                <a:gd name="connsiteY9" fmla="*/ 9965 h 10001"/>
                <a:gd name="connsiteX10" fmla="*/ 10000 w 10000"/>
                <a:gd name="connsiteY10" fmla="*/ 9965 h 10001"/>
                <a:gd name="connsiteX0" fmla="*/ 0 w 10000"/>
                <a:gd name="connsiteY0" fmla="*/ 4260 h 10001"/>
                <a:gd name="connsiteX1" fmla="*/ 537 w 10000"/>
                <a:gd name="connsiteY1" fmla="*/ 0 h 10001"/>
                <a:gd name="connsiteX2" fmla="*/ 1503 w 10000"/>
                <a:gd name="connsiteY2" fmla="*/ 5151 h 10001"/>
                <a:gd name="connsiteX3" fmla="*/ 3219 w 10000"/>
                <a:gd name="connsiteY3" fmla="*/ 6787 h 10001"/>
                <a:gd name="connsiteX4" fmla="*/ 4684 w 10000"/>
                <a:gd name="connsiteY4" fmla="*/ 8041 h 10001"/>
                <a:gd name="connsiteX5" fmla="*/ 5849 w 10000"/>
                <a:gd name="connsiteY5" fmla="*/ 6117 h 10001"/>
                <a:gd name="connsiteX6" fmla="*/ 6616 w 10000"/>
                <a:gd name="connsiteY6" fmla="*/ 8041 h 10001"/>
                <a:gd name="connsiteX7" fmla="*/ 7592 w 10000"/>
                <a:gd name="connsiteY7" fmla="*/ 9324 h 10001"/>
                <a:gd name="connsiteX8" fmla="*/ 9024 w 10000"/>
                <a:gd name="connsiteY8" fmla="*/ 9965 h 10001"/>
                <a:gd name="connsiteX9" fmla="*/ 10000 w 10000"/>
                <a:gd name="connsiteY9" fmla="*/ 9965 h 10001"/>
                <a:gd name="connsiteX0" fmla="*/ 0 w 10000"/>
                <a:gd name="connsiteY0" fmla="*/ 4260 h 10001"/>
                <a:gd name="connsiteX1" fmla="*/ 537 w 10000"/>
                <a:gd name="connsiteY1" fmla="*/ 0 h 10001"/>
                <a:gd name="connsiteX2" fmla="*/ 1503 w 10000"/>
                <a:gd name="connsiteY2" fmla="*/ 5151 h 10001"/>
                <a:gd name="connsiteX3" fmla="*/ 3219 w 10000"/>
                <a:gd name="connsiteY3" fmla="*/ 6787 h 10001"/>
                <a:gd name="connsiteX4" fmla="*/ 4684 w 10000"/>
                <a:gd name="connsiteY4" fmla="*/ 8041 h 10001"/>
                <a:gd name="connsiteX5" fmla="*/ 6616 w 10000"/>
                <a:gd name="connsiteY5" fmla="*/ 8041 h 10001"/>
                <a:gd name="connsiteX6" fmla="*/ 7592 w 10000"/>
                <a:gd name="connsiteY6" fmla="*/ 9324 h 10001"/>
                <a:gd name="connsiteX7" fmla="*/ 9024 w 10000"/>
                <a:gd name="connsiteY7" fmla="*/ 9965 h 10001"/>
                <a:gd name="connsiteX8" fmla="*/ 10000 w 10000"/>
                <a:gd name="connsiteY8" fmla="*/ 9965 h 10001"/>
                <a:gd name="connsiteX0" fmla="*/ 0 w 10000"/>
                <a:gd name="connsiteY0" fmla="*/ 4260 h 10001"/>
                <a:gd name="connsiteX1" fmla="*/ 537 w 10000"/>
                <a:gd name="connsiteY1" fmla="*/ 0 h 10001"/>
                <a:gd name="connsiteX2" fmla="*/ 1503 w 10000"/>
                <a:gd name="connsiteY2" fmla="*/ 5151 h 10001"/>
                <a:gd name="connsiteX3" fmla="*/ 3219 w 10000"/>
                <a:gd name="connsiteY3" fmla="*/ 6787 h 10001"/>
                <a:gd name="connsiteX4" fmla="*/ 4684 w 10000"/>
                <a:gd name="connsiteY4" fmla="*/ 8041 h 10001"/>
                <a:gd name="connsiteX5" fmla="*/ 7592 w 10000"/>
                <a:gd name="connsiteY5" fmla="*/ 9324 h 10001"/>
                <a:gd name="connsiteX6" fmla="*/ 9024 w 10000"/>
                <a:gd name="connsiteY6" fmla="*/ 9965 h 10001"/>
                <a:gd name="connsiteX7" fmla="*/ 10000 w 10000"/>
                <a:gd name="connsiteY7" fmla="*/ 9965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1">
                  <a:moveTo>
                    <a:pt x="0" y="4260"/>
                  </a:moveTo>
                  <a:cubicBezTo>
                    <a:pt x="483" y="252"/>
                    <a:pt x="106" y="4532"/>
                    <a:pt x="537" y="0"/>
                  </a:cubicBezTo>
                  <a:cubicBezTo>
                    <a:pt x="1156" y="1683"/>
                    <a:pt x="1280" y="5775"/>
                    <a:pt x="1503" y="5151"/>
                  </a:cubicBezTo>
                  <a:cubicBezTo>
                    <a:pt x="2152" y="6002"/>
                    <a:pt x="2689" y="6305"/>
                    <a:pt x="3219" y="6787"/>
                  </a:cubicBezTo>
                  <a:cubicBezTo>
                    <a:pt x="3749" y="7269"/>
                    <a:pt x="3955" y="7618"/>
                    <a:pt x="4684" y="8041"/>
                  </a:cubicBezTo>
                  <a:cubicBezTo>
                    <a:pt x="5413" y="8464"/>
                    <a:pt x="6869" y="9003"/>
                    <a:pt x="7592" y="9324"/>
                  </a:cubicBezTo>
                  <a:cubicBezTo>
                    <a:pt x="7993" y="9644"/>
                    <a:pt x="8623" y="9885"/>
                    <a:pt x="9024" y="9965"/>
                  </a:cubicBezTo>
                  <a:cubicBezTo>
                    <a:pt x="9426" y="10046"/>
                    <a:pt x="9712" y="9965"/>
                    <a:pt x="10000" y="9965"/>
                  </a:cubicBezTo>
                </a:path>
              </a:pathLst>
            </a:custGeom>
            <a:noFill/>
            <a:ln w="15875" cap="rnd">
              <a:solidFill>
                <a:srgbClr val="00CCFF"/>
              </a:solidFill>
              <a:prstDash val="sysDot"/>
              <a:round/>
              <a:headEnd/>
              <a:tailEnd/>
            </a:ln>
          </p:spPr>
          <p:txBody>
            <a:bodyPr/>
            <a:lstStyle/>
            <a:p>
              <a:endParaRPr lang="en-US"/>
            </a:p>
          </p:txBody>
        </p:sp>
        <p:sp>
          <p:nvSpPr>
            <p:cNvPr id="254" name="Freeform 191"/>
            <p:cNvSpPr>
              <a:spLocks/>
            </p:cNvSpPr>
            <p:nvPr/>
          </p:nvSpPr>
          <p:spPr bwMode="auto">
            <a:xfrm>
              <a:off x="4542016" y="2997666"/>
              <a:ext cx="4216222" cy="350371"/>
            </a:xfrm>
            <a:custGeom>
              <a:avLst/>
              <a:gdLst>
                <a:gd name="T0" fmla="*/ 0 w 2649"/>
                <a:gd name="T1" fmla="*/ 66 h 147"/>
                <a:gd name="T2" fmla="*/ 3 w 2649"/>
                <a:gd name="T3" fmla="*/ 147 h 147"/>
                <a:gd name="T4" fmla="*/ 2649 w 2649"/>
                <a:gd name="T5" fmla="*/ 144 h 147"/>
                <a:gd name="T6" fmla="*/ 2649 w 2649"/>
                <a:gd name="T7" fmla="*/ 48 h 147"/>
                <a:gd name="T8" fmla="*/ 2397 w 2649"/>
                <a:gd name="T9" fmla="*/ 48 h 147"/>
                <a:gd name="T10" fmla="*/ 2013 w 2649"/>
                <a:gd name="T11" fmla="*/ 39 h 147"/>
                <a:gd name="T12" fmla="*/ 1758 w 2649"/>
                <a:gd name="T13" fmla="*/ 24 h 147"/>
                <a:gd name="T14" fmla="*/ 1554 w 2649"/>
                <a:gd name="T15" fmla="*/ 0 h 147"/>
                <a:gd name="T16" fmla="*/ 1371 w 2649"/>
                <a:gd name="T17" fmla="*/ 15 h 147"/>
                <a:gd name="T18" fmla="*/ 1242 w 2649"/>
                <a:gd name="T19" fmla="*/ 24 h 147"/>
                <a:gd name="T20" fmla="*/ 891 w 2649"/>
                <a:gd name="T21" fmla="*/ 60 h 147"/>
                <a:gd name="T22" fmla="*/ 0 w 2649"/>
                <a:gd name="T23" fmla="*/ 66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49"/>
                <a:gd name="T37" fmla="*/ 0 h 147"/>
                <a:gd name="T38" fmla="*/ 2649 w 2649"/>
                <a:gd name="T39" fmla="*/ 147 h 147"/>
                <a:gd name="connsiteX0" fmla="*/ 0 w 10000"/>
                <a:gd name="connsiteY0" fmla="*/ 4490 h 10000"/>
                <a:gd name="connsiteX1" fmla="*/ 11 w 10000"/>
                <a:gd name="connsiteY1" fmla="*/ 10000 h 10000"/>
                <a:gd name="connsiteX2" fmla="*/ 10000 w 10000"/>
                <a:gd name="connsiteY2" fmla="*/ 9796 h 10000"/>
                <a:gd name="connsiteX3" fmla="*/ 10000 w 10000"/>
                <a:gd name="connsiteY3" fmla="*/ 3265 h 10000"/>
                <a:gd name="connsiteX4" fmla="*/ 9049 w 10000"/>
                <a:gd name="connsiteY4" fmla="*/ 3265 h 10000"/>
                <a:gd name="connsiteX5" fmla="*/ 7599 w 10000"/>
                <a:gd name="connsiteY5" fmla="*/ 2653 h 10000"/>
                <a:gd name="connsiteX6" fmla="*/ 6636 w 10000"/>
                <a:gd name="connsiteY6" fmla="*/ 1633 h 10000"/>
                <a:gd name="connsiteX7" fmla="*/ 5866 w 10000"/>
                <a:gd name="connsiteY7" fmla="*/ 0 h 10000"/>
                <a:gd name="connsiteX8" fmla="*/ 5176 w 10000"/>
                <a:gd name="connsiteY8" fmla="*/ 1020 h 10000"/>
                <a:gd name="connsiteX9" fmla="*/ 4689 w 10000"/>
                <a:gd name="connsiteY9" fmla="*/ 1633 h 10000"/>
                <a:gd name="connsiteX10" fmla="*/ 3364 w 10000"/>
                <a:gd name="connsiteY10" fmla="*/ 4082 h 10000"/>
                <a:gd name="connsiteX11" fmla="*/ 434 w 10000"/>
                <a:gd name="connsiteY11" fmla="*/ 4606 h 10000"/>
                <a:gd name="connsiteX12" fmla="*/ 0 w 10000"/>
                <a:gd name="connsiteY12" fmla="*/ 4490 h 10000"/>
                <a:gd name="connsiteX0" fmla="*/ 0 w 10000"/>
                <a:gd name="connsiteY0" fmla="*/ 4490 h 10000"/>
                <a:gd name="connsiteX1" fmla="*/ 11 w 10000"/>
                <a:gd name="connsiteY1" fmla="*/ 10000 h 10000"/>
                <a:gd name="connsiteX2" fmla="*/ 10000 w 10000"/>
                <a:gd name="connsiteY2" fmla="*/ 9796 h 10000"/>
                <a:gd name="connsiteX3" fmla="*/ 10000 w 10000"/>
                <a:gd name="connsiteY3" fmla="*/ 3265 h 10000"/>
                <a:gd name="connsiteX4" fmla="*/ 9049 w 10000"/>
                <a:gd name="connsiteY4" fmla="*/ 3265 h 10000"/>
                <a:gd name="connsiteX5" fmla="*/ 7599 w 10000"/>
                <a:gd name="connsiteY5" fmla="*/ 2653 h 10000"/>
                <a:gd name="connsiteX6" fmla="*/ 6636 w 10000"/>
                <a:gd name="connsiteY6" fmla="*/ 1633 h 10000"/>
                <a:gd name="connsiteX7" fmla="*/ 5866 w 10000"/>
                <a:gd name="connsiteY7" fmla="*/ 0 h 10000"/>
                <a:gd name="connsiteX8" fmla="*/ 5176 w 10000"/>
                <a:gd name="connsiteY8" fmla="*/ 1020 h 10000"/>
                <a:gd name="connsiteX9" fmla="*/ 4689 w 10000"/>
                <a:gd name="connsiteY9" fmla="*/ 1633 h 10000"/>
                <a:gd name="connsiteX10" fmla="*/ 3364 w 10000"/>
                <a:gd name="connsiteY10" fmla="*/ 4082 h 10000"/>
                <a:gd name="connsiteX11" fmla="*/ 434 w 10000"/>
                <a:gd name="connsiteY11" fmla="*/ 4606 h 10000"/>
                <a:gd name="connsiteX12" fmla="*/ 0 w 10000"/>
                <a:gd name="connsiteY12" fmla="*/ 4490 h 10000"/>
                <a:gd name="connsiteX0" fmla="*/ 0 w 10000"/>
                <a:gd name="connsiteY0" fmla="*/ 4490 h 10000"/>
                <a:gd name="connsiteX1" fmla="*/ 11 w 10000"/>
                <a:gd name="connsiteY1" fmla="*/ 10000 h 10000"/>
                <a:gd name="connsiteX2" fmla="*/ 10000 w 10000"/>
                <a:gd name="connsiteY2" fmla="*/ 9796 h 10000"/>
                <a:gd name="connsiteX3" fmla="*/ 10000 w 10000"/>
                <a:gd name="connsiteY3" fmla="*/ 3265 h 10000"/>
                <a:gd name="connsiteX4" fmla="*/ 9049 w 10000"/>
                <a:gd name="connsiteY4" fmla="*/ 3265 h 10000"/>
                <a:gd name="connsiteX5" fmla="*/ 7599 w 10000"/>
                <a:gd name="connsiteY5" fmla="*/ 2653 h 10000"/>
                <a:gd name="connsiteX6" fmla="*/ 6636 w 10000"/>
                <a:gd name="connsiteY6" fmla="*/ 1633 h 10000"/>
                <a:gd name="connsiteX7" fmla="*/ 5866 w 10000"/>
                <a:gd name="connsiteY7" fmla="*/ 0 h 10000"/>
                <a:gd name="connsiteX8" fmla="*/ 5176 w 10000"/>
                <a:gd name="connsiteY8" fmla="*/ 1020 h 10000"/>
                <a:gd name="connsiteX9" fmla="*/ 4689 w 10000"/>
                <a:gd name="connsiteY9" fmla="*/ 1633 h 10000"/>
                <a:gd name="connsiteX10" fmla="*/ 1448 w 10000"/>
                <a:gd name="connsiteY10" fmla="*/ 817 h 10000"/>
                <a:gd name="connsiteX11" fmla="*/ 434 w 10000"/>
                <a:gd name="connsiteY11" fmla="*/ 4606 h 10000"/>
                <a:gd name="connsiteX12" fmla="*/ 0 w 10000"/>
                <a:gd name="connsiteY12" fmla="*/ 4490 h 10000"/>
                <a:gd name="connsiteX0" fmla="*/ 0 w 10000"/>
                <a:gd name="connsiteY0" fmla="*/ 4490 h 10000"/>
                <a:gd name="connsiteX1" fmla="*/ 11 w 10000"/>
                <a:gd name="connsiteY1" fmla="*/ 10000 h 10000"/>
                <a:gd name="connsiteX2" fmla="*/ 10000 w 10000"/>
                <a:gd name="connsiteY2" fmla="*/ 9796 h 10000"/>
                <a:gd name="connsiteX3" fmla="*/ 10000 w 10000"/>
                <a:gd name="connsiteY3" fmla="*/ 3265 h 10000"/>
                <a:gd name="connsiteX4" fmla="*/ 9049 w 10000"/>
                <a:gd name="connsiteY4" fmla="*/ 3265 h 10000"/>
                <a:gd name="connsiteX5" fmla="*/ 7599 w 10000"/>
                <a:gd name="connsiteY5" fmla="*/ 2653 h 10000"/>
                <a:gd name="connsiteX6" fmla="*/ 6636 w 10000"/>
                <a:gd name="connsiteY6" fmla="*/ 1633 h 10000"/>
                <a:gd name="connsiteX7" fmla="*/ 5866 w 10000"/>
                <a:gd name="connsiteY7" fmla="*/ 0 h 10000"/>
                <a:gd name="connsiteX8" fmla="*/ 5176 w 10000"/>
                <a:gd name="connsiteY8" fmla="*/ 1020 h 10000"/>
                <a:gd name="connsiteX9" fmla="*/ 4689 w 10000"/>
                <a:gd name="connsiteY9" fmla="*/ 1633 h 10000"/>
                <a:gd name="connsiteX10" fmla="*/ 1448 w 10000"/>
                <a:gd name="connsiteY10" fmla="*/ 817 h 10000"/>
                <a:gd name="connsiteX11" fmla="*/ 434 w 10000"/>
                <a:gd name="connsiteY11" fmla="*/ 4606 h 10000"/>
                <a:gd name="connsiteX12" fmla="*/ 0 w 10000"/>
                <a:gd name="connsiteY12" fmla="*/ 4490 h 10000"/>
                <a:gd name="connsiteX0" fmla="*/ 0 w 10000"/>
                <a:gd name="connsiteY0" fmla="*/ 4490 h 10000"/>
                <a:gd name="connsiteX1" fmla="*/ 11 w 10000"/>
                <a:gd name="connsiteY1" fmla="*/ 10000 h 10000"/>
                <a:gd name="connsiteX2" fmla="*/ 10000 w 10000"/>
                <a:gd name="connsiteY2" fmla="*/ 9796 h 10000"/>
                <a:gd name="connsiteX3" fmla="*/ 10000 w 10000"/>
                <a:gd name="connsiteY3" fmla="*/ 3265 h 10000"/>
                <a:gd name="connsiteX4" fmla="*/ 9049 w 10000"/>
                <a:gd name="connsiteY4" fmla="*/ 3265 h 10000"/>
                <a:gd name="connsiteX5" fmla="*/ 7599 w 10000"/>
                <a:gd name="connsiteY5" fmla="*/ 2653 h 10000"/>
                <a:gd name="connsiteX6" fmla="*/ 6636 w 10000"/>
                <a:gd name="connsiteY6" fmla="*/ 1633 h 10000"/>
                <a:gd name="connsiteX7" fmla="*/ 5866 w 10000"/>
                <a:gd name="connsiteY7" fmla="*/ 0 h 10000"/>
                <a:gd name="connsiteX8" fmla="*/ 5176 w 10000"/>
                <a:gd name="connsiteY8" fmla="*/ 1020 h 10000"/>
                <a:gd name="connsiteX9" fmla="*/ 4689 w 10000"/>
                <a:gd name="connsiteY9" fmla="*/ 1633 h 10000"/>
                <a:gd name="connsiteX10" fmla="*/ 1448 w 10000"/>
                <a:gd name="connsiteY10" fmla="*/ 817 h 10000"/>
                <a:gd name="connsiteX11" fmla="*/ 253 w 10000"/>
                <a:gd name="connsiteY11" fmla="*/ 4140 h 10000"/>
                <a:gd name="connsiteX12" fmla="*/ 0 w 10000"/>
                <a:gd name="connsiteY12" fmla="*/ 4490 h 10000"/>
                <a:gd name="connsiteX0" fmla="*/ 0 w 10026"/>
                <a:gd name="connsiteY0" fmla="*/ 0 h 10641"/>
                <a:gd name="connsiteX1" fmla="*/ 37 w 10026"/>
                <a:gd name="connsiteY1" fmla="*/ 10641 h 10641"/>
                <a:gd name="connsiteX2" fmla="*/ 10026 w 10026"/>
                <a:gd name="connsiteY2" fmla="*/ 10437 h 10641"/>
                <a:gd name="connsiteX3" fmla="*/ 10026 w 10026"/>
                <a:gd name="connsiteY3" fmla="*/ 3906 h 10641"/>
                <a:gd name="connsiteX4" fmla="*/ 9075 w 10026"/>
                <a:gd name="connsiteY4" fmla="*/ 3906 h 10641"/>
                <a:gd name="connsiteX5" fmla="*/ 7625 w 10026"/>
                <a:gd name="connsiteY5" fmla="*/ 3294 h 10641"/>
                <a:gd name="connsiteX6" fmla="*/ 6662 w 10026"/>
                <a:gd name="connsiteY6" fmla="*/ 2274 h 10641"/>
                <a:gd name="connsiteX7" fmla="*/ 5892 w 10026"/>
                <a:gd name="connsiteY7" fmla="*/ 641 h 10641"/>
                <a:gd name="connsiteX8" fmla="*/ 5202 w 10026"/>
                <a:gd name="connsiteY8" fmla="*/ 1661 h 10641"/>
                <a:gd name="connsiteX9" fmla="*/ 4715 w 10026"/>
                <a:gd name="connsiteY9" fmla="*/ 2274 h 10641"/>
                <a:gd name="connsiteX10" fmla="*/ 1474 w 10026"/>
                <a:gd name="connsiteY10" fmla="*/ 1458 h 10641"/>
                <a:gd name="connsiteX11" fmla="*/ 279 w 10026"/>
                <a:gd name="connsiteY11" fmla="*/ 4781 h 10641"/>
                <a:gd name="connsiteX12" fmla="*/ 0 w 10026"/>
                <a:gd name="connsiteY12" fmla="*/ 0 h 10641"/>
                <a:gd name="connsiteX0" fmla="*/ 0 w 10026"/>
                <a:gd name="connsiteY0" fmla="*/ 3682 h 14323"/>
                <a:gd name="connsiteX1" fmla="*/ 37 w 10026"/>
                <a:gd name="connsiteY1" fmla="*/ 14323 h 14323"/>
                <a:gd name="connsiteX2" fmla="*/ 10026 w 10026"/>
                <a:gd name="connsiteY2" fmla="*/ 14119 h 14323"/>
                <a:gd name="connsiteX3" fmla="*/ 10026 w 10026"/>
                <a:gd name="connsiteY3" fmla="*/ 7588 h 14323"/>
                <a:gd name="connsiteX4" fmla="*/ 9075 w 10026"/>
                <a:gd name="connsiteY4" fmla="*/ 7588 h 14323"/>
                <a:gd name="connsiteX5" fmla="*/ 7625 w 10026"/>
                <a:gd name="connsiteY5" fmla="*/ 6976 h 14323"/>
                <a:gd name="connsiteX6" fmla="*/ 6662 w 10026"/>
                <a:gd name="connsiteY6" fmla="*/ 5956 h 14323"/>
                <a:gd name="connsiteX7" fmla="*/ 5892 w 10026"/>
                <a:gd name="connsiteY7" fmla="*/ 4323 h 14323"/>
                <a:gd name="connsiteX8" fmla="*/ 5202 w 10026"/>
                <a:gd name="connsiteY8" fmla="*/ 5343 h 14323"/>
                <a:gd name="connsiteX9" fmla="*/ 4715 w 10026"/>
                <a:gd name="connsiteY9" fmla="*/ 5956 h 14323"/>
                <a:gd name="connsiteX10" fmla="*/ 1474 w 10026"/>
                <a:gd name="connsiteY10" fmla="*/ 5140 h 14323"/>
                <a:gd name="connsiteX11" fmla="*/ 383 w 10026"/>
                <a:gd name="connsiteY11" fmla="*/ 533 h 14323"/>
                <a:gd name="connsiteX12" fmla="*/ 0 w 10026"/>
                <a:gd name="connsiteY12" fmla="*/ 3682 h 14323"/>
                <a:gd name="connsiteX0" fmla="*/ 0 w 10026"/>
                <a:gd name="connsiteY0" fmla="*/ 3152 h 13793"/>
                <a:gd name="connsiteX1" fmla="*/ 37 w 10026"/>
                <a:gd name="connsiteY1" fmla="*/ 13793 h 13793"/>
                <a:gd name="connsiteX2" fmla="*/ 10026 w 10026"/>
                <a:gd name="connsiteY2" fmla="*/ 13589 h 13793"/>
                <a:gd name="connsiteX3" fmla="*/ 10026 w 10026"/>
                <a:gd name="connsiteY3" fmla="*/ 7058 h 13793"/>
                <a:gd name="connsiteX4" fmla="*/ 9075 w 10026"/>
                <a:gd name="connsiteY4" fmla="*/ 7058 h 13793"/>
                <a:gd name="connsiteX5" fmla="*/ 7625 w 10026"/>
                <a:gd name="connsiteY5" fmla="*/ 6446 h 13793"/>
                <a:gd name="connsiteX6" fmla="*/ 6662 w 10026"/>
                <a:gd name="connsiteY6" fmla="*/ 5426 h 13793"/>
                <a:gd name="connsiteX7" fmla="*/ 5892 w 10026"/>
                <a:gd name="connsiteY7" fmla="*/ 3793 h 13793"/>
                <a:gd name="connsiteX8" fmla="*/ 5202 w 10026"/>
                <a:gd name="connsiteY8" fmla="*/ 4813 h 13793"/>
                <a:gd name="connsiteX9" fmla="*/ 4715 w 10026"/>
                <a:gd name="connsiteY9" fmla="*/ 5426 h 13793"/>
                <a:gd name="connsiteX10" fmla="*/ 1474 w 10026"/>
                <a:gd name="connsiteY10" fmla="*/ 4610 h 13793"/>
                <a:gd name="connsiteX11" fmla="*/ 383 w 10026"/>
                <a:gd name="connsiteY11" fmla="*/ 3 h 13793"/>
                <a:gd name="connsiteX12" fmla="*/ 0 w 10026"/>
                <a:gd name="connsiteY12" fmla="*/ 3152 h 13793"/>
                <a:gd name="connsiteX0" fmla="*/ 0 w 10026"/>
                <a:gd name="connsiteY0" fmla="*/ 3153 h 13794"/>
                <a:gd name="connsiteX1" fmla="*/ 37 w 10026"/>
                <a:gd name="connsiteY1" fmla="*/ 13794 h 13794"/>
                <a:gd name="connsiteX2" fmla="*/ 10026 w 10026"/>
                <a:gd name="connsiteY2" fmla="*/ 13590 h 13794"/>
                <a:gd name="connsiteX3" fmla="*/ 10026 w 10026"/>
                <a:gd name="connsiteY3" fmla="*/ 7059 h 13794"/>
                <a:gd name="connsiteX4" fmla="*/ 9075 w 10026"/>
                <a:gd name="connsiteY4" fmla="*/ 7059 h 13794"/>
                <a:gd name="connsiteX5" fmla="*/ 7625 w 10026"/>
                <a:gd name="connsiteY5" fmla="*/ 6447 h 13794"/>
                <a:gd name="connsiteX6" fmla="*/ 6662 w 10026"/>
                <a:gd name="connsiteY6" fmla="*/ 5427 h 13794"/>
                <a:gd name="connsiteX7" fmla="*/ 5892 w 10026"/>
                <a:gd name="connsiteY7" fmla="*/ 3794 h 13794"/>
                <a:gd name="connsiteX8" fmla="*/ 5202 w 10026"/>
                <a:gd name="connsiteY8" fmla="*/ 4814 h 13794"/>
                <a:gd name="connsiteX9" fmla="*/ 4715 w 10026"/>
                <a:gd name="connsiteY9" fmla="*/ 5427 h 13794"/>
                <a:gd name="connsiteX10" fmla="*/ 1137 w 10026"/>
                <a:gd name="connsiteY10" fmla="*/ 2279 h 13794"/>
                <a:gd name="connsiteX11" fmla="*/ 383 w 10026"/>
                <a:gd name="connsiteY11" fmla="*/ 4 h 13794"/>
                <a:gd name="connsiteX12" fmla="*/ 0 w 10026"/>
                <a:gd name="connsiteY12" fmla="*/ 3153 h 13794"/>
                <a:gd name="connsiteX0" fmla="*/ 0 w 10026"/>
                <a:gd name="connsiteY0" fmla="*/ 4689 h 15330"/>
                <a:gd name="connsiteX1" fmla="*/ 37 w 10026"/>
                <a:gd name="connsiteY1" fmla="*/ 15330 h 15330"/>
                <a:gd name="connsiteX2" fmla="*/ 10026 w 10026"/>
                <a:gd name="connsiteY2" fmla="*/ 15126 h 15330"/>
                <a:gd name="connsiteX3" fmla="*/ 10026 w 10026"/>
                <a:gd name="connsiteY3" fmla="*/ 8595 h 15330"/>
                <a:gd name="connsiteX4" fmla="*/ 9075 w 10026"/>
                <a:gd name="connsiteY4" fmla="*/ 8595 h 15330"/>
                <a:gd name="connsiteX5" fmla="*/ 7625 w 10026"/>
                <a:gd name="connsiteY5" fmla="*/ 7983 h 15330"/>
                <a:gd name="connsiteX6" fmla="*/ 6662 w 10026"/>
                <a:gd name="connsiteY6" fmla="*/ 6963 h 15330"/>
                <a:gd name="connsiteX7" fmla="*/ 5892 w 10026"/>
                <a:gd name="connsiteY7" fmla="*/ 5330 h 15330"/>
                <a:gd name="connsiteX8" fmla="*/ 5202 w 10026"/>
                <a:gd name="connsiteY8" fmla="*/ 6350 h 15330"/>
                <a:gd name="connsiteX9" fmla="*/ 4715 w 10026"/>
                <a:gd name="connsiteY9" fmla="*/ 6963 h 15330"/>
                <a:gd name="connsiteX10" fmla="*/ 1137 w 10026"/>
                <a:gd name="connsiteY10" fmla="*/ 3815 h 15330"/>
                <a:gd name="connsiteX11" fmla="*/ 383 w 10026"/>
                <a:gd name="connsiteY11" fmla="*/ 1540 h 15330"/>
                <a:gd name="connsiteX12" fmla="*/ 0 w 10026"/>
                <a:gd name="connsiteY12" fmla="*/ 4689 h 15330"/>
                <a:gd name="connsiteX0" fmla="*/ 0 w 10026"/>
                <a:gd name="connsiteY0" fmla="*/ 5165 h 15806"/>
                <a:gd name="connsiteX1" fmla="*/ 37 w 10026"/>
                <a:gd name="connsiteY1" fmla="*/ 15806 h 15806"/>
                <a:gd name="connsiteX2" fmla="*/ 10026 w 10026"/>
                <a:gd name="connsiteY2" fmla="*/ 15602 h 15806"/>
                <a:gd name="connsiteX3" fmla="*/ 10026 w 10026"/>
                <a:gd name="connsiteY3" fmla="*/ 9071 h 15806"/>
                <a:gd name="connsiteX4" fmla="*/ 9075 w 10026"/>
                <a:gd name="connsiteY4" fmla="*/ 9071 h 15806"/>
                <a:gd name="connsiteX5" fmla="*/ 7625 w 10026"/>
                <a:gd name="connsiteY5" fmla="*/ 8459 h 15806"/>
                <a:gd name="connsiteX6" fmla="*/ 6662 w 10026"/>
                <a:gd name="connsiteY6" fmla="*/ 7439 h 15806"/>
                <a:gd name="connsiteX7" fmla="*/ 5892 w 10026"/>
                <a:gd name="connsiteY7" fmla="*/ 5806 h 15806"/>
                <a:gd name="connsiteX8" fmla="*/ 5202 w 10026"/>
                <a:gd name="connsiteY8" fmla="*/ 6826 h 15806"/>
                <a:gd name="connsiteX9" fmla="*/ 4715 w 10026"/>
                <a:gd name="connsiteY9" fmla="*/ 7439 h 15806"/>
                <a:gd name="connsiteX10" fmla="*/ 1137 w 10026"/>
                <a:gd name="connsiteY10" fmla="*/ 4291 h 15806"/>
                <a:gd name="connsiteX11" fmla="*/ 383 w 10026"/>
                <a:gd name="connsiteY11" fmla="*/ 2016 h 15806"/>
                <a:gd name="connsiteX12" fmla="*/ 0 w 10026"/>
                <a:gd name="connsiteY12" fmla="*/ 5165 h 15806"/>
                <a:gd name="connsiteX0" fmla="*/ 0 w 10026"/>
                <a:gd name="connsiteY0" fmla="*/ 5165 h 15806"/>
                <a:gd name="connsiteX1" fmla="*/ 37 w 10026"/>
                <a:gd name="connsiteY1" fmla="*/ 15806 h 15806"/>
                <a:gd name="connsiteX2" fmla="*/ 10026 w 10026"/>
                <a:gd name="connsiteY2" fmla="*/ 15602 h 15806"/>
                <a:gd name="connsiteX3" fmla="*/ 10026 w 10026"/>
                <a:gd name="connsiteY3" fmla="*/ 9071 h 15806"/>
                <a:gd name="connsiteX4" fmla="*/ 9075 w 10026"/>
                <a:gd name="connsiteY4" fmla="*/ 9071 h 15806"/>
                <a:gd name="connsiteX5" fmla="*/ 7625 w 10026"/>
                <a:gd name="connsiteY5" fmla="*/ 8459 h 15806"/>
                <a:gd name="connsiteX6" fmla="*/ 6662 w 10026"/>
                <a:gd name="connsiteY6" fmla="*/ 7439 h 15806"/>
                <a:gd name="connsiteX7" fmla="*/ 5892 w 10026"/>
                <a:gd name="connsiteY7" fmla="*/ 5806 h 15806"/>
                <a:gd name="connsiteX8" fmla="*/ 4715 w 10026"/>
                <a:gd name="connsiteY8" fmla="*/ 7439 h 15806"/>
                <a:gd name="connsiteX9" fmla="*/ 1137 w 10026"/>
                <a:gd name="connsiteY9" fmla="*/ 4291 h 15806"/>
                <a:gd name="connsiteX10" fmla="*/ 383 w 10026"/>
                <a:gd name="connsiteY10" fmla="*/ 2016 h 15806"/>
                <a:gd name="connsiteX11" fmla="*/ 0 w 10026"/>
                <a:gd name="connsiteY11" fmla="*/ 5165 h 15806"/>
                <a:gd name="connsiteX0" fmla="*/ 0 w 10026"/>
                <a:gd name="connsiteY0" fmla="*/ 5165 h 15806"/>
                <a:gd name="connsiteX1" fmla="*/ 37 w 10026"/>
                <a:gd name="connsiteY1" fmla="*/ 15806 h 15806"/>
                <a:gd name="connsiteX2" fmla="*/ 10026 w 10026"/>
                <a:gd name="connsiteY2" fmla="*/ 15602 h 15806"/>
                <a:gd name="connsiteX3" fmla="*/ 10026 w 10026"/>
                <a:gd name="connsiteY3" fmla="*/ 9071 h 15806"/>
                <a:gd name="connsiteX4" fmla="*/ 9075 w 10026"/>
                <a:gd name="connsiteY4" fmla="*/ 9071 h 15806"/>
                <a:gd name="connsiteX5" fmla="*/ 7625 w 10026"/>
                <a:gd name="connsiteY5" fmla="*/ 8459 h 15806"/>
                <a:gd name="connsiteX6" fmla="*/ 6662 w 10026"/>
                <a:gd name="connsiteY6" fmla="*/ 7439 h 15806"/>
                <a:gd name="connsiteX7" fmla="*/ 4715 w 10026"/>
                <a:gd name="connsiteY7" fmla="*/ 7439 h 15806"/>
                <a:gd name="connsiteX8" fmla="*/ 1137 w 10026"/>
                <a:gd name="connsiteY8" fmla="*/ 4291 h 15806"/>
                <a:gd name="connsiteX9" fmla="*/ 383 w 10026"/>
                <a:gd name="connsiteY9" fmla="*/ 2016 h 15806"/>
                <a:gd name="connsiteX10" fmla="*/ 0 w 10026"/>
                <a:gd name="connsiteY10" fmla="*/ 5165 h 15806"/>
                <a:gd name="connsiteX0" fmla="*/ 0 w 10026"/>
                <a:gd name="connsiteY0" fmla="*/ 5165 h 15806"/>
                <a:gd name="connsiteX1" fmla="*/ 37 w 10026"/>
                <a:gd name="connsiteY1" fmla="*/ 15806 h 15806"/>
                <a:gd name="connsiteX2" fmla="*/ 10026 w 10026"/>
                <a:gd name="connsiteY2" fmla="*/ 15602 h 15806"/>
                <a:gd name="connsiteX3" fmla="*/ 10026 w 10026"/>
                <a:gd name="connsiteY3" fmla="*/ 9071 h 15806"/>
                <a:gd name="connsiteX4" fmla="*/ 9075 w 10026"/>
                <a:gd name="connsiteY4" fmla="*/ 9071 h 15806"/>
                <a:gd name="connsiteX5" fmla="*/ 7625 w 10026"/>
                <a:gd name="connsiteY5" fmla="*/ 8459 h 15806"/>
                <a:gd name="connsiteX6" fmla="*/ 4715 w 10026"/>
                <a:gd name="connsiteY6" fmla="*/ 7439 h 15806"/>
                <a:gd name="connsiteX7" fmla="*/ 1137 w 10026"/>
                <a:gd name="connsiteY7" fmla="*/ 4291 h 15806"/>
                <a:gd name="connsiteX8" fmla="*/ 383 w 10026"/>
                <a:gd name="connsiteY8" fmla="*/ 2016 h 15806"/>
                <a:gd name="connsiteX9" fmla="*/ 0 w 10026"/>
                <a:gd name="connsiteY9" fmla="*/ 5165 h 15806"/>
                <a:gd name="connsiteX0" fmla="*/ 0 w 10026"/>
                <a:gd name="connsiteY0" fmla="*/ 4904 h 15545"/>
                <a:gd name="connsiteX1" fmla="*/ 37 w 10026"/>
                <a:gd name="connsiteY1" fmla="*/ 15545 h 15545"/>
                <a:gd name="connsiteX2" fmla="*/ 10026 w 10026"/>
                <a:gd name="connsiteY2" fmla="*/ 15341 h 15545"/>
                <a:gd name="connsiteX3" fmla="*/ 10026 w 10026"/>
                <a:gd name="connsiteY3" fmla="*/ 8810 h 15545"/>
                <a:gd name="connsiteX4" fmla="*/ 9075 w 10026"/>
                <a:gd name="connsiteY4" fmla="*/ 8810 h 15545"/>
                <a:gd name="connsiteX5" fmla="*/ 7625 w 10026"/>
                <a:gd name="connsiteY5" fmla="*/ 8198 h 15545"/>
                <a:gd name="connsiteX6" fmla="*/ 4715 w 10026"/>
                <a:gd name="connsiteY6" fmla="*/ 7178 h 15545"/>
                <a:gd name="connsiteX7" fmla="*/ 1356 w 10026"/>
                <a:gd name="connsiteY7" fmla="*/ 4546 h 15545"/>
                <a:gd name="connsiteX8" fmla="*/ 383 w 10026"/>
                <a:gd name="connsiteY8" fmla="*/ 1755 h 15545"/>
                <a:gd name="connsiteX9" fmla="*/ 0 w 10026"/>
                <a:gd name="connsiteY9" fmla="*/ 4904 h 15545"/>
                <a:gd name="connsiteX0" fmla="*/ 0 w 10026"/>
                <a:gd name="connsiteY0" fmla="*/ 4373 h 15014"/>
                <a:gd name="connsiteX1" fmla="*/ 37 w 10026"/>
                <a:gd name="connsiteY1" fmla="*/ 15014 h 15014"/>
                <a:gd name="connsiteX2" fmla="*/ 10026 w 10026"/>
                <a:gd name="connsiteY2" fmla="*/ 14810 h 15014"/>
                <a:gd name="connsiteX3" fmla="*/ 10026 w 10026"/>
                <a:gd name="connsiteY3" fmla="*/ 8279 h 15014"/>
                <a:gd name="connsiteX4" fmla="*/ 9075 w 10026"/>
                <a:gd name="connsiteY4" fmla="*/ 8279 h 15014"/>
                <a:gd name="connsiteX5" fmla="*/ 7625 w 10026"/>
                <a:gd name="connsiteY5" fmla="*/ 7667 h 15014"/>
                <a:gd name="connsiteX6" fmla="*/ 4715 w 10026"/>
                <a:gd name="connsiteY6" fmla="*/ 6647 h 15014"/>
                <a:gd name="connsiteX7" fmla="*/ 1356 w 10026"/>
                <a:gd name="connsiteY7" fmla="*/ 4015 h 15014"/>
                <a:gd name="connsiteX8" fmla="*/ 383 w 10026"/>
                <a:gd name="connsiteY8" fmla="*/ 1224 h 15014"/>
                <a:gd name="connsiteX9" fmla="*/ 0 w 10026"/>
                <a:gd name="connsiteY9" fmla="*/ 4373 h 1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26" h="15014">
                  <a:moveTo>
                    <a:pt x="0" y="4373"/>
                  </a:moveTo>
                  <a:cubicBezTo>
                    <a:pt x="4" y="6210"/>
                    <a:pt x="33" y="13177"/>
                    <a:pt x="37" y="15014"/>
                  </a:cubicBezTo>
                  <a:lnTo>
                    <a:pt x="10026" y="14810"/>
                  </a:lnTo>
                  <a:lnTo>
                    <a:pt x="10026" y="8279"/>
                  </a:lnTo>
                  <a:lnTo>
                    <a:pt x="9075" y="8279"/>
                  </a:lnTo>
                  <a:lnTo>
                    <a:pt x="7625" y="7667"/>
                  </a:lnTo>
                  <a:lnTo>
                    <a:pt x="4715" y="6647"/>
                  </a:lnTo>
                  <a:lnTo>
                    <a:pt x="1356" y="4015"/>
                  </a:lnTo>
                  <a:cubicBezTo>
                    <a:pt x="706" y="-1260"/>
                    <a:pt x="584" y="-350"/>
                    <a:pt x="383" y="1224"/>
                  </a:cubicBezTo>
                  <a:cubicBezTo>
                    <a:pt x="255" y="2274"/>
                    <a:pt x="128" y="3323"/>
                    <a:pt x="0" y="4373"/>
                  </a:cubicBezTo>
                  <a:close/>
                </a:path>
              </a:pathLst>
            </a:custGeom>
            <a:solidFill>
              <a:schemeClr val="accent1">
                <a:alpha val="25882"/>
              </a:schemeClr>
            </a:solidFill>
            <a:ln w="9525">
              <a:noFill/>
              <a:round/>
              <a:headEnd/>
              <a:tailEnd/>
            </a:ln>
          </p:spPr>
          <p:txBody>
            <a:bodyPr/>
            <a:lstStyle/>
            <a:p>
              <a:endParaRPr lang="en-US"/>
            </a:p>
          </p:txBody>
        </p:sp>
        <p:sp>
          <p:nvSpPr>
            <p:cNvPr id="255" name="Freeform 4"/>
            <p:cNvSpPr>
              <a:spLocks/>
            </p:cNvSpPr>
            <p:nvPr/>
          </p:nvSpPr>
          <p:spPr bwMode="auto">
            <a:xfrm>
              <a:off x="4625519" y="1997900"/>
              <a:ext cx="332999" cy="123306"/>
            </a:xfrm>
            <a:custGeom>
              <a:avLst/>
              <a:gdLst>
                <a:gd name="T0" fmla="*/ 0 w 890"/>
                <a:gd name="T1" fmla="*/ 1 h 67"/>
                <a:gd name="T2" fmla="*/ 890 w 890"/>
                <a:gd name="T3" fmla="*/ 0 h 67"/>
                <a:gd name="T4" fmla="*/ 721 w 890"/>
                <a:gd name="T5" fmla="*/ 59 h 67"/>
                <a:gd name="T6" fmla="*/ 258 w 890"/>
                <a:gd name="T7" fmla="*/ 67 h 67"/>
                <a:gd name="T8" fmla="*/ 0 w 890"/>
                <a:gd name="T9" fmla="*/ 1 h 67"/>
                <a:gd name="T10" fmla="*/ 0 60000 65536"/>
                <a:gd name="T11" fmla="*/ 0 60000 65536"/>
                <a:gd name="T12" fmla="*/ 0 60000 65536"/>
                <a:gd name="T13" fmla="*/ 0 60000 65536"/>
                <a:gd name="T14" fmla="*/ 0 60000 65536"/>
                <a:gd name="T15" fmla="*/ 0 w 890"/>
                <a:gd name="T16" fmla="*/ 0 h 67"/>
                <a:gd name="T17" fmla="*/ 890 w 890"/>
                <a:gd name="T18" fmla="*/ 67 h 67"/>
                <a:gd name="connsiteX0" fmla="*/ 0 w 8796"/>
                <a:gd name="connsiteY0" fmla="*/ 0 h 13206"/>
                <a:gd name="connsiteX1" fmla="*/ 8796 w 8796"/>
                <a:gd name="connsiteY1" fmla="*/ 3206 h 13206"/>
                <a:gd name="connsiteX2" fmla="*/ 6897 w 8796"/>
                <a:gd name="connsiteY2" fmla="*/ 12012 h 13206"/>
                <a:gd name="connsiteX3" fmla="*/ 1695 w 8796"/>
                <a:gd name="connsiteY3" fmla="*/ 13206 h 13206"/>
                <a:gd name="connsiteX4" fmla="*/ 0 w 8796"/>
                <a:gd name="connsiteY4" fmla="*/ 0 h 13206"/>
                <a:gd name="connsiteX0" fmla="*/ 0 w 8517"/>
                <a:gd name="connsiteY0" fmla="*/ 0 h 10000"/>
                <a:gd name="connsiteX1" fmla="*/ 8517 w 8517"/>
                <a:gd name="connsiteY1" fmla="*/ 205 h 10000"/>
                <a:gd name="connsiteX2" fmla="*/ 7841 w 8517"/>
                <a:gd name="connsiteY2" fmla="*/ 9096 h 10000"/>
                <a:gd name="connsiteX3" fmla="*/ 1927 w 8517"/>
                <a:gd name="connsiteY3" fmla="*/ 10000 h 10000"/>
                <a:gd name="connsiteX4" fmla="*/ 0 w 8517"/>
                <a:gd name="connsiteY4" fmla="*/ 0 h 10000"/>
                <a:gd name="connsiteX0" fmla="*/ 0 w 10000"/>
                <a:gd name="connsiteY0" fmla="*/ 0 h 9096"/>
                <a:gd name="connsiteX1" fmla="*/ 10000 w 10000"/>
                <a:gd name="connsiteY1" fmla="*/ 205 h 9096"/>
                <a:gd name="connsiteX2" fmla="*/ 9206 w 10000"/>
                <a:gd name="connsiteY2" fmla="*/ 9096 h 9096"/>
                <a:gd name="connsiteX3" fmla="*/ 1727 w 10000"/>
                <a:gd name="connsiteY3" fmla="*/ 8412 h 9096"/>
                <a:gd name="connsiteX4" fmla="*/ 0 w 10000"/>
                <a:gd name="connsiteY4" fmla="*/ 0 h 9096"/>
                <a:gd name="connsiteX0" fmla="*/ 0 w 10000"/>
                <a:gd name="connsiteY0" fmla="*/ 0 h 9651"/>
                <a:gd name="connsiteX1" fmla="*/ 10000 w 10000"/>
                <a:gd name="connsiteY1" fmla="*/ 225 h 9651"/>
                <a:gd name="connsiteX2" fmla="*/ 8536 w 10000"/>
                <a:gd name="connsiteY2" fmla="*/ 9651 h 9651"/>
                <a:gd name="connsiteX3" fmla="*/ 1727 w 10000"/>
                <a:gd name="connsiteY3" fmla="*/ 9248 h 9651"/>
                <a:gd name="connsiteX4" fmla="*/ 0 w 10000"/>
                <a:gd name="connsiteY4" fmla="*/ 0 h 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651">
                  <a:moveTo>
                    <a:pt x="0" y="0"/>
                  </a:moveTo>
                  <a:lnTo>
                    <a:pt x="10000" y="225"/>
                  </a:lnTo>
                  <a:cubicBezTo>
                    <a:pt x="9736" y="3484"/>
                    <a:pt x="8800" y="6392"/>
                    <a:pt x="8536" y="9651"/>
                  </a:cubicBezTo>
                  <a:lnTo>
                    <a:pt x="1727" y="9248"/>
                  </a:lnTo>
                  <a:lnTo>
                    <a:pt x="0" y="0"/>
                  </a:lnTo>
                  <a:close/>
                </a:path>
              </a:pathLst>
            </a:custGeom>
            <a:solidFill>
              <a:schemeClr val="accent1"/>
            </a:solidFill>
            <a:ln w="9525">
              <a:solidFill>
                <a:schemeClr val="tx1"/>
              </a:solidFill>
              <a:round/>
              <a:headEnd/>
              <a:tailEnd/>
            </a:ln>
          </p:spPr>
          <p:txBody>
            <a:bodyPr/>
            <a:lstStyle/>
            <a:p>
              <a:endParaRPr lang="en-US"/>
            </a:p>
          </p:txBody>
        </p:sp>
        <p:sp>
          <p:nvSpPr>
            <p:cNvPr id="256" name="Freeform 78"/>
            <p:cNvSpPr>
              <a:spLocks/>
            </p:cNvSpPr>
            <p:nvPr/>
          </p:nvSpPr>
          <p:spPr bwMode="auto">
            <a:xfrm>
              <a:off x="4720999" y="2115231"/>
              <a:ext cx="123825" cy="1104900"/>
            </a:xfrm>
            <a:custGeom>
              <a:avLst/>
              <a:gdLst>
                <a:gd name="T0" fmla="*/ 65 w 78"/>
                <a:gd name="T1" fmla="*/ 0 h 696"/>
                <a:gd name="T2" fmla="*/ 75 w 78"/>
                <a:gd name="T3" fmla="*/ 37 h 696"/>
                <a:gd name="T4" fmla="*/ 68 w 78"/>
                <a:gd name="T5" fmla="*/ 64 h 696"/>
                <a:gd name="T6" fmla="*/ 61 w 78"/>
                <a:gd name="T7" fmla="*/ 88 h 696"/>
                <a:gd name="T8" fmla="*/ 61 w 78"/>
                <a:gd name="T9" fmla="*/ 106 h 696"/>
                <a:gd name="T10" fmla="*/ 71 w 78"/>
                <a:gd name="T11" fmla="*/ 144 h 696"/>
                <a:gd name="T12" fmla="*/ 55 w 78"/>
                <a:gd name="T13" fmla="*/ 162 h 696"/>
                <a:gd name="T14" fmla="*/ 55 w 78"/>
                <a:gd name="T15" fmla="*/ 209 h 696"/>
                <a:gd name="T16" fmla="*/ 65 w 78"/>
                <a:gd name="T17" fmla="*/ 224 h 696"/>
                <a:gd name="T18" fmla="*/ 71 w 78"/>
                <a:gd name="T19" fmla="*/ 272 h 696"/>
                <a:gd name="T20" fmla="*/ 25 w 78"/>
                <a:gd name="T21" fmla="*/ 302 h 696"/>
                <a:gd name="T22" fmla="*/ 32 w 78"/>
                <a:gd name="T23" fmla="*/ 416 h 696"/>
                <a:gd name="T24" fmla="*/ 15 w 78"/>
                <a:gd name="T25" fmla="*/ 465 h 696"/>
                <a:gd name="T26" fmla="*/ 2 w 78"/>
                <a:gd name="T27" fmla="*/ 537 h 696"/>
                <a:gd name="T28" fmla="*/ 25 w 78"/>
                <a:gd name="T29" fmla="*/ 602 h 696"/>
                <a:gd name="T30" fmla="*/ 26 w 78"/>
                <a:gd name="T31" fmla="*/ 696 h 6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696"/>
                <a:gd name="T50" fmla="*/ 78 w 78"/>
                <a:gd name="T51" fmla="*/ 696 h 6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696">
                  <a:moveTo>
                    <a:pt x="65" y="0"/>
                  </a:moveTo>
                  <a:cubicBezTo>
                    <a:pt x="66" y="6"/>
                    <a:pt x="74" y="26"/>
                    <a:pt x="75" y="37"/>
                  </a:cubicBezTo>
                  <a:cubicBezTo>
                    <a:pt x="76" y="47"/>
                    <a:pt x="71" y="56"/>
                    <a:pt x="68" y="64"/>
                  </a:cubicBezTo>
                  <a:cubicBezTo>
                    <a:pt x="66" y="73"/>
                    <a:pt x="62" y="81"/>
                    <a:pt x="61" y="88"/>
                  </a:cubicBezTo>
                  <a:cubicBezTo>
                    <a:pt x="61" y="95"/>
                    <a:pt x="60" y="96"/>
                    <a:pt x="61" y="106"/>
                  </a:cubicBezTo>
                  <a:cubicBezTo>
                    <a:pt x="63" y="115"/>
                    <a:pt x="72" y="135"/>
                    <a:pt x="71" y="144"/>
                  </a:cubicBezTo>
                  <a:cubicBezTo>
                    <a:pt x="71" y="154"/>
                    <a:pt x="57" y="151"/>
                    <a:pt x="55" y="162"/>
                  </a:cubicBezTo>
                  <a:cubicBezTo>
                    <a:pt x="52" y="173"/>
                    <a:pt x="53" y="198"/>
                    <a:pt x="55" y="209"/>
                  </a:cubicBezTo>
                  <a:cubicBezTo>
                    <a:pt x="56" y="219"/>
                    <a:pt x="62" y="214"/>
                    <a:pt x="65" y="224"/>
                  </a:cubicBezTo>
                  <a:cubicBezTo>
                    <a:pt x="67" y="235"/>
                    <a:pt x="78" y="259"/>
                    <a:pt x="71" y="272"/>
                  </a:cubicBezTo>
                  <a:cubicBezTo>
                    <a:pt x="65" y="285"/>
                    <a:pt x="32" y="278"/>
                    <a:pt x="25" y="302"/>
                  </a:cubicBezTo>
                  <a:cubicBezTo>
                    <a:pt x="18" y="326"/>
                    <a:pt x="33" y="389"/>
                    <a:pt x="32" y="416"/>
                  </a:cubicBezTo>
                  <a:cubicBezTo>
                    <a:pt x="30" y="443"/>
                    <a:pt x="20" y="445"/>
                    <a:pt x="15" y="465"/>
                  </a:cubicBezTo>
                  <a:cubicBezTo>
                    <a:pt x="10" y="485"/>
                    <a:pt x="0" y="514"/>
                    <a:pt x="2" y="537"/>
                  </a:cubicBezTo>
                  <a:cubicBezTo>
                    <a:pt x="3" y="560"/>
                    <a:pt x="21" y="575"/>
                    <a:pt x="25" y="602"/>
                  </a:cubicBezTo>
                  <a:cubicBezTo>
                    <a:pt x="29" y="629"/>
                    <a:pt x="26" y="677"/>
                    <a:pt x="26" y="696"/>
                  </a:cubicBezTo>
                </a:path>
              </a:pathLst>
            </a:custGeom>
            <a:noFill/>
            <a:ln w="9525">
              <a:solidFill>
                <a:srgbClr val="3366FF"/>
              </a:solidFill>
              <a:round/>
              <a:headEnd/>
              <a:tailEnd/>
            </a:ln>
          </p:spPr>
          <p:txBody>
            <a:bodyPr/>
            <a:lstStyle/>
            <a:p>
              <a:endParaRPr lang="en-US" dirty="0"/>
            </a:p>
          </p:txBody>
        </p:sp>
        <p:sp>
          <p:nvSpPr>
            <p:cNvPr id="257" name="Freeform 78"/>
            <p:cNvSpPr>
              <a:spLocks/>
            </p:cNvSpPr>
            <p:nvPr/>
          </p:nvSpPr>
          <p:spPr bwMode="auto">
            <a:xfrm flipH="1">
              <a:off x="4767944" y="2122714"/>
              <a:ext cx="105456" cy="1140957"/>
            </a:xfrm>
            <a:custGeom>
              <a:avLst/>
              <a:gdLst>
                <a:gd name="T0" fmla="*/ 65 w 78"/>
                <a:gd name="T1" fmla="*/ 0 h 696"/>
                <a:gd name="T2" fmla="*/ 75 w 78"/>
                <a:gd name="T3" fmla="*/ 37 h 696"/>
                <a:gd name="T4" fmla="*/ 68 w 78"/>
                <a:gd name="T5" fmla="*/ 64 h 696"/>
                <a:gd name="T6" fmla="*/ 61 w 78"/>
                <a:gd name="T7" fmla="*/ 88 h 696"/>
                <a:gd name="T8" fmla="*/ 61 w 78"/>
                <a:gd name="T9" fmla="*/ 106 h 696"/>
                <a:gd name="T10" fmla="*/ 71 w 78"/>
                <a:gd name="T11" fmla="*/ 144 h 696"/>
                <a:gd name="T12" fmla="*/ 55 w 78"/>
                <a:gd name="T13" fmla="*/ 162 h 696"/>
                <a:gd name="T14" fmla="*/ 55 w 78"/>
                <a:gd name="T15" fmla="*/ 209 h 696"/>
                <a:gd name="T16" fmla="*/ 65 w 78"/>
                <a:gd name="T17" fmla="*/ 224 h 696"/>
                <a:gd name="T18" fmla="*/ 71 w 78"/>
                <a:gd name="T19" fmla="*/ 272 h 696"/>
                <a:gd name="T20" fmla="*/ 25 w 78"/>
                <a:gd name="T21" fmla="*/ 302 h 696"/>
                <a:gd name="T22" fmla="*/ 32 w 78"/>
                <a:gd name="T23" fmla="*/ 416 h 696"/>
                <a:gd name="T24" fmla="*/ 15 w 78"/>
                <a:gd name="T25" fmla="*/ 465 h 696"/>
                <a:gd name="T26" fmla="*/ 2 w 78"/>
                <a:gd name="T27" fmla="*/ 537 h 696"/>
                <a:gd name="T28" fmla="*/ 25 w 78"/>
                <a:gd name="T29" fmla="*/ 602 h 696"/>
                <a:gd name="T30" fmla="*/ 26 w 78"/>
                <a:gd name="T31" fmla="*/ 696 h 6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696"/>
                <a:gd name="T50" fmla="*/ 78 w 78"/>
                <a:gd name="T51" fmla="*/ 696 h 6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696">
                  <a:moveTo>
                    <a:pt x="65" y="0"/>
                  </a:moveTo>
                  <a:cubicBezTo>
                    <a:pt x="66" y="6"/>
                    <a:pt x="74" y="26"/>
                    <a:pt x="75" y="37"/>
                  </a:cubicBezTo>
                  <a:cubicBezTo>
                    <a:pt x="76" y="47"/>
                    <a:pt x="71" y="56"/>
                    <a:pt x="68" y="64"/>
                  </a:cubicBezTo>
                  <a:cubicBezTo>
                    <a:pt x="66" y="73"/>
                    <a:pt x="62" y="81"/>
                    <a:pt x="61" y="88"/>
                  </a:cubicBezTo>
                  <a:cubicBezTo>
                    <a:pt x="61" y="95"/>
                    <a:pt x="60" y="96"/>
                    <a:pt x="61" y="106"/>
                  </a:cubicBezTo>
                  <a:cubicBezTo>
                    <a:pt x="63" y="115"/>
                    <a:pt x="72" y="135"/>
                    <a:pt x="71" y="144"/>
                  </a:cubicBezTo>
                  <a:cubicBezTo>
                    <a:pt x="71" y="154"/>
                    <a:pt x="57" y="151"/>
                    <a:pt x="55" y="162"/>
                  </a:cubicBezTo>
                  <a:cubicBezTo>
                    <a:pt x="52" y="173"/>
                    <a:pt x="53" y="198"/>
                    <a:pt x="55" y="209"/>
                  </a:cubicBezTo>
                  <a:cubicBezTo>
                    <a:pt x="56" y="219"/>
                    <a:pt x="62" y="214"/>
                    <a:pt x="65" y="224"/>
                  </a:cubicBezTo>
                  <a:cubicBezTo>
                    <a:pt x="67" y="235"/>
                    <a:pt x="78" y="259"/>
                    <a:pt x="71" y="272"/>
                  </a:cubicBezTo>
                  <a:cubicBezTo>
                    <a:pt x="65" y="285"/>
                    <a:pt x="32" y="278"/>
                    <a:pt x="25" y="302"/>
                  </a:cubicBezTo>
                  <a:cubicBezTo>
                    <a:pt x="18" y="326"/>
                    <a:pt x="33" y="389"/>
                    <a:pt x="32" y="416"/>
                  </a:cubicBezTo>
                  <a:cubicBezTo>
                    <a:pt x="30" y="443"/>
                    <a:pt x="20" y="445"/>
                    <a:pt x="15" y="465"/>
                  </a:cubicBezTo>
                  <a:cubicBezTo>
                    <a:pt x="10" y="485"/>
                    <a:pt x="0" y="514"/>
                    <a:pt x="2" y="537"/>
                  </a:cubicBezTo>
                  <a:cubicBezTo>
                    <a:pt x="3" y="560"/>
                    <a:pt x="21" y="575"/>
                    <a:pt x="25" y="602"/>
                  </a:cubicBezTo>
                  <a:cubicBezTo>
                    <a:pt x="29" y="629"/>
                    <a:pt x="26" y="677"/>
                    <a:pt x="26" y="696"/>
                  </a:cubicBezTo>
                </a:path>
              </a:pathLst>
            </a:custGeom>
            <a:noFill/>
            <a:ln w="9525">
              <a:solidFill>
                <a:srgbClr val="3366FF"/>
              </a:solidFill>
              <a:round/>
              <a:headEnd/>
              <a:tailEnd/>
            </a:ln>
          </p:spPr>
          <p:txBody>
            <a:bodyPr/>
            <a:lstStyle/>
            <a:p>
              <a:endParaRPr lang="en-US"/>
            </a:p>
          </p:txBody>
        </p:sp>
        <p:sp>
          <p:nvSpPr>
            <p:cNvPr id="258" name="Freeform 257"/>
            <p:cNvSpPr/>
            <p:nvPr/>
          </p:nvSpPr>
          <p:spPr>
            <a:xfrm>
              <a:off x="4800600" y="1810503"/>
              <a:ext cx="2245659" cy="327579"/>
            </a:xfrm>
            <a:custGeom>
              <a:avLst/>
              <a:gdLst>
                <a:gd name="connsiteX0" fmla="*/ 2245659 w 2245659"/>
                <a:gd name="connsiteY0" fmla="*/ 327579 h 327579"/>
                <a:gd name="connsiteX1" fmla="*/ 1559859 w 2245659"/>
                <a:gd name="connsiteY1" fmla="*/ 58638 h 327579"/>
                <a:gd name="connsiteX2" fmla="*/ 389965 w 2245659"/>
                <a:gd name="connsiteY2" fmla="*/ 4850 h 327579"/>
                <a:gd name="connsiteX3" fmla="*/ 0 w 2245659"/>
                <a:gd name="connsiteY3" fmla="*/ 139321 h 327579"/>
              </a:gdLst>
              <a:ahLst/>
              <a:cxnLst>
                <a:cxn ang="0">
                  <a:pos x="connsiteX0" y="connsiteY0"/>
                </a:cxn>
                <a:cxn ang="0">
                  <a:pos x="connsiteX1" y="connsiteY1"/>
                </a:cxn>
                <a:cxn ang="0">
                  <a:pos x="connsiteX2" y="connsiteY2"/>
                </a:cxn>
                <a:cxn ang="0">
                  <a:pos x="connsiteX3" y="connsiteY3"/>
                </a:cxn>
              </a:cxnLst>
              <a:rect l="l" t="t" r="r" b="b"/>
              <a:pathLst>
                <a:path w="2245659" h="327579">
                  <a:moveTo>
                    <a:pt x="2245659" y="327579"/>
                  </a:moveTo>
                  <a:cubicBezTo>
                    <a:pt x="2057400" y="220002"/>
                    <a:pt x="1869141" y="112426"/>
                    <a:pt x="1559859" y="58638"/>
                  </a:cubicBezTo>
                  <a:cubicBezTo>
                    <a:pt x="1250577" y="4850"/>
                    <a:pt x="649942" y="-8597"/>
                    <a:pt x="389965" y="4850"/>
                  </a:cubicBezTo>
                  <a:cubicBezTo>
                    <a:pt x="129988" y="18297"/>
                    <a:pt x="64994" y="78809"/>
                    <a:pt x="0" y="139321"/>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3300700"/>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body" sz="half" idx="1"/>
          </p:nvPr>
        </p:nvSpPr>
        <p:spPr>
          <a:xfrm>
            <a:off x="457200" y="1600200"/>
            <a:ext cx="3981450" cy="4525963"/>
          </a:xfrm>
          <a:solidFill>
            <a:schemeClr val="bg1"/>
          </a:solidFill>
        </p:spPr>
        <p:txBody>
          <a:bodyPr>
            <a:noAutofit/>
          </a:bodyPr>
          <a:lstStyle/>
          <a:p>
            <a:pPr marL="228600" indent="-228600" eaLnBrk="1" hangingPunct="1"/>
            <a:r>
              <a:rPr lang="en-US" sz="2000" b="1" dirty="0" smtClean="0"/>
              <a:t>Ring dikes</a:t>
            </a:r>
          </a:p>
          <a:p>
            <a:pPr marL="571500" lvl="1" indent="-171450" eaLnBrk="1" hangingPunct="1"/>
            <a:r>
              <a:rPr lang="en-US" sz="1800" dirty="0" smtClean="0"/>
              <a:t>Retains runoff and promotes infiltration</a:t>
            </a:r>
          </a:p>
          <a:p>
            <a:pPr marL="571500" lvl="1" indent="-171450" eaLnBrk="1" hangingPunct="1"/>
            <a:r>
              <a:rPr lang="en-US" sz="1800" dirty="0" smtClean="0"/>
              <a:t>Traps sediments</a:t>
            </a:r>
          </a:p>
          <a:p>
            <a:pPr marL="571500" lvl="1" indent="-171450" eaLnBrk="1" hangingPunct="1"/>
            <a:r>
              <a:rPr lang="en-US" sz="1800" dirty="0" smtClean="0"/>
              <a:t>Minimal maintenance</a:t>
            </a:r>
          </a:p>
          <a:p>
            <a:pPr marL="571500" lvl="1" indent="-171450" eaLnBrk="1" hangingPunct="1"/>
            <a:endParaRPr lang="en-US" sz="1800" dirty="0" smtClean="0"/>
          </a:p>
          <a:p>
            <a:pPr marL="228600" indent="-228600" eaLnBrk="1" hangingPunct="1"/>
            <a:r>
              <a:rPr lang="en-US" sz="2000" b="1" dirty="0" smtClean="0"/>
              <a:t>Deep plowing and/or planting deep-rooted vegetation</a:t>
            </a:r>
          </a:p>
          <a:p>
            <a:pPr marL="571500" lvl="1" indent="-171450" eaLnBrk="1" hangingPunct="1"/>
            <a:r>
              <a:rPr lang="en-US" sz="1800" dirty="0" smtClean="0"/>
              <a:t>Breaks up low permeability layers</a:t>
            </a:r>
          </a:p>
          <a:p>
            <a:pPr marL="571500" lvl="1" indent="-171450" eaLnBrk="1" hangingPunct="1"/>
            <a:r>
              <a:rPr lang="en-US" sz="1800" dirty="0" smtClean="0"/>
              <a:t>Roots establish channels for percolation</a:t>
            </a:r>
          </a:p>
          <a:p>
            <a:pPr marL="571500" lvl="1" indent="-171450" eaLnBrk="1" hangingPunct="1"/>
            <a:r>
              <a:rPr lang="en-US" sz="1800" dirty="0" smtClean="0"/>
              <a:t>Flood-tolerant grasses provide forage crop</a:t>
            </a:r>
          </a:p>
        </p:txBody>
      </p:sp>
      <p:sp>
        <p:nvSpPr>
          <p:cNvPr id="34818" name="Rectangle 3"/>
          <p:cNvSpPr>
            <a:spLocks noGrp="1" noChangeArrowheads="1"/>
          </p:cNvSpPr>
          <p:nvPr>
            <p:ph type="title"/>
          </p:nvPr>
        </p:nvSpPr>
        <p:spPr/>
        <p:txBody>
          <a:bodyPr>
            <a:normAutofit/>
          </a:bodyPr>
          <a:lstStyle/>
          <a:p>
            <a:pPr eaLnBrk="1" hangingPunct="1"/>
            <a:r>
              <a:rPr lang="en-US" sz="3200" b="1" dirty="0" smtClean="0"/>
              <a:t>Playa Modification Alternatives</a:t>
            </a:r>
          </a:p>
        </p:txBody>
      </p:sp>
      <p:sp>
        <p:nvSpPr>
          <p:cNvPr id="34819" name="Freeform 2"/>
          <p:cNvSpPr>
            <a:spLocks/>
          </p:cNvSpPr>
          <p:nvPr/>
        </p:nvSpPr>
        <p:spPr bwMode="auto">
          <a:xfrm>
            <a:off x="6353519" y="2146300"/>
            <a:ext cx="1329982" cy="106363"/>
          </a:xfrm>
          <a:custGeom>
            <a:avLst/>
            <a:gdLst>
              <a:gd name="T0" fmla="*/ 0 w 890"/>
              <a:gd name="T1" fmla="*/ 1 h 67"/>
              <a:gd name="T2" fmla="*/ 890 w 890"/>
              <a:gd name="T3" fmla="*/ 0 h 67"/>
              <a:gd name="T4" fmla="*/ 721 w 890"/>
              <a:gd name="T5" fmla="*/ 59 h 67"/>
              <a:gd name="T6" fmla="*/ 258 w 890"/>
              <a:gd name="T7" fmla="*/ 67 h 67"/>
              <a:gd name="T8" fmla="*/ 0 w 890"/>
              <a:gd name="T9" fmla="*/ 1 h 67"/>
              <a:gd name="T10" fmla="*/ 0 60000 65536"/>
              <a:gd name="T11" fmla="*/ 0 60000 65536"/>
              <a:gd name="T12" fmla="*/ 0 60000 65536"/>
              <a:gd name="T13" fmla="*/ 0 60000 65536"/>
              <a:gd name="T14" fmla="*/ 0 60000 65536"/>
              <a:gd name="T15" fmla="*/ 0 w 890"/>
              <a:gd name="T16" fmla="*/ 0 h 67"/>
              <a:gd name="T17" fmla="*/ 890 w 890"/>
              <a:gd name="T18" fmla="*/ 67 h 67"/>
              <a:gd name="connsiteX0" fmla="*/ 0 w 10000"/>
              <a:gd name="connsiteY0" fmla="*/ 149 h 10000"/>
              <a:gd name="connsiteX1" fmla="*/ 9000 w 10000"/>
              <a:gd name="connsiteY1" fmla="*/ 3037 h 10000"/>
              <a:gd name="connsiteX2" fmla="*/ 10000 w 10000"/>
              <a:gd name="connsiteY2" fmla="*/ 0 h 10000"/>
              <a:gd name="connsiteX3" fmla="*/ 8101 w 10000"/>
              <a:gd name="connsiteY3" fmla="*/ 8806 h 10000"/>
              <a:gd name="connsiteX4" fmla="*/ 2899 w 10000"/>
              <a:gd name="connsiteY4" fmla="*/ 10000 h 10000"/>
              <a:gd name="connsiteX5" fmla="*/ 0 w 10000"/>
              <a:gd name="connsiteY5" fmla="*/ 149 h 10000"/>
              <a:gd name="connsiteX0" fmla="*/ 0 w 9435"/>
              <a:gd name="connsiteY0" fmla="*/ 3034 h 10000"/>
              <a:gd name="connsiteX1" fmla="*/ 8435 w 9435"/>
              <a:gd name="connsiteY1" fmla="*/ 3037 h 10000"/>
              <a:gd name="connsiteX2" fmla="*/ 9435 w 9435"/>
              <a:gd name="connsiteY2" fmla="*/ 0 h 10000"/>
              <a:gd name="connsiteX3" fmla="*/ 7536 w 9435"/>
              <a:gd name="connsiteY3" fmla="*/ 8806 h 10000"/>
              <a:gd name="connsiteX4" fmla="*/ 2334 w 9435"/>
              <a:gd name="connsiteY4" fmla="*/ 10000 h 10000"/>
              <a:gd name="connsiteX5" fmla="*/ 0 w 9435"/>
              <a:gd name="connsiteY5" fmla="*/ 3034 h 10000"/>
              <a:gd name="connsiteX0" fmla="*/ 0 w 9977"/>
              <a:gd name="connsiteY0" fmla="*/ 1880 h 10000"/>
              <a:gd name="connsiteX1" fmla="*/ 8917 w 9977"/>
              <a:gd name="connsiteY1" fmla="*/ 3037 h 10000"/>
              <a:gd name="connsiteX2" fmla="*/ 9977 w 9977"/>
              <a:gd name="connsiteY2" fmla="*/ 0 h 10000"/>
              <a:gd name="connsiteX3" fmla="*/ 7964 w 9977"/>
              <a:gd name="connsiteY3" fmla="*/ 8806 h 10000"/>
              <a:gd name="connsiteX4" fmla="*/ 2451 w 9977"/>
              <a:gd name="connsiteY4" fmla="*/ 10000 h 10000"/>
              <a:gd name="connsiteX5" fmla="*/ 0 w 9977"/>
              <a:gd name="connsiteY5" fmla="*/ 18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7" h="10000">
                <a:moveTo>
                  <a:pt x="0" y="1880"/>
                </a:moveTo>
                <a:lnTo>
                  <a:pt x="8917" y="3037"/>
                </a:lnTo>
                <a:lnTo>
                  <a:pt x="9977" y="0"/>
                </a:lnTo>
                <a:lnTo>
                  <a:pt x="7964" y="8806"/>
                </a:lnTo>
                <a:lnTo>
                  <a:pt x="2451" y="10000"/>
                </a:lnTo>
                <a:lnTo>
                  <a:pt x="0" y="1880"/>
                </a:lnTo>
                <a:close/>
              </a:path>
            </a:pathLst>
          </a:custGeom>
          <a:solidFill>
            <a:schemeClr val="accent1"/>
          </a:solidFill>
          <a:ln w="9525">
            <a:solidFill>
              <a:schemeClr val="tx1"/>
            </a:solidFill>
            <a:round/>
            <a:headEnd/>
            <a:tailEnd/>
          </a:ln>
        </p:spPr>
        <p:txBody>
          <a:bodyPr/>
          <a:lstStyle/>
          <a:p>
            <a:endParaRPr lang="en-US"/>
          </a:p>
        </p:txBody>
      </p:sp>
      <p:sp>
        <p:nvSpPr>
          <p:cNvPr id="34820" name="Rectangle 5"/>
          <p:cNvSpPr>
            <a:spLocks noChangeArrowheads="1"/>
          </p:cNvSpPr>
          <p:nvPr/>
        </p:nvSpPr>
        <p:spPr bwMode="auto">
          <a:xfrm>
            <a:off x="4552950" y="1638300"/>
            <a:ext cx="4210050" cy="1711325"/>
          </a:xfrm>
          <a:prstGeom prst="rect">
            <a:avLst/>
          </a:prstGeom>
          <a:noFill/>
          <a:ln w="9525">
            <a:solidFill>
              <a:schemeClr val="tx1"/>
            </a:solidFill>
            <a:miter lim="800000"/>
            <a:headEnd/>
            <a:tailEnd/>
          </a:ln>
        </p:spPr>
        <p:txBody>
          <a:bodyPr wrap="none" anchor="ctr"/>
          <a:lstStyle/>
          <a:p>
            <a:endParaRPr lang="en-US"/>
          </a:p>
        </p:txBody>
      </p:sp>
      <p:sp>
        <p:nvSpPr>
          <p:cNvPr id="34821" name="Freeform 6"/>
          <p:cNvSpPr>
            <a:spLocks/>
          </p:cNvSpPr>
          <p:nvPr/>
        </p:nvSpPr>
        <p:spPr bwMode="auto">
          <a:xfrm>
            <a:off x="4552950" y="2008188"/>
            <a:ext cx="4210796" cy="758825"/>
          </a:xfrm>
          <a:custGeom>
            <a:avLst/>
            <a:gdLst>
              <a:gd name="T0" fmla="*/ 3168 w 3169"/>
              <a:gd name="T1" fmla="*/ 86 h 1089"/>
              <a:gd name="T2" fmla="*/ 3168 w 3169"/>
              <a:gd name="T3" fmla="*/ 1086 h 1089"/>
              <a:gd name="T4" fmla="*/ 0 w 3169"/>
              <a:gd name="T5" fmla="*/ 1089 h 1089"/>
              <a:gd name="T6" fmla="*/ 0 w 3169"/>
              <a:gd name="T7" fmla="*/ 18 h 1089"/>
              <a:gd name="T8" fmla="*/ 216 w 3169"/>
              <a:gd name="T9" fmla="*/ 22 h 1089"/>
              <a:gd name="T10" fmla="*/ 452 w 3169"/>
              <a:gd name="T11" fmla="*/ 54 h 1089"/>
              <a:gd name="T12" fmla="*/ 606 w 3169"/>
              <a:gd name="T13" fmla="*/ 120 h 1089"/>
              <a:gd name="T14" fmla="*/ 899 w 3169"/>
              <a:gd name="T15" fmla="*/ 152 h 1089"/>
              <a:gd name="T16" fmla="*/ 1313 w 3169"/>
              <a:gd name="T17" fmla="*/ 193 h 1089"/>
              <a:gd name="T18" fmla="*/ 1595 w 3169"/>
              <a:gd name="T19" fmla="*/ 294 h 1089"/>
              <a:gd name="T20" fmla="*/ 1979 w 3169"/>
              <a:gd name="T21" fmla="*/ 307 h 1089"/>
              <a:gd name="T22" fmla="*/ 2156 w 3169"/>
              <a:gd name="T23" fmla="*/ 306 h 1089"/>
              <a:gd name="T24" fmla="*/ 2272 w 3169"/>
              <a:gd name="T25" fmla="*/ 245 h 1089"/>
              <a:gd name="T26" fmla="*/ 2472 w 3169"/>
              <a:gd name="T27" fmla="*/ 138 h 1089"/>
              <a:gd name="T28" fmla="*/ 2808 w 3169"/>
              <a:gd name="T29" fmla="*/ 58 h 1089"/>
              <a:gd name="T30" fmla="*/ 3168 w 3169"/>
              <a:gd name="T31" fmla="*/ 0 h 10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69"/>
              <a:gd name="T49" fmla="*/ 0 h 1089"/>
              <a:gd name="T50" fmla="*/ 3169 w 3169"/>
              <a:gd name="T51" fmla="*/ 1089 h 1089"/>
              <a:gd name="connsiteX0" fmla="*/ 9997 w 9998"/>
              <a:gd name="connsiteY0" fmla="*/ 790 h 10000"/>
              <a:gd name="connsiteX1" fmla="*/ 9997 w 9998"/>
              <a:gd name="connsiteY1" fmla="*/ 9972 h 10000"/>
              <a:gd name="connsiteX2" fmla="*/ 0 w 9998"/>
              <a:gd name="connsiteY2" fmla="*/ 10000 h 10000"/>
              <a:gd name="connsiteX3" fmla="*/ 0 w 9998"/>
              <a:gd name="connsiteY3" fmla="*/ 165 h 10000"/>
              <a:gd name="connsiteX4" fmla="*/ 682 w 9998"/>
              <a:gd name="connsiteY4" fmla="*/ 202 h 10000"/>
              <a:gd name="connsiteX5" fmla="*/ 1426 w 9998"/>
              <a:gd name="connsiteY5" fmla="*/ 496 h 10000"/>
              <a:gd name="connsiteX6" fmla="*/ 1912 w 9998"/>
              <a:gd name="connsiteY6" fmla="*/ 1102 h 10000"/>
              <a:gd name="connsiteX7" fmla="*/ 2128 w 9998"/>
              <a:gd name="connsiteY7" fmla="*/ 1218 h 10000"/>
              <a:gd name="connsiteX8" fmla="*/ 2837 w 9998"/>
              <a:gd name="connsiteY8" fmla="*/ 1396 h 10000"/>
              <a:gd name="connsiteX9" fmla="*/ 4143 w 9998"/>
              <a:gd name="connsiteY9" fmla="*/ 1772 h 10000"/>
              <a:gd name="connsiteX10" fmla="*/ 5033 w 9998"/>
              <a:gd name="connsiteY10" fmla="*/ 2700 h 10000"/>
              <a:gd name="connsiteX11" fmla="*/ 6245 w 9998"/>
              <a:gd name="connsiteY11" fmla="*/ 2819 h 10000"/>
              <a:gd name="connsiteX12" fmla="*/ 6803 w 9998"/>
              <a:gd name="connsiteY12" fmla="*/ 2810 h 10000"/>
              <a:gd name="connsiteX13" fmla="*/ 7169 w 9998"/>
              <a:gd name="connsiteY13" fmla="*/ 2250 h 10000"/>
              <a:gd name="connsiteX14" fmla="*/ 7801 w 9998"/>
              <a:gd name="connsiteY14" fmla="*/ 1267 h 10000"/>
              <a:gd name="connsiteX15" fmla="*/ 8861 w 9998"/>
              <a:gd name="connsiteY15" fmla="*/ 533 h 10000"/>
              <a:gd name="connsiteX16" fmla="*/ 9997 w 9998"/>
              <a:gd name="connsiteY16"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128 w 10000"/>
              <a:gd name="connsiteY7" fmla="*/ 1218 h 10000"/>
              <a:gd name="connsiteX8" fmla="*/ 2481 w 10000"/>
              <a:gd name="connsiteY8" fmla="*/ 1218 h 10000"/>
              <a:gd name="connsiteX9" fmla="*/ 2838 w 10000"/>
              <a:gd name="connsiteY9" fmla="*/ 1396 h 10000"/>
              <a:gd name="connsiteX10" fmla="*/ 4144 w 10000"/>
              <a:gd name="connsiteY10" fmla="*/ 1772 h 10000"/>
              <a:gd name="connsiteX11" fmla="*/ 5034 w 10000"/>
              <a:gd name="connsiteY11" fmla="*/ 2700 h 10000"/>
              <a:gd name="connsiteX12" fmla="*/ 6246 w 10000"/>
              <a:gd name="connsiteY12" fmla="*/ 2819 h 10000"/>
              <a:gd name="connsiteX13" fmla="*/ 6804 w 10000"/>
              <a:gd name="connsiteY13" fmla="*/ 2810 h 10000"/>
              <a:gd name="connsiteX14" fmla="*/ 7170 w 10000"/>
              <a:gd name="connsiteY14" fmla="*/ 2250 h 10000"/>
              <a:gd name="connsiteX15" fmla="*/ 7803 w 10000"/>
              <a:gd name="connsiteY15" fmla="*/ 1267 h 10000"/>
              <a:gd name="connsiteX16" fmla="*/ 8863 w 10000"/>
              <a:gd name="connsiteY16" fmla="*/ 533 h 10000"/>
              <a:gd name="connsiteX17" fmla="*/ 9999 w 10000"/>
              <a:gd name="connsiteY17"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128 w 10000"/>
              <a:gd name="connsiteY7" fmla="*/ 1218 h 10000"/>
              <a:gd name="connsiteX8" fmla="*/ 2481 w 10000"/>
              <a:gd name="connsiteY8" fmla="*/ 1218 h 10000"/>
              <a:gd name="connsiteX9" fmla="*/ 2481 w 10000"/>
              <a:gd name="connsiteY9" fmla="*/ 1218 h 10000"/>
              <a:gd name="connsiteX10" fmla="*/ 2838 w 10000"/>
              <a:gd name="connsiteY10" fmla="*/ 1396 h 10000"/>
              <a:gd name="connsiteX11" fmla="*/ 4144 w 10000"/>
              <a:gd name="connsiteY11" fmla="*/ 1772 h 10000"/>
              <a:gd name="connsiteX12" fmla="*/ 5034 w 10000"/>
              <a:gd name="connsiteY12" fmla="*/ 2700 h 10000"/>
              <a:gd name="connsiteX13" fmla="*/ 6246 w 10000"/>
              <a:gd name="connsiteY13" fmla="*/ 2819 h 10000"/>
              <a:gd name="connsiteX14" fmla="*/ 6804 w 10000"/>
              <a:gd name="connsiteY14" fmla="*/ 2810 h 10000"/>
              <a:gd name="connsiteX15" fmla="*/ 7170 w 10000"/>
              <a:gd name="connsiteY15" fmla="*/ 2250 h 10000"/>
              <a:gd name="connsiteX16" fmla="*/ 7803 w 10000"/>
              <a:gd name="connsiteY16" fmla="*/ 1267 h 10000"/>
              <a:gd name="connsiteX17" fmla="*/ 8863 w 10000"/>
              <a:gd name="connsiteY17" fmla="*/ 533 h 10000"/>
              <a:gd name="connsiteX18" fmla="*/ 9999 w 10000"/>
              <a:gd name="connsiteY18"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128 w 10000"/>
              <a:gd name="connsiteY7" fmla="*/ 729 h 10000"/>
              <a:gd name="connsiteX8" fmla="*/ 2481 w 10000"/>
              <a:gd name="connsiteY8" fmla="*/ 1218 h 10000"/>
              <a:gd name="connsiteX9" fmla="*/ 2481 w 10000"/>
              <a:gd name="connsiteY9" fmla="*/ 1218 h 10000"/>
              <a:gd name="connsiteX10" fmla="*/ 2838 w 10000"/>
              <a:gd name="connsiteY10" fmla="*/ 1396 h 10000"/>
              <a:gd name="connsiteX11" fmla="*/ 4144 w 10000"/>
              <a:gd name="connsiteY11" fmla="*/ 1772 h 10000"/>
              <a:gd name="connsiteX12" fmla="*/ 5034 w 10000"/>
              <a:gd name="connsiteY12" fmla="*/ 2700 h 10000"/>
              <a:gd name="connsiteX13" fmla="*/ 6246 w 10000"/>
              <a:gd name="connsiteY13" fmla="*/ 2819 h 10000"/>
              <a:gd name="connsiteX14" fmla="*/ 6804 w 10000"/>
              <a:gd name="connsiteY14" fmla="*/ 2810 h 10000"/>
              <a:gd name="connsiteX15" fmla="*/ 7170 w 10000"/>
              <a:gd name="connsiteY15" fmla="*/ 2250 h 10000"/>
              <a:gd name="connsiteX16" fmla="*/ 7803 w 10000"/>
              <a:gd name="connsiteY16" fmla="*/ 1267 h 10000"/>
              <a:gd name="connsiteX17" fmla="*/ 8863 w 10000"/>
              <a:gd name="connsiteY17" fmla="*/ 533 h 10000"/>
              <a:gd name="connsiteX18" fmla="*/ 9999 w 10000"/>
              <a:gd name="connsiteY18"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201 w 10000"/>
              <a:gd name="connsiteY7" fmla="*/ 566 h 10000"/>
              <a:gd name="connsiteX8" fmla="*/ 2481 w 10000"/>
              <a:gd name="connsiteY8" fmla="*/ 1218 h 10000"/>
              <a:gd name="connsiteX9" fmla="*/ 2481 w 10000"/>
              <a:gd name="connsiteY9" fmla="*/ 1218 h 10000"/>
              <a:gd name="connsiteX10" fmla="*/ 2838 w 10000"/>
              <a:gd name="connsiteY10" fmla="*/ 1396 h 10000"/>
              <a:gd name="connsiteX11" fmla="*/ 4144 w 10000"/>
              <a:gd name="connsiteY11" fmla="*/ 1772 h 10000"/>
              <a:gd name="connsiteX12" fmla="*/ 5034 w 10000"/>
              <a:gd name="connsiteY12" fmla="*/ 2700 h 10000"/>
              <a:gd name="connsiteX13" fmla="*/ 6246 w 10000"/>
              <a:gd name="connsiteY13" fmla="*/ 2819 h 10000"/>
              <a:gd name="connsiteX14" fmla="*/ 6804 w 10000"/>
              <a:gd name="connsiteY14" fmla="*/ 2810 h 10000"/>
              <a:gd name="connsiteX15" fmla="*/ 7170 w 10000"/>
              <a:gd name="connsiteY15" fmla="*/ 2250 h 10000"/>
              <a:gd name="connsiteX16" fmla="*/ 7803 w 10000"/>
              <a:gd name="connsiteY16" fmla="*/ 1267 h 10000"/>
              <a:gd name="connsiteX17" fmla="*/ 8863 w 10000"/>
              <a:gd name="connsiteY17" fmla="*/ 533 h 10000"/>
              <a:gd name="connsiteX18" fmla="*/ 9999 w 10000"/>
              <a:gd name="connsiteY18"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201 w 10000"/>
              <a:gd name="connsiteY7" fmla="*/ 566 h 10000"/>
              <a:gd name="connsiteX8" fmla="*/ 2481 w 10000"/>
              <a:gd name="connsiteY8" fmla="*/ 1218 h 10000"/>
              <a:gd name="connsiteX9" fmla="*/ 2481 w 10000"/>
              <a:gd name="connsiteY9" fmla="*/ 1218 h 10000"/>
              <a:gd name="connsiteX10" fmla="*/ 2838 w 10000"/>
              <a:gd name="connsiteY10" fmla="*/ 1396 h 10000"/>
              <a:gd name="connsiteX11" fmla="*/ 4144 w 10000"/>
              <a:gd name="connsiteY11" fmla="*/ 1772 h 10000"/>
              <a:gd name="connsiteX12" fmla="*/ 5034 w 10000"/>
              <a:gd name="connsiteY12" fmla="*/ 2700 h 10000"/>
              <a:gd name="connsiteX13" fmla="*/ 6246 w 10000"/>
              <a:gd name="connsiteY13" fmla="*/ 2819 h 10000"/>
              <a:gd name="connsiteX14" fmla="*/ 6804 w 10000"/>
              <a:gd name="connsiteY14" fmla="*/ 2810 h 10000"/>
              <a:gd name="connsiteX15" fmla="*/ 7170 w 10000"/>
              <a:gd name="connsiteY15" fmla="*/ 2250 h 10000"/>
              <a:gd name="connsiteX16" fmla="*/ 7803 w 10000"/>
              <a:gd name="connsiteY16" fmla="*/ 1267 h 10000"/>
              <a:gd name="connsiteX17" fmla="*/ 8863 w 10000"/>
              <a:gd name="connsiteY17" fmla="*/ 533 h 10000"/>
              <a:gd name="connsiteX18" fmla="*/ 9999 w 10000"/>
              <a:gd name="connsiteY18"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201 w 10000"/>
              <a:gd name="connsiteY7" fmla="*/ 566 h 10000"/>
              <a:gd name="connsiteX8" fmla="*/ 2481 w 10000"/>
              <a:gd name="connsiteY8" fmla="*/ 1218 h 10000"/>
              <a:gd name="connsiteX9" fmla="*/ 2481 w 10000"/>
              <a:gd name="connsiteY9" fmla="*/ 1218 h 10000"/>
              <a:gd name="connsiteX10" fmla="*/ 2838 w 10000"/>
              <a:gd name="connsiteY10" fmla="*/ 1396 h 10000"/>
              <a:gd name="connsiteX11" fmla="*/ 4144 w 10000"/>
              <a:gd name="connsiteY11" fmla="*/ 1772 h 10000"/>
              <a:gd name="connsiteX12" fmla="*/ 5034 w 10000"/>
              <a:gd name="connsiteY12" fmla="*/ 2700 h 10000"/>
              <a:gd name="connsiteX13" fmla="*/ 6246 w 10000"/>
              <a:gd name="connsiteY13" fmla="*/ 2819 h 10000"/>
              <a:gd name="connsiteX14" fmla="*/ 6804 w 10000"/>
              <a:gd name="connsiteY14" fmla="*/ 2810 h 10000"/>
              <a:gd name="connsiteX15" fmla="*/ 7170 w 10000"/>
              <a:gd name="connsiteY15" fmla="*/ 2250 h 10000"/>
              <a:gd name="connsiteX16" fmla="*/ 7803 w 10000"/>
              <a:gd name="connsiteY16" fmla="*/ 1267 h 10000"/>
              <a:gd name="connsiteX17" fmla="*/ 8863 w 10000"/>
              <a:gd name="connsiteY17" fmla="*/ 533 h 10000"/>
              <a:gd name="connsiteX18" fmla="*/ 9999 w 10000"/>
              <a:gd name="connsiteY18"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201 w 10000"/>
              <a:gd name="connsiteY7" fmla="*/ 566 h 10000"/>
              <a:gd name="connsiteX8" fmla="*/ 2481 w 10000"/>
              <a:gd name="connsiteY8" fmla="*/ 1218 h 10000"/>
              <a:gd name="connsiteX9" fmla="*/ 2481 w 10000"/>
              <a:gd name="connsiteY9" fmla="*/ 1218 h 10000"/>
              <a:gd name="connsiteX10" fmla="*/ 2838 w 10000"/>
              <a:gd name="connsiteY10" fmla="*/ 1396 h 10000"/>
              <a:gd name="connsiteX11" fmla="*/ 4144 w 10000"/>
              <a:gd name="connsiteY11" fmla="*/ 1772 h 10000"/>
              <a:gd name="connsiteX12" fmla="*/ 5034 w 10000"/>
              <a:gd name="connsiteY12" fmla="*/ 2700 h 10000"/>
              <a:gd name="connsiteX13" fmla="*/ 6246 w 10000"/>
              <a:gd name="connsiteY13" fmla="*/ 2819 h 10000"/>
              <a:gd name="connsiteX14" fmla="*/ 6804 w 10000"/>
              <a:gd name="connsiteY14" fmla="*/ 2810 h 10000"/>
              <a:gd name="connsiteX15" fmla="*/ 7170 w 10000"/>
              <a:gd name="connsiteY15" fmla="*/ 2250 h 10000"/>
              <a:gd name="connsiteX16" fmla="*/ 7803 w 10000"/>
              <a:gd name="connsiteY16" fmla="*/ 1267 h 10000"/>
              <a:gd name="connsiteX17" fmla="*/ 8863 w 10000"/>
              <a:gd name="connsiteY17" fmla="*/ 533 h 10000"/>
              <a:gd name="connsiteX18" fmla="*/ 9999 w 10000"/>
              <a:gd name="connsiteY18"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201 w 10000"/>
              <a:gd name="connsiteY7" fmla="*/ 566 h 10000"/>
              <a:gd name="connsiteX8" fmla="*/ 2481 w 10000"/>
              <a:gd name="connsiteY8" fmla="*/ 1218 h 10000"/>
              <a:gd name="connsiteX9" fmla="*/ 2481 w 10000"/>
              <a:gd name="connsiteY9" fmla="*/ 1218 h 10000"/>
              <a:gd name="connsiteX10" fmla="*/ 2838 w 10000"/>
              <a:gd name="connsiteY10" fmla="*/ 1396 h 10000"/>
              <a:gd name="connsiteX11" fmla="*/ 4144 w 10000"/>
              <a:gd name="connsiteY11" fmla="*/ 1772 h 10000"/>
              <a:gd name="connsiteX12" fmla="*/ 5034 w 10000"/>
              <a:gd name="connsiteY12" fmla="*/ 2700 h 10000"/>
              <a:gd name="connsiteX13" fmla="*/ 6246 w 10000"/>
              <a:gd name="connsiteY13" fmla="*/ 2819 h 10000"/>
              <a:gd name="connsiteX14" fmla="*/ 6804 w 10000"/>
              <a:gd name="connsiteY14" fmla="*/ 2810 h 10000"/>
              <a:gd name="connsiteX15" fmla="*/ 7170 w 10000"/>
              <a:gd name="connsiteY15" fmla="*/ 2250 h 10000"/>
              <a:gd name="connsiteX16" fmla="*/ 7803 w 10000"/>
              <a:gd name="connsiteY16" fmla="*/ 1267 h 10000"/>
              <a:gd name="connsiteX17" fmla="*/ 8306 w 10000"/>
              <a:gd name="connsiteY17" fmla="*/ 893 h 10000"/>
              <a:gd name="connsiteX18" fmla="*/ 8863 w 10000"/>
              <a:gd name="connsiteY18" fmla="*/ 533 h 10000"/>
              <a:gd name="connsiteX19" fmla="*/ 9999 w 10000"/>
              <a:gd name="connsiteY19"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201 w 10000"/>
              <a:gd name="connsiteY7" fmla="*/ 566 h 10000"/>
              <a:gd name="connsiteX8" fmla="*/ 2481 w 10000"/>
              <a:gd name="connsiteY8" fmla="*/ 1218 h 10000"/>
              <a:gd name="connsiteX9" fmla="*/ 2481 w 10000"/>
              <a:gd name="connsiteY9" fmla="*/ 1218 h 10000"/>
              <a:gd name="connsiteX10" fmla="*/ 2838 w 10000"/>
              <a:gd name="connsiteY10" fmla="*/ 1396 h 10000"/>
              <a:gd name="connsiteX11" fmla="*/ 4144 w 10000"/>
              <a:gd name="connsiteY11" fmla="*/ 1772 h 10000"/>
              <a:gd name="connsiteX12" fmla="*/ 5034 w 10000"/>
              <a:gd name="connsiteY12" fmla="*/ 2700 h 10000"/>
              <a:gd name="connsiteX13" fmla="*/ 6246 w 10000"/>
              <a:gd name="connsiteY13" fmla="*/ 2819 h 10000"/>
              <a:gd name="connsiteX14" fmla="*/ 6804 w 10000"/>
              <a:gd name="connsiteY14" fmla="*/ 2810 h 10000"/>
              <a:gd name="connsiteX15" fmla="*/ 7170 w 10000"/>
              <a:gd name="connsiteY15" fmla="*/ 2250 h 10000"/>
              <a:gd name="connsiteX16" fmla="*/ 7803 w 10000"/>
              <a:gd name="connsiteY16" fmla="*/ 1267 h 10000"/>
              <a:gd name="connsiteX17" fmla="*/ 8306 w 10000"/>
              <a:gd name="connsiteY17" fmla="*/ 893 h 10000"/>
              <a:gd name="connsiteX18" fmla="*/ 8863 w 10000"/>
              <a:gd name="connsiteY18" fmla="*/ 533 h 10000"/>
              <a:gd name="connsiteX19" fmla="*/ 9999 w 10000"/>
              <a:gd name="connsiteY19"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201 w 10000"/>
              <a:gd name="connsiteY7" fmla="*/ 566 h 10000"/>
              <a:gd name="connsiteX8" fmla="*/ 2481 w 10000"/>
              <a:gd name="connsiteY8" fmla="*/ 1218 h 10000"/>
              <a:gd name="connsiteX9" fmla="*/ 2481 w 10000"/>
              <a:gd name="connsiteY9" fmla="*/ 1218 h 10000"/>
              <a:gd name="connsiteX10" fmla="*/ 2838 w 10000"/>
              <a:gd name="connsiteY10" fmla="*/ 1396 h 10000"/>
              <a:gd name="connsiteX11" fmla="*/ 4144 w 10000"/>
              <a:gd name="connsiteY11" fmla="*/ 1772 h 10000"/>
              <a:gd name="connsiteX12" fmla="*/ 5034 w 10000"/>
              <a:gd name="connsiteY12" fmla="*/ 2700 h 10000"/>
              <a:gd name="connsiteX13" fmla="*/ 6246 w 10000"/>
              <a:gd name="connsiteY13" fmla="*/ 2819 h 10000"/>
              <a:gd name="connsiteX14" fmla="*/ 6804 w 10000"/>
              <a:gd name="connsiteY14" fmla="*/ 2810 h 10000"/>
              <a:gd name="connsiteX15" fmla="*/ 7170 w 10000"/>
              <a:gd name="connsiteY15" fmla="*/ 2250 h 10000"/>
              <a:gd name="connsiteX16" fmla="*/ 7803 w 10000"/>
              <a:gd name="connsiteY16" fmla="*/ 1267 h 10000"/>
              <a:gd name="connsiteX17" fmla="*/ 8306 w 10000"/>
              <a:gd name="connsiteY17" fmla="*/ 893 h 10000"/>
              <a:gd name="connsiteX18" fmla="*/ 8643 w 10000"/>
              <a:gd name="connsiteY18" fmla="*/ 730 h 10000"/>
              <a:gd name="connsiteX19" fmla="*/ 8863 w 10000"/>
              <a:gd name="connsiteY19" fmla="*/ 533 h 10000"/>
              <a:gd name="connsiteX20" fmla="*/ 9999 w 10000"/>
              <a:gd name="connsiteY20"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201 w 10000"/>
              <a:gd name="connsiteY7" fmla="*/ 566 h 10000"/>
              <a:gd name="connsiteX8" fmla="*/ 2481 w 10000"/>
              <a:gd name="connsiteY8" fmla="*/ 1218 h 10000"/>
              <a:gd name="connsiteX9" fmla="*/ 2481 w 10000"/>
              <a:gd name="connsiteY9" fmla="*/ 1218 h 10000"/>
              <a:gd name="connsiteX10" fmla="*/ 2838 w 10000"/>
              <a:gd name="connsiteY10" fmla="*/ 1396 h 10000"/>
              <a:gd name="connsiteX11" fmla="*/ 4144 w 10000"/>
              <a:gd name="connsiteY11" fmla="*/ 1772 h 10000"/>
              <a:gd name="connsiteX12" fmla="*/ 5034 w 10000"/>
              <a:gd name="connsiteY12" fmla="*/ 2700 h 10000"/>
              <a:gd name="connsiteX13" fmla="*/ 6246 w 10000"/>
              <a:gd name="connsiteY13" fmla="*/ 2819 h 10000"/>
              <a:gd name="connsiteX14" fmla="*/ 6804 w 10000"/>
              <a:gd name="connsiteY14" fmla="*/ 2810 h 10000"/>
              <a:gd name="connsiteX15" fmla="*/ 7170 w 10000"/>
              <a:gd name="connsiteY15" fmla="*/ 2250 h 10000"/>
              <a:gd name="connsiteX16" fmla="*/ 7803 w 10000"/>
              <a:gd name="connsiteY16" fmla="*/ 1267 h 10000"/>
              <a:gd name="connsiteX17" fmla="*/ 8306 w 10000"/>
              <a:gd name="connsiteY17" fmla="*/ 242 h 10000"/>
              <a:gd name="connsiteX18" fmla="*/ 8643 w 10000"/>
              <a:gd name="connsiteY18" fmla="*/ 730 h 10000"/>
              <a:gd name="connsiteX19" fmla="*/ 8863 w 10000"/>
              <a:gd name="connsiteY19" fmla="*/ 533 h 10000"/>
              <a:gd name="connsiteX20" fmla="*/ 9999 w 10000"/>
              <a:gd name="connsiteY20"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201 w 10000"/>
              <a:gd name="connsiteY7" fmla="*/ 566 h 10000"/>
              <a:gd name="connsiteX8" fmla="*/ 2481 w 10000"/>
              <a:gd name="connsiteY8" fmla="*/ 1218 h 10000"/>
              <a:gd name="connsiteX9" fmla="*/ 2481 w 10000"/>
              <a:gd name="connsiteY9" fmla="*/ 1218 h 10000"/>
              <a:gd name="connsiteX10" fmla="*/ 2838 w 10000"/>
              <a:gd name="connsiteY10" fmla="*/ 1396 h 10000"/>
              <a:gd name="connsiteX11" fmla="*/ 4144 w 10000"/>
              <a:gd name="connsiteY11" fmla="*/ 1772 h 10000"/>
              <a:gd name="connsiteX12" fmla="*/ 5034 w 10000"/>
              <a:gd name="connsiteY12" fmla="*/ 2700 h 10000"/>
              <a:gd name="connsiteX13" fmla="*/ 6246 w 10000"/>
              <a:gd name="connsiteY13" fmla="*/ 2819 h 10000"/>
              <a:gd name="connsiteX14" fmla="*/ 6804 w 10000"/>
              <a:gd name="connsiteY14" fmla="*/ 2810 h 10000"/>
              <a:gd name="connsiteX15" fmla="*/ 7170 w 10000"/>
              <a:gd name="connsiteY15" fmla="*/ 2250 h 10000"/>
              <a:gd name="connsiteX16" fmla="*/ 7803 w 10000"/>
              <a:gd name="connsiteY16" fmla="*/ 1267 h 10000"/>
              <a:gd name="connsiteX17" fmla="*/ 8306 w 10000"/>
              <a:gd name="connsiteY17" fmla="*/ 242 h 10000"/>
              <a:gd name="connsiteX18" fmla="*/ 8643 w 10000"/>
              <a:gd name="connsiteY18" fmla="*/ 730 h 10000"/>
              <a:gd name="connsiteX19" fmla="*/ 8863 w 10000"/>
              <a:gd name="connsiteY19" fmla="*/ 533 h 10000"/>
              <a:gd name="connsiteX20" fmla="*/ 9999 w 10000"/>
              <a:gd name="connsiteY20" fmla="*/ 0 h 10000"/>
              <a:gd name="connsiteX0" fmla="*/ 9999 w 10000"/>
              <a:gd name="connsiteY0" fmla="*/ 790 h 10000"/>
              <a:gd name="connsiteX1" fmla="*/ 9999 w 10000"/>
              <a:gd name="connsiteY1" fmla="*/ 9972 h 10000"/>
              <a:gd name="connsiteX2" fmla="*/ 0 w 10000"/>
              <a:gd name="connsiteY2" fmla="*/ 10000 h 10000"/>
              <a:gd name="connsiteX3" fmla="*/ 0 w 10000"/>
              <a:gd name="connsiteY3" fmla="*/ 165 h 10000"/>
              <a:gd name="connsiteX4" fmla="*/ 682 w 10000"/>
              <a:gd name="connsiteY4" fmla="*/ 202 h 10000"/>
              <a:gd name="connsiteX5" fmla="*/ 1426 w 10000"/>
              <a:gd name="connsiteY5" fmla="*/ 496 h 10000"/>
              <a:gd name="connsiteX6" fmla="*/ 1912 w 10000"/>
              <a:gd name="connsiteY6" fmla="*/ 1102 h 10000"/>
              <a:gd name="connsiteX7" fmla="*/ 2201 w 10000"/>
              <a:gd name="connsiteY7" fmla="*/ 566 h 10000"/>
              <a:gd name="connsiteX8" fmla="*/ 2481 w 10000"/>
              <a:gd name="connsiteY8" fmla="*/ 1218 h 10000"/>
              <a:gd name="connsiteX9" fmla="*/ 2481 w 10000"/>
              <a:gd name="connsiteY9" fmla="*/ 1218 h 10000"/>
              <a:gd name="connsiteX10" fmla="*/ 2838 w 10000"/>
              <a:gd name="connsiteY10" fmla="*/ 1396 h 10000"/>
              <a:gd name="connsiteX11" fmla="*/ 4144 w 10000"/>
              <a:gd name="connsiteY11" fmla="*/ 1772 h 10000"/>
              <a:gd name="connsiteX12" fmla="*/ 5034 w 10000"/>
              <a:gd name="connsiteY12" fmla="*/ 2700 h 10000"/>
              <a:gd name="connsiteX13" fmla="*/ 6246 w 10000"/>
              <a:gd name="connsiteY13" fmla="*/ 2819 h 10000"/>
              <a:gd name="connsiteX14" fmla="*/ 6804 w 10000"/>
              <a:gd name="connsiteY14" fmla="*/ 2810 h 10000"/>
              <a:gd name="connsiteX15" fmla="*/ 7170 w 10000"/>
              <a:gd name="connsiteY15" fmla="*/ 2250 h 10000"/>
              <a:gd name="connsiteX16" fmla="*/ 7803 w 10000"/>
              <a:gd name="connsiteY16" fmla="*/ 1267 h 10000"/>
              <a:gd name="connsiteX17" fmla="*/ 8306 w 10000"/>
              <a:gd name="connsiteY17" fmla="*/ 242 h 10000"/>
              <a:gd name="connsiteX18" fmla="*/ 8643 w 10000"/>
              <a:gd name="connsiteY18" fmla="*/ 730 h 10000"/>
              <a:gd name="connsiteX19" fmla="*/ 8863 w 10000"/>
              <a:gd name="connsiteY19" fmla="*/ 533 h 10000"/>
              <a:gd name="connsiteX20" fmla="*/ 9999 w 10000"/>
              <a:gd name="connsiteY2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 h="10000">
                <a:moveTo>
                  <a:pt x="9999" y="790"/>
                </a:moveTo>
                <a:cubicBezTo>
                  <a:pt x="10002" y="2323"/>
                  <a:pt x="9999" y="5638"/>
                  <a:pt x="9999" y="9972"/>
                </a:cubicBezTo>
                <a:cubicBezTo>
                  <a:pt x="8222" y="10000"/>
                  <a:pt x="2102" y="10000"/>
                  <a:pt x="0" y="10000"/>
                </a:cubicBezTo>
                <a:lnTo>
                  <a:pt x="0" y="165"/>
                </a:lnTo>
                <a:cubicBezTo>
                  <a:pt x="757" y="275"/>
                  <a:pt x="445" y="147"/>
                  <a:pt x="682" y="202"/>
                </a:cubicBezTo>
                <a:cubicBezTo>
                  <a:pt x="918" y="257"/>
                  <a:pt x="1221" y="349"/>
                  <a:pt x="1426" y="496"/>
                </a:cubicBezTo>
                <a:cubicBezTo>
                  <a:pt x="1631" y="643"/>
                  <a:pt x="1783" y="1090"/>
                  <a:pt x="1912" y="1102"/>
                </a:cubicBezTo>
                <a:cubicBezTo>
                  <a:pt x="2041" y="1114"/>
                  <a:pt x="2106" y="547"/>
                  <a:pt x="2201" y="566"/>
                </a:cubicBezTo>
                <a:cubicBezTo>
                  <a:pt x="2296" y="585"/>
                  <a:pt x="2422" y="1218"/>
                  <a:pt x="2481" y="1218"/>
                </a:cubicBezTo>
                <a:lnTo>
                  <a:pt x="2481" y="1218"/>
                </a:lnTo>
                <a:cubicBezTo>
                  <a:pt x="2540" y="1248"/>
                  <a:pt x="2561" y="1304"/>
                  <a:pt x="2838" y="1396"/>
                </a:cubicBezTo>
                <a:cubicBezTo>
                  <a:pt x="3115" y="1488"/>
                  <a:pt x="3775" y="1561"/>
                  <a:pt x="4144" y="1772"/>
                </a:cubicBezTo>
                <a:cubicBezTo>
                  <a:pt x="4507" y="1983"/>
                  <a:pt x="4681" y="2534"/>
                  <a:pt x="5034" y="2700"/>
                </a:cubicBezTo>
                <a:cubicBezTo>
                  <a:pt x="5384" y="2865"/>
                  <a:pt x="5952" y="2801"/>
                  <a:pt x="6246" y="2819"/>
                </a:cubicBezTo>
                <a:cubicBezTo>
                  <a:pt x="6539" y="2837"/>
                  <a:pt x="6650" y="2902"/>
                  <a:pt x="6804" y="2810"/>
                </a:cubicBezTo>
                <a:cubicBezTo>
                  <a:pt x="6959" y="2718"/>
                  <a:pt x="7003" y="2507"/>
                  <a:pt x="7170" y="2250"/>
                </a:cubicBezTo>
                <a:cubicBezTo>
                  <a:pt x="7338" y="1993"/>
                  <a:pt x="7614" y="1602"/>
                  <a:pt x="7803" y="1267"/>
                </a:cubicBezTo>
                <a:cubicBezTo>
                  <a:pt x="7992" y="932"/>
                  <a:pt x="8195" y="982"/>
                  <a:pt x="8306" y="242"/>
                </a:cubicBezTo>
                <a:cubicBezTo>
                  <a:pt x="8446" y="967"/>
                  <a:pt x="8550" y="790"/>
                  <a:pt x="8643" y="730"/>
                </a:cubicBezTo>
                <a:cubicBezTo>
                  <a:pt x="8736" y="670"/>
                  <a:pt x="8637" y="655"/>
                  <a:pt x="8863" y="533"/>
                </a:cubicBezTo>
                <a:cubicBezTo>
                  <a:pt x="9229" y="321"/>
                  <a:pt x="9762" y="110"/>
                  <a:pt x="9999" y="0"/>
                </a:cubicBezTo>
              </a:path>
            </a:pathLst>
          </a:custGeom>
          <a:solidFill>
            <a:srgbClr val="D0B78E"/>
          </a:solidFill>
          <a:ln w="9525">
            <a:solidFill>
              <a:schemeClr val="tx1"/>
            </a:solidFill>
            <a:round/>
            <a:headEnd/>
            <a:tailEnd/>
          </a:ln>
        </p:spPr>
        <p:txBody>
          <a:bodyPr/>
          <a:lstStyle/>
          <a:p>
            <a:endParaRPr lang="en-US"/>
          </a:p>
        </p:txBody>
      </p:sp>
      <p:sp>
        <p:nvSpPr>
          <p:cNvPr id="34822" name="Freeform 8"/>
          <p:cNvSpPr>
            <a:spLocks/>
          </p:cNvSpPr>
          <p:nvPr/>
        </p:nvSpPr>
        <p:spPr bwMode="auto">
          <a:xfrm>
            <a:off x="5489575" y="2168525"/>
            <a:ext cx="2111375" cy="177800"/>
          </a:xfrm>
          <a:custGeom>
            <a:avLst/>
            <a:gdLst>
              <a:gd name="T0" fmla="*/ 264 w 1330"/>
              <a:gd name="T1" fmla="*/ 0 h 112"/>
              <a:gd name="T2" fmla="*/ 434 w 1330"/>
              <a:gd name="T3" fmla="*/ 3 h 112"/>
              <a:gd name="T4" fmla="*/ 595 w 1330"/>
              <a:gd name="T5" fmla="*/ 2 h 112"/>
              <a:gd name="T6" fmla="*/ 646 w 1330"/>
              <a:gd name="T7" fmla="*/ 9 h 112"/>
              <a:gd name="T8" fmla="*/ 708 w 1330"/>
              <a:gd name="T9" fmla="*/ 23 h 112"/>
              <a:gd name="T10" fmla="*/ 802 w 1330"/>
              <a:gd name="T11" fmla="*/ 30 h 112"/>
              <a:gd name="T12" fmla="*/ 970 w 1330"/>
              <a:gd name="T13" fmla="*/ 32 h 112"/>
              <a:gd name="T14" fmla="*/ 1069 w 1330"/>
              <a:gd name="T15" fmla="*/ 35 h 112"/>
              <a:gd name="T16" fmla="*/ 1137 w 1330"/>
              <a:gd name="T17" fmla="*/ 35 h 112"/>
              <a:gd name="T18" fmla="*/ 1213 w 1330"/>
              <a:gd name="T19" fmla="*/ 35 h 112"/>
              <a:gd name="T20" fmla="*/ 1261 w 1330"/>
              <a:gd name="T21" fmla="*/ 23 h 112"/>
              <a:gd name="T22" fmla="*/ 1330 w 1330"/>
              <a:gd name="T23" fmla="*/ 0 h 112"/>
              <a:gd name="T24" fmla="*/ 1293 w 1330"/>
              <a:gd name="T25" fmla="*/ 35 h 112"/>
              <a:gd name="T26" fmla="*/ 1261 w 1330"/>
              <a:gd name="T27" fmla="*/ 60 h 112"/>
              <a:gd name="T28" fmla="*/ 1187 w 1330"/>
              <a:gd name="T29" fmla="*/ 86 h 112"/>
              <a:gd name="T30" fmla="*/ 1102 w 1330"/>
              <a:gd name="T31" fmla="*/ 101 h 112"/>
              <a:gd name="T32" fmla="*/ 985 w 1330"/>
              <a:gd name="T33" fmla="*/ 112 h 112"/>
              <a:gd name="T34" fmla="*/ 865 w 1330"/>
              <a:gd name="T35" fmla="*/ 112 h 112"/>
              <a:gd name="T36" fmla="*/ 723 w 1330"/>
              <a:gd name="T37" fmla="*/ 108 h 112"/>
              <a:gd name="T38" fmla="*/ 641 w 1330"/>
              <a:gd name="T39" fmla="*/ 97 h 112"/>
              <a:gd name="T40" fmla="*/ 514 w 1330"/>
              <a:gd name="T41" fmla="*/ 67 h 112"/>
              <a:gd name="T42" fmla="*/ 383 w 1330"/>
              <a:gd name="T43" fmla="*/ 46 h 112"/>
              <a:gd name="T44" fmla="*/ 167 w 1330"/>
              <a:gd name="T45" fmla="*/ 26 h 112"/>
              <a:gd name="T46" fmla="*/ 0 w 1330"/>
              <a:gd name="T47" fmla="*/ 2 h 112"/>
              <a:gd name="T48" fmla="*/ 264 w 1330"/>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0"/>
              <a:gd name="T76" fmla="*/ 0 h 112"/>
              <a:gd name="T77" fmla="*/ 1330 w 1330"/>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0" h="112">
                <a:moveTo>
                  <a:pt x="264" y="0"/>
                </a:moveTo>
                <a:lnTo>
                  <a:pt x="434" y="3"/>
                </a:lnTo>
                <a:lnTo>
                  <a:pt x="595" y="2"/>
                </a:lnTo>
                <a:lnTo>
                  <a:pt x="646" y="9"/>
                </a:lnTo>
                <a:lnTo>
                  <a:pt x="708" y="23"/>
                </a:lnTo>
                <a:lnTo>
                  <a:pt x="802" y="30"/>
                </a:lnTo>
                <a:lnTo>
                  <a:pt x="970" y="32"/>
                </a:lnTo>
                <a:lnTo>
                  <a:pt x="1069" y="35"/>
                </a:lnTo>
                <a:lnTo>
                  <a:pt x="1137" y="35"/>
                </a:lnTo>
                <a:lnTo>
                  <a:pt x="1213" y="35"/>
                </a:lnTo>
                <a:lnTo>
                  <a:pt x="1261" y="23"/>
                </a:lnTo>
                <a:lnTo>
                  <a:pt x="1330" y="0"/>
                </a:lnTo>
                <a:lnTo>
                  <a:pt x="1293" y="35"/>
                </a:lnTo>
                <a:lnTo>
                  <a:pt x="1261" y="60"/>
                </a:lnTo>
                <a:lnTo>
                  <a:pt x="1187" y="86"/>
                </a:lnTo>
                <a:lnTo>
                  <a:pt x="1102" y="101"/>
                </a:lnTo>
                <a:lnTo>
                  <a:pt x="985" y="112"/>
                </a:lnTo>
                <a:lnTo>
                  <a:pt x="865" y="112"/>
                </a:lnTo>
                <a:lnTo>
                  <a:pt x="723" y="108"/>
                </a:lnTo>
                <a:lnTo>
                  <a:pt x="641" y="97"/>
                </a:lnTo>
                <a:lnTo>
                  <a:pt x="514" y="67"/>
                </a:lnTo>
                <a:lnTo>
                  <a:pt x="383" y="46"/>
                </a:lnTo>
                <a:lnTo>
                  <a:pt x="167" y="26"/>
                </a:lnTo>
                <a:lnTo>
                  <a:pt x="0" y="2"/>
                </a:lnTo>
                <a:lnTo>
                  <a:pt x="264" y="0"/>
                </a:lnTo>
                <a:close/>
              </a:path>
            </a:pathLst>
          </a:custGeom>
          <a:solidFill>
            <a:srgbClr val="7A5F3E"/>
          </a:solidFill>
          <a:ln w="9525" cap="rnd">
            <a:solidFill>
              <a:schemeClr val="tx1"/>
            </a:solidFill>
            <a:prstDash val="sysDot"/>
            <a:round/>
            <a:headEnd/>
            <a:tailEnd/>
          </a:ln>
        </p:spPr>
        <p:txBody>
          <a:bodyPr/>
          <a:lstStyle/>
          <a:p>
            <a:endParaRPr lang="en-US"/>
          </a:p>
        </p:txBody>
      </p:sp>
      <p:sp>
        <p:nvSpPr>
          <p:cNvPr id="34823" name="Rectangle 9"/>
          <p:cNvSpPr>
            <a:spLocks noChangeArrowheads="1"/>
          </p:cNvSpPr>
          <p:nvPr/>
        </p:nvSpPr>
        <p:spPr bwMode="auto">
          <a:xfrm>
            <a:off x="4552950" y="2767013"/>
            <a:ext cx="4210050" cy="582612"/>
          </a:xfrm>
          <a:prstGeom prst="rect">
            <a:avLst/>
          </a:prstGeom>
          <a:solidFill>
            <a:srgbClr val="D3CDA1"/>
          </a:solidFill>
          <a:ln w="9525">
            <a:solidFill>
              <a:schemeClr val="tx1"/>
            </a:solidFill>
            <a:miter lim="800000"/>
            <a:headEnd/>
            <a:tailEnd/>
          </a:ln>
        </p:spPr>
        <p:txBody>
          <a:bodyPr wrap="none" anchor="ctr"/>
          <a:lstStyle/>
          <a:p>
            <a:endParaRPr lang="en-US"/>
          </a:p>
        </p:txBody>
      </p:sp>
      <p:sp>
        <p:nvSpPr>
          <p:cNvPr id="34824" name="Freeform 10"/>
          <p:cNvSpPr>
            <a:spLocks/>
          </p:cNvSpPr>
          <p:nvPr/>
        </p:nvSpPr>
        <p:spPr bwMode="auto">
          <a:xfrm>
            <a:off x="4552950" y="2692400"/>
            <a:ext cx="4210050" cy="127000"/>
          </a:xfrm>
          <a:custGeom>
            <a:avLst/>
            <a:gdLst>
              <a:gd name="T0" fmla="*/ 0 w 2652"/>
              <a:gd name="T1" fmla="*/ 0 h 80"/>
              <a:gd name="T2" fmla="*/ 437 w 2652"/>
              <a:gd name="T3" fmla="*/ 4 h 80"/>
              <a:gd name="T4" fmla="*/ 854 w 2652"/>
              <a:gd name="T5" fmla="*/ 6 h 80"/>
              <a:gd name="T6" fmla="*/ 1000 w 2652"/>
              <a:gd name="T7" fmla="*/ 27 h 80"/>
              <a:gd name="T8" fmla="*/ 1090 w 2652"/>
              <a:gd name="T9" fmla="*/ 25 h 80"/>
              <a:gd name="T10" fmla="*/ 1145 w 2652"/>
              <a:gd name="T11" fmla="*/ 19 h 80"/>
              <a:gd name="T12" fmla="*/ 1226 w 2652"/>
              <a:gd name="T13" fmla="*/ 22 h 80"/>
              <a:gd name="T14" fmla="*/ 1321 w 2652"/>
              <a:gd name="T15" fmla="*/ 43 h 80"/>
              <a:gd name="T16" fmla="*/ 1421 w 2652"/>
              <a:gd name="T17" fmla="*/ 25 h 80"/>
              <a:gd name="T18" fmla="*/ 1472 w 2652"/>
              <a:gd name="T19" fmla="*/ 12 h 80"/>
              <a:gd name="T20" fmla="*/ 1552 w 2652"/>
              <a:gd name="T21" fmla="*/ 38 h 80"/>
              <a:gd name="T22" fmla="*/ 1627 w 2652"/>
              <a:gd name="T23" fmla="*/ 27 h 80"/>
              <a:gd name="T24" fmla="*/ 1723 w 2652"/>
              <a:gd name="T25" fmla="*/ 17 h 80"/>
              <a:gd name="T26" fmla="*/ 1808 w 2652"/>
              <a:gd name="T27" fmla="*/ 19 h 80"/>
              <a:gd name="T28" fmla="*/ 1878 w 2652"/>
              <a:gd name="T29" fmla="*/ 27 h 80"/>
              <a:gd name="T30" fmla="*/ 1974 w 2652"/>
              <a:gd name="T31" fmla="*/ 27 h 80"/>
              <a:gd name="T32" fmla="*/ 2145 w 2652"/>
              <a:gd name="T33" fmla="*/ 12 h 80"/>
              <a:gd name="T34" fmla="*/ 2280 w 2652"/>
              <a:gd name="T35" fmla="*/ 12 h 80"/>
              <a:gd name="T36" fmla="*/ 2521 w 2652"/>
              <a:gd name="T37" fmla="*/ 4 h 80"/>
              <a:gd name="T38" fmla="*/ 2652 w 2652"/>
              <a:gd name="T39" fmla="*/ 4 h 80"/>
              <a:gd name="T40" fmla="*/ 2652 w 2652"/>
              <a:gd name="T41" fmla="*/ 64 h 80"/>
              <a:gd name="T42" fmla="*/ 2446 w 2652"/>
              <a:gd name="T43" fmla="*/ 69 h 80"/>
              <a:gd name="T44" fmla="*/ 2300 w 2652"/>
              <a:gd name="T45" fmla="*/ 69 h 80"/>
              <a:gd name="T46" fmla="*/ 2135 w 2652"/>
              <a:gd name="T47" fmla="*/ 77 h 80"/>
              <a:gd name="T48" fmla="*/ 2029 w 2652"/>
              <a:gd name="T49" fmla="*/ 75 h 80"/>
              <a:gd name="T50" fmla="*/ 1939 w 2652"/>
              <a:gd name="T51" fmla="*/ 80 h 80"/>
              <a:gd name="T52" fmla="*/ 1863 w 2652"/>
              <a:gd name="T53" fmla="*/ 75 h 80"/>
              <a:gd name="T54" fmla="*/ 1758 w 2652"/>
              <a:gd name="T55" fmla="*/ 62 h 80"/>
              <a:gd name="T56" fmla="*/ 1713 w 2652"/>
              <a:gd name="T57" fmla="*/ 67 h 80"/>
              <a:gd name="T58" fmla="*/ 1632 w 2652"/>
              <a:gd name="T59" fmla="*/ 59 h 80"/>
              <a:gd name="T60" fmla="*/ 1557 w 2652"/>
              <a:gd name="T61" fmla="*/ 48 h 80"/>
              <a:gd name="T62" fmla="*/ 1482 w 2652"/>
              <a:gd name="T63" fmla="*/ 64 h 80"/>
              <a:gd name="T64" fmla="*/ 1366 w 2652"/>
              <a:gd name="T65" fmla="*/ 67 h 80"/>
              <a:gd name="T66" fmla="*/ 1321 w 2652"/>
              <a:gd name="T67" fmla="*/ 54 h 80"/>
              <a:gd name="T68" fmla="*/ 1256 w 2652"/>
              <a:gd name="T69" fmla="*/ 51 h 80"/>
              <a:gd name="T70" fmla="*/ 1185 w 2652"/>
              <a:gd name="T71" fmla="*/ 62 h 80"/>
              <a:gd name="T72" fmla="*/ 1105 w 2652"/>
              <a:gd name="T73" fmla="*/ 59 h 80"/>
              <a:gd name="T74" fmla="*/ 1045 w 2652"/>
              <a:gd name="T75" fmla="*/ 62 h 80"/>
              <a:gd name="T76" fmla="*/ 984 w 2652"/>
              <a:gd name="T77" fmla="*/ 48 h 80"/>
              <a:gd name="T78" fmla="*/ 929 w 2652"/>
              <a:gd name="T79" fmla="*/ 59 h 80"/>
              <a:gd name="T80" fmla="*/ 779 w 2652"/>
              <a:gd name="T81" fmla="*/ 59 h 80"/>
              <a:gd name="T82" fmla="*/ 643 w 2652"/>
              <a:gd name="T83" fmla="*/ 59 h 80"/>
              <a:gd name="T84" fmla="*/ 517 w 2652"/>
              <a:gd name="T85" fmla="*/ 75 h 80"/>
              <a:gd name="T86" fmla="*/ 226 w 2652"/>
              <a:gd name="T87" fmla="*/ 77 h 80"/>
              <a:gd name="T88" fmla="*/ 0 w 2652"/>
              <a:gd name="T89" fmla="*/ 80 h 80"/>
              <a:gd name="T90" fmla="*/ 0 w 2652"/>
              <a:gd name="T91" fmla="*/ 0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52"/>
              <a:gd name="T139" fmla="*/ 0 h 80"/>
              <a:gd name="T140" fmla="*/ 2652 w 2652"/>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52" h="80">
                <a:moveTo>
                  <a:pt x="0" y="0"/>
                </a:moveTo>
                <a:lnTo>
                  <a:pt x="437" y="4"/>
                </a:lnTo>
                <a:lnTo>
                  <a:pt x="854" y="6"/>
                </a:lnTo>
                <a:lnTo>
                  <a:pt x="1000" y="27"/>
                </a:lnTo>
                <a:lnTo>
                  <a:pt x="1090" y="25"/>
                </a:lnTo>
                <a:lnTo>
                  <a:pt x="1145" y="19"/>
                </a:lnTo>
                <a:lnTo>
                  <a:pt x="1226" y="22"/>
                </a:lnTo>
                <a:lnTo>
                  <a:pt x="1321" y="43"/>
                </a:lnTo>
                <a:lnTo>
                  <a:pt x="1421" y="25"/>
                </a:lnTo>
                <a:lnTo>
                  <a:pt x="1472" y="12"/>
                </a:lnTo>
                <a:lnTo>
                  <a:pt x="1552" y="38"/>
                </a:lnTo>
                <a:lnTo>
                  <a:pt x="1627" y="27"/>
                </a:lnTo>
                <a:lnTo>
                  <a:pt x="1723" y="17"/>
                </a:lnTo>
                <a:lnTo>
                  <a:pt x="1808" y="19"/>
                </a:lnTo>
                <a:lnTo>
                  <a:pt x="1878" y="27"/>
                </a:lnTo>
                <a:lnTo>
                  <a:pt x="1974" y="27"/>
                </a:lnTo>
                <a:lnTo>
                  <a:pt x="2145" y="12"/>
                </a:lnTo>
                <a:lnTo>
                  <a:pt x="2280" y="12"/>
                </a:lnTo>
                <a:lnTo>
                  <a:pt x="2521" y="4"/>
                </a:lnTo>
                <a:lnTo>
                  <a:pt x="2652" y="4"/>
                </a:lnTo>
                <a:lnTo>
                  <a:pt x="2652" y="64"/>
                </a:lnTo>
                <a:lnTo>
                  <a:pt x="2446" y="69"/>
                </a:lnTo>
                <a:lnTo>
                  <a:pt x="2300" y="69"/>
                </a:lnTo>
                <a:lnTo>
                  <a:pt x="2135" y="77"/>
                </a:lnTo>
                <a:lnTo>
                  <a:pt x="2029" y="75"/>
                </a:lnTo>
                <a:lnTo>
                  <a:pt x="1939" y="80"/>
                </a:lnTo>
                <a:lnTo>
                  <a:pt x="1863" y="75"/>
                </a:lnTo>
                <a:lnTo>
                  <a:pt x="1758" y="62"/>
                </a:lnTo>
                <a:lnTo>
                  <a:pt x="1713" y="67"/>
                </a:lnTo>
                <a:lnTo>
                  <a:pt x="1632" y="59"/>
                </a:lnTo>
                <a:lnTo>
                  <a:pt x="1557" y="48"/>
                </a:lnTo>
                <a:lnTo>
                  <a:pt x="1482" y="64"/>
                </a:lnTo>
                <a:lnTo>
                  <a:pt x="1366" y="67"/>
                </a:lnTo>
                <a:lnTo>
                  <a:pt x="1321" y="54"/>
                </a:lnTo>
                <a:lnTo>
                  <a:pt x="1256" y="51"/>
                </a:lnTo>
                <a:lnTo>
                  <a:pt x="1185" y="62"/>
                </a:lnTo>
                <a:lnTo>
                  <a:pt x="1105" y="59"/>
                </a:lnTo>
                <a:lnTo>
                  <a:pt x="1045" y="62"/>
                </a:lnTo>
                <a:lnTo>
                  <a:pt x="984" y="48"/>
                </a:lnTo>
                <a:lnTo>
                  <a:pt x="929" y="59"/>
                </a:lnTo>
                <a:lnTo>
                  <a:pt x="779" y="59"/>
                </a:lnTo>
                <a:lnTo>
                  <a:pt x="643" y="59"/>
                </a:lnTo>
                <a:lnTo>
                  <a:pt x="517" y="75"/>
                </a:lnTo>
                <a:lnTo>
                  <a:pt x="226" y="77"/>
                </a:lnTo>
                <a:lnTo>
                  <a:pt x="0" y="80"/>
                </a:lnTo>
                <a:lnTo>
                  <a:pt x="0" y="0"/>
                </a:lnTo>
                <a:close/>
              </a:path>
            </a:pathLst>
          </a:custGeom>
          <a:solidFill>
            <a:srgbClr val="E5E1C7"/>
          </a:solidFill>
          <a:ln w="9525">
            <a:solidFill>
              <a:schemeClr val="tx1"/>
            </a:solidFill>
            <a:round/>
            <a:headEnd/>
            <a:tailEnd/>
          </a:ln>
        </p:spPr>
        <p:txBody>
          <a:bodyPr/>
          <a:lstStyle/>
          <a:p>
            <a:endParaRPr lang="en-US"/>
          </a:p>
        </p:txBody>
      </p:sp>
      <p:sp>
        <p:nvSpPr>
          <p:cNvPr id="34825" name="Freeform 11"/>
          <p:cNvSpPr>
            <a:spLocks/>
          </p:cNvSpPr>
          <p:nvPr/>
        </p:nvSpPr>
        <p:spPr bwMode="auto">
          <a:xfrm>
            <a:off x="6648450" y="2227263"/>
            <a:ext cx="239713" cy="674687"/>
          </a:xfrm>
          <a:custGeom>
            <a:avLst/>
            <a:gdLst>
              <a:gd name="T0" fmla="*/ 133 w 151"/>
              <a:gd name="T1" fmla="*/ 0 h 425"/>
              <a:gd name="T2" fmla="*/ 147 w 151"/>
              <a:gd name="T3" fmla="*/ 14 h 425"/>
              <a:gd name="T4" fmla="*/ 140 w 151"/>
              <a:gd name="T5" fmla="*/ 30 h 425"/>
              <a:gd name="T6" fmla="*/ 140 w 151"/>
              <a:gd name="T7" fmla="*/ 42 h 425"/>
              <a:gd name="T8" fmla="*/ 150 w 151"/>
              <a:gd name="T9" fmla="*/ 68 h 425"/>
              <a:gd name="T10" fmla="*/ 133 w 151"/>
              <a:gd name="T11" fmla="*/ 81 h 425"/>
              <a:gd name="T12" fmla="*/ 133 w 151"/>
              <a:gd name="T13" fmla="*/ 112 h 425"/>
              <a:gd name="T14" fmla="*/ 143 w 151"/>
              <a:gd name="T15" fmla="*/ 123 h 425"/>
              <a:gd name="T16" fmla="*/ 141 w 151"/>
              <a:gd name="T17" fmla="*/ 271 h 425"/>
              <a:gd name="T18" fmla="*/ 140 w 151"/>
              <a:gd name="T19" fmla="*/ 302 h 425"/>
              <a:gd name="T20" fmla="*/ 92 w 151"/>
              <a:gd name="T21" fmla="*/ 314 h 425"/>
              <a:gd name="T22" fmla="*/ 12 w 151"/>
              <a:gd name="T23" fmla="*/ 337 h 425"/>
              <a:gd name="T24" fmla="*/ 18 w 151"/>
              <a:gd name="T25" fmla="*/ 425 h 4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425"/>
              <a:gd name="T41" fmla="*/ 151 w 151"/>
              <a:gd name="T42" fmla="*/ 425 h 4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425">
                <a:moveTo>
                  <a:pt x="133" y="0"/>
                </a:moveTo>
                <a:cubicBezTo>
                  <a:pt x="139" y="4"/>
                  <a:pt x="146" y="9"/>
                  <a:pt x="147" y="14"/>
                </a:cubicBezTo>
                <a:cubicBezTo>
                  <a:pt x="148" y="19"/>
                  <a:pt x="141" y="25"/>
                  <a:pt x="140" y="30"/>
                </a:cubicBezTo>
                <a:cubicBezTo>
                  <a:pt x="139" y="35"/>
                  <a:pt x="138" y="35"/>
                  <a:pt x="140" y="42"/>
                </a:cubicBezTo>
                <a:cubicBezTo>
                  <a:pt x="142" y="49"/>
                  <a:pt x="151" y="62"/>
                  <a:pt x="150" y="68"/>
                </a:cubicBezTo>
                <a:cubicBezTo>
                  <a:pt x="149" y="75"/>
                  <a:pt x="136" y="73"/>
                  <a:pt x="133" y="81"/>
                </a:cubicBezTo>
                <a:cubicBezTo>
                  <a:pt x="131" y="88"/>
                  <a:pt x="132" y="105"/>
                  <a:pt x="133" y="112"/>
                </a:cubicBezTo>
                <a:cubicBezTo>
                  <a:pt x="135" y="119"/>
                  <a:pt x="142" y="97"/>
                  <a:pt x="143" y="123"/>
                </a:cubicBezTo>
                <a:cubicBezTo>
                  <a:pt x="144" y="149"/>
                  <a:pt x="141" y="241"/>
                  <a:pt x="141" y="271"/>
                </a:cubicBezTo>
                <a:cubicBezTo>
                  <a:pt x="141" y="301"/>
                  <a:pt x="148" y="295"/>
                  <a:pt x="140" y="302"/>
                </a:cubicBezTo>
                <a:cubicBezTo>
                  <a:pt x="132" y="309"/>
                  <a:pt x="113" y="308"/>
                  <a:pt x="92" y="314"/>
                </a:cubicBezTo>
                <a:cubicBezTo>
                  <a:pt x="71" y="320"/>
                  <a:pt x="24" y="319"/>
                  <a:pt x="12" y="337"/>
                </a:cubicBezTo>
                <a:cubicBezTo>
                  <a:pt x="0" y="355"/>
                  <a:pt x="17" y="407"/>
                  <a:pt x="18" y="425"/>
                </a:cubicBezTo>
              </a:path>
            </a:pathLst>
          </a:custGeom>
          <a:noFill/>
          <a:ln w="9525">
            <a:solidFill>
              <a:srgbClr val="3366FF"/>
            </a:solidFill>
            <a:round/>
            <a:headEnd/>
            <a:tailEnd/>
          </a:ln>
        </p:spPr>
        <p:txBody>
          <a:bodyPr/>
          <a:lstStyle/>
          <a:p>
            <a:endParaRPr lang="en-US"/>
          </a:p>
        </p:txBody>
      </p:sp>
      <p:sp>
        <p:nvSpPr>
          <p:cNvPr id="34827" name="Freeform 13"/>
          <p:cNvSpPr>
            <a:spLocks/>
          </p:cNvSpPr>
          <p:nvPr/>
        </p:nvSpPr>
        <p:spPr bwMode="auto">
          <a:xfrm>
            <a:off x="6996113" y="2224088"/>
            <a:ext cx="123825" cy="1104900"/>
          </a:xfrm>
          <a:custGeom>
            <a:avLst/>
            <a:gdLst>
              <a:gd name="T0" fmla="*/ 65 w 78"/>
              <a:gd name="T1" fmla="*/ 0 h 696"/>
              <a:gd name="T2" fmla="*/ 75 w 78"/>
              <a:gd name="T3" fmla="*/ 37 h 696"/>
              <a:gd name="T4" fmla="*/ 68 w 78"/>
              <a:gd name="T5" fmla="*/ 64 h 696"/>
              <a:gd name="T6" fmla="*/ 61 w 78"/>
              <a:gd name="T7" fmla="*/ 88 h 696"/>
              <a:gd name="T8" fmla="*/ 61 w 78"/>
              <a:gd name="T9" fmla="*/ 106 h 696"/>
              <a:gd name="T10" fmla="*/ 71 w 78"/>
              <a:gd name="T11" fmla="*/ 144 h 696"/>
              <a:gd name="T12" fmla="*/ 55 w 78"/>
              <a:gd name="T13" fmla="*/ 162 h 696"/>
              <a:gd name="T14" fmla="*/ 55 w 78"/>
              <a:gd name="T15" fmla="*/ 209 h 696"/>
              <a:gd name="T16" fmla="*/ 65 w 78"/>
              <a:gd name="T17" fmla="*/ 224 h 696"/>
              <a:gd name="T18" fmla="*/ 71 w 78"/>
              <a:gd name="T19" fmla="*/ 272 h 696"/>
              <a:gd name="T20" fmla="*/ 25 w 78"/>
              <a:gd name="T21" fmla="*/ 302 h 696"/>
              <a:gd name="T22" fmla="*/ 32 w 78"/>
              <a:gd name="T23" fmla="*/ 416 h 696"/>
              <a:gd name="T24" fmla="*/ 15 w 78"/>
              <a:gd name="T25" fmla="*/ 465 h 696"/>
              <a:gd name="T26" fmla="*/ 2 w 78"/>
              <a:gd name="T27" fmla="*/ 537 h 696"/>
              <a:gd name="T28" fmla="*/ 25 w 78"/>
              <a:gd name="T29" fmla="*/ 602 h 696"/>
              <a:gd name="T30" fmla="*/ 26 w 78"/>
              <a:gd name="T31" fmla="*/ 696 h 6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696"/>
              <a:gd name="T50" fmla="*/ 78 w 78"/>
              <a:gd name="T51" fmla="*/ 696 h 6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696">
                <a:moveTo>
                  <a:pt x="65" y="0"/>
                </a:moveTo>
                <a:cubicBezTo>
                  <a:pt x="66" y="6"/>
                  <a:pt x="74" y="26"/>
                  <a:pt x="75" y="37"/>
                </a:cubicBezTo>
                <a:cubicBezTo>
                  <a:pt x="76" y="47"/>
                  <a:pt x="71" y="56"/>
                  <a:pt x="68" y="64"/>
                </a:cubicBezTo>
                <a:cubicBezTo>
                  <a:pt x="66" y="73"/>
                  <a:pt x="62" y="81"/>
                  <a:pt x="61" y="88"/>
                </a:cubicBezTo>
                <a:cubicBezTo>
                  <a:pt x="61" y="95"/>
                  <a:pt x="60" y="96"/>
                  <a:pt x="61" y="106"/>
                </a:cubicBezTo>
                <a:cubicBezTo>
                  <a:pt x="63" y="115"/>
                  <a:pt x="72" y="135"/>
                  <a:pt x="71" y="144"/>
                </a:cubicBezTo>
                <a:cubicBezTo>
                  <a:pt x="71" y="154"/>
                  <a:pt x="57" y="151"/>
                  <a:pt x="55" y="162"/>
                </a:cubicBezTo>
                <a:cubicBezTo>
                  <a:pt x="52" y="173"/>
                  <a:pt x="53" y="198"/>
                  <a:pt x="55" y="209"/>
                </a:cubicBezTo>
                <a:cubicBezTo>
                  <a:pt x="56" y="219"/>
                  <a:pt x="62" y="214"/>
                  <a:pt x="65" y="224"/>
                </a:cubicBezTo>
                <a:cubicBezTo>
                  <a:pt x="67" y="235"/>
                  <a:pt x="78" y="259"/>
                  <a:pt x="71" y="272"/>
                </a:cubicBezTo>
                <a:cubicBezTo>
                  <a:pt x="65" y="285"/>
                  <a:pt x="32" y="278"/>
                  <a:pt x="25" y="302"/>
                </a:cubicBezTo>
                <a:cubicBezTo>
                  <a:pt x="18" y="326"/>
                  <a:pt x="33" y="389"/>
                  <a:pt x="32" y="416"/>
                </a:cubicBezTo>
                <a:cubicBezTo>
                  <a:pt x="30" y="443"/>
                  <a:pt x="20" y="445"/>
                  <a:pt x="15" y="465"/>
                </a:cubicBezTo>
                <a:cubicBezTo>
                  <a:pt x="10" y="485"/>
                  <a:pt x="0" y="514"/>
                  <a:pt x="2" y="537"/>
                </a:cubicBezTo>
                <a:cubicBezTo>
                  <a:pt x="3" y="560"/>
                  <a:pt x="21" y="575"/>
                  <a:pt x="25" y="602"/>
                </a:cubicBezTo>
                <a:cubicBezTo>
                  <a:pt x="29" y="629"/>
                  <a:pt x="26" y="677"/>
                  <a:pt x="26" y="696"/>
                </a:cubicBezTo>
              </a:path>
            </a:pathLst>
          </a:custGeom>
          <a:noFill/>
          <a:ln w="9525">
            <a:solidFill>
              <a:srgbClr val="3366FF"/>
            </a:solidFill>
            <a:round/>
            <a:headEnd/>
            <a:tailEnd/>
          </a:ln>
        </p:spPr>
        <p:txBody>
          <a:bodyPr/>
          <a:lstStyle/>
          <a:p>
            <a:endParaRPr lang="en-US"/>
          </a:p>
        </p:txBody>
      </p:sp>
      <p:sp>
        <p:nvSpPr>
          <p:cNvPr id="34831" name="Freeform 23"/>
          <p:cNvSpPr>
            <a:spLocks/>
          </p:cNvSpPr>
          <p:nvPr/>
        </p:nvSpPr>
        <p:spPr bwMode="auto">
          <a:xfrm>
            <a:off x="6738938" y="2217738"/>
            <a:ext cx="31750" cy="431800"/>
          </a:xfrm>
          <a:custGeom>
            <a:avLst/>
            <a:gdLst>
              <a:gd name="T0" fmla="*/ 18 w 20"/>
              <a:gd name="T1" fmla="*/ 0 h 272"/>
              <a:gd name="T2" fmla="*/ 4 w 20"/>
              <a:gd name="T3" fmla="*/ 21 h 272"/>
              <a:gd name="T4" fmla="*/ 11 w 20"/>
              <a:gd name="T5" fmla="*/ 44 h 272"/>
              <a:gd name="T6" fmla="*/ 11 w 20"/>
              <a:gd name="T7" fmla="*/ 62 h 272"/>
              <a:gd name="T8" fmla="*/ 1 w 20"/>
              <a:gd name="T9" fmla="*/ 100 h 272"/>
              <a:gd name="T10" fmla="*/ 18 w 20"/>
              <a:gd name="T11" fmla="*/ 119 h 272"/>
              <a:gd name="T12" fmla="*/ 18 w 20"/>
              <a:gd name="T13" fmla="*/ 165 h 272"/>
              <a:gd name="T14" fmla="*/ 8 w 20"/>
              <a:gd name="T15" fmla="*/ 180 h 272"/>
              <a:gd name="T16" fmla="*/ 9 w 20"/>
              <a:gd name="T17" fmla="*/ 272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72"/>
              <a:gd name="T29" fmla="*/ 20 w 20"/>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72">
                <a:moveTo>
                  <a:pt x="18" y="0"/>
                </a:moveTo>
                <a:cubicBezTo>
                  <a:pt x="12" y="6"/>
                  <a:pt x="5" y="14"/>
                  <a:pt x="4" y="21"/>
                </a:cubicBezTo>
                <a:cubicBezTo>
                  <a:pt x="3" y="28"/>
                  <a:pt x="10" y="37"/>
                  <a:pt x="11" y="44"/>
                </a:cubicBezTo>
                <a:cubicBezTo>
                  <a:pt x="12" y="51"/>
                  <a:pt x="13" y="52"/>
                  <a:pt x="11" y="62"/>
                </a:cubicBezTo>
                <a:cubicBezTo>
                  <a:pt x="9" y="71"/>
                  <a:pt x="0" y="91"/>
                  <a:pt x="1" y="100"/>
                </a:cubicBezTo>
                <a:cubicBezTo>
                  <a:pt x="2" y="110"/>
                  <a:pt x="15" y="108"/>
                  <a:pt x="18" y="119"/>
                </a:cubicBezTo>
                <a:cubicBezTo>
                  <a:pt x="20" y="129"/>
                  <a:pt x="19" y="155"/>
                  <a:pt x="18" y="165"/>
                </a:cubicBezTo>
                <a:cubicBezTo>
                  <a:pt x="16" y="175"/>
                  <a:pt x="9" y="162"/>
                  <a:pt x="8" y="180"/>
                </a:cubicBezTo>
                <a:cubicBezTo>
                  <a:pt x="7" y="198"/>
                  <a:pt x="9" y="253"/>
                  <a:pt x="9" y="272"/>
                </a:cubicBezTo>
              </a:path>
            </a:pathLst>
          </a:custGeom>
          <a:noFill/>
          <a:ln w="9525">
            <a:solidFill>
              <a:srgbClr val="3366FF"/>
            </a:solidFill>
            <a:round/>
            <a:headEnd/>
            <a:tailEnd/>
          </a:ln>
        </p:spPr>
        <p:txBody>
          <a:bodyPr/>
          <a:lstStyle/>
          <a:p>
            <a:endParaRPr lang="en-US"/>
          </a:p>
        </p:txBody>
      </p:sp>
      <p:sp>
        <p:nvSpPr>
          <p:cNvPr id="34832" name="Freeform 24"/>
          <p:cNvSpPr>
            <a:spLocks/>
          </p:cNvSpPr>
          <p:nvPr/>
        </p:nvSpPr>
        <p:spPr bwMode="auto">
          <a:xfrm>
            <a:off x="6643688" y="2214563"/>
            <a:ext cx="155575" cy="1085850"/>
          </a:xfrm>
          <a:custGeom>
            <a:avLst/>
            <a:gdLst>
              <a:gd name="T0" fmla="*/ 85 w 98"/>
              <a:gd name="T1" fmla="*/ 0 h 684"/>
              <a:gd name="T2" fmla="*/ 75 w 98"/>
              <a:gd name="T3" fmla="*/ 37 h 684"/>
              <a:gd name="T4" fmla="*/ 82 w 98"/>
              <a:gd name="T5" fmla="*/ 64 h 684"/>
              <a:gd name="T6" fmla="*/ 89 w 98"/>
              <a:gd name="T7" fmla="*/ 88 h 684"/>
              <a:gd name="T8" fmla="*/ 89 w 98"/>
              <a:gd name="T9" fmla="*/ 106 h 684"/>
              <a:gd name="T10" fmla="*/ 79 w 98"/>
              <a:gd name="T11" fmla="*/ 144 h 684"/>
              <a:gd name="T12" fmla="*/ 95 w 98"/>
              <a:gd name="T13" fmla="*/ 162 h 684"/>
              <a:gd name="T14" fmla="*/ 95 w 98"/>
              <a:gd name="T15" fmla="*/ 209 h 684"/>
              <a:gd name="T16" fmla="*/ 85 w 98"/>
              <a:gd name="T17" fmla="*/ 224 h 684"/>
              <a:gd name="T18" fmla="*/ 79 w 98"/>
              <a:gd name="T19" fmla="*/ 272 h 684"/>
              <a:gd name="T20" fmla="*/ 9 w 98"/>
              <a:gd name="T21" fmla="*/ 289 h 684"/>
              <a:gd name="T22" fmla="*/ 24 w 98"/>
              <a:gd name="T23" fmla="*/ 436 h 684"/>
              <a:gd name="T24" fmla="*/ 77 w 98"/>
              <a:gd name="T25" fmla="*/ 456 h 684"/>
              <a:gd name="T26" fmla="*/ 80 w 98"/>
              <a:gd name="T27" fmla="*/ 544 h 684"/>
              <a:gd name="T28" fmla="*/ 81 w 98"/>
              <a:gd name="T29" fmla="*/ 607 h 684"/>
              <a:gd name="T30" fmla="*/ 83 w 98"/>
              <a:gd name="T31" fmla="*/ 684 h 6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684"/>
              <a:gd name="T50" fmla="*/ 98 w 98"/>
              <a:gd name="T51" fmla="*/ 684 h 6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684">
                <a:moveTo>
                  <a:pt x="85" y="0"/>
                </a:moveTo>
                <a:cubicBezTo>
                  <a:pt x="84" y="6"/>
                  <a:pt x="76" y="26"/>
                  <a:pt x="75" y="37"/>
                </a:cubicBezTo>
                <a:cubicBezTo>
                  <a:pt x="74" y="47"/>
                  <a:pt x="79" y="56"/>
                  <a:pt x="82" y="64"/>
                </a:cubicBezTo>
                <a:cubicBezTo>
                  <a:pt x="84" y="73"/>
                  <a:pt x="88" y="81"/>
                  <a:pt x="89" y="88"/>
                </a:cubicBezTo>
                <a:cubicBezTo>
                  <a:pt x="89" y="95"/>
                  <a:pt x="90" y="96"/>
                  <a:pt x="89" y="106"/>
                </a:cubicBezTo>
                <a:cubicBezTo>
                  <a:pt x="87" y="115"/>
                  <a:pt x="78" y="135"/>
                  <a:pt x="79" y="144"/>
                </a:cubicBezTo>
                <a:cubicBezTo>
                  <a:pt x="79" y="154"/>
                  <a:pt x="93" y="151"/>
                  <a:pt x="95" y="162"/>
                </a:cubicBezTo>
                <a:cubicBezTo>
                  <a:pt x="98" y="173"/>
                  <a:pt x="97" y="198"/>
                  <a:pt x="95" y="209"/>
                </a:cubicBezTo>
                <a:cubicBezTo>
                  <a:pt x="94" y="219"/>
                  <a:pt x="88" y="214"/>
                  <a:pt x="85" y="224"/>
                </a:cubicBezTo>
                <a:cubicBezTo>
                  <a:pt x="83" y="235"/>
                  <a:pt x="92" y="261"/>
                  <a:pt x="79" y="272"/>
                </a:cubicBezTo>
                <a:cubicBezTo>
                  <a:pt x="66" y="283"/>
                  <a:pt x="18" y="262"/>
                  <a:pt x="9" y="289"/>
                </a:cubicBezTo>
                <a:cubicBezTo>
                  <a:pt x="0" y="316"/>
                  <a:pt x="13" y="408"/>
                  <a:pt x="24" y="436"/>
                </a:cubicBezTo>
                <a:cubicBezTo>
                  <a:pt x="35" y="464"/>
                  <a:pt x="68" y="438"/>
                  <a:pt x="77" y="456"/>
                </a:cubicBezTo>
                <a:cubicBezTo>
                  <a:pt x="86" y="474"/>
                  <a:pt x="79" y="519"/>
                  <a:pt x="80" y="544"/>
                </a:cubicBezTo>
                <a:cubicBezTo>
                  <a:pt x="81" y="569"/>
                  <a:pt x="81" y="584"/>
                  <a:pt x="81" y="607"/>
                </a:cubicBezTo>
                <a:cubicBezTo>
                  <a:pt x="81" y="630"/>
                  <a:pt x="83" y="668"/>
                  <a:pt x="83" y="684"/>
                </a:cubicBezTo>
              </a:path>
            </a:pathLst>
          </a:custGeom>
          <a:noFill/>
          <a:ln w="9525">
            <a:solidFill>
              <a:srgbClr val="3366FF"/>
            </a:solidFill>
            <a:round/>
            <a:headEnd/>
            <a:tailEnd/>
          </a:ln>
        </p:spPr>
        <p:txBody>
          <a:bodyPr/>
          <a:lstStyle/>
          <a:p>
            <a:endParaRPr lang="en-US"/>
          </a:p>
        </p:txBody>
      </p:sp>
      <p:sp>
        <p:nvSpPr>
          <p:cNvPr id="34833" name="Freeform 25"/>
          <p:cNvSpPr>
            <a:spLocks/>
          </p:cNvSpPr>
          <p:nvPr/>
        </p:nvSpPr>
        <p:spPr bwMode="auto">
          <a:xfrm>
            <a:off x="6932613" y="2224088"/>
            <a:ext cx="55562" cy="280987"/>
          </a:xfrm>
          <a:custGeom>
            <a:avLst/>
            <a:gdLst>
              <a:gd name="T0" fmla="*/ 17 w 35"/>
              <a:gd name="T1" fmla="*/ 0 h 177"/>
              <a:gd name="T2" fmla="*/ 31 w 35"/>
              <a:gd name="T3" fmla="*/ 14 h 177"/>
              <a:gd name="T4" fmla="*/ 24 w 35"/>
              <a:gd name="T5" fmla="*/ 30 h 177"/>
              <a:gd name="T6" fmla="*/ 9 w 35"/>
              <a:gd name="T7" fmla="*/ 52 h 177"/>
              <a:gd name="T8" fmla="*/ 34 w 35"/>
              <a:gd name="T9" fmla="*/ 68 h 177"/>
              <a:gd name="T10" fmla="*/ 2 w 35"/>
              <a:gd name="T11" fmla="*/ 86 h 177"/>
              <a:gd name="T12" fmla="*/ 17 w 35"/>
              <a:gd name="T13" fmla="*/ 112 h 177"/>
              <a:gd name="T14" fmla="*/ 27 w 35"/>
              <a:gd name="T15" fmla="*/ 122 h 177"/>
              <a:gd name="T16" fmla="*/ 18 w 35"/>
              <a:gd name="T17" fmla="*/ 17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77"/>
              <a:gd name="T29" fmla="*/ 35 w 35"/>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77">
                <a:moveTo>
                  <a:pt x="17" y="0"/>
                </a:moveTo>
                <a:cubicBezTo>
                  <a:pt x="23" y="4"/>
                  <a:pt x="30" y="9"/>
                  <a:pt x="31" y="14"/>
                </a:cubicBezTo>
                <a:cubicBezTo>
                  <a:pt x="32" y="19"/>
                  <a:pt x="27" y="23"/>
                  <a:pt x="24" y="30"/>
                </a:cubicBezTo>
                <a:cubicBezTo>
                  <a:pt x="21" y="36"/>
                  <a:pt x="7" y="46"/>
                  <a:pt x="9" y="52"/>
                </a:cubicBezTo>
                <a:cubicBezTo>
                  <a:pt x="11" y="59"/>
                  <a:pt x="35" y="62"/>
                  <a:pt x="34" y="68"/>
                </a:cubicBezTo>
                <a:cubicBezTo>
                  <a:pt x="33" y="74"/>
                  <a:pt x="5" y="78"/>
                  <a:pt x="2" y="86"/>
                </a:cubicBezTo>
                <a:cubicBezTo>
                  <a:pt x="0" y="93"/>
                  <a:pt x="13" y="106"/>
                  <a:pt x="17" y="112"/>
                </a:cubicBezTo>
                <a:cubicBezTo>
                  <a:pt x="22" y="118"/>
                  <a:pt x="27" y="111"/>
                  <a:pt x="27" y="122"/>
                </a:cubicBezTo>
                <a:cubicBezTo>
                  <a:pt x="27" y="133"/>
                  <a:pt x="20" y="166"/>
                  <a:pt x="18" y="177"/>
                </a:cubicBezTo>
              </a:path>
            </a:pathLst>
          </a:custGeom>
          <a:noFill/>
          <a:ln w="9525">
            <a:solidFill>
              <a:srgbClr val="3366FF"/>
            </a:solidFill>
            <a:round/>
            <a:headEnd/>
            <a:tailEnd/>
          </a:ln>
        </p:spPr>
        <p:txBody>
          <a:bodyPr/>
          <a:lstStyle/>
          <a:p>
            <a:endParaRPr lang="en-US"/>
          </a:p>
        </p:txBody>
      </p:sp>
      <p:sp>
        <p:nvSpPr>
          <p:cNvPr id="34834" name="Freeform 26"/>
          <p:cNvSpPr>
            <a:spLocks/>
          </p:cNvSpPr>
          <p:nvPr/>
        </p:nvSpPr>
        <p:spPr bwMode="auto">
          <a:xfrm>
            <a:off x="5500688" y="2001282"/>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35" name="Freeform 27"/>
          <p:cNvSpPr>
            <a:spLocks/>
          </p:cNvSpPr>
          <p:nvPr/>
        </p:nvSpPr>
        <p:spPr bwMode="auto">
          <a:xfrm>
            <a:off x="5453063" y="1988926"/>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36" name="Freeform 28"/>
          <p:cNvSpPr>
            <a:spLocks/>
          </p:cNvSpPr>
          <p:nvPr/>
        </p:nvSpPr>
        <p:spPr bwMode="auto">
          <a:xfrm>
            <a:off x="5538788" y="2029169"/>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37" name="Freeform 29"/>
          <p:cNvSpPr>
            <a:spLocks/>
          </p:cNvSpPr>
          <p:nvPr/>
        </p:nvSpPr>
        <p:spPr bwMode="auto">
          <a:xfrm>
            <a:off x="5595938" y="20415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38" name="Freeform 30"/>
          <p:cNvSpPr>
            <a:spLocks/>
          </p:cNvSpPr>
          <p:nvPr/>
        </p:nvSpPr>
        <p:spPr bwMode="auto">
          <a:xfrm>
            <a:off x="5605463" y="20415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39" name="Freeform 31"/>
          <p:cNvSpPr>
            <a:spLocks/>
          </p:cNvSpPr>
          <p:nvPr/>
        </p:nvSpPr>
        <p:spPr bwMode="auto">
          <a:xfrm>
            <a:off x="5643563"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0" name="Freeform 32"/>
          <p:cNvSpPr>
            <a:spLocks/>
          </p:cNvSpPr>
          <p:nvPr/>
        </p:nvSpPr>
        <p:spPr bwMode="auto">
          <a:xfrm>
            <a:off x="5707063" y="2044700"/>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41" name="Freeform 33"/>
          <p:cNvSpPr>
            <a:spLocks/>
          </p:cNvSpPr>
          <p:nvPr/>
        </p:nvSpPr>
        <p:spPr bwMode="auto">
          <a:xfrm flipH="1">
            <a:off x="5605463" y="20415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2" name="Freeform 34"/>
          <p:cNvSpPr>
            <a:spLocks/>
          </p:cNvSpPr>
          <p:nvPr/>
        </p:nvSpPr>
        <p:spPr bwMode="auto">
          <a:xfrm flipH="1">
            <a:off x="5643563"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3" name="Freeform 35"/>
          <p:cNvSpPr>
            <a:spLocks/>
          </p:cNvSpPr>
          <p:nvPr/>
        </p:nvSpPr>
        <p:spPr bwMode="auto">
          <a:xfrm flipH="1">
            <a:off x="5716588"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4" name="Freeform 36"/>
          <p:cNvSpPr>
            <a:spLocks/>
          </p:cNvSpPr>
          <p:nvPr/>
        </p:nvSpPr>
        <p:spPr bwMode="auto">
          <a:xfrm flipH="1">
            <a:off x="5754688" y="204787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5" name="Freeform 37"/>
          <p:cNvSpPr>
            <a:spLocks/>
          </p:cNvSpPr>
          <p:nvPr/>
        </p:nvSpPr>
        <p:spPr bwMode="auto">
          <a:xfrm flipH="1">
            <a:off x="5818188" y="20542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46" name="Freeform 38"/>
          <p:cNvSpPr>
            <a:spLocks/>
          </p:cNvSpPr>
          <p:nvPr/>
        </p:nvSpPr>
        <p:spPr bwMode="auto">
          <a:xfrm>
            <a:off x="5754688"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7" name="Freeform 39"/>
          <p:cNvSpPr>
            <a:spLocks/>
          </p:cNvSpPr>
          <p:nvPr/>
        </p:nvSpPr>
        <p:spPr bwMode="auto">
          <a:xfrm>
            <a:off x="5792788" y="204787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48" name="Freeform 40"/>
          <p:cNvSpPr>
            <a:spLocks/>
          </p:cNvSpPr>
          <p:nvPr/>
        </p:nvSpPr>
        <p:spPr bwMode="auto">
          <a:xfrm>
            <a:off x="5856288" y="20542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49" name="Freeform 41"/>
          <p:cNvSpPr>
            <a:spLocks/>
          </p:cNvSpPr>
          <p:nvPr/>
        </p:nvSpPr>
        <p:spPr bwMode="auto">
          <a:xfrm>
            <a:off x="5865813" y="20542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0" name="Freeform 42"/>
          <p:cNvSpPr>
            <a:spLocks/>
          </p:cNvSpPr>
          <p:nvPr/>
        </p:nvSpPr>
        <p:spPr bwMode="auto">
          <a:xfrm>
            <a:off x="5903913" y="20574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1" name="Freeform 43"/>
          <p:cNvSpPr>
            <a:spLocks/>
          </p:cNvSpPr>
          <p:nvPr/>
        </p:nvSpPr>
        <p:spPr bwMode="auto">
          <a:xfrm>
            <a:off x="5967413" y="2057400"/>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52" name="Freeform 44"/>
          <p:cNvSpPr>
            <a:spLocks/>
          </p:cNvSpPr>
          <p:nvPr/>
        </p:nvSpPr>
        <p:spPr bwMode="auto">
          <a:xfrm flipH="1">
            <a:off x="5865813" y="20542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3" name="Freeform 45"/>
          <p:cNvSpPr>
            <a:spLocks/>
          </p:cNvSpPr>
          <p:nvPr/>
        </p:nvSpPr>
        <p:spPr bwMode="auto">
          <a:xfrm flipH="1">
            <a:off x="5903913" y="20574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4" name="Freeform 46"/>
          <p:cNvSpPr>
            <a:spLocks/>
          </p:cNvSpPr>
          <p:nvPr/>
        </p:nvSpPr>
        <p:spPr bwMode="auto">
          <a:xfrm flipH="1">
            <a:off x="5976938" y="20574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5" name="Freeform 47"/>
          <p:cNvSpPr>
            <a:spLocks/>
          </p:cNvSpPr>
          <p:nvPr/>
        </p:nvSpPr>
        <p:spPr bwMode="auto">
          <a:xfrm flipH="1">
            <a:off x="6015038" y="206057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6" name="Freeform 48"/>
          <p:cNvSpPr>
            <a:spLocks/>
          </p:cNvSpPr>
          <p:nvPr/>
        </p:nvSpPr>
        <p:spPr bwMode="auto">
          <a:xfrm flipH="1">
            <a:off x="6078538" y="206057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57" name="Freeform 49"/>
          <p:cNvSpPr>
            <a:spLocks/>
          </p:cNvSpPr>
          <p:nvPr/>
        </p:nvSpPr>
        <p:spPr bwMode="auto">
          <a:xfrm>
            <a:off x="6011863" y="20637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8" name="Freeform 50"/>
          <p:cNvSpPr>
            <a:spLocks/>
          </p:cNvSpPr>
          <p:nvPr/>
        </p:nvSpPr>
        <p:spPr bwMode="auto">
          <a:xfrm flipH="1">
            <a:off x="6084888" y="20637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59" name="Freeform 51"/>
          <p:cNvSpPr>
            <a:spLocks/>
          </p:cNvSpPr>
          <p:nvPr/>
        </p:nvSpPr>
        <p:spPr bwMode="auto">
          <a:xfrm flipH="1">
            <a:off x="6122988" y="20669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0" name="Freeform 52"/>
          <p:cNvSpPr>
            <a:spLocks/>
          </p:cNvSpPr>
          <p:nvPr/>
        </p:nvSpPr>
        <p:spPr bwMode="auto">
          <a:xfrm flipH="1">
            <a:off x="6186488" y="20669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61" name="Freeform 53"/>
          <p:cNvSpPr>
            <a:spLocks/>
          </p:cNvSpPr>
          <p:nvPr/>
        </p:nvSpPr>
        <p:spPr bwMode="auto">
          <a:xfrm>
            <a:off x="7727950" y="2070100"/>
            <a:ext cx="42863"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62" name="Freeform 54"/>
          <p:cNvSpPr>
            <a:spLocks/>
          </p:cNvSpPr>
          <p:nvPr/>
        </p:nvSpPr>
        <p:spPr bwMode="auto">
          <a:xfrm>
            <a:off x="7721600" y="2070100"/>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3" name="Freeform 55"/>
          <p:cNvSpPr>
            <a:spLocks/>
          </p:cNvSpPr>
          <p:nvPr/>
        </p:nvSpPr>
        <p:spPr bwMode="auto">
          <a:xfrm>
            <a:off x="7767638" y="20510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4" name="Freeform 56"/>
          <p:cNvSpPr>
            <a:spLocks/>
          </p:cNvSpPr>
          <p:nvPr/>
        </p:nvSpPr>
        <p:spPr bwMode="auto">
          <a:xfrm>
            <a:off x="7813675" y="2049463"/>
            <a:ext cx="42863"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65" name="Freeform 57"/>
          <p:cNvSpPr>
            <a:spLocks/>
          </p:cNvSpPr>
          <p:nvPr/>
        </p:nvSpPr>
        <p:spPr bwMode="auto">
          <a:xfrm flipH="1">
            <a:off x="7702550" y="2079625"/>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6" name="Freeform 58"/>
          <p:cNvSpPr>
            <a:spLocks/>
          </p:cNvSpPr>
          <p:nvPr/>
        </p:nvSpPr>
        <p:spPr bwMode="auto">
          <a:xfrm flipH="1">
            <a:off x="7759700" y="2062163"/>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7" name="Freeform 59"/>
          <p:cNvSpPr>
            <a:spLocks/>
          </p:cNvSpPr>
          <p:nvPr/>
        </p:nvSpPr>
        <p:spPr bwMode="auto">
          <a:xfrm flipH="1">
            <a:off x="7834313" y="204470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8" name="Freeform 60"/>
          <p:cNvSpPr>
            <a:spLocks/>
          </p:cNvSpPr>
          <p:nvPr/>
        </p:nvSpPr>
        <p:spPr bwMode="auto">
          <a:xfrm flipH="1">
            <a:off x="7859713" y="204311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69" name="Freeform 61"/>
          <p:cNvSpPr>
            <a:spLocks/>
          </p:cNvSpPr>
          <p:nvPr/>
        </p:nvSpPr>
        <p:spPr bwMode="auto">
          <a:xfrm flipH="1">
            <a:off x="7926388" y="203517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70" name="Freeform 62"/>
          <p:cNvSpPr>
            <a:spLocks/>
          </p:cNvSpPr>
          <p:nvPr/>
        </p:nvSpPr>
        <p:spPr bwMode="auto">
          <a:xfrm>
            <a:off x="7874000" y="2030413"/>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1" name="Freeform 63"/>
          <p:cNvSpPr>
            <a:spLocks/>
          </p:cNvSpPr>
          <p:nvPr/>
        </p:nvSpPr>
        <p:spPr bwMode="auto">
          <a:xfrm>
            <a:off x="7912100" y="2025772"/>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2" name="Freeform 64"/>
          <p:cNvSpPr>
            <a:spLocks/>
          </p:cNvSpPr>
          <p:nvPr/>
        </p:nvSpPr>
        <p:spPr bwMode="auto">
          <a:xfrm>
            <a:off x="7947025" y="2025650"/>
            <a:ext cx="42863"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73" name="Freeform 65"/>
          <p:cNvSpPr>
            <a:spLocks/>
          </p:cNvSpPr>
          <p:nvPr/>
        </p:nvSpPr>
        <p:spPr bwMode="auto">
          <a:xfrm>
            <a:off x="7985125" y="1996176"/>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4" name="Freeform 66"/>
          <p:cNvSpPr>
            <a:spLocks/>
          </p:cNvSpPr>
          <p:nvPr/>
        </p:nvSpPr>
        <p:spPr bwMode="auto">
          <a:xfrm>
            <a:off x="8042275" y="1980220"/>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5" name="Freeform 67"/>
          <p:cNvSpPr>
            <a:spLocks/>
          </p:cNvSpPr>
          <p:nvPr/>
        </p:nvSpPr>
        <p:spPr bwMode="auto">
          <a:xfrm>
            <a:off x="8040688" y="1984861"/>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76" name="Freeform 68"/>
          <p:cNvSpPr>
            <a:spLocks/>
          </p:cNvSpPr>
          <p:nvPr/>
        </p:nvSpPr>
        <p:spPr bwMode="auto">
          <a:xfrm flipH="1">
            <a:off x="7977188" y="1986211"/>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7" name="Freeform 69"/>
          <p:cNvSpPr>
            <a:spLocks/>
          </p:cNvSpPr>
          <p:nvPr/>
        </p:nvSpPr>
        <p:spPr bwMode="auto">
          <a:xfrm flipH="1">
            <a:off x="8101013" y="200501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8" name="Freeform 70"/>
          <p:cNvSpPr>
            <a:spLocks/>
          </p:cNvSpPr>
          <p:nvPr/>
        </p:nvSpPr>
        <p:spPr bwMode="auto">
          <a:xfrm flipH="1">
            <a:off x="8094663" y="1986651"/>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79" name="Freeform 71"/>
          <p:cNvSpPr>
            <a:spLocks/>
          </p:cNvSpPr>
          <p:nvPr/>
        </p:nvSpPr>
        <p:spPr bwMode="auto">
          <a:xfrm flipH="1">
            <a:off x="8140700" y="2005013"/>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80" name="Freeform 72"/>
          <p:cNvSpPr>
            <a:spLocks/>
          </p:cNvSpPr>
          <p:nvPr/>
        </p:nvSpPr>
        <p:spPr bwMode="auto">
          <a:xfrm flipH="1">
            <a:off x="8205788" y="1989138"/>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81" name="Freeform 73"/>
          <p:cNvSpPr>
            <a:spLocks/>
          </p:cNvSpPr>
          <p:nvPr/>
        </p:nvSpPr>
        <p:spPr bwMode="auto">
          <a:xfrm>
            <a:off x="8143875" y="2001838"/>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82" name="Freeform 74"/>
          <p:cNvSpPr>
            <a:spLocks/>
          </p:cNvSpPr>
          <p:nvPr/>
        </p:nvSpPr>
        <p:spPr bwMode="auto">
          <a:xfrm flipH="1">
            <a:off x="8193088" y="19780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83" name="Freeform 75"/>
          <p:cNvSpPr>
            <a:spLocks/>
          </p:cNvSpPr>
          <p:nvPr/>
        </p:nvSpPr>
        <p:spPr bwMode="auto">
          <a:xfrm flipH="1">
            <a:off x="8240713" y="198755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884" name="Freeform 76"/>
          <p:cNvSpPr>
            <a:spLocks/>
          </p:cNvSpPr>
          <p:nvPr/>
        </p:nvSpPr>
        <p:spPr bwMode="auto">
          <a:xfrm flipH="1">
            <a:off x="8274050" y="1989138"/>
            <a:ext cx="42863"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885" name="Freeform 77"/>
          <p:cNvSpPr>
            <a:spLocks/>
          </p:cNvSpPr>
          <p:nvPr/>
        </p:nvSpPr>
        <p:spPr bwMode="auto">
          <a:xfrm>
            <a:off x="6235700" y="4645025"/>
            <a:ext cx="1485900" cy="122238"/>
          </a:xfrm>
          <a:custGeom>
            <a:avLst/>
            <a:gdLst>
              <a:gd name="T0" fmla="*/ 0 w 890"/>
              <a:gd name="T1" fmla="*/ 1 h 67"/>
              <a:gd name="T2" fmla="*/ 890 w 890"/>
              <a:gd name="T3" fmla="*/ 0 h 67"/>
              <a:gd name="T4" fmla="*/ 721 w 890"/>
              <a:gd name="T5" fmla="*/ 59 h 67"/>
              <a:gd name="T6" fmla="*/ 258 w 890"/>
              <a:gd name="T7" fmla="*/ 67 h 67"/>
              <a:gd name="T8" fmla="*/ 0 w 890"/>
              <a:gd name="T9" fmla="*/ 1 h 67"/>
              <a:gd name="T10" fmla="*/ 0 60000 65536"/>
              <a:gd name="T11" fmla="*/ 0 60000 65536"/>
              <a:gd name="T12" fmla="*/ 0 60000 65536"/>
              <a:gd name="T13" fmla="*/ 0 60000 65536"/>
              <a:gd name="T14" fmla="*/ 0 60000 65536"/>
              <a:gd name="T15" fmla="*/ 0 w 890"/>
              <a:gd name="T16" fmla="*/ 0 h 67"/>
              <a:gd name="T17" fmla="*/ 890 w 890"/>
              <a:gd name="T18" fmla="*/ 67 h 67"/>
            </a:gdLst>
            <a:ahLst/>
            <a:cxnLst>
              <a:cxn ang="T10">
                <a:pos x="T0" y="T1"/>
              </a:cxn>
              <a:cxn ang="T11">
                <a:pos x="T2" y="T3"/>
              </a:cxn>
              <a:cxn ang="T12">
                <a:pos x="T4" y="T5"/>
              </a:cxn>
              <a:cxn ang="T13">
                <a:pos x="T6" y="T7"/>
              </a:cxn>
              <a:cxn ang="T14">
                <a:pos x="T8" y="T9"/>
              </a:cxn>
            </a:cxnLst>
            <a:rect l="T15" t="T16" r="T17" b="T18"/>
            <a:pathLst>
              <a:path w="890" h="67">
                <a:moveTo>
                  <a:pt x="0" y="1"/>
                </a:moveTo>
                <a:lnTo>
                  <a:pt x="890" y="0"/>
                </a:lnTo>
                <a:lnTo>
                  <a:pt x="721" y="59"/>
                </a:lnTo>
                <a:lnTo>
                  <a:pt x="258" y="67"/>
                </a:lnTo>
                <a:lnTo>
                  <a:pt x="0" y="1"/>
                </a:lnTo>
                <a:close/>
              </a:path>
            </a:pathLst>
          </a:custGeom>
          <a:solidFill>
            <a:schemeClr val="accent1"/>
          </a:solidFill>
          <a:ln w="6350">
            <a:solidFill>
              <a:srgbClr val="99CCFF"/>
            </a:solidFill>
            <a:round/>
            <a:headEnd/>
            <a:tailEnd/>
          </a:ln>
        </p:spPr>
        <p:txBody>
          <a:bodyPr/>
          <a:lstStyle/>
          <a:p>
            <a:endParaRPr lang="en-US"/>
          </a:p>
        </p:txBody>
      </p:sp>
      <p:sp>
        <p:nvSpPr>
          <p:cNvPr id="34886" name="Rectangle 78"/>
          <p:cNvSpPr>
            <a:spLocks noChangeArrowheads="1"/>
          </p:cNvSpPr>
          <p:nvPr/>
        </p:nvSpPr>
        <p:spPr bwMode="auto">
          <a:xfrm>
            <a:off x="4552950" y="4152900"/>
            <a:ext cx="4210050" cy="1711325"/>
          </a:xfrm>
          <a:prstGeom prst="rect">
            <a:avLst/>
          </a:prstGeom>
          <a:noFill/>
          <a:ln w="9525">
            <a:solidFill>
              <a:schemeClr val="tx1"/>
            </a:solidFill>
            <a:miter lim="800000"/>
            <a:headEnd/>
            <a:tailEnd/>
          </a:ln>
        </p:spPr>
        <p:txBody>
          <a:bodyPr wrap="none" anchor="ctr"/>
          <a:lstStyle/>
          <a:p>
            <a:endParaRPr lang="en-US"/>
          </a:p>
        </p:txBody>
      </p:sp>
      <p:sp>
        <p:nvSpPr>
          <p:cNvPr id="34887" name="Freeform 79"/>
          <p:cNvSpPr>
            <a:spLocks/>
          </p:cNvSpPr>
          <p:nvPr/>
        </p:nvSpPr>
        <p:spPr bwMode="auto">
          <a:xfrm>
            <a:off x="4552950" y="4522788"/>
            <a:ext cx="4211638" cy="758825"/>
          </a:xfrm>
          <a:custGeom>
            <a:avLst/>
            <a:gdLst>
              <a:gd name="T0" fmla="*/ 3168 w 3169"/>
              <a:gd name="T1" fmla="*/ 86 h 1089"/>
              <a:gd name="T2" fmla="*/ 3168 w 3169"/>
              <a:gd name="T3" fmla="*/ 1086 h 1089"/>
              <a:gd name="T4" fmla="*/ 0 w 3169"/>
              <a:gd name="T5" fmla="*/ 1089 h 1089"/>
              <a:gd name="T6" fmla="*/ 0 w 3169"/>
              <a:gd name="T7" fmla="*/ 18 h 1089"/>
              <a:gd name="T8" fmla="*/ 216 w 3169"/>
              <a:gd name="T9" fmla="*/ 22 h 1089"/>
              <a:gd name="T10" fmla="*/ 452 w 3169"/>
              <a:gd name="T11" fmla="*/ 54 h 1089"/>
              <a:gd name="T12" fmla="*/ 606 w 3169"/>
              <a:gd name="T13" fmla="*/ 120 h 1089"/>
              <a:gd name="T14" fmla="*/ 899 w 3169"/>
              <a:gd name="T15" fmla="*/ 152 h 1089"/>
              <a:gd name="T16" fmla="*/ 1313 w 3169"/>
              <a:gd name="T17" fmla="*/ 193 h 1089"/>
              <a:gd name="T18" fmla="*/ 1595 w 3169"/>
              <a:gd name="T19" fmla="*/ 294 h 1089"/>
              <a:gd name="T20" fmla="*/ 1979 w 3169"/>
              <a:gd name="T21" fmla="*/ 307 h 1089"/>
              <a:gd name="T22" fmla="*/ 2156 w 3169"/>
              <a:gd name="T23" fmla="*/ 306 h 1089"/>
              <a:gd name="T24" fmla="*/ 2272 w 3169"/>
              <a:gd name="T25" fmla="*/ 245 h 1089"/>
              <a:gd name="T26" fmla="*/ 2472 w 3169"/>
              <a:gd name="T27" fmla="*/ 138 h 1089"/>
              <a:gd name="T28" fmla="*/ 2808 w 3169"/>
              <a:gd name="T29" fmla="*/ 58 h 1089"/>
              <a:gd name="T30" fmla="*/ 3168 w 3169"/>
              <a:gd name="T31" fmla="*/ 0 h 10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69"/>
              <a:gd name="T49" fmla="*/ 0 h 1089"/>
              <a:gd name="T50" fmla="*/ 3169 w 3169"/>
              <a:gd name="T51" fmla="*/ 1089 h 10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69" h="1089">
                <a:moveTo>
                  <a:pt x="3168" y="86"/>
                </a:moveTo>
                <a:cubicBezTo>
                  <a:pt x="3169" y="253"/>
                  <a:pt x="3168" y="614"/>
                  <a:pt x="3168" y="1086"/>
                </a:cubicBezTo>
                <a:cubicBezTo>
                  <a:pt x="2605" y="1089"/>
                  <a:pt x="666" y="1089"/>
                  <a:pt x="0" y="1089"/>
                </a:cubicBezTo>
                <a:cubicBezTo>
                  <a:pt x="0" y="645"/>
                  <a:pt x="0" y="360"/>
                  <a:pt x="0" y="18"/>
                </a:cubicBezTo>
                <a:cubicBezTo>
                  <a:pt x="240" y="30"/>
                  <a:pt x="141" y="16"/>
                  <a:pt x="216" y="22"/>
                </a:cubicBezTo>
                <a:cubicBezTo>
                  <a:pt x="291" y="28"/>
                  <a:pt x="387" y="38"/>
                  <a:pt x="452" y="54"/>
                </a:cubicBezTo>
                <a:cubicBezTo>
                  <a:pt x="517" y="70"/>
                  <a:pt x="532" y="104"/>
                  <a:pt x="606" y="120"/>
                </a:cubicBezTo>
                <a:cubicBezTo>
                  <a:pt x="680" y="136"/>
                  <a:pt x="781" y="140"/>
                  <a:pt x="899" y="152"/>
                </a:cubicBezTo>
                <a:cubicBezTo>
                  <a:pt x="1017" y="164"/>
                  <a:pt x="1196" y="170"/>
                  <a:pt x="1313" y="193"/>
                </a:cubicBezTo>
                <a:cubicBezTo>
                  <a:pt x="1428" y="216"/>
                  <a:pt x="1483" y="276"/>
                  <a:pt x="1595" y="294"/>
                </a:cubicBezTo>
                <a:cubicBezTo>
                  <a:pt x="1706" y="312"/>
                  <a:pt x="1886" y="305"/>
                  <a:pt x="1979" y="307"/>
                </a:cubicBezTo>
                <a:cubicBezTo>
                  <a:pt x="2072" y="309"/>
                  <a:pt x="2107" y="316"/>
                  <a:pt x="2156" y="306"/>
                </a:cubicBezTo>
                <a:cubicBezTo>
                  <a:pt x="2205" y="296"/>
                  <a:pt x="2219" y="273"/>
                  <a:pt x="2272" y="245"/>
                </a:cubicBezTo>
                <a:cubicBezTo>
                  <a:pt x="2325" y="217"/>
                  <a:pt x="2383" y="169"/>
                  <a:pt x="2472" y="138"/>
                </a:cubicBezTo>
                <a:cubicBezTo>
                  <a:pt x="2561" y="107"/>
                  <a:pt x="2692" y="81"/>
                  <a:pt x="2808" y="58"/>
                </a:cubicBezTo>
                <a:cubicBezTo>
                  <a:pt x="2924" y="35"/>
                  <a:pt x="3093" y="12"/>
                  <a:pt x="3168" y="0"/>
                </a:cubicBezTo>
              </a:path>
            </a:pathLst>
          </a:custGeom>
          <a:solidFill>
            <a:srgbClr val="D0B78E"/>
          </a:solidFill>
          <a:ln w="9525">
            <a:solidFill>
              <a:schemeClr val="tx1"/>
            </a:solidFill>
            <a:round/>
            <a:headEnd/>
            <a:tailEnd/>
          </a:ln>
        </p:spPr>
        <p:txBody>
          <a:bodyPr/>
          <a:lstStyle/>
          <a:p>
            <a:endParaRPr lang="en-US"/>
          </a:p>
        </p:txBody>
      </p:sp>
      <p:sp>
        <p:nvSpPr>
          <p:cNvPr id="34888" name="Freeform 80"/>
          <p:cNvSpPr>
            <a:spLocks/>
          </p:cNvSpPr>
          <p:nvPr/>
        </p:nvSpPr>
        <p:spPr bwMode="auto">
          <a:xfrm>
            <a:off x="5489575" y="4683125"/>
            <a:ext cx="2111375" cy="177800"/>
          </a:xfrm>
          <a:custGeom>
            <a:avLst/>
            <a:gdLst>
              <a:gd name="T0" fmla="*/ 264 w 1330"/>
              <a:gd name="T1" fmla="*/ 0 h 112"/>
              <a:gd name="T2" fmla="*/ 434 w 1330"/>
              <a:gd name="T3" fmla="*/ 3 h 112"/>
              <a:gd name="T4" fmla="*/ 595 w 1330"/>
              <a:gd name="T5" fmla="*/ 2 h 112"/>
              <a:gd name="T6" fmla="*/ 646 w 1330"/>
              <a:gd name="T7" fmla="*/ 9 h 112"/>
              <a:gd name="T8" fmla="*/ 708 w 1330"/>
              <a:gd name="T9" fmla="*/ 23 h 112"/>
              <a:gd name="T10" fmla="*/ 802 w 1330"/>
              <a:gd name="T11" fmla="*/ 30 h 112"/>
              <a:gd name="T12" fmla="*/ 970 w 1330"/>
              <a:gd name="T13" fmla="*/ 32 h 112"/>
              <a:gd name="T14" fmla="*/ 1069 w 1330"/>
              <a:gd name="T15" fmla="*/ 35 h 112"/>
              <a:gd name="T16" fmla="*/ 1137 w 1330"/>
              <a:gd name="T17" fmla="*/ 35 h 112"/>
              <a:gd name="T18" fmla="*/ 1213 w 1330"/>
              <a:gd name="T19" fmla="*/ 35 h 112"/>
              <a:gd name="T20" fmla="*/ 1261 w 1330"/>
              <a:gd name="T21" fmla="*/ 23 h 112"/>
              <a:gd name="T22" fmla="*/ 1330 w 1330"/>
              <a:gd name="T23" fmla="*/ 0 h 112"/>
              <a:gd name="T24" fmla="*/ 1293 w 1330"/>
              <a:gd name="T25" fmla="*/ 35 h 112"/>
              <a:gd name="T26" fmla="*/ 1261 w 1330"/>
              <a:gd name="T27" fmla="*/ 60 h 112"/>
              <a:gd name="T28" fmla="*/ 1187 w 1330"/>
              <a:gd name="T29" fmla="*/ 86 h 112"/>
              <a:gd name="T30" fmla="*/ 1102 w 1330"/>
              <a:gd name="T31" fmla="*/ 101 h 112"/>
              <a:gd name="T32" fmla="*/ 985 w 1330"/>
              <a:gd name="T33" fmla="*/ 112 h 112"/>
              <a:gd name="T34" fmla="*/ 865 w 1330"/>
              <a:gd name="T35" fmla="*/ 112 h 112"/>
              <a:gd name="T36" fmla="*/ 723 w 1330"/>
              <a:gd name="T37" fmla="*/ 108 h 112"/>
              <a:gd name="T38" fmla="*/ 641 w 1330"/>
              <a:gd name="T39" fmla="*/ 97 h 112"/>
              <a:gd name="T40" fmla="*/ 514 w 1330"/>
              <a:gd name="T41" fmla="*/ 67 h 112"/>
              <a:gd name="T42" fmla="*/ 383 w 1330"/>
              <a:gd name="T43" fmla="*/ 46 h 112"/>
              <a:gd name="T44" fmla="*/ 167 w 1330"/>
              <a:gd name="T45" fmla="*/ 26 h 112"/>
              <a:gd name="T46" fmla="*/ 0 w 1330"/>
              <a:gd name="T47" fmla="*/ 2 h 112"/>
              <a:gd name="T48" fmla="*/ 264 w 1330"/>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0"/>
              <a:gd name="T76" fmla="*/ 0 h 112"/>
              <a:gd name="T77" fmla="*/ 1330 w 1330"/>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0" h="112">
                <a:moveTo>
                  <a:pt x="264" y="0"/>
                </a:moveTo>
                <a:lnTo>
                  <a:pt x="434" y="3"/>
                </a:lnTo>
                <a:lnTo>
                  <a:pt x="595" y="2"/>
                </a:lnTo>
                <a:lnTo>
                  <a:pt x="646" y="9"/>
                </a:lnTo>
                <a:lnTo>
                  <a:pt x="708" y="23"/>
                </a:lnTo>
                <a:lnTo>
                  <a:pt x="802" y="30"/>
                </a:lnTo>
                <a:lnTo>
                  <a:pt x="970" y="32"/>
                </a:lnTo>
                <a:lnTo>
                  <a:pt x="1069" y="35"/>
                </a:lnTo>
                <a:lnTo>
                  <a:pt x="1137" y="35"/>
                </a:lnTo>
                <a:lnTo>
                  <a:pt x="1213" y="35"/>
                </a:lnTo>
                <a:lnTo>
                  <a:pt x="1261" y="23"/>
                </a:lnTo>
                <a:lnTo>
                  <a:pt x="1330" y="0"/>
                </a:lnTo>
                <a:lnTo>
                  <a:pt x="1293" y="35"/>
                </a:lnTo>
                <a:lnTo>
                  <a:pt x="1261" y="60"/>
                </a:lnTo>
                <a:lnTo>
                  <a:pt x="1187" y="86"/>
                </a:lnTo>
                <a:lnTo>
                  <a:pt x="1102" y="101"/>
                </a:lnTo>
                <a:lnTo>
                  <a:pt x="985" y="112"/>
                </a:lnTo>
                <a:lnTo>
                  <a:pt x="865" y="112"/>
                </a:lnTo>
                <a:lnTo>
                  <a:pt x="723" y="108"/>
                </a:lnTo>
                <a:lnTo>
                  <a:pt x="641" y="97"/>
                </a:lnTo>
                <a:lnTo>
                  <a:pt x="514" y="67"/>
                </a:lnTo>
                <a:lnTo>
                  <a:pt x="383" y="46"/>
                </a:lnTo>
                <a:lnTo>
                  <a:pt x="167" y="26"/>
                </a:lnTo>
                <a:lnTo>
                  <a:pt x="0" y="2"/>
                </a:lnTo>
                <a:lnTo>
                  <a:pt x="264" y="0"/>
                </a:lnTo>
                <a:close/>
              </a:path>
            </a:pathLst>
          </a:custGeom>
          <a:solidFill>
            <a:srgbClr val="7A5F3E"/>
          </a:solidFill>
          <a:ln w="9525" cap="rnd">
            <a:solidFill>
              <a:schemeClr val="tx1"/>
            </a:solidFill>
            <a:prstDash val="sysDot"/>
            <a:round/>
            <a:headEnd/>
            <a:tailEnd/>
          </a:ln>
        </p:spPr>
        <p:txBody>
          <a:bodyPr/>
          <a:lstStyle/>
          <a:p>
            <a:endParaRPr lang="en-US"/>
          </a:p>
        </p:txBody>
      </p:sp>
      <p:sp>
        <p:nvSpPr>
          <p:cNvPr id="34889" name="Rectangle 81"/>
          <p:cNvSpPr>
            <a:spLocks noChangeArrowheads="1"/>
          </p:cNvSpPr>
          <p:nvPr/>
        </p:nvSpPr>
        <p:spPr bwMode="auto">
          <a:xfrm>
            <a:off x="4552950" y="5281613"/>
            <a:ext cx="4210050" cy="582612"/>
          </a:xfrm>
          <a:prstGeom prst="rect">
            <a:avLst/>
          </a:prstGeom>
          <a:solidFill>
            <a:srgbClr val="D3CDA1"/>
          </a:solidFill>
          <a:ln w="9525">
            <a:solidFill>
              <a:schemeClr val="tx1"/>
            </a:solidFill>
            <a:miter lim="800000"/>
            <a:headEnd/>
            <a:tailEnd/>
          </a:ln>
        </p:spPr>
        <p:txBody>
          <a:bodyPr wrap="none" anchor="ctr"/>
          <a:lstStyle/>
          <a:p>
            <a:endParaRPr lang="en-US"/>
          </a:p>
        </p:txBody>
      </p:sp>
      <p:sp>
        <p:nvSpPr>
          <p:cNvPr id="34890" name="Freeform 82"/>
          <p:cNvSpPr>
            <a:spLocks/>
          </p:cNvSpPr>
          <p:nvPr/>
        </p:nvSpPr>
        <p:spPr bwMode="auto">
          <a:xfrm>
            <a:off x="4552950" y="5207000"/>
            <a:ext cx="4210050" cy="127000"/>
          </a:xfrm>
          <a:custGeom>
            <a:avLst/>
            <a:gdLst>
              <a:gd name="T0" fmla="*/ 0 w 2652"/>
              <a:gd name="T1" fmla="*/ 0 h 80"/>
              <a:gd name="T2" fmla="*/ 437 w 2652"/>
              <a:gd name="T3" fmla="*/ 4 h 80"/>
              <a:gd name="T4" fmla="*/ 854 w 2652"/>
              <a:gd name="T5" fmla="*/ 6 h 80"/>
              <a:gd name="T6" fmla="*/ 1000 w 2652"/>
              <a:gd name="T7" fmla="*/ 27 h 80"/>
              <a:gd name="T8" fmla="*/ 1090 w 2652"/>
              <a:gd name="T9" fmla="*/ 25 h 80"/>
              <a:gd name="T10" fmla="*/ 1145 w 2652"/>
              <a:gd name="T11" fmla="*/ 19 h 80"/>
              <a:gd name="T12" fmla="*/ 1226 w 2652"/>
              <a:gd name="T13" fmla="*/ 22 h 80"/>
              <a:gd name="T14" fmla="*/ 1321 w 2652"/>
              <a:gd name="T15" fmla="*/ 43 h 80"/>
              <a:gd name="T16" fmla="*/ 1421 w 2652"/>
              <a:gd name="T17" fmla="*/ 25 h 80"/>
              <a:gd name="T18" fmla="*/ 1472 w 2652"/>
              <a:gd name="T19" fmla="*/ 12 h 80"/>
              <a:gd name="T20" fmla="*/ 1552 w 2652"/>
              <a:gd name="T21" fmla="*/ 38 h 80"/>
              <a:gd name="T22" fmla="*/ 1627 w 2652"/>
              <a:gd name="T23" fmla="*/ 27 h 80"/>
              <a:gd name="T24" fmla="*/ 1723 w 2652"/>
              <a:gd name="T25" fmla="*/ 17 h 80"/>
              <a:gd name="T26" fmla="*/ 1808 w 2652"/>
              <a:gd name="T27" fmla="*/ 19 h 80"/>
              <a:gd name="T28" fmla="*/ 1878 w 2652"/>
              <a:gd name="T29" fmla="*/ 27 h 80"/>
              <a:gd name="T30" fmla="*/ 1974 w 2652"/>
              <a:gd name="T31" fmla="*/ 27 h 80"/>
              <a:gd name="T32" fmla="*/ 2145 w 2652"/>
              <a:gd name="T33" fmla="*/ 12 h 80"/>
              <a:gd name="T34" fmla="*/ 2280 w 2652"/>
              <a:gd name="T35" fmla="*/ 12 h 80"/>
              <a:gd name="T36" fmla="*/ 2521 w 2652"/>
              <a:gd name="T37" fmla="*/ 4 h 80"/>
              <a:gd name="T38" fmla="*/ 2652 w 2652"/>
              <a:gd name="T39" fmla="*/ 4 h 80"/>
              <a:gd name="T40" fmla="*/ 2652 w 2652"/>
              <a:gd name="T41" fmla="*/ 64 h 80"/>
              <a:gd name="T42" fmla="*/ 2446 w 2652"/>
              <a:gd name="T43" fmla="*/ 69 h 80"/>
              <a:gd name="T44" fmla="*/ 2300 w 2652"/>
              <a:gd name="T45" fmla="*/ 69 h 80"/>
              <a:gd name="T46" fmla="*/ 2135 w 2652"/>
              <a:gd name="T47" fmla="*/ 77 h 80"/>
              <a:gd name="T48" fmla="*/ 2029 w 2652"/>
              <a:gd name="T49" fmla="*/ 75 h 80"/>
              <a:gd name="T50" fmla="*/ 1939 w 2652"/>
              <a:gd name="T51" fmla="*/ 80 h 80"/>
              <a:gd name="T52" fmla="*/ 1863 w 2652"/>
              <a:gd name="T53" fmla="*/ 75 h 80"/>
              <a:gd name="T54" fmla="*/ 1758 w 2652"/>
              <a:gd name="T55" fmla="*/ 62 h 80"/>
              <a:gd name="T56" fmla="*/ 1713 w 2652"/>
              <a:gd name="T57" fmla="*/ 67 h 80"/>
              <a:gd name="T58" fmla="*/ 1632 w 2652"/>
              <a:gd name="T59" fmla="*/ 59 h 80"/>
              <a:gd name="T60" fmla="*/ 1557 w 2652"/>
              <a:gd name="T61" fmla="*/ 48 h 80"/>
              <a:gd name="T62" fmla="*/ 1482 w 2652"/>
              <a:gd name="T63" fmla="*/ 64 h 80"/>
              <a:gd name="T64" fmla="*/ 1366 w 2652"/>
              <a:gd name="T65" fmla="*/ 67 h 80"/>
              <a:gd name="T66" fmla="*/ 1321 w 2652"/>
              <a:gd name="T67" fmla="*/ 54 h 80"/>
              <a:gd name="T68" fmla="*/ 1256 w 2652"/>
              <a:gd name="T69" fmla="*/ 51 h 80"/>
              <a:gd name="T70" fmla="*/ 1185 w 2652"/>
              <a:gd name="T71" fmla="*/ 62 h 80"/>
              <a:gd name="T72" fmla="*/ 1105 w 2652"/>
              <a:gd name="T73" fmla="*/ 59 h 80"/>
              <a:gd name="T74" fmla="*/ 1045 w 2652"/>
              <a:gd name="T75" fmla="*/ 62 h 80"/>
              <a:gd name="T76" fmla="*/ 984 w 2652"/>
              <a:gd name="T77" fmla="*/ 48 h 80"/>
              <a:gd name="T78" fmla="*/ 929 w 2652"/>
              <a:gd name="T79" fmla="*/ 59 h 80"/>
              <a:gd name="T80" fmla="*/ 779 w 2652"/>
              <a:gd name="T81" fmla="*/ 59 h 80"/>
              <a:gd name="T82" fmla="*/ 643 w 2652"/>
              <a:gd name="T83" fmla="*/ 59 h 80"/>
              <a:gd name="T84" fmla="*/ 517 w 2652"/>
              <a:gd name="T85" fmla="*/ 75 h 80"/>
              <a:gd name="T86" fmla="*/ 226 w 2652"/>
              <a:gd name="T87" fmla="*/ 77 h 80"/>
              <a:gd name="T88" fmla="*/ 0 w 2652"/>
              <a:gd name="T89" fmla="*/ 76 h 80"/>
              <a:gd name="T90" fmla="*/ 0 w 2652"/>
              <a:gd name="T91" fmla="*/ 0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52"/>
              <a:gd name="T139" fmla="*/ 0 h 80"/>
              <a:gd name="T140" fmla="*/ 2652 w 2652"/>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52" h="80">
                <a:moveTo>
                  <a:pt x="0" y="0"/>
                </a:moveTo>
                <a:lnTo>
                  <a:pt x="437" y="4"/>
                </a:lnTo>
                <a:lnTo>
                  <a:pt x="854" y="6"/>
                </a:lnTo>
                <a:lnTo>
                  <a:pt x="1000" y="27"/>
                </a:lnTo>
                <a:lnTo>
                  <a:pt x="1090" y="25"/>
                </a:lnTo>
                <a:lnTo>
                  <a:pt x="1145" y="19"/>
                </a:lnTo>
                <a:lnTo>
                  <a:pt x="1226" y="22"/>
                </a:lnTo>
                <a:lnTo>
                  <a:pt x="1321" y="43"/>
                </a:lnTo>
                <a:lnTo>
                  <a:pt x="1421" y="25"/>
                </a:lnTo>
                <a:lnTo>
                  <a:pt x="1472" y="12"/>
                </a:lnTo>
                <a:lnTo>
                  <a:pt x="1552" y="38"/>
                </a:lnTo>
                <a:lnTo>
                  <a:pt x="1627" y="27"/>
                </a:lnTo>
                <a:lnTo>
                  <a:pt x="1723" y="17"/>
                </a:lnTo>
                <a:lnTo>
                  <a:pt x="1808" y="19"/>
                </a:lnTo>
                <a:lnTo>
                  <a:pt x="1878" y="27"/>
                </a:lnTo>
                <a:lnTo>
                  <a:pt x="1974" y="27"/>
                </a:lnTo>
                <a:lnTo>
                  <a:pt x="2145" y="12"/>
                </a:lnTo>
                <a:lnTo>
                  <a:pt x="2280" y="12"/>
                </a:lnTo>
                <a:lnTo>
                  <a:pt x="2521" y="4"/>
                </a:lnTo>
                <a:lnTo>
                  <a:pt x="2652" y="4"/>
                </a:lnTo>
                <a:lnTo>
                  <a:pt x="2652" y="64"/>
                </a:lnTo>
                <a:lnTo>
                  <a:pt x="2446" y="69"/>
                </a:lnTo>
                <a:lnTo>
                  <a:pt x="2300" y="69"/>
                </a:lnTo>
                <a:lnTo>
                  <a:pt x="2135" y="77"/>
                </a:lnTo>
                <a:lnTo>
                  <a:pt x="2029" y="75"/>
                </a:lnTo>
                <a:lnTo>
                  <a:pt x="1939" y="80"/>
                </a:lnTo>
                <a:lnTo>
                  <a:pt x="1863" y="75"/>
                </a:lnTo>
                <a:lnTo>
                  <a:pt x="1758" y="62"/>
                </a:lnTo>
                <a:lnTo>
                  <a:pt x="1713" y="67"/>
                </a:lnTo>
                <a:lnTo>
                  <a:pt x="1632" y="59"/>
                </a:lnTo>
                <a:lnTo>
                  <a:pt x="1557" y="48"/>
                </a:lnTo>
                <a:lnTo>
                  <a:pt x="1482" y="64"/>
                </a:lnTo>
                <a:lnTo>
                  <a:pt x="1366" y="67"/>
                </a:lnTo>
                <a:lnTo>
                  <a:pt x="1321" y="54"/>
                </a:lnTo>
                <a:lnTo>
                  <a:pt x="1256" y="51"/>
                </a:lnTo>
                <a:lnTo>
                  <a:pt x="1185" y="62"/>
                </a:lnTo>
                <a:lnTo>
                  <a:pt x="1105" y="59"/>
                </a:lnTo>
                <a:lnTo>
                  <a:pt x="1045" y="62"/>
                </a:lnTo>
                <a:lnTo>
                  <a:pt x="984" y="48"/>
                </a:lnTo>
                <a:lnTo>
                  <a:pt x="929" y="59"/>
                </a:lnTo>
                <a:lnTo>
                  <a:pt x="779" y="59"/>
                </a:lnTo>
                <a:lnTo>
                  <a:pt x="643" y="59"/>
                </a:lnTo>
                <a:lnTo>
                  <a:pt x="517" y="75"/>
                </a:lnTo>
                <a:lnTo>
                  <a:pt x="226" y="77"/>
                </a:lnTo>
                <a:lnTo>
                  <a:pt x="0" y="76"/>
                </a:lnTo>
                <a:lnTo>
                  <a:pt x="0" y="0"/>
                </a:lnTo>
                <a:close/>
              </a:path>
            </a:pathLst>
          </a:custGeom>
          <a:solidFill>
            <a:srgbClr val="E5E1C7"/>
          </a:solidFill>
          <a:ln w="9525">
            <a:solidFill>
              <a:schemeClr val="tx1"/>
            </a:solidFill>
            <a:round/>
            <a:headEnd/>
            <a:tailEnd/>
          </a:ln>
        </p:spPr>
        <p:txBody>
          <a:bodyPr/>
          <a:lstStyle/>
          <a:p>
            <a:endParaRPr lang="en-US"/>
          </a:p>
        </p:txBody>
      </p:sp>
      <p:sp>
        <p:nvSpPr>
          <p:cNvPr id="34891" name="Freeform 83"/>
          <p:cNvSpPr>
            <a:spLocks/>
          </p:cNvSpPr>
          <p:nvPr/>
        </p:nvSpPr>
        <p:spPr bwMode="auto">
          <a:xfrm>
            <a:off x="6648450" y="4741863"/>
            <a:ext cx="239713" cy="674687"/>
          </a:xfrm>
          <a:custGeom>
            <a:avLst/>
            <a:gdLst>
              <a:gd name="T0" fmla="*/ 133 w 151"/>
              <a:gd name="T1" fmla="*/ 0 h 425"/>
              <a:gd name="T2" fmla="*/ 147 w 151"/>
              <a:gd name="T3" fmla="*/ 14 h 425"/>
              <a:gd name="T4" fmla="*/ 140 w 151"/>
              <a:gd name="T5" fmla="*/ 30 h 425"/>
              <a:gd name="T6" fmla="*/ 140 w 151"/>
              <a:gd name="T7" fmla="*/ 42 h 425"/>
              <a:gd name="T8" fmla="*/ 150 w 151"/>
              <a:gd name="T9" fmla="*/ 68 h 425"/>
              <a:gd name="T10" fmla="*/ 133 w 151"/>
              <a:gd name="T11" fmla="*/ 81 h 425"/>
              <a:gd name="T12" fmla="*/ 133 w 151"/>
              <a:gd name="T13" fmla="*/ 112 h 425"/>
              <a:gd name="T14" fmla="*/ 143 w 151"/>
              <a:gd name="T15" fmla="*/ 123 h 425"/>
              <a:gd name="T16" fmla="*/ 141 w 151"/>
              <a:gd name="T17" fmla="*/ 271 h 425"/>
              <a:gd name="T18" fmla="*/ 140 w 151"/>
              <a:gd name="T19" fmla="*/ 302 h 425"/>
              <a:gd name="T20" fmla="*/ 92 w 151"/>
              <a:gd name="T21" fmla="*/ 314 h 425"/>
              <a:gd name="T22" fmla="*/ 12 w 151"/>
              <a:gd name="T23" fmla="*/ 337 h 425"/>
              <a:gd name="T24" fmla="*/ 18 w 151"/>
              <a:gd name="T25" fmla="*/ 425 h 4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425"/>
              <a:gd name="T41" fmla="*/ 151 w 151"/>
              <a:gd name="T42" fmla="*/ 425 h 4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425">
                <a:moveTo>
                  <a:pt x="133" y="0"/>
                </a:moveTo>
                <a:cubicBezTo>
                  <a:pt x="139" y="4"/>
                  <a:pt x="146" y="9"/>
                  <a:pt x="147" y="14"/>
                </a:cubicBezTo>
                <a:cubicBezTo>
                  <a:pt x="148" y="19"/>
                  <a:pt x="141" y="25"/>
                  <a:pt x="140" y="30"/>
                </a:cubicBezTo>
                <a:cubicBezTo>
                  <a:pt x="139" y="35"/>
                  <a:pt x="138" y="35"/>
                  <a:pt x="140" y="42"/>
                </a:cubicBezTo>
                <a:cubicBezTo>
                  <a:pt x="142" y="49"/>
                  <a:pt x="151" y="62"/>
                  <a:pt x="150" y="68"/>
                </a:cubicBezTo>
                <a:cubicBezTo>
                  <a:pt x="149" y="75"/>
                  <a:pt x="136" y="73"/>
                  <a:pt x="133" y="81"/>
                </a:cubicBezTo>
                <a:cubicBezTo>
                  <a:pt x="131" y="88"/>
                  <a:pt x="132" y="105"/>
                  <a:pt x="133" y="112"/>
                </a:cubicBezTo>
                <a:cubicBezTo>
                  <a:pt x="135" y="119"/>
                  <a:pt x="142" y="97"/>
                  <a:pt x="143" y="123"/>
                </a:cubicBezTo>
                <a:cubicBezTo>
                  <a:pt x="144" y="149"/>
                  <a:pt x="141" y="241"/>
                  <a:pt x="141" y="271"/>
                </a:cubicBezTo>
                <a:cubicBezTo>
                  <a:pt x="141" y="301"/>
                  <a:pt x="148" y="295"/>
                  <a:pt x="140" y="302"/>
                </a:cubicBezTo>
                <a:cubicBezTo>
                  <a:pt x="132" y="309"/>
                  <a:pt x="113" y="308"/>
                  <a:pt x="92" y="314"/>
                </a:cubicBezTo>
                <a:cubicBezTo>
                  <a:pt x="71" y="320"/>
                  <a:pt x="24" y="319"/>
                  <a:pt x="12" y="337"/>
                </a:cubicBezTo>
                <a:cubicBezTo>
                  <a:pt x="0" y="355"/>
                  <a:pt x="17" y="407"/>
                  <a:pt x="18" y="425"/>
                </a:cubicBezTo>
              </a:path>
            </a:pathLst>
          </a:custGeom>
          <a:noFill/>
          <a:ln w="9525">
            <a:solidFill>
              <a:srgbClr val="3366FF"/>
            </a:solidFill>
            <a:round/>
            <a:headEnd/>
            <a:tailEnd/>
          </a:ln>
        </p:spPr>
        <p:txBody>
          <a:bodyPr/>
          <a:lstStyle/>
          <a:p>
            <a:endParaRPr lang="en-US"/>
          </a:p>
        </p:txBody>
      </p:sp>
      <p:sp>
        <p:nvSpPr>
          <p:cNvPr id="34892" name="Freeform 84"/>
          <p:cNvSpPr>
            <a:spLocks/>
          </p:cNvSpPr>
          <p:nvPr/>
        </p:nvSpPr>
        <p:spPr bwMode="auto">
          <a:xfrm>
            <a:off x="6951663" y="4741863"/>
            <a:ext cx="77787" cy="525462"/>
          </a:xfrm>
          <a:custGeom>
            <a:avLst/>
            <a:gdLst>
              <a:gd name="T0" fmla="*/ 2 w 49"/>
              <a:gd name="T1" fmla="*/ 0 h 331"/>
              <a:gd name="T2" fmla="*/ 16 w 49"/>
              <a:gd name="T3" fmla="*/ 21 h 331"/>
              <a:gd name="T4" fmla="*/ 9 w 49"/>
              <a:gd name="T5" fmla="*/ 44 h 331"/>
              <a:gd name="T6" fmla="*/ 9 w 49"/>
              <a:gd name="T7" fmla="*/ 62 h 331"/>
              <a:gd name="T8" fmla="*/ 19 w 49"/>
              <a:gd name="T9" fmla="*/ 100 h 331"/>
              <a:gd name="T10" fmla="*/ 2 w 49"/>
              <a:gd name="T11" fmla="*/ 119 h 331"/>
              <a:gd name="T12" fmla="*/ 2 w 49"/>
              <a:gd name="T13" fmla="*/ 165 h 331"/>
              <a:gd name="T14" fmla="*/ 12 w 49"/>
              <a:gd name="T15" fmla="*/ 180 h 331"/>
              <a:gd name="T16" fmla="*/ 6 w 49"/>
              <a:gd name="T17" fmla="*/ 319 h 331"/>
              <a:gd name="T18" fmla="*/ 28 w 49"/>
              <a:gd name="T19" fmla="*/ 323 h 331"/>
              <a:gd name="T20" fmla="*/ 49 w 49"/>
              <a:gd name="T21" fmla="*/ 329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31"/>
              <a:gd name="T35" fmla="*/ 49 w 49"/>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31">
                <a:moveTo>
                  <a:pt x="2" y="0"/>
                </a:moveTo>
                <a:cubicBezTo>
                  <a:pt x="8" y="6"/>
                  <a:pt x="15" y="14"/>
                  <a:pt x="16" y="21"/>
                </a:cubicBezTo>
                <a:cubicBezTo>
                  <a:pt x="17" y="28"/>
                  <a:pt x="10" y="37"/>
                  <a:pt x="9" y="44"/>
                </a:cubicBezTo>
                <a:cubicBezTo>
                  <a:pt x="8" y="51"/>
                  <a:pt x="7" y="52"/>
                  <a:pt x="9" y="62"/>
                </a:cubicBezTo>
                <a:cubicBezTo>
                  <a:pt x="11" y="71"/>
                  <a:pt x="20" y="91"/>
                  <a:pt x="19" y="100"/>
                </a:cubicBezTo>
                <a:cubicBezTo>
                  <a:pt x="18" y="110"/>
                  <a:pt x="5" y="108"/>
                  <a:pt x="2" y="119"/>
                </a:cubicBezTo>
                <a:cubicBezTo>
                  <a:pt x="0" y="129"/>
                  <a:pt x="1" y="155"/>
                  <a:pt x="2" y="165"/>
                </a:cubicBezTo>
                <a:cubicBezTo>
                  <a:pt x="4" y="175"/>
                  <a:pt x="11" y="154"/>
                  <a:pt x="12" y="180"/>
                </a:cubicBezTo>
                <a:cubicBezTo>
                  <a:pt x="13" y="206"/>
                  <a:pt x="3" y="295"/>
                  <a:pt x="6" y="319"/>
                </a:cubicBezTo>
                <a:cubicBezTo>
                  <a:pt x="37" y="331"/>
                  <a:pt x="21" y="321"/>
                  <a:pt x="28" y="323"/>
                </a:cubicBezTo>
                <a:cubicBezTo>
                  <a:pt x="35" y="325"/>
                  <a:pt x="45" y="328"/>
                  <a:pt x="49" y="329"/>
                </a:cubicBezTo>
              </a:path>
            </a:pathLst>
          </a:custGeom>
          <a:noFill/>
          <a:ln w="9525">
            <a:solidFill>
              <a:srgbClr val="3366FF"/>
            </a:solidFill>
            <a:round/>
            <a:headEnd/>
            <a:tailEnd/>
          </a:ln>
        </p:spPr>
        <p:txBody>
          <a:bodyPr/>
          <a:lstStyle/>
          <a:p>
            <a:endParaRPr lang="en-US"/>
          </a:p>
        </p:txBody>
      </p:sp>
      <p:sp>
        <p:nvSpPr>
          <p:cNvPr id="34893" name="Freeform 85"/>
          <p:cNvSpPr>
            <a:spLocks/>
          </p:cNvSpPr>
          <p:nvPr/>
        </p:nvSpPr>
        <p:spPr bwMode="auto">
          <a:xfrm>
            <a:off x="6996113" y="4738688"/>
            <a:ext cx="123825" cy="1104900"/>
          </a:xfrm>
          <a:custGeom>
            <a:avLst/>
            <a:gdLst>
              <a:gd name="T0" fmla="*/ 65 w 78"/>
              <a:gd name="T1" fmla="*/ 0 h 696"/>
              <a:gd name="T2" fmla="*/ 75 w 78"/>
              <a:gd name="T3" fmla="*/ 37 h 696"/>
              <a:gd name="T4" fmla="*/ 68 w 78"/>
              <a:gd name="T5" fmla="*/ 64 h 696"/>
              <a:gd name="T6" fmla="*/ 61 w 78"/>
              <a:gd name="T7" fmla="*/ 88 h 696"/>
              <a:gd name="T8" fmla="*/ 61 w 78"/>
              <a:gd name="T9" fmla="*/ 106 h 696"/>
              <a:gd name="T10" fmla="*/ 71 w 78"/>
              <a:gd name="T11" fmla="*/ 144 h 696"/>
              <a:gd name="T12" fmla="*/ 55 w 78"/>
              <a:gd name="T13" fmla="*/ 162 h 696"/>
              <a:gd name="T14" fmla="*/ 55 w 78"/>
              <a:gd name="T15" fmla="*/ 209 h 696"/>
              <a:gd name="T16" fmla="*/ 65 w 78"/>
              <a:gd name="T17" fmla="*/ 224 h 696"/>
              <a:gd name="T18" fmla="*/ 71 w 78"/>
              <a:gd name="T19" fmla="*/ 272 h 696"/>
              <a:gd name="T20" fmla="*/ 25 w 78"/>
              <a:gd name="T21" fmla="*/ 302 h 696"/>
              <a:gd name="T22" fmla="*/ 32 w 78"/>
              <a:gd name="T23" fmla="*/ 416 h 696"/>
              <a:gd name="T24" fmla="*/ 15 w 78"/>
              <a:gd name="T25" fmla="*/ 465 h 696"/>
              <a:gd name="T26" fmla="*/ 2 w 78"/>
              <a:gd name="T27" fmla="*/ 537 h 696"/>
              <a:gd name="T28" fmla="*/ 25 w 78"/>
              <a:gd name="T29" fmla="*/ 602 h 696"/>
              <a:gd name="T30" fmla="*/ 26 w 78"/>
              <a:gd name="T31" fmla="*/ 696 h 6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696"/>
              <a:gd name="T50" fmla="*/ 78 w 78"/>
              <a:gd name="T51" fmla="*/ 696 h 6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696">
                <a:moveTo>
                  <a:pt x="65" y="0"/>
                </a:moveTo>
                <a:cubicBezTo>
                  <a:pt x="66" y="6"/>
                  <a:pt x="74" y="26"/>
                  <a:pt x="75" y="37"/>
                </a:cubicBezTo>
                <a:cubicBezTo>
                  <a:pt x="76" y="47"/>
                  <a:pt x="71" y="56"/>
                  <a:pt x="68" y="64"/>
                </a:cubicBezTo>
                <a:cubicBezTo>
                  <a:pt x="66" y="73"/>
                  <a:pt x="62" y="81"/>
                  <a:pt x="61" y="88"/>
                </a:cubicBezTo>
                <a:cubicBezTo>
                  <a:pt x="61" y="95"/>
                  <a:pt x="60" y="96"/>
                  <a:pt x="61" y="106"/>
                </a:cubicBezTo>
                <a:cubicBezTo>
                  <a:pt x="63" y="115"/>
                  <a:pt x="72" y="135"/>
                  <a:pt x="71" y="144"/>
                </a:cubicBezTo>
                <a:cubicBezTo>
                  <a:pt x="71" y="154"/>
                  <a:pt x="57" y="151"/>
                  <a:pt x="55" y="162"/>
                </a:cubicBezTo>
                <a:cubicBezTo>
                  <a:pt x="52" y="173"/>
                  <a:pt x="53" y="198"/>
                  <a:pt x="55" y="209"/>
                </a:cubicBezTo>
                <a:cubicBezTo>
                  <a:pt x="56" y="219"/>
                  <a:pt x="62" y="214"/>
                  <a:pt x="65" y="224"/>
                </a:cubicBezTo>
                <a:cubicBezTo>
                  <a:pt x="67" y="235"/>
                  <a:pt x="78" y="259"/>
                  <a:pt x="71" y="272"/>
                </a:cubicBezTo>
                <a:cubicBezTo>
                  <a:pt x="65" y="285"/>
                  <a:pt x="32" y="278"/>
                  <a:pt x="25" y="302"/>
                </a:cubicBezTo>
                <a:cubicBezTo>
                  <a:pt x="18" y="326"/>
                  <a:pt x="33" y="389"/>
                  <a:pt x="32" y="416"/>
                </a:cubicBezTo>
                <a:cubicBezTo>
                  <a:pt x="30" y="443"/>
                  <a:pt x="20" y="445"/>
                  <a:pt x="15" y="465"/>
                </a:cubicBezTo>
                <a:cubicBezTo>
                  <a:pt x="10" y="485"/>
                  <a:pt x="0" y="514"/>
                  <a:pt x="2" y="537"/>
                </a:cubicBezTo>
                <a:cubicBezTo>
                  <a:pt x="3" y="560"/>
                  <a:pt x="21" y="575"/>
                  <a:pt x="25" y="602"/>
                </a:cubicBezTo>
                <a:cubicBezTo>
                  <a:pt x="29" y="629"/>
                  <a:pt x="26" y="677"/>
                  <a:pt x="26" y="696"/>
                </a:cubicBezTo>
              </a:path>
            </a:pathLst>
          </a:custGeom>
          <a:noFill/>
          <a:ln w="9525">
            <a:solidFill>
              <a:srgbClr val="3366FF"/>
            </a:solidFill>
            <a:round/>
            <a:headEnd/>
            <a:tailEnd/>
          </a:ln>
        </p:spPr>
        <p:txBody>
          <a:bodyPr/>
          <a:lstStyle/>
          <a:p>
            <a:endParaRPr lang="en-US"/>
          </a:p>
        </p:txBody>
      </p:sp>
      <p:sp>
        <p:nvSpPr>
          <p:cNvPr id="34894" name="Freeform 86"/>
          <p:cNvSpPr>
            <a:spLocks/>
          </p:cNvSpPr>
          <p:nvPr/>
        </p:nvSpPr>
        <p:spPr bwMode="auto">
          <a:xfrm flipH="1">
            <a:off x="7015163" y="4748213"/>
            <a:ext cx="47625" cy="255587"/>
          </a:xfrm>
          <a:custGeom>
            <a:avLst/>
            <a:gdLst>
              <a:gd name="T0" fmla="*/ 3 w 35"/>
              <a:gd name="T1" fmla="*/ 0 h 368"/>
              <a:gd name="T2" fmla="*/ 19 w 35"/>
              <a:gd name="T3" fmla="*/ 32 h 368"/>
              <a:gd name="T4" fmla="*/ 11 w 35"/>
              <a:gd name="T5" fmla="*/ 68 h 368"/>
              <a:gd name="T6" fmla="*/ 11 w 35"/>
              <a:gd name="T7" fmla="*/ 96 h 368"/>
              <a:gd name="T8" fmla="*/ 23 w 35"/>
              <a:gd name="T9" fmla="*/ 156 h 368"/>
              <a:gd name="T10" fmla="*/ 3 w 35"/>
              <a:gd name="T11" fmla="*/ 184 h 368"/>
              <a:gd name="T12" fmla="*/ 3 w 35"/>
              <a:gd name="T13" fmla="*/ 256 h 368"/>
              <a:gd name="T14" fmla="*/ 15 w 35"/>
              <a:gd name="T15" fmla="*/ 280 h 368"/>
              <a:gd name="T16" fmla="*/ 35 w 35"/>
              <a:gd name="T17" fmla="*/ 368 h 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68"/>
              <a:gd name="T29" fmla="*/ 35 w 35"/>
              <a:gd name="T30" fmla="*/ 368 h 3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68">
                <a:moveTo>
                  <a:pt x="3" y="0"/>
                </a:moveTo>
                <a:cubicBezTo>
                  <a:pt x="10" y="10"/>
                  <a:pt x="18" y="21"/>
                  <a:pt x="19" y="32"/>
                </a:cubicBezTo>
                <a:cubicBezTo>
                  <a:pt x="20" y="43"/>
                  <a:pt x="12" y="57"/>
                  <a:pt x="11" y="68"/>
                </a:cubicBezTo>
                <a:cubicBezTo>
                  <a:pt x="10" y="79"/>
                  <a:pt x="9" y="81"/>
                  <a:pt x="11" y="96"/>
                </a:cubicBezTo>
                <a:cubicBezTo>
                  <a:pt x="13" y="111"/>
                  <a:pt x="24" y="141"/>
                  <a:pt x="23" y="156"/>
                </a:cubicBezTo>
                <a:cubicBezTo>
                  <a:pt x="22" y="171"/>
                  <a:pt x="6" y="167"/>
                  <a:pt x="3" y="184"/>
                </a:cubicBezTo>
                <a:cubicBezTo>
                  <a:pt x="0" y="201"/>
                  <a:pt x="1" y="240"/>
                  <a:pt x="3" y="256"/>
                </a:cubicBezTo>
                <a:cubicBezTo>
                  <a:pt x="5" y="272"/>
                  <a:pt x="10" y="261"/>
                  <a:pt x="15" y="280"/>
                </a:cubicBezTo>
                <a:cubicBezTo>
                  <a:pt x="20" y="299"/>
                  <a:pt x="32" y="353"/>
                  <a:pt x="35" y="368"/>
                </a:cubicBezTo>
              </a:path>
            </a:pathLst>
          </a:custGeom>
          <a:noFill/>
          <a:ln w="9525">
            <a:solidFill>
              <a:srgbClr val="3366FF"/>
            </a:solidFill>
            <a:round/>
            <a:headEnd/>
            <a:tailEnd/>
          </a:ln>
        </p:spPr>
        <p:txBody>
          <a:bodyPr/>
          <a:lstStyle/>
          <a:p>
            <a:endParaRPr lang="en-US"/>
          </a:p>
        </p:txBody>
      </p:sp>
      <p:sp>
        <p:nvSpPr>
          <p:cNvPr id="34895" name="Freeform 87"/>
          <p:cNvSpPr>
            <a:spLocks/>
          </p:cNvSpPr>
          <p:nvPr/>
        </p:nvSpPr>
        <p:spPr bwMode="auto">
          <a:xfrm>
            <a:off x="7159625" y="4748213"/>
            <a:ext cx="55563" cy="311150"/>
          </a:xfrm>
          <a:custGeom>
            <a:avLst/>
            <a:gdLst>
              <a:gd name="T0" fmla="*/ 18 w 35"/>
              <a:gd name="T1" fmla="*/ 0 h 196"/>
              <a:gd name="T2" fmla="*/ 4 w 35"/>
              <a:gd name="T3" fmla="*/ 14 h 196"/>
              <a:gd name="T4" fmla="*/ 11 w 35"/>
              <a:gd name="T5" fmla="*/ 30 h 196"/>
              <a:gd name="T6" fmla="*/ 26 w 35"/>
              <a:gd name="T7" fmla="*/ 52 h 196"/>
              <a:gd name="T8" fmla="*/ 1 w 35"/>
              <a:gd name="T9" fmla="*/ 68 h 196"/>
              <a:gd name="T10" fmla="*/ 33 w 35"/>
              <a:gd name="T11" fmla="*/ 86 h 196"/>
              <a:gd name="T12" fmla="*/ 18 w 35"/>
              <a:gd name="T13" fmla="*/ 112 h 196"/>
              <a:gd name="T14" fmla="*/ 8 w 35"/>
              <a:gd name="T15" fmla="*/ 122 h 196"/>
              <a:gd name="T16" fmla="*/ 14 w 35"/>
              <a:gd name="T17" fmla="*/ 196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96"/>
              <a:gd name="T29" fmla="*/ 35 w 35"/>
              <a:gd name="T30" fmla="*/ 196 h 1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96">
                <a:moveTo>
                  <a:pt x="18" y="0"/>
                </a:moveTo>
                <a:cubicBezTo>
                  <a:pt x="12" y="4"/>
                  <a:pt x="5" y="9"/>
                  <a:pt x="4" y="14"/>
                </a:cubicBezTo>
                <a:cubicBezTo>
                  <a:pt x="3" y="19"/>
                  <a:pt x="8" y="23"/>
                  <a:pt x="11" y="30"/>
                </a:cubicBezTo>
                <a:cubicBezTo>
                  <a:pt x="14" y="36"/>
                  <a:pt x="28" y="46"/>
                  <a:pt x="26" y="52"/>
                </a:cubicBezTo>
                <a:cubicBezTo>
                  <a:pt x="24" y="59"/>
                  <a:pt x="0" y="62"/>
                  <a:pt x="1" y="68"/>
                </a:cubicBezTo>
                <a:cubicBezTo>
                  <a:pt x="2" y="74"/>
                  <a:pt x="30" y="78"/>
                  <a:pt x="33" y="86"/>
                </a:cubicBezTo>
                <a:cubicBezTo>
                  <a:pt x="35" y="93"/>
                  <a:pt x="22" y="106"/>
                  <a:pt x="18" y="112"/>
                </a:cubicBezTo>
                <a:cubicBezTo>
                  <a:pt x="13" y="118"/>
                  <a:pt x="9" y="108"/>
                  <a:pt x="8" y="122"/>
                </a:cubicBezTo>
                <a:cubicBezTo>
                  <a:pt x="7" y="136"/>
                  <a:pt x="13" y="181"/>
                  <a:pt x="14" y="196"/>
                </a:cubicBezTo>
              </a:path>
            </a:pathLst>
          </a:custGeom>
          <a:noFill/>
          <a:ln w="9525">
            <a:solidFill>
              <a:srgbClr val="3366FF"/>
            </a:solidFill>
            <a:round/>
            <a:headEnd/>
            <a:tailEnd/>
          </a:ln>
        </p:spPr>
        <p:txBody>
          <a:bodyPr/>
          <a:lstStyle/>
          <a:p>
            <a:endParaRPr lang="en-US"/>
          </a:p>
        </p:txBody>
      </p:sp>
      <p:sp>
        <p:nvSpPr>
          <p:cNvPr id="34896" name="Freeform 88"/>
          <p:cNvSpPr>
            <a:spLocks/>
          </p:cNvSpPr>
          <p:nvPr/>
        </p:nvSpPr>
        <p:spPr bwMode="auto">
          <a:xfrm>
            <a:off x="6635750" y="4732338"/>
            <a:ext cx="39688" cy="536575"/>
          </a:xfrm>
          <a:custGeom>
            <a:avLst/>
            <a:gdLst>
              <a:gd name="T0" fmla="*/ 23 w 25"/>
              <a:gd name="T1" fmla="*/ 0 h 338"/>
              <a:gd name="T2" fmla="*/ 9 w 25"/>
              <a:gd name="T3" fmla="*/ 14 h 338"/>
              <a:gd name="T4" fmla="*/ 16 w 25"/>
              <a:gd name="T5" fmla="*/ 30 h 338"/>
              <a:gd name="T6" fmla="*/ 16 w 25"/>
              <a:gd name="T7" fmla="*/ 42 h 338"/>
              <a:gd name="T8" fmla="*/ 6 w 25"/>
              <a:gd name="T9" fmla="*/ 68 h 338"/>
              <a:gd name="T10" fmla="*/ 23 w 25"/>
              <a:gd name="T11" fmla="*/ 81 h 338"/>
              <a:gd name="T12" fmla="*/ 23 w 25"/>
              <a:gd name="T13" fmla="*/ 112 h 338"/>
              <a:gd name="T14" fmla="*/ 13 w 25"/>
              <a:gd name="T15" fmla="*/ 123 h 338"/>
              <a:gd name="T16" fmla="*/ 10 w 25"/>
              <a:gd name="T17" fmla="*/ 179 h 338"/>
              <a:gd name="T18" fmla="*/ 1 w 25"/>
              <a:gd name="T19" fmla="*/ 187 h 338"/>
              <a:gd name="T20" fmla="*/ 1 w 25"/>
              <a:gd name="T21" fmla="*/ 338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38"/>
              <a:gd name="T35" fmla="*/ 25 w 25"/>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38">
                <a:moveTo>
                  <a:pt x="23" y="0"/>
                </a:moveTo>
                <a:cubicBezTo>
                  <a:pt x="17" y="4"/>
                  <a:pt x="10" y="9"/>
                  <a:pt x="9" y="14"/>
                </a:cubicBezTo>
                <a:cubicBezTo>
                  <a:pt x="8" y="19"/>
                  <a:pt x="15" y="25"/>
                  <a:pt x="16" y="30"/>
                </a:cubicBezTo>
                <a:cubicBezTo>
                  <a:pt x="17" y="35"/>
                  <a:pt x="18" y="35"/>
                  <a:pt x="16" y="42"/>
                </a:cubicBezTo>
                <a:cubicBezTo>
                  <a:pt x="14" y="49"/>
                  <a:pt x="5" y="62"/>
                  <a:pt x="6" y="68"/>
                </a:cubicBezTo>
                <a:cubicBezTo>
                  <a:pt x="7" y="75"/>
                  <a:pt x="20" y="73"/>
                  <a:pt x="23" y="81"/>
                </a:cubicBezTo>
                <a:cubicBezTo>
                  <a:pt x="25" y="88"/>
                  <a:pt x="24" y="105"/>
                  <a:pt x="23" y="112"/>
                </a:cubicBezTo>
                <a:cubicBezTo>
                  <a:pt x="21" y="119"/>
                  <a:pt x="15" y="112"/>
                  <a:pt x="13" y="123"/>
                </a:cubicBezTo>
                <a:cubicBezTo>
                  <a:pt x="11" y="134"/>
                  <a:pt x="12" y="168"/>
                  <a:pt x="10" y="179"/>
                </a:cubicBezTo>
                <a:cubicBezTo>
                  <a:pt x="8" y="190"/>
                  <a:pt x="2" y="161"/>
                  <a:pt x="1" y="187"/>
                </a:cubicBezTo>
                <a:cubicBezTo>
                  <a:pt x="0" y="213"/>
                  <a:pt x="1" y="307"/>
                  <a:pt x="1" y="338"/>
                </a:cubicBezTo>
              </a:path>
            </a:pathLst>
          </a:custGeom>
          <a:noFill/>
          <a:ln w="9525">
            <a:solidFill>
              <a:srgbClr val="3366FF"/>
            </a:solidFill>
            <a:round/>
            <a:headEnd/>
            <a:tailEnd/>
          </a:ln>
        </p:spPr>
        <p:txBody>
          <a:bodyPr/>
          <a:lstStyle/>
          <a:p>
            <a:endParaRPr lang="en-US"/>
          </a:p>
        </p:txBody>
      </p:sp>
      <p:sp>
        <p:nvSpPr>
          <p:cNvPr id="34897" name="Freeform 89"/>
          <p:cNvSpPr>
            <a:spLocks/>
          </p:cNvSpPr>
          <p:nvPr/>
        </p:nvSpPr>
        <p:spPr bwMode="auto">
          <a:xfrm>
            <a:off x="6738938" y="4732338"/>
            <a:ext cx="31750" cy="431800"/>
          </a:xfrm>
          <a:custGeom>
            <a:avLst/>
            <a:gdLst>
              <a:gd name="T0" fmla="*/ 18 w 20"/>
              <a:gd name="T1" fmla="*/ 0 h 272"/>
              <a:gd name="T2" fmla="*/ 4 w 20"/>
              <a:gd name="T3" fmla="*/ 21 h 272"/>
              <a:gd name="T4" fmla="*/ 11 w 20"/>
              <a:gd name="T5" fmla="*/ 44 h 272"/>
              <a:gd name="T6" fmla="*/ 11 w 20"/>
              <a:gd name="T7" fmla="*/ 62 h 272"/>
              <a:gd name="T8" fmla="*/ 1 w 20"/>
              <a:gd name="T9" fmla="*/ 100 h 272"/>
              <a:gd name="T10" fmla="*/ 18 w 20"/>
              <a:gd name="T11" fmla="*/ 119 h 272"/>
              <a:gd name="T12" fmla="*/ 18 w 20"/>
              <a:gd name="T13" fmla="*/ 165 h 272"/>
              <a:gd name="T14" fmla="*/ 8 w 20"/>
              <a:gd name="T15" fmla="*/ 180 h 272"/>
              <a:gd name="T16" fmla="*/ 9 w 20"/>
              <a:gd name="T17" fmla="*/ 272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72"/>
              <a:gd name="T29" fmla="*/ 20 w 20"/>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72">
                <a:moveTo>
                  <a:pt x="18" y="0"/>
                </a:moveTo>
                <a:cubicBezTo>
                  <a:pt x="12" y="6"/>
                  <a:pt x="5" y="14"/>
                  <a:pt x="4" y="21"/>
                </a:cubicBezTo>
                <a:cubicBezTo>
                  <a:pt x="3" y="28"/>
                  <a:pt x="10" y="37"/>
                  <a:pt x="11" y="44"/>
                </a:cubicBezTo>
                <a:cubicBezTo>
                  <a:pt x="12" y="51"/>
                  <a:pt x="13" y="52"/>
                  <a:pt x="11" y="62"/>
                </a:cubicBezTo>
                <a:cubicBezTo>
                  <a:pt x="9" y="71"/>
                  <a:pt x="0" y="91"/>
                  <a:pt x="1" y="100"/>
                </a:cubicBezTo>
                <a:cubicBezTo>
                  <a:pt x="2" y="110"/>
                  <a:pt x="15" y="108"/>
                  <a:pt x="18" y="119"/>
                </a:cubicBezTo>
                <a:cubicBezTo>
                  <a:pt x="20" y="129"/>
                  <a:pt x="19" y="155"/>
                  <a:pt x="18" y="165"/>
                </a:cubicBezTo>
                <a:cubicBezTo>
                  <a:pt x="16" y="175"/>
                  <a:pt x="9" y="162"/>
                  <a:pt x="8" y="180"/>
                </a:cubicBezTo>
                <a:cubicBezTo>
                  <a:pt x="7" y="198"/>
                  <a:pt x="9" y="253"/>
                  <a:pt x="9" y="272"/>
                </a:cubicBezTo>
              </a:path>
            </a:pathLst>
          </a:custGeom>
          <a:noFill/>
          <a:ln w="9525">
            <a:solidFill>
              <a:srgbClr val="3366FF"/>
            </a:solidFill>
            <a:round/>
            <a:headEnd/>
            <a:tailEnd/>
          </a:ln>
        </p:spPr>
        <p:txBody>
          <a:bodyPr/>
          <a:lstStyle/>
          <a:p>
            <a:endParaRPr lang="en-US"/>
          </a:p>
        </p:txBody>
      </p:sp>
      <p:sp>
        <p:nvSpPr>
          <p:cNvPr id="34898" name="Freeform 90"/>
          <p:cNvSpPr>
            <a:spLocks/>
          </p:cNvSpPr>
          <p:nvPr/>
        </p:nvSpPr>
        <p:spPr bwMode="auto">
          <a:xfrm>
            <a:off x="6643688" y="4729163"/>
            <a:ext cx="155575" cy="1085850"/>
          </a:xfrm>
          <a:custGeom>
            <a:avLst/>
            <a:gdLst>
              <a:gd name="T0" fmla="*/ 85 w 98"/>
              <a:gd name="T1" fmla="*/ 0 h 684"/>
              <a:gd name="T2" fmla="*/ 75 w 98"/>
              <a:gd name="T3" fmla="*/ 37 h 684"/>
              <a:gd name="T4" fmla="*/ 82 w 98"/>
              <a:gd name="T5" fmla="*/ 64 h 684"/>
              <a:gd name="T6" fmla="*/ 89 w 98"/>
              <a:gd name="T7" fmla="*/ 88 h 684"/>
              <a:gd name="T8" fmla="*/ 89 w 98"/>
              <a:gd name="T9" fmla="*/ 106 h 684"/>
              <a:gd name="T10" fmla="*/ 79 w 98"/>
              <a:gd name="T11" fmla="*/ 144 h 684"/>
              <a:gd name="T12" fmla="*/ 95 w 98"/>
              <a:gd name="T13" fmla="*/ 162 h 684"/>
              <a:gd name="T14" fmla="*/ 95 w 98"/>
              <a:gd name="T15" fmla="*/ 209 h 684"/>
              <a:gd name="T16" fmla="*/ 85 w 98"/>
              <a:gd name="T17" fmla="*/ 224 h 684"/>
              <a:gd name="T18" fmla="*/ 79 w 98"/>
              <a:gd name="T19" fmla="*/ 272 h 684"/>
              <a:gd name="T20" fmla="*/ 9 w 98"/>
              <a:gd name="T21" fmla="*/ 289 h 684"/>
              <a:gd name="T22" fmla="*/ 24 w 98"/>
              <a:gd name="T23" fmla="*/ 436 h 684"/>
              <a:gd name="T24" fmla="*/ 77 w 98"/>
              <a:gd name="T25" fmla="*/ 456 h 684"/>
              <a:gd name="T26" fmla="*/ 80 w 98"/>
              <a:gd name="T27" fmla="*/ 544 h 684"/>
              <a:gd name="T28" fmla="*/ 81 w 98"/>
              <a:gd name="T29" fmla="*/ 607 h 684"/>
              <a:gd name="T30" fmla="*/ 83 w 98"/>
              <a:gd name="T31" fmla="*/ 684 h 6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684"/>
              <a:gd name="T50" fmla="*/ 98 w 98"/>
              <a:gd name="T51" fmla="*/ 684 h 6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684">
                <a:moveTo>
                  <a:pt x="85" y="0"/>
                </a:moveTo>
                <a:cubicBezTo>
                  <a:pt x="84" y="6"/>
                  <a:pt x="76" y="26"/>
                  <a:pt x="75" y="37"/>
                </a:cubicBezTo>
                <a:cubicBezTo>
                  <a:pt x="74" y="47"/>
                  <a:pt x="79" y="56"/>
                  <a:pt x="82" y="64"/>
                </a:cubicBezTo>
                <a:cubicBezTo>
                  <a:pt x="84" y="73"/>
                  <a:pt x="88" y="81"/>
                  <a:pt x="89" y="88"/>
                </a:cubicBezTo>
                <a:cubicBezTo>
                  <a:pt x="89" y="95"/>
                  <a:pt x="90" y="96"/>
                  <a:pt x="89" y="106"/>
                </a:cubicBezTo>
                <a:cubicBezTo>
                  <a:pt x="87" y="115"/>
                  <a:pt x="78" y="135"/>
                  <a:pt x="79" y="144"/>
                </a:cubicBezTo>
                <a:cubicBezTo>
                  <a:pt x="79" y="154"/>
                  <a:pt x="93" y="151"/>
                  <a:pt x="95" y="162"/>
                </a:cubicBezTo>
                <a:cubicBezTo>
                  <a:pt x="98" y="173"/>
                  <a:pt x="97" y="198"/>
                  <a:pt x="95" y="209"/>
                </a:cubicBezTo>
                <a:cubicBezTo>
                  <a:pt x="94" y="219"/>
                  <a:pt x="88" y="214"/>
                  <a:pt x="85" y="224"/>
                </a:cubicBezTo>
                <a:cubicBezTo>
                  <a:pt x="83" y="235"/>
                  <a:pt x="92" y="261"/>
                  <a:pt x="79" y="272"/>
                </a:cubicBezTo>
                <a:cubicBezTo>
                  <a:pt x="66" y="283"/>
                  <a:pt x="18" y="262"/>
                  <a:pt x="9" y="289"/>
                </a:cubicBezTo>
                <a:cubicBezTo>
                  <a:pt x="0" y="316"/>
                  <a:pt x="13" y="408"/>
                  <a:pt x="24" y="436"/>
                </a:cubicBezTo>
                <a:cubicBezTo>
                  <a:pt x="35" y="464"/>
                  <a:pt x="68" y="438"/>
                  <a:pt x="77" y="456"/>
                </a:cubicBezTo>
                <a:cubicBezTo>
                  <a:pt x="86" y="474"/>
                  <a:pt x="79" y="519"/>
                  <a:pt x="80" y="544"/>
                </a:cubicBezTo>
                <a:cubicBezTo>
                  <a:pt x="81" y="569"/>
                  <a:pt x="81" y="584"/>
                  <a:pt x="81" y="607"/>
                </a:cubicBezTo>
                <a:cubicBezTo>
                  <a:pt x="81" y="630"/>
                  <a:pt x="83" y="668"/>
                  <a:pt x="83" y="684"/>
                </a:cubicBezTo>
              </a:path>
            </a:pathLst>
          </a:custGeom>
          <a:noFill/>
          <a:ln w="9525">
            <a:solidFill>
              <a:srgbClr val="3366FF"/>
            </a:solidFill>
            <a:round/>
            <a:headEnd/>
            <a:tailEnd/>
          </a:ln>
        </p:spPr>
        <p:txBody>
          <a:bodyPr/>
          <a:lstStyle/>
          <a:p>
            <a:endParaRPr lang="en-US"/>
          </a:p>
        </p:txBody>
      </p:sp>
      <p:sp>
        <p:nvSpPr>
          <p:cNvPr id="34899" name="Freeform 91"/>
          <p:cNvSpPr>
            <a:spLocks/>
          </p:cNvSpPr>
          <p:nvPr/>
        </p:nvSpPr>
        <p:spPr bwMode="auto">
          <a:xfrm>
            <a:off x="6932613" y="4738688"/>
            <a:ext cx="55562" cy="280987"/>
          </a:xfrm>
          <a:custGeom>
            <a:avLst/>
            <a:gdLst>
              <a:gd name="T0" fmla="*/ 17 w 35"/>
              <a:gd name="T1" fmla="*/ 0 h 177"/>
              <a:gd name="T2" fmla="*/ 31 w 35"/>
              <a:gd name="T3" fmla="*/ 14 h 177"/>
              <a:gd name="T4" fmla="*/ 24 w 35"/>
              <a:gd name="T5" fmla="*/ 30 h 177"/>
              <a:gd name="T6" fmla="*/ 9 w 35"/>
              <a:gd name="T7" fmla="*/ 52 h 177"/>
              <a:gd name="T8" fmla="*/ 34 w 35"/>
              <a:gd name="T9" fmla="*/ 68 h 177"/>
              <a:gd name="T10" fmla="*/ 2 w 35"/>
              <a:gd name="T11" fmla="*/ 86 h 177"/>
              <a:gd name="T12" fmla="*/ 17 w 35"/>
              <a:gd name="T13" fmla="*/ 112 h 177"/>
              <a:gd name="T14" fmla="*/ 27 w 35"/>
              <a:gd name="T15" fmla="*/ 122 h 177"/>
              <a:gd name="T16" fmla="*/ 18 w 35"/>
              <a:gd name="T17" fmla="*/ 17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77"/>
              <a:gd name="T29" fmla="*/ 35 w 35"/>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77">
                <a:moveTo>
                  <a:pt x="17" y="0"/>
                </a:moveTo>
                <a:cubicBezTo>
                  <a:pt x="23" y="4"/>
                  <a:pt x="30" y="9"/>
                  <a:pt x="31" y="14"/>
                </a:cubicBezTo>
                <a:cubicBezTo>
                  <a:pt x="32" y="19"/>
                  <a:pt x="27" y="23"/>
                  <a:pt x="24" y="30"/>
                </a:cubicBezTo>
                <a:cubicBezTo>
                  <a:pt x="21" y="36"/>
                  <a:pt x="7" y="46"/>
                  <a:pt x="9" y="52"/>
                </a:cubicBezTo>
                <a:cubicBezTo>
                  <a:pt x="11" y="59"/>
                  <a:pt x="35" y="62"/>
                  <a:pt x="34" y="68"/>
                </a:cubicBezTo>
                <a:cubicBezTo>
                  <a:pt x="33" y="74"/>
                  <a:pt x="5" y="78"/>
                  <a:pt x="2" y="86"/>
                </a:cubicBezTo>
                <a:cubicBezTo>
                  <a:pt x="0" y="93"/>
                  <a:pt x="13" y="106"/>
                  <a:pt x="17" y="112"/>
                </a:cubicBezTo>
                <a:cubicBezTo>
                  <a:pt x="22" y="118"/>
                  <a:pt x="27" y="111"/>
                  <a:pt x="27" y="122"/>
                </a:cubicBezTo>
                <a:cubicBezTo>
                  <a:pt x="27" y="133"/>
                  <a:pt x="20" y="166"/>
                  <a:pt x="18" y="177"/>
                </a:cubicBezTo>
              </a:path>
            </a:pathLst>
          </a:custGeom>
          <a:noFill/>
          <a:ln w="9525">
            <a:solidFill>
              <a:srgbClr val="3366FF"/>
            </a:solidFill>
            <a:round/>
            <a:headEnd/>
            <a:tailEnd/>
          </a:ln>
        </p:spPr>
        <p:txBody>
          <a:bodyPr/>
          <a:lstStyle/>
          <a:p>
            <a:endParaRPr lang="en-US"/>
          </a:p>
        </p:txBody>
      </p:sp>
      <p:sp>
        <p:nvSpPr>
          <p:cNvPr id="34900" name="Freeform 92"/>
          <p:cNvSpPr>
            <a:spLocks/>
          </p:cNvSpPr>
          <p:nvPr/>
        </p:nvSpPr>
        <p:spPr bwMode="auto">
          <a:xfrm flipV="1">
            <a:off x="6634163" y="4691063"/>
            <a:ext cx="71437" cy="106362"/>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D0B78E"/>
            </a:solidFill>
            <a:round/>
            <a:headEnd/>
            <a:tailEnd/>
          </a:ln>
        </p:spPr>
        <p:txBody>
          <a:bodyPr/>
          <a:lstStyle/>
          <a:p>
            <a:endParaRPr lang="en-US"/>
          </a:p>
        </p:txBody>
      </p:sp>
      <p:sp>
        <p:nvSpPr>
          <p:cNvPr id="34901" name="Freeform 93"/>
          <p:cNvSpPr>
            <a:spLocks/>
          </p:cNvSpPr>
          <p:nvPr/>
        </p:nvSpPr>
        <p:spPr bwMode="auto">
          <a:xfrm>
            <a:off x="6586538" y="4581525"/>
            <a:ext cx="71437" cy="119063"/>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02" name="Freeform 94"/>
          <p:cNvSpPr>
            <a:spLocks/>
          </p:cNvSpPr>
          <p:nvPr/>
        </p:nvSpPr>
        <p:spPr bwMode="auto">
          <a:xfrm>
            <a:off x="6672263" y="463391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03" name="Freeform 95"/>
          <p:cNvSpPr>
            <a:spLocks/>
          </p:cNvSpPr>
          <p:nvPr/>
        </p:nvSpPr>
        <p:spPr bwMode="auto">
          <a:xfrm>
            <a:off x="6729413" y="4579938"/>
            <a:ext cx="42862" cy="114300"/>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04" name="Freeform 96"/>
          <p:cNvSpPr>
            <a:spLocks/>
          </p:cNvSpPr>
          <p:nvPr/>
        </p:nvSpPr>
        <p:spPr bwMode="auto">
          <a:xfrm>
            <a:off x="6738938" y="4624388"/>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05" name="Freeform 97"/>
          <p:cNvSpPr>
            <a:spLocks/>
          </p:cNvSpPr>
          <p:nvPr/>
        </p:nvSpPr>
        <p:spPr bwMode="auto">
          <a:xfrm>
            <a:off x="6772275" y="4632325"/>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06" name="Freeform 98"/>
          <p:cNvSpPr>
            <a:spLocks/>
          </p:cNvSpPr>
          <p:nvPr/>
        </p:nvSpPr>
        <p:spPr bwMode="auto">
          <a:xfrm>
            <a:off x="6840538" y="4603750"/>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07" name="Freeform 99"/>
          <p:cNvSpPr>
            <a:spLocks/>
          </p:cNvSpPr>
          <p:nvPr/>
        </p:nvSpPr>
        <p:spPr bwMode="auto">
          <a:xfrm flipH="1">
            <a:off x="6737350" y="4643438"/>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08" name="Freeform 100"/>
          <p:cNvSpPr>
            <a:spLocks/>
          </p:cNvSpPr>
          <p:nvPr/>
        </p:nvSpPr>
        <p:spPr bwMode="auto">
          <a:xfrm flipH="1">
            <a:off x="6777038" y="4578350"/>
            <a:ext cx="71437" cy="11112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09" name="Freeform 101"/>
          <p:cNvSpPr>
            <a:spLocks/>
          </p:cNvSpPr>
          <p:nvPr/>
        </p:nvSpPr>
        <p:spPr bwMode="auto">
          <a:xfrm flipH="1">
            <a:off x="6850063" y="46323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10" name="Freeform 102"/>
          <p:cNvSpPr>
            <a:spLocks/>
          </p:cNvSpPr>
          <p:nvPr/>
        </p:nvSpPr>
        <p:spPr bwMode="auto">
          <a:xfrm flipH="1">
            <a:off x="6886575" y="4573588"/>
            <a:ext cx="71438" cy="12065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11" name="Freeform 103"/>
          <p:cNvSpPr>
            <a:spLocks/>
          </p:cNvSpPr>
          <p:nvPr/>
        </p:nvSpPr>
        <p:spPr bwMode="auto">
          <a:xfrm flipH="1">
            <a:off x="6951663" y="461327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12" name="Freeform 104"/>
          <p:cNvSpPr>
            <a:spLocks/>
          </p:cNvSpPr>
          <p:nvPr/>
        </p:nvSpPr>
        <p:spPr bwMode="auto">
          <a:xfrm>
            <a:off x="6888163" y="4630738"/>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13" name="Freeform 105"/>
          <p:cNvSpPr>
            <a:spLocks/>
          </p:cNvSpPr>
          <p:nvPr/>
        </p:nvSpPr>
        <p:spPr bwMode="auto">
          <a:xfrm>
            <a:off x="6926263" y="4568825"/>
            <a:ext cx="71437" cy="122238"/>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14" name="Freeform 106"/>
          <p:cNvSpPr>
            <a:spLocks/>
          </p:cNvSpPr>
          <p:nvPr/>
        </p:nvSpPr>
        <p:spPr bwMode="auto">
          <a:xfrm>
            <a:off x="6989763" y="4579938"/>
            <a:ext cx="42862" cy="100012"/>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15" name="Freeform 107"/>
          <p:cNvSpPr>
            <a:spLocks/>
          </p:cNvSpPr>
          <p:nvPr/>
        </p:nvSpPr>
        <p:spPr bwMode="auto">
          <a:xfrm>
            <a:off x="6999288" y="461327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16" name="Freeform 108"/>
          <p:cNvSpPr>
            <a:spLocks/>
          </p:cNvSpPr>
          <p:nvPr/>
        </p:nvSpPr>
        <p:spPr bwMode="auto">
          <a:xfrm>
            <a:off x="7037388" y="463391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17" name="Freeform 109"/>
          <p:cNvSpPr>
            <a:spLocks/>
          </p:cNvSpPr>
          <p:nvPr/>
        </p:nvSpPr>
        <p:spPr bwMode="auto">
          <a:xfrm>
            <a:off x="7100888" y="4616450"/>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18" name="Freeform 110"/>
          <p:cNvSpPr>
            <a:spLocks/>
          </p:cNvSpPr>
          <p:nvPr/>
        </p:nvSpPr>
        <p:spPr bwMode="auto">
          <a:xfrm flipH="1">
            <a:off x="6997700" y="4629150"/>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19" name="Freeform 111"/>
          <p:cNvSpPr>
            <a:spLocks/>
          </p:cNvSpPr>
          <p:nvPr/>
        </p:nvSpPr>
        <p:spPr bwMode="auto">
          <a:xfrm flipH="1">
            <a:off x="7037388" y="4576763"/>
            <a:ext cx="71437" cy="106362"/>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20" name="Freeform 112"/>
          <p:cNvSpPr>
            <a:spLocks/>
          </p:cNvSpPr>
          <p:nvPr/>
        </p:nvSpPr>
        <p:spPr bwMode="auto">
          <a:xfrm flipH="1">
            <a:off x="7110413" y="4560888"/>
            <a:ext cx="71437" cy="122237"/>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21" name="Freeform 113"/>
          <p:cNvSpPr>
            <a:spLocks/>
          </p:cNvSpPr>
          <p:nvPr/>
        </p:nvSpPr>
        <p:spPr bwMode="auto">
          <a:xfrm flipH="1">
            <a:off x="7148513" y="461962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22" name="Freeform 114"/>
          <p:cNvSpPr>
            <a:spLocks/>
          </p:cNvSpPr>
          <p:nvPr/>
        </p:nvSpPr>
        <p:spPr bwMode="auto">
          <a:xfrm flipH="1">
            <a:off x="7212013" y="46196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23" name="Freeform 115"/>
          <p:cNvSpPr>
            <a:spLocks/>
          </p:cNvSpPr>
          <p:nvPr/>
        </p:nvSpPr>
        <p:spPr bwMode="auto">
          <a:xfrm>
            <a:off x="7145338" y="4594225"/>
            <a:ext cx="71437" cy="9525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24" name="Freeform 116"/>
          <p:cNvSpPr>
            <a:spLocks/>
          </p:cNvSpPr>
          <p:nvPr/>
        </p:nvSpPr>
        <p:spPr bwMode="auto">
          <a:xfrm flipH="1">
            <a:off x="7218363" y="4575175"/>
            <a:ext cx="71437" cy="11430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25" name="Freeform 117"/>
          <p:cNvSpPr>
            <a:spLocks/>
          </p:cNvSpPr>
          <p:nvPr/>
        </p:nvSpPr>
        <p:spPr bwMode="auto">
          <a:xfrm flipH="1">
            <a:off x="7256463" y="4578350"/>
            <a:ext cx="71437" cy="11430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26" name="Freeform 118"/>
          <p:cNvSpPr>
            <a:spLocks/>
          </p:cNvSpPr>
          <p:nvPr/>
        </p:nvSpPr>
        <p:spPr bwMode="auto">
          <a:xfrm flipH="1">
            <a:off x="7286625" y="4579938"/>
            <a:ext cx="42863" cy="115887"/>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27" name="Freeform 143" descr="Small checker board"/>
          <p:cNvSpPr>
            <a:spLocks/>
          </p:cNvSpPr>
          <p:nvPr/>
        </p:nvSpPr>
        <p:spPr bwMode="auto">
          <a:xfrm>
            <a:off x="6429375" y="4684713"/>
            <a:ext cx="1162050" cy="87312"/>
          </a:xfrm>
          <a:custGeom>
            <a:avLst/>
            <a:gdLst>
              <a:gd name="T0" fmla="*/ 0 w 732"/>
              <a:gd name="T1" fmla="*/ 0 h 55"/>
              <a:gd name="T2" fmla="*/ 18 w 732"/>
              <a:gd name="T3" fmla="*/ 48 h 55"/>
              <a:gd name="T4" fmla="*/ 120 w 732"/>
              <a:gd name="T5" fmla="*/ 52 h 55"/>
              <a:gd name="T6" fmla="*/ 209 w 732"/>
              <a:gd name="T7" fmla="*/ 55 h 55"/>
              <a:gd name="T8" fmla="*/ 344 w 732"/>
              <a:gd name="T9" fmla="*/ 55 h 55"/>
              <a:gd name="T10" fmla="*/ 488 w 732"/>
              <a:gd name="T11" fmla="*/ 54 h 55"/>
              <a:gd name="T12" fmla="*/ 587 w 732"/>
              <a:gd name="T13" fmla="*/ 54 h 55"/>
              <a:gd name="T14" fmla="*/ 638 w 732"/>
              <a:gd name="T15" fmla="*/ 52 h 55"/>
              <a:gd name="T16" fmla="*/ 696 w 732"/>
              <a:gd name="T17" fmla="*/ 37 h 55"/>
              <a:gd name="T18" fmla="*/ 732 w 732"/>
              <a:gd name="T19" fmla="*/ 3 h 55"/>
              <a:gd name="T20" fmla="*/ 0 w 732"/>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2"/>
              <a:gd name="T34" fmla="*/ 0 h 55"/>
              <a:gd name="T35" fmla="*/ 732 w 732"/>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2" h="55">
                <a:moveTo>
                  <a:pt x="0" y="0"/>
                </a:moveTo>
                <a:lnTo>
                  <a:pt x="18" y="48"/>
                </a:lnTo>
                <a:lnTo>
                  <a:pt x="120" y="52"/>
                </a:lnTo>
                <a:lnTo>
                  <a:pt x="209" y="55"/>
                </a:lnTo>
                <a:lnTo>
                  <a:pt x="344" y="55"/>
                </a:lnTo>
                <a:lnTo>
                  <a:pt x="488" y="54"/>
                </a:lnTo>
                <a:lnTo>
                  <a:pt x="587" y="54"/>
                </a:lnTo>
                <a:lnTo>
                  <a:pt x="638" y="52"/>
                </a:lnTo>
                <a:lnTo>
                  <a:pt x="696" y="37"/>
                </a:lnTo>
                <a:lnTo>
                  <a:pt x="732" y="3"/>
                </a:lnTo>
                <a:lnTo>
                  <a:pt x="0" y="0"/>
                </a:lnTo>
                <a:close/>
              </a:path>
            </a:pathLst>
          </a:custGeom>
          <a:pattFill prst="smCheck">
            <a:fgClr>
              <a:srgbClr val="C2AE7C"/>
            </a:fgClr>
            <a:bgClr>
              <a:srgbClr val="54412A"/>
            </a:bgClr>
          </a:pattFill>
          <a:ln w="9525" cap="rnd">
            <a:solidFill>
              <a:schemeClr val="tx1"/>
            </a:solidFill>
            <a:prstDash val="sysDot"/>
            <a:round/>
            <a:headEnd/>
            <a:tailEnd/>
          </a:ln>
        </p:spPr>
        <p:txBody>
          <a:bodyPr/>
          <a:lstStyle/>
          <a:p>
            <a:endParaRPr lang="en-US"/>
          </a:p>
        </p:txBody>
      </p:sp>
      <p:sp>
        <p:nvSpPr>
          <p:cNvPr id="34928" name="Freeform 145"/>
          <p:cNvSpPr>
            <a:spLocks/>
          </p:cNvSpPr>
          <p:nvPr/>
        </p:nvSpPr>
        <p:spPr bwMode="auto">
          <a:xfrm>
            <a:off x="6446838" y="4565650"/>
            <a:ext cx="71437" cy="119063"/>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29" name="Freeform 146"/>
          <p:cNvSpPr>
            <a:spLocks/>
          </p:cNvSpPr>
          <p:nvPr/>
        </p:nvSpPr>
        <p:spPr bwMode="auto">
          <a:xfrm>
            <a:off x="6532563" y="4618038"/>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30" name="Freeform 148"/>
          <p:cNvSpPr>
            <a:spLocks/>
          </p:cNvSpPr>
          <p:nvPr/>
        </p:nvSpPr>
        <p:spPr bwMode="auto">
          <a:xfrm>
            <a:off x="6418263" y="4572000"/>
            <a:ext cx="71437" cy="119063"/>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31" name="Freeform 149"/>
          <p:cNvSpPr>
            <a:spLocks/>
          </p:cNvSpPr>
          <p:nvPr/>
        </p:nvSpPr>
        <p:spPr bwMode="auto">
          <a:xfrm>
            <a:off x="6503988" y="461486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32" name="Freeform 151"/>
          <p:cNvSpPr>
            <a:spLocks/>
          </p:cNvSpPr>
          <p:nvPr/>
        </p:nvSpPr>
        <p:spPr bwMode="auto">
          <a:xfrm>
            <a:off x="7081838" y="4622800"/>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33" name="Freeform 152"/>
          <p:cNvSpPr>
            <a:spLocks/>
          </p:cNvSpPr>
          <p:nvPr/>
        </p:nvSpPr>
        <p:spPr bwMode="auto">
          <a:xfrm>
            <a:off x="7126288" y="4600575"/>
            <a:ext cx="71437" cy="9525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34" name="Freeform 153"/>
          <p:cNvSpPr>
            <a:spLocks/>
          </p:cNvSpPr>
          <p:nvPr/>
        </p:nvSpPr>
        <p:spPr bwMode="auto">
          <a:xfrm flipH="1">
            <a:off x="7199313" y="4581525"/>
            <a:ext cx="71437" cy="11430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35" name="Freeform 154"/>
          <p:cNvSpPr>
            <a:spLocks/>
          </p:cNvSpPr>
          <p:nvPr/>
        </p:nvSpPr>
        <p:spPr bwMode="auto">
          <a:xfrm flipH="1">
            <a:off x="7267575" y="4586288"/>
            <a:ext cx="42863" cy="115887"/>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36" name="Freeform 155"/>
          <p:cNvSpPr>
            <a:spLocks/>
          </p:cNvSpPr>
          <p:nvPr/>
        </p:nvSpPr>
        <p:spPr bwMode="auto">
          <a:xfrm>
            <a:off x="7342188" y="46196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37" name="Freeform 156"/>
          <p:cNvSpPr>
            <a:spLocks/>
          </p:cNvSpPr>
          <p:nvPr/>
        </p:nvSpPr>
        <p:spPr bwMode="auto">
          <a:xfrm>
            <a:off x="7386638" y="4597400"/>
            <a:ext cx="71437" cy="9525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38" name="Freeform 157"/>
          <p:cNvSpPr>
            <a:spLocks/>
          </p:cNvSpPr>
          <p:nvPr/>
        </p:nvSpPr>
        <p:spPr bwMode="auto">
          <a:xfrm flipH="1">
            <a:off x="7459663" y="4578350"/>
            <a:ext cx="71437" cy="11430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39" name="Freeform 158"/>
          <p:cNvSpPr>
            <a:spLocks/>
          </p:cNvSpPr>
          <p:nvPr/>
        </p:nvSpPr>
        <p:spPr bwMode="auto">
          <a:xfrm flipH="1">
            <a:off x="7527925" y="4583113"/>
            <a:ext cx="42863" cy="115887"/>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40" name="Freeform 159"/>
          <p:cNvSpPr>
            <a:spLocks/>
          </p:cNvSpPr>
          <p:nvPr/>
        </p:nvSpPr>
        <p:spPr bwMode="auto">
          <a:xfrm>
            <a:off x="7380288" y="4619625"/>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41" name="Freeform 160"/>
          <p:cNvSpPr>
            <a:spLocks/>
          </p:cNvSpPr>
          <p:nvPr/>
        </p:nvSpPr>
        <p:spPr bwMode="auto">
          <a:xfrm>
            <a:off x="7424738" y="4597400"/>
            <a:ext cx="71437" cy="9525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42" name="Freeform 161"/>
          <p:cNvSpPr>
            <a:spLocks/>
          </p:cNvSpPr>
          <p:nvPr/>
        </p:nvSpPr>
        <p:spPr bwMode="auto">
          <a:xfrm flipH="1">
            <a:off x="7497763" y="4578350"/>
            <a:ext cx="71437" cy="11430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43" name="Freeform 162"/>
          <p:cNvSpPr>
            <a:spLocks/>
          </p:cNvSpPr>
          <p:nvPr/>
        </p:nvSpPr>
        <p:spPr bwMode="auto">
          <a:xfrm flipH="1">
            <a:off x="7566025" y="4583113"/>
            <a:ext cx="42863" cy="115887"/>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44" name="Freeform 163"/>
          <p:cNvSpPr>
            <a:spLocks/>
          </p:cNvSpPr>
          <p:nvPr/>
        </p:nvSpPr>
        <p:spPr bwMode="auto">
          <a:xfrm>
            <a:off x="7240588" y="4616450"/>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34945" name="Freeform 164"/>
          <p:cNvSpPr>
            <a:spLocks/>
          </p:cNvSpPr>
          <p:nvPr/>
        </p:nvSpPr>
        <p:spPr bwMode="auto">
          <a:xfrm>
            <a:off x="7285038" y="4594225"/>
            <a:ext cx="71437" cy="9525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46" name="Freeform 165"/>
          <p:cNvSpPr>
            <a:spLocks/>
          </p:cNvSpPr>
          <p:nvPr/>
        </p:nvSpPr>
        <p:spPr bwMode="auto">
          <a:xfrm flipH="1">
            <a:off x="7358063" y="4575175"/>
            <a:ext cx="71437" cy="11430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34947" name="Freeform 166"/>
          <p:cNvSpPr>
            <a:spLocks/>
          </p:cNvSpPr>
          <p:nvPr/>
        </p:nvSpPr>
        <p:spPr bwMode="auto">
          <a:xfrm flipH="1">
            <a:off x="7426325" y="4579938"/>
            <a:ext cx="42863" cy="115887"/>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grpSp>
        <p:nvGrpSpPr>
          <p:cNvPr id="34948" name="Group 168"/>
          <p:cNvGrpSpPr>
            <a:grpSpLocks/>
          </p:cNvGrpSpPr>
          <p:nvPr/>
        </p:nvGrpSpPr>
        <p:grpSpPr bwMode="auto">
          <a:xfrm>
            <a:off x="6594475" y="4667250"/>
            <a:ext cx="69850" cy="150813"/>
            <a:chOff x="4066" y="2944"/>
            <a:chExt cx="43" cy="80"/>
          </a:xfrm>
        </p:grpSpPr>
        <p:sp>
          <p:nvSpPr>
            <p:cNvPr id="34997" name="Freeform 169"/>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98" name="Freeform 170"/>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49" name="Group 171"/>
          <p:cNvGrpSpPr>
            <a:grpSpLocks/>
          </p:cNvGrpSpPr>
          <p:nvPr/>
        </p:nvGrpSpPr>
        <p:grpSpPr bwMode="auto">
          <a:xfrm>
            <a:off x="6532563" y="4664075"/>
            <a:ext cx="58737" cy="155575"/>
            <a:chOff x="4066" y="2944"/>
            <a:chExt cx="43" cy="80"/>
          </a:xfrm>
        </p:grpSpPr>
        <p:sp>
          <p:nvSpPr>
            <p:cNvPr id="34995" name="Freeform 172"/>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96" name="Freeform 173"/>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50" name="Group 177"/>
          <p:cNvGrpSpPr>
            <a:grpSpLocks/>
          </p:cNvGrpSpPr>
          <p:nvPr/>
        </p:nvGrpSpPr>
        <p:grpSpPr bwMode="auto">
          <a:xfrm>
            <a:off x="6437313" y="4667250"/>
            <a:ext cx="68262" cy="127000"/>
            <a:chOff x="4066" y="2944"/>
            <a:chExt cx="43" cy="80"/>
          </a:xfrm>
        </p:grpSpPr>
        <p:sp>
          <p:nvSpPr>
            <p:cNvPr id="34993" name="Freeform 178"/>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94" name="Freeform 179"/>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51" name="Group 183"/>
          <p:cNvGrpSpPr>
            <a:grpSpLocks/>
          </p:cNvGrpSpPr>
          <p:nvPr/>
        </p:nvGrpSpPr>
        <p:grpSpPr bwMode="auto">
          <a:xfrm>
            <a:off x="6845300" y="4673600"/>
            <a:ext cx="68263" cy="163513"/>
            <a:chOff x="4066" y="2944"/>
            <a:chExt cx="43" cy="80"/>
          </a:xfrm>
        </p:grpSpPr>
        <p:sp>
          <p:nvSpPr>
            <p:cNvPr id="34991" name="Freeform 184"/>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92" name="Freeform 185"/>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52" name="Group 189"/>
          <p:cNvGrpSpPr>
            <a:grpSpLocks/>
          </p:cNvGrpSpPr>
          <p:nvPr/>
        </p:nvGrpSpPr>
        <p:grpSpPr bwMode="auto">
          <a:xfrm>
            <a:off x="6681788" y="4660900"/>
            <a:ext cx="68262" cy="127000"/>
            <a:chOff x="4066" y="2944"/>
            <a:chExt cx="43" cy="80"/>
          </a:xfrm>
        </p:grpSpPr>
        <p:sp>
          <p:nvSpPr>
            <p:cNvPr id="34989" name="Freeform 190"/>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90" name="Freeform 191"/>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53" name="Group 192"/>
          <p:cNvGrpSpPr>
            <a:grpSpLocks/>
          </p:cNvGrpSpPr>
          <p:nvPr/>
        </p:nvGrpSpPr>
        <p:grpSpPr bwMode="auto">
          <a:xfrm>
            <a:off x="6754813" y="4670425"/>
            <a:ext cx="68262" cy="174625"/>
            <a:chOff x="4066" y="2944"/>
            <a:chExt cx="43" cy="80"/>
          </a:xfrm>
        </p:grpSpPr>
        <p:sp>
          <p:nvSpPr>
            <p:cNvPr id="34987" name="Freeform 193"/>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88" name="Freeform 194"/>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54" name="Group 195"/>
          <p:cNvGrpSpPr>
            <a:grpSpLocks/>
          </p:cNvGrpSpPr>
          <p:nvPr/>
        </p:nvGrpSpPr>
        <p:grpSpPr bwMode="auto">
          <a:xfrm>
            <a:off x="6910388" y="4670425"/>
            <a:ext cx="68262" cy="127000"/>
            <a:chOff x="4066" y="2944"/>
            <a:chExt cx="43" cy="80"/>
          </a:xfrm>
        </p:grpSpPr>
        <p:sp>
          <p:nvSpPr>
            <p:cNvPr id="34985" name="Freeform 196"/>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86" name="Freeform 197"/>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55" name="Group 207"/>
          <p:cNvGrpSpPr>
            <a:grpSpLocks/>
          </p:cNvGrpSpPr>
          <p:nvPr/>
        </p:nvGrpSpPr>
        <p:grpSpPr bwMode="auto">
          <a:xfrm>
            <a:off x="7083425" y="4672013"/>
            <a:ext cx="68263" cy="127000"/>
            <a:chOff x="4066" y="2944"/>
            <a:chExt cx="43" cy="80"/>
          </a:xfrm>
        </p:grpSpPr>
        <p:sp>
          <p:nvSpPr>
            <p:cNvPr id="34983" name="Freeform 208"/>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84" name="Freeform 209"/>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56" name="Group 216"/>
          <p:cNvGrpSpPr>
            <a:grpSpLocks/>
          </p:cNvGrpSpPr>
          <p:nvPr/>
        </p:nvGrpSpPr>
        <p:grpSpPr bwMode="auto">
          <a:xfrm>
            <a:off x="7026275" y="4673600"/>
            <a:ext cx="68263" cy="163513"/>
            <a:chOff x="4066" y="2944"/>
            <a:chExt cx="43" cy="80"/>
          </a:xfrm>
        </p:grpSpPr>
        <p:sp>
          <p:nvSpPr>
            <p:cNvPr id="34981" name="Freeform 217"/>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82" name="Freeform 218"/>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57" name="Group 219"/>
          <p:cNvGrpSpPr>
            <a:grpSpLocks/>
          </p:cNvGrpSpPr>
          <p:nvPr/>
        </p:nvGrpSpPr>
        <p:grpSpPr bwMode="auto">
          <a:xfrm>
            <a:off x="7137400" y="4676775"/>
            <a:ext cx="68263" cy="127000"/>
            <a:chOff x="4066" y="2944"/>
            <a:chExt cx="43" cy="80"/>
          </a:xfrm>
        </p:grpSpPr>
        <p:sp>
          <p:nvSpPr>
            <p:cNvPr id="34979" name="Freeform 220"/>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80" name="Freeform 221"/>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58" name="Group 225"/>
          <p:cNvGrpSpPr>
            <a:grpSpLocks/>
          </p:cNvGrpSpPr>
          <p:nvPr/>
        </p:nvGrpSpPr>
        <p:grpSpPr bwMode="auto">
          <a:xfrm>
            <a:off x="6970713" y="4681538"/>
            <a:ext cx="68262" cy="127000"/>
            <a:chOff x="4066" y="2944"/>
            <a:chExt cx="43" cy="80"/>
          </a:xfrm>
        </p:grpSpPr>
        <p:sp>
          <p:nvSpPr>
            <p:cNvPr id="34977" name="Freeform 226"/>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78" name="Freeform 227"/>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59" name="Group 231"/>
          <p:cNvGrpSpPr>
            <a:grpSpLocks/>
          </p:cNvGrpSpPr>
          <p:nvPr/>
        </p:nvGrpSpPr>
        <p:grpSpPr bwMode="auto">
          <a:xfrm>
            <a:off x="7367588" y="4665663"/>
            <a:ext cx="50800" cy="158750"/>
            <a:chOff x="4066" y="2944"/>
            <a:chExt cx="43" cy="80"/>
          </a:xfrm>
        </p:grpSpPr>
        <p:sp>
          <p:nvSpPr>
            <p:cNvPr id="34975" name="Freeform 232"/>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76" name="Freeform 233"/>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60" name="Group 237"/>
          <p:cNvGrpSpPr>
            <a:grpSpLocks/>
          </p:cNvGrpSpPr>
          <p:nvPr/>
        </p:nvGrpSpPr>
        <p:grpSpPr bwMode="auto">
          <a:xfrm>
            <a:off x="7223125" y="4667250"/>
            <a:ext cx="58738" cy="160338"/>
            <a:chOff x="4066" y="2944"/>
            <a:chExt cx="43" cy="80"/>
          </a:xfrm>
        </p:grpSpPr>
        <p:sp>
          <p:nvSpPr>
            <p:cNvPr id="34973" name="Freeform 238"/>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74" name="Freeform 239"/>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61" name="Group 240"/>
          <p:cNvGrpSpPr>
            <a:grpSpLocks/>
          </p:cNvGrpSpPr>
          <p:nvPr/>
        </p:nvGrpSpPr>
        <p:grpSpPr bwMode="auto">
          <a:xfrm>
            <a:off x="7291388" y="4672013"/>
            <a:ext cx="68262" cy="127000"/>
            <a:chOff x="4066" y="2944"/>
            <a:chExt cx="43" cy="80"/>
          </a:xfrm>
        </p:grpSpPr>
        <p:sp>
          <p:nvSpPr>
            <p:cNvPr id="34971" name="Freeform 241"/>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72" name="Freeform 242"/>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62" name="Group 255"/>
          <p:cNvGrpSpPr>
            <a:grpSpLocks/>
          </p:cNvGrpSpPr>
          <p:nvPr/>
        </p:nvGrpSpPr>
        <p:grpSpPr bwMode="auto">
          <a:xfrm>
            <a:off x="7531100" y="4686300"/>
            <a:ext cx="68263" cy="127000"/>
            <a:chOff x="4066" y="2944"/>
            <a:chExt cx="43" cy="80"/>
          </a:xfrm>
        </p:grpSpPr>
        <p:sp>
          <p:nvSpPr>
            <p:cNvPr id="34969" name="Freeform 256"/>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70" name="Freeform 257"/>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63" name="Group 258"/>
          <p:cNvGrpSpPr>
            <a:grpSpLocks/>
          </p:cNvGrpSpPr>
          <p:nvPr/>
        </p:nvGrpSpPr>
        <p:grpSpPr bwMode="auto">
          <a:xfrm>
            <a:off x="7477125" y="4673600"/>
            <a:ext cx="68263" cy="127000"/>
            <a:chOff x="4066" y="2944"/>
            <a:chExt cx="43" cy="80"/>
          </a:xfrm>
        </p:grpSpPr>
        <p:sp>
          <p:nvSpPr>
            <p:cNvPr id="34967" name="Freeform 259"/>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68" name="Freeform 260"/>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34964" name="Group 264"/>
          <p:cNvGrpSpPr>
            <a:grpSpLocks/>
          </p:cNvGrpSpPr>
          <p:nvPr/>
        </p:nvGrpSpPr>
        <p:grpSpPr bwMode="auto">
          <a:xfrm>
            <a:off x="7416800" y="4683125"/>
            <a:ext cx="68263" cy="127000"/>
            <a:chOff x="4066" y="2944"/>
            <a:chExt cx="43" cy="80"/>
          </a:xfrm>
        </p:grpSpPr>
        <p:sp>
          <p:nvSpPr>
            <p:cNvPr id="34965" name="Freeform 265"/>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34966" name="Freeform 266"/>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sp>
        <p:nvSpPr>
          <p:cNvPr id="184" name="Freeform 13"/>
          <p:cNvSpPr>
            <a:spLocks/>
          </p:cNvSpPr>
          <p:nvPr/>
        </p:nvSpPr>
        <p:spPr bwMode="auto">
          <a:xfrm>
            <a:off x="8050331" y="2077658"/>
            <a:ext cx="123825" cy="1104900"/>
          </a:xfrm>
          <a:custGeom>
            <a:avLst/>
            <a:gdLst>
              <a:gd name="T0" fmla="*/ 65 w 78"/>
              <a:gd name="T1" fmla="*/ 0 h 696"/>
              <a:gd name="T2" fmla="*/ 75 w 78"/>
              <a:gd name="T3" fmla="*/ 37 h 696"/>
              <a:gd name="T4" fmla="*/ 68 w 78"/>
              <a:gd name="T5" fmla="*/ 64 h 696"/>
              <a:gd name="T6" fmla="*/ 61 w 78"/>
              <a:gd name="T7" fmla="*/ 88 h 696"/>
              <a:gd name="T8" fmla="*/ 61 w 78"/>
              <a:gd name="T9" fmla="*/ 106 h 696"/>
              <a:gd name="T10" fmla="*/ 71 w 78"/>
              <a:gd name="T11" fmla="*/ 144 h 696"/>
              <a:gd name="T12" fmla="*/ 55 w 78"/>
              <a:gd name="T13" fmla="*/ 162 h 696"/>
              <a:gd name="T14" fmla="*/ 55 w 78"/>
              <a:gd name="T15" fmla="*/ 209 h 696"/>
              <a:gd name="T16" fmla="*/ 65 w 78"/>
              <a:gd name="T17" fmla="*/ 224 h 696"/>
              <a:gd name="T18" fmla="*/ 71 w 78"/>
              <a:gd name="T19" fmla="*/ 272 h 696"/>
              <a:gd name="T20" fmla="*/ 25 w 78"/>
              <a:gd name="T21" fmla="*/ 302 h 696"/>
              <a:gd name="T22" fmla="*/ 32 w 78"/>
              <a:gd name="T23" fmla="*/ 416 h 696"/>
              <a:gd name="T24" fmla="*/ 15 w 78"/>
              <a:gd name="T25" fmla="*/ 465 h 696"/>
              <a:gd name="T26" fmla="*/ 2 w 78"/>
              <a:gd name="T27" fmla="*/ 537 h 696"/>
              <a:gd name="T28" fmla="*/ 25 w 78"/>
              <a:gd name="T29" fmla="*/ 602 h 696"/>
              <a:gd name="T30" fmla="*/ 26 w 78"/>
              <a:gd name="T31" fmla="*/ 696 h 6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696"/>
              <a:gd name="T50" fmla="*/ 78 w 78"/>
              <a:gd name="T51" fmla="*/ 696 h 6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696">
                <a:moveTo>
                  <a:pt x="65" y="0"/>
                </a:moveTo>
                <a:cubicBezTo>
                  <a:pt x="66" y="6"/>
                  <a:pt x="74" y="26"/>
                  <a:pt x="75" y="37"/>
                </a:cubicBezTo>
                <a:cubicBezTo>
                  <a:pt x="76" y="47"/>
                  <a:pt x="71" y="56"/>
                  <a:pt x="68" y="64"/>
                </a:cubicBezTo>
                <a:cubicBezTo>
                  <a:pt x="66" y="73"/>
                  <a:pt x="62" y="81"/>
                  <a:pt x="61" y="88"/>
                </a:cubicBezTo>
                <a:cubicBezTo>
                  <a:pt x="61" y="95"/>
                  <a:pt x="60" y="96"/>
                  <a:pt x="61" y="106"/>
                </a:cubicBezTo>
                <a:cubicBezTo>
                  <a:pt x="63" y="115"/>
                  <a:pt x="72" y="135"/>
                  <a:pt x="71" y="144"/>
                </a:cubicBezTo>
                <a:cubicBezTo>
                  <a:pt x="71" y="154"/>
                  <a:pt x="57" y="151"/>
                  <a:pt x="55" y="162"/>
                </a:cubicBezTo>
                <a:cubicBezTo>
                  <a:pt x="52" y="173"/>
                  <a:pt x="53" y="198"/>
                  <a:pt x="55" y="209"/>
                </a:cubicBezTo>
                <a:cubicBezTo>
                  <a:pt x="56" y="219"/>
                  <a:pt x="62" y="214"/>
                  <a:pt x="65" y="224"/>
                </a:cubicBezTo>
                <a:cubicBezTo>
                  <a:pt x="67" y="235"/>
                  <a:pt x="78" y="259"/>
                  <a:pt x="71" y="272"/>
                </a:cubicBezTo>
                <a:cubicBezTo>
                  <a:pt x="65" y="285"/>
                  <a:pt x="32" y="278"/>
                  <a:pt x="25" y="302"/>
                </a:cubicBezTo>
                <a:cubicBezTo>
                  <a:pt x="18" y="326"/>
                  <a:pt x="33" y="389"/>
                  <a:pt x="32" y="416"/>
                </a:cubicBezTo>
                <a:cubicBezTo>
                  <a:pt x="30" y="443"/>
                  <a:pt x="20" y="445"/>
                  <a:pt x="15" y="465"/>
                </a:cubicBezTo>
                <a:cubicBezTo>
                  <a:pt x="10" y="485"/>
                  <a:pt x="0" y="514"/>
                  <a:pt x="2" y="537"/>
                </a:cubicBezTo>
                <a:cubicBezTo>
                  <a:pt x="3" y="560"/>
                  <a:pt x="21" y="575"/>
                  <a:pt x="25" y="602"/>
                </a:cubicBezTo>
                <a:cubicBezTo>
                  <a:pt x="29" y="629"/>
                  <a:pt x="26" y="677"/>
                  <a:pt x="26" y="696"/>
                </a:cubicBezTo>
              </a:path>
            </a:pathLst>
          </a:custGeom>
          <a:noFill/>
          <a:ln w="9525">
            <a:solidFill>
              <a:srgbClr val="3366FF"/>
            </a:solidFill>
            <a:round/>
            <a:headEnd/>
            <a:tailEnd/>
          </a:ln>
        </p:spPr>
        <p:txBody>
          <a:bodyPr/>
          <a:lstStyle/>
          <a:p>
            <a:endParaRPr lang="en-US"/>
          </a:p>
        </p:txBody>
      </p:sp>
      <p:sp>
        <p:nvSpPr>
          <p:cNvPr id="185" name="Freeform 12"/>
          <p:cNvSpPr>
            <a:spLocks/>
          </p:cNvSpPr>
          <p:nvPr/>
        </p:nvSpPr>
        <p:spPr bwMode="auto">
          <a:xfrm flipH="1">
            <a:off x="5281508" y="2086362"/>
            <a:ext cx="64176" cy="606038"/>
          </a:xfrm>
          <a:custGeom>
            <a:avLst/>
            <a:gdLst>
              <a:gd name="T0" fmla="*/ 2 w 49"/>
              <a:gd name="T1" fmla="*/ 0 h 331"/>
              <a:gd name="T2" fmla="*/ 16 w 49"/>
              <a:gd name="T3" fmla="*/ 21 h 331"/>
              <a:gd name="T4" fmla="*/ 9 w 49"/>
              <a:gd name="T5" fmla="*/ 44 h 331"/>
              <a:gd name="T6" fmla="*/ 9 w 49"/>
              <a:gd name="T7" fmla="*/ 62 h 331"/>
              <a:gd name="T8" fmla="*/ 19 w 49"/>
              <a:gd name="T9" fmla="*/ 100 h 331"/>
              <a:gd name="T10" fmla="*/ 2 w 49"/>
              <a:gd name="T11" fmla="*/ 119 h 331"/>
              <a:gd name="T12" fmla="*/ 2 w 49"/>
              <a:gd name="T13" fmla="*/ 165 h 331"/>
              <a:gd name="T14" fmla="*/ 12 w 49"/>
              <a:gd name="T15" fmla="*/ 180 h 331"/>
              <a:gd name="T16" fmla="*/ 6 w 49"/>
              <a:gd name="T17" fmla="*/ 319 h 331"/>
              <a:gd name="T18" fmla="*/ 28 w 49"/>
              <a:gd name="T19" fmla="*/ 323 h 331"/>
              <a:gd name="T20" fmla="*/ 49 w 49"/>
              <a:gd name="T21" fmla="*/ 329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31"/>
              <a:gd name="T35" fmla="*/ 49 w 49"/>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31">
                <a:moveTo>
                  <a:pt x="2" y="0"/>
                </a:moveTo>
                <a:cubicBezTo>
                  <a:pt x="8" y="6"/>
                  <a:pt x="15" y="14"/>
                  <a:pt x="16" y="21"/>
                </a:cubicBezTo>
                <a:cubicBezTo>
                  <a:pt x="17" y="28"/>
                  <a:pt x="10" y="37"/>
                  <a:pt x="9" y="44"/>
                </a:cubicBezTo>
                <a:cubicBezTo>
                  <a:pt x="8" y="51"/>
                  <a:pt x="7" y="52"/>
                  <a:pt x="9" y="62"/>
                </a:cubicBezTo>
                <a:cubicBezTo>
                  <a:pt x="11" y="71"/>
                  <a:pt x="20" y="91"/>
                  <a:pt x="19" y="100"/>
                </a:cubicBezTo>
                <a:cubicBezTo>
                  <a:pt x="18" y="110"/>
                  <a:pt x="5" y="108"/>
                  <a:pt x="2" y="119"/>
                </a:cubicBezTo>
                <a:cubicBezTo>
                  <a:pt x="0" y="129"/>
                  <a:pt x="1" y="155"/>
                  <a:pt x="2" y="165"/>
                </a:cubicBezTo>
                <a:cubicBezTo>
                  <a:pt x="4" y="175"/>
                  <a:pt x="11" y="154"/>
                  <a:pt x="12" y="180"/>
                </a:cubicBezTo>
                <a:cubicBezTo>
                  <a:pt x="13" y="206"/>
                  <a:pt x="3" y="295"/>
                  <a:pt x="6" y="319"/>
                </a:cubicBezTo>
                <a:cubicBezTo>
                  <a:pt x="37" y="331"/>
                  <a:pt x="21" y="321"/>
                  <a:pt x="28" y="323"/>
                </a:cubicBezTo>
                <a:cubicBezTo>
                  <a:pt x="35" y="325"/>
                  <a:pt x="45" y="328"/>
                  <a:pt x="49" y="329"/>
                </a:cubicBezTo>
              </a:path>
            </a:pathLst>
          </a:custGeom>
          <a:noFill/>
          <a:ln w="9525">
            <a:solidFill>
              <a:srgbClr val="3366FF"/>
            </a:solidFill>
            <a:round/>
            <a:headEnd/>
            <a:tailEnd/>
          </a:ln>
        </p:spPr>
        <p:txBody>
          <a:bodyPr/>
          <a:lstStyle/>
          <a:p>
            <a:endParaRPr lang="en-US"/>
          </a:p>
        </p:txBody>
      </p:sp>
      <p:sp>
        <p:nvSpPr>
          <p:cNvPr id="186" name="Freeform 24"/>
          <p:cNvSpPr>
            <a:spLocks/>
          </p:cNvSpPr>
          <p:nvPr/>
        </p:nvSpPr>
        <p:spPr bwMode="auto">
          <a:xfrm>
            <a:off x="5227265" y="2090915"/>
            <a:ext cx="155575" cy="1085850"/>
          </a:xfrm>
          <a:custGeom>
            <a:avLst/>
            <a:gdLst>
              <a:gd name="T0" fmla="*/ 85 w 98"/>
              <a:gd name="T1" fmla="*/ 0 h 684"/>
              <a:gd name="T2" fmla="*/ 75 w 98"/>
              <a:gd name="T3" fmla="*/ 37 h 684"/>
              <a:gd name="T4" fmla="*/ 82 w 98"/>
              <a:gd name="T5" fmla="*/ 64 h 684"/>
              <a:gd name="T6" fmla="*/ 89 w 98"/>
              <a:gd name="T7" fmla="*/ 88 h 684"/>
              <a:gd name="T8" fmla="*/ 89 w 98"/>
              <a:gd name="T9" fmla="*/ 106 h 684"/>
              <a:gd name="T10" fmla="*/ 79 w 98"/>
              <a:gd name="T11" fmla="*/ 144 h 684"/>
              <a:gd name="T12" fmla="*/ 95 w 98"/>
              <a:gd name="T13" fmla="*/ 162 h 684"/>
              <a:gd name="T14" fmla="*/ 95 w 98"/>
              <a:gd name="T15" fmla="*/ 209 h 684"/>
              <a:gd name="T16" fmla="*/ 85 w 98"/>
              <a:gd name="T17" fmla="*/ 224 h 684"/>
              <a:gd name="T18" fmla="*/ 79 w 98"/>
              <a:gd name="T19" fmla="*/ 272 h 684"/>
              <a:gd name="T20" fmla="*/ 9 w 98"/>
              <a:gd name="T21" fmla="*/ 289 h 684"/>
              <a:gd name="T22" fmla="*/ 24 w 98"/>
              <a:gd name="T23" fmla="*/ 436 h 684"/>
              <a:gd name="T24" fmla="*/ 77 w 98"/>
              <a:gd name="T25" fmla="*/ 456 h 684"/>
              <a:gd name="T26" fmla="*/ 80 w 98"/>
              <a:gd name="T27" fmla="*/ 544 h 684"/>
              <a:gd name="T28" fmla="*/ 81 w 98"/>
              <a:gd name="T29" fmla="*/ 607 h 684"/>
              <a:gd name="T30" fmla="*/ 83 w 98"/>
              <a:gd name="T31" fmla="*/ 684 h 6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684"/>
              <a:gd name="T50" fmla="*/ 98 w 98"/>
              <a:gd name="T51" fmla="*/ 684 h 6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684">
                <a:moveTo>
                  <a:pt x="85" y="0"/>
                </a:moveTo>
                <a:cubicBezTo>
                  <a:pt x="84" y="6"/>
                  <a:pt x="76" y="26"/>
                  <a:pt x="75" y="37"/>
                </a:cubicBezTo>
                <a:cubicBezTo>
                  <a:pt x="74" y="47"/>
                  <a:pt x="79" y="56"/>
                  <a:pt x="82" y="64"/>
                </a:cubicBezTo>
                <a:cubicBezTo>
                  <a:pt x="84" y="73"/>
                  <a:pt x="88" y="81"/>
                  <a:pt x="89" y="88"/>
                </a:cubicBezTo>
                <a:cubicBezTo>
                  <a:pt x="89" y="95"/>
                  <a:pt x="90" y="96"/>
                  <a:pt x="89" y="106"/>
                </a:cubicBezTo>
                <a:cubicBezTo>
                  <a:pt x="87" y="115"/>
                  <a:pt x="78" y="135"/>
                  <a:pt x="79" y="144"/>
                </a:cubicBezTo>
                <a:cubicBezTo>
                  <a:pt x="79" y="154"/>
                  <a:pt x="93" y="151"/>
                  <a:pt x="95" y="162"/>
                </a:cubicBezTo>
                <a:cubicBezTo>
                  <a:pt x="98" y="173"/>
                  <a:pt x="97" y="198"/>
                  <a:pt x="95" y="209"/>
                </a:cubicBezTo>
                <a:cubicBezTo>
                  <a:pt x="94" y="219"/>
                  <a:pt x="88" y="214"/>
                  <a:pt x="85" y="224"/>
                </a:cubicBezTo>
                <a:cubicBezTo>
                  <a:pt x="83" y="235"/>
                  <a:pt x="92" y="261"/>
                  <a:pt x="79" y="272"/>
                </a:cubicBezTo>
                <a:cubicBezTo>
                  <a:pt x="66" y="283"/>
                  <a:pt x="18" y="262"/>
                  <a:pt x="9" y="289"/>
                </a:cubicBezTo>
                <a:cubicBezTo>
                  <a:pt x="0" y="316"/>
                  <a:pt x="13" y="408"/>
                  <a:pt x="24" y="436"/>
                </a:cubicBezTo>
                <a:cubicBezTo>
                  <a:pt x="35" y="464"/>
                  <a:pt x="68" y="438"/>
                  <a:pt x="77" y="456"/>
                </a:cubicBezTo>
                <a:cubicBezTo>
                  <a:pt x="86" y="474"/>
                  <a:pt x="79" y="519"/>
                  <a:pt x="80" y="544"/>
                </a:cubicBezTo>
                <a:cubicBezTo>
                  <a:pt x="81" y="569"/>
                  <a:pt x="81" y="584"/>
                  <a:pt x="81" y="607"/>
                </a:cubicBezTo>
                <a:cubicBezTo>
                  <a:pt x="81" y="630"/>
                  <a:pt x="83" y="668"/>
                  <a:pt x="83" y="684"/>
                </a:cubicBezTo>
              </a:path>
            </a:pathLst>
          </a:custGeom>
          <a:noFill/>
          <a:ln w="9525">
            <a:solidFill>
              <a:srgbClr val="3366FF"/>
            </a:solidFill>
            <a:round/>
            <a:headEnd/>
            <a:tailEnd/>
          </a:ln>
        </p:spPr>
        <p:txBody>
          <a:bodyPr/>
          <a:lstStyle/>
          <a:p>
            <a:endParaRPr lang="en-US"/>
          </a:p>
        </p:txBody>
      </p:sp>
      <p:sp>
        <p:nvSpPr>
          <p:cNvPr id="187" name="Freeform 12"/>
          <p:cNvSpPr>
            <a:spLocks/>
          </p:cNvSpPr>
          <p:nvPr/>
        </p:nvSpPr>
        <p:spPr bwMode="auto">
          <a:xfrm flipH="1">
            <a:off x="8091018" y="2098064"/>
            <a:ext cx="91281" cy="614473"/>
          </a:xfrm>
          <a:custGeom>
            <a:avLst/>
            <a:gdLst>
              <a:gd name="T0" fmla="*/ 2 w 49"/>
              <a:gd name="T1" fmla="*/ 0 h 331"/>
              <a:gd name="T2" fmla="*/ 16 w 49"/>
              <a:gd name="T3" fmla="*/ 21 h 331"/>
              <a:gd name="T4" fmla="*/ 9 w 49"/>
              <a:gd name="T5" fmla="*/ 44 h 331"/>
              <a:gd name="T6" fmla="*/ 9 w 49"/>
              <a:gd name="T7" fmla="*/ 62 h 331"/>
              <a:gd name="T8" fmla="*/ 19 w 49"/>
              <a:gd name="T9" fmla="*/ 100 h 331"/>
              <a:gd name="T10" fmla="*/ 2 w 49"/>
              <a:gd name="T11" fmla="*/ 119 h 331"/>
              <a:gd name="T12" fmla="*/ 2 w 49"/>
              <a:gd name="T13" fmla="*/ 165 h 331"/>
              <a:gd name="T14" fmla="*/ 12 w 49"/>
              <a:gd name="T15" fmla="*/ 180 h 331"/>
              <a:gd name="T16" fmla="*/ 6 w 49"/>
              <a:gd name="T17" fmla="*/ 319 h 331"/>
              <a:gd name="T18" fmla="*/ 28 w 49"/>
              <a:gd name="T19" fmla="*/ 323 h 331"/>
              <a:gd name="T20" fmla="*/ 49 w 49"/>
              <a:gd name="T21" fmla="*/ 329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31"/>
              <a:gd name="T35" fmla="*/ 49 w 49"/>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31">
                <a:moveTo>
                  <a:pt x="2" y="0"/>
                </a:moveTo>
                <a:cubicBezTo>
                  <a:pt x="8" y="6"/>
                  <a:pt x="15" y="14"/>
                  <a:pt x="16" y="21"/>
                </a:cubicBezTo>
                <a:cubicBezTo>
                  <a:pt x="17" y="28"/>
                  <a:pt x="10" y="37"/>
                  <a:pt x="9" y="44"/>
                </a:cubicBezTo>
                <a:cubicBezTo>
                  <a:pt x="8" y="51"/>
                  <a:pt x="7" y="52"/>
                  <a:pt x="9" y="62"/>
                </a:cubicBezTo>
                <a:cubicBezTo>
                  <a:pt x="11" y="71"/>
                  <a:pt x="20" y="91"/>
                  <a:pt x="19" y="100"/>
                </a:cubicBezTo>
                <a:cubicBezTo>
                  <a:pt x="18" y="110"/>
                  <a:pt x="5" y="108"/>
                  <a:pt x="2" y="119"/>
                </a:cubicBezTo>
                <a:cubicBezTo>
                  <a:pt x="0" y="129"/>
                  <a:pt x="1" y="155"/>
                  <a:pt x="2" y="165"/>
                </a:cubicBezTo>
                <a:cubicBezTo>
                  <a:pt x="4" y="175"/>
                  <a:pt x="11" y="154"/>
                  <a:pt x="12" y="180"/>
                </a:cubicBezTo>
                <a:cubicBezTo>
                  <a:pt x="13" y="206"/>
                  <a:pt x="3" y="295"/>
                  <a:pt x="6" y="319"/>
                </a:cubicBezTo>
                <a:cubicBezTo>
                  <a:pt x="37" y="331"/>
                  <a:pt x="21" y="321"/>
                  <a:pt x="28" y="323"/>
                </a:cubicBezTo>
                <a:cubicBezTo>
                  <a:pt x="35" y="325"/>
                  <a:pt x="45" y="328"/>
                  <a:pt x="49" y="329"/>
                </a:cubicBezTo>
              </a:path>
            </a:pathLst>
          </a:custGeom>
          <a:noFill/>
          <a:ln w="9525">
            <a:solidFill>
              <a:srgbClr val="3366FF"/>
            </a:solidFill>
            <a:round/>
            <a:headEnd/>
            <a:tailEnd/>
          </a:ln>
        </p:spPr>
        <p:txBody>
          <a:bodyPr/>
          <a:lstStyle/>
          <a:p>
            <a:endParaRPr lang="en-US"/>
          </a:p>
        </p:txBody>
      </p:sp>
      <p:sp>
        <p:nvSpPr>
          <p:cNvPr id="188" name="Freeform 28"/>
          <p:cNvSpPr>
            <a:spLocks/>
          </p:cNvSpPr>
          <p:nvPr/>
        </p:nvSpPr>
        <p:spPr bwMode="auto">
          <a:xfrm>
            <a:off x="5333351" y="203213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89" name="Freeform 34"/>
          <p:cNvSpPr>
            <a:spLocks/>
          </p:cNvSpPr>
          <p:nvPr/>
        </p:nvSpPr>
        <p:spPr bwMode="auto">
          <a:xfrm flipH="1">
            <a:off x="5438126" y="1998242"/>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90" name="Freeform 28"/>
          <p:cNvSpPr>
            <a:spLocks/>
          </p:cNvSpPr>
          <p:nvPr/>
        </p:nvSpPr>
        <p:spPr bwMode="auto">
          <a:xfrm>
            <a:off x="5224601" y="2019544"/>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91" name="Freeform 34"/>
          <p:cNvSpPr>
            <a:spLocks/>
          </p:cNvSpPr>
          <p:nvPr/>
        </p:nvSpPr>
        <p:spPr bwMode="auto">
          <a:xfrm flipH="1">
            <a:off x="5329376" y="2022719"/>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92" name="Freeform 28"/>
          <p:cNvSpPr>
            <a:spLocks/>
          </p:cNvSpPr>
          <p:nvPr/>
        </p:nvSpPr>
        <p:spPr bwMode="auto">
          <a:xfrm>
            <a:off x="5309435" y="2033683"/>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93" name="Freeform 34"/>
          <p:cNvSpPr>
            <a:spLocks/>
          </p:cNvSpPr>
          <p:nvPr/>
        </p:nvSpPr>
        <p:spPr bwMode="auto">
          <a:xfrm flipH="1">
            <a:off x="5420388" y="1975078"/>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94" name="Freeform 13"/>
          <p:cNvSpPr>
            <a:spLocks/>
          </p:cNvSpPr>
          <p:nvPr/>
        </p:nvSpPr>
        <p:spPr bwMode="auto">
          <a:xfrm flipH="1">
            <a:off x="8135064" y="2050290"/>
            <a:ext cx="45719" cy="1104900"/>
          </a:xfrm>
          <a:custGeom>
            <a:avLst/>
            <a:gdLst>
              <a:gd name="T0" fmla="*/ 65 w 78"/>
              <a:gd name="T1" fmla="*/ 0 h 696"/>
              <a:gd name="T2" fmla="*/ 75 w 78"/>
              <a:gd name="T3" fmla="*/ 37 h 696"/>
              <a:gd name="T4" fmla="*/ 68 w 78"/>
              <a:gd name="T5" fmla="*/ 64 h 696"/>
              <a:gd name="T6" fmla="*/ 61 w 78"/>
              <a:gd name="T7" fmla="*/ 88 h 696"/>
              <a:gd name="T8" fmla="*/ 61 w 78"/>
              <a:gd name="T9" fmla="*/ 106 h 696"/>
              <a:gd name="T10" fmla="*/ 71 w 78"/>
              <a:gd name="T11" fmla="*/ 144 h 696"/>
              <a:gd name="T12" fmla="*/ 55 w 78"/>
              <a:gd name="T13" fmla="*/ 162 h 696"/>
              <a:gd name="T14" fmla="*/ 55 w 78"/>
              <a:gd name="T15" fmla="*/ 209 h 696"/>
              <a:gd name="T16" fmla="*/ 65 w 78"/>
              <a:gd name="T17" fmla="*/ 224 h 696"/>
              <a:gd name="T18" fmla="*/ 71 w 78"/>
              <a:gd name="T19" fmla="*/ 272 h 696"/>
              <a:gd name="T20" fmla="*/ 25 w 78"/>
              <a:gd name="T21" fmla="*/ 302 h 696"/>
              <a:gd name="T22" fmla="*/ 32 w 78"/>
              <a:gd name="T23" fmla="*/ 416 h 696"/>
              <a:gd name="T24" fmla="*/ 15 w 78"/>
              <a:gd name="T25" fmla="*/ 465 h 696"/>
              <a:gd name="T26" fmla="*/ 2 w 78"/>
              <a:gd name="T27" fmla="*/ 537 h 696"/>
              <a:gd name="T28" fmla="*/ 25 w 78"/>
              <a:gd name="T29" fmla="*/ 602 h 696"/>
              <a:gd name="T30" fmla="*/ 26 w 78"/>
              <a:gd name="T31" fmla="*/ 696 h 6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696"/>
              <a:gd name="T50" fmla="*/ 78 w 78"/>
              <a:gd name="T51" fmla="*/ 696 h 6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696">
                <a:moveTo>
                  <a:pt x="65" y="0"/>
                </a:moveTo>
                <a:cubicBezTo>
                  <a:pt x="66" y="6"/>
                  <a:pt x="74" y="26"/>
                  <a:pt x="75" y="37"/>
                </a:cubicBezTo>
                <a:cubicBezTo>
                  <a:pt x="76" y="47"/>
                  <a:pt x="71" y="56"/>
                  <a:pt x="68" y="64"/>
                </a:cubicBezTo>
                <a:cubicBezTo>
                  <a:pt x="66" y="73"/>
                  <a:pt x="62" y="81"/>
                  <a:pt x="61" y="88"/>
                </a:cubicBezTo>
                <a:cubicBezTo>
                  <a:pt x="61" y="95"/>
                  <a:pt x="60" y="96"/>
                  <a:pt x="61" y="106"/>
                </a:cubicBezTo>
                <a:cubicBezTo>
                  <a:pt x="63" y="115"/>
                  <a:pt x="72" y="135"/>
                  <a:pt x="71" y="144"/>
                </a:cubicBezTo>
                <a:cubicBezTo>
                  <a:pt x="71" y="154"/>
                  <a:pt x="57" y="151"/>
                  <a:pt x="55" y="162"/>
                </a:cubicBezTo>
                <a:cubicBezTo>
                  <a:pt x="52" y="173"/>
                  <a:pt x="53" y="198"/>
                  <a:pt x="55" y="209"/>
                </a:cubicBezTo>
                <a:cubicBezTo>
                  <a:pt x="56" y="219"/>
                  <a:pt x="62" y="214"/>
                  <a:pt x="65" y="224"/>
                </a:cubicBezTo>
                <a:cubicBezTo>
                  <a:pt x="67" y="235"/>
                  <a:pt x="78" y="259"/>
                  <a:pt x="71" y="272"/>
                </a:cubicBezTo>
                <a:cubicBezTo>
                  <a:pt x="65" y="285"/>
                  <a:pt x="32" y="278"/>
                  <a:pt x="25" y="302"/>
                </a:cubicBezTo>
                <a:cubicBezTo>
                  <a:pt x="18" y="326"/>
                  <a:pt x="33" y="389"/>
                  <a:pt x="32" y="416"/>
                </a:cubicBezTo>
                <a:cubicBezTo>
                  <a:pt x="30" y="443"/>
                  <a:pt x="20" y="445"/>
                  <a:pt x="15" y="465"/>
                </a:cubicBezTo>
                <a:cubicBezTo>
                  <a:pt x="10" y="485"/>
                  <a:pt x="0" y="514"/>
                  <a:pt x="2" y="537"/>
                </a:cubicBezTo>
                <a:cubicBezTo>
                  <a:pt x="3" y="560"/>
                  <a:pt x="21" y="575"/>
                  <a:pt x="25" y="602"/>
                </a:cubicBezTo>
                <a:cubicBezTo>
                  <a:pt x="29" y="629"/>
                  <a:pt x="26" y="677"/>
                  <a:pt x="26" y="696"/>
                </a:cubicBezTo>
              </a:path>
            </a:pathLst>
          </a:custGeom>
          <a:noFill/>
          <a:ln w="9525">
            <a:solidFill>
              <a:srgbClr val="3366FF"/>
            </a:solidFill>
            <a:round/>
            <a:headEnd/>
            <a:tailEnd/>
          </a:ln>
        </p:spPr>
        <p:txBody>
          <a:bodyPr/>
          <a:lstStyle/>
          <a:p>
            <a:endParaRPr lang="en-US"/>
          </a:p>
        </p:txBody>
      </p:sp>
      <p:sp>
        <p:nvSpPr>
          <p:cNvPr id="2" name="Freeform 1"/>
          <p:cNvSpPr/>
          <p:nvPr/>
        </p:nvSpPr>
        <p:spPr>
          <a:xfrm>
            <a:off x="8092831" y="2049860"/>
            <a:ext cx="143457" cy="24285"/>
          </a:xfrm>
          <a:custGeom>
            <a:avLst/>
            <a:gdLst>
              <a:gd name="connsiteX0" fmla="*/ 0 w 125046"/>
              <a:gd name="connsiteY0" fmla="*/ 0 h 27354"/>
              <a:gd name="connsiteX1" fmla="*/ 125046 w 125046"/>
              <a:gd name="connsiteY1" fmla="*/ 15631 h 27354"/>
              <a:gd name="connsiteX2" fmla="*/ 117231 w 125046"/>
              <a:gd name="connsiteY2" fmla="*/ 3908 h 27354"/>
              <a:gd name="connsiteX3" fmla="*/ 42984 w 125046"/>
              <a:gd name="connsiteY3" fmla="*/ 27354 h 27354"/>
              <a:gd name="connsiteX4" fmla="*/ 42984 w 125046"/>
              <a:gd name="connsiteY4" fmla="*/ 27354 h 27354"/>
              <a:gd name="connsiteX5" fmla="*/ 42984 w 125046"/>
              <a:gd name="connsiteY5" fmla="*/ 27354 h 27354"/>
              <a:gd name="connsiteX0" fmla="*/ 0 w 125046"/>
              <a:gd name="connsiteY0" fmla="*/ 0 h 27354"/>
              <a:gd name="connsiteX1" fmla="*/ 125046 w 125046"/>
              <a:gd name="connsiteY1" fmla="*/ 15631 h 27354"/>
              <a:gd name="connsiteX2" fmla="*/ 42984 w 125046"/>
              <a:gd name="connsiteY2" fmla="*/ 27354 h 27354"/>
              <a:gd name="connsiteX3" fmla="*/ 42984 w 125046"/>
              <a:gd name="connsiteY3" fmla="*/ 27354 h 27354"/>
              <a:gd name="connsiteX4" fmla="*/ 42984 w 125046"/>
              <a:gd name="connsiteY4" fmla="*/ 27354 h 27354"/>
              <a:gd name="connsiteX0" fmla="*/ 0 w 125046"/>
              <a:gd name="connsiteY0" fmla="*/ 0 h 27354"/>
              <a:gd name="connsiteX1" fmla="*/ 47784 w 125046"/>
              <a:gd name="connsiteY1" fmla="*/ 2937 h 27354"/>
              <a:gd name="connsiteX2" fmla="*/ 125046 w 125046"/>
              <a:gd name="connsiteY2" fmla="*/ 15631 h 27354"/>
              <a:gd name="connsiteX3" fmla="*/ 42984 w 125046"/>
              <a:gd name="connsiteY3" fmla="*/ 27354 h 27354"/>
              <a:gd name="connsiteX4" fmla="*/ 42984 w 125046"/>
              <a:gd name="connsiteY4" fmla="*/ 27354 h 27354"/>
              <a:gd name="connsiteX5" fmla="*/ 42984 w 125046"/>
              <a:gd name="connsiteY5" fmla="*/ 27354 h 27354"/>
              <a:gd name="connsiteX0" fmla="*/ 0 w 125046"/>
              <a:gd name="connsiteY0" fmla="*/ 0 h 27354"/>
              <a:gd name="connsiteX1" fmla="*/ 47784 w 125046"/>
              <a:gd name="connsiteY1" fmla="*/ 2937 h 27354"/>
              <a:gd name="connsiteX2" fmla="*/ 125046 w 125046"/>
              <a:gd name="connsiteY2" fmla="*/ 15631 h 27354"/>
              <a:gd name="connsiteX3" fmla="*/ 42984 w 125046"/>
              <a:gd name="connsiteY3" fmla="*/ 27354 h 27354"/>
              <a:gd name="connsiteX4" fmla="*/ 42984 w 125046"/>
              <a:gd name="connsiteY4" fmla="*/ 27354 h 27354"/>
              <a:gd name="connsiteX5" fmla="*/ 42984 w 125046"/>
              <a:gd name="connsiteY5" fmla="*/ 27354 h 27354"/>
              <a:gd name="connsiteX0" fmla="*/ 0 w 125046"/>
              <a:gd name="connsiteY0" fmla="*/ 0 h 27354"/>
              <a:gd name="connsiteX1" fmla="*/ 47784 w 125046"/>
              <a:gd name="connsiteY1" fmla="*/ 2937 h 27354"/>
              <a:gd name="connsiteX2" fmla="*/ 99948 w 125046"/>
              <a:gd name="connsiteY2" fmla="*/ 6006 h 27354"/>
              <a:gd name="connsiteX3" fmla="*/ 125046 w 125046"/>
              <a:gd name="connsiteY3" fmla="*/ 15631 h 27354"/>
              <a:gd name="connsiteX4" fmla="*/ 42984 w 125046"/>
              <a:gd name="connsiteY4" fmla="*/ 27354 h 27354"/>
              <a:gd name="connsiteX5" fmla="*/ 42984 w 125046"/>
              <a:gd name="connsiteY5" fmla="*/ 27354 h 27354"/>
              <a:gd name="connsiteX6" fmla="*/ 42984 w 125046"/>
              <a:gd name="connsiteY6" fmla="*/ 27354 h 27354"/>
              <a:gd name="connsiteX0" fmla="*/ 0 w 125046"/>
              <a:gd name="connsiteY0" fmla="*/ 0 h 27354"/>
              <a:gd name="connsiteX1" fmla="*/ 47784 w 125046"/>
              <a:gd name="connsiteY1" fmla="*/ 2937 h 27354"/>
              <a:gd name="connsiteX2" fmla="*/ 99948 w 125046"/>
              <a:gd name="connsiteY2" fmla="*/ 6006 h 27354"/>
              <a:gd name="connsiteX3" fmla="*/ 125046 w 125046"/>
              <a:gd name="connsiteY3" fmla="*/ 15631 h 27354"/>
              <a:gd name="connsiteX4" fmla="*/ 42984 w 125046"/>
              <a:gd name="connsiteY4" fmla="*/ 27354 h 27354"/>
              <a:gd name="connsiteX5" fmla="*/ 42984 w 125046"/>
              <a:gd name="connsiteY5" fmla="*/ 27354 h 27354"/>
              <a:gd name="connsiteX6" fmla="*/ 42984 w 125046"/>
              <a:gd name="connsiteY6" fmla="*/ 27354 h 27354"/>
              <a:gd name="connsiteX7" fmla="*/ 0 w 125046"/>
              <a:gd name="connsiteY7" fmla="*/ 0 h 27354"/>
              <a:gd name="connsiteX0" fmla="*/ 0 w 143457"/>
              <a:gd name="connsiteY0" fmla="*/ 0 h 27354"/>
              <a:gd name="connsiteX1" fmla="*/ 47784 w 143457"/>
              <a:gd name="connsiteY1" fmla="*/ 2937 h 27354"/>
              <a:gd name="connsiteX2" fmla="*/ 99948 w 143457"/>
              <a:gd name="connsiteY2" fmla="*/ 6006 h 27354"/>
              <a:gd name="connsiteX3" fmla="*/ 143457 w 143457"/>
              <a:gd name="connsiteY3" fmla="*/ 6426 h 27354"/>
              <a:gd name="connsiteX4" fmla="*/ 42984 w 143457"/>
              <a:gd name="connsiteY4" fmla="*/ 27354 h 27354"/>
              <a:gd name="connsiteX5" fmla="*/ 42984 w 143457"/>
              <a:gd name="connsiteY5" fmla="*/ 27354 h 27354"/>
              <a:gd name="connsiteX6" fmla="*/ 42984 w 143457"/>
              <a:gd name="connsiteY6" fmla="*/ 27354 h 27354"/>
              <a:gd name="connsiteX7" fmla="*/ 0 w 143457"/>
              <a:gd name="connsiteY7" fmla="*/ 0 h 27354"/>
              <a:gd name="connsiteX0" fmla="*/ 0 w 137320"/>
              <a:gd name="connsiteY0" fmla="*/ 12406 h 24417"/>
              <a:gd name="connsiteX1" fmla="*/ 41647 w 137320"/>
              <a:gd name="connsiteY1" fmla="*/ 0 h 24417"/>
              <a:gd name="connsiteX2" fmla="*/ 93811 w 137320"/>
              <a:gd name="connsiteY2" fmla="*/ 3069 h 24417"/>
              <a:gd name="connsiteX3" fmla="*/ 137320 w 137320"/>
              <a:gd name="connsiteY3" fmla="*/ 3489 h 24417"/>
              <a:gd name="connsiteX4" fmla="*/ 36847 w 137320"/>
              <a:gd name="connsiteY4" fmla="*/ 24417 h 24417"/>
              <a:gd name="connsiteX5" fmla="*/ 36847 w 137320"/>
              <a:gd name="connsiteY5" fmla="*/ 24417 h 24417"/>
              <a:gd name="connsiteX6" fmla="*/ 36847 w 137320"/>
              <a:gd name="connsiteY6" fmla="*/ 24417 h 24417"/>
              <a:gd name="connsiteX7" fmla="*/ 0 w 137320"/>
              <a:gd name="connsiteY7" fmla="*/ 12406 h 24417"/>
              <a:gd name="connsiteX0" fmla="*/ 0 w 143457"/>
              <a:gd name="connsiteY0" fmla="*/ 132 h 24417"/>
              <a:gd name="connsiteX1" fmla="*/ 47784 w 143457"/>
              <a:gd name="connsiteY1" fmla="*/ 0 h 24417"/>
              <a:gd name="connsiteX2" fmla="*/ 99948 w 143457"/>
              <a:gd name="connsiteY2" fmla="*/ 3069 h 24417"/>
              <a:gd name="connsiteX3" fmla="*/ 143457 w 143457"/>
              <a:gd name="connsiteY3" fmla="*/ 3489 h 24417"/>
              <a:gd name="connsiteX4" fmla="*/ 42984 w 143457"/>
              <a:gd name="connsiteY4" fmla="*/ 24417 h 24417"/>
              <a:gd name="connsiteX5" fmla="*/ 42984 w 143457"/>
              <a:gd name="connsiteY5" fmla="*/ 24417 h 24417"/>
              <a:gd name="connsiteX6" fmla="*/ 42984 w 143457"/>
              <a:gd name="connsiteY6" fmla="*/ 24417 h 24417"/>
              <a:gd name="connsiteX7" fmla="*/ 0 w 143457"/>
              <a:gd name="connsiteY7" fmla="*/ 132 h 24417"/>
              <a:gd name="connsiteX0" fmla="*/ 0 w 143457"/>
              <a:gd name="connsiteY0" fmla="*/ 0 h 24285"/>
              <a:gd name="connsiteX1" fmla="*/ 99948 w 143457"/>
              <a:gd name="connsiteY1" fmla="*/ 2937 h 24285"/>
              <a:gd name="connsiteX2" fmla="*/ 143457 w 143457"/>
              <a:gd name="connsiteY2" fmla="*/ 3357 h 24285"/>
              <a:gd name="connsiteX3" fmla="*/ 42984 w 143457"/>
              <a:gd name="connsiteY3" fmla="*/ 24285 h 24285"/>
              <a:gd name="connsiteX4" fmla="*/ 42984 w 143457"/>
              <a:gd name="connsiteY4" fmla="*/ 24285 h 24285"/>
              <a:gd name="connsiteX5" fmla="*/ 42984 w 143457"/>
              <a:gd name="connsiteY5" fmla="*/ 24285 h 24285"/>
              <a:gd name="connsiteX6" fmla="*/ 0 w 143457"/>
              <a:gd name="connsiteY6" fmla="*/ 0 h 24285"/>
              <a:gd name="connsiteX0" fmla="*/ 0 w 143457"/>
              <a:gd name="connsiteY0" fmla="*/ 0 h 24285"/>
              <a:gd name="connsiteX1" fmla="*/ 143457 w 143457"/>
              <a:gd name="connsiteY1" fmla="*/ 3357 h 24285"/>
              <a:gd name="connsiteX2" fmla="*/ 42984 w 143457"/>
              <a:gd name="connsiteY2" fmla="*/ 24285 h 24285"/>
              <a:gd name="connsiteX3" fmla="*/ 42984 w 143457"/>
              <a:gd name="connsiteY3" fmla="*/ 24285 h 24285"/>
              <a:gd name="connsiteX4" fmla="*/ 42984 w 143457"/>
              <a:gd name="connsiteY4" fmla="*/ 24285 h 24285"/>
              <a:gd name="connsiteX5" fmla="*/ 0 w 143457"/>
              <a:gd name="connsiteY5" fmla="*/ 0 h 2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57" h="24285">
                <a:moveTo>
                  <a:pt x="0" y="0"/>
                </a:moveTo>
                <a:lnTo>
                  <a:pt x="143457" y="3357"/>
                </a:lnTo>
                <a:lnTo>
                  <a:pt x="42984" y="24285"/>
                </a:lnTo>
                <a:lnTo>
                  <a:pt x="42984" y="24285"/>
                </a:lnTo>
                <a:lnTo>
                  <a:pt x="42984" y="24285"/>
                </a:lnTo>
                <a:lnTo>
                  <a:pt x="0" y="0"/>
                </a:lnTo>
                <a:close/>
              </a:path>
            </a:pathLst>
          </a:cu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5281541" y="2064487"/>
            <a:ext cx="158799" cy="33202"/>
          </a:xfrm>
          <a:custGeom>
            <a:avLst/>
            <a:gdLst>
              <a:gd name="connsiteX0" fmla="*/ 0 w 125046"/>
              <a:gd name="connsiteY0" fmla="*/ 0 h 27354"/>
              <a:gd name="connsiteX1" fmla="*/ 125046 w 125046"/>
              <a:gd name="connsiteY1" fmla="*/ 15631 h 27354"/>
              <a:gd name="connsiteX2" fmla="*/ 117231 w 125046"/>
              <a:gd name="connsiteY2" fmla="*/ 3908 h 27354"/>
              <a:gd name="connsiteX3" fmla="*/ 42984 w 125046"/>
              <a:gd name="connsiteY3" fmla="*/ 27354 h 27354"/>
              <a:gd name="connsiteX4" fmla="*/ 42984 w 125046"/>
              <a:gd name="connsiteY4" fmla="*/ 27354 h 27354"/>
              <a:gd name="connsiteX5" fmla="*/ 42984 w 125046"/>
              <a:gd name="connsiteY5" fmla="*/ 27354 h 27354"/>
              <a:gd name="connsiteX0" fmla="*/ 0 w 125046"/>
              <a:gd name="connsiteY0" fmla="*/ 0 h 27354"/>
              <a:gd name="connsiteX1" fmla="*/ 125046 w 125046"/>
              <a:gd name="connsiteY1" fmla="*/ 15631 h 27354"/>
              <a:gd name="connsiteX2" fmla="*/ 42984 w 125046"/>
              <a:gd name="connsiteY2" fmla="*/ 27354 h 27354"/>
              <a:gd name="connsiteX3" fmla="*/ 42984 w 125046"/>
              <a:gd name="connsiteY3" fmla="*/ 27354 h 27354"/>
              <a:gd name="connsiteX4" fmla="*/ 42984 w 125046"/>
              <a:gd name="connsiteY4" fmla="*/ 27354 h 27354"/>
              <a:gd name="connsiteX0" fmla="*/ 0 w 125046"/>
              <a:gd name="connsiteY0" fmla="*/ 0 h 27354"/>
              <a:gd name="connsiteX1" fmla="*/ 47784 w 125046"/>
              <a:gd name="connsiteY1" fmla="*/ 2937 h 27354"/>
              <a:gd name="connsiteX2" fmla="*/ 125046 w 125046"/>
              <a:gd name="connsiteY2" fmla="*/ 15631 h 27354"/>
              <a:gd name="connsiteX3" fmla="*/ 42984 w 125046"/>
              <a:gd name="connsiteY3" fmla="*/ 27354 h 27354"/>
              <a:gd name="connsiteX4" fmla="*/ 42984 w 125046"/>
              <a:gd name="connsiteY4" fmla="*/ 27354 h 27354"/>
              <a:gd name="connsiteX5" fmla="*/ 42984 w 125046"/>
              <a:gd name="connsiteY5" fmla="*/ 27354 h 27354"/>
              <a:gd name="connsiteX0" fmla="*/ 0 w 125046"/>
              <a:gd name="connsiteY0" fmla="*/ 0 h 27354"/>
              <a:gd name="connsiteX1" fmla="*/ 47784 w 125046"/>
              <a:gd name="connsiteY1" fmla="*/ 2937 h 27354"/>
              <a:gd name="connsiteX2" fmla="*/ 125046 w 125046"/>
              <a:gd name="connsiteY2" fmla="*/ 15631 h 27354"/>
              <a:gd name="connsiteX3" fmla="*/ 42984 w 125046"/>
              <a:gd name="connsiteY3" fmla="*/ 27354 h 27354"/>
              <a:gd name="connsiteX4" fmla="*/ 42984 w 125046"/>
              <a:gd name="connsiteY4" fmla="*/ 27354 h 27354"/>
              <a:gd name="connsiteX5" fmla="*/ 42984 w 125046"/>
              <a:gd name="connsiteY5" fmla="*/ 27354 h 27354"/>
              <a:gd name="connsiteX0" fmla="*/ 0 w 125046"/>
              <a:gd name="connsiteY0" fmla="*/ 0 h 27354"/>
              <a:gd name="connsiteX1" fmla="*/ 47784 w 125046"/>
              <a:gd name="connsiteY1" fmla="*/ 2937 h 27354"/>
              <a:gd name="connsiteX2" fmla="*/ 99948 w 125046"/>
              <a:gd name="connsiteY2" fmla="*/ 6006 h 27354"/>
              <a:gd name="connsiteX3" fmla="*/ 125046 w 125046"/>
              <a:gd name="connsiteY3" fmla="*/ 15631 h 27354"/>
              <a:gd name="connsiteX4" fmla="*/ 42984 w 125046"/>
              <a:gd name="connsiteY4" fmla="*/ 27354 h 27354"/>
              <a:gd name="connsiteX5" fmla="*/ 42984 w 125046"/>
              <a:gd name="connsiteY5" fmla="*/ 27354 h 27354"/>
              <a:gd name="connsiteX6" fmla="*/ 42984 w 125046"/>
              <a:gd name="connsiteY6" fmla="*/ 27354 h 27354"/>
              <a:gd name="connsiteX0" fmla="*/ 0 w 125046"/>
              <a:gd name="connsiteY0" fmla="*/ 0 h 27354"/>
              <a:gd name="connsiteX1" fmla="*/ 47784 w 125046"/>
              <a:gd name="connsiteY1" fmla="*/ 2937 h 27354"/>
              <a:gd name="connsiteX2" fmla="*/ 99948 w 125046"/>
              <a:gd name="connsiteY2" fmla="*/ 6006 h 27354"/>
              <a:gd name="connsiteX3" fmla="*/ 125046 w 125046"/>
              <a:gd name="connsiteY3" fmla="*/ 15631 h 27354"/>
              <a:gd name="connsiteX4" fmla="*/ 42984 w 125046"/>
              <a:gd name="connsiteY4" fmla="*/ 27354 h 27354"/>
              <a:gd name="connsiteX5" fmla="*/ 42984 w 125046"/>
              <a:gd name="connsiteY5" fmla="*/ 27354 h 27354"/>
              <a:gd name="connsiteX6" fmla="*/ 42984 w 125046"/>
              <a:gd name="connsiteY6" fmla="*/ 27354 h 27354"/>
              <a:gd name="connsiteX7" fmla="*/ 0 w 125046"/>
              <a:gd name="connsiteY7" fmla="*/ 0 h 27354"/>
              <a:gd name="connsiteX0" fmla="*/ 0 w 143457"/>
              <a:gd name="connsiteY0" fmla="*/ 0 h 27354"/>
              <a:gd name="connsiteX1" fmla="*/ 47784 w 143457"/>
              <a:gd name="connsiteY1" fmla="*/ 2937 h 27354"/>
              <a:gd name="connsiteX2" fmla="*/ 99948 w 143457"/>
              <a:gd name="connsiteY2" fmla="*/ 6006 h 27354"/>
              <a:gd name="connsiteX3" fmla="*/ 143457 w 143457"/>
              <a:gd name="connsiteY3" fmla="*/ 6426 h 27354"/>
              <a:gd name="connsiteX4" fmla="*/ 42984 w 143457"/>
              <a:gd name="connsiteY4" fmla="*/ 27354 h 27354"/>
              <a:gd name="connsiteX5" fmla="*/ 42984 w 143457"/>
              <a:gd name="connsiteY5" fmla="*/ 27354 h 27354"/>
              <a:gd name="connsiteX6" fmla="*/ 42984 w 143457"/>
              <a:gd name="connsiteY6" fmla="*/ 27354 h 27354"/>
              <a:gd name="connsiteX7" fmla="*/ 0 w 143457"/>
              <a:gd name="connsiteY7" fmla="*/ 0 h 27354"/>
              <a:gd name="connsiteX0" fmla="*/ 0 w 137320"/>
              <a:gd name="connsiteY0" fmla="*/ 12406 h 24417"/>
              <a:gd name="connsiteX1" fmla="*/ 41647 w 137320"/>
              <a:gd name="connsiteY1" fmla="*/ 0 h 24417"/>
              <a:gd name="connsiteX2" fmla="*/ 93811 w 137320"/>
              <a:gd name="connsiteY2" fmla="*/ 3069 h 24417"/>
              <a:gd name="connsiteX3" fmla="*/ 137320 w 137320"/>
              <a:gd name="connsiteY3" fmla="*/ 3489 h 24417"/>
              <a:gd name="connsiteX4" fmla="*/ 36847 w 137320"/>
              <a:gd name="connsiteY4" fmla="*/ 24417 h 24417"/>
              <a:gd name="connsiteX5" fmla="*/ 36847 w 137320"/>
              <a:gd name="connsiteY5" fmla="*/ 24417 h 24417"/>
              <a:gd name="connsiteX6" fmla="*/ 36847 w 137320"/>
              <a:gd name="connsiteY6" fmla="*/ 24417 h 24417"/>
              <a:gd name="connsiteX7" fmla="*/ 0 w 137320"/>
              <a:gd name="connsiteY7" fmla="*/ 12406 h 24417"/>
              <a:gd name="connsiteX0" fmla="*/ 0 w 143457"/>
              <a:gd name="connsiteY0" fmla="*/ 132 h 24417"/>
              <a:gd name="connsiteX1" fmla="*/ 47784 w 143457"/>
              <a:gd name="connsiteY1" fmla="*/ 0 h 24417"/>
              <a:gd name="connsiteX2" fmla="*/ 99948 w 143457"/>
              <a:gd name="connsiteY2" fmla="*/ 3069 h 24417"/>
              <a:gd name="connsiteX3" fmla="*/ 143457 w 143457"/>
              <a:gd name="connsiteY3" fmla="*/ 3489 h 24417"/>
              <a:gd name="connsiteX4" fmla="*/ 42984 w 143457"/>
              <a:gd name="connsiteY4" fmla="*/ 24417 h 24417"/>
              <a:gd name="connsiteX5" fmla="*/ 42984 w 143457"/>
              <a:gd name="connsiteY5" fmla="*/ 24417 h 24417"/>
              <a:gd name="connsiteX6" fmla="*/ 42984 w 143457"/>
              <a:gd name="connsiteY6" fmla="*/ 24417 h 24417"/>
              <a:gd name="connsiteX7" fmla="*/ 0 w 143457"/>
              <a:gd name="connsiteY7" fmla="*/ 132 h 24417"/>
              <a:gd name="connsiteX0" fmla="*/ 0 w 143457"/>
              <a:gd name="connsiteY0" fmla="*/ 0 h 24285"/>
              <a:gd name="connsiteX1" fmla="*/ 99948 w 143457"/>
              <a:gd name="connsiteY1" fmla="*/ 2937 h 24285"/>
              <a:gd name="connsiteX2" fmla="*/ 143457 w 143457"/>
              <a:gd name="connsiteY2" fmla="*/ 3357 h 24285"/>
              <a:gd name="connsiteX3" fmla="*/ 42984 w 143457"/>
              <a:gd name="connsiteY3" fmla="*/ 24285 h 24285"/>
              <a:gd name="connsiteX4" fmla="*/ 42984 w 143457"/>
              <a:gd name="connsiteY4" fmla="*/ 24285 h 24285"/>
              <a:gd name="connsiteX5" fmla="*/ 42984 w 143457"/>
              <a:gd name="connsiteY5" fmla="*/ 24285 h 24285"/>
              <a:gd name="connsiteX6" fmla="*/ 0 w 143457"/>
              <a:gd name="connsiteY6" fmla="*/ 0 h 24285"/>
              <a:gd name="connsiteX0" fmla="*/ 0 w 143457"/>
              <a:gd name="connsiteY0" fmla="*/ 0 h 24285"/>
              <a:gd name="connsiteX1" fmla="*/ 143457 w 143457"/>
              <a:gd name="connsiteY1" fmla="*/ 3357 h 24285"/>
              <a:gd name="connsiteX2" fmla="*/ 42984 w 143457"/>
              <a:gd name="connsiteY2" fmla="*/ 24285 h 24285"/>
              <a:gd name="connsiteX3" fmla="*/ 42984 w 143457"/>
              <a:gd name="connsiteY3" fmla="*/ 24285 h 24285"/>
              <a:gd name="connsiteX4" fmla="*/ 42984 w 143457"/>
              <a:gd name="connsiteY4" fmla="*/ 24285 h 24285"/>
              <a:gd name="connsiteX5" fmla="*/ 0 w 143457"/>
              <a:gd name="connsiteY5" fmla="*/ 0 h 24285"/>
              <a:gd name="connsiteX0" fmla="*/ 0 w 146525"/>
              <a:gd name="connsiteY0" fmla="*/ 8917 h 33202"/>
              <a:gd name="connsiteX1" fmla="*/ 146525 w 146525"/>
              <a:gd name="connsiteY1" fmla="*/ 0 h 33202"/>
              <a:gd name="connsiteX2" fmla="*/ 42984 w 146525"/>
              <a:gd name="connsiteY2" fmla="*/ 33202 h 33202"/>
              <a:gd name="connsiteX3" fmla="*/ 42984 w 146525"/>
              <a:gd name="connsiteY3" fmla="*/ 33202 h 33202"/>
              <a:gd name="connsiteX4" fmla="*/ 42984 w 146525"/>
              <a:gd name="connsiteY4" fmla="*/ 33202 h 33202"/>
              <a:gd name="connsiteX5" fmla="*/ 0 w 146525"/>
              <a:gd name="connsiteY5" fmla="*/ 8917 h 33202"/>
              <a:gd name="connsiteX0" fmla="*/ 0 w 158799"/>
              <a:gd name="connsiteY0" fmla="*/ 5849 h 33202"/>
              <a:gd name="connsiteX1" fmla="*/ 158799 w 158799"/>
              <a:gd name="connsiteY1" fmla="*/ 0 h 33202"/>
              <a:gd name="connsiteX2" fmla="*/ 55258 w 158799"/>
              <a:gd name="connsiteY2" fmla="*/ 33202 h 33202"/>
              <a:gd name="connsiteX3" fmla="*/ 55258 w 158799"/>
              <a:gd name="connsiteY3" fmla="*/ 33202 h 33202"/>
              <a:gd name="connsiteX4" fmla="*/ 55258 w 158799"/>
              <a:gd name="connsiteY4" fmla="*/ 33202 h 33202"/>
              <a:gd name="connsiteX5" fmla="*/ 0 w 158799"/>
              <a:gd name="connsiteY5" fmla="*/ 5849 h 33202"/>
              <a:gd name="connsiteX0" fmla="*/ 0 w 158799"/>
              <a:gd name="connsiteY0" fmla="*/ 5849 h 33202"/>
              <a:gd name="connsiteX1" fmla="*/ 158799 w 158799"/>
              <a:gd name="connsiteY1" fmla="*/ 0 h 33202"/>
              <a:gd name="connsiteX2" fmla="*/ 112805 w 158799"/>
              <a:gd name="connsiteY2" fmla="*/ 28200 h 33202"/>
              <a:gd name="connsiteX3" fmla="*/ 55258 w 158799"/>
              <a:gd name="connsiteY3" fmla="*/ 33202 h 33202"/>
              <a:gd name="connsiteX4" fmla="*/ 55258 w 158799"/>
              <a:gd name="connsiteY4" fmla="*/ 33202 h 33202"/>
              <a:gd name="connsiteX5" fmla="*/ 55258 w 158799"/>
              <a:gd name="connsiteY5" fmla="*/ 33202 h 33202"/>
              <a:gd name="connsiteX6" fmla="*/ 0 w 158799"/>
              <a:gd name="connsiteY6" fmla="*/ 5849 h 3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99" h="33202">
                <a:moveTo>
                  <a:pt x="0" y="5849"/>
                </a:moveTo>
                <a:lnTo>
                  <a:pt x="158799" y="0"/>
                </a:lnTo>
                <a:cubicBezTo>
                  <a:pt x="140399" y="7354"/>
                  <a:pt x="131205" y="20846"/>
                  <a:pt x="112805" y="28200"/>
                </a:cubicBezTo>
                <a:lnTo>
                  <a:pt x="55258" y="33202"/>
                </a:lnTo>
                <a:lnTo>
                  <a:pt x="55258" y="33202"/>
                </a:lnTo>
                <a:lnTo>
                  <a:pt x="55258" y="33202"/>
                </a:lnTo>
                <a:lnTo>
                  <a:pt x="0" y="5849"/>
                </a:lnTo>
                <a:close/>
              </a:path>
            </a:pathLst>
          </a:cu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2"/>
          <p:cNvSpPr>
            <a:spLocks/>
          </p:cNvSpPr>
          <p:nvPr/>
        </p:nvSpPr>
        <p:spPr bwMode="auto">
          <a:xfrm>
            <a:off x="5290013" y="2091498"/>
            <a:ext cx="45719" cy="606038"/>
          </a:xfrm>
          <a:custGeom>
            <a:avLst/>
            <a:gdLst>
              <a:gd name="T0" fmla="*/ 2 w 49"/>
              <a:gd name="T1" fmla="*/ 0 h 331"/>
              <a:gd name="T2" fmla="*/ 16 w 49"/>
              <a:gd name="T3" fmla="*/ 21 h 331"/>
              <a:gd name="T4" fmla="*/ 9 w 49"/>
              <a:gd name="T5" fmla="*/ 44 h 331"/>
              <a:gd name="T6" fmla="*/ 9 w 49"/>
              <a:gd name="T7" fmla="*/ 62 h 331"/>
              <a:gd name="T8" fmla="*/ 19 w 49"/>
              <a:gd name="T9" fmla="*/ 100 h 331"/>
              <a:gd name="T10" fmla="*/ 2 w 49"/>
              <a:gd name="T11" fmla="*/ 119 h 331"/>
              <a:gd name="T12" fmla="*/ 2 w 49"/>
              <a:gd name="T13" fmla="*/ 165 h 331"/>
              <a:gd name="T14" fmla="*/ 12 w 49"/>
              <a:gd name="T15" fmla="*/ 180 h 331"/>
              <a:gd name="T16" fmla="*/ 6 w 49"/>
              <a:gd name="T17" fmla="*/ 319 h 331"/>
              <a:gd name="T18" fmla="*/ 28 w 49"/>
              <a:gd name="T19" fmla="*/ 323 h 331"/>
              <a:gd name="T20" fmla="*/ 49 w 49"/>
              <a:gd name="T21" fmla="*/ 329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31"/>
              <a:gd name="T35" fmla="*/ 49 w 49"/>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31">
                <a:moveTo>
                  <a:pt x="2" y="0"/>
                </a:moveTo>
                <a:cubicBezTo>
                  <a:pt x="8" y="6"/>
                  <a:pt x="15" y="14"/>
                  <a:pt x="16" y="21"/>
                </a:cubicBezTo>
                <a:cubicBezTo>
                  <a:pt x="17" y="28"/>
                  <a:pt x="10" y="37"/>
                  <a:pt x="9" y="44"/>
                </a:cubicBezTo>
                <a:cubicBezTo>
                  <a:pt x="8" y="51"/>
                  <a:pt x="7" y="52"/>
                  <a:pt x="9" y="62"/>
                </a:cubicBezTo>
                <a:cubicBezTo>
                  <a:pt x="11" y="71"/>
                  <a:pt x="20" y="91"/>
                  <a:pt x="19" y="100"/>
                </a:cubicBezTo>
                <a:cubicBezTo>
                  <a:pt x="18" y="110"/>
                  <a:pt x="5" y="108"/>
                  <a:pt x="2" y="119"/>
                </a:cubicBezTo>
                <a:cubicBezTo>
                  <a:pt x="0" y="129"/>
                  <a:pt x="1" y="155"/>
                  <a:pt x="2" y="165"/>
                </a:cubicBezTo>
                <a:cubicBezTo>
                  <a:pt x="4" y="175"/>
                  <a:pt x="11" y="154"/>
                  <a:pt x="12" y="180"/>
                </a:cubicBezTo>
                <a:cubicBezTo>
                  <a:pt x="13" y="206"/>
                  <a:pt x="3" y="295"/>
                  <a:pt x="6" y="319"/>
                </a:cubicBezTo>
                <a:cubicBezTo>
                  <a:pt x="37" y="331"/>
                  <a:pt x="21" y="321"/>
                  <a:pt x="28" y="323"/>
                </a:cubicBezTo>
                <a:cubicBezTo>
                  <a:pt x="35" y="325"/>
                  <a:pt x="45" y="328"/>
                  <a:pt x="49" y="329"/>
                </a:cubicBezTo>
              </a:path>
            </a:pathLst>
          </a:custGeom>
          <a:noFill/>
          <a:ln w="9525">
            <a:solidFill>
              <a:srgbClr val="3366FF"/>
            </a:solidFill>
            <a:round/>
            <a:headEnd/>
            <a:tailEnd/>
          </a:ln>
        </p:spPr>
        <p:txBody>
          <a:bodyPr/>
          <a:lstStyle/>
          <a:p>
            <a:endParaRPr lang="en-US"/>
          </a:p>
        </p:txBody>
      </p:sp>
    </p:spTree>
    <p:extLst>
      <p:ext uri="{BB962C8B-B14F-4D97-AF65-F5344CB8AC3E}">
        <p14:creationId xmlns:p14="http://schemas.microsoft.com/office/powerpoint/2010/main" val="1644287044"/>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786996" cy="934648"/>
          </a:xfrm>
        </p:spPr>
        <p:txBody>
          <a:bodyPr>
            <a:normAutofit/>
          </a:bodyPr>
          <a:lstStyle/>
          <a:p>
            <a:r>
              <a:rPr lang="en-US" sz="2800" dirty="0" smtClean="0"/>
              <a:t>Presentation Outline</a:t>
            </a:r>
            <a:endParaRPr lang="en-US" sz="28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85918" y="2094447"/>
            <a:ext cx="4847531" cy="3635648"/>
          </a:xfrm>
        </p:spPr>
      </p:pic>
      <p:sp>
        <p:nvSpPr>
          <p:cNvPr id="4" name="Text Placeholder 3"/>
          <p:cNvSpPr>
            <a:spLocks noGrp="1"/>
          </p:cNvSpPr>
          <p:nvPr>
            <p:ph type="body" sz="half" idx="2"/>
          </p:nvPr>
        </p:nvSpPr>
        <p:spPr>
          <a:xfrm>
            <a:off x="457200" y="1210811"/>
            <a:ext cx="4373592" cy="4691063"/>
          </a:xfrm>
        </p:spPr>
        <p:txBody>
          <a:bodyPr>
            <a:noAutofit/>
          </a:bodyPr>
          <a:lstStyle/>
          <a:p>
            <a:r>
              <a:rPr lang="en-US" sz="2000" b="1" dirty="0" smtClean="0"/>
              <a:t>Objective #1:  quantify water resource potentially available from playa lakes</a:t>
            </a:r>
          </a:p>
          <a:p>
            <a:pPr marL="285750" indent="-285750">
              <a:buFont typeface="Arial" pitchFamily="34" charset="0"/>
              <a:buChar char="•"/>
            </a:pPr>
            <a:r>
              <a:rPr lang="en-US" sz="2000" dirty="0" smtClean="0"/>
              <a:t>Playa geography</a:t>
            </a:r>
          </a:p>
          <a:p>
            <a:pPr marL="285750" indent="-285750">
              <a:buFont typeface="Arial" pitchFamily="34" charset="0"/>
              <a:buChar char="•"/>
            </a:pPr>
            <a:r>
              <a:rPr lang="en-US" sz="2000" dirty="0" smtClean="0"/>
              <a:t>Field monitoring network</a:t>
            </a:r>
          </a:p>
          <a:p>
            <a:pPr marL="285750" indent="-285750">
              <a:buFont typeface="Arial" pitchFamily="34" charset="0"/>
              <a:buChar char="•"/>
            </a:pPr>
            <a:r>
              <a:rPr lang="en-US" sz="2000" dirty="0" smtClean="0"/>
              <a:t>Landsat imagery</a:t>
            </a:r>
          </a:p>
          <a:p>
            <a:pPr marL="285750" indent="-285750">
              <a:buFont typeface="Arial" pitchFamily="34" charset="0"/>
              <a:buChar char="•"/>
            </a:pPr>
            <a:r>
              <a:rPr lang="en-US" sz="2000" dirty="0" smtClean="0"/>
              <a:t>Image classification</a:t>
            </a:r>
          </a:p>
          <a:p>
            <a:pPr marL="285750" indent="-285750">
              <a:buFont typeface="Arial" pitchFamily="34" charset="0"/>
              <a:buChar char="•"/>
            </a:pPr>
            <a:r>
              <a:rPr lang="en-US" sz="2000" dirty="0" smtClean="0"/>
              <a:t>Reconstructed water levels</a:t>
            </a:r>
          </a:p>
          <a:p>
            <a:pPr marL="285750" indent="-285750">
              <a:buFont typeface="Arial" pitchFamily="34" charset="0"/>
              <a:buChar char="•"/>
            </a:pPr>
            <a:r>
              <a:rPr lang="en-US" sz="2000" dirty="0" smtClean="0"/>
              <a:t>Water volumes </a:t>
            </a:r>
          </a:p>
          <a:p>
            <a:r>
              <a:rPr lang="en-US" sz="2000" b="1" dirty="0" smtClean="0"/>
              <a:t>Objective #2: evaluate playa modification alternatives</a:t>
            </a:r>
          </a:p>
          <a:p>
            <a:pPr marL="285750" indent="-285750">
              <a:buFont typeface="Arial" pitchFamily="34" charset="0"/>
              <a:buChar char="•"/>
            </a:pPr>
            <a:r>
              <a:rPr lang="en-US" sz="2000" dirty="0" smtClean="0"/>
              <a:t>Design objectives</a:t>
            </a:r>
          </a:p>
          <a:p>
            <a:pPr marL="285750" indent="-285750">
              <a:buFont typeface="Arial" pitchFamily="34" charset="0"/>
              <a:buChar char="•"/>
            </a:pPr>
            <a:r>
              <a:rPr lang="en-US" sz="2000" dirty="0" smtClean="0"/>
              <a:t>Design alternatives</a:t>
            </a:r>
          </a:p>
          <a:p>
            <a:pPr marL="285750" indent="-285750">
              <a:buFont typeface="Arial" pitchFamily="34" charset="0"/>
              <a:buChar char="•"/>
            </a:pPr>
            <a:r>
              <a:rPr lang="en-US" sz="2000" dirty="0" smtClean="0"/>
              <a:t>Preliminary costing</a:t>
            </a:r>
          </a:p>
          <a:p>
            <a:pPr marL="285750" indent="-285750">
              <a:buFont typeface="Arial" pitchFamily="34" charset="0"/>
              <a:buChar char="•"/>
            </a:pPr>
            <a:r>
              <a:rPr lang="en-US" sz="2000" dirty="0" smtClean="0"/>
              <a:t>Alternatives analysis</a:t>
            </a:r>
            <a:endParaRPr lang="en-US" sz="1800" dirty="0"/>
          </a:p>
        </p:txBody>
      </p:sp>
    </p:spTree>
    <p:extLst>
      <p:ext uri="{BB962C8B-B14F-4D97-AF65-F5344CB8AC3E}">
        <p14:creationId xmlns:p14="http://schemas.microsoft.com/office/powerpoint/2010/main" val="700300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body" sz="half" idx="1"/>
          </p:nvPr>
        </p:nvSpPr>
        <p:spPr>
          <a:xfrm>
            <a:off x="457200" y="1600200"/>
            <a:ext cx="3981450" cy="4525963"/>
          </a:xfrm>
          <a:solidFill>
            <a:schemeClr val="bg1"/>
          </a:solidFill>
        </p:spPr>
        <p:txBody>
          <a:bodyPr>
            <a:noAutofit/>
          </a:bodyPr>
          <a:lstStyle/>
          <a:p>
            <a:pPr marL="228600" indent="-228600" eaLnBrk="1" hangingPunct="1"/>
            <a:r>
              <a:rPr lang="en-US" sz="2000" b="1" dirty="0" smtClean="0"/>
              <a:t>Bio-stimulation</a:t>
            </a:r>
          </a:p>
          <a:p>
            <a:pPr marL="571500" lvl="1" indent="-171450" eaLnBrk="1" hangingPunct="1"/>
            <a:r>
              <a:rPr lang="en-US" sz="1800" dirty="0" smtClean="0"/>
              <a:t>Organic additives to replace lost soil carbon and stimulate microbial activity</a:t>
            </a:r>
          </a:p>
          <a:p>
            <a:pPr marL="571500" lvl="1" indent="-171450" eaLnBrk="1" hangingPunct="1"/>
            <a:r>
              <a:rPr lang="en-US" sz="1800" dirty="0" smtClean="0"/>
              <a:t>Promote clay aggregation</a:t>
            </a:r>
          </a:p>
          <a:p>
            <a:pPr marL="571500" lvl="1" indent="-171450" eaLnBrk="1" hangingPunct="1"/>
            <a:r>
              <a:rPr lang="en-US" sz="1800" dirty="0" smtClean="0"/>
              <a:t>Increase forage production</a:t>
            </a:r>
          </a:p>
          <a:p>
            <a:pPr marL="228600" indent="-228600"/>
            <a:r>
              <a:rPr lang="en-US" sz="2000" b="1" dirty="0"/>
              <a:t>Other </a:t>
            </a:r>
            <a:r>
              <a:rPr lang="en-US" sz="2000" b="1" dirty="0" smtClean="0"/>
              <a:t>concepts </a:t>
            </a:r>
            <a:r>
              <a:rPr lang="en-US" sz="2000" b="1" dirty="0"/>
              <a:t>– add your </a:t>
            </a:r>
            <a:r>
              <a:rPr lang="en-US" sz="2000" b="1" dirty="0" smtClean="0"/>
              <a:t>ideas!</a:t>
            </a:r>
            <a:endParaRPr lang="en-US" sz="2000" b="1" dirty="0"/>
          </a:p>
        </p:txBody>
      </p:sp>
      <p:sp>
        <p:nvSpPr>
          <p:cNvPr id="36866" name="Rectangle 3"/>
          <p:cNvSpPr>
            <a:spLocks noGrp="1" noChangeArrowheads="1"/>
          </p:cNvSpPr>
          <p:nvPr>
            <p:ph type="title"/>
          </p:nvPr>
        </p:nvSpPr>
        <p:spPr/>
        <p:txBody>
          <a:bodyPr>
            <a:normAutofit/>
          </a:bodyPr>
          <a:lstStyle/>
          <a:p>
            <a:pPr eaLnBrk="1" hangingPunct="1"/>
            <a:r>
              <a:rPr lang="en-US" sz="3200" b="1" dirty="0" smtClean="0"/>
              <a:t>Playa Modification Alternatives</a:t>
            </a:r>
          </a:p>
        </p:txBody>
      </p:sp>
      <p:sp>
        <p:nvSpPr>
          <p:cNvPr id="36924" name="Freeform 70"/>
          <p:cNvSpPr>
            <a:spLocks/>
          </p:cNvSpPr>
          <p:nvPr/>
        </p:nvSpPr>
        <p:spPr bwMode="auto">
          <a:xfrm>
            <a:off x="6235700" y="4645025"/>
            <a:ext cx="1485900" cy="122238"/>
          </a:xfrm>
          <a:custGeom>
            <a:avLst/>
            <a:gdLst>
              <a:gd name="T0" fmla="*/ 0 w 890"/>
              <a:gd name="T1" fmla="*/ 1 h 67"/>
              <a:gd name="T2" fmla="*/ 890 w 890"/>
              <a:gd name="T3" fmla="*/ 0 h 67"/>
              <a:gd name="T4" fmla="*/ 721 w 890"/>
              <a:gd name="T5" fmla="*/ 59 h 67"/>
              <a:gd name="T6" fmla="*/ 258 w 890"/>
              <a:gd name="T7" fmla="*/ 67 h 67"/>
              <a:gd name="T8" fmla="*/ 0 w 890"/>
              <a:gd name="T9" fmla="*/ 1 h 67"/>
              <a:gd name="T10" fmla="*/ 0 60000 65536"/>
              <a:gd name="T11" fmla="*/ 0 60000 65536"/>
              <a:gd name="T12" fmla="*/ 0 60000 65536"/>
              <a:gd name="T13" fmla="*/ 0 60000 65536"/>
              <a:gd name="T14" fmla="*/ 0 60000 65536"/>
              <a:gd name="T15" fmla="*/ 0 w 890"/>
              <a:gd name="T16" fmla="*/ 0 h 67"/>
              <a:gd name="T17" fmla="*/ 890 w 890"/>
              <a:gd name="T18" fmla="*/ 67 h 67"/>
            </a:gdLst>
            <a:ahLst/>
            <a:cxnLst>
              <a:cxn ang="T10">
                <a:pos x="T0" y="T1"/>
              </a:cxn>
              <a:cxn ang="T11">
                <a:pos x="T2" y="T3"/>
              </a:cxn>
              <a:cxn ang="T12">
                <a:pos x="T4" y="T5"/>
              </a:cxn>
              <a:cxn ang="T13">
                <a:pos x="T6" y="T7"/>
              </a:cxn>
              <a:cxn ang="T14">
                <a:pos x="T8" y="T9"/>
              </a:cxn>
            </a:cxnLst>
            <a:rect l="T15" t="T16" r="T17" b="T18"/>
            <a:pathLst>
              <a:path w="890" h="67">
                <a:moveTo>
                  <a:pt x="0" y="1"/>
                </a:moveTo>
                <a:lnTo>
                  <a:pt x="890" y="0"/>
                </a:lnTo>
                <a:lnTo>
                  <a:pt x="721" y="59"/>
                </a:lnTo>
                <a:lnTo>
                  <a:pt x="258" y="67"/>
                </a:lnTo>
                <a:lnTo>
                  <a:pt x="0" y="1"/>
                </a:lnTo>
                <a:close/>
              </a:path>
            </a:pathLst>
          </a:custGeom>
          <a:solidFill>
            <a:schemeClr val="accent1"/>
          </a:solidFill>
          <a:ln w="6350">
            <a:solidFill>
              <a:srgbClr val="99CCFF"/>
            </a:solidFill>
            <a:round/>
            <a:headEnd/>
            <a:tailEnd/>
          </a:ln>
        </p:spPr>
        <p:txBody>
          <a:bodyPr/>
          <a:lstStyle/>
          <a:p>
            <a:endParaRPr lang="en-US"/>
          </a:p>
        </p:txBody>
      </p:sp>
      <p:sp>
        <p:nvSpPr>
          <p:cNvPr id="36925" name="Rectangle 71"/>
          <p:cNvSpPr>
            <a:spLocks noChangeArrowheads="1"/>
          </p:cNvSpPr>
          <p:nvPr/>
        </p:nvSpPr>
        <p:spPr bwMode="auto">
          <a:xfrm>
            <a:off x="4552950" y="4152900"/>
            <a:ext cx="4210050" cy="1711325"/>
          </a:xfrm>
          <a:prstGeom prst="rect">
            <a:avLst/>
          </a:prstGeom>
          <a:noFill/>
          <a:ln w="9525">
            <a:solidFill>
              <a:schemeClr val="tx1"/>
            </a:solidFill>
            <a:miter lim="800000"/>
            <a:headEnd/>
            <a:tailEnd/>
          </a:ln>
        </p:spPr>
        <p:txBody>
          <a:bodyPr wrap="none" anchor="ctr"/>
          <a:lstStyle/>
          <a:p>
            <a:endParaRPr lang="en-US"/>
          </a:p>
        </p:txBody>
      </p:sp>
      <p:sp>
        <p:nvSpPr>
          <p:cNvPr id="36926" name="Freeform 72"/>
          <p:cNvSpPr>
            <a:spLocks/>
          </p:cNvSpPr>
          <p:nvPr/>
        </p:nvSpPr>
        <p:spPr bwMode="auto">
          <a:xfrm>
            <a:off x="4552950" y="4522788"/>
            <a:ext cx="4211638" cy="758825"/>
          </a:xfrm>
          <a:custGeom>
            <a:avLst/>
            <a:gdLst>
              <a:gd name="T0" fmla="*/ 3168 w 3169"/>
              <a:gd name="T1" fmla="*/ 86 h 1089"/>
              <a:gd name="T2" fmla="*/ 3168 w 3169"/>
              <a:gd name="T3" fmla="*/ 1086 h 1089"/>
              <a:gd name="T4" fmla="*/ 0 w 3169"/>
              <a:gd name="T5" fmla="*/ 1089 h 1089"/>
              <a:gd name="T6" fmla="*/ 0 w 3169"/>
              <a:gd name="T7" fmla="*/ 18 h 1089"/>
              <a:gd name="T8" fmla="*/ 216 w 3169"/>
              <a:gd name="T9" fmla="*/ 22 h 1089"/>
              <a:gd name="T10" fmla="*/ 452 w 3169"/>
              <a:gd name="T11" fmla="*/ 54 h 1089"/>
              <a:gd name="T12" fmla="*/ 606 w 3169"/>
              <a:gd name="T13" fmla="*/ 120 h 1089"/>
              <a:gd name="T14" fmla="*/ 899 w 3169"/>
              <a:gd name="T15" fmla="*/ 152 h 1089"/>
              <a:gd name="T16" fmla="*/ 1313 w 3169"/>
              <a:gd name="T17" fmla="*/ 193 h 1089"/>
              <a:gd name="T18" fmla="*/ 1595 w 3169"/>
              <a:gd name="T19" fmla="*/ 294 h 1089"/>
              <a:gd name="T20" fmla="*/ 1979 w 3169"/>
              <a:gd name="T21" fmla="*/ 307 h 1089"/>
              <a:gd name="T22" fmla="*/ 2156 w 3169"/>
              <a:gd name="T23" fmla="*/ 306 h 1089"/>
              <a:gd name="T24" fmla="*/ 2272 w 3169"/>
              <a:gd name="T25" fmla="*/ 245 h 1089"/>
              <a:gd name="T26" fmla="*/ 2472 w 3169"/>
              <a:gd name="T27" fmla="*/ 138 h 1089"/>
              <a:gd name="T28" fmla="*/ 2808 w 3169"/>
              <a:gd name="T29" fmla="*/ 58 h 1089"/>
              <a:gd name="T30" fmla="*/ 3168 w 3169"/>
              <a:gd name="T31" fmla="*/ 0 h 10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69"/>
              <a:gd name="T49" fmla="*/ 0 h 1089"/>
              <a:gd name="T50" fmla="*/ 3169 w 3169"/>
              <a:gd name="T51" fmla="*/ 1089 h 10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69" h="1089">
                <a:moveTo>
                  <a:pt x="3168" y="86"/>
                </a:moveTo>
                <a:cubicBezTo>
                  <a:pt x="3169" y="253"/>
                  <a:pt x="3168" y="614"/>
                  <a:pt x="3168" y="1086"/>
                </a:cubicBezTo>
                <a:cubicBezTo>
                  <a:pt x="2605" y="1089"/>
                  <a:pt x="666" y="1089"/>
                  <a:pt x="0" y="1089"/>
                </a:cubicBezTo>
                <a:cubicBezTo>
                  <a:pt x="0" y="645"/>
                  <a:pt x="0" y="360"/>
                  <a:pt x="0" y="18"/>
                </a:cubicBezTo>
                <a:cubicBezTo>
                  <a:pt x="240" y="30"/>
                  <a:pt x="141" y="16"/>
                  <a:pt x="216" y="22"/>
                </a:cubicBezTo>
                <a:cubicBezTo>
                  <a:pt x="291" y="28"/>
                  <a:pt x="387" y="38"/>
                  <a:pt x="452" y="54"/>
                </a:cubicBezTo>
                <a:cubicBezTo>
                  <a:pt x="517" y="70"/>
                  <a:pt x="532" y="104"/>
                  <a:pt x="606" y="120"/>
                </a:cubicBezTo>
                <a:cubicBezTo>
                  <a:pt x="680" y="136"/>
                  <a:pt x="781" y="140"/>
                  <a:pt x="899" y="152"/>
                </a:cubicBezTo>
                <a:cubicBezTo>
                  <a:pt x="1017" y="164"/>
                  <a:pt x="1196" y="170"/>
                  <a:pt x="1313" y="193"/>
                </a:cubicBezTo>
                <a:cubicBezTo>
                  <a:pt x="1428" y="216"/>
                  <a:pt x="1483" y="276"/>
                  <a:pt x="1595" y="294"/>
                </a:cubicBezTo>
                <a:cubicBezTo>
                  <a:pt x="1706" y="312"/>
                  <a:pt x="1886" y="305"/>
                  <a:pt x="1979" y="307"/>
                </a:cubicBezTo>
                <a:cubicBezTo>
                  <a:pt x="2072" y="309"/>
                  <a:pt x="2107" y="316"/>
                  <a:pt x="2156" y="306"/>
                </a:cubicBezTo>
                <a:cubicBezTo>
                  <a:pt x="2205" y="296"/>
                  <a:pt x="2219" y="273"/>
                  <a:pt x="2272" y="245"/>
                </a:cubicBezTo>
                <a:cubicBezTo>
                  <a:pt x="2325" y="217"/>
                  <a:pt x="2383" y="169"/>
                  <a:pt x="2472" y="138"/>
                </a:cubicBezTo>
                <a:cubicBezTo>
                  <a:pt x="2561" y="107"/>
                  <a:pt x="2692" y="81"/>
                  <a:pt x="2808" y="58"/>
                </a:cubicBezTo>
                <a:cubicBezTo>
                  <a:pt x="2924" y="35"/>
                  <a:pt x="3093" y="12"/>
                  <a:pt x="3168" y="0"/>
                </a:cubicBezTo>
              </a:path>
            </a:pathLst>
          </a:custGeom>
          <a:solidFill>
            <a:srgbClr val="D0B78E"/>
          </a:solidFill>
          <a:ln w="9525">
            <a:solidFill>
              <a:schemeClr val="tx1"/>
            </a:solidFill>
            <a:round/>
            <a:headEnd/>
            <a:tailEnd/>
          </a:ln>
        </p:spPr>
        <p:txBody>
          <a:bodyPr/>
          <a:lstStyle/>
          <a:p>
            <a:endParaRPr lang="en-US"/>
          </a:p>
        </p:txBody>
      </p:sp>
      <p:sp>
        <p:nvSpPr>
          <p:cNvPr id="36927" name="Freeform 73"/>
          <p:cNvSpPr>
            <a:spLocks/>
          </p:cNvSpPr>
          <p:nvPr/>
        </p:nvSpPr>
        <p:spPr bwMode="auto">
          <a:xfrm>
            <a:off x="5489575" y="4683125"/>
            <a:ext cx="2111375" cy="177800"/>
          </a:xfrm>
          <a:custGeom>
            <a:avLst/>
            <a:gdLst>
              <a:gd name="T0" fmla="*/ 264 w 1330"/>
              <a:gd name="T1" fmla="*/ 0 h 112"/>
              <a:gd name="T2" fmla="*/ 434 w 1330"/>
              <a:gd name="T3" fmla="*/ 3 h 112"/>
              <a:gd name="T4" fmla="*/ 595 w 1330"/>
              <a:gd name="T5" fmla="*/ 2 h 112"/>
              <a:gd name="T6" fmla="*/ 646 w 1330"/>
              <a:gd name="T7" fmla="*/ 9 h 112"/>
              <a:gd name="T8" fmla="*/ 708 w 1330"/>
              <a:gd name="T9" fmla="*/ 23 h 112"/>
              <a:gd name="T10" fmla="*/ 802 w 1330"/>
              <a:gd name="T11" fmla="*/ 30 h 112"/>
              <a:gd name="T12" fmla="*/ 970 w 1330"/>
              <a:gd name="T13" fmla="*/ 32 h 112"/>
              <a:gd name="T14" fmla="*/ 1069 w 1330"/>
              <a:gd name="T15" fmla="*/ 35 h 112"/>
              <a:gd name="T16" fmla="*/ 1137 w 1330"/>
              <a:gd name="T17" fmla="*/ 35 h 112"/>
              <a:gd name="T18" fmla="*/ 1213 w 1330"/>
              <a:gd name="T19" fmla="*/ 35 h 112"/>
              <a:gd name="T20" fmla="*/ 1261 w 1330"/>
              <a:gd name="T21" fmla="*/ 23 h 112"/>
              <a:gd name="T22" fmla="*/ 1330 w 1330"/>
              <a:gd name="T23" fmla="*/ 0 h 112"/>
              <a:gd name="T24" fmla="*/ 1293 w 1330"/>
              <a:gd name="T25" fmla="*/ 35 h 112"/>
              <a:gd name="T26" fmla="*/ 1261 w 1330"/>
              <a:gd name="T27" fmla="*/ 60 h 112"/>
              <a:gd name="T28" fmla="*/ 1187 w 1330"/>
              <a:gd name="T29" fmla="*/ 86 h 112"/>
              <a:gd name="T30" fmla="*/ 1102 w 1330"/>
              <a:gd name="T31" fmla="*/ 101 h 112"/>
              <a:gd name="T32" fmla="*/ 985 w 1330"/>
              <a:gd name="T33" fmla="*/ 112 h 112"/>
              <a:gd name="T34" fmla="*/ 865 w 1330"/>
              <a:gd name="T35" fmla="*/ 112 h 112"/>
              <a:gd name="T36" fmla="*/ 723 w 1330"/>
              <a:gd name="T37" fmla="*/ 108 h 112"/>
              <a:gd name="T38" fmla="*/ 641 w 1330"/>
              <a:gd name="T39" fmla="*/ 97 h 112"/>
              <a:gd name="T40" fmla="*/ 514 w 1330"/>
              <a:gd name="T41" fmla="*/ 67 h 112"/>
              <a:gd name="T42" fmla="*/ 383 w 1330"/>
              <a:gd name="T43" fmla="*/ 46 h 112"/>
              <a:gd name="T44" fmla="*/ 167 w 1330"/>
              <a:gd name="T45" fmla="*/ 26 h 112"/>
              <a:gd name="T46" fmla="*/ 0 w 1330"/>
              <a:gd name="T47" fmla="*/ 2 h 112"/>
              <a:gd name="T48" fmla="*/ 264 w 1330"/>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0"/>
              <a:gd name="T76" fmla="*/ 0 h 112"/>
              <a:gd name="T77" fmla="*/ 1330 w 1330"/>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0" h="112">
                <a:moveTo>
                  <a:pt x="264" y="0"/>
                </a:moveTo>
                <a:lnTo>
                  <a:pt x="434" y="3"/>
                </a:lnTo>
                <a:lnTo>
                  <a:pt x="595" y="2"/>
                </a:lnTo>
                <a:lnTo>
                  <a:pt x="646" y="9"/>
                </a:lnTo>
                <a:lnTo>
                  <a:pt x="708" y="23"/>
                </a:lnTo>
                <a:lnTo>
                  <a:pt x="802" y="30"/>
                </a:lnTo>
                <a:lnTo>
                  <a:pt x="970" y="32"/>
                </a:lnTo>
                <a:lnTo>
                  <a:pt x="1069" y="35"/>
                </a:lnTo>
                <a:lnTo>
                  <a:pt x="1137" y="35"/>
                </a:lnTo>
                <a:lnTo>
                  <a:pt x="1213" y="35"/>
                </a:lnTo>
                <a:lnTo>
                  <a:pt x="1261" y="23"/>
                </a:lnTo>
                <a:lnTo>
                  <a:pt x="1330" y="0"/>
                </a:lnTo>
                <a:lnTo>
                  <a:pt x="1293" y="35"/>
                </a:lnTo>
                <a:lnTo>
                  <a:pt x="1261" y="60"/>
                </a:lnTo>
                <a:lnTo>
                  <a:pt x="1187" y="86"/>
                </a:lnTo>
                <a:lnTo>
                  <a:pt x="1102" y="101"/>
                </a:lnTo>
                <a:lnTo>
                  <a:pt x="985" y="112"/>
                </a:lnTo>
                <a:lnTo>
                  <a:pt x="865" y="112"/>
                </a:lnTo>
                <a:lnTo>
                  <a:pt x="723" y="108"/>
                </a:lnTo>
                <a:lnTo>
                  <a:pt x="641" y="97"/>
                </a:lnTo>
                <a:lnTo>
                  <a:pt x="514" y="67"/>
                </a:lnTo>
                <a:lnTo>
                  <a:pt x="383" y="46"/>
                </a:lnTo>
                <a:lnTo>
                  <a:pt x="167" y="26"/>
                </a:lnTo>
                <a:lnTo>
                  <a:pt x="0" y="2"/>
                </a:lnTo>
                <a:lnTo>
                  <a:pt x="264" y="0"/>
                </a:lnTo>
                <a:close/>
              </a:path>
            </a:pathLst>
          </a:custGeom>
          <a:solidFill>
            <a:srgbClr val="7A5F3E"/>
          </a:solidFill>
          <a:ln w="9525" cap="rnd">
            <a:solidFill>
              <a:schemeClr val="tx1"/>
            </a:solidFill>
            <a:prstDash val="sysDot"/>
            <a:round/>
            <a:headEnd/>
            <a:tailEnd/>
          </a:ln>
        </p:spPr>
        <p:txBody>
          <a:bodyPr/>
          <a:lstStyle/>
          <a:p>
            <a:endParaRPr lang="en-US"/>
          </a:p>
        </p:txBody>
      </p:sp>
      <p:sp>
        <p:nvSpPr>
          <p:cNvPr id="36928" name="Rectangle 74"/>
          <p:cNvSpPr>
            <a:spLocks noChangeArrowheads="1"/>
          </p:cNvSpPr>
          <p:nvPr/>
        </p:nvSpPr>
        <p:spPr bwMode="auto">
          <a:xfrm>
            <a:off x="4552950" y="5281613"/>
            <a:ext cx="4210050" cy="582612"/>
          </a:xfrm>
          <a:prstGeom prst="rect">
            <a:avLst/>
          </a:prstGeom>
          <a:solidFill>
            <a:srgbClr val="D3CDA1"/>
          </a:solidFill>
          <a:ln w="9525">
            <a:solidFill>
              <a:schemeClr val="tx1"/>
            </a:solidFill>
            <a:miter lim="800000"/>
            <a:headEnd/>
            <a:tailEnd/>
          </a:ln>
        </p:spPr>
        <p:txBody>
          <a:bodyPr wrap="none" anchor="ctr"/>
          <a:lstStyle/>
          <a:p>
            <a:endParaRPr lang="en-US"/>
          </a:p>
        </p:txBody>
      </p:sp>
      <p:sp>
        <p:nvSpPr>
          <p:cNvPr id="36929" name="Freeform 75"/>
          <p:cNvSpPr>
            <a:spLocks/>
          </p:cNvSpPr>
          <p:nvPr/>
        </p:nvSpPr>
        <p:spPr bwMode="auto">
          <a:xfrm>
            <a:off x="4552950" y="5207000"/>
            <a:ext cx="4210050" cy="127000"/>
          </a:xfrm>
          <a:custGeom>
            <a:avLst/>
            <a:gdLst>
              <a:gd name="T0" fmla="*/ 0 w 2652"/>
              <a:gd name="T1" fmla="*/ 0 h 80"/>
              <a:gd name="T2" fmla="*/ 437 w 2652"/>
              <a:gd name="T3" fmla="*/ 4 h 80"/>
              <a:gd name="T4" fmla="*/ 854 w 2652"/>
              <a:gd name="T5" fmla="*/ 6 h 80"/>
              <a:gd name="T6" fmla="*/ 1000 w 2652"/>
              <a:gd name="T7" fmla="*/ 27 h 80"/>
              <a:gd name="T8" fmla="*/ 1090 w 2652"/>
              <a:gd name="T9" fmla="*/ 25 h 80"/>
              <a:gd name="T10" fmla="*/ 1145 w 2652"/>
              <a:gd name="T11" fmla="*/ 19 h 80"/>
              <a:gd name="T12" fmla="*/ 1226 w 2652"/>
              <a:gd name="T13" fmla="*/ 22 h 80"/>
              <a:gd name="T14" fmla="*/ 1321 w 2652"/>
              <a:gd name="T15" fmla="*/ 43 h 80"/>
              <a:gd name="T16" fmla="*/ 1421 w 2652"/>
              <a:gd name="T17" fmla="*/ 25 h 80"/>
              <a:gd name="T18" fmla="*/ 1472 w 2652"/>
              <a:gd name="T19" fmla="*/ 12 h 80"/>
              <a:gd name="T20" fmla="*/ 1552 w 2652"/>
              <a:gd name="T21" fmla="*/ 38 h 80"/>
              <a:gd name="T22" fmla="*/ 1627 w 2652"/>
              <a:gd name="T23" fmla="*/ 27 h 80"/>
              <a:gd name="T24" fmla="*/ 1723 w 2652"/>
              <a:gd name="T25" fmla="*/ 17 h 80"/>
              <a:gd name="T26" fmla="*/ 1808 w 2652"/>
              <a:gd name="T27" fmla="*/ 19 h 80"/>
              <a:gd name="T28" fmla="*/ 1878 w 2652"/>
              <a:gd name="T29" fmla="*/ 27 h 80"/>
              <a:gd name="T30" fmla="*/ 1974 w 2652"/>
              <a:gd name="T31" fmla="*/ 27 h 80"/>
              <a:gd name="T32" fmla="*/ 2145 w 2652"/>
              <a:gd name="T33" fmla="*/ 12 h 80"/>
              <a:gd name="T34" fmla="*/ 2280 w 2652"/>
              <a:gd name="T35" fmla="*/ 12 h 80"/>
              <a:gd name="T36" fmla="*/ 2521 w 2652"/>
              <a:gd name="T37" fmla="*/ 4 h 80"/>
              <a:gd name="T38" fmla="*/ 2652 w 2652"/>
              <a:gd name="T39" fmla="*/ 4 h 80"/>
              <a:gd name="T40" fmla="*/ 2652 w 2652"/>
              <a:gd name="T41" fmla="*/ 64 h 80"/>
              <a:gd name="T42" fmla="*/ 2446 w 2652"/>
              <a:gd name="T43" fmla="*/ 69 h 80"/>
              <a:gd name="T44" fmla="*/ 2300 w 2652"/>
              <a:gd name="T45" fmla="*/ 69 h 80"/>
              <a:gd name="T46" fmla="*/ 2135 w 2652"/>
              <a:gd name="T47" fmla="*/ 77 h 80"/>
              <a:gd name="T48" fmla="*/ 2029 w 2652"/>
              <a:gd name="T49" fmla="*/ 75 h 80"/>
              <a:gd name="T50" fmla="*/ 1939 w 2652"/>
              <a:gd name="T51" fmla="*/ 80 h 80"/>
              <a:gd name="T52" fmla="*/ 1863 w 2652"/>
              <a:gd name="T53" fmla="*/ 75 h 80"/>
              <a:gd name="T54" fmla="*/ 1758 w 2652"/>
              <a:gd name="T55" fmla="*/ 62 h 80"/>
              <a:gd name="T56" fmla="*/ 1713 w 2652"/>
              <a:gd name="T57" fmla="*/ 67 h 80"/>
              <a:gd name="T58" fmla="*/ 1632 w 2652"/>
              <a:gd name="T59" fmla="*/ 59 h 80"/>
              <a:gd name="T60" fmla="*/ 1557 w 2652"/>
              <a:gd name="T61" fmla="*/ 48 h 80"/>
              <a:gd name="T62" fmla="*/ 1482 w 2652"/>
              <a:gd name="T63" fmla="*/ 64 h 80"/>
              <a:gd name="T64" fmla="*/ 1366 w 2652"/>
              <a:gd name="T65" fmla="*/ 67 h 80"/>
              <a:gd name="T66" fmla="*/ 1321 w 2652"/>
              <a:gd name="T67" fmla="*/ 54 h 80"/>
              <a:gd name="T68" fmla="*/ 1256 w 2652"/>
              <a:gd name="T69" fmla="*/ 51 h 80"/>
              <a:gd name="T70" fmla="*/ 1185 w 2652"/>
              <a:gd name="T71" fmla="*/ 62 h 80"/>
              <a:gd name="T72" fmla="*/ 1105 w 2652"/>
              <a:gd name="T73" fmla="*/ 59 h 80"/>
              <a:gd name="T74" fmla="*/ 1045 w 2652"/>
              <a:gd name="T75" fmla="*/ 62 h 80"/>
              <a:gd name="T76" fmla="*/ 984 w 2652"/>
              <a:gd name="T77" fmla="*/ 48 h 80"/>
              <a:gd name="T78" fmla="*/ 929 w 2652"/>
              <a:gd name="T79" fmla="*/ 59 h 80"/>
              <a:gd name="T80" fmla="*/ 779 w 2652"/>
              <a:gd name="T81" fmla="*/ 59 h 80"/>
              <a:gd name="T82" fmla="*/ 643 w 2652"/>
              <a:gd name="T83" fmla="*/ 59 h 80"/>
              <a:gd name="T84" fmla="*/ 517 w 2652"/>
              <a:gd name="T85" fmla="*/ 75 h 80"/>
              <a:gd name="T86" fmla="*/ 226 w 2652"/>
              <a:gd name="T87" fmla="*/ 77 h 80"/>
              <a:gd name="T88" fmla="*/ 0 w 2652"/>
              <a:gd name="T89" fmla="*/ 76 h 80"/>
              <a:gd name="T90" fmla="*/ 0 w 2652"/>
              <a:gd name="T91" fmla="*/ 0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52"/>
              <a:gd name="T139" fmla="*/ 0 h 80"/>
              <a:gd name="T140" fmla="*/ 2652 w 2652"/>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52" h="80">
                <a:moveTo>
                  <a:pt x="0" y="0"/>
                </a:moveTo>
                <a:lnTo>
                  <a:pt x="437" y="4"/>
                </a:lnTo>
                <a:lnTo>
                  <a:pt x="854" y="6"/>
                </a:lnTo>
                <a:lnTo>
                  <a:pt x="1000" y="27"/>
                </a:lnTo>
                <a:lnTo>
                  <a:pt x="1090" y="25"/>
                </a:lnTo>
                <a:lnTo>
                  <a:pt x="1145" y="19"/>
                </a:lnTo>
                <a:lnTo>
                  <a:pt x="1226" y="22"/>
                </a:lnTo>
                <a:lnTo>
                  <a:pt x="1321" y="43"/>
                </a:lnTo>
                <a:lnTo>
                  <a:pt x="1421" y="25"/>
                </a:lnTo>
                <a:lnTo>
                  <a:pt x="1472" y="12"/>
                </a:lnTo>
                <a:lnTo>
                  <a:pt x="1552" y="38"/>
                </a:lnTo>
                <a:lnTo>
                  <a:pt x="1627" y="27"/>
                </a:lnTo>
                <a:lnTo>
                  <a:pt x="1723" y="17"/>
                </a:lnTo>
                <a:lnTo>
                  <a:pt x="1808" y="19"/>
                </a:lnTo>
                <a:lnTo>
                  <a:pt x="1878" y="27"/>
                </a:lnTo>
                <a:lnTo>
                  <a:pt x="1974" y="27"/>
                </a:lnTo>
                <a:lnTo>
                  <a:pt x="2145" y="12"/>
                </a:lnTo>
                <a:lnTo>
                  <a:pt x="2280" y="12"/>
                </a:lnTo>
                <a:lnTo>
                  <a:pt x="2521" y="4"/>
                </a:lnTo>
                <a:lnTo>
                  <a:pt x="2652" y="4"/>
                </a:lnTo>
                <a:lnTo>
                  <a:pt x="2652" y="64"/>
                </a:lnTo>
                <a:lnTo>
                  <a:pt x="2446" y="69"/>
                </a:lnTo>
                <a:lnTo>
                  <a:pt x="2300" y="69"/>
                </a:lnTo>
                <a:lnTo>
                  <a:pt x="2135" y="77"/>
                </a:lnTo>
                <a:lnTo>
                  <a:pt x="2029" y="75"/>
                </a:lnTo>
                <a:lnTo>
                  <a:pt x="1939" y="80"/>
                </a:lnTo>
                <a:lnTo>
                  <a:pt x="1863" y="75"/>
                </a:lnTo>
                <a:lnTo>
                  <a:pt x="1758" y="62"/>
                </a:lnTo>
                <a:lnTo>
                  <a:pt x="1713" y="67"/>
                </a:lnTo>
                <a:lnTo>
                  <a:pt x="1632" y="59"/>
                </a:lnTo>
                <a:lnTo>
                  <a:pt x="1557" y="48"/>
                </a:lnTo>
                <a:lnTo>
                  <a:pt x="1482" y="64"/>
                </a:lnTo>
                <a:lnTo>
                  <a:pt x="1366" y="67"/>
                </a:lnTo>
                <a:lnTo>
                  <a:pt x="1321" y="54"/>
                </a:lnTo>
                <a:lnTo>
                  <a:pt x="1256" y="51"/>
                </a:lnTo>
                <a:lnTo>
                  <a:pt x="1185" y="62"/>
                </a:lnTo>
                <a:lnTo>
                  <a:pt x="1105" y="59"/>
                </a:lnTo>
                <a:lnTo>
                  <a:pt x="1045" y="62"/>
                </a:lnTo>
                <a:lnTo>
                  <a:pt x="984" y="48"/>
                </a:lnTo>
                <a:lnTo>
                  <a:pt x="929" y="59"/>
                </a:lnTo>
                <a:lnTo>
                  <a:pt x="779" y="59"/>
                </a:lnTo>
                <a:lnTo>
                  <a:pt x="643" y="59"/>
                </a:lnTo>
                <a:lnTo>
                  <a:pt x="517" y="75"/>
                </a:lnTo>
                <a:lnTo>
                  <a:pt x="226" y="77"/>
                </a:lnTo>
                <a:lnTo>
                  <a:pt x="0" y="76"/>
                </a:lnTo>
                <a:lnTo>
                  <a:pt x="0" y="0"/>
                </a:lnTo>
                <a:close/>
              </a:path>
            </a:pathLst>
          </a:custGeom>
          <a:solidFill>
            <a:srgbClr val="E5E1C7"/>
          </a:solidFill>
          <a:ln w="9525">
            <a:solidFill>
              <a:schemeClr val="tx1"/>
            </a:solidFill>
            <a:round/>
            <a:headEnd/>
            <a:tailEnd/>
          </a:ln>
        </p:spPr>
        <p:txBody>
          <a:bodyPr/>
          <a:lstStyle/>
          <a:p>
            <a:endParaRPr lang="en-US"/>
          </a:p>
        </p:txBody>
      </p:sp>
      <p:sp>
        <p:nvSpPr>
          <p:cNvPr id="36931" name="Freeform 77"/>
          <p:cNvSpPr>
            <a:spLocks/>
          </p:cNvSpPr>
          <p:nvPr/>
        </p:nvSpPr>
        <p:spPr bwMode="auto">
          <a:xfrm>
            <a:off x="6951663" y="4741863"/>
            <a:ext cx="77787" cy="525462"/>
          </a:xfrm>
          <a:custGeom>
            <a:avLst/>
            <a:gdLst>
              <a:gd name="T0" fmla="*/ 2 w 49"/>
              <a:gd name="T1" fmla="*/ 0 h 331"/>
              <a:gd name="T2" fmla="*/ 16 w 49"/>
              <a:gd name="T3" fmla="*/ 21 h 331"/>
              <a:gd name="T4" fmla="*/ 9 w 49"/>
              <a:gd name="T5" fmla="*/ 44 h 331"/>
              <a:gd name="T6" fmla="*/ 9 w 49"/>
              <a:gd name="T7" fmla="*/ 62 h 331"/>
              <a:gd name="T8" fmla="*/ 19 w 49"/>
              <a:gd name="T9" fmla="*/ 100 h 331"/>
              <a:gd name="T10" fmla="*/ 2 w 49"/>
              <a:gd name="T11" fmla="*/ 119 h 331"/>
              <a:gd name="T12" fmla="*/ 2 w 49"/>
              <a:gd name="T13" fmla="*/ 165 h 331"/>
              <a:gd name="T14" fmla="*/ 12 w 49"/>
              <a:gd name="T15" fmla="*/ 180 h 331"/>
              <a:gd name="T16" fmla="*/ 6 w 49"/>
              <a:gd name="T17" fmla="*/ 319 h 331"/>
              <a:gd name="T18" fmla="*/ 28 w 49"/>
              <a:gd name="T19" fmla="*/ 323 h 331"/>
              <a:gd name="T20" fmla="*/ 49 w 49"/>
              <a:gd name="T21" fmla="*/ 329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31"/>
              <a:gd name="T35" fmla="*/ 49 w 49"/>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31">
                <a:moveTo>
                  <a:pt x="2" y="0"/>
                </a:moveTo>
                <a:cubicBezTo>
                  <a:pt x="8" y="6"/>
                  <a:pt x="15" y="14"/>
                  <a:pt x="16" y="21"/>
                </a:cubicBezTo>
                <a:cubicBezTo>
                  <a:pt x="17" y="28"/>
                  <a:pt x="10" y="37"/>
                  <a:pt x="9" y="44"/>
                </a:cubicBezTo>
                <a:cubicBezTo>
                  <a:pt x="8" y="51"/>
                  <a:pt x="7" y="52"/>
                  <a:pt x="9" y="62"/>
                </a:cubicBezTo>
                <a:cubicBezTo>
                  <a:pt x="11" y="71"/>
                  <a:pt x="20" y="91"/>
                  <a:pt x="19" y="100"/>
                </a:cubicBezTo>
                <a:cubicBezTo>
                  <a:pt x="18" y="110"/>
                  <a:pt x="5" y="108"/>
                  <a:pt x="2" y="119"/>
                </a:cubicBezTo>
                <a:cubicBezTo>
                  <a:pt x="0" y="129"/>
                  <a:pt x="1" y="155"/>
                  <a:pt x="2" y="165"/>
                </a:cubicBezTo>
                <a:cubicBezTo>
                  <a:pt x="4" y="175"/>
                  <a:pt x="11" y="154"/>
                  <a:pt x="12" y="180"/>
                </a:cubicBezTo>
                <a:cubicBezTo>
                  <a:pt x="13" y="206"/>
                  <a:pt x="3" y="295"/>
                  <a:pt x="6" y="319"/>
                </a:cubicBezTo>
                <a:cubicBezTo>
                  <a:pt x="37" y="331"/>
                  <a:pt x="21" y="321"/>
                  <a:pt x="28" y="323"/>
                </a:cubicBezTo>
                <a:cubicBezTo>
                  <a:pt x="35" y="325"/>
                  <a:pt x="45" y="328"/>
                  <a:pt x="49" y="329"/>
                </a:cubicBezTo>
              </a:path>
            </a:pathLst>
          </a:custGeom>
          <a:noFill/>
          <a:ln w="9525">
            <a:solidFill>
              <a:srgbClr val="3366FF"/>
            </a:solidFill>
            <a:round/>
            <a:headEnd/>
            <a:tailEnd/>
          </a:ln>
        </p:spPr>
        <p:txBody>
          <a:bodyPr/>
          <a:lstStyle/>
          <a:p>
            <a:endParaRPr lang="en-US"/>
          </a:p>
        </p:txBody>
      </p:sp>
      <p:sp>
        <p:nvSpPr>
          <p:cNvPr id="36932" name="Freeform 78"/>
          <p:cNvSpPr>
            <a:spLocks/>
          </p:cNvSpPr>
          <p:nvPr/>
        </p:nvSpPr>
        <p:spPr bwMode="auto">
          <a:xfrm>
            <a:off x="6996113" y="4738688"/>
            <a:ext cx="123825" cy="1104900"/>
          </a:xfrm>
          <a:custGeom>
            <a:avLst/>
            <a:gdLst>
              <a:gd name="T0" fmla="*/ 65 w 78"/>
              <a:gd name="T1" fmla="*/ 0 h 696"/>
              <a:gd name="T2" fmla="*/ 75 w 78"/>
              <a:gd name="T3" fmla="*/ 37 h 696"/>
              <a:gd name="T4" fmla="*/ 68 w 78"/>
              <a:gd name="T5" fmla="*/ 64 h 696"/>
              <a:gd name="T6" fmla="*/ 61 w 78"/>
              <a:gd name="T7" fmla="*/ 88 h 696"/>
              <a:gd name="T8" fmla="*/ 61 w 78"/>
              <a:gd name="T9" fmla="*/ 106 h 696"/>
              <a:gd name="T10" fmla="*/ 71 w 78"/>
              <a:gd name="T11" fmla="*/ 144 h 696"/>
              <a:gd name="T12" fmla="*/ 55 w 78"/>
              <a:gd name="T13" fmla="*/ 162 h 696"/>
              <a:gd name="T14" fmla="*/ 55 w 78"/>
              <a:gd name="T15" fmla="*/ 209 h 696"/>
              <a:gd name="T16" fmla="*/ 65 w 78"/>
              <a:gd name="T17" fmla="*/ 224 h 696"/>
              <a:gd name="T18" fmla="*/ 71 w 78"/>
              <a:gd name="T19" fmla="*/ 272 h 696"/>
              <a:gd name="T20" fmla="*/ 25 w 78"/>
              <a:gd name="T21" fmla="*/ 302 h 696"/>
              <a:gd name="T22" fmla="*/ 32 w 78"/>
              <a:gd name="T23" fmla="*/ 416 h 696"/>
              <a:gd name="T24" fmla="*/ 15 w 78"/>
              <a:gd name="T25" fmla="*/ 465 h 696"/>
              <a:gd name="T26" fmla="*/ 2 w 78"/>
              <a:gd name="T27" fmla="*/ 537 h 696"/>
              <a:gd name="T28" fmla="*/ 25 w 78"/>
              <a:gd name="T29" fmla="*/ 602 h 696"/>
              <a:gd name="T30" fmla="*/ 26 w 78"/>
              <a:gd name="T31" fmla="*/ 696 h 6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696"/>
              <a:gd name="T50" fmla="*/ 78 w 78"/>
              <a:gd name="T51" fmla="*/ 696 h 6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696">
                <a:moveTo>
                  <a:pt x="65" y="0"/>
                </a:moveTo>
                <a:cubicBezTo>
                  <a:pt x="66" y="6"/>
                  <a:pt x="74" y="26"/>
                  <a:pt x="75" y="37"/>
                </a:cubicBezTo>
                <a:cubicBezTo>
                  <a:pt x="76" y="47"/>
                  <a:pt x="71" y="56"/>
                  <a:pt x="68" y="64"/>
                </a:cubicBezTo>
                <a:cubicBezTo>
                  <a:pt x="66" y="73"/>
                  <a:pt x="62" y="81"/>
                  <a:pt x="61" y="88"/>
                </a:cubicBezTo>
                <a:cubicBezTo>
                  <a:pt x="61" y="95"/>
                  <a:pt x="60" y="96"/>
                  <a:pt x="61" y="106"/>
                </a:cubicBezTo>
                <a:cubicBezTo>
                  <a:pt x="63" y="115"/>
                  <a:pt x="72" y="135"/>
                  <a:pt x="71" y="144"/>
                </a:cubicBezTo>
                <a:cubicBezTo>
                  <a:pt x="71" y="154"/>
                  <a:pt x="57" y="151"/>
                  <a:pt x="55" y="162"/>
                </a:cubicBezTo>
                <a:cubicBezTo>
                  <a:pt x="52" y="173"/>
                  <a:pt x="53" y="198"/>
                  <a:pt x="55" y="209"/>
                </a:cubicBezTo>
                <a:cubicBezTo>
                  <a:pt x="56" y="219"/>
                  <a:pt x="62" y="214"/>
                  <a:pt x="65" y="224"/>
                </a:cubicBezTo>
                <a:cubicBezTo>
                  <a:pt x="67" y="235"/>
                  <a:pt x="78" y="259"/>
                  <a:pt x="71" y="272"/>
                </a:cubicBezTo>
                <a:cubicBezTo>
                  <a:pt x="65" y="285"/>
                  <a:pt x="32" y="278"/>
                  <a:pt x="25" y="302"/>
                </a:cubicBezTo>
                <a:cubicBezTo>
                  <a:pt x="18" y="326"/>
                  <a:pt x="33" y="389"/>
                  <a:pt x="32" y="416"/>
                </a:cubicBezTo>
                <a:cubicBezTo>
                  <a:pt x="30" y="443"/>
                  <a:pt x="20" y="445"/>
                  <a:pt x="15" y="465"/>
                </a:cubicBezTo>
                <a:cubicBezTo>
                  <a:pt x="10" y="485"/>
                  <a:pt x="0" y="514"/>
                  <a:pt x="2" y="537"/>
                </a:cubicBezTo>
                <a:cubicBezTo>
                  <a:pt x="3" y="560"/>
                  <a:pt x="21" y="575"/>
                  <a:pt x="25" y="602"/>
                </a:cubicBezTo>
                <a:cubicBezTo>
                  <a:pt x="29" y="629"/>
                  <a:pt x="26" y="677"/>
                  <a:pt x="26" y="696"/>
                </a:cubicBezTo>
              </a:path>
            </a:pathLst>
          </a:custGeom>
          <a:noFill/>
          <a:ln w="9525">
            <a:solidFill>
              <a:srgbClr val="3366FF"/>
            </a:solidFill>
            <a:round/>
            <a:headEnd/>
            <a:tailEnd/>
          </a:ln>
        </p:spPr>
        <p:txBody>
          <a:bodyPr/>
          <a:lstStyle/>
          <a:p>
            <a:endParaRPr lang="en-US"/>
          </a:p>
        </p:txBody>
      </p:sp>
      <p:sp>
        <p:nvSpPr>
          <p:cNvPr id="36933" name="Freeform 79"/>
          <p:cNvSpPr>
            <a:spLocks/>
          </p:cNvSpPr>
          <p:nvPr/>
        </p:nvSpPr>
        <p:spPr bwMode="auto">
          <a:xfrm flipH="1">
            <a:off x="7015163" y="4748213"/>
            <a:ext cx="47625" cy="255587"/>
          </a:xfrm>
          <a:custGeom>
            <a:avLst/>
            <a:gdLst>
              <a:gd name="T0" fmla="*/ 3 w 35"/>
              <a:gd name="T1" fmla="*/ 0 h 368"/>
              <a:gd name="T2" fmla="*/ 19 w 35"/>
              <a:gd name="T3" fmla="*/ 32 h 368"/>
              <a:gd name="T4" fmla="*/ 11 w 35"/>
              <a:gd name="T5" fmla="*/ 68 h 368"/>
              <a:gd name="T6" fmla="*/ 11 w 35"/>
              <a:gd name="T7" fmla="*/ 96 h 368"/>
              <a:gd name="T8" fmla="*/ 23 w 35"/>
              <a:gd name="T9" fmla="*/ 156 h 368"/>
              <a:gd name="T10" fmla="*/ 3 w 35"/>
              <a:gd name="T11" fmla="*/ 184 h 368"/>
              <a:gd name="T12" fmla="*/ 3 w 35"/>
              <a:gd name="T13" fmla="*/ 256 h 368"/>
              <a:gd name="T14" fmla="*/ 15 w 35"/>
              <a:gd name="T15" fmla="*/ 280 h 368"/>
              <a:gd name="T16" fmla="*/ 35 w 35"/>
              <a:gd name="T17" fmla="*/ 368 h 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68"/>
              <a:gd name="T29" fmla="*/ 35 w 35"/>
              <a:gd name="T30" fmla="*/ 368 h 3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68">
                <a:moveTo>
                  <a:pt x="3" y="0"/>
                </a:moveTo>
                <a:cubicBezTo>
                  <a:pt x="10" y="10"/>
                  <a:pt x="18" y="21"/>
                  <a:pt x="19" y="32"/>
                </a:cubicBezTo>
                <a:cubicBezTo>
                  <a:pt x="20" y="43"/>
                  <a:pt x="12" y="57"/>
                  <a:pt x="11" y="68"/>
                </a:cubicBezTo>
                <a:cubicBezTo>
                  <a:pt x="10" y="79"/>
                  <a:pt x="9" y="81"/>
                  <a:pt x="11" y="96"/>
                </a:cubicBezTo>
                <a:cubicBezTo>
                  <a:pt x="13" y="111"/>
                  <a:pt x="24" y="141"/>
                  <a:pt x="23" y="156"/>
                </a:cubicBezTo>
                <a:cubicBezTo>
                  <a:pt x="22" y="171"/>
                  <a:pt x="6" y="167"/>
                  <a:pt x="3" y="184"/>
                </a:cubicBezTo>
                <a:cubicBezTo>
                  <a:pt x="0" y="201"/>
                  <a:pt x="1" y="240"/>
                  <a:pt x="3" y="256"/>
                </a:cubicBezTo>
                <a:cubicBezTo>
                  <a:pt x="5" y="272"/>
                  <a:pt x="10" y="261"/>
                  <a:pt x="15" y="280"/>
                </a:cubicBezTo>
                <a:cubicBezTo>
                  <a:pt x="20" y="299"/>
                  <a:pt x="32" y="353"/>
                  <a:pt x="35" y="368"/>
                </a:cubicBezTo>
              </a:path>
            </a:pathLst>
          </a:custGeom>
          <a:noFill/>
          <a:ln w="9525">
            <a:solidFill>
              <a:srgbClr val="3366FF"/>
            </a:solidFill>
            <a:round/>
            <a:headEnd/>
            <a:tailEnd/>
          </a:ln>
        </p:spPr>
        <p:txBody>
          <a:bodyPr/>
          <a:lstStyle/>
          <a:p>
            <a:endParaRPr lang="en-US"/>
          </a:p>
        </p:txBody>
      </p:sp>
      <p:sp>
        <p:nvSpPr>
          <p:cNvPr id="36934" name="Freeform 80"/>
          <p:cNvSpPr>
            <a:spLocks/>
          </p:cNvSpPr>
          <p:nvPr/>
        </p:nvSpPr>
        <p:spPr bwMode="auto">
          <a:xfrm>
            <a:off x="7159625" y="4748213"/>
            <a:ext cx="55563" cy="311150"/>
          </a:xfrm>
          <a:custGeom>
            <a:avLst/>
            <a:gdLst>
              <a:gd name="T0" fmla="*/ 18 w 35"/>
              <a:gd name="T1" fmla="*/ 0 h 196"/>
              <a:gd name="T2" fmla="*/ 4 w 35"/>
              <a:gd name="T3" fmla="*/ 14 h 196"/>
              <a:gd name="T4" fmla="*/ 11 w 35"/>
              <a:gd name="T5" fmla="*/ 30 h 196"/>
              <a:gd name="T6" fmla="*/ 26 w 35"/>
              <a:gd name="T7" fmla="*/ 52 h 196"/>
              <a:gd name="T8" fmla="*/ 1 w 35"/>
              <a:gd name="T9" fmla="*/ 68 h 196"/>
              <a:gd name="T10" fmla="*/ 33 w 35"/>
              <a:gd name="T11" fmla="*/ 86 h 196"/>
              <a:gd name="T12" fmla="*/ 18 w 35"/>
              <a:gd name="T13" fmla="*/ 112 h 196"/>
              <a:gd name="T14" fmla="*/ 8 w 35"/>
              <a:gd name="T15" fmla="*/ 122 h 196"/>
              <a:gd name="T16" fmla="*/ 14 w 35"/>
              <a:gd name="T17" fmla="*/ 196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96"/>
              <a:gd name="T29" fmla="*/ 35 w 35"/>
              <a:gd name="T30" fmla="*/ 196 h 1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96">
                <a:moveTo>
                  <a:pt x="18" y="0"/>
                </a:moveTo>
                <a:cubicBezTo>
                  <a:pt x="12" y="4"/>
                  <a:pt x="5" y="9"/>
                  <a:pt x="4" y="14"/>
                </a:cubicBezTo>
                <a:cubicBezTo>
                  <a:pt x="3" y="19"/>
                  <a:pt x="8" y="23"/>
                  <a:pt x="11" y="30"/>
                </a:cubicBezTo>
                <a:cubicBezTo>
                  <a:pt x="14" y="36"/>
                  <a:pt x="28" y="46"/>
                  <a:pt x="26" y="52"/>
                </a:cubicBezTo>
                <a:cubicBezTo>
                  <a:pt x="24" y="59"/>
                  <a:pt x="0" y="62"/>
                  <a:pt x="1" y="68"/>
                </a:cubicBezTo>
                <a:cubicBezTo>
                  <a:pt x="2" y="74"/>
                  <a:pt x="30" y="78"/>
                  <a:pt x="33" y="86"/>
                </a:cubicBezTo>
                <a:cubicBezTo>
                  <a:pt x="35" y="93"/>
                  <a:pt x="22" y="106"/>
                  <a:pt x="18" y="112"/>
                </a:cubicBezTo>
                <a:cubicBezTo>
                  <a:pt x="13" y="118"/>
                  <a:pt x="9" y="108"/>
                  <a:pt x="8" y="122"/>
                </a:cubicBezTo>
                <a:cubicBezTo>
                  <a:pt x="7" y="136"/>
                  <a:pt x="13" y="181"/>
                  <a:pt x="14" y="196"/>
                </a:cubicBezTo>
              </a:path>
            </a:pathLst>
          </a:custGeom>
          <a:noFill/>
          <a:ln w="9525">
            <a:solidFill>
              <a:srgbClr val="3366FF"/>
            </a:solidFill>
            <a:round/>
            <a:headEnd/>
            <a:tailEnd/>
          </a:ln>
        </p:spPr>
        <p:txBody>
          <a:bodyPr/>
          <a:lstStyle/>
          <a:p>
            <a:endParaRPr lang="en-US"/>
          </a:p>
        </p:txBody>
      </p:sp>
      <p:sp>
        <p:nvSpPr>
          <p:cNvPr id="36935" name="Freeform 81"/>
          <p:cNvSpPr>
            <a:spLocks/>
          </p:cNvSpPr>
          <p:nvPr/>
        </p:nvSpPr>
        <p:spPr bwMode="auto">
          <a:xfrm>
            <a:off x="6635750" y="4732338"/>
            <a:ext cx="39688" cy="536575"/>
          </a:xfrm>
          <a:custGeom>
            <a:avLst/>
            <a:gdLst>
              <a:gd name="T0" fmla="*/ 23 w 25"/>
              <a:gd name="T1" fmla="*/ 0 h 338"/>
              <a:gd name="T2" fmla="*/ 9 w 25"/>
              <a:gd name="T3" fmla="*/ 14 h 338"/>
              <a:gd name="T4" fmla="*/ 16 w 25"/>
              <a:gd name="T5" fmla="*/ 30 h 338"/>
              <a:gd name="T6" fmla="*/ 16 w 25"/>
              <a:gd name="T7" fmla="*/ 42 h 338"/>
              <a:gd name="T8" fmla="*/ 6 w 25"/>
              <a:gd name="T9" fmla="*/ 68 h 338"/>
              <a:gd name="T10" fmla="*/ 23 w 25"/>
              <a:gd name="T11" fmla="*/ 81 h 338"/>
              <a:gd name="T12" fmla="*/ 23 w 25"/>
              <a:gd name="T13" fmla="*/ 112 h 338"/>
              <a:gd name="T14" fmla="*/ 13 w 25"/>
              <a:gd name="T15" fmla="*/ 123 h 338"/>
              <a:gd name="T16" fmla="*/ 10 w 25"/>
              <a:gd name="T17" fmla="*/ 179 h 338"/>
              <a:gd name="T18" fmla="*/ 1 w 25"/>
              <a:gd name="T19" fmla="*/ 187 h 338"/>
              <a:gd name="T20" fmla="*/ 1 w 25"/>
              <a:gd name="T21" fmla="*/ 338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38"/>
              <a:gd name="T35" fmla="*/ 25 w 25"/>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38">
                <a:moveTo>
                  <a:pt x="23" y="0"/>
                </a:moveTo>
                <a:cubicBezTo>
                  <a:pt x="17" y="4"/>
                  <a:pt x="10" y="9"/>
                  <a:pt x="9" y="14"/>
                </a:cubicBezTo>
                <a:cubicBezTo>
                  <a:pt x="8" y="19"/>
                  <a:pt x="15" y="25"/>
                  <a:pt x="16" y="30"/>
                </a:cubicBezTo>
                <a:cubicBezTo>
                  <a:pt x="17" y="35"/>
                  <a:pt x="18" y="35"/>
                  <a:pt x="16" y="42"/>
                </a:cubicBezTo>
                <a:cubicBezTo>
                  <a:pt x="14" y="49"/>
                  <a:pt x="5" y="62"/>
                  <a:pt x="6" y="68"/>
                </a:cubicBezTo>
                <a:cubicBezTo>
                  <a:pt x="7" y="75"/>
                  <a:pt x="20" y="73"/>
                  <a:pt x="23" y="81"/>
                </a:cubicBezTo>
                <a:cubicBezTo>
                  <a:pt x="25" y="88"/>
                  <a:pt x="24" y="105"/>
                  <a:pt x="23" y="112"/>
                </a:cubicBezTo>
                <a:cubicBezTo>
                  <a:pt x="21" y="119"/>
                  <a:pt x="15" y="112"/>
                  <a:pt x="13" y="123"/>
                </a:cubicBezTo>
                <a:cubicBezTo>
                  <a:pt x="11" y="134"/>
                  <a:pt x="12" y="168"/>
                  <a:pt x="10" y="179"/>
                </a:cubicBezTo>
                <a:cubicBezTo>
                  <a:pt x="8" y="190"/>
                  <a:pt x="2" y="161"/>
                  <a:pt x="1" y="187"/>
                </a:cubicBezTo>
                <a:cubicBezTo>
                  <a:pt x="0" y="213"/>
                  <a:pt x="1" y="307"/>
                  <a:pt x="1" y="338"/>
                </a:cubicBezTo>
              </a:path>
            </a:pathLst>
          </a:custGeom>
          <a:noFill/>
          <a:ln w="9525">
            <a:solidFill>
              <a:srgbClr val="3366FF"/>
            </a:solidFill>
            <a:round/>
            <a:headEnd/>
            <a:tailEnd/>
          </a:ln>
        </p:spPr>
        <p:txBody>
          <a:bodyPr/>
          <a:lstStyle/>
          <a:p>
            <a:endParaRPr lang="en-US"/>
          </a:p>
        </p:txBody>
      </p:sp>
      <p:sp>
        <p:nvSpPr>
          <p:cNvPr id="36936" name="Freeform 82"/>
          <p:cNvSpPr>
            <a:spLocks/>
          </p:cNvSpPr>
          <p:nvPr/>
        </p:nvSpPr>
        <p:spPr bwMode="auto">
          <a:xfrm>
            <a:off x="6738938" y="4732338"/>
            <a:ext cx="31750" cy="431800"/>
          </a:xfrm>
          <a:custGeom>
            <a:avLst/>
            <a:gdLst>
              <a:gd name="T0" fmla="*/ 18 w 20"/>
              <a:gd name="T1" fmla="*/ 0 h 272"/>
              <a:gd name="T2" fmla="*/ 4 w 20"/>
              <a:gd name="T3" fmla="*/ 21 h 272"/>
              <a:gd name="T4" fmla="*/ 11 w 20"/>
              <a:gd name="T5" fmla="*/ 44 h 272"/>
              <a:gd name="T6" fmla="*/ 11 w 20"/>
              <a:gd name="T7" fmla="*/ 62 h 272"/>
              <a:gd name="T8" fmla="*/ 1 w 20"/>
              <a:gd name="T9" fmla="*/ 100 h 272"/>
              <a:gd name="T10" fmla="*/ 18 w 20"/>
              <a:gd name="T11" fmla="*/ 119 h 272"/>
              <a:gd name="T12" fmla="*/ 18 w 20"/>
              <a:gd name="T13" fmla="*/ 165 h 272"/>
              <a:gd name="T14" fmla="*/ 8 w 20"/>
              <a:gd name="T15" fmla="*/ 180 h 272"/>
              <a:gd name="T16" fmla="*/ 9 w 20"/>
              <a:gd name="T17" fmla="*/ 272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72"/>
              <a:gd name="T29" fmla="*/ 20 w 20"/>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72">
                <a:moveTo>
                  <a:pt x="18" y="0"/>
                </a:moveTo>
                <a:cubicBezTo>
                  <a:pt x="12" y="6"/>
                  <a:pt x="5" y="14"/>
                  <a:pt x="4" y="21"/>
                </a:cubicBezTo>
                <a:cubicBezTo>
                  <a:pt x="3" y="28"/>
                  <a:pt x="10" y="37"/>
                  <a:pt x="11" y="44"/>
                </a:cubicBezTo>
                <a:cubicBezTo>
                  <a:pt x="12" y="51"/>
                  <a:pt x="13" y="52"/>
                  <a:pt x="11" y="62"/>
                </a:cubicBezTo>
                <a:cubicBezTo>
                  <a:pt x="9" y="71"/>
                  <a:pt x="0" y="91"/>
                  <a:pt x="1" y="100"/>
                </a:cubicBezTo>
                <a:cubicBezTo>
                  <a:pt x="2" y="110"/>
                  <a:pt x="15" y="108"/>
                  <a:pt x="18" y="119"/>
                </a:cubicBezTo>
                <a:cubicBezTo>
                  <a:pt x="20" y="129"/>
                  <a:pt x="19" y="155"/>
                  <a:pt x="18" y="165"/>
                </a:cubicBezTo>
                <a:cubicBezTo>
                  <a:pt x="16" y="175"/>
                  <a:pt x="9" y="162"/>
                  <a:pt x="8" y="180"/>
                </a:cubicBezTo>
                <a:cubicBezTo>
                  <a:pt x="7" y="198"/>
                  <a:pt x="9" y="253"/>
                  <a:pt x="9" y="272"/>
                </a:cubicBezTo>
              </a:path>
            </a:pathLst>
          </a:custGeom>
          <a:noFill/>
          <a:ln w="9525">
            <a:solidFill>
              <a:srgbClr val="3366FF"/>
            </a:solidFill>
            <a:round/>
            <a:headEnd/>
            <a:tailEnd/>
          </a:ln>
        </p:spPr>
        <p:txBody>
          <a:bodyPr/>
          <a:lstStyle/>
          <a:p>
            <a:endParaRPr lang="en-US"/>
          </a:p>
        </p:txBody>
      </p:sp>
      <p:sp>
        <p:nvSpPr>
          <p:cNvPr id="36937" name="Freeform 83"/>
          <p:cNvSpPr>
            <a:spLocks/>
          </p:cNvSpPr>
          <p:nvPr/>
        </p:nvSpPr>
        <p:spPr bwMode="auto">
          <a:xfrm>
            <a:off x="6643688" y="4729163"/>
            <a:ext cx="155575" cy="1085850"/>
          </a:xfrm>
          <a:custGeom>
            <a:avLst/>
            <a:gdLst>
              <a:gd name="T0" fmla="*/ 85 w 98"/>
              <a:gd name="T1" fmla="*/ 0 h 684"/>
              <a:gd name="T2" fmla="*/ 75 w 98"/>
              <a:gd name="T3" fmla="*/ 37 h 684"/>
              <a:gd name="T4" fmla="*/ 82 w 98"/>
              <a:gd name="T5" fmla="*/ 64 h 684"/>
              <a:gd name="T6" fmla="*/ 89 w 98"/>
              <a:gd name="T7" fmla="*/ 88 h 684"/>
              <a:gd name="T8" fmla="*/ 89 w 98"/>
              <a:gd name="T9" fmla="*/ 106 h 684"/>
              <a:gd name="T10" fmla="*/ 79 w 98"/>
              <a:gd name="T11" fmla="*/ 144 h 684"/>
              <a:gd name="T12" fmla="*/ 95 w 98"/>
              <a:gd name="T13" fmla="*/ 162 h 684"/>
              <a:gd name="T14" fmla="*/ 95 w 98"/>
              <a:gd name="T15" fmla="*/ 209 h 684"/>
              <a:gd name="T16" fmla="*/ 85 w 98"/>
              <a:gd name="T17" fmla="*/ 224 h 684"/>
              <a:gd name="T18" fmla="*/ 79 w 98"/>
              <a:gd name="T19" fmla="*/ 272 h 684"/>
              <a:gd name="T20" fmla="*/ 9 w 98"/>
              <a:gd name="T21" fmla="*/ 289 h 684"/>
              <a:gd name="T22" fmla="*/ 24 w 98"/>
              <a:gd name="T23" fmla="*/ 436 h 684"/>
              <a:gd name="T24" fmla="*/ 77 w 98"/>
              <a:gd name="T25" fmla="*/ 456 h 684"/>
              <a:gd name="T26" fmla="*/ 80 w 98"/>
              <a:gd name="T27" fmla="*/ 544 h 684"/>
              <a:gd name="T28" fmla="*/ 81 w 98"/>
              <a:gd name="T29" fmla="*/ 607 h 684"/>
              <a:gd name="T30" fmla="*/ 83 w 98"/>
              <a:gd name="T31" fmla="*/ 684 h 6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684"/>
              <a:gd name="T50" fmla="*/ 98 w 98"/>
              <a:gd name="T51" fmla="*/ 684 h 6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684">
                <a:moveTo>
                  <a:pt x="85" y="0"/>
                </a:moveTo>
                <a:cubicBezTo>
                  <a:pt x="84" y="6"/>
                  <a:pt x="76" y="26"/>
                  <a:pt x="75" y="37"/>
                </a:cubicBezTo>
                <a:cubicBezTo>
                  <a:pt x="74" y="47"/>
                  <a:pt x="79" y="56"/>
                  <a:pt x="82" y="64"/>
                </a:cubicBezTo>
                <a:cubicBezTo>
                  <a:pt x="84" y="73"/>
                  <a:pt x="88" y="81"/>
                  <a:pt x="89" y="88"/>
                </a:cubicBezTo>
                <a:cubicBezTo>
                  <a:pt x="89" y="95"/>
                  <a:pt x="90" y="96"/>
                  <a:pt x="89" y="106"/>
                </a:cubicBezTo>
                <a:cubicBezTo>
                  <a:pt x="87" y="115"/>
                  <a:pt x="78" y="135"/>
                  <a:pt x="79" y="144"/>
                </a:cubicBezTo>
                <a:cubicBezTo>
                  <a:pt x="79" y="154"/>
                  <a:pt x="93" y="151"/>
                  <a:pt x="95" y="162"/>
                </a:cubicBezTo>
                <a:cubicBezTo>
                  <a:pt x="98" y="173"/>
                  <a:pt x="97" y="198"/>
                  <a:pt x="95" y="209"/>
                </a:cubicBezTo>
                <a:cubicBezTo>
                  <a:pt x="94" y="219"/>
                  <a:pt x="88" y="214"/>
                  <a:pt x="85" y="224"/>
                </a:cubicBezTo>
                <a:cubicBezTo>
                  <a:pt x="83" y="235"/>
                  <a:pt x="92" y="261"/>
                  <a:pt x="79" y="272"/>
                </a:cubicBezTo>
                <a:cubicBezTo>
                  <a:pt x="66" y="283"/>
                  <a:pt x="18" y="262"/>
                  <a:pt x="9" y="289"/>
                </a:cubicBezTo>
                <a:cubicBezTo>
                  <a:pt x="0" y="316"/>
                  <a:pt x="13" y="408"/>
                  <a:pt x="24" y="436"/>
                </a:cubicBezTo>
                <a:cubicBezTo>
                  <a:pt x="35" y="464"/>
                  <a:pt x="68" y="438"/>
                  <a:pt x="77" y="456"/>
                </a:cubicBezTo>
                <a:cubicBezTo>
                  <a:pt x="86" y="474"/>
                  <a:pt x="79" y="519"/>
                  <a:pt x="80" y="544"/>
                </a:cubicBezTo>
                <a:cubicBezTo>
                  <a:pt x="81" y="569"/>
                  <a:pt x="81" y="584"/>
                  <a:pt x="81" y="607"/>
                </a:cubicBezTo>
                <a:cubicBezTo>
                  <a:pt x="81" y="630"/>
                  <a:pt x="83" y="668"/>
                  <a:pt x="83" y="684"/>
                </a:cubicBezTo>
              </a:path>
            </a:pathLst>
          </a:custGeom>
          <a:noFill/>
          <a:ln w="9525">
            <a:solidFill>
              <a:srgbClr val="3366FF"/>
            </a:solidFill>
            <a:round/>
            <a:headEnd/>
            <a:tailEnd/>
          </a:ln>
        </p:spPr>
        <p:txBody>
          <a:bodyPr/>
          <a:lstStyle/>
          <a:p>
            <a:endParaRPr lang="en-US"/>
          </a:p>
        </p:txBody>
      </p:sp>
      <p:sp>
        <p:nvSpPr>
          <p:cNvPr id="36938" name="Freeform 84"/>
          <p:cNvSpPr>
            <a:spLocks/>
          </p:cNvSpPr>
          <p:nvPr/>
        </p:nvSpPr>
        <p:spPr bwMode="auto">
          <a:xfrm>
            <a:off x="6932613" y="4738688"/>
            <a:ext cx="55562" cy="280987"/>
          </a:xfrm>
          <a:custGeom>
            <a:avLst/>
            <a:gdLst>
              <a:gd name="T0" fmla="*/ 17 w 35"/>
              <a:gd name="T1" fmla="*/ 0 h 177"/>
              <a:gd name="T2" fmla="*/ 31 w 35"/>
              <a:gd name="T3" fmla="*/ 14 h 177"/>
              <a:gd name="T4" fmla="*/ 24 w 35"/>
              <a:gd name="T5" fmla="*/ 30 h 177"/>
              <a:gd name="T6" fmla="*/ 9 w 35"/>
              <a:gd name="T7" fmla="*/ 52 h 177"/>
              <a:gd name="T8" fmla="*/ 34 w 35"/>
              <a:gd name="T9" fmla="*/ 68 h 177"/>
              <a:gd name="T10" fmla="*/ 2 w 35"/>
              <a:gd name="T11" fmla="*/ 86 h 177"/>
              <a:gd name="T12" fmla="*/ 17 w 35"/>
              <a:gd name="T13" fmla="*/ 112 h 177"/>
              <a:gd name="T14" fmla="*/ 27 w 35"/>
              <a:gd name="T15" fmla="*/ 122 h 177"/>
              <a:gd name="T16" fmla="*/ 18 w 35"/>
              <a:gd name="T17" fmla="*/ 17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77"/>
              <a:gd name="T29" fmla="*/ 35 w 35"/>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77">
                <a:moveTo>
                  <a:pt x="17" y="0"/>
                </a:moveTo>
                <a:cubicBezTo>
                  <a:pt x="23" y="4"/>
                  <a:pt x="30" y="9"/>
                  <a:pt x="31" y="14"/>
                </a:cubicBezTo>
                <a:cubicBezTo>
                  <a:pt x="32" y="19"/>
                  <a:pt x="27" y="23"/>
                  <a:pt x="24" y="30"/>
                </a:cubicBezTo>
                <a:cubicBezTo>
                  <a:pt x="21" y="36"/>
                  <a:pt x="7" y="46"/>
                  <a:pt x="9" y="52"/>
                </a:cubicBezTo>
                <a:cubicBezTo>
                  <a:pt x="11" y="59"/>
                  <a:pt x="35" y="62"/>
                  <a:pt x="34" y="68"/>
                </a:cubicBezTo>
                <a:cubicBezTo>
                  <a:pt x="33" y="74"/>
                  <a:pt x="5" y="78"/>
                  <a:pt x="2" y="86"/>
                </a:cubicBezTo>
                <a:cubicBezTo>
                  <a:pt x="0" y="93"/>
                  <a:pt x="13" y="106"/>
                  <a:pt x="17" y="112"/>
                </a:cubicBezTo>
                <a:cubicBezTo>
                  <a:pt x="22" y="118"/>
                  <a:pt x="27" y="111"/>
                  <a:pt x="27" y="122"/>
                </a:cubicBezTo>
                <a:cubicBezTo>
                  <a:pt x="27" y="133"/>
                  <a:pt x="20" y="166"/>
                  <a:pt x="18" y="177"/>
                </a:cubicBezTo>
              </a:path>
            </a:pathLst>
          </a:custGeom>
          <a:noFill/>
          <a:ln w="9525">
            <a:solidFill>
              <a:srgbClr val="3366FF"/>
            </a:solidFill>
            <a:round/>
            <a:headEnd/>
            <a:tailEnd/>
          </a:ln>
        </p:spPr>
        <p:txBody>
          <a:bodyPr/>
          <a:lstStyle/>
          <a:p>
            <a:endParaRPr lang="en-US"/>
          </a:p>
        </p:txBody>
      </p:sp>
      <p:sp>
        <p:nvSpPr>
          <p:cNvPr id="36947" name="Text Box 194"/>
          <p:cNvSpPr txBox="1">
            <a:spLocks noChangeArrowheads="1"/>
          </p:cNvSpPr>
          <p:nvPr/>
        </p:nvSpPr>
        <p:spPr bwMode="auto">
          <a:xfrm>
            <a:off x="6451600" y="4303713"/>
            <a:ext cx="1073150" cy="366712"/>
          </a:xfrm>
          <a:prstGeom prst="rect">
            <a:avLst/>
          </a:prstGeom>
          <a:noFill/>
          <a:ln w="9525">
            <a:noFill/>
            <a:miter lim="800000"/>
            <a:headEnd/>
            <a:tailEnd/>
          </a:ln>
        </p:spPr>
        <p:txBody>
          <a:bodyPr wrap="none">
            <a:spAutoFit/>
          </a:bodyPr>
          <a:lstStyle/>
          <a:p>
            <a:r>
              <a:rPr lang="en-US"/>
              <a:t>???????</a:t>
            </a:r>
          </a:p>
        </p:txBody>
      </p:sp>
      <p:sp>
        <p:nvSpPr>
          <p:cNvPr id="84" name="Freeform 77"/>
          <p:cNvSpPr>
            <a:spLocks/>
          </p:cNvSpPr>
          <p:nvPr/>
        </p:nvSpPr>
        <p:spPr bwMode="auto">
          <a:xfrm>
            <a:off x="6235700" y="2223457"/>
            <a:ext cx="1485900" cy="122238"/>
          </a:xfrm>
          <a:custGeom>
            <a:avLst/>
            <a:gdLst>
              <a:gd name="T0" fmla="*/ 0 w 890"/>
              <a:gd name="T1" fmla="*/ 1 h 67"/>
              <a:gd name="T2" fmla="*/ 890 w 890"/>
              <a:gd name="T3" fmla="*/ 0 h 67"/>
              <a:gd name="T4" fmla="*/ 721 w 890"/>
              <a:gd name="T5" fmla="*/ 59 h 67"/>
              <a:gd name="T6" fmla="*/ 258 w 890"/>
              <a:gd name="T7" fmla="*/ 67 h 67"/>
              <a:gd name="T8" fmla="*/ 0 w 890"/>
              <a:gd name="T9" fmla="*/ 1 h 67"/>
              <a:gd name="T10" fmla="*/ 0 60000 65536"/>
              <a:gd name="T11" fmla="*/ 0 60000 65536"/>
              <a:gd name="T12" fmla="*/ 0 60000 65536"/>
              <a:gd name="T13" fmla="*/ 0 60000 65536"/>
              <a:gd name="T14" fmla="*/ 0 60000 65536"/>
              <a:gd name="T15" fmla="*/ 0 w 890"/>
              <a:gd name="T16" fmla="*/ 0 h 67"/>
              <a:gd name="T17" fmla="*/ 890 w 890"/>
              <a:gd name="T18" fmla="*/ 67 h 67"/>
            </a:gdLst>
            <a:ahLst/>
            <a:cxnLst>
              <a:cxn ang="T10">
                <a:pos x="T0" y="T1"/>
              </a:cxn>
              <a:cxn ang="T11">
                <a:pos x="T2" y="T3"/>
              </a:cxn>
              <a:cxn ang="T12">
                <a:pos x="T4" y="T5"/>
              </a:cxn>
              <a:cxn ang="T13">
                <a:pos x="T6" y="T7"/>
              </a:cxn>
              <a:cxn ang="T14">
                <a:pos x="T8" y="T9"/>
              </a:cxn>
            </a:cxnLst>
            <a:rect l="T15" t="T16" r="T17" b="T18"/>
            <a:pathLst>
              <a:path w="890" h="67">
                <a:moveTo>
                  <a:pt x="0" y="1"/>
                </a:moveTo>
                <a:lnTo>
                  <a:pt x="890" y="0"/>
                </a:lnTo>
                <a:lnTo>
                  <a:pt x="721" y="59"/>
                </a:lnTo>
                <a:lnTo>
                  <a:pt x="258" y="67"/>
                </a:lnTo>
                <a:lnTo>
                  <a:pt x="0" y="1"/>
                </a:lnTo>
                <a:close/>
              </a:path>
            </a:pathLst>
          </a:custGeom>
          <a:solidFill>
            <a:schemeClr val="accent1"/>
          </a:solidFill>
          <a:ln w="6350">
            <a:solidFill>
              <a:srgbClr val="99CCFF"/>
            </a:solidFill>
            <a:round/>
            <a:headEnd/>
            <a:tailEnd/>
          </a:ln>
        </p:spPr>
        <p:txBody>
          <a:bodyPr/>
          <a:lstStyle/>
          <a:p>
            <a:endParaRPr lang="en-US"/>
          </a:p>
        </p:txBody>
      </p:sp>
      <p:sp>
        <p:nvSpPr>
          <p:cNvPr id="85" name="Rectangle 78"/>
          <p:cNvSpPr>
            <a:spLocks noChangeArrowheads="1"/>
          </p:cNvSpPr>
          <p:nvPr/>
        </p:nvSpPr>
        <p:spPr bwMode="auto">
          <a:xfrm>
            <a:off x="4552950" y="1731332"/>
            <a:ext cx="4210050" cy="1711325"/>
          </a:xfrm>
          <a:prstGeom prst="rect">
            <a:avLst/>
          </a:prstGeom>
          <a:noFill/>
          <a:ln w="9525">
            <a:solidFill>
              <a:schemeClr val="tx1"/>
            </a:solidFill>
            <a:miter lim="800000"/>
            <a:headEnd/>
            <a:tailEnd/>
          </a:ln>
        </p:spPr>
        <p:txBody>
          <a:bodyPr wrap="none" anchor="ctr"/>
          <a:lstStyle/>
          <a:p>
            <a:endParaRPr lang="en-US"/>
          </a:p>
        </p:txBody>
      </p:sp>
      <p:sp>
        <p:nvSpPr>
          <p:cNvPr id="86" name="Freeform 79"/>
          <p:cNvSpPr>
            <a:spLocks/>
          </p:cNvSpPr>
          <p:nvPr/>
        </p:nvSpPr>
        <p:spPr bwMode="auto">
          <a:xfrm>
            <a:off x="4552950" y="2101220"/>
            <a:ext cx="4211638" cy="758825"/>
          </a:xfrm>
          <a:custGeom>
            <a:avLst/>
            <a:gdLst>
              <a:gd name="T0" fmla="*/ 3168 w 3169"/>
              <a:gd name="T1" fmla="*/ 86 h 1089"/>
              <a:gd name="T2" fmla="*/ 3168 w 3169"/>
              <a:gd name="T3" fmla="*/ 1086 h 1089"/>
              <a:gd name="T4" fmla="*/ 0 w 3169"/>
              <a:gd name="T5" fmla="*/ 1089 h 1089"/>
              <a:gd name="T6" fmla="*/ 0 w 3169"/>
              <a:gd name="T7" fmla="*/ 18 h 1089"/>
              <a:gd name="T8" fmla="*/ 216 w 3169"/>
              <a:gd name="T9" fmla="*/ 22 h 1089"/>
              <a:gd name="T10" fmla="*/ 452 w 3169"/>
              <a:gd name="T11" fmla="*/ 54 h 1089"/>
              <a:gd name="T12" fmla="*/ 606 w 3169"/>
              <a:gd name="T13" fmla="*/ 120 h 1089"/>
              <a:gd name="T14" fmla="*/ 899 w 3169"/>
              <a:gd name="T15" fmla="*/ 152 h 1089"/>
              <a:gd name="T16" fmla="*/ 1313 w 3169"/>
              <a:gd name="T17" fmla="*/ 193 h 1089"/>
              <a:gd name="T18" fmla="*/ 1595 w 3169"/>
              <a:gd name="T19" fmla="*/ 294 h 1089"/>
              <a:gd name="T20" fmla="*/ 1979 w 3169"/>
              <a:gd name="T21" fmla="*/ 307 h 1089"/>
              <a:gd name="T22" fmla="*/ 2156 w 3169"/>
              <a:gd name="T23" fmla="*/ 306 h 1089"/>
              <a:gd name="T24" fmla="*/ 2272 w 3169"/>
              <a:gd name="T25" fmla="*/ 245 h 1089"/>
              <a:gd name="T26" fmla="*/ 2472 w 3169"/>
              <a:gd name="T27" fmla="*/ 138 h 1089"/>
              <a:gd name="T28" fmla="*/ 2808 w 3169"/>
              <a:gd name="T29" fmla="*/ 58 h 1089"/>
              <a:gd name="T30" fmla="*/ 3168 w 3169"/>
              <a:gd name="T31" fmla="*/ 0 h 10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69"/>
              <a:gd name="T49" fmla="*/ 0 h 1089"/>
              <a:gd name="T50" fmla="*/ 3169 w 3169"/>
              <a:gd name="T51" fmla="*/ 1089 h 10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69" h="1089">
                <a:moveTo>
                  <a:pt x="3168" y="86"/>
                </a:moveTo>
                <a:cubicBezTo>
                  <a:pt x="3169" y="253"/>
                  <a:pt x="3168" y="614"/>
                  <a:pt x="3168" y="1086"/>
                </a:cubicBezTo>
                <a:cubicBezTo>
                  <a:pt x="2605" y="1089"/>
                  <a:pt x="666" y="1089"/>
                  <a:pt x="0" y="1089"/>
                </a:cubicBezTo>
                <a:cubicBezTo>
                  <a:pt x="0" y="645"/>
                  <a:pt x="0" y="360"/>
                  <a:pt x="0" y="18"/>
                </a:cubicBezTo>
                <a:cubicBezTo>
                  <a:pt x="240" y="30"/>
                  <a:pt x="141" y="16"/>
                  <a:pt x="216" y="22"/>
                </a:cubicBezTo>
                <a:cubicBezTo>
                  <a:pt x="291" y="28"/>
                  <a:pt x="387" y="38"/>
                  <a:pt x="452" y="54"/>
                </a:cubicBezTo>
                <a:cubicBezTo>
                  <a:pt x="517" y="70"/>
                  <a:pt x="532" y="104"/>
                  <a:pt x="606" y="120"/>
                </a:cubicBezTo>
                <a:cubicBezTo>
                  <a:pt x="680" y="136"/>
                  <a:pt x="781" y="140"/>
                  <a:pt x="899" y="152"/>
                </a:cubicBezTo>
                <a:cubicBezTo>
                  <a:pt x="1017" y="164"/>
                  <a:pt x="1196" y="170"/>
                  <a:pt x="1313" y="193"/>
                </a:cubicBezTo>
                <a:cubicBezTo>
                  <a:pt x="1428" y="216"/>
                  <a:pt x="1483" y="276"/>
                  <a:pt x="1595" y="294"/>
                </a:cubicBezTo>
                <a:cubicBezTo>
                  <a:pt x="1706" y="312"/>
                  <a:pt x="1886" y="305"/>
                  <a:pt x="1979" y="307"/>
                </a:cubicBezTo>
                <a:cubicBezTo>
                  <a:pt x="2072" y="309"/>
                  <a:pt x="2107" y="316"/>
                  <a:pt x="2156" y="306"/>
                </a:cubicBezTo>
                <a:cubicBezTo>
                  <a:pt x="2205" y="296"/>
                  <a:pt x="2219" y="273"/>
                  <a:pt x="2272" y="245"/>
                </a:cubicBezTo>
                <a:cubicBezTo>
                  <a:pt x="2325" y="217"/>
                  <a:pt x="2383" y="169"/>
                  <a:pt x="2472" y="138"/>
                </a:cubicBezTo>
                <a:cubicBezTo>
                  <a:pt x="2561" y="107"/>
                  <a:pt x="2692" y="81"/>
                  <a:pt x="2808" y="58"/>
                </a:cubicBezTo>
                <a:cubicBezTo>
                  <a:pt x="2924" y="35"/>
                  <a:pt x="3093" y="12"/>
                  <a:pt x="3168" y="0"/>
                </a:cubicBezTo>
              </a:path>
            </a:pathLst>
          </a:custGeom>
          <a:solidFill>
            <a:srgbClr val="D0B78E"/>
          </a:solidFill>
          <a:ln w="9525">
            <a:solidFill>
              <a:schemeClr val="tx1"/>
            </a:solidFill>
            <a:round/>
            <a:headEnd/>
            <a:tailEnd/>
          </a:ln>
        </p:spPr>
        <p:txBody>
          <a:bodyPr/>
          <a:lstStyle/>
          <a:p>
            <a:endParaRPr lang="en-US"/>
          </a:p>
        </p:txBody>
      </p:sp>
      <p:sp>
        <p:nvSpPr>
          <p:cNvPr id="87" name="Freeform 80"/>
          <p:cNvSpPr>
            <a:spLocks/>
          </p:cNvSpPr>
          <p:nvPr/>
        </p:nvSpPr>
        <p:spPr bwMode="auto">
          <a:xfrm>
            <a:off x="5489575" y="2261557"/>
            <a:ext cx="2111375" cy="177800"/>
          </a:xfrm>
          <a:custGeom>
            <a:avLst/>
            <a:gdLst>
              <a:gd name="T0" fmla="*/ 264 w 1330"/>
              <a:gd name="T1" fmla="*/ 0 h 112"/>
              <a:gd name="T2" fmla="*/ 434 w 1330"/>
              <a:gd name="T3" fmla="*/ 3 h 112"/>
              <a:gd name="T4" fmla="*/ 595 w 1330"/>
              <a:gd name="T5" fmla="*/ 2 h 112"/>
              <a:gd name="T6" fmla="*/ 646 w 1330"/>
              <a:gd name="T7" fmla="*/ 9 h 112"/>
              <a:gd name="T8" fmla="*/ 708 w 1330"/>
              <a:gd name="T9" fmla="*/ 23 h 112"/>
              <a:gd name="T10" fmla="*/ 802 w 1330"/>
              <a:gd name="T11" fmla="*/ 30 h 112"/>
              <a:gd name="T12" fmla="*/ 970 w 1330"/>
              <a:gd name="T13" fmla="*/ 32 h 112"/>
              <a:gd name="T14" fmla="*/ 1069 w 1330"/>
              <a:gd name="T15" fmla="*/ 35 h 112"/>
              <a:gd name="T16" fmla="*/ 1137 w 1330"/>
              <a:gd name="T17" fmla="*/ 35 h 112"/>
              <a:gd name="T18" fmla="*/ 1213 w 1330"/>
              <a:gd name="T19" fmla="*/ 35 h 112"/>
              <a:gd name="T20" fmla="*/ 1261 w 1330"/>
              <a:gd name="T21" fmla="*/ 23 h 112"/>
              <a:gd name="T22" fmla="*/ 1330 w 1330"/>
              <a:gd name="T23" fmla="*/ 0 h 112"/>
              <a:gd name="T24" fmla="*/ 1293 w 1330"/>
              <a:gd name="T25" fmla="*/ 35 h 112"/>
              <a:gd name="T26" fmla="*/ 1261 w 1330"/>
              <a:gd name="T27" fmla="*/ 60 h 112"/>
              <a:gd name="T28" fmla="*/ 1187 w 1330"/>
              <a:gd name="T29" fmla="*/ 86 h 112"/>
              <a:gd name="T30" fmla="*/ 1102 w 1330"/>
              <a:gd name="T31" fmla="*/ 101 h 112"/>
              <a:gd name="T32" fmla="*/ 985 w 1330"/>
              <a:gd name="T33" fmla="*/ 112 h 112"/>
              <a:gd name="T34" fmla="*/ 865 w 1330"/>
              <a:gd name="T35" fmla="*/ 112 h 112"/>
              <a:gd name="T36" fmla="*/ 723 w 1330"/>
              <a:gd name="T37" fmla="*/ 108 h 112"/>
              <a:gd name="T38" fmla="*/ 641 w 1330"/>
              <a:gd name="T39" fmla="*/ 97 h 112"/>
              <a:gd name="T40" fmla="*/ 514 w 1330"/>
              <a:gd name="T41" fmla="*/ 67 h 112"/>
              <a:gd name="T42" fmla="*/ 383 w 1330"/>
              <a:gd name="T43" fmla="*/ 46 h 112"/>
              <a:gd name="T44" fmla="*/ 167 w 1330"/>
              <a:gd name="T45" fmla="*/ 26 h 112"/>
              <a:gd name="T46" fmla="*/ 0 w 1330"/>
              <a:gd name="T47" fmla="*/ 2 h 112"/>
              <a:gd name="T48" fmla="*/ 264 w 1330"/>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0"/>
              <a:gd name="T76" fmla="*/ 0 h 112"/>
              <a:gd name="T77" fmla="*/ 1330 w 1330"/>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0" h="112">
                <a:moveTo>
                  <a:pt x="264" y="0"/>
                </a:moveTo>
                <a:lnTo>
                  <a:pt x="434" y="3"/>
                </a:lnTo>
                <a:lnTo>
                  <a:pt x="595" y="2"/>
                </a:lnTo>
                <a:lnTo>
                  <a:pt x="646" y="9"/>
                </a:lnTo>
                <a:lnTo>
                  <a:pt x="708" y="23"/>
                </a:lnTo>
                <a:lnTo>
                  <a:pt x="802" y="30"/>
                </a:lnTo>
                <a:lnTo>
                  <a:pt x="970" y="32"/>
                </a:lnTo>
                <a:lnTo>
                  <a:pt x="1069" y="35"/>
                </a:lnTo>
                <a:lnTo>
                  <a:pt x="1137" y="35"/>
                </a:lnTo>
                <a:lnTo>
                  <a:pt x="1213" y="35"/>
                </a:lnTo>
                <a:lnTo>
                  <a:pt x="1261" y="23"/>
                </a:lnTo>
                <a:lnTo>
                  <a:pt x="1330" y="0"/>
                </a:lnTo>
                <a:lnTo>
                  <a:pt x="1293" y="35"/>
                </a:lnTo>
                <a:lnTo>
                  <a:pt x="1261" y="60"/>
                </a:lnTo>
                <a:lnTo>
                  <a:pt x="1187" y="86"/>
                </a:lnTo>
                <a:lnTo>
                  <a:pt x="1102" y="101"/>
                </a:lnTo>
                <a:lnTo>
                  <a:pt x="985" y="112"/>
                </a:lnTo>
                <a:lnTo>
                  <a:pt x="865" y="112"/>
                </a:lnTo>
                <a:lnTo>
                  <a:pt x="723" y="108"/>
                </a:lnTo>
                <a:lnTo>
                  <a:pt x="641" y="97"/>
                </a:lnTo>
                <a:lnTo>
                  <a:pt x="514" y="67"/>
                </a:lnTo>
                <a:lnTo>
                  <a:pt x="383" y="46"/>
                </a:lnTo>
                <a:lnTo>
                  <a:pt x="167" y="26"/>
                </a:lnTo>
                <a:lnTo>
                  <a:pt x="0" y="2"/>
                </a:lnTo>
                <a:lnTo>
                  <a:pt x="264" y="0"/>
                </a:lnTo>
                <a:close/>
              </a:path>
            </a:pathLst>
          </a:custGeom>
          <a:solidFill>
            <a:srgbClr val="7A5F3E"/>
          </a:solidFill>
          <a:ln w="9525" cap="rnd">
            <a:solidFill>
              <a:schemeClr val="tx1"/>
            </a:solidFill>
            <a:prstDash val="sysDot"/>
            <a:round/>
            <a:headEnd/>
            <a:tailEnd/>
          </a:ln>
        </p:spPr>
        <p:txBody>
          <a:bodyPr/>
          <a:lstStyle/>
          <a:p>
            <a:endParaRPr lang="en-US"/>
          </a:p>
        </p:txBody>
      </p:sp>
      <p:sp>
        <p:nvSpPr>
          <p:cNvPr id="90" name="Rectangle 81"/>
          <p:cNvSpPr>
            <a:spLocks noChangeArrowheads="1"/>
          </p:cNvSpPr>
          <p:nvPr/>
        </p:nvSpPr>
        <p:spPr bwMode="auto">
          <a:xfrm>
            <a:off x="4552950" y="2860045"/>
            <a:ext cx="4210050" cy="582612"/>
          </a:xfrm>
          <a:prstGeom prst="rect">
            <a:avLst/>
          </a:prstGeom>
          <a:solidFill>
            <a:srgbClr val="D3CDA1"/>
          </a:solidFill>
          <a:ln w="9525">
            <a:solidFill>
              <a:schemeClr val="tx1"/>
            </a:solidFill>
            <a:miter lim="800000"/>
            <a:headEnd/>
            <a:tailEnd/>
          </a:ln>
        </p:spPr>
        <p:txBody>
          <a:bodyPr wrap="none" anchor="ctr"/>
          <a:lstStyle/>
          <a:p>
            <a:endParaRPr lang="en-US"/>
          </a:p>
        </p:txBody>
      </p:sp>
      <p:sp>
        <p:nvSpPr>
          <p:cNvPr id="92" name="Freeform 82"/>
          <p:cNvSpPr>
            <a:spLocks/>
          </p:cNvSpPr>
          <p:nvPr/>
        </p:nvSpPr>
        <p:spPr bwMode="auto">
          <a:xfrm>
            <a:off x="4552950" y="2785432"/>
            <a:ext cx="4210050" cy="127000"/>
          </a:xfrm>
          <a:custGeom>
            <a:avLst/>
            <a:gdLst>
              <a:gd name="T0" fmla="*/ 0 w 2652"/>
              <a:gd name="T1" fmla="*/ 0 h 80"/>
              <a:gd name="T2" fmla="*/ 437 w 2652"/>
              <a:gd name="T3" fmla="*/ 4 h 80"/>
              <a:gd name="T4" fmla="*/ 854 w 2652"/>
              <a:gd name="T5" fmla="*/ 6 h 80"/>
              <a:gd name="T6" fmla="*/ 1000 w 2652"/>
              <a:gd name="T7" fmla="*/ 27 h 80"/>
              <a:gd name="T8" fmla="*/ 1090 w 2652"/>
              <a:gd name="T9" fmla="*/ 25 h 80"/>
              <a:gd name="T10" fmla="*/ 1145 w 2652"/>
              <a:gd name="T11" fmla="*/ 19 h 80"/>
              <a:gd name="T12" fmla="*/ 1226 w 2652"/>
              <a:gd name="T13" fmla="*/ 22 h 80"/>
              <a:gd name="T14" fmla="*/ 1321 w 2652"/>
              <a:gd name="T15" fmla="*/ 43 h 80"/>
              <a:gd name="T16" fmla="*/ 1421 w 2652"/>
              <a:gd name="T17" fmla="*/ 25 h 80"/>
              <a:gd name="T18" fmla="*/ 1472 w 2652"/>
              <a:gd name="T19" fmla="*/ 12 h 80"/>
              <a:gd name="T20" fmla="*/ 1552 w 2652"/>
              <a:gd name="T21" fmla="*/ 38 h 80"/>
              <a:gd name="T22" fmla="*/ 1627 w 2652"/>
              <a:gd name="T23" fmla="*/ 27 h 80"/>
              <a:gd name="T24" fmla="*/ 1723 w 2652"/>
              <a:gd name="T25" fmla="*/ 17 h 80"/>
              <a:gd name="T26" fmla="*/ 1808 w 2652"/>
              <a:gd name="T27" fmla="*/ 19 h 80"/>
              <a:gd name="T28" fmla="*/ 1878 w 2652"/>
              <a:gd name="T29" fmla="*/ 27 h 80"/>
              <a:gd name="T30" fmla="*/ 1974 w 2652"/>
              <a:gd name="T31" fmla="*/ 27 h 80"/>
              <a:gd name="T32" fmla="*/ 2145 w 2652"/>
              <a:gd name="T33" fmla="*/ 12 h 80"/>
              <a:gd name="T34" fmla="*/ 2280 w 2652"/>
              <a:gd name="T35" fmla="*/ 12 h 80"/>
              <a:gd name="T36" fmla="*/ 2521 w 2652"/>
              <a:gd name="T37" fmla="*/ 4 h 80"/>
              <a:gd name="T38" fmla="*/ 2652 w 2652"/>
              <a:gd name="T39" fmla="*/ 4 h 80"/>
              <a:gd name="T40" fmla="*/ 2652 w 2652"/>
              <a:gd name="T41" fmla="*/ 64 h 80"/>
              <a:gd name="T42" fmla="*/ 2446 w 2652"/>
              <a:gd name="T43" fmla="*/ 69 h 80"/>
              <a:gd name="T44" fmla="*/ 2300 w 2652"/>
              <a:gd name="T45" fmla="*/ 69 h 80"/>
              <a:gd name="T46" fmla="*/ 2135 w 2652"/>
              <a:gd name="T47" fmla="*/ 77 h 80"/>
              <a:gd name="T48" fmla="*/ 2029 w 2652"/>
              <a:gd name="T49" fmla="*/ 75 h 80"/>
              <a:gd name="T50" fmla="*/ 1939 w 2652"/>
              <a:gd name="T51" fmla="*/ 80 h 80"/>
              <a:gd name="T52" fmla="*/ 1863 w 2652"/>
              <a:gd name="T53" fmla="*/ 75 h 80"/>
              <a:gd name="T54" fmla="*/ 1758 w 2652"/>
              <a:gd name="T55" fmla="*/ 62 h 80"/>
              <a:gd name="T56" fmla="*/ 1713 w 2652"/>
              <a:gd name="T57" fmla="*/ 67 h 80"/>
              <a:gd name="T58" fmla="*/ 1632 w 2652"/>
              <a:gd name="T59" fmla="*/ 59 h 80"/>
              <a:gd name="T60" fmla="*/ 1557 w 2652"/>
              <a:gd name="T61" fmla="*/ 48 h 80"/>
              <a:gd name="T62" fmla="*/ 1482 w 2652"/>
              <a:gd name="T63" fmla="*/ 64 h 80"/>
              <a:gd name="T64" fmla="*/ 1366 w 2652"/>
              <a:gd name="T65" fmla="*/ 67 h 80"/>
              <a:gd name="T66" fmla="*/ 1321 w 2652"/>
              <a:gd name="T67" fmla="*/ 54 h 80"/>
              <a:gd name="T68" fmla="*/ 1256 w 2652"/>
              <a:gd name="T69" fmla="*/ 51 h 80"/>
              <a:gd name="T70" fmla="*/ 1185 w 2652"/>
              <a:gd name="T71" fmla="*/ 62 h 80"/>
              <a:gd name="T72" fmla="*/ 1105 w 2652"/>
              <a:gd name="T73" fmla="*/ 59 h 80"/>
              <a:gd name="T74" fmla="*/ 1045 w 2652"/>
              <a:gd name="T75" fmla="*/ 62 h 80"/>
              <a:gd name="T76" fmla="*/ 984 w 2652"/>
              <a:gd name="T77" fmla="*/ 48 h 80"/>
              <a:gd name="T78" fmla="*/ 929 w 2652"/>
              <a:gd name="T79" fmla="*/ 59 h 80"/>
              <a:gd name="T80" fmla="*/ 779 w 2652"/>
              <a:gd name="T81" fmla="*/ 59 h 80"/>
              <a:gd name="T82" fmla="*/ 643 w 2652"/>
              <a:gd name="T83" fmla="*/ 59 h 80"/>
              <a:gd name="T84" fmla="*/ 517 w 2652"/>
              <a:gd name="T85" fmla="*/ 75 h 80"/>
              <a:gd name="T86" fmla="*/ 226 w 2652"/>
              <a:gd name="T87" fmla="*/ 77 h 80"/>
              <a:gd name="T88" fmla="*/ 0 w 2652"/>
              <a:gd name="T89" fmla="*/ 76 h 80"/>
              <a:gd name="T90" fmla="*/ 0 w 2652"/>
              <a:gd name="T91" fmla="*/ 0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52"/>
              <a:gd name="T139" fmla="*/ 0 h 80"/>
              <a:gd name="T140" fmla="*/ 2652 w 2652"/>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52" h="80">
                <a:moveTo>
                  <a:pt x="0" y="0"/>
                </a:moveTo>
                <a:lnTo>
                  <a:pt x="437" y="4"/>
                </a:lnTo>
                <a:lnTo>
                  <a:pt x="854" y="6"/>
                </a:lnTo>
                <a:lnTo>
                  <a:pt x="1000" y="27"/>
                </a:lnTo>
                <a:lnTo>
                  <a:pt x="1090" y="25"/>
                </a:lnTo>
                <a:lnTo>
                  <a:pt x="1145" y="19"/>
                </a:lnTo>
                <a:lnTo>
                  <a:pt x="1226" y="22"/>
                </a:lnTo>
                <a:lnTo>
                  <a:pt x="1321" y="43"/>
                </a:lnTo>
                <a:lnTo>
                  <a:pt x="1421" y="25"/>
                </a:lnTo>
                <a:lnTo>
                  <a:pt x="1472" y="12"/>
                </a:lnTo>
                <a:lnTo>
                  <a:pt x="1552" y="38"/>
                </a:lnTo>
                <a:lnTo>
                  <a:pt x="1627" y="27"/>
                </a:lnTo>
                <a:lnTo>
                  <a:pt x="1723" y="17"/>
                </a:lnTo>
                <a:lnTo>
                  <a:pt x="1808" y="19"/>
                </a:lnTo>
                <a:lnTo>
                  <a:pt x="1878" y="27"/>
                </a:lnTo>
                <a:lnTo>
                  <a:pt x="1974" y="27"/>
                </a:lnTo>
                <a:lnTo>
                  <a:pt x="2145" y="12"/>
                </a:lnTo>
                <a:lnTo>
                  <a:pt x="2280" y="12"/>
                </a:lnTo>
                <a:lnTo>
                  <a:pt x="2521" y="4"/>
                </a:lnTo>
                <a:lnTo>
                  <a:pt x="2652" y="4"/>
                </a:lnTo>
                <a:lnTo>
                  <a:pt x="2652" y="64"/>
                </a:lnTo>
                <a:lnTo>
                  <a:pt x="2446" y="69"/>
                </a:lnTo>
                <a:lnTo>
                  <a:pt x="2300" y="69"/>
                </a:lnTo>
                <a:lnTo>
                  <a:pt x="2135" y="77"/>
                </a:lnTo>
                <a:lnTo>
                  <a:pt x="2029" y="75"/>
                </a:lnTo>
                <a:lnTo>
                  <a:pt x="1939" y="80"/>
                </a:lnTo>
                <a:lnTo>
                  <a:pt x="1863" y="75"/>
                </a:lnTo>
                <a:lnTo>
                  <a:pt x="1758" y="62"/>
                </a:lnTo>
                <a:lnTo>
                  <a:pt x="1713" y="67"/>
                </a:lnTo>
                <a:lnTo>
                  <a:pt x="1632" y="59"/>
                </a:lnTo>
                <a:lnTo>
                  <a:pt x="1557" y="48"/>
                </a:lnTo>
                <a:lnTo>
                  <a:pt x="1482" y="64"/>
                </a:lnTo>
                <a:lnTo>
                  <a:pt x="1366" y="67"/>
                </a:lnTo>
                <a:lnTo>
                  <a:pt x="1321" y="54"/>
                </a:lnTo>
                <a:lnTo>
                  <a:pt x="1256" y="51"/>
                </a:lnTo>
                <a:lnTo>
                  <a:pt x="1185" y="62"/>
                </a:lnTo>
                <a:lnTo>
                  <a:pt x="1105" y="59"/>
                </a:lnTo>
                <a:lnTo>
                  <a:pt x="1045" y="62"/>
                </a:lnTo>
                <a:lnTo>
                  <a:pt x="984" y="48"/>
                </a:lnTo>
                <a:lnTo>
                  <a:pt x="929" y="59"/>
                </a:lnTo>
                <a:lnTo>
                  <a:pt x="779" y="59"/>
                </a:lnTo>
                <a:lnTo>
                  <a:pt x="643" y="59"/>
                </a:lnTo>
                <a:lnTo>
                  <a:pt x="517" y="75"/>
                </a:lnTo>
                <a:lnTo>
                  <a:pt x="226" y="77"/>
                </a:lnTo>
                <a:lnTo>
                  <a:pt x="0" y="76"/>
                </a:lnTo>
                <a:lnTo>
                  <a:pt x="0" y="0"/>
                </a:lnTo>
                <a:close/>
              </a:path>
            </a:pathLst>
          </a:custGeom>
          <a:solidFill>
            <a:srgbClr val="E5E1C7"/>
          </a:solidFill>
          <a:ln w="9525">
            <a:solidFill>
              <a:schemeClr val="tx1"/>
            </a:solidFill>
            <a:round/>
            <a:headEnd/>
            <a:tailEnd/>
          </a:ln>
        </p:spPr>
        <p:txBody>
          <a:bodyPr/>
          <a:lstStyle/>
          <a:p>
            <a:endParaRPr lang="en-US"/>
          </a:p>
        </p:txBody>
      </p:sp>
      <p:sp>
        <p:nvSpPr>
          <p:cNvPr id="93" name="Freeform 83"/>
          <p:cNvSpPr>
            <a:spLocks/>
          </p:cNvSpPr>
          <p:nvPr/>
        </p:nvSpPr>
        <p:spPr bwMode="auto">
          <a:xfrm>
            <a:off x="6648450" y="2320295"/>
            <a:ext cx="239713" cy="674687"/>
          </a:xfrm>
          <a:custGeom>
            <a:avLst/>
            <a:gdLst>
              <a:gd name="T0" fmla="*/ 133 w 151"/>
              <a:gd name="T1" fmla="*/ 0 h 425"/>
              <a:gd name="T2" fmla="*/ 147 w 151"/>
              <a:gd name="T3" fmla="*/ 14 h 425"/>
              <a:gd name="T4" fmla="*/ 140 w 151"/>
              <a:gd name="T5" fmla="*/ 30 h 425"/>
              <a:gd name="T6" fmla="*/ 140 w 151"/>
              <a:gd name="T7" fmla="*/ 42 h 425"/>
              <a:gd name="T8" fmla="*/ 150 w 151"/>
              <a:gd name="T9" fmla="*/ 68 h 425"/>
              <a:gd name="T10" fmla="*/ 133 w 151"/>
              <a:gd name="T11" fmla="*/ 81 h 425"/>
              <a:gd name="T12" fmla="*/ 133 w 151"/>
              <a:gd name="T13" fmla="*/ 112 h 425"/>
              <a:gd name="T14" fmla="*/ 143 w 151"/>
              <a:gd name="T15" fmla="*/ 123 h 425"/>
              <a:gd name="T16" fmla="*/ 141 w 151"/>
              <a:gd name="T17" fmla="*/ 271 h 425"/>
              <a:gd name="T18" fmla="*/ 140 w 151"/>
              <a:gd name="T19" fmla="*/ 302 h 425"/>
              <a:gd name="T20" fmla="*/ 92 w 151"/>
              <a:gd name="T21" fmla="*/ 314 h 425"/>
              <a:gd name="T22" fmla="*/ 12 w 151"/>
              <a:gd name="T23" fmla="*/ 337 h 425"/>
              <a:gd name="T24" fmla="*/ 18 w 151"/>
              <a:gd name="T25" fmla="*/ 425 h 4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425"/>
              <a:gd name="T41" fmla="*/ 151 w 151"/>
              <a:gd name="T42" fmla="*/ 425 h 4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425">
                <a:moveTo>
                  <a:pt x="133" y="0"/>
                </a:moveTo>
                <a:cubicBezTo>
                  <a:pt x="139" y="4"/>
                  <a:pt x="146" y="9"/>
                  <a:pt x="147" y="14"/>
                </a:cubicBezTo>
                <a:cubicBezTo>
                  <a:pt x="148" y="19"/>
                  <a:pt x="141" y="25"/>
                  <a:pt x="140" y="30"/>
                </a:cubicBezTo>
                <a:cubicBezTo>
                  <a:pt x="139" y="35"/>
                  <a:pt x="138" y="35"/>
                  <a:pt x="140" y="42"/>
                </a:cubicBezTo>
                <a:cubicBezTo>
                  <a:pt x="142" y="49"/>
                  <a:pt x="151" y="62"/>
                  <a:pt x="150" y="68"/>
                </a:cubicBezTo>
                <a:cubicBezTo>
                  <a:pt x="149" y="75"/>
                  <a:pt x="136" y="73"/>
                  <a:pt x="133" y="81"/>
                </a:cubicBezTo>
                <a:cubicBezTo>
                  <a:pt x="131" y="88"/>
                  <a:pt x="132" y="105"/>
                  <a:pt x="133" y="112"/>
                </a:cubicBezTo>
                <a:cubicBezTo>
                  <a:pt x="135" y="119"/>
                  <a:pt x="142" y="97"/>
                  <a:pt x="143" y="123"/>
                </a:cubicBezTo>
                <a:cubicBezTo>
                  <a:pt x="144" y="149"/>
                  <a:pt x="141" y="241"/>
                  <a:pt x="141" y="271"/>
                </a:cubicBezTo>
                <a:cubicBezTo>
                  <a:pt x="141" y="301"/>
                  <a:pt x="148" y="295"/>
                  <a:pt x="140" y="302"/>
                </a:cubicBezTo>
                <a:cubicBezTo>
                  <a:pt x="132" y="309"/>
                  <a:pt x="113" y="308"/>
                  <a:pt x="92" y="314"/>
                </a:cubicBezTo>
                <a:cubicBezTo>
                  <a:pt x="71" y="320"/>
                  <a:pt x="24" y="319"/>
                  <a:pt x="12" y="337"/>
                </a:cubicBezTo>
                <a:cubicBezTo>
                  <a:pt x="0" y="355"/>
                  <a:pt x="17" y="407"/>
                  <a:pt x="18" y="425"/>
                </a:cubicBezTo>
              </a:path>
            </a:pathLst>
          </a:custGeom>
          <a:noFill/>
          <a:ln w="9525">
            <a:solidFill>
              <a:srgbClr val="3366FF"/>
            </a:solidFill>
            <a:round/>
            <a:headEnd/>
            <a:tailEnd/>
          </a:ln>
        </p:spPr>
        <p:txBody>
          <a:bodyPr/>
          <a:lstStyle/>
          <a:p>
            <a:endParaRPr lang="en-US"/>
          </a:p>
        </p:txBody>
      </p:sp>
      <p:sp>
        <p:nvSpPr>
          <p:cNvPr id="94" name="Freeform 84"/>
          <p:cNvSpPr>
            <a:spLocks/>
          </p:cNvSpPr>
          <p:nvPr/>
        </p:nvSpPr>
        <p:spPr bwMode="auto">
          <a:xfrm>
            <a:off x="6951663" y="2320295"/>
            <a:ext cx="77787" cy="525462"/>
          </a:xfrm>
          <a:custGeom>
            <a:avLst/>
            <a:gdLst>
              <a:gd name="T0" fmla="*/ 2 w 49"/>
              <a:gd name="T1" fmla="*/ 0 h 331"/>
              <a:gd name="T2" fmla="*/ 16 w 49"/>
              <a:gd name="T3" fmla="*/ 21 h 331"/>
              <a:gd name="T4" fmla="*/ 9 w 49"/>
              <a:gd name="T5" fmla="*/ 44 h 331"/>
              <a:gd name="T6" fmla="*/ 9 w 49"/>
              <a:gd name="T7" fmla="*/ 62 h 331"/>
              <a:gd name="T8" fmla="*/ 19 w 49"/>
              <a:gd name="T9" fmla="*/ 100 h 331"/>
              <a:gd name="T10" fmla="*/ 2 w 49"/>
              <a:gd name="T11" fmla="*/ 119 h 331"/>
              <a:gd name="T12" fmla="*/ 2 w 49"/>
              <a:gd name="T13" fmla="*/ 165 h 331"/>
              <a:gd name="T14" fmla="*/ 12 w 49"/>
              <a:gd name="T15" fmla="*/ 180 h 331"/>
              <a:gd name="T16" fmla="*/ 6 w 49"/>
              <a:gd name="T17" fmla="*/ 319 h 331"/>
              <a:gd name="T18" fmla="*/ 28 w 49"/>
              <a:gd name="T19" fmla="*/ 323 h 331"/>
              <a:gd name="T20" fmla="*/ 49 w 49"/>
              <a:gd name="T21" fmla="*/ 329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31"/>
              <a:gd name="T35" fmla="*/ 49 w 49"/>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31">
                <a:moveTo>
                  <a:pt x="2" y="0"/>
                </a:moveTo>
                <a:cubicBezTo>
                  <a:pt x="8" y="6"/>
                  <a:pt x="15" y="14"/>
                  <a:pt x="16" y="21"/>
                </a:cubicBezTo>
                <a:cubicBezTo>
                  <a:pt x="17" y="28"/>
                  <a:pt x="10" y="37"/>
                  <a:pt x="9" y="44"/>
                </a:cubicBezTo>
                <a:cubicBezTo>
                  <a:pt x="8" y="51"/>
                  <a:pt x="7" y="52"/>
                  <a:pt x="9" y="62"/>
                </a:cubicBezTo>
                <a:cubicBezTo>
                  <a:pt x="11" y="71"/>
                  <a:pt x="20" y="91"/>
                  <a:pt x="19" y="100"/>
                </a:cubicBezTo>
                <a:cubicBezTo>
                  <a:pt x="18" y="110"/>
                  <a:pt x="5" y="108"/>
                  <a:pt x="2" y="119"/>
                </a:cubicBezTo>
                <a:cubicBezTo>
                  <a:pt x="0" y="129"/>
                  <a:pt x="1" y="155"/>
                  <a:pt x="2" y="165"/>
                </a:cubicBezTo>
                <a:cubicBezTo>
                  <a:pt x="4" y="175"/>
                  <a:pt x="11" y="154"/>
                  <a:pt x="12" y="180"/>
                </a:cubicBezTo>
                <a:cubicBezTo>
                  <a:pt x="13" y="206"/>
                  <a:pt x="3" y="295"/>
                  <a:pt x="6" y="319"/>
                </a:cubicBezTo>
                <a:cubicBezTo>
                  <a:pt x="37" y="331"/>
                  <a:pt x="21" y="321"/>
                  <a:pt x="28" y="323"/>
                </a:cubicBezTo>
                <a:cubicBezTo>
                  <a:pt x="35" y="325"/>
                  <a:pt x="45" y="328"/>
                  <a:pt x="49" y="329"/>
                </a:cubicBezTo>
              </a:path>
            </a:pathLst>
          </a:custGeom>
          <a:noFill/>
          <a:ln w="9525">
            <a:solidFill>
              <a:srgbClr val="3366FF"/>
            </a:solidFill>
            <a:round/>
            <a:headEnd/>
            <a:tailEnd/>
          </a:ln>
        </p:spPr>
        <p:txBody>
          <a:bodyPr/>
          <a:lstStyle/>
          <a:p>
            <a:endParaRPr lang="en-US"/>
          </a:p>
        </p:txBody>
      </p:sp>
      <p:sp>
        <p:nvSpPr>
          <p:cNvPr id="95" name="Freeform 85"/>
          <p:cNvSpPr>
            <a:spLocks/>
          </p:cNvSpPr>
          <p:nvPr/>
        </p:nvSpPr>
        <p:spPr bwMode="auto">
          <a:xfrm>
            <a:off x="6996113" y="2317120"/>
            <a:ext cx="123825" cy="1104900"/>
          </a:xfrm>
          <a:custGeom>
            <a:avLst/>
            <a:gdLst>
              <a:gd name="T0" fmla="*/ 65 w 78"/>
              <a:gd name="T1" fmla="*/ 0 h 696"/>
              <a:gd name="T2" fmla="*/ 75 w 78"/>
              <a:gd name="T3" fmla="*/ 37 h 696"/>
              <a:gd name="T4" fmla="*/ 68 w 78"/>
              <a:gd name="T5" fmla="*/ 64 h 696"/>
              <a:gd name="T6" fmla="*/ 61 w 78"/>
              <a:gd name="T7" fmla="*/ 88 h 696"/>
              <a:gd name="T8" fmla="*/ 61 w 78"/>
              <a:gd name="T9" fmla="*/ 106 h 696"/>
              <a:gd name="T10" fmla="*/ 71 w 78"/>
              <a:gd name="T11" fmla="*/ 144 h 696"/>
              <a:gd name="T12" fmla="*/ 55 w 78"/>
              <a:gd name="T13" fmla="*/ 162 h 696"/>
              <a:gd name="T14" fmla="*/ 55 w 78"/>
              <a:gd name="T15" fmla="*/ 209 h 696"/>
              <a:gd name="T16" fmla="*/ 65 w 78"/>
              <a:gd name="T17" fmla="*/ 224 h 696"/>
              <a:gd name="T18" fmla="*/ 71 w 78"/>
              <a:gd name="T19" fmla="*/ 272 h 696"/>
              <a:gd name="T20" fmla="*/ 25 w 78"/>
              <a:gd name="T21" fmla="*/ 302 h 696"/>
              <a:gd name="T22" fmla="*/ 32 w 78"/>
              <a:gd name="T23" fmla="*/ 416 h 696"/>
              <a:gd name="T24" fmla="*/ 15 w 78"/>
              <a:gd name="T25" fmla="*/ 465 h 696"/>
              <a:gd name="T26" fmla="*/ 2 w 78"/>
              <a:gd name="T27" fmla="*/ 537 h 696"/>
              <a:gd name="T28" fmla="*/ 25 w 78"/>
              <a:gd name="T29" fmla="*/ 602 h 696"/>
              <a:gd name="T30" fmla="*/ 26 w 78"/>
              <a:gd name="T31" fmla="*/ 696 h 6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696"/>
              <a:gd name="T50" fmla="*/ 78 w 78"/>
              <a:gd name="T51" fmla="*/ 696 h 6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696">
                <a:moveTo>
                  <a:pt x="65" y="0"/>
                </a:moveTo>
                <a:cubicBezTo>
                  <a:pt x="66" y="6"/>
                  <a:pt x="74" y="26"/>
                  <a:pt x="75" y="37"/>
                </a:cubicBezTo>
                <a:cubicBezTo>
                  <a:pt x="76" y="47"/>
                  <a:pt x="71" y="56"/>
                  <a:pt x="68" y="64"/>
                </a:cubicBezTo>
                <a:cubicBezTo>
                  <a:pt x="66" y="73"/>
                  <a:pt x="62" y="81"/>
                  <a:pt x="61" y="88"/>
                </a:cubicBezTo>
                <a:cubicBezTo>
                  <a:pt x="61" y="95"/>
                  <a:pt x="60" y="96"/>
                  <a:pt x="61" y="106"/>
                </a:cubicBezTo>
                <a:cubicBezTo>
                  <a:pt x="63" y="115"/>
                  <a:pt x="72" y="135"/>
                  <a:pt x="71" y="144"/>
                </a:cubicBezTo>
                <a:cubicBezTo>
                  <a:pt x="71" y="154"/>
                  <a:pt x="57" y="151"/>
                  <a:pt x="55" y="162"/>
                </a:cubicBezTo>
                <a:cubicBezTo>
                  <a:pt x="52" y="173"/>
                  <a:pt x="53" y="198"/>
                  <a:pt x="55" y="209"/>
                </a:cubicBezTo>
                <a:cubicBezTo>
                  <a:pt x="56" y="219"/>
                  <a:pt x="62" y="214"/>
                  <a:pt x="65" y="224"/>
                </a:cubicBezTo>
                <a:cubicBezTo>
                  <a:pt x="67" y="235"/>
                  <a:pt x="78" y="259"/>
                  <a:pt x="71" y="272"/>
                </a:cubicBezTo>
                <a:cubicBezTo>
                  <a:pt x="65" y="285"/>
                  <a:pt x="32" y="278"/>
                  <a:pt x="25" y="302"/>
                </a:cubicBezTo>
                <a:cubicBezTo>
                  <a:pt x="18" y="326"/>
                  <a:pt x="33" y="389"/>
                  <a:pt x="32" y="416"/>
                </a:cubicBezTo>
                <a:cubicBezTo>
                  <a:pt x="30" y="443"/>
                  <a:pt x="20" y="445"/>
                  <a:pt x="15" y="465"/>
                </a:cubicBezTo>
                <a:cubicBezTo>
                  <a:pt x="10" y="485"/>
                  <a:pt x="0" y="514"/>
                  <a:pt x="2" y="537"/>
                </a:cubicBezTo>
                <a:cubicBezTo>
                  <a:pt x="3" y="560"/>
                  <a:pt x="21" y="575"/>
                  <a:pt x="25" y="602"/>
                </a:cubicBezTo>
                <a:cubicBezTo>
                  <a:pt x="29" y="629"/>
                  <a:pt x="26" y="677"/>
                  <a:pt x="26" y="696"/>
                </a:cubicBezTo>
              </a:path>
            </a:pathLst>
          </a:custGeom>
          <a:noFill/>
          <a:ln w="9525">
            <a:solidFill>
              <a:srgbClr val="3366FF"/>
            </a:solidFill>
            <a:round/>
            <a:headEnd/>
            <a:tailEnd/>
          </a:ln>
        </p:spPr>
        <p:txBody>
          <a:bodyPr/>
          <a:lstStyle/>
          <a:p>
            <a:endParaRPr lang="en-US"/>
          </a:p>
        </p:txBody>
      </p:sp>
      <p:sp>
        <p:nvSpPr>
          <p:cNvPr id="96" name="Freeform 86"/>
          <p:cNvSpPr>
            <a:spLocks/>
          </p:cNvSpPr>
          <p:nvPr/>
        </p:nvSpPr>
        <p:spPr bwMode="auto">
          <a:xfrm flipH="1">
            <a:off x="7015163" y="2326645"/>
            <a:ext cx="47625" cy="255587"/>
          </a:xfrm>
          <a:custGeom>
            <a:avLst/>
            <a:gdLst>
              <a:gd name="T0" fmla="*/ 3 w 35"/>
              <a:gd name="T1" fmla="*/ 0 h 368"/>
              <a:gd name="T2" fmla="*/ 19 w 35"/>
              <a:gd name="T3" fmla="*/ 32 h 368"/>
              <a:gd name="T4" fmla="*/ 11 w 35"/>
              <a:gd name="T5" fmla="*/ 68 h 368"/>
              <a:gd name="T6" fmla="*/ 11 w 35"/>
              <a:gd name="T7" fmla="*/ 96 h 368"/>
              <a:gd name="T8" fmla="*/ 23 w 35"/>
              <a:gd name="T9" fmla="*/ 156 h 368"/>
              <a:gd name="T10" fmla="*/ 3 w 35"/>
              <a:gd name="T11" fmla="*/ 184 h 368"/>
              <a:gd name="T12" fmla="*/ 3 w 35"/>
              <a:gd name="T13" fmla="*/ 256 h 368"/>
              <a:gd name="T14" fmla="*/ 15 w 35"/>
              <a:gd name="T15" fmla="*/ 280 h 368"/>
              <a:gd name="T16" fmla="*/ 35 w 35"/>
              <a:gd name="T17" fmla="*/ 368 h 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68"/>
              <a:gd name="T29" fmla="*/ 35 w 35"/>
              <a:gd name="T30" fmla="*/ 368 h 3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68">
                <a:moveTo>
                  <a:pt x="3" y="0"/>
                </a:moveTo>
                <a:cubicBezTo>
                  <a:pt x="10" y="10"/>
                  <a:pt x="18" y="21"/>
                  <a:pt x="19" y="32"/>
                </a:cubicBezTo>
                <a:cubicBezTo>
                  <a:pt x="20" y="43"/>
                  <a:pt x="12" y="57"/>
                  <a:pt x="11" y="68"/>
                </a:cubicBezTo>
                <a:cubicBezTo>
                  <a:pt x="10" y="79"/>
                  <a:pt x="9" y="81"/>
                  <a:pt x="11" y="96"/>
                </a:cubicBezTo>
                <a:cubicBezTo>
                  <a:pt x="13" y="111"/>
                  <a:pt x="24" y="141"/>
                  <a:pt x="23" y="156"/>
                </a:cubicBezTo>
                <a:cubicBezTo>
                  <a:pt x="22" y="171"/>
                  <a:pt x="6" y="167"/>
                  <a:pt x="3" y="184"/>
                </a:cubicBezTo>
                <a:cubicBezTo>
                  <a:pt x="0" y="201"/>
                  <a:pt x="1" y="240"/>
                  <a:pt x="3" y="256"/>
                </a:cubicBezTo>
                <a:cubicBezTo>
                  <a:pt x="5" y="272"/>
                  <a:pt x="10" y="261"/>
                  <a:pt x="15" y="280"/>
                </a:cubicBezTo>
                <a:cubicBezTo>
                  <a:pt x="20" y="299"/>
                  <a:pt x="32" y="353"/>
                  <a:pt x="35" y="368"/>
                </a:cubicBezTo>
              </a:path>
            </a:pathLst>
          </a:custGeom>
          <a:noFill/>
          <a:ln w="9525">
            <a:solidFill>
              <a:srgbClr val="3366FF"/>
            </a:solidFill>
            <a:round/>
            <a:headEnd/>
            <a:tailEnd/>
          </a:ln>
        </p:spPr>
        <p:txBody>
          <a:bodyPr/>
          <a:lstStyle/>
          <a:p>
            <a:endParaRPr lang="en-US"/>
          </a:p>
        </p:txBody>
      </p:sp>
      <p:sp>
        <p:nvSpPr>
          <p:cNvPr id="97" name="Freeform 87"/>
          <p:cNvSpPr>
            <a:spLocks/>
          </p:cNvSpPr>
          <p:nvPr/>
        </p:nvSpPr>
        <p:spPr bwMode="auto">
          <a:xfrm>
            <a:off x="7159625" y="2326645"/>
            <a:ext cx="55563" cy="311150"/>
          </a:xfrm>
          <a:custGeom>
            <a:avLst/>
            <a:gdLst>
              <a:gd name="T0" fmla="*/ 18 w 35"/>
              <a:gd name="T1" fmla="*/ 0 h 196"/>
              <a:gd name="T2" fmla="*/ 4 w 35"/>
              <a:gd name="T3" fmla="*/ 14 h 196"/>
              <a:gd name="T4" fmla="*/ 11 w 35"/>
              <a:gd name="T5" fmla="*/ 30 h 196"/>
              <a:gd name="T6" fmla="*/ 26 w 35"/>
              <a:gd name="T7" fmla="*/ 52 h 196"/>
              <a:gd name="T8" fmla="*/ 1 w 35"/>
              <a:gd name="T9" fmla="*/ 68 h 196"/>
              <a:gd name="T10" fmla="*/ 33 w 35"/>
              <a:gd name="T11" fmla="*/ 86 h 196"/>
              <a:gd name="T12" fmla="*/ 18 w 35"/>
              <a:gd name="T13" fmla="*/ 112 h 196"/>
              <a:gd name="T14" fmla="*/ 8 w 35"/>
              <a:gd name="T15" fmla="*/ 122 h 196"/>
              <a:gd name="T16" fmla="*/ 14 w 35"/>
              <a:gd name="T17" fmla="*/ 196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96"/>
              <a:gd name="T29" fmla="*/ 35 w 35"/>
              <a:gd name="T30" fmla="*/ 196 h 1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96">
                <a:moveTo>
                  <a:pt x="18" y="0"/>
                </a:moveTo>
                <a:cubicBezTo>
                  <a:pt x="12" y="4"/>
                  <a:pt x="5" y="9"/>
                  <a:pt x="4" y="14"/>
                </a:cubicBezTo>
                <a:cubicBezTo>
                  <a:pt x="3" y="19"/>
                  <a:pt x="8" y="23"/>
                  <a:pt x="11" y="30"/>
                </a:cubicBezTo>
                <a:cubicBezTo>
                  <a:pt x="14" y="36"/>
                  <a:pt x="28" y="46"/>
                  <a:pt x="26" y="52"/>
                </a:cubicBezTo>
                <a:cubicBezTo>
                  <a:pt x="24" y="59"/>
                  <a:pt x="0" y="62"/>
                  <a:pt x="1" y="68"/>
                </a:cubicBezTo>
                <a:cubicBezTo>
                  <a:pt x="2" y="74"/>
                  <a:pt x="30" y="78"/>
                  <a:pt x="33" y="86"/>
                </a:cubicBezTo>
                <a:cubicBezTo>
                  <a:pt x="35" y="93"/>
                  <a:pt x="22" y="106"/>
                  <a:pt x="18" y="112"/>
                </a:cubicBezTo>
                <a:cubicBezTo>
                  <a:pt x="13" y="118"/>
                  <a:pt x="9" y="108"/>
                  <a:pt x="8" y="122"/>
                </a:cubicBezTo>
                <a:cubicBezTo>
                  <a:pt x="7" y="136"/>
                  <a:pt x="13" y="181"/>
                  <a:pt x="14" y="196"/>
                </a:cubicBezTo>
              </a:path>
            </a:pathLst>
          </a:custGeom>
          <a:noFill/>
          <a:ln w="9525">
            <a:solidFill>
              <a:srgbClr val="3366FF"/>
            </a:solidFill>
            <a:round/>
            <a:headEnd/>
            <a:tailEnd/>
          </a:ln>
        </p:spPr>
        <p:txBody>
          <a:bodyPr/>
          <a:lstStyle/>
          <a:p>
            <a:endParaRPr lang="en-US"/>
          </a:p>
        </p:txBody>
      </p:sp>
      <p:sp>
        <p:nvSpPr>
          <p:cNvPr id="98" name="Freeform 88"/>
          <p:cNvSpPr>
            <a:spLocks/>
          </p:cNvSpPr>
          <p:nvPr/>
        </p:nvSpPr>
        <p:spPr bwMode="auto">
          <a:xfrm>
            <a:off x="6635750" y="2310770"/>
            <a:ext cx="39688" cy="536575"/>
          </a:xfrm>
          <a:custGeom>
            <a:avLst/>
            <a:gdLst>
              <a:gd name="T0" fmla="*/ 23 w 25"/>
              <a:gd name="T1" fmla="*/ 0 h 338"/>
              <a:gd name="T2" fmla="*/ 9 w 25"/>
              <a:gd name="T3" fmla="*/ 14 h 338"/>
              <a:gd name="T4" fmla="*/ 16 w 25"/>
              <a:gd name="T5" fmla="*/ 30 h 338"/>
              <a:gd name="T6" fmla="*/ 16 w 25"/>
              <a:gd name="T7" fmla="*/ 42 h 338"/>
              <a:gd name="T8" fmla="*/ 6 w 25"/>
              <a:gd name="T9" fmla="*/ 68 h 338"/>
              <a:gd name="T10" fmla="*/ 23 w 25"/>
              <a:gd name="T11" fmla="*/ 81 h 338"/>
              <a:gd name="T12" fmla="*/ 23 w 25"/>
              <a:gd name="T13" fmla="*/ 112 h 338"/>
              <a:gd name="T14" fmla="*/ 13 w 25"/>
              <a:gd name="T15" fmla="*/ 123 h 338"/>
              <a:gd name="T16" fmla="*/ 10 w 25"/>
              <a:gd name="T17" fmla="*/ 179 h 338"/>
              <a:gd name="T18" fmla="*/ 1 w 25"/>
              <a:gd name="T19" fmla="*/ 187 h 338"/>
              <a:gd name="T20" fmla="*/ 1 w 25"/>
              <a:gd name="T21" fmla="*/ 338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38"/>
              <a:gd name="T35" fmla="*/ 25 w 25"/>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38">
                <a:moveTo>
                  <a:pt x="23" y="0"/>
                </a:moveTo>
                <a:cubicBezTo>
                  <a:pt x="17" y="4"/>
                  <a:pt x="10" y="9"/>
                  <a:pt x="9" y="14"/>
                </a:cubicBezTo>
                <a:cubicBezTo>
                  <a:pt x="8" y="19"/>
                  <a:pt x="15" y="25"/>
                  <a:pt x="16" y="30"/>
                </a:cubicBezTo>
                <a:cubicBezTo>
                  <a:pt x="17" y="35"/>
                  <a:pt x="18" y="35"/>
                  <a:pt x="16" y="42"/>
                </a:cubicBezTo>
                <a:cubicBezTo>
                  <a:pt x="14" y="49"/>
                  <a:pt x="5" y="62"/>
                  <a:pt x="6" y="68"/>
                </a:cubicBezTo>
                <a:cubicBezTo>
                  <a:pt x="7" y="75"/>
                  <a:pt x="20" y="73"/>
                  <a:pt x="23" y="81"/>
                </a:cubicBezTo>
                <a:cubicBezTo>
                  <a:pt x="25" y="88"/>
                  <a:pt x="24" y="105"/>
                  <a:pt x="23" y="112"/>
                </a:cubicBezTo>
                <a:cubicBezTo>
                  <a:pt x="21" y="119"/>
                  <a:pt x="15" y="112"/>
                  <a:pt x="13" y="123"/>
                </a:cubicBezTo>
                <a:cubicBezTo>
                  <a:pt x="11" y="134"/>
                  <a:pt x="12" y="168"/>
                  <a:pt x="10" y="179"/>
                </a:cubicBezTo>
                <a:cubicBezTo>
                  <a:pt x="8" y="190"/>
                  <a:pt x="2" y="161"/>
                  <a:pt x="1" y="187"/>
                </a:cubicBezTo>
                <a:cubicBezTo>
                  <a:pt x="0" y="213"/>
                  <a:pt x="1" y="307"/>
                  <a:pt x="1" y="338"/>
                </a:cubicBezTo>
              </a:path>
            </a:pathLst>
          </a:custGeom>
          <a:noFill/>
          <a:ln w="9525">
            <a:solidFill>
              <a:srgbClr val="3366FF"/>
            </a:solidFill>
            <a:round/>
            <a:headEnd/>
            <a:tailEnd/>
          </a:ln>
        </p:spPr>
        <p:txBody>
          <a:bodyPr/>
          <a:lstStyle/>
          <a:p>
            <a:endParaRPr lang="en-US"/>
          </a:p>
        </p:txBody>
      </p:sp>
      <p:sp>
        <p:nvSpPr>
          <p:cNvPr id="99" name="Freeform 89"/>
          <p:cNvSpPr>
            <a:spLocks/>
          </p:cNvSpPr>
          <p:nvPr/>
        </p:nvSpPr>
        <p:spPr bwMode="auto">
          <a:xfrm>
            <a:off x="6738938" y="2310770"/>
            <a:ext cx="31750" cy="431800"/>
          </a:xfrm>
          <a:custGeom>
            <a:avLst/>
            <a:gdLst>
              <a:gd name="T0" fmla="*/ 18 w 20"/>
              <a:gd name="T1" fmla="*/ 0 h 272"/>
              <a:gd name="T2" fmla="*/ 4 w 20"/>
              <a:gd name="T3" fmla="*/ 21 h 272"/>
              <a:gd name="T4" fmla="*/ 11 w 20"/>
              <a:gd name="T5" fmla="*/ 44 h 272"/>
              <a:gd name="T6" fmla="*/ 11 w 20"/>
              <a:gd name="T7" fmla="*/ 62 h 272"/>
              <a:gd name="T8" fmla="*/ 1 w 20"/>
              <a:gd name="T9" fmla="*/ 100 h 272"/>
              <a:gd name="T10" fmla="*/ 18 w 20"/>
              <a:gd name="T11" fmla="*/ 119 h 272"/>
              <a:gd name="T12" fmla="*/ 18 w 20"/>
              <a:gd name="T13" fmla="*/ 165 h 272"/>
              <a:gd name="T14" fmla="*/ 8 w 20"/>
              <a:gd name="T15" fmla="*/ 180 h 272"/>
              <a:gd name="T16" fmla="*/ 9 w 20"/>
              <a:gd name="T17" fmla="*/ 272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72"/>
              <a:gd name="T29" fmla="*/ 20 w 20"/>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72">
                <a:moveTo>
                  <a:pt x="18" y="0"/>
                </a:moveTo>
                <a:cubicBezTo>
                  <a:pt x="12" y="6"/>
                  <a:pt x="5" y="14"/>
                  <a:pt x="4" y="21"/>
                </a:cubicBezTo>
                <a:cubicBezTo>
                  <a:pt x="3" y="28"/>
                  <a:pt x="10" y="37"/>
                  <a:pt x="11" y="44"/>
                </a:cubicBezTo>
                <a:cubicBezTo>
                  <a:pt x="12" y="51"/>
                  <a:pt x="13" y="52"/>
                  <a:pt x="11" y="62"/>
                </a:cubicBezTo>
                <a:cubicBezTo>
                  <a:pt x="9" y="71"/>
                  <a:pt x="0" y="91"/>
                  <a:pt x="1" y="100"/>
                </a:cubicBezTo>
                <a:cubicBezTo>
                  <a:pt x="2" y="110"/>
                  <a:pt x="15" y="108"/>
                  <a:pt x="18" y="119"/>
                </a:cubicBezTo>
                <a:cubicBezTo>
                  <a:pt x="20" y="129"/>
                  <a:pt x="19" y="155"/>
                  <a:pt x="18" y="165"/>
                </a:cubicBezTo>
                <a:cubicBezTo>
                  <a:pt x="16" y="175"/>
                  <a:pt x="9" y="162"/>
                  <a:pt x="8" y="180"/>
                </a:cubicBezTo>
                <a:cubicBezTo>
                  <a:pt x="7" y="198"/>
                  <a:pt x="9" y="253"/>
                  <a:pt x="9" y="272"/>
                </a:cubicBezTo>
              </a:path>
            </a:pathLst>
          </a:custGeom>
          <a:noFill/>
          <a:ln w="9525">
            <a:solidFill>
              <a:srgbClr val="3366FF"/>
            </a:solidFill>
            <a:round/>
            <a:headEnd/>
            <a:tailEnd/>
          </a:ln>
        </p:spPr>
        <p:txBody>
          <a:bodyPr/>
          <a:lstStyle/>
          <a:p>
            <a:endParaRPr lang="en-US"/>
          </a:p>
        </p:txBody>
      </p:sp>
      <p:sp>
        <p:nvSpPr>
          <p:cNvPr id="100" name="Freeform 90"/>
          <p:cNvSpPr>
            <a:spLocks/>
          </p:cNvSpPr>
          <p:nvPr/>
        </p:nvSpPr>
        <p:spPr bwMode="auto">
          <a:xfrm>
            <a:off x="6643688" y="2307595"/>
            <a:ext cx="155575" cy="1085850"/>
          </a:xfrm>
          <a:custGeom>
            <a:avLst/>
            <a:gdLst>
              <a:gd name="T0" fmla="*/ 85 w 98"/>
              <a:gd name="T1" fmla="*/ 0 h 684"/>
              <a:gd name="T2" fmla="*/ 75 w 98"/>
              <a:gd name="T3" fmla="*/ 37 h 684"/>
              <a:gd name="T4" fmla="*/ 82 w 98"/>
              <a:gd name="T5" fmla="*/ 64 h 684"/>
              <a:gd name="T6" fmla="*/ 89 w 98"/>
              <a:gd name="T7" fmla="*/ 88 h 684"/>
              <a:gd name="T8" fmla="*/ 89 w 98"/>
              <a:gd name="T9" fmla="*/ 106 h 684"/>
              <a:gd name="T10" fmla="*/ 79 w 98"/>
              <a:gd name="T11" fmla="*/ 144 h 684"/>
              <a:gd name="T12" fmla="*/ 95 w 98"/>
              <a:gd name="T13" fmla="*/ 162 h 684"/>
              <a:gd name="T14" fmla="*/ 95 w 98"/>
              <a:gd name="T15" fmla="*/ 209 h 684"/>
              <a:gd name="T16" fmla="*/ 85 w 98"/>
              <a:gd name="T17" fmla="*/ 224 h 684"/>
              <a:gd name="T18" fmla="*/ 79 w 98"/>
              <a:gd name="T19" fmla="*/ 272 h 684"/>
              <a:gd name="T20" fmla="*/ 9 w 98"/>
              <a:gd name="T21" fmla="*/ 289 h 684"/>
              <a:gd name="T22" fmla="*/ 24 w 98"/>
              <a:gd name="T23" fmla="*/ 436 h 684"/>
              <a:gd name="T24" fmla="*/ 77 w 98"/>
              <a:gd name="T25" fmla="*/ 456 h 684"/>
              <a:gd name="T26" fmla="*/ 80 w 98"/>
              <a:gd name="T27" fmla="*/ 544 h 684"/>
              <a:gd name="T28" fmla="*/ 81 w 98"/>
              <a:gd name="T29" fmla="*/ 607 h 684"/>
              <a:gd name="T30" fmla="*/ 83 w 98"/>
              <a:gd name="T31" fmla="*/ 684 h 6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684"/>
              <a:gd name="T50" fmla="*/ 98 w 98"/>
              <a:gd name="T51" fmla="*/ 684 h 6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684">
                <a:moveTo>
                  <a:pt x="85" y="0"/>
                </a:moveTo>
                <a:cubicBezTo>
                  <a:pt x="84" y="6"/>
                  <a:pt x="76" y="26"/>
                  <a:pt x="75" y="37"/>
                </a:cubicBezTo>
                <a:cubicBezTo>
                  <a:pt x="74" y="47"/>
                  <a:pt x="79" y="56"/>
                  <a:pt x="82" y="64"/>
                </a:cubicBezTo>
                <a:cubicBezTo>
                  <a:pt x="84" y="73"/>
                  <a:pt x="88" y="81"/>
                  <a:pt x="89" y="88"/>
                </a:cubicBezTo>
                <a:cubicBezTo>
                  <a:pt x="89" y="95"/>
                  <a:pt x="90" y="96"/>
                  <a:pt x="89" y="106"/>
                </a:cubicBezTo>
                <a:cubicBezTo>
                  <a:pt x="87" y="115"/>
                  <a:pt x="78" y="135"/>
                  <a:pt x="79" y="144"/>
                </a:cubicBezTo>
                <a:cubicBezTo>
                  <a:pt x="79" y="154"/>
                  <a:pt x="93" y="151"/>
                  <a:pt x="95" y="162"/>
                </a:cubicBezTo>
                <a:cubicBezTo>
                  <a:pt x="98" y="173"/>
                  <a:pt x="97" y="198"/>
                  <a:pt x="95" y="209"/>
                </a:cubicBezTo>
                <a:cubicBezTo>
                  <a:pt x="94" y="219"/>
                  <a:pt x="88" y="214"/>
                  <a:pt x="85" y="224"/>
                </a:cubicBezTo>
                <a:cubicBezTo>
                  <a:pt x="83" y="235"/>
                  <a:pt x="92" y="261"/>
                  <a:pt x="79" y="272"/>
                </a:cubicBezTo>
                <a:cubicBezTo>
                  <a:pt x="66" y="283"/>
                  <a:pt x="18" y="262"/>
                  <a:pt x="9" y="289"/>
                </a:cubicBezTo>
                <a:cubicBezTo>
                  <a:pt x="0" y="316"/>
                  <a:pt x="13" y="408"/>
                  <a:pt x="24" y="436"/>
                </a:cubicBezTo>
                <a:cubicBezTo>
                  <a:pt x="35" y="464"/>
                  <a:pt x="68" y="438"/>
                  <a:pt x="77" y="456"/>
                </a:cubicBezTo>
                <a:cubicBezTo>
                  <a:pt x="86" y="474"/>
                  <a:pt x="79" y="519"/>
                  <a:pt x="80" y="544"/>
                </a:cubicBezTo>
                <a:cubicBezTo>
                  <a:pt x="81" y="569"/>
                  <a:pt x="81" y="584"/>
                  <a:pt x="81" y="607"/>
                </a:cubicBezTo>
                <a:cubicBezTo>
                  <a:pt x="81" y="630"/>
                  <a:pt x="83" y="668"/>
                  <a:pt x="83" y="684"/>
                </a:cubicBezTo>
              </a:path>
            </a:pathLst>
          </a:custGeom>
          <a:noFill/>
          <a:ln w="9525">
            <a:solidFill>
              <a:srgbClr val="3366FF"/>
            </a:solidFill>
            <a:round/>
            <a:headEnd/>
            <a:tailEnd/>
          </a:ln>
        </p:spPr>
        <p:txBody>
          <a:bodyPr/>
          <a:lstStyle/>
          <a:p>
            <a:endParaRPr lang="en-US"/>
          </a:p>
        </p:txBody>
      </p:sp>
      <p:sp>
        <p:nvSpPr>
          <p:cNvPr id="101" name="Freeform 91"/>
          <p:cNvSpPr>
            <a:spLocks/>
          </p:cNvSpPr>
          <p:nvPr/>
        </p:nvSpPr>
        <p:spPr bwMode="auto">
          <a:xfrm>
            <a:off x="6932613" y="2317120"/>
            <a:ext cx="55562" cy="280987"/>
          </a:xfrm>
          <a:custGeom>
            <a:avLst/>
            <a:gdLst>
              <a:gd name="T0" fmla="*/ 17 w 35"/>
              <a:gd name="T1" fmla="*/ 0 h 177"/>
              <a:gd name="T2" fmla="*/ 31 w 35"/>
              <a:gd name="T3" fmla="*/ 14 h 177"/>
              <a:gd name="T4" fmla="*/ 24 w 35"/>
              <a:gd name="T5" fmla="*/ 30 h 177"/>
              <a:gd name="T6" fmla="*/ 9 w 35"/>
              <a:gd name="T7" fmla="*/ 52 h 177"/>
              <a:gd name="T8" fmla="*/ 34 w 35"/>
              <a:gd name="T9" fmla="*/ 68 h 177"/>
              <a:gd name="T10" fmla="*/ 2 w 35"/>
              <a:gd name="T11" fmla="*/ 86 h 177"/>
              <a:gd name="T12" fmla="*/ 17 w 35"/>
              <a:gd name="T13" fmla="*/ 112 h 177"/>
              <a:gd name="T14" fmla="*/ 27 w 35"/>
              <a:gd name="T15" fmla="*/ 122 h 177"/>
              <a:gd name="T16" fmla="*/ 18 w 35"/>
              <a:gd name="T17" fmla="*/ 17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77"/>
              <a:gd name="T29" fmla="*/ 35 w 35"/>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77">
                <a:moveTo>
                  <a:pt x="17" y="0"/>
                </a:moveTo>
                <a:cubicBezTo>
                  <a:pt x="23" y="4"/>
                  <a:pt x="30" y="9"/>
                  <a:pt x="31" y="14"/>
                </a:cubicBezTo>
                <a:cubicBezTo>
                  <a:pt x="32" y="19"/>
                  <a:pt x="27" y="23"/>
                  <a:pt x="24" y="30"/>
                </a:cubicBezTo>
                <a:cubicBezTo>
                  <a:pt x="21" y="36"/>
                  <a:pt x="7" y="46"/>
                  <a:pt x="9" y="52"/>
                </a:cubicBezTo>
                <a:cubicBezTo>
                  <a:pt x="11" y="59"/>
                  <a:pt x="35" y="62"/>
                  <a:pt x="34" y="68"/>
                </a:cubicBezTo>
                <a:cubicBezTo>
                  <a:pt x="33" y="74"/>
                  <a:pt x="5" y="78"/>
                  <a:pt x="2" y="86"/>
                </a:cubicBezTo>
                <a:cubicBezTo>
                  <a:pt x="0" y="93"/>
                  <a:pt x="13" y="106"/>
                  <a:pt x="17" y="112"/>
                </a:cubicBezTo>
                <a:cubicBezTo>
                  <a:pt x="22" y="118"/>
                  <a:pt x="27" y="111"/>
                  <a:pt x="27" y="122"/>
                </a:cubicBezTo>
                <a:cubicBezTo>
                  <a:pt x="27" y="133"/>
                  <a:pt x="20" y="166"/>
                  <a:pt x="18" y="177"/>
                </a:cubicBezTo>
              </a:path>
            </a:pathLst>
          </a:custGeom>
          <a:noFill/>
          <a:ln w="9525">
            <a:solidFill>
              <a:srgbClr val="3366FF"/>
            </a:solidFill>
            <a:round/>
            <a:headEnd/>
            <a:tailEnd/>
          </a:ln>
        </p:spPr>
        <p:txBody>
          <a:bodyPr/>
          <a:lstStyle/>
          <a:p>
            <a:endParaRPr lang="en-US"/>
          </a:p>
        </p:txBody>
      </p:sp>
      <p:sp>
        <p:nvSpPr>
          <p:cNvPr id="102" name="Freeform 92"/>
          <p:cNvSpPr>
            <a:spLocks/>
          </p:cNvSpPr>
          <p:nvPr/>
        </p:nvSpPr>
        <p:spPr bwMode="auto">
          <a:xfrm flipV="1">
            <a:off x="6634163" y="2269495"/>
            <a:ext cx="71437" cy="106362"/>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D0B78E"/>
            </a:solidFill>
            <a:round/>
            <a:headEnd/>
            <a:tailEnd/>
          </a:ln>
        </p:spPr>
        <p:txBody>
          <a:bodyPr/>
          <a:lstStyle/>
          <a:p>
            <a:endParaRPr lang="en-US"/>
          </a:p>
        </p:txBody>
      </p:sp>
      <p:sp>
        <p:nvSpPr>
          <p:cNvPr id="103" name="Freeform 93"/>
          <p:cNvSpPr>
            <a:spLocks/>
          </p:cNvSpPr>
          <p:nvPr/>
        </p:nvSpPr>
        <p:spPr bwMode="auto">
          <a:xfrm>
            <a:off x="6586538" y="2159957"/>
            <a:ext cx="71437" cy="119063"/>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04" name="Freeform 94"/>
          <p:cNvSpPr>
            <a:spLocks/>
          </p:cNvSpPr>
          <p:nvPr/>
        </p:nvSpPr>
        <p:spPr bwMode="auto">
          <a:xfrm>
            <a:off x="6672263" y="221234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05" name="Freeform 95"/>
          <p:cNvSpPr>
            <a:spLocks/>
          </p:cNvSpPr>
          <p:nvPr/>
        </p:nvSpPr>
        <p:spPr bwMode="auto">
          <a:xfrm>
            <a:off x="6729413" y="2158370"/>
            <a:ext cx="42862" cy="114300"/>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06" name="Freeform 96"/>
          <p:cNvSpPr>
            <a:spLocks/>
          </p:cNvSpPr>
          <p:nvPr/>
        </p:nvSpPr>
        <p:spPr bwMode="auto">
          <a:xfrm>
            <a:off x="6738938" y="220282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07" name="Freeform 97"/>
          <p:cNvSpPr>
            <a:spLocks/>
          </p:cNvSpPr>
          <p:nvPr/>
        </p:nvSpPr>
        <p:spPr bwMode="auto">
          <a:xfrm>
            <a:off x="6772275" y="2210757"/>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08" name="Freeform 98"/>
          <p:cNvSpPr>
            <a:spLocks/>
          </p:cNvSpPr>
          <p:nvPr/>
        </p:nvSpPr>
        <p:spPr bwMode="auto">
          <a:xfrm>
            <a:off x="6840538" y="2182182"/>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09" name="Freeform 99"/>
          <p:cNvSpPr>
            <a:spLocks/>
          </p:cNvSpPr>
          <p:nvPr/>
        </p:nvSpPr>
        <p:spPr bwMode="auto">
          <a:xfrm flipH="1">
            <a:off x="6737350" y="2221870"/>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10" name="Freeform 100"/>
          <p:cNvSpPr>
            <a:spLocks/>
          </p:cNvSpPr>
          <p:nvPr/>
        </p:nvSpPr>
        <p:spPr bwMode="auto">
          <a:xfrm flipH="1">
            <a:off x="6777038" y="2156782"/>
            <a:ext cx="71437" cy="11112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11" name="Freeform 101"/>
          <p:cNvSpPr>
            <a:spLocks/>
          </p:cNvSpPr>
          <p:nvPr/>
        </p:nvSpPr>
        <p:spPr bwMode="auto">
          <a:xfrm flipH="1">
            <a:off x="6850063" y="2210757"/>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12" name="Freeform 102"/>
          <p:cNvSpPr>
            <a:spLocks/>
          </p:cNvSpPr>
          <p:nvPr/>
        </p:nvSpPr>
        <p:spPr bwMode="auto">
          <a:xfrm flipH="1">
            <a:off x="6886575" y="2152020"/>
            <a:ext cx="71438" cy="12065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13" name="Freeform 103"/>
          <p:cNvSpPr>
            <a:spLocks/>
          </p:cNvSpPr>
          <p:nvPr/>
        </p:nvSpPr>
        <p:spPr bwMode="auto">
          <a:xfrm flipH="1">
            <a:off x="6951663" y="2191707"/>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14" name="Freeform 104"/>
          <p:cNvSpPr>
            <a:spLocks/>
          </p:cNvSpPr>
          <p:nvPr/>
        </p:nvSpPr>
        <p:spPr bwMode="auto">
          <a:xfrm>
            <a:off x="6888163" y="220917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15" name="Freeform 105"/>
          <p:cNvSpPr>
            <a:spLocks/>
          </p:cNvSpPr>
          <p:nvPr/>
        </p:nvSpPr>
        <p:spPr bwMode="auto">
          <a:xfrm>
            <a:off x="6926263" y="2147257"/>
            <a:ext cx="71437" cy="122238"/>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16" name="Freeform 106"/>
          <p:cNvSpPr>
            <a:spLocks/>
          </p:cNvSpPr>
          <p:nvPr/>
        </p:nvSpPr>
        <p:spPr bwMode="auto">
          <a:xfrm>
            <a:off x="6989763" y="2158370"/>
            <a:ext cx="42862" cy="100012"/>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17" name="Freeform 107"/>
          <p:cNvSpPr>
            <a:spLocks/>
          </p:cNvSpPr>
          <p:nvPr/>
        </p:nvSpPr>
        <p:spPr bwMode="auto">
          <a:xfrm>
            <a:off x="6999288" y="2191707"/>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18" name="Freeform 108"/>
          <p:cNvSpPr>
            <a:spLocks/>
          </p:cNvSpPr>
          <p:nvPr/>
        </p:nvSpPr>
        <p:spPr bwMode="auto">
          <a:xfrm>
            <a:off x="7037388" y="221234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19" name="Freeform 109"/>
          <p:cNvSpPr>
            <a:spLocks/>
          </p:cNvSpPr>
          <p:nvPr/>
        </p:nvSpPr>
        <p:spPr bwMode="auto">
          <a:xfrm>
            <a:off x="7100888" y="2194882"/>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20" name="Freeform 110"/>
          <p:cNvSpPr>
            <a:spLocks/>
          </p:cNvSpPr>
          <p:nvPr/>
        </p:nvSpPr>
        <p:spPr bwMode="auto">
          <a:xfrm flipH="1">
            <a:off x="6997700" y="2207582"/>
            <a:ext cx="71438"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21" name="Freeform 111"/>
          <p:cNvSpPr>
            <a:spLocks/>
          </p:cNvSpPr>
          <p:nvPr/>
        </p:nvSpPr>
        <p:spPr bwMode="auto">
          <a:xfrm flipH="1">
            <a:off x="7037388" y="2155195"/>
            <a:ext cx="71437" cy="106362"/>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22" name="Freeform 112"/>
          <p:cNvSpPr>
            <a:spLocks/>
          </p:cNvSpPr>
          <p:nvPr/>
        </p:nvSpPr>
        <p:spPr bwMode="auto">
          <a:xfrm flipH="1">
            <a:off x="7110413" y="2139320"/>
            <a:ext cx="71437" cy="122237"/>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23" name="Freeform 113"/>
          <p:cNvSpPr>
            <a:spLocks/>
          </p:cNvSpPr>
          <p:nvPr/>
        </p:nvSpPr>
        <p:spPr bwMode="auto">
          <a:xfrm flipH="1">
            <a:off x="7148513" y="2198057"/>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24" name="Freeform 114"/>
          <p:cNvSpPr>
            <a:spLocks/>
          </p:cNvSpPr>
          <p:nvPr/>
        </p:nvSpPr>
        <p:spPr bwMode="auto">
          <a:xfrm flipH="1">
            <a:off x="7212013" y="2198057"/>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25" name="Freeform 115"/>
          <p:cNvSpPr>
            <a:spLocks/>
          </p:cNvSpPr>
          <p:nvPr/>
        </p:nvSpPr>
        <p:spPr bwMode="auto">
          <a:xfrm>
            <a:off x="7145338" y="2172657"/>
            <a:ext cx="71437" cy="9525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26" name="Freeform 116"/>
          <p:cNvSpPr>
            <a:spLocks/>
          </p:cNvSpPr>
          <p:nvPr/>
        </p:nvSpPr>
        <p:spPr bwMode="auto">
          <a:xfrm flipH="1">
            <a:off x="7218363" y="2153607"/>
            <a:ext cx="71437" cy="11430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27" name="Freeform 117"/>
          <p:cNvSpPr>
            <a:spLocks/>
          </p:cNvSpPr>
          <p:nvPr/>
        </p:nvSpPr>
        <p:spPr bwMode="auto">
          <a:xfrm flipH="1">
            <a:off x="7256463" y="2156782"/>
            <a:ext cx="71437" cy="11430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28" name="Freeform 118"/>
          <p:cNvSpPr>
            <a:spLocks/>
          </p:cNvSpPr>
          <p:nvPr/>
        </p:nvSpPr>
        <p:spPr bwMode="auto">
          <a:xfrm flipH="1">
            <a:off x="7286625" y="2158370"/>
            <a:ext cx="42863" cy="115887"/>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29" name="Freeform 143" descr="Small checker board"/>
          <p:cNvSpPr>
            <a:spLocks/>
          </p:cNvSpPr>
          <p:nvPr/>
        </p:nvSpPr>
        <p:spPr bwMode="auto">
          <a:xfrm>
            <a:off x="6429375" y="2263145"/>
            <a:ext cx="1162050" cy="87312"/>
          </a:xfrm>
          <a:custGeom>
            <a:avLst/>
            <a:gdLst>
              <a:gd name="T0" fmla="*/ 0 w 732"/>
              <a:gd name="T1" fmla="*/ 0 h 55"/>
              <a:gd name="T2" fmla="*/ 18 w 732"/>
              <a:gd name="T3" fmla="*/ 48 h 55"/>
              <a:gd name="T4" fmla="*/ 120 w 732"/>
              <a:gd name="T5" fmla="*/ 52 h 55"/>
              <a:gd name="T6" fmla="*/ 209 w 732"/>
              <a:gd name="T7" fmla="*/ 55 h 55"/>
              <a:gd name="T8" fmla="*/ 344 w 732"/>
              <a:gd name="T9" fmla="*/ 55 h 55"/>
              <a:gd name="T10" fmla="*/ 488 w 732"/>
              <a:gd name="T11" fmla="*/ 54 h 55"/>
              <a:gd name="T12" fmla="*/ 587 w 732"/>
              <a:gd name="T13" fmla="*/ 54 h 55"/>
              <a:gd name="T14" fmla="*/ 638 w 732"/>
              <a:gd name="T15" fmla="*/ 52 h 55"/>
              <a:gd name="T16" fmla="*/ 696 w 732"/>
              <a:gd name="T17" fmla="*/ 37 h 55"/>
              <a:gd name="T18" fmla="*/ 732 w 732"/>
              <a:gd name="T19" fmla="*/ 3 h 55"/>
              <a:gd name="T20" fmla="*/ 0 w 732"/>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2"/>
              <a:gd name="T34" fmla="*/ 0 h 55"/>
              <a:gd name="T35" fmla="*/ 732 w 732"/>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2" h="55">
                <a:moveTo>
                  <a:pt x="0" y="0"/>
                </a:moveTo>
                <a:lnTo>
                  <a:pt x="18" y="48"/>
                </a:lnTo>
                <a:lnTo>
                  <a:pt x="120" y="52"/>
                </a:lnTo>
                <a:lnTo>
                  <a:pt x="209" y="55"/>
                </a:lnTo>
                <a:lnTo>
                  <a:pt x="344" y="55"/>
                </a:lnTo>
                <a:lnTo>
                  <a:pt x="488" y="54"/>
                </a:lnTo>
                <a:lnTo>
                  <a:pt x="587" y="54"/>
                </a:lnTo>
                <a:lnTo>
                  <a:pt x="638" y="52"/>
                </a:lnTo>
                <a:lnTo>
                  <a:pt x="696" y="37"/>
                </a:lnTo>
                <a:lnTo>
                  <a:pt x="732" y="3"/>
                </a:lnTo>
                <a:lnTo>
                  <a:pt x="0" y="0"/>
                </a:lnTo>
                <a:close/>
              </a:path>
            </a:pathLst>
          </a:custGeom>
          <a:pattFill prst="smCheck">
            <a:fgClr>
              <a:srgbClr val="C2AE7C"/>
            </a:fgClr>
            <a:bgClr>
              <a:srgbClr val="54412A"/>
            </a:bgClr>
          </a:pattFill>
          <a:ln w="9525" cap="rnd">
            <a:solidFill>
              <a:schemeClr val="tx1"/>
            </a:solidFill>
            <a:prstDash val="sysDot"/>
            <a:round/>
            <a:headEnd/>
            <a:tailEnd/>
          </a:ln>
        </p:spPr>
        <p:txBody>
          <a:bodyPr/>
          <a:lstStyle/>
          <a:p>
            <a:endParaRPr lang="en-US"/>
          </a:p>
        </p:txBody>
      </p:sp>
      <p:sp>
        <p:nvSpPr>
          <p:cNvPr id="130" name="Freeform 145"/>
          <p:cNvSpPr>
            <a:spLocks/>
          </p:cNvSpPr>
          <p:nvPr/>
        </p:nvSpPr>
        <p:spPr bwMode="auto">
          <a:xfrm>
            <a:off x="6446838" y="2144082"/>
            <a:ext cx="71437" cy="119063"/>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31" name="Freeform 146"/>
          <p:cNvSpPr>
            <a:spLocks/>
          </p:cNvSpPr>
          <p:nvPr/>
        </p:nvSpPr>
        <p:spPr bwMode="auto">
          <a:xfrm>
            <a:off x="6532563" y="2196470"/>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32" name="Freeform 148"/>
          <p:cNvSpPr>
            <a:spLocks/>
          </p:cNvSpPr>
          <p:nvPr/>
        </p:nvSpPr>
        <p:spPr bwMode="auto">
          <a:xfrm>
            <a:off x="6418263" y="2150432"/>
            <a:ext cx="71437" cy="119063"/>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33" name="Freeform 149"/>
          <p:cNvSpPr>
            <a:spLocks/>
          </p:cNvSpPr>
          <p:nvPr/>
        </p:nvSpPr>
        <p:spPr bwMode="auto">
          <a:xfrm>
            <a:off x="6503988" y="2193295"/>
            <a:ext cx="71437" cy="66675"/>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34" name="Freeform 151"/>
          <p:cNvSpPr>
            <a:spLocks/>
          </p:cNvSpPr>
          <p:nvPr/>
        </p:nvSpPr>
        <p:spPr bwMode="auto">
          <a:xfrm>
            <a:off x="7081838" y="2201232"/>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35" name="Freeform 152"/>
          <p:cNvSpPr>
            <a:spLocks/>
          </p:cNvSpPr>
          <p:nvPr/>
        </p:nvSpPr>
        <p:spPr bwMode="auto">
          <a:xfrm>
            <a:off x="7126288" y="2179007"/>
            <a:ext cx="71437" cy="9525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36" name="Freeform 153"/>
          <p:cNvSpPr>
            <a:spLocks/>
          </p:cNvSpPr>
          <p:nvPr/>
        </p:nvSpPr>
        <p:spPr bwMode="auto">
          <a:xfrm flipH="1">
            <a:off x="7199313" y="2159957"/>
            <a:ext cx="71437" cy="11430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37" name="Freeform 154"/>
          <p:cNvSpPr>
            <a:spLocks/>
          </p:cNvSpPr>
          <p:nvPr/>
        </p:nvSpPr>
        <p:spPr bwMode="auto">
          <a:xfrm flipH="1">
            <a:off x="7267575" y="2164720"/>
            <a:ext cx="42863" cy="115887"/>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38" name="Freeform 155"/>
          <p:cNvSpPr>
            <a:spLocks/>
          </p:cNvSpPr>
          <p:nvPr/>
        </p:nvSpPr>
        <p:spPr bwMode="auto">
          <a:xfrm>
            <a:off x="7342188" y="2198057"/>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39" name="Freeform 156"/>
          <p:cNvSpPr>
            <a:spLocks/>
          </p:cNvSpPr>
          <p:nvPr/>
        </p:nvSpPr>
        <p:spPr bwMode="auto">
          <a:xfrm>
            <a:off x="7386638" y="2175832"/>
            <a:ext cx="71437" cy="9525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40" name="Freeform 157"/>
          <p:cNvSpPr>
            <a:spLocks/>
          </p:cNvSpPr>
          <p:nvPr/>
        </p:nvSpPr>
        <p:spPr bwMode="auto">
          <a:xfrm flipH="1">
            <a:off x="7459663" y="2156782"/>
            <a:ext cx="71437" cy="11430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41" name="Freeform 158"/>
          <p:cNvSpPr>
            <a:spLocks/>
          </p:cNvSpPr>
          <p:nvPr/>
        </p:nvSpPr>
        <p:spPr bwMode="auto">
          <a:xfrm flipH="1">
            <a:off x="7527925" y="2161545"/>
            <a:ext cx="42863" cy="115887"/>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42" name="Freeform 159"/>
          <p:cNvSpPr>
            <a:spLocks/>
          </p:cNvSpPr>
          <p:nvPr/>
        </p:nvSpPr>
        <p:spPr bwMode="auto">
          <a:xfrm>
            <a:off x="7380288" y="2198057"/>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43" name="Freeform 160"/>
          <p:cNvSpPr>
            <a:spLocks/>
          </p:cNvSpPr>
          <p:nvPr/>
        </p:nvSpPr>
        <p:spPr bwMode="auto">
          <a:xfrm>
            <a:off x="7424738" y="2175832"/>
            <a:ext cx="71437" cy="9525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44" name="Freeform 161"/>
          <p:cNvSpPr>
            <a:spLocks/>
          </p:cNvSpPr>
          <p:nvPr/>
        </p:nvSpPr>
        <p:spPr bwMode="auto">
          <a:xfrm flipH="1">
            <a:off x="7497763" y="2156782"/>
            <a:ext cx="71437" cy="11430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45" name="Freeform 162"/>
          <p:cNvSpPr>
            <a:spLocks/>
          </p:cNvSpPr>
          <p:nvPr/>
        </p:nvSpPr>
        <p:spPr bwMode="auto">
          <a:xfrm flipH="1">
            <a:off x="7566025" y="2161545"/>
            <a:ext cx="42863" cy="115887"/>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46" name="Freeform 163"/>
          <p:cNvSpPr>
            <a:spLocks/>
          </p:cNvSpPr>
          <p:nvPr/>
        </p:nvSpPr>
        <p:spPr bwMode="auto">
          <a:xfrm>
            <a:off x="7240588" y="2194882"/>
            <a:ext cx="42862" cy="66675"/>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sp>
        <p:nvSpPr>
          <p:cNvPr id="147" name="Freeform 164"/>
          <p:cNvSpPr>
            <a:spLocks/>
          </p:cNvSpPr>
          <p:nvPr/>
        </p:nvSpPr>
        <p:spPr bwMode="auto">
          <a:xfrm>
            <a:off x="7285038" y="2172657"/>
            <a:ext cx="71437" cy="9525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48" name="Freeform 165"/>
          <p:cNvSpPr>
            <a:spLocks/>
          </p:cNvSpPr>
          <p:nvPr/>
        </p:nvSpPr>
        <p:spPr bwMode="auto">
          <a:xfrm flipH="1">
            <a:off x="7358063" y="2153607"/>
            <a:ext cx="71437" cy="114300"/>
          </a:xfrm>
          <a:custGeom>
            <a:avLst/>
            <a:gdLst>
              <a:gd name="T0" fmla="*/ 3 w 45"/>
              <a:gd name="T1" fmla="*/ 10 h 42"/>
              <a:gd name="T2" fmla="*/ 0 w 45"/>
              <a:gd name="T3" fmla="*/ 33 h 42"/>
              <a:gd name="T4" fmla="*/ 3 w 45"/>
              <a:gd name="T5" fmla="*/ 15 h 42"/>
              <a:gd name="T6" fmla="*/ 3 w 45"/>
              <a:gd name="T7" fmla="*/ 36 h 42"/>
              <a:gd name="T8" fmla="*/ 30 w 45"/>
              <a:gd name="T9" fmla="*/ 37 h 42"/>
              <a:gd name="T10" fmla="*/ 30 w 45"/>
              <a:gd name="T11" fmla="*/ 12 h 42"/>
              <a:gd name="T12" fmla="*/ 33 w 45"/>
              <a:gd name="T13" fmla="*/ 34 h 42"/>
              <a:gd name="T14" fmla="*/ 45 w 45"/>
              <a:gd name="T15" fmla="*/ 12 h 42"/>
              <a:gd name="T16" fmla="*/ 36 w 45"/>
              <a:gd name="T17" fmla="*/ 37 h 42"/>
              <a:gd name="T18" fmla="*/ 35 w 45"/>
              <a:gd name="T19" fmla="*/ 0 h 42"/>
              <a:gd name="T20" fmla="*/ 35 w 45"/>
              <a:gd name="T21" fmla="*/ 33 h 42"/>
              <a:gd name="T22" fmla="*/ 18 w 45"/>
              <a:gd name="T23" fmla="*/ 16 h 42"/>
              <a:gd name="T24" fmla="*/ 33 w 45"/>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2"/>
              <a:gd name="T41" fmla="*/ 45 w 45"/>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2">
                <a:moveTo>
                  <a:pt x="3" y="10"/>
                </a:moveTo>
                <a:lnTo>
                  <a:pt x="0" y="33"/>
                </a:lnTo>
                <a:lnTo>
                  <a:pt x="3" y="15"/>
                </a:lnTo>
                <a:lnTo>
                  <a:pt x="3" y="36"/>
                </a:lnTo>
                <a:lnTo>
                  <a:pt x="30" y="37"/>
                </a:lnTo>
                <a:lnTo>
                  <a:pt x="30" y="12"/>
                </a:lnTo>
                <a:lnTo>
                  <a:pt x="33" y="34"/>
                </a:lnTo>
                <a:lnTo>
                  <a:pt x="45" y="12"/>
                </a:lnTo>
                <a:lnTo>
                  <a:pt x="36" y="37"/>
                </a:lnTo>
                <a:lnTo>
                  <a:pt x="35" y="0"/>
                </a:lnTo>
                <a:lnTo>
                  <a:pt x="35" y="33"/>
                </a:lnTo>
                <a:lnTo>
                  <a:pt x="18" y="16"/>
                </a:lnTo>
                <a:lnTo>
                  <a:pt x="33" y="42"/>
                </a:lnTo>
              </a:path>
            </a:pathLst>
          </a:custGeom>
          <a:noFill/>
          <a:ln w="6350" cmpd="sng">
            <a:solidFill>
              <a:srgbClr val="57CC4E"/>
            </a:solidFill>
            <a:round/>
            <a:headEnd/>
            <a:tailEnd/>
          </a:ln>
        </p:spPr>
        <p:txBody>
          <a:bodyPr/>
          <a:lstStyle/>
          <a:p>
            <a:endParaRPr lang="en-US"/>
          </a:p>
        </p:txBody>
      </p:sp>
      <p:sp>
        <p:nvSpPr>
          <p:cNvPr id="149" name="Freeform 166"/>
          <p:cNvSpPr>
            <a:spLocks/>
          </p:cNvSpPr>
          <p:nvPr/>
        </p:nvSpPr>
        <p:spPr bwMode="auto">
          <a:xfrm flipH="1">
            <a:off x="7426325" y="2158370"/>
            <a:ext cx="42863" cy="115887"/>
          </a:xfrm>
          <a:custGeom>
            <a:avLst/>
            <a:gdLst>
              <a:gd name="T0" fmla="*/ 12 w 27"/>
              <a:gd name="T1" fmla="*/ 37 h 42"/>
              <a:gd name="T2" fmla="*/ 12 w 27"/>
              <a:gd name="T3" fmla="*/ 12 h 42"/>
              <a:gd name="T4" fmla="*/ 15 w 27"/>
              <a:gd name="T5" fmla="*/ 34 h 42"/>
              <a:gd name="T6" fmla="*/ 27 w 27"/>
              <a:gd name="T7" fmla="*/ 12 h 42"/>
              <a:gd name="T8" fmla="*/ 18 w 27"/>
              <a:gd name="T9" fmla="*/ 37 h 42"/>
              <a:gd name="T10" fmla="*/ 17 w 27"/>
              <a:gd name="T11" fmla="*/ 0 h 42"/>
              <a:gd name="T12" fmla="*/ 17 w 27"/>
              <a:gd name="T13" fmla="*/ 33 h 42"/>
              <a:gd name="T14" fmla="*/ 0 w 27"/>
              <a:gd name="T15" fmla="*/ 16 h 42"/>
              <a:gd name="T16" fmla="*/ 15 w 27"/>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2"/>
              <a:gd name="T29" fmla="*/ 27 w 2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2">
                <a:moveTo>
                  <a:pt x="12" y="37"/>
                </a:moveTo>
                <a:lnTo>
                  <a:pt x="12" y="12"/>
                </a:lnTo>
                <a:lnTo>
                  <a:pt x="15" y="34"/>
                </a:lnTo>
                <a:lnTo>
                  <a:pt x="27" y="12"/>
                </a:lnTo>
                <a:lnTo>
                  <a:pt x="18" y="37"/>
                </a:lnTo>
                <a:lnTo>
                  <a:pt x="17" y="0"/>
                </a:lnTo>
                <a:lnTo>
                  <a:pt x="17" y="33"/>
                </a:lnTo>
                <a:lnTo>
                  <a:pt x="0" y="16"/>
                </a:lnTo>
                <a:lnTo>
                  <a:pt x="15" y="42"/>
                </a:lnTo>
              </a:path>
            </a:pathLst>
          </a:custGeom>
          <a:noFill/>
          <a:ln w="6350" cmpd="sng">
            <a:solidFill>
              <a:srgbClr val="57CC4E"/>
            </a:solidFill>
            <a:round/>
            <a:headEnd/>
            <a:tailEnd/>
          </a:ln>
        </p:spPr>
        <p:txBody>
          <a:bodyPr/>
          <a:lstStyle/>
          <a:p>
            <a:endParaRPr lang="en-US"/>
          </a:p>
        </p:txBody>
      </p:sp>
      <p:grpSp>
        <p:nvGrpSpPr>
          <p:cNvPr id="150" name="Group 168"/>
          <p:cNvGrpSpPr>
            <a:grpSpLocks/>
          </p:cNvGrpSpPr>
          <p:nvPr/>
        </p:nvGrpSpPr>
        <p:grpSpPr bwMode="auto">
          <a:xfrm>
            <a:off x="6594475" y="2245682"/>
            <a:ext cx="69850" cy="150813"/>
            <a:chOff x="4066" y="2944"/>
            <a:chExt cx="43" cy="80"/>
          </a:xfrm>
        </p:grpSpPr>
        <p:sp>
          <p:nvSpPr>
            <p:cNvPr id="151" name="Freeform 169"/>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52" name="Freeform 170"/>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53" name="Group 171"/>
          <p:cNvGrpSpPr>
            <a:grpSpLocks/>
          </p:cNvGrpSpPr>
          <p:nvPr/>
        </p:nvGrpSpPr>
        <p:grpSpPr bwMode="auto">
          <a:xfrm>
            <a:off x="6532563" y="2242507"/>
            <a:ext cx="58737" cy="155575"/>
            <a:chOff x="4066" y="2944"/>
            <a:chExt cx="43" cy="80"/>
          </a:xfrm>
        </p:grpSpPr>
        <p:sp>
          <p:nvSpPr>
            <p:cNvPr id="154" name="Freeform 172"/>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55" name="Freeform 173"/>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56" name="Group 177"/>
          <p:cNvGrpSpPr>
            <a:grpSpLocks/>
          </p:cNvGrpSpPr>
          <p:nvPr/>
        </p:nvGrpSpPr>
        <p:grpSpPr bwMode="auto">
          <a:xfrm>
            <a:off x="6437313" y="2245682"/>
            <a:ext cx="68262" cy="127000"/>
            <a:chOff x="4066" y="2944"/>
            <a:chExt cx="43" cy="80"/>
          </a:xfrm>
        </p:grpSpPr>
        <p:sp>
          <p:nvSpPr>
            <p:cNvPr id="157" name="Freeform 178"/>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58" name="Freeform 179"/>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59" name="Group 183"/>
          <p:cNvGrpSpPr>
            <a:grpSpLocks/>
          </p:cNvGrpSpPr>
          <p:nvPr/>
        </p:nvGrpSpPr>
        <p:grpSpPr bwMode="auto">
          <a:xfrm>
            <a:off x="6845300" y="2252032"/>
            <a:ext cx="68263" cy="163513"/>
            <a:chOff x="4066" y="2944"/>
            <a:chExt cx="43" cy="80"/>
          </a:xfrm>
        </p:grpSpPr>
        <p:sp>
          <p:nvSpPr>
            <p:cNvPr id="160" name="Freeform 184"/>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61" name="Freeform 185"/>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62" name="Group 189"/>
          <p:cNvGrpSpPr>
            <a:grpSpLocks/>
          </p:cNvGrpSpPr>
          <p:nvPr/>
        </p:nvGrpSpPr>
        <p:grpSpPr bwMode="auto">
          <a:xfrm>
            <a:off x="6681788" y="2239332"/>
            <a:ext cx="68262" cy="127000"/>
            <a:chOff x="4066" y="2944"/>
            <a:chExt cx="43" cy="80"/>
          </a:xfrm>
        </p:grpSpPr>
        <p:sp>
          <p:nvSpPr>
            <p:cNvPr id="163" name="Freeform 190"/>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64" name="Freeform 191"/>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65" name="Group 192"/>
          <p:cNvGrpSpPr>
            <a:grpSpLocks/>
          </p:cNvGrpSpPr>
          <p:nvPr/>
        </p:nvGrpSpPr>
        <p:grpSpPr bwMode="auto">
          <a:xfrm>
            <a:off x="6754813" y="2248857"/>
            <a:ext cx="68262" cy="174625"/>
            <a:chOff x="4066" y="2944"/>
            <a:chExt cx="43" cy="80"/>
          </a:xfrm>
        </p:grpSpPr>
        <p:sp>
          <p:nvSpPr>
            <p:cNvPr id="166" name="Freeform 193"/>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67" name="Freeform 194"/>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68" name="Group 195"/>
          <p:cNvGrpSpPr>
            <a:grpSpLocks/>
          </p:cNvGrpSpPr>
          <p:nvPr/>
        </p:nvGrpSpPr>
        <p:grpSpPr bwMode="auto">
          <a:xfrm>
            <a:off x="6910388" y="2248857"/>
            <a:ext cx="68262" cy="127000"/>
            <a:chOff x="4066" y="2944"/>
            <a:chExt cx="43" cy="80"/>
          </a:xfrm>
        </p:grpSpPr>
        <p:sp>
          <p:nvSpPr>
            <p:cNvPr id="169" name="Freeform 196"/>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70" name="Freeform 197"/>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71" name="Group 207"/>
          <p:cNvGrpSpPr>
            <a:grpSpLocks/>
          </p:cNvGrpSpPr>
          <p:nvPr/>
        </p:nvGrpSpPr>
        <p:grpSpPr bwMode="auto">
          <a:xfrm>
            <a:off x="7083425" y="2250445"/>
            <a:ext cx="68263" cy="127000"/>
            <a:chOff x="4066" y="2944"/>
            <a:chExt cx="43" cy="80"/>
          </a:xfrm>
        </p:grpSpPr>
        <p:sp>
          <p:nvSpPr>
            <p:cNvPr id="172" name="Freeform 208"/>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73" name="Freeform 209"/>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74" name="Group 216"/>
          <p:cNvGrpSpPr>
            <a:grpSpLocks/>
          </p:cNvGrpSpPr>
          <p:nvPr/>
        </p:nvGrpSpPr>
        <p:grpSpPr bwMode="auto">
          <a:xfrm>
            <a:off x="7026275" y="2252032"/>
            <a:ext cx="68263" cy="163513"/>
            <a:chOff x="4066" y="2944"/>
            <a:chExt cx="43" cy="80"/>
          </a:xfrm>
        </p:grpSpPr>
        <p:sp>
          <p:nvSpPr>
            <p:cNvPr id="175" name="Freeform 217"/>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76" name="Freeform 218"/>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77" name="Group 219"/>
          <p:cNvGrpSpPr>
            <a:grpSpLocks/>
          </p:cNvGrpSpPr>
          <p:nvPr/>
        </p:nvGrpSpPr>
        <p:grpSpPr bwMode="auto">
          <a:xfrm>
            <a:off x="7137400" y="2255207"/>
            <a:ext cx="68263" cy="127000"/>
            <a:chOff x="4066" y="2944"/>
            <a:chExt cx="43" cy="80"/>
          </a:xfrm>
        </p:grpSpPr>
        <p:sp>
          <p:nvSpPr>
            <p:cNvPr id="178" name="Freeform 220"/>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79" name="Freeform 221"/>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80" name="Group 225"/>
          <p:cNvGrpSpPr>
            <a:grpSpLocks/>
          </p:cNvGrpSpPr>
          <p:nvPr/>
        </p:nvGrpSpPr>
        <p:grpSpPr bwMode="auto">
          <a:xfrm>
            <a:off x="6970713" y="2259970"/>
            <a:ext cx="68262" cy="127000"/>
            <a:chOff x="4066" y="2944"/>
            <a:chExt cx="43" cy="80"/>
          </a:xfrm>
        </p:grpSpPr>
        <p:sp>
          <p:nvSpPr>
            <p:cNvPr id="181" name="Freeform 226"/>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82" name="Freeform 227"/>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83" name="Group 231"/>
          <p:cNvGrpSpPr>
            <a:grpSpLocks/>
          </p:cNvGrpSpPr>
          <p:nvPr/>
        </p:nvGrpSpPr>
        <p:grpSpPr bwMode="auto">
          <a:xfrm>
            <a:off x="7367588" y="2244095"/>
            <a:ext cx="50800" cy="158750"/>
            <a:chOff x="4066" y="2944"/>
            <a:chExt cx="43" cy="80"/>
          </a:xfrm>
        </p:grpSpPr>
        <p:sp>
          <p:nvSpPr>
            <p:cNvPr id="184" name="Freeform 232"/>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85" name="Freeform 233"/>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86" name="Group 237"/>
          <p:cNvGrpSpPr>
            <a:grpSpLocks/>
          </p:cNvGrpSpPr>
          <p:nvPr/>
        </p:nvGrpSpPr>
        <p:grpSpPr bwMode="auto">
          <a:xfrm>
            <a:off x="7223125" y="2245682"/>
            <a:ext cx="58738" cy="160338"/>
            <a:chOff x="4066" y="2944"/>
            <a:chExt cx="43" cy="80"/>
          </a:xfrm>
        </p:grpSpPr>
        <p:sp>
          <p:nvSpPr>
            <p:cNvPr id="187" name="Freeform 238"/>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88" name="Freeform 239"/>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89" name="Group 240"/>
          <p:cNvGrpSpPr>
            <a:grpSpLocks/>
          </p:cNvGrpSpPr>
          <p:nvPr/>
        </p:nvGrpSpPr>
        <p:grpSpPr bwMode="auto">
          <a:xfrm>
            <a:off x="7291388" y="2250445"/>
            <a:ext cx="68262" cy="127000"/>
            <a:chOff x="4066" y="2944"/>
            <a:chExt cx="43" cy="80"/>
          </a:xfrm>
        </p:grpSpPr>
        <p:sp>
          <p:nvSpPr>
            <p:cNvPr id="190" name="Freeform 241"/>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91" name="Freeform 242"/>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92" name="Group 255"/>
          <p:cNvGrpSpPr>
            <a:grpSpLocks/>
          </p:cNvGrpSpPr>
          <p:nvPr/>
        </p:nvGrpSpPr>
        <p:grpSpPr bwMode="auto">
          <a:xfrm>
            <a:off x="7531100" y="2264732"/>
            <a:ext cx="68263" cy="127000"/>
            <a:chOff x="4066" y="2944"/>
            <a:chExt cx="43" cy="80"/>
          </a:xfrm>
        </p:grpSpPr>
        <p:sp>
          <p:nvSpPr>
            <p:cNvPr id="193" name="Freeform 256"/>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94" name="Freeform 257"/>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95" name="Group 258"/>
          <p:cNvGrpSpPr>
            <a:grpSpLocks/>
          </p:cNvGrpSpPr>
          <p:nvPr/>
        </p:nvGrpSpPr>
        <p:grpSpPr bwMode="auto">
          <a:xfrm>
            <a:off x="7477125" y="2252032"/>
            <a:ext cx="68263" cy="127000"/>
            <a:chOff x="4066" y="2944"/>
            <a:chExt cx="43" cy="80"/>
          </a:xfrm>
        </p:grpSpPr>
        <p:sp>
          <p:nvSpPr>
            <p:cNvPr id="196" name="Freeform 259"/>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197" name="Freeform 260"/>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grpSp>
        <p:nvGrpSpPr>
          <p:cNvPr id="198" name="Group 264"/>
          <p:cNvGrpSpPr>
            <a:grpSpLocks/>
          </p:cNvGrpSpPr>
          <p:nvPr/>
        </p:nvGrpSpPr>
        <p:grpSpPr bwMode="auto">
          <a:xfrm>
            <a:off x="7416800" y="2261557"/>
            <a:ext cx="68263" cy="127000"/>
            <a:chOff x="4066" y="2944"/>
            <a:chExt cx="43" cy="80"/>
          </a:xfrm>
        </p:grpSpPr>
        <p:sp>
          <p:nvSpPr>
            <p:cNvPr id="199" name="Freeform 265"/>
            <p:cNvSpPr>
              <a:spLocks/>
            </p:cNvSpPr>
            <p:nvPr/>
          </p:nvSpPr>
          <p:spPr bwMode="auto">
            <a:xfrm>
              <a:off x="4082" y="2944"/>
              <a:ext cx="27" cy="80"/>
            </a:xfrm>
            <a:custGeom>
              <a:avLst/>
              <a:gdLst>
                <a:gd name="T0" fmla="*/ 11 w 27"/>
                <a:gd name="T1" fmla="*/ 8 h 80"/>
                <a:gd name="T2" fmla="*/ 0 w 27"/>
                <a:gd name="T3" fmla="*/ 74 h 80"/>
                <a:gd name="T4" fmla="*/ 14 w 27"/>
                <a:gd name="T5" fmla="*/ 13 h 80"/>
                <a:gd name="T6" fmla="*/ 26 w 27"/>
                <a:gd name="T7" fmla="*/ 48 h 80"/>
                <a:gd name="T8" fmla="*/ 17 w 27"/>
                <a:gd name="T9" fmla="*/ 8 h 80"/>
                <a:gd name="T10" fmla="*/ 12 w 27"/>
                <a:gd name="T11" fmla="*/ 80 h 80"/>
                <a:gd name="T12" fmla="*/ 16 w 27"/>
                <a:gd name="T13" fmla="*/ 14 h 80"/>
                <a:gd name="T14" fmla="*/ 27 w 27"/>
                <a:gd name="T15" fmla="*/ 78 h 80"/>
                <a:gd name="T16" fmla="*/ 14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11" y="8"/>
                  </a:moveTo>
                  <a:lnTo>
                    <a:pt x="0" y="74"/>
                  </a:lnTo>
                  <a:lnTo>
                    <a:pt x="14" y="13"/>
                  </a:lnTo>
                  <a:lnTo>
                    <a:pt x="26" y="48"/>
                  </a:lnTo>
                  <a:lnTo>
                    <a:pt x="17" y="8"/>
                  </a:lnTo>
                  <a:lnTo>
                    <a:pt x="12" y="80"/>
                  </a:lnTo>
                  <a:lnTo>
                    <a:pt x="16" y="14"/>
                  </a:lnTo>
                  <a:lnTo>
                    <a:pt x="27" y="78"/>
                  </a:lnTo>
                  <a:lnTo>
                    <a:pt x="14" y="0"/>
                  </a:lnTo>
                </a:path>
              </a:pathLst>
            </a:custGeom>
            <a:noFill/>
            <a:ln w="3175" cmpd="sng">
              <a:solidFill>
                <a:srgbClr val="C0C0C0"/>
              </a:solidFill>
              <a:round/>
              <a:headEnd/>
              <a:tailEnd/>
            </a:ln>
          </p:spPr>
          <p:txBody>
            <a:bodyPr/>
            <a:lstStyle/>
            <a:p>
              <a:endParaRPr lang="en-US"/>
            </a:p>
          </p:txBody>
        </p:sp>
        <p:sp>
          <p:nvSpPr>
            <p:cNvPr id="200" name="Freeform 266"/>
            <p:cNvSpPr>
              <a:spLocks/>
            </p:cNvSpPr>
            <p:nvPr/>
          </p:nvSpPr>
          <p:spPr bwMode="auto">
            <a:xfrm>
              <a:off x="4066" y="2953"/>
              <a:ext cx="28" cy="43"/>
            </a:xfrm>
            <a:custGeom>
              <a:avLst/>
              <a:gdLst>
                <a:gd name="T0" fmla="*/ 23 w 28"/>
                <a:gd name="T1" fmla="*/ 10 h 43"/>
                <a:gd name="T2" fmla="*/ 0 w 28"/>
                <a:gd name="T3" fmla="*/ 24 h 43"/>
                <a:gd name="T4" fmla="*/ 24 w 28"/>
                <a:gd name="T5" fmla="*/ 0 h 43"/>
                <a:gd name="T6" fmla="*/ 8 w 28"/>
                <a:gd name="T7" fmla="*/ 40 h 43"/>
                <a:gd name="T8" fmla="*/ 24 w 28"/>
                <a:gd name="T9" fmla="*/ 16 h 43"/>
                <a:gd name="T10" fmla="*/ 23 w 28"/>
                <a:gd name="T11" fmla="*/ 43 h 43"/>
                <a:gd name="T12" fmla="*/ 20 w 28"/>
                <a:gd name="T13" fmla="*/ 15 h 43"/>
                <a:gd name="T14" fmla="*/ 28 w 28"/>
                <a:gd name="T15" fmla="*/ 12 h 43"/>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3"/>
                <a:gd name="T26" fmla="*/ 28 w 2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3">
                  <a:moveTo>
                    <a:pt x="23" y="10"/>
                  </a:moveTo>
                  <a:lnTo>
                    <a:pt x="0" y="24"/>
                  </a:lnTo>
                  <a:lnTo>
                    <a:pt x="24" y="0"/>
                  </a:lnTo>
                  <a:lnTo>
                    <a:pt x="8" y="40"/>
                  </a:lnTo>
                  <a:lnTo>
                    <a:pt x="24" y="16"/>
                  </a:lnTo>
                  <a:lnTo>
                    <a:pt x="23" y="43"/>
                  </a:lnTo>
                  <a:lnTo>
                    <a:pt x="20" y="15"/>
                  </a:lnTo>
                  <a:lnTo>
                    <a:pt x="28" y="12"/>
                  </a:lnTo>
                </a:path>
              </a:pathLst>
            </a:custGeom>
            <a:noFill/>
            <a:ln w="3175" cmpd="sng">
              <a:solidFill>
                <a:srgbClr val="C0C0C0"/>
              </a:solidFill>
              <a:round/>
              <a:headEnd/>
              <a:tailEnd/>
            </a:ln>
          </p:spPr>
          <p:txBody>
            <a:bodyPr/>
            <a:lstStyle/>
            <a:p>
              <a:endParaRPr lang="en-US"/>
            </a:p>
          </p:txBody>
        </p:sp>
      </p:grpSp>
      <p:sp>
        <p:nvSpPr>
          <p:cNvPr id="3" name="TextBox 2"/>
          <p:cNvSpPr txBox="1"/>
          <p:nvPr/>
        </p:nvSpPr>
        <p:spPr>
          <a:xfrm>
            <a:off x="5285232" y="1831543"/>
            <a:ext cx="752963" cy="307777"/>
          </a:xfrm>
          <a:prstGeom prst="rect">
            <a:avLst/>
          </a:prstGeom>
          <a:noFill/>
        </p:spPr>
        <p:txBody>
          <a:bodyPr wrap="none" rtlCol="0">
            <a:spAutoFit/>
          </a:bodyPr>
          <a:lstStyle/>
          <a:p>
            <a:r>
              <a:rPr lang="en-US" sz="1400" dirty="0" smtClean="0"/>
              <a:t>manure</a:t>
            </a:r>
            <a:endParaRPr lang="en-US" sz="1400" dirty="0"/>
          </a:p>
        </p:txBody>
      </p:sp>
      <p:sp>
        <p:nvSpPr>
          <p:cNvPr id="201" name="TextBox 200"/>
          <p:cNvSpPr txBox="1"/>
          <p:nvPr/>
        </p:nvSpPr>
        <p:spPr>
          <a:xfrm>
            <a:off x="7394448" y="1805635"/>
            <a:ext cx="1391278" cy="307777"/>
          </a:xfrm>
          <a:prstGeom prst="rect">
            <a:avLst/>
          </a:prstGeom>
          <a:noFill/>
        </p:spPr>
        <p:txBody>
          <a:bodyPr wrap="none" rtlCol="0">
            <a:spAutoFit/>
          </a:bodyPr>
          <a:lstStyle/>
          <a:p>
            <a:r>
              <a:rPr lang="en-US" sz="1400" dirty="0" smtClean="0"/>
              <a:t>cotton gin waste</a:t>
            </a:r>
            <a:endParaRPr lang="en-US" sz="1400" dirty="0"/>
          </a:p>
        </p:txBody>
      </p:sp>
      <p:sp>
        <p:nvSpPr>
          <p:cNvPr id="10" name="Freeform 9"/>
          <p:cNvSpPr/>
          <p:nvPr/>
        </p:nvSpPr>
        <p:spPr>
          <a:xfrm>
            <a:off x="6885432" y="1951632"/>
            <a:ext cx="556768" cy="229211"/>
          </a:xfrm>
          <a:custGeom>
            <a:avLst/>
            <a:gdLst>
              <a:gd name="connsiteX0" fmla="*/ 516636 w 516636"/>
              <a:gd name="connsiteY0" fmla="*/ 0 h 256032"/>
              <a:gd name="connsiteX1" fmla="*/ 150876 w 516636"/>
              <a:gd name="connsiteY1" fmla="*/ 137160 h 256032"/>
              <a:gd name="connsiteX2" fmla="*/ 0 w 516636"/>
              <a:gd name="connsiteY2" fmla="*/ 256032 h 256032"/>
              <a:gd name="connsiteX0" fmla="*/ 516636 w 516636"/>
              <a:gd name="connsiteY0" fmla="*/ 0 h 256032"/>
              <a:gd name="connsiteX1" fmla="*/ 222998 w 516636"/>
              <a:gd name="connsiteY1" fmla="*/ 57824 h 256032"/>
              <a:gd name="connsiteX2" fmla="*/ 0 w 516636"/>
              <a:gd name="connsiteY2" fmla="*/ 256032 h 256032"/>
              <a:gd name="connsiteX0" fmla="*/ 516636 w 516636"/>
              <a:gd name="connsiteY0" fmla="*/ 2837 h 258869"/>
              <a:gd name="connsiteX1" fmla="*/ 197543 w 516636"/>
              <a:gd name="connsiteY1" fmla="*/ 13060 h 258869"/>
              <a:gd name="connsiteX2" fmla="*/ 0 w 516636"/>
              <a:gd name="connsiteY2" fmla="*/ 258869 h 258869"/>
              <a:gd name="connsiteX0" fmla="*/ 516636 w 516636"/>
              <a:gd name="connsiteY0" fmla="*/ 0 h 256032"/>
              <a:gd name="connsiteX1" fmla="*/ 197543 w 516636"/>
              <a:gd name="connsiteY1" fmla="*/ 10223 h 256032"/>
              <a:gd name="connsiteX2" fmla="*/ 0 w 516636"/>
              <a:gd name="connsiteY2" fmla="*/ 256032 h 256032"/>
              <a:gd name="connsiteX0" fmla="*/ 516636 w 516636"/>
              <a:gd name="connsiteY0" fmla="*/ 9127 h 265159"/>
              <a:gd name="connsiteX1" fmla="*/ 197543 w 516636"/>
              <a:gd name="connsiteY1" fmla="*/ 19350 h 265159"/>
              <a:gd name="connsiteX2" fmla="*/ 0 w 516636"/>
              <a:gd name="connsiteY2" fmla="*/ 265159 h 265159"/>
            </a:gdLst>
            <a:ahLst/>
            <a:cxnLst>
              <a:cxn ang="0">
                <a:pos x="connsiteX0" y="connsiteY0"/>
              </a:cxn>
              <a:cxn ang="0">
                <a:pos x="connsiteX1" y="connsiteY1"/>
              </a:cxn>
              <a:cxn ang="0">
                <a:pos x="connsiteX2" y="connsiteY2"/>
              </a:cxn>
            </a:cxnLst>
            <a:rect l="l" t="t" r="r" b="b"/>
            <a:pathLst>
              <a:path w="516636" h="265159">
                <a:moveTo>
                  <a:pt x="516636" y="9127"/>
                </a:moveTo>
                <a:cubicBezTo>
                  <a:pt x="351354" y="3480"/>
                  <a:pt x="330316" y="-12743"/>
                  <a:pt x="197543" y="19350"/>
                </a:cubicBezTo>
                <a:cubicBezTo>
                  <a:pt x="64770" y="51443"/>
                  <a:pt x="32385" y="227059"/>
                  <a:pt x="0" y="265159"/>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flipH="1">
            <a:off x="5989416" y="1994246"/>
            <a:ext cx="669036" cy="229211"/>
          </a:xfrm>
          <a:custGeom>
            <a:avLst/>
            <a:gdLst>
              <a:gd name="connsiteX0" fmla="*/ 516636 w 516636"/>
              <a:gd name="connsiteY0" fmla="*/ 0 h 256032"/>
              <a:gd name="connsiteX1" fmla="*/ 150876 w 516636"/>
              <a:gd name="connsiteY1" fmla="*/ 137160 h 256032"/>
              <a:gd name="connsiteX2" fmla="*/ 0 w 516636"/>
              <a:gd name="connsiteY2" fmla="*/ 256032 h 256032"/>
              <a:gd name="connsiteX0" fmla="*/ 516636 w 516636"/>
              <a:gd name="connsiteY0" fmla="*/ 0 h 256032"/>
              <a:gd name="connsiteX1" fmla="*/ 222998 w 516636"/>
              <a:gd name="connsiteY1" fmla="*/ 57824 h 256032"/>
              <a:gd name="connsiteX2" fmla="*/ 0 w 516636"/>
              <a:gd name="connsiteY2" fmla="*/ 256032 h 256032"/>
              <a:gd name="connsiteX0" fmla="*/ 516636 w 516636"/>
              <a:gd name="connsiteY0" fmla="*/ 2837 h 258869"/>
              <a:gd name="connsiteX1" fmla="*/ 197543 w 516636"/>
              <a:gd name="connsiteY1" fmla="*/ 13060 h 258869"/>
              <a:gd name="connsiteX2" fmla="*/ 0 w 516636"/>
              <a:gd name="connsiteY2" fmla="*/ 258869 h 258869"/>
              <a:gd name="connsiteX0" fmla="*/ 516636 w 516636"/>
              <a:gd name="connsiteY0" fmla="*/ 0 h 256032"/>
              <a:gd name="connsiteX1" fmla="*/ 197543 w 516636"/>
              <a:gd name="connsiteY1" fmla="*/ 10223 h 256032"/>
              <a:gd name="connsiteX2" fmla="*/ 0 w 516636"/>
              <a:gd name="connsiteY2" fmla="*/ 256032 h 256032"/>
              <a:gd name="connsiteX0" fmla="*/ 516636 w 516636"/>
              <a:gd name="connsiteY0" fmla="*/ 9127 h 265159"/>
              <a:gd name="connsiteX1" fmla="*/ 197543 w 516636"/>
              <a:gd name="connsiteY1" fmla="*/ 19350 h 265159"/>
              <a:gd name="connsiteX2" fmla="*/ 0 w 516636"/>
              <a:gd name="connsiteY2" fmla="*/ 265159 h 265159"/>
            </a:gdLst>
            <a:ahLst/>
            <a:cxnLst>
              <a:cxn ang="0">
                <a:pos x="connsiteX0" y="connsiteY0"/>
              </a:cxn>
              <a:cxn ang="0">
                <a:pos x="connsiteX1" y="connsiteY1"/>
              </a:cxn>
              <a:cxn ang="0">
                <a:pos x="connsiteX2" y="connsiteY2"/>
              </a:cxn>
            </a:cxnLst>
            <a:rect l="l" t="t" r="r" b="b"/>
            <a:pathLst>
              <a:path w="516636" h="265159">
                <a:moveTo>
                  <a:pt x="516636" y="9127"/>
                </a:moveTo>
                <a:cubicBezTo>
                  <a:pt x="351354" y="3480"/>
                  <a:pt x="330316" y="-12743"/>
                  <a:pt x="197543" y="19350"/>
                </a:cubicBezTo>
                <a:cubicBezTo>
                  <a:pt x="64770" y="51443"/>
                  <a:pt x="32385" y="227059"/>
                  <a:pt x="0" y="265159"/>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440791"/>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p:txBody>
          <a:bodyPr>
            <a:normAutofit/>
          </a:bodyPr>
          <a:lstStyle/>
          <a:p>
            <a:pPr eaLnBrk="1" hangingPunct="1"/>
            <a:r>
              <a:rPr lang="en-US" sz="3200" b="1" dirty="0" smtClean="0"/>
              <a:t>Playa Modification Cost &amp; Effectiveness</a:t>
            </a:r>
          </a:p>
        </p:txBody>
      </p:sp>
      <p:graphicFrame>
        <p:nvGraphicFramePr>
          <p:cNvPr id="2" name="Table 1"/>
          <p:cNvGraphicFramePr>
            <a:graphicFrameLocks noGrp="1"/>
          </p:cNvGraphicFramePr>
          <p:nvPr>
            <p:extLst>
              <p:ext uri="{D42A27DB-BD31-4B8C-83A1-F6EECF244321}">
                <p14:modId xmlns:p14="http://schemas.microsoft.com/office/powerpoint/2010/main" val="3180603468"/>
              </p:ext>
            </p:extLst>
          </p:nvPr>
        </p:nvGraphicFramePr>
        <p:xfrm>
          <a:off x="1187355" y="1792792"/>
          <a:ext cx="6661624" cy="3134360"/>
        </p:xfrm>
        <a:graphic>
          <a:graphicData uri="http://schemas.openxmlformats.org/drawingml/2006/table">
            <a:tbl>
              <a:tblPr firstRow="1" bandRow="1">
                <a:tableStyleId>{5C22544A-7EE6-4342-B048-85BDC9FD1C3A}</a:tableStyleId>
              </a:tblPr>
              <a:tblGrid>
                <a:gridCol w="1969694"/>
                <a:gridCol w="1447730"/>
                <a:gridCol w="1622100"/>
                <a:gridCol w="1622100"/>
              </a:tblGrid>
              <a:tr h="268027">
                <a:tc>
                  <a:txBody>
                    <a:bodyPr/>
                    <a:lstStyle/>
                    <a:p>
                      <a:r>
                        <a:rPr lang="en-US" dirty="0" smtClean="0"/>
                        <a:t>Alternative</a:t>
                      </a:r>
                      <a:endParaRPr lang="en-US" dirty="0"/>
                    </a:p>
                  </a:txBody>
                  <a:tcPr/>
                </a:tc>
                <a:tc>
                  <a:txBody>
                    <a:bodyPr/>
                    <a:lstStyle/>
                    <a:p>
                      <a:pPr algn="ctr"/>
                      <a:r>
                        <a:rPr lang="en-US" dirty="0" smtClean="0"/>
                        <a:t>Cost</a:t>
                      </a:r>
                      <a:endParaRPr lang="en-US" dirty="0"/>
                    </a:p>
                  </a:txBody>
                  <a:tcPr/>
                </a:tc>
                <a:tc>
                  <a:txBody>
                    <a:bodyPr/>
                    <a:lstStyle/>
                    <a:p>
                      <a:pPr algn="ctr"/>
                      <a:r>
                        <a:rPr lang="en-US" dirty="0" smtClean="0"/>
                        <a:t>Effectiveness</a:t>
                      </a:r>
                      <a:endParaRPr lang="en-US" dirty="0"/>
                    </a:p>
                  </a:txBody>
                  <a:tcPr/>
                </a:tc>
                <a:tc>
                  <a:txBody>
                    <a:bodyPr/>
                    <a:lstStyle/>
                    <a:p>
                      <a:pPr algn="ctr"/>
                      <a:r>
                        <a:rPr lang="en-US" dirty="0" smtClean="0"/>
                        <a:t>Volume, acre feet per year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Buffer planting</a:t>
                      </a:r>
                    </a:p>
                  </a:txBody>
                  <a:tcPr/>
                </a:tc>
                <a:tc>
                  <a:txBody>
                    <a:bodyPr/>
                    <a:lstStyle/>
                    <a:p>
                      <a:pPr algn="ctr"/>
                      <a:r>
                        <a:rPr lang="en-US" dirty="0" smtClean="0"/>
                        <a:t>$5000</a:t>
                      </a:r>
                      <a:endParaRPr lang="en-US" dirty="0"/>
                    </a:p>
                  </a:txBody>
                  <a:tcPr/>
                </a:tc>
                <a:tc>
                  <a:txBody>
                    <a:bodyPr/>
                    <a:lstStyle/>
                    <a:p>
                      <a:pPr algn="ctr"/>
                      <a:r>
                        <a:rPr lang="en-US" dirty="0" smtClean="0"/>
                        <a:t>5% to 20%</a:t>
                      </a:r>
                      <a:endParaRPr lang="en-US" dirty="0"/>
                    </a:p>
                  </a:txBody>
                  <a:tcPr/>
                </a:tc>
                <a:tc>
                  <a:txBody>
                    <a:bodyPr/>
                    <a:lstStyle/>
                    <a:p>
                      <a:pPr algn="ctr"/>
                      <a:r>
                        <a:rPr lang="en-US" dirty="0" smtClean="0"/>
                        <a:t>2 to 8</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Deep plowing </a:t>
                      </a:r>
                    </a:p>
                  </a:txBody>
                  <a:tcPr/>
                </a:tc>
                <a:tc>
                  <a:txBody>
                    <a:bodyPr/>
                    <a:lstStyle/>
                    <a:p>
                      <a:pPr algn="ctr"/>
                      <a:r>
                        <a:rPr lang="en-US" dirty="0" smtClean="0"/>
                        <a:t>$10,000</a:t>
                      </a:r>
                      <a:endParaRPr lang="en-US" dirty="0"/>
                    </a:p>
                  </a:txBody>
                  <a:tcPr/>
                </a:tc>
                <a:tc>
                  <a:txBody>
                    <a:bodyPr/>
                    <a:lstStyle/>
                    <a:p>
                      <a:pPr algn="ctr"/>
                      <a:r>
                        <a:rPr lang="en-US" dirty="0" smtClean="0"/>
                        <a:t>5% to 20%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 to 8</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Organic additives</a:t>
                      </a:r>
                      <a:endParaRPr lang="en-US" sz="1600" b="1" dirty="0" smtClean="0"/>
                    </a:p>
                  </a:txBody>
                  <a:tcPr/>
                </a:tc>
                <a:tc>
                  <a:txBody>
                    <a:bodyPr/>
                    <a:lstStyle/>
                    <a:p>
                      <a:pPr algn="ctr"/>
                      <a:r>
                        <a:rPr lang="en-US" dirty="0" smtClean="0"/>
                        <a:t>$15,000</a:t>
                      </a:r>
                      <a:endParaRPr lang="en-US" dirty="0"/>
                    </a:p>
                  </a:txBody>
                  <a:tcPr/>
                </a:tc>
                <a:tc>
                  <a:txBody>
                    <a:bodyPr/>
                    <a:lstStyle/>
                    <a:p>
                      <a:pPr algn="ctr"/>
                      <a:r>
                        <a:rPr lang="en-US" dirty="0" smtClean="0"/>
                        <a:t>5% to 20%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 to 8</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Ring dike</a:t>
                      </a:r>
                    </a:p>
                  </a:txBody>
                  <a:tcPr/>
                </a:tc>
                <a:tc>
                  <a:txBody>
                    <a:bodyPr/>
                    <a:lstStyle/>
                    <a:p>
                      <a:pPr algn="ctr"/>
                      <a:r>
                        <a:rPr lang="en-US" dirty="0" smtClean="0"/>
                        <a:t>$50,000</a:t>
                      </a:r>
                      <a:endParaRPr lang="en-US" dirty="0"/>
                    </a:p>
                  </a:txBody>
                  <a:tcPr/>
                </a:tc>
                <a:tc>
                  <a:txBody>
                    <a:bodyPr/>
                    <a:lstStyle/>
                    <a:p>
                      <a:pPr algn="ctr"/>
                      <a:r>
                        <a:rPr lang="en-US" dirty="0" smtClean="0"/>
                        <a:t>15%  to 30%</a:t>
                      </a:r>
                      <a:endParaRPr lang="en-US" dirty="0"/>
                    </a:p>
                  </a:txBody>
                  <a:tcPr/>
                </a:tc>
                <a:tc>
                  <a:txBody>
                    <a:bodyPr/>
                    <a:lstStyle/>
                    <a:p>
                      <a:pPr algn="ctr"/>
                      <a:r>
                        <a:rPr lang="en-US" dirty="0" smtClean="0"/>
                        <a:t>6 to 12</a:t>
                      </a:r>
                      <a:endParaRPr lang="en-US" dirty="0"/>
                    </a:p>
                  </a:txBody>
                  <a:tcPr/>
                </a:tc>
              </a:tr>
              <a:tr h="370840">
                <a:tc>
                  <a:txBody>
                    <a:bodyPr/>
                    <a:lstStyle/>
                    <a:p>
                      <a:r>
                        <a:rPr lang="en-US" sz="1800" b="1" dirty="0" smtClean="0"/>
                        <a:t>Upland percolation basin</a:t>
                      </a:r>
                      <a:endParaRPr lang="en-US" dirty="0"/>
                    </a:p>
                  </a:txBody>
                  <a:tcPr/>
                </a:tc>
                <a:tc>
                  <a:txBody>
                    <a:bodyPr/>
                    <a:lstStyle/>
                    <a:p>
                      <a:pPr algn="ctr"/>
                      <a:r>
                        <a:rPr lang="en-US" dirty="0" smtClean="0"/>
                        <a:t>$300,000</a:t>
                      </a:r>
                      <a:endParaRPr lang="en-US" dirty="0"/>
                    </a:p>
                  </a:txBody>
                  <a:tcPr/>
                </a:tc>
                <a:tc>
                  <a:txBody>
                    <a:bodyPr/>
                    <a:lstStyle/>
                    <a:p>
                      <a:pPr algn="ctr"/>
                      <a:r>
                        <a:rPr lang="en-US" dirty="0" smtClean="0"/>
                        <a:t>30% to 50%</a:t>
                      </a:r>
                      <a:endParaRPr lang="en-US" dirty="0"/>
                    </a:p>
                  </a:txBody>
                  <a:tcPr/>
                </a:tc>
                <a:tc>
                  <a:txBody>
                    <a:bodyPr/>
                    <a:lstStyle/>
                    <a:p>
                      <a:pPr algn="ctr"/>
                      <a:r>
                        <a:rPr lang="en-US" dirty="0" smtClean="0"/>
                        <a:t>12 to 20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Sediment removal </a:t>
                      </a:r>
                    </a:p>
                  </a:txBody>
                  <a:tcPr/>
                </a:tc>
                <a:tc>
                  <a:txBody>
                    <a:bodyPr/>
                    <a:lstStyle/>
                    <a:p>
                      <a:pPr algn="ctr"/>
                      <a:r>
                        <a:rPr lang="en-US" dirty="0" smtClean="0"/>
                        <a:t>$500,000</a:t>
                      </a:r>
                      <a:endParaRPr lang="en-US" dirty="0"/>
                    </a:p>
                  </a:txBody>
                  <a:tcPr/>
                </a:tc>
                <a:tc>
                  <a:txBody>
                    <a:bodyPr/>
                    <a:lstStyle/>
                    <a:p>
                      <a:pPr algn="ctr"/>
                      <a:r>
                        <a:rPr lang="en-US" dirty="0" smtClean="0"/>
                        <a:t>0% to 25%</a:t>
                      </a:r>
                      <a:endParaRPr lang="en-US" dirty="0"/>
                    </a:p>
                  </a:txBody>
                  <a:tcPr/>
                </a:tc>
                <a:tc>
                  <a:txBody>
                    <a:bodyPr/>
                    <a:lstStyle/>
                    <a:p>
                      <a:pPr algn="ctr"/>
                      <a:r>
                        <a:rPr lang="en-US" dirty="0" smtClean="0"/>
                        <a:t>0 to 10</a:t>
                      </a:r>
                      <a:endParaRPr lang="en-US" dirty="0"/>
                    </a:p>
                  </a:txBody>
                  <a:tcPr/>
                </a:tc>
              </a:tr>
            </a:tbl>
          </a:graphicData>
        </a:graphic>
      </p:graphicFrame>
      <p:sp>
        <p:nvSpPr>
          <p:cNvPr id="4" name="TextBox 3"/>
          <p:cNvSpPr txBox="1"/>
          <p:nvPr/>
        </p:nvSpPr>
        <p:spPr>
          <a:xfrm>
            <a:off x="968987" y="5704764"/>
            <a:ext cx="7219666" cy="923330"/>
          </a:xfrm>
          <a:prstGeom prst="rect">
            <a:avLst/>
          </a:prstGeom>
          <a:noFill/>
        </p:spPr>
        <p:txBody>
          <a:bodyPr wrap="square" rtlCol="0">
            <a:spAutoFit/>
          </a:bodyPr>
          <a:lstStyle/>
          <a:p>
            <a:pPr marL="285750" indent="-285750">
              <a:buFont typeface="Arial" pitchFamily="34" charset="0"/>
              <a:buChar char="•"/>
            </a:pPr>
            <a:r>
              <a:rPr lang="en-US" dirty="0" smtClean="0"/>
              <a:t>Cost based on implementation at 40 acre playa </a:t>
            </a:r>
            <a:endParaRPr lang="en-US" dirty="0"/>
          </a:p>
          <a:p>
            <a:pPr marL="285750" indent="-285750">
              <a:buFont typeface="Arial" pitchFamily="34" charset="0"/>
              <a:buChar char="•"/>
            </a:pPr>
            <a:r>
              <a:rPr lang="en-US" dirty="0" smtClean="0"/>
              <a:t>Effectiveness expressed as percentage of runoff converted to recharge</a:t>
            </a:r>
          </a:p>
          <a:p>
            <a:pPr marL="285750" indent="-285750">
              <a:buFont typeface="Arial" pitchFamily="34" charset="0"/>
              <a:buChar char="•"/>
            </a:pPr>
            <a:r>
              <a:rPr lang="en-US" dirty="0" smtClean="0"/>
              <a:t>Volume based on 40 acre feet per year runoff to playa </a:t>
            </a:r>
            <a:endParaRPr lang="en-US" dirty="0"/>
          </a:p>
        </p:txBody>
      </p:sp>
    </p:spTree>
    <p:extLst>
      <p:ext uri="{BB962C8B-B14F-4D97-AF65-F5344CB8AC3E}">
        <p14:creationId xmlns:p14="http://schemas.microsoft.com/office/powerpoint/2010/main" val="2075610366"/>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273050"/>
            <a:ext cx="3493827" cy="1162050"/>
          </a:xfrm>
        </p:spPr>
        <p:txBody>
          <a:bodyPr>
            <a:noAutofit/>
          </a:bodyPr>
          <a:lstStyle/>
          <a:p>
            <a:r>
              <a:rPr lang="en-US" sz="2800" dirty="0" smtClean="0"/>
              <a:t>Groundwater Recharge Assessment</a:t>
            </a:r>
            <a:endParaRPr lang="en-US" sz="2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1012" y="347121"/>
            <a:ext cx="2733675" cy="1676400"/>
          </a:xfrm>
        </p:spPr>
      </p:pic>
      <p:sp>
        <p:nvSpPr>
          <p:cNvPr id="4" name="Text Placeholder 3"/>
          <p:cNvSpPr>
            <a:spLocks noGrp="1"/>
          </p:cNvSpPr>
          <p:nvPr>
            <p:ph type="body" sz="half" idx="2"/>
          </p:nvPr>
        </p:nvSpPr>
        <p:spPr>
          <a:xfrm>
            <a:off x="457200" y="1435100"/>
            <a:ext cx="3742267" cy="4691063"/>
          </a:xfrm>
        </p:spPr>
        <p:txBody>
          <a:bodyPr>
            <a:normAutofit/>
          </a:bodyPr>
          <a:lstStyle/>
          <a:p>
            <a:r>
              <a:rPr lang="en-US" sz="2000" dirty="0" smtClean="0"/>
              <a:t>Analysis needs to consider:</a:t>
            </a:r>
          </a:p>
          <a:p>
            <a:pPr marL="285750" indent="-285750">
              <a:buFont typeface="Arial" pitchFamily="34" charset="0"/>
              <a:buChar char="•"/>
            </a:pPr>
            <a:r>
              <a:rPr lang="en-US" sz="2000" dirty="0" smtClean="0"/>
              <a:t>Water use</a:t>
            </a:r>
          </a:p>
          <a:p>
            <a:pPr marL="285750" indent="-285750">
              <a:buFont typeface="Arial" pitchFamily="34" charset="0"/>
              <a:buChar char="•"/>
            </a:pPr>
            <a:r>
              <a:rPr lang="en-US" sz="2000" dirty="0" smtClean="0"/>
              <a:t>Value of water</a:t>
            </a:r>
          </a:p>
          <a:p>
            <a:pPr marL="285750" indent="-285750">
              <a:buFont typeface="Arial" pitchFamily="34" charset="0"/>
              <a:buChar char="•"/>
            </a:pPr>
            <a:r>
              <a:rPr lang="en-US" sz="2000" dirty="0" smtClean="0"/>
              <a:t>Recharge system costs </a:t>
            </a:r>
          </a:p>
          <a:p>
            <a:pPr marL="285750" indent="-285750">
              <a:buFont typeface="Arial" pitchFamily="34" charset="0"/>
              <a:buChar char="•"/>
            </a:pPr>
            <a:r>
              <a:rPr lang="en-US" sz="2000" dirty="0" smtClean="0"/>
              <a:t>Site specific factors</a:t>
            </a:r>
            <a:endParaRPr lang="en-US"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1071" y="2175935"/>
            <a:ext cx="3824288" cy="2544890"/>
          </a:xfrm>
          <a:prstGeom prst="rect">
            <a:avLst/>
          </a:prstGeom>
        </p:spPr>
      </p:pic>
      <p:sp>
        <p:nvSpPr>
          <p:cNvPr id="3" name="TextBox 2"/>
          <p:cNvSpPr txBox="1"/>
          <p:nvPr/>
        </p:nvSpPr>
        <p:spPr>
          <a:xfrm>
            <a:off x="3986788" y="1972732"/>
            <a:ext cx="3376245" cy="215444"/>
          </a:xfrm>
          <a:prstGeom prst="rect">
            <a:avLst/>
          </a:prstGeom>
          <a:noFill/>
        </p:spPr>
        <p:txBody>
          <a:bodyPr wrap="none" rtlCol="0">
            <a:spAutoFit/>
          </a:bodyPr>
          <a:lstStyle/>
          <a:p>
            <a:r>
              <a:rPr lang="en-US" sz="800" i="1" dirty="0" smtClean="0"/>
              <a:t>San Antonio ASR pipeline construction</a:t>
            </a:r>
            <a:r>
              <a:rPr lang="en-US" sz="800" i="1" dirty="0"/>
              <a:t>; image from http://www.lan-inc.com/</a:t>
            </a:r>
          </a:p>
        </p:txBody>
      </p:sp>
      <p:sp>
        <p:nvSpPr>
          <p:cNvPr id="8" name="TextBox 7"/>
          <p:cNvSpPr txBox="1"/>
          <p:nvPr/>
        </p:nvSpPr>
        <p:spPr>
          <a:xfrm>
            <a:off x="4960424" y="4673598"/>
            <a:ext cx="3879588" cy="215444"/>
          </a:xfrm>
          <a:prstGeom prst="rect">
            <a:avLst/>
          </a:prstGeom>
          <a:noFill/>
        </p:spPr>
        <p:txBody>
          <a:bodyPr wrap="none" rtlCol="0">
            <a:spAutoFit/>
          </a:bodyPr>
          <a:lstStyle/>
          <a:p>
            <a:r>
              <a:rPr lang="en-US" sz="800" i="1" dirty="0" smtClean="0"/>
              <a:t>San Antonio Water System Twin Oaks ASR facility</a:t>
            </a:r>
            <a:r>
              <a:rPr lang="en-US" sz="800" i="1" dirty="0"/>
              <a:t>; image from www.edwardsaquifer.net </a:t>
            </a:r>
          </a:p>
        </p:txBody>
      </p:sp>
      <p:sp>
        <p:nvSpPr>
          <p:cNvPr id="9" name="TextBox 8"/>
          <p:cNvSpPr txBox="1"/>
          <p:nvPr/>
        </p:nvSpPr>
        <p:spPr>
          <a:xfrm>
            <a:off x="1751613" y="6282263"/>
            <a:ext cx="2996333" cy="215444"/>
          </a:xfrm>
          <a:prstGeom prst="rect">
            <a:avLst/>
          </a:prstGeom>
          <a:noFill/>
        </p:spPr>
        <p:txBody>
          <a:bodyPr wrap="none" rtlCol="0">
            <a:spAutoFit/>
          </a:bodyPr>
          <a:lstStyle/>
          <a:p>
            <a:r>
              <a:rPr lang="en-US" sz="800" i="1" dirty="0" smtClean="0"/>
              <a:t>Production well; image from  www.peerlessequipment.com/images</a:t>
            </a:r>
            <a:endParaRPr lang="en-US" sz="800" i="1" dirty="0"/>
          </a:p>
        </p:txBody>
      </p:sp>
      <p:pic>
        <p:nvPicPr>
          <p:cNvPr id="2052" name="Picture 4" descr="Municipal - Industural Image Gallery."/>
          <p:cNvPicPr>
            <a:picLocks noChangeAspect="1" noChangeArrowheads="1"/>
          </p:cNvPicPr>
          <p:nvPr/>
        </p:nvPicPr>
        <p:blipFill rotWithShape="1">
          <a:blip r:embed="rId5">
            <a:extLst>
              <a:ext uri="{28A0092B-C50C-407E-A947-70E740481C1C}">
                <a14:useLocalDpi xmlns:a14="http://schemas.microsoft.com/office/drawing/2010/main" val="0"/>
              </a:ext>
            </a:extLst>
          </a:blip>
          <a:srcRect t="15321"/>
          <a:stretch/>
        </p:blipFill>
        <p:spPr bwMode="auto">
          <a:xfrm>
            <a:off x="1608667" y="4266073"/>
            <a:ext cx="3271307" cy="207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99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25" t="12966" r="48731" b="40190"/>
          <a:stretch/>
        </p:blipFill>
        <p:spPr bwMode="auto">
          <a:xfrm>
            <a:off x="0" y="2743838"/>
            <a:ext cx="2918273" cy="219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descr="https://encrypted-tbn1.gstatic.com/images?q=tbn:ANd9GcTgcAZ5xUbxbonqVfQ7E7fsoMhoTFZCIMTtQotxAK_w5e2Crsjw"/>
          <p:cNvPicPr>
            <a:picLocks noChangeAspect="1" noChangeArrowheads="1"/>
          </p:cNvPicPr>
          <p:nvPr/>
        </p:nvPicPr>
        <p:blipFill rotWithShape="1">
          <a:blip r:embed="rId4">
            <a:extLst>
              <a:ext uri="{28A0092B-C50C-407E-A947-70E740481C1C}">
                <a14:useLocalDpi xmlns:a14="http://schemas.microsoft.com/office/drawing/2010/main" val="0"/>
              </a:ext>
            </a:extLst>
          </a:blip>
          <a:srcRect b="10373"/>
          <a:stretch/>
        </p:blipFill>
        <p:spPr bwMode="auto">
          <a:xfrm>
            <a:off x="6696075" y="976959"/>
            <a:ext cx="2447925" cy="167325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2667000" y="1600200"/>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971800" y="1600200"/>
            <a:ext cx="12192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52600" y="2133600"/>
            <a:ext cx="0" cy="990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High Plains Water Uses</a:t>
            </a:r>
          </a:p>
        </p:txBody>
      </p:sp>
      <p:pic>
        <p:nvPicPr>
          <p:cNvPr id="1026" name="Picture 2" descr="https://encrypted-tbn0.gstatic.com/images?q=tbn:ANd9GcSQDOHTh2nnQ-GpWrpI4eTPvrl-T-W1S1AC1nEuRl3Kg6MAYfQe"/>
          <p:cNvPicPr>
            <a:picLocks noChangeAspect="1" noChangeArrowheads="1"/>
          </p:cNvPicPr>
          <p:nvPr/>
        </p:nvPicPr>
        <p:blipFill rotWithShape="1">
          <a:blip r:embed="rId5">
            <a:extLst>
              <a:ext uri="{28A0092B-C50C-407E-A947-70E740481C1C}">
                <a14:useLocalDpi xmlns:a14="http://schemas.microsoft.com/office/drawing/2010/main" val="0"/>
              </a:ext>
            </a:extLst>
          </a:blip>
          <a:srcRect l="10038" r="14286"/>
          <a:stretch/>
        </p:blipFill>
        <p:spPr bwMode="auto">
          <a:xfrm>
            <a:off x="7187176" y="2736902"/>
            <a:ext cx="1956824"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MIUc5qOf1jBscZE272CTMGVNznafm94xIRC21VDN65HjCPp-3I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5269100"/>
            <a:ext cx="2895600" cy="15811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RD-mDcYTBlMnhPb-niF0AgKPU-SnWC37kj4Y5v3d2Pj-MGZ6y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050998"/>
            <a:ext cx="2244725" cy="17429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0.gstatic.com/images?q=tbn:ANd9GcQHilRXyQ718y8zTiKgrBLh1wkwMkASzW2Hwtd_uqM4_Uw-X3898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3225" y="4943475"/>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Weinber\Documents\Pictures\191_1025\IMGP121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000" t="35440" r="12080" b="24561"/>
          <a:stretch/>
        </p:blipFill>
        <p:spPr bwMode="auto">
          <a:xfrm>
            <a:off x="0" y="988017"/>
            <a:ext cx="2219357" cy="17558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006801420"/>
              </p:ext>
            </p:extLst>
          </p:nvPr>
        </p:nvGraphicFramePr>
        <p:xfrm>
          <a:off x="1524000" y="1437942"/>
          <a:ext cx="5832143" cy="3816565"/>
        </p:xfrm>
        <a:graphic>
          <a:graphicData uri="http://schemas.openxmlformats.org/drawingml/2006/table">
            <a:tbl>
              <a:tblPr firstRow="1" bandRow="1">
                <a:tableStyleId>{5C22544A-7EE6-4342-B048-85BDC9FD1C3A}</a:tableStyleId>
              </a:tblPr>
              <a:tblGrid>
                <a:gridCol w="443254"/>
                <a:gridCol w="1723255"/>
                <a:gridCol w="1867680"/>
                <a:gridCol w="1797954"/>
              </a:tblGrid>
              <a:tr h="448483">
                <a:tc rowSpan="4">
                  <a:txBody>
                    <a:bodyPr/>
                    <a:lstStyle/>
                    <a:p>
                      <a:r>
                        <a:rPr lang="en-US" dirty="0" smtClean="0">
                          <a:solidFill>
                            <a:schemeClr val="bg1"/>
                          </a:solidFill>
                        </a:rPr>
                        <a:t>Dispersed                                Focused</a:t>
                      </a:r>
                      <a:endParaRPr lang="en-US" dirty="0">
                        <a:solidFill>
                          <a:schemeClr val="bg1"/>
                        </a:solidFill>
                      </a:endParaRPr>
                    </a:p>
                  </a:txBody>
                  <a:tcPr vert="vert">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r>
                        <a:rPr lang="en-US" dirty="0" smtClean="0"/>
                        <a:t>Volume,</a:t>
                      </a:r>
                      <a:r>
                        <a:rPr lang="en-US" baseline="0" dirty="0" smtClean="0"/>
                        <a:t> ac-</a:t>
                      </a:r>
                      <a:r>
                        <a:rPr lang="en-US" baseline="0" dirty="0" err="1" smtClean="0"/>
                        <a:t>ft</a:t>
                      </a:r>
                      <a:r>
                        <a:rPr lang="en-US" baseline="0" dirty="0" smtClean="0"/>
                        <a:t>/</a:t>
                      </a:r>
                      <a:r>
                        <a:rPr lang="en-US" baseline="0" dirty="0" err="1" smtClean="0"/>
                        <a:t>yr</a:t>
                      </a:r>
                      <a:endParaRPr lang="en-US" dirty="0" smtClean="0"/>
                    </a:p>
                    <a:p>
                      <a:r>
                        <a:rPr lang="en-US" sz="1600" dirty="0" smtClean="0"/>
                        <a:t>       1 to 10                       10 to 1,000               1,000 to 1,000,000</a:t>
                      </a:r>
                      <a:endParaRPr lang="en-US" sz="1600" dirty="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r>
              <a:tr h="1105850">
                <a:tc vMerge="1">
                  <a:txBody>
                    <a:bodyPr/>
                    <a:lstStyle/>
                    <a:p>
                      <a:endParaRPr lang="en-US" dirty="0"/>
                    </a:p>
                  </a:txBody>
                  <a:tcPr>
                    <a:solidFill>
                      <a:schemeClr val="accent1"/>
                    </a:solidFill>
                  </a:tcPr>
                </a:tc>
                <a:tc>
                  <a:txBody>
                    <a:bodyPr/>
                    <a:lstStyle/>
                    <a:p>
                      <a:r>
                        <a:rPr lang="en-US" dirty="0" smtClean="0"/>
                        <a:t>Rural households &amp; ranching</a:t>
                      </a:r>
                      <a:endParaRPr lang="en-US" dirty="0"/>
                    </a:p>
                  </a:txBody>
                  <a:tcPr anchor="ctr"/>
                </a:tc>
                <a:tc>
                  <a:txBody>
                    <a:bodyPr/>
                    <a:lstStyle/>
                    <a:p>
                      <a:r>
                        <a:rPr lang="en-US" dirty="0" smtClean="0"/>
                        <a:t>Steam electric &amp; manufacturing</a:t>
                      </a:r>
                      <a:r>
                        <a:rPr lang="en-US" baseline="0" dirty="0" smtClean="0"/>
                        <a:t> </a:t>
                      </a:r>
                      <a:endParaRPr lang="en-US" dirty="0"/>
                    </a:p>
                  </a:txBody>
                  <a:tcPr anchor="ctr"/>
                </a:tc>
                <a:tc>
                  <a:txBody>
                    <a:bodyPr/>
                    <a:lstStyle/>
                    <a:p>
                      <a:r>
                        <a:rPr lang="en-US" dirty="0" smtClean="0"/>
                        <a:t>Irrigated agriculture</a:t>
                      </a:r>
                      <a:endParaRPr lang="en-US" dirty="0"/>
                    </a:p>
                  </a:txBody>
                  <a:tcPr anchor="ctr">
                    <a:lnR w="19050" cap="flat" cmpd="sng" algn="ctr">
                      <a:solidFill>
                        <a:schemeClr val="tx1"/>
                      </a:solidFill>
                      <a:prstDash val="solid"/>
                      <a:round/>
                      <a:headEnd type="none" w="med" len="med"/>
                      <a:tailEnd type="none" w="med" len="med"/>
                    </a:lnR>
                  </a:tcPr>
                </a:tc>
              </a:tr>
              <a:tr h="1105850">
                <a:tc vMerge="1">
                  <a:txBody>
                    <a:bodyPr/>
                    <a:lstStyle/>
                    <a:p>
                      <a:endParaRPr lang="en-US" dirty="0"/>
                    </a:p>
                  </a:txBody>
                  <a:tcPr>
                    <a:solidFill>
                      <a:schemeClr val="accent1"/>
                    </a:solidFill>
                  </a:tcPr>
                </a:tc>
                <a:tc>
                  <a:txBody>
                    <a:bodyPr/>
                    <a:lstStyle/>
                    <a:p>
                      <a:r>
                        <a:rPr lang="en-US" dirty="0" smtClean="0"/>
                        <a:t>Suburban </a:t>
                      </a:r>
                      <a:r>
                        <a:rPr lang="en-US" dirty="0" err="1" smtClean="0"/>
                        <a:t>ranchette</a:t>
                      </a:r>
                      <a:endParaRPr lang="en-US" dirty="0"/>
                    </a:p>
                  </a:txBody>
                  <a:tcPr anchor="ctr"/>
                </a:tc>
                <a:tc>
                  <a:txBody>
                    <a:bodyPr/>
                    <a:lstStyle/>
                    <a:p>
                      <a:r>
                        <a:rPr lang="en-US" dirty="0" smtClean="0"/>
                        <a:t>Small</a:t>
                      </a:r>
                      <a:r>
                        <a:rPr lang="en-US" baseline="0" dirty="0" smtClean="0"/>
                        <a:t> urban centers</a:t>
                      </a:r>
                      <a:endParaRPr lang="en-US" dirty="0"/>
                    </a:p>
                  </a:txBody>
                  <a:tcPr anchor="ctr"/>
                </a:tc>
                <a:tc>
                  <a:txBody>
                    <a:bodyPr/>
                    <a:lstStyle/>
                    <a:p>
                      <a:r>
                        <a:rPr lang="en-US" dirty="0" smtClean="0"/>
                        <a:t>Oil field/</a:t>
                      </a:r>
                      <a:r>
                        <a:rPr lang="en-US" baseline="0" dirty="0" smtClean="0"/>
                        <a:t> h</a:t>
                      </a:r>
                      <a:r>
                        <a:rPr lang="en-US" dirty="0" smtClean="0"/>
                        <a:t>ydraulic fracturing</a:t>
                      </a:r>
                      <a:endParaRPr lang="en-US" dirty="0"/>
                    </a:p>
                  </a:txBody>
                  <a:tcPr anchor="ctr">
                    <a:lnR w="19050" cap="flat" cmpd="sng" algn="ctr">
                      <a:solidFill>
                        <a:schemeClr val="tx1"/>
                      </a:solidFill>
                      <a:prstDash val="solid"/>
                      <a:round/>
                      <a:headEnd type="none" w="med" len="med"/>
                      <a:tailEnd type="none" w="med" len="med"/>
                    </a:lnR>
                  </a:tcPr>
                </a:tc>
              </a:tr>
              <a:tr h="995265">
                <a:tc vMerge="1">
                  <a:txBody>
                    <a:bodyPr/>
                    <a:lstStyle/>
                    <a:p>
                      <a:endParaRPr lang="en-US" dirty="0"/>
                    </a:p>
                  </a:txBody>
                  <a:tcPr>
                    <a:solidFill>
                      <a:schemeClr val="accent1"/>
                    </a:solidFill>
                  </a:tcPr>
                </a:tc>
                <a:tc>
                  <a:txBody>
                    <a:bodyPr/>
                    <a:lstStyle/>
                    <a:p>
                      <a:r>
                        <a:rPr lang="en-US" dirty="0" smtClean="0"/>
                        <a:t>Colonia</a:t>
                      </a:r>
                      <a:endParaRPr lang="en-US" dirty="0"/>
                    </a:p>
                  </a:txBody>
                  <a:tcPr anchor="ctr">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Feedlots &amp;</a:t>
                      </a:r>
                      <a:r>
                        <a:rPr lang="en-US" baseline="0" dirty="0" smtClean="0"/>
                        <a:t> dairies</a:t>
                      </a:r>
                      <a:endParaRPr lang="en-US" dirty="0" smtClean="0"/>
                    </a:p>
                  </a:txBody>
                  <a:tcPr anchor="ctr">
                    <a:lnB w="19050" cap="flat" cmpd="sng" algn="ctr">
                      <a:solidFill>
                        <a:schemeClr val="tx1"/>
                      </a:solidFill>
                      <a:prstDash val="solid"/>
                      <a:round/>
                      <a:headEnd type="none" w="med" len="med"/>
                      <a:tailEnd type="none" w="med" len="med"/>
                    </a:lnB>
                  </a:tcPr>
                </a:tc>
                <a:tc>
                  <a:txBody>
                    <a:bodyPr/>
                    <a:lstStyle/>
                    <a:p>
                      <a:r>
                        <a:rPr lang="en-US" dirty="0" smtClean="0"/>
                        <a:t>Large municipal</a:t>
                      </a:r>
                      <a:endParaRPr lang="en-US" dirty="0"/>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cxnSp>
        <p:nvCxnSpPr>
          <p:cNvPr id="16" name="Straight Arrow Connector 15"/>
          <p:cNvCxnSpPr/>
          <p:nvPr/>
        </p:nvCxnSpPr>
        <p:spPr>
          <a:xfrm>
            <a:off x="3804516" y="1605369"/>
            <a:ext cx="12192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19024" y="2665709"/>
            <a:ext cx="0" cy="990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251882" y="2074461"/>
            <a:ext cx="2047164" cy="2265528"/>
          </a:xfrm>
          <a:prstGeom prst="ellipse">
            <a:avLst/>
          </a:prstGeom>
          <a:noFill/>
          <a:ln w="3810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585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551528" cy="1162050"/>
          </a:xfrm>
        </p:spPr>
        <p:txBody>
          <a:bodyPr>
            <a:noAutofit/>
          </a:bodyPr>
          <a:lstStyle/>
          <a:p>
            <a:r>
              <a:rPr lang="en-US" sz="3200" dirty="0" smtClean="0"/>
              <a:t>Playa Modification Summary</a:t>
            </a:r>
            <a:endParaRPr lang="en-US" sz="3200" dirty="0"/>
          </a:p>
        </p:txBody>
      </p:sp>
      <p:sp>
        <p:nvSpPr>
          <p:cNvPr id="4" name="Text Placeholder 3"/>
          <p:cNvSpPr>
            <a:spLocks noGrp="1"/>
          </p:cNvSpPr>
          <p:nvPr>
            <p:ph type="body" sz="half" idx="2"/>
          </p:nvPr>
        </p:nvSpPr>
        <p:spPr>
          <a:xfrm>
            <a:off x="457200" y="1435100"/>
            <a:ext cx="3978322" cy="4691063"/>
          </a:xfrm>
        </p:spPr>
        <p:txBody>
          <a:bodyPr>
            <a:noAutofit/>
          </a:bodyPr>
          <a:lstStyle/>
          <a:p>
            <a:pPr marL="285750" indent="-285750">
              <a:buFont typeface="Arial" pitchFamily="34" charset="0"/>
              <a:buChar char="•"/>
            </a:pPr>
            <a:r>
              <a:rPr lang="en-US" sz="2000" dirty="0" smtClean="0"/>
              <a:t>Use GIS tools to select larger playas with highest yield</a:t>
            </a:r>
          </a:p>
          <a:p>
            <a:pPr marL="285750" indent="-285750">
              <a:buFont typeface="Arial" pitchFamily="34" charset="0"/>
              <a:buChar char="•"/>
            </a:pPr>
            <a:r>
              <a:rPr lang="en-US" sz="2000" dirty="0" smtClean="0"/>
              <a:t>Playa modifications best </a:t>
            </a:r>
            <a:r>
              <a:rPr lang="en-US" sz="2000" dirty="0"/>
              <a:t>suited </a:t>
            </a:r>
            <a:r>
              <a:rPr lang="en-US" sz="2000" dirty="0" smtClean="0"/>
              <a:t>as long-term option for:</a:t>
            </a:r>
          </a:p>
          <a:p>
            <a:pPr marL="742950" lvl="1" indent="-285750">
              <a:buFont typeface="Arial" pitchFamily="34" charset="0"/>
              <a:buChar char="•"/>
            </a:pPr>
            <a:r>
              <a:rPr lang="en-US" sz="1800" dirty="0"/>
              <a:t>S</a:t>
            </a:r>
            <a:r>
              <a:rPr lang="en-US" sz="1800" dirty="0" smtClean="0"/>
              <a:t>mall </a:t>
            </a:r>
            <a:r>
              <a:rPr lang="en-US" sz="1800" dirty="0"/>
              <a:t>urban </a:t>
            </a:r>
            <a:r>
              <a:rPr lang="en-US" sz="1800" dirty="0" smtClean="0"/>
              <a:t>centers</a:t>
            </a:r>
          </a:p>
          <a:p>
            <a:pPr marL="742950" lvl="1" indent="-285750">
              <a:buFont typeface="Arial" pitchFamily="34" charset="0"/>
              <a:buChar char="•"/>
            </a:pPr>
            <a:r>
              <a:rPr lang="en-US" sz="1800" dirty="0" smtClean="0"/>
              <a:t>Feedlots </a:t>
            </a:r>
            <a:r>
              <a:rPr lang="en-US" sz="1800" dirty="0"/>
              <a:t>and </a:t>
            </a:r>
            <a:r>
              <a:rPr lang="en-US" sz="1800" dirty="0" smtClean="0"/>
              <a:t>dairies  </a:t>
            </a:r>
          </a:p>
          <a:p>
            <a:pPr marL="742950" lvl="1" indent="-285750">
              <a:buFont typeface="Arial" pitchFamily="34" charset="0"/>
              <a:buChar char="•"/>
            </a:pPr>
            <a:r>
              <a:rPr lang="en-US" sz="1800" dirty="0" smtClean="0"/>
              <a:t>Household </a:t>
            </a:r>
            <a:r>
              <a:rPr lang="en-US" sz="1800" dirty="0"/>
              <a:t>and </a:t>
            </a:r>
            <a:r>
              <a:rPr lang="en-US" sz="1800" dirty="0" smtClean="0"/>
              <a:t>ranch use</a:t>
            </a:r>
          </a:p>
          <a:p>
            <a:pPr marL="285750" indent="-285750">
              <a:buFont typeface="Arial" pitchFamily="34" charset="0"/>
              <a:buChar char="•"/>
            </a:pPr>
            <a:r>
              <a:rPr lang="en-US" sz="2000" dirty="0" smtClean="0"/>
              <a:t>Recharge quantities uncertain for most alternatives</a:t>
            </a:r>
            <a:endParaRPr lang="en-US" sz="2000" dirty="0"/>
          </a:p>
        </p:txBody>
      </p:sp>
      <p:pic>
        <p:nvPicPr>
          <p:cNvPr id="4098" name="Picture 2" descr="C:\Users\aweinber\Pictures\Herring 3 IMGP0029.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510583" y="1793096"/>
            <a:ext cx="4155744" cy="341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76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705367" cy="1162050"/>
          </a:xfrm>
        </p:spPr>
        <p:txBody>
          <a:bodyPr>
            <a:normAutofit/>
          </a:bodyPr>
          <a:lstStyle/>
          <a:p>
            <a:r>
              <a:rPr lang="en-US" sz="2800" dirty="0" smtClean="0"/>
              <a:t>Acknowledgements</a:t>
            </a:r>
            <a:endParaRPr lang="en-US" sz="2800" dirty="0"/>
          </a:p>
        </p:txBody>
      </p:sp>
      <p:sp>
        <p:nvSpPr>
          <p:cNvPr id="4" name="Text Placeholder 3"/>
          <p:cNvSpPr>
            <a:spLocks noGrp="1"/>
          </p:cNvSpPr>
          <p:nvPr>
            <p:ph type="body" sz="half" idx="2"/>
          </p:nvPr>
        </p:nvSpPr>
        <p:spPr>
          <a:xfrm>
            <a:off x="354841" y="1899132"/>
            <a:ext cx="3493827" cy="2440863"/>
          </a:xfrm>
        </p:spPr>
        <p:txBody>
          <a:bodyPr>
            <a:noAutofit/>
          </a:bodyPr>
          <a:lstStyle/>
          <a:p>
            <a:r>
              <a:rPr lang="en-US" sz="1600" dirty="0" smtClean="0"/>
              <a:t>Cody </a:t>
            </a:r>
            <a:r>
              <a:rPr lang="en-US" sz="1600" dirty="0" err="1" smtClean="0"/>
              <a:t>Byars</a:t>
            </a:r>
            <a:r>
              <a:rPr lang="en-US" sz="1600" dirty="0" smtClean="0"/>
              <a:t>, </a:t>
            </a:r>
            <a:r>
              <a:rPr lang="en-US" sz="1600" dirty="0"/>
              <a:t>USDA/ARS </a:t>
            </a:r>
            <a:r>
              <a:rPr lang="en-US" sz="1600" dirty="0" smtClean="0"/>
              <a:t>Lubbock</a:t>
            </a:r>
            <a:endParaRPr lang="en-US" sz="1600" b="1" dirty="0" smtClean="0"/>
          </a:p>
          <a:p>
            <a:r>
              <a:rPr lang="en-US" sz="1600" dirty="0" smtClean="0"/>
              <a:t>Cole Camp, Panhandle GCD</a:t>
            </a:r>
          </a:p>
          <a:p>
            <a:r>
              <a:rPr lang="en-US" sz="1600" dirty="0" smtClean="0"/>
              <a:t>Gerald </a:t>
            </a:r>
            <a:r>
              <a:rPr lang="en-US" sz="1600" dirty="0" err="1" smtClean="0"/>
              <a:t>Crenwelge</a:t>
            </a:r>
            <a:r>
              <a:rPr lang="en-US" sz="1600" dirty="0" smtClean="0"/>
              <a:t>,  High Plains UGCD #1</a:t>
            </a:r>
          </a:p>
          <a:p>
            <a:r>
              <a:rPr lang="en-US" sz="1600" dirty="0" smtClean="0"/>
              <a:t>Dennis </a:t>
            </a:r>
            <a:r>
              <a:rPr lang="en-US" sz="1600" dirty="0" err="1"/>
              <a:t>Gitz</a:t>
            </a:r>
            <a:r>
              <a:rPr lang="en-US" sz="1600" dirty="0"/>
              <a:t> , USDA/ARS Lubbock</a:t>
            </a:r>
          </a:p>
          <a:p>
            <a:r>
              <a:rPr lang="en-US" sz="1600" dirty="0" smtClean="0"/>
              <a:t>Ken Rainwater, Texas Tech University</a:t>
            </a:r>
          </a:p>
          <a:p>
            <a:r>
              <a:rPr lang="en-US" sz="1600" dirty="0" smtClean="0"/>
              <a:t>Rick </a:t>
            </a:r>
            <a:r>
              <a:rPr lang="en-US" sz="1600" dirty="0" err="1"/>
              <a:t>Zartman</a:t>
            </a:r>
            <a:r>
              <a:rPr lang="en-US" sz="1600" dirty="0" smtClean="0"/>
              <a:t>, </a:t>
            </a:r>
            <a:r>
              <a:rPr lang="en-US" sz="1600" dirty="0"/>
              <a:t>Texas Tech </a:t>
            </a:r>
            <a:r>
              <a:rPr lang="en-US" sz="1600" dirty="0" smtClean="0"/>
              <a:t>University</a:t>
            </a:r>
          </a:p>
          <a:p>
            <a:pPr algn="ctr"/>
            <a:r>
              <a:rPr lang="en-US" sz="1600" dirty="0" smtClean="0"/>
              <a:t>and </a:t>
            </a:r>
          </a:p>
          <a:p>
            <a:pPr algn="ctr"/>
            <a:r>
              <a:rPr lang="en-US" sz="1600" b="1" dirty="0" smtClean="0"/>
              <a:t>The participating landowners of the Texas High Plains</a:t>
            </a:r>
            <a:endParaRPr lang="en-US" sz="1600" b="1" dirty="0"/>
          </a:p>
          <a:p>
            <a:endParaRPr lang="en-US" sz="1600"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62316" y="1282700"/>
            <a:ext cx="4824484" cy="3833812"/>
          </a:xfrm>
        </p:spPr>
      </p:pic>
      <p:sp>
        <p:nvSpPr>
          <p:cNvPr id="8" name="TextBox 7"/>
          <p:cNvSpPr txBox="1"/>
          <p:nvPr/>
        </p:nvSpPr>
        <p:spPr>
          <a:xfrm>
            <a:off x="2497560" y="5540991"/>
            <a:ext cx="4165820" cy="923330"/>
          </a:xfrm>
          <a:prstGeom prst="rect">
            <a:avLst/>
          </a:prstGeom>
          <a:noFill/>
        </p:spPr>
        <p:txBody>
          <a:bodyPr wrap="none" rtlCol="0">
            <a:spAutoFit/>
          </a:bodyPr>
          <a:lstStyle/>
          <a:p>
            <a:pPr algn="ctr"/>
            <a:r>
              <a:rPr lang="en-US" dirty="0" smtClean="0"/>
              <a:t>For additional information, please contact </a:t>
            </a:r>
          </a:p>
          <a:p>
            <a:pPr algn="ctr"/>
            <a:r>
              <a:rPr lang="en-US" dirty="0" smtClean="0">
                <a:hlinkClick r:id="rId4"/>
              </a:rPr>
              <a:t>andrew.weinberg@twdb.texas.gov</a:t>
            </a:r>
            <a:endParaRPr lang="en-US" dirty="0" smtClean="0"/>
          </a:p>
          <a:p>
            <a:pPr algn="ctr"/>
            <a:r>
              <a:rPr lang="en-US" dirty="0" smtClean="0"/>
              <a:t>512-463-3210</a:t>
            </a:r>
            <a:endParaRPr lang="en-US" dirty="0"/>
          </a:p>
        </p:txBody>
      </p:sp>
    </p:spTree>
    <p:extLst>
      <p:ext uri="{BB962C8B-B14F-4D97-AF65-F5344CB8AC3E}">
        <p14:creationId xmlns:p14="http://schemas.microsoft.com/office/powerpoint/2010/main" val="633350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3050"/>
            <a:ext cx="3769743" cy="1162050"/>
          </a:xfrm>
        </p:spPr>
        <p:txBody>
          <a:bodyPr anchor="t">
            <a:normAutofit/>
          </a:bodyPr>
          <a:lstStyle/>
          <a:p>
            <a:r>
              <a:rPr lang="en-US" sz="2800" dirty="0" smtClean="0"/>
              <a:t>Texas Playa Geography</a:t>
            </a:r>
            <a:endParaRPr lang="en-US" sz="2800" dirty="0"/>
          </a:p>
        </p:txBody>
      </p:sp>
      <p:sp>
        <p:nvSpPr>
          <p:cNvPr id="4" name="Text Placeholder 3"/>
          <p:cNvSpPr>
            <a:spLocks noGrp="1"/>
          </p:cNvSpPr>
          <p:nvPr>
            <p:ph type="body" sz="half" idx="2"/>
          </p:nvPr>
        </p:nvSpPr>
        <p:spPr>
          <a:xfrm>
            <a:off x="480447" y="831298"/>
            <a:ext cx="3953530" cy="1416588"/>
          </a:xfrm>
        </p:spPr>
        <p:txBody>
          <a:bodyPr>
            <a:noAutofit/>
          </a:bodyPr>
          <a:lstStyle/>
          <a:p>
            <a:pPr marL="285750" indent="-285750">
              <a:buFont typeface="Arial" pitchFamily="34" charset="0"/>
              <a:buChar char="•"/>
            </a:pPr>
            <a:r>
              <a:rPr lang="en-US" sz="1800" dirty="0" smtClean="0"/>
              <a:t>19,229 mapped playas</a:t>
            </a:r>
          </a:p>
          <a:p>
            <a:pPr marL="285750" indent="-285750">
              <a:buFont typeface="Arial" pitchFamily="34" charset="0"/>
              <a:buChar char="•"/>
            </a:pPr>
            <a:r>
              <a:rPr lang="en-US" sz="1800" dirty="0" smtClean="0"/>
              <a:t>Closed basins with </a:t>
            </a:r>
            <a:r>
              <a:rPr lang="en-US" sz="1800" dirty="0"/>
              <a:t>clay bottoms</a:t>
            </a:r>
          </a:p>
          <a:p>
            <a:pPr marL="285750" indent="-285750">
              <a:buFont typeface="Arial" pitchFamily="34" charset="0"/>
              <a:buChar char="•"/>
            </a:pPr>
            <a:r>
              <a:rPr lang="en-US" sz="1800" dirty="0" smtClean="0"/>
              <a:t>Average 18.77 acres in area</a:t>
            </a:r>
          </a:p>
          <a:p>
            <a:pPr marL="285750" indent="-285750">
              <a:buFont typeface="Arial" pitchFamily="34" charset="0"/>
              <a:buChar char="•"/>
            </a:pPr>
            <a:r>
              <a:rPr lang="en-US" sz="1800" dirty="0" smtClean="0"/>
              <a:t>Most basins &lt; 10 feet total depth</a:t>
            </a:r>
          </a:p>
          <a:p>
            <a:pPr marL="285750" indent="-285750">
              <a:buFont typeface="Arial" pitchFamily="34" charset="0"/>
              <a:buChar char="•"/>
            </a:pPr>
            <a:r>
              <a:rPr lang="en-US" sz="1800" dirty="0" smtClean="0"/>
              <a:t>Capture 80% to 90% of runoff</a:t>
            </a:r>
          </a:p>
          <a:p>
            <a:pPr marL="285750" indent="-285750">
              <a:buFont typeface="Arial" pitchFamily="34" charset="0"/>
              <a:buChar char="•"/>
            </a:pPr>
            <a:endParaRPr lang="en-US" sz="1800" dirty="0"/>
          </a:p>
          <a:p>
            <a:pPr marL="285750" indent="-285750">
              <a:buFont typeface="Arial" pitchFamily="34" charset="0"/>
              <a:buChar char="•"/>
            </a:pPr>
            <a:endParaRPr lang="en-US" sz="1800" dirty="0" smtClean="0"/>
          </a:p>
          <a:p>
            <a:pPr marL="285750" indent="-285750">
              <a:buFont typeface="Arial" pitchFamily="34" charset="0"/>
              <a:buChar char="•"/>
            </a:pPr>
            <a:endParaRPr lang="en-US" sz="1800" dirty="0"/>
          </a:p>
          <a:p>
            <a:pPr marL="285750" indent="-285750">
              <a:buFont typeface="Arial" pitchFamily="34" charset="0"/>
              <a:buChar char="•"/>
            </a:pPr>
            <a:endParaRPr lang="en-US" sz="1800" dirty="0"/>
          </a:p>
        </p:txBody>
      </p:sp>
      <p:pic>
        <p:nvPicPr>
          <p:cNvPr id="7" name="Content Placeholder 6"/>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rcRect l="13439" t="6272" r="43963" b="3485"/>
          <a:stretch/>
        </p:blipFill>
        <p:spPr>
          <a:xfrm>
            <a:off x="4567826" y="116238"/>
            <a:ext cx="4089346" cy="6694304"/>
          </a:xfrm>
          <a:ln w="9525">
            <a:solidFill>
              <a:schemeClr val="tx1"/>
            </a:solidFill>
          </a:ln>
        </p:spPr>
      </p:pic>
      <p:graphicFrame>
        <p:nvGraphicFramePr>
          <p:cNvPr id="8" name="Chart 7"/>
          <p:cNvGraphicFramePr>
            <a:graphicFrameLocks/>
          </p:cNvGraphicFramePr>
          <p:nvPr>
            <p:extLst>
              <p:ext uri="{D42A27DB-BD31-4B8C-83A1-F6EECF244321}">
                <p14:modId xmlns:p14="http://schemas.microsoft.com/office/powerpoint/2010/main" val="1925401504"/>
              </p:ext>
            </p:extLst>
          </p:nvPr>
        </p:nvGraphicFramePr>
        <p:xfrm>
          <a:off x="85065" y="4844170"/>
          <a:ext cx="3709181" cy="2166230"/>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12000" contrast="5000"/>
                    </a14:imgEffect>
                  </a14:imgLayer>
                </a14:imgProps>
              </a:ext>
              <a:ext uri="{28A0092B-C50C-407E-A947-70E740481C1C}">
                <a14:useLocalDpi xmlns:a14="http://schemas.microsoft.com/office/drawing/2010/main" val="0"/>
              </a:ext>
            </a:extLst>
          </a:blip>
          <a:srcRect l="49928" t="8570" r="9143" b="10857"/>
          <a:stretch/>
        </p:blipFill>
        <p:spPr bwMode="auto">
          <a:xfrm>
            <a:off x="607227" y="2529399"/>
            <a:ext cx="3135611" cy="23147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7637523" y="6420633"/>
            <a:ext cx="617834" cy="0"/>
          </a:xfrm>
          <a:prstGeom prst="line">
            <a:avLst/>
          </a:prstGeom>
          <a:ln w="1587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11414" y="6379054"/>
            <a:ext cx="662361" cy="261610"/>
          </a:xfrm>
          <a:prstGeom prst="rect">
            <a:avLst/>
          </a:prstGeom>
          <a:noFill/>
        </p:spPr>
        <p:txBody>
          <a:bodyPr wrap="none" rtlCol="0">
            <a:spAutoFit/>
          </a:bodyPr>
          <a:lstStyle/>
          <a:p>
            <a:r>
              <a:rPr lang="en-US" sz="1100" dirty="0" smtClean="0"/>
              <a:t>30 miles</a:t>
            </a:r>
            <a:endParaRPr lang="en-US" sz="1100" dirty="0"/>
          </a:p>
        </p:txBody>
      </p:sp>
      <p:cxnSp>
        <p:nvCxnSpPr>
          <p:cNvPr id="11" name="Straight Arrow Connector 10"/>
          <p:cNvCxnSpPr/>
          <p:nvPr/>
        </p:nvCxnSpPr>
        <p:spPr>
          <a:xfrm flipV="1">
            <a:off x="7028194" y="5863899"/>
            <a:ext cx="0" cy="50630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85011" y="6389785"/>
            <a:ext cx="519694" cy="261610"/>
          </a:xfrm>
          <a:prstGeom prst="rect">
            <a:avLst/>
          </a:prstGeom>
          <a:noFill/>
        </p:spPr>
        <p:txBody>
          <a:bodyPr wrap="none" rtlCol="0">
            <a:spAutoFit/>
          </a:bodyPr>
          <a:lstStyle/>
          <a:p>
            <a:r>
              <a:rPr lang="en-US" sz="1100" dirty="0" smtClean="0"/>
              <a:t>North</a:t>
            </a:r>
            <a:endParaRPr lang="en-US" sz="1100" dirty="0"/>
          </a:p>
        </p:txBody>
      </p:sp>
      <p:pic>
        <p:nvPicPr>
          <p:cNvPr id="3" name="Picture 2" descr="http://www.ntxscoopers.com/Outline_of_Texas.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2629" y="4469580"/>
            <a:ext cx="1655201" cy="15794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88352" y="4447642"/>
            <a:ext cx="424282" cy="7680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27339" y="4089190"/>
            <a:ext cx="1166601" cy="307777"/>
          </a:xfrm>
          <a:prstGeom prst="rect">
            <a:avLst/>
          </a:prstGeom>
          <a:noFill/>
        </p:spPr>
        <p:txBody>
          <a:bodyPr wrap="none" rtlCol="0">
            <a:spAutoFit/>
          </a:bodyPr>
          <a:lstStyle/>
          <a:p>
            <a:r>
              <a:rPr lang="en-US" sz="1400" dirty="0" smtClean="0"/>
              <a:t>Area of detail</a:t>
            </a:r>
            <a:endParaRPr lang="en-US" sz="1400" dirty="0"/>
          </a:p>
        </p:txBody>
      </p:sp>
      <p:cxnSp>
        <p:nvCxnSpPr>
          <p:cNvPr id="13" name="Straight Arrow Connector 12"/>
          <p:cNvCxnSpPr>
            <a:stCxn id="6" idx="2"/>
          </p:cNvCxnSpPr>
          <p:nvPr/>
        </p:nvCxnSpPr>
        <p:spPr>
          <a:xfrm flipH="1">
            <a:off x="7841894" y="4396967"/>
            <a:ext cx="268746" cy="2481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50555" y="2939490"/>
            <a:ext cx="1369164" cy="523220"/>
          </a:xfrm>
          <a:prstGeom prst="rect">
            <a:avLst/>
          </a:prstGeom>
          <a:noFill/>
        </p:spPr>
        <p:txBody>
          <a:bodyPr wrap="square" rtlCol="0">
            <a:spAutoFit/>
          </a:bodyPr>
          <a:lstStyle/>
          <a:p>
            <a:r>
              <a:rPr lang="en-US" sz="1400" dirty="0" smtClean="0"/>
              <a:t>Extent of Ogallala Aquifer</a:t>
            </a:r>
            <a:endParaRPr lang="en-US" sz="1400" dirty="0"/>
          </a:p>
        </p:txBody>
      </p:sp>
      <p:cxnSp>
        <p:nvCxnSpPr>
          <p:cNvPr id="19" name="Straight Arrow Connector 18"/>
          <p:cNvCxnSpPr/>
          <p:nvPr/>
        </p:nvCxnSpPr>
        <p:spPr>
          <a:xfrm flipH="1" flipV="1">
            <a:off x="6912864" y="2567635"/>
            <a:ext cx="468173" cy="45354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8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5" y="245754"/>
            <a:ext cx="3446060" cy="1162050"/>
          </a:xfrm>
        </p:spPr>
        <p:txBody>
          <a:bodyPr anchor="t">
            <a:normAutofit/>
          </a:bodyPr>
          <a:lstStyle/>
          <a:p>
            <a:r>
              <a:rPr lang="en-US" sz="2800" dirty="0" smtClean="0"/>
              <a:t>Playa Monitoring Network</a:t>
            </a:r>
            <a:endParaRPr lang="en-US" sz="2800" dirty="0"/>
          </a:p>
        </p:txBody>
      </p:sp>
      <p:sp>
        <p:nvSpPr>
          <p:cNvPr id="4" name="Text Placeholder 3"/>
          <p:cNvSpPr>
            <a:spLocks noGrp="1"/>
          </p:cNvSpPr>
          <p:nvPr>
            <p:ph type="body" sz="half" idx="2"/>
          </p:nvPr>
        </p:nvSpPr>
        <p:spPr>
          <a:xfrm>
            <a:off x="457200" y="1288410"/>
            <a:ext cx="3623481" cy="4883821"/>
          </a:xfrm>
        </p:spPr>
        <p:txBody>
          <a:bodyPr>
            <a:noAutofit/>
          </a:bodyPr>
          <a:lstStyle/>
          <a:p>
            <a:pPr marL="285750" indent="-285750">
              <a:buFont typeface="Arial" pitchFamily="34" charset="0"/>
              <a:buChar char="•"/>
            </a:pPr>
            <a:r>
              <a:rPr lang="en-US" sz="1800" dirty="0" smtClean="0"/>
              <a:t>Water balance monitoring strategy</a:t>
            </a:r>
          </a:p>
          <a:p>
            <a:pPr marL="285750" indent="-285750">
              <a:buFont typeface="Arial" pitchFamily="34" charset="0"/>
              <a:buChar char="•"/>
            </a:pPr>
            <a:r>
              <a:rPr lang="en-US" sz="1800" dirty="0" smtClean="0"/>
              <a:t>Monitoring sites in 15 counties</a:t>
            </a:r>
          </a:p>
          <a:p>
            <a:pPr marL="285750" indent="-285750">
              <a:buFont typeface="Arial" pitchFamily="34" charset="0"/>
              <a:buChar char="•"/>
            </a:pPr>
            <a:r>
              <a:rPr lang="en-US" sz="1800" dirty="0" smtClean="0"/>
              <a:t>34 TWDB sites, established 2011 - 2013</a:t>
            </a:r>
          </a:p>
          <a:p>
            <a:pPr marL="742950" lvl="1" indent="-285750">
              <a:buFont typeface="Arial" pitchFamily="34" charset="0"/>
              <a:buChar char="•"/>
            </a:pPr>
            <a:r>
              <a:rPr lang="en-US" sz="1600" dirty="0" smtClean="0"/>
              <a:t>17 playas with weather stations and soil moisture sensors</a:t>
            </a:r>
          </a:p>
          <a:p>
            <a:pPr marL="742950" lvl="1" indent="-285750">
              <a:buFont typeface="Arial" pitchFamily="34" charset="0"/>
              <a:buChar char="•"/>
            </a:pPr>
            <a:r>
              <a:rPr lang="en-US" sz="1600" dirty="0" smtClean="0"/>
              <a:t>17 playas with water level sensors only</a:t>
            </a:r>
          </a:p>
          <a:p>
            <a:pPr marL="285750" indent="-285750">
              <a:buFont typeface="Arial" pitchFamily="34" charset="0"/>
              <a:buChar char="•"/>
            </a:pPr>
            <a:r>
              <a:rPr lang="en-US" sz="1800" dirty="0" smtClean="0"/>
              <a:t>30 ARS/Texas Tech sites, established 2006 - 2010</a:t>
            </a:r>
          </a:p>
          <a:p>
            <a:pPr marL="742950" lvl="1" indent="-285750">
              <a:buFont typeface="Arial" pitchFamily="34" charset="0"/>
              <a:buChar char="•"/>
            </a:pPr>
            <a:r>
              <a:rPr lang="en-US" sz="1600" dirty="0" smtClean="0"/>
              <a:t>20 playas with weather stations</a:t>
            </a:r>
          </a:p>
          <a:p>
            <a:pPr marL="742950" lvl="1" indent="-285750">
              <a:buFont typeface="Arial" pitchFamily="34" charset="0"/>
              <a:buChar char="•"/>
            </a:pPr>
            <a:r>
              <a:rPr lang="en-US" sz="1600" dirty="0" smtClean="0"/>
              <a:t>10 playas with water level and precipitation only</a:t>
            </a:r>
          </a:p>
          <a:p>
            <a:pPr marL="285750" indent="-285750">
              <a:buFont typeface="Arial" pitchFamily="34" charset="0"/>
              <a:buChar char="•"/>
            </a:pPr>
            <a:r>
              <a:rPr lang="en-US" sz="1800" dirty="0" smtClean="0"/>
              <a:t>Relatively short period of record compared to climate cycles</a:t>
            </a:r>
          </a:p>
          <a:p>
            <a:pPr marL="285750" indent="-285750">
              <a:buFont typeface="Arial" pitchFamily="34" charset="0"/>
              <a:buChar char="•"/>
            </a:pPr>
            <a:endParaRPr lang="en-US" sz="1800" dirty="0" smtClean="0"/>
          </a:p>
        </p:txBody>
      </p:sp>
      <p:pic>
        <p:nvPicPr>
          <p:cNvPr id="7" name="Content Placeholder 6"/>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rightnessContrast bright="1000" contrast="4000"/>
                    </a14:imgEffect>
                  </a14:imgLayer>
                </a14:imgProps>
              </a:ext>
              <a:ext uri="{28A0092B-C50C-407E-A947-70E740481C1C}">
                <a14:useLocalDpi xmlns:a14="http://schemas.microsoft.com/office/drawing/2010/main" val="0"/>
              </a:ext>
            </a:extLst>
          </a:blip>
          <a:srcRect l="16447" t="6666" r="32280" b="4052"/>
          <a:stretch/>
        </p:blipFill>
        <p:spPr>
          <a:xfrm>
            <a:off x="4210761" y="404269"/>
            <a:ext cx="4488730" cy="6038271"/>
          </a:xfrm>
          <a:prstGeom prst="rect">
            <a:avLst/>
          </a:prstGeom>
          <a:ln w="9525">
            <a:solidFill>
              <a:schemeClr val="tx1"/>
            </a:solidFill>
          </a:ln>
        </p:spPr>
      </p:pic>
      <p:grpSp>
        <p:nvGrpSpPr>
          <p:cNvPr id="8" name="Group 7"/>
          <p:cNvGrpSpPr/>
          <p:nvPr/>
        </p:nvGrpSpPr>
        <p:grpSpPr>
          <a:xfrm>
            <a:off x="7290967" y="5104945"/>
            <a:ext cx="1408524" cy="1004646"/>
            <a:chOff x="7503399" y="5140861"/>
            <a:chExt cx="1034183" cy="1038715"/>
          </a:xfrm>
        </p:grpSpPr>
        <p:grpSp>
          <p:nvGrpSpPr>
            <p:cNvPr id="9" name="Group 8"/>
            <p:cNvGrpSpPr/>
            <p:nvPr/>
          </p:nvGrpSpPr>
          <p:grpSpPr>
            <a:xfrm>
              <a:off x="7503399" y="5140861"/>
              <a:ext cx="1034183" cy="945251"/>
              <a:chOff x="-3138049" y="5885823"/>
              <a:chExt cx="1371600" cy="1253653"/>
            </a:xfrm>
          </p:grpSpPr>
          <p:grpSp>
            <p:nvGrpSpPr>
              <p:cNvPr id="12" name="Group 11"/>
              <p:cNvGrpSpPr/>
              <p:nvPr/>
            </p:nvGrpSpPr>
            <p:grpSpPr>
              <a:xfrm>
                <a:off x="-3138049" y="5885823"/>
                <a:ext cx="1371600" cy="1253653"/>
                <a:chOff x="1059047" y="5474343"/>
                <a:chExt cx="1371600" cy="1253653"/>
              </a:xfrm>
              <a:solidFill>
                <a:schemeClr val="bg1"/>
              </a:solidFill>
            </p:grpSpPr>
            <p:sp>
              <p:nvSpPr>
                <p:cNvPr id="14" name="Rectangle 13"/>
                <p:cNvSpPr/>
                <p:nvPr/>
              </p:nvSpPr>
              <p:spPr>
                <a:xfrm>
                  <a:off x="1059047" y="5474343"/>
                  <a:ext cx="1371600" cy="125365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p:cNvSpPr/>
                <p:nvPr/>
              </p:nvSpPr>
              <p:spPr>
                <a:xfrm>
                  <a:off x="1165729" y="5855342"/>
                  <a:ext cx="45719" cy="45719"/>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TextBox 15"/>
                <p:cNvSpPr txBox="1"/>
                <p:nvPr/>
              </p:nvSpPr>
              <p:spPr>
                <a:xfrm>
                  <a:off x="1360212" y="5730741"/>
                  <a:ext cx="1028860" cy="348180"/>
                </a:xfrm>
                <a:prstGeom prst="rect">
                  <a:avLst/>
                </a:prstGeom>
                <a:grpFill/>
              </p:spPr>
              <p:txBody>
                <a:bodyPr wrap="square" rtlCol="0">
                  <a:spAutoFit/>
                </a:bodyPr>
                <a:lstStyle/>
                <a:p>
                  <a:r>
                    <a:rPr lang="en-US" sz="1000" dirty="0" smtClean="0"/>
                    <a:t>Met</a:t>
                  </a:r>
                  <a:r>
                    <a:rPr lang="en-US" sz="1050" dirty="0" smtClean="0"/>
                    <a:t> </a:t>
                  </a:r>
                  <a:r>
                    <a:rPr lang="en-US" sz="1000" dirty="0" smtClean="0"/>
                    <a:t>Station</a:t>
                  </a:r>
                  <a:endParaRPr lang="en-US" sz="1050" dirty="0"/>
                </a:p>
              </p:txBody>
            </p:sp>
            <p:sp>
              <p:nvSpPr>
                <p:cNvPr id="17" name="Oval 16"/>
                <p:cNvSpPr/>
                <p:nvPr/>
              </p:nvSpPr>
              <p:spPr>
                <a:xfrm>
                  <a:off x="1162680" y="6083941"/>
                  <a:ext cx="45719" cy="4571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TextBox 17"/>
                <p:cNvSpPr txBox="1"/>
                <p:nvPr/>
              </p:nvSpPr>
              <p:spPr>
                <a:xfrm>
                  <a:off x="1357166" y="5991085"/>
                  <a:ext cx="1043002" cy="559197"/>
                </a:xfrm>
                <a:prstGeom prst="rect">
                  <a:avLst/>
                </a:prstGeom>
                <a:noFill/>
              </p:spPr>
              <p:txBody>
                <a:bodyPr wrap="square" rtlCol="0">
                  <a:spAutoFit/>
                </a:bodyPr>
                <a:lstStyle/>
                <a:p>
                  <a:r>
                    <a:rPr lang="en-US" sz="1000" dirty="0" smtClean="0"/>
                    <a:t>Water level </a:t>
                  </a:r>
                  <a:r>
                    <a:rPr lang="en-US" sz="1050" dirty="0" smtClean="0"/>
                    <a:t>only</a:t>
                  </a:r>
                  <a:endParaRPr lang="en-US" sz="1000" dirty="0"/>
                </a:p>
              </p:txBody>
            </p:sp>
          </p:grpSp>
          <p:sp>
            <p:nvSpPr>
              <p:cNvPr id="13" name="TextBox 12"/>
              <p:cNvSpPr txBox="1"/>
              <p:nvPr/>
            </p:nvSpPr>
            <p:spPr>
              <a:xfrm>
                <a:off x="-2785065" y="5938007"/>
                <a:ext cx="810434" cy="337628"/>
              </a:xfrm>
              <a:prstGeom prst="rect">
                <a:avLst/>
              </a:prstGeom>
              <a:solidFill>
                <a:schemeClr val="bg1"/>
              </a:solidFill>
            </p:spPr>
            <p:txBody>
              <a:bodyPr wrap="none" rtlCol="0">
                <a:spAutoFit/>
              </a:bodyPr>
              <a:lstStyle/>
              <a:p>
                <a:r>
                  <a:rPr lang="en-US" sz="1000" b="1" dirty="0" smtClean="0"/>
                  <a:t>LEGEND</a:t>
                </a:r>
                <a:endParaRPr lang="en-US" sz="1050" b="1" dirty="0"/>
              </a:p>
            </p:txBody>
          </p:sp>
        </p:grpSp>
        <p:sp>
          <p:nvSpPr>
            <p:cNvPr id="10" name="Oval 9"/>
            <p:cNvSpPr/>
            <p:nvPr/>
          </p:nvSpPr>
          <p:spPr>
            <a:xfrm>
              <a:off x="7593266" y="5893568"/>
              <a:ext cx="34472" cy="34472"/>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TextBox 10"/>
            <p:cNvSpPr txBox="1"/>
            <p:nvPr/>
          </p:nvSpPr>
          <p:spPr>
            <a:xfrm>
              <a:off x="7719812" y="5765898"/>
              <a:ext cx="786422" cy="413678"/>
            </a:xfrm>
            <a:prstGeom prst="rect">
              <a:avLst/>
            </a:prstGeom>
            <a:noFill/>
          </p:spPr>
          <p:txBody>
            <a:bodyPr wrap="square" rtlCol="0">
              <a:spAutoFit/>
            </a:bodyPr>
            <a:lstStyle/>
            <a:p>
              <a:r>
                <a:rPr lang="en-US" sz="1000" dirty="0" smtClean="0"/>
                <a:t>ARS-TTU site</a:t>
              </a:r>
              <a:endParaRPr lang="en-US" sz="1000" dirty="0"/>
            </a:p>
          </p:txBody>
        </p:sp>
      </p:grpSp>
      <p:cxnSp>
        <p:nvCxnSpPr>
          <p:cNvPr id="5" name="Straight Connector 4"/>
          <p:cNvCxnSpPr/>
          <p:nvPr/>
        </p:nvCxnSpPr>
        <p:spPr>
          <a:xfrm>
            <a:off x="7444340" y="6186865"/>
            <a:ext cx="1004552" cy="0"/>
          </a:xfrm>
          <a:prstGeom prst="line">
            <a:avLst/>
          </a:prstGeom>
          <a:ln w="1587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11414" y="6130344"/>
            <a:ext cx="662361" cy="261610"/>
          </a:xfrm>
          <a:prstGeom prst="rect">
            <a:avLst/>
          </a:prstGeom>
          <a:noFill/>
        </p:spPr>
        <p:txBody>
          <a:bodyPr wrap="none" rtlCol="0">
            <a:spAutoFit/>
          </a:bodyPr>
          <a:lstStyle/>
          <a:p>
            <a:r>
              <a:rPr lang="en-US" sz="1100" dirty="0" smtClean="0"/>
              <a:t>30 miles</a:t>
            </a:r>
            <a:endParaRPr lang="en-US" sz="1100" dirty="0"/>
          </a:p>
        </p:txBody>
      </p:sp>
      <p:sp>
        <p:nvSpPr>
          <p:cNvPr id="3" name="Oval 2"/>
          <p:cNvSpPr/>
          <p:nvPr/>
        </p:nvSpPr>
        <p:spPr>
          <a:xfrm>
            <a:off x="5874106" y="2399386"/>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04806" y="3408686"/>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926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smtClean="0"/>
              <a:t>Playa Monitoring Network</a:t>
            </a:r>
            <a:endParaRPr lang="en-US" sz="2800" dirty="0"/>
          </a:p>
        </p:txBody>
      </p:sp>
      <p:sp>
        <p:nvSpPr>
          <p:cNvPr id="4" name="Text Placeholder 3"/>
          <p:cNvSpPr>
            <a:spLocks noGrp="1"/>
          </p:cNvSpPr>
          <p:nvPr>
            <p:ph type="body" sz="half" idx="2"/>
          </p:nvPr>
        </p:nvSpPr>
        <p:spPr>
          <a:xfrm>
            <a:off x="457200" y="1198190"/>
            <a:ext cx="3623481" cy="4883821"/>
          </a:xfrm>
        </p:spPr>
        <p:txBody>
          <a:bodyPr>
            <a:noAutofit/>
          </a:bodyPr>
          <a:lstStyle/>
          <a:p>
            <a:pPr marL="285750" indent="-285750">
              <a:buFont typeface="Arial" pitchFamily="34" charset="0"/>
              <a:buChar char="•"/>
            </a:pPr>
            <a:r>
              <a:rPr lang="en-US" sz="2000" b="1" dirty="0" smtClean="0">
                <a:solidFill>
                  <a:schemeClr val="tx2">
                    <a:lumMod val="75000"/>
                  </a:schemeClr>
                </a:solidFill>
              </a:rPr>
              <a:t>Supplement field data with longer-term Landsat observations</a:t>
            </a:r>
          </a:p>
          <a:p>
            <a:pPr marL="742950" lvl="1" indent="-285750">
              <a:buFont typeface="Arial" pitchFamily="34" charset="0"/>
              <a:buChar char="•"/>
            </a:pPr>
            <a:r>
              <a:rPr lang="en-US" sz="1800" dirty="0" smtClean="0">
                <a:solidFill>
                  <a:schemeClr val="tx2">
                    <a:lumMod val="75000"/>
                  </a:schemeClr>
                </a:solidFill>
              </a:rPr>
              <a:t>47 TWDB and ARS-TTU field sites within path 30/row 36 image tile </a:t>
            </a:r>
          </a:p>
        </p:txBody>
      </p:sp>
      <p:pic>
        <p:nvPicPr>
          <p:cNvPr id="7" name="Content Placeholder 6"/>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rightnessContrast bright="1000" contrast="4000"/>
                    </a14:imgEffect>
                  </a14:imgLayer>
                </a14:imgProps>
              </a:ext>
              <a:ext uri="{28A0092B-C50C-407E-A947-70E740481C1C}">
                <a14:useLocalDpi xmlns:a14="http://schemas.microsoft.com/office/drawing/2010/main" val="0"/>
              </a:ext>
            </a:extLst>
          </a:blip>
          <a:srcRect l="16447" t="6666" r="32280" b="4052"/>
          <a:stretch/>
        </p:blipFill>
        <p:spPr>
          <a:xfrm>
            <a:off x="4191631" y="590855"/>
            <a:ext cx="3878588" cy="5217503"/>
          </a:xfrm>
          <a:prstGeom prst="rect">
            <a:avLst/>
          </a:prstGeom>
          <a:ln w="9525">
            <a:solidFill>
              <a:schemeClr val="tx1"/>
            </a:solidFill>
          </a:ln>
        </p:spPr>
      </p:pic>
      <p:grpSp>
        <p:nvGrpSpPr>
          <p:cNvPr id="8" name="Group 7"/>
          <p:cNvGrpSpPr/>
          <p:nvPr/>
        </p:nvGrpSpPr>
        <p:grpSpPr>
          <a:xfrm>
            <a:off x="7003740" y="4858871"/>
            <a:ext cx="1034183" cy="914248"/>
            <a:chOff x="7503399" y="5140861"/>
            <a:chExt cx="1034183" cy="945251"/>
          </a:xfrm>
        </p:grpSpPr>
        <p:grpSp>
          <p:nvGrpSpPr>
            <p:cNvPr id="9" name="Group 8"/>
            <p:cNvGrpSpPr/>
            <p:nvPr/>
          </p:nvGrpSpPr>
          <p:grpSpPr>
            <a:xfrm>
              <a:off x="7503399" y="5140861"/>
              <a:ext cx="1034183" cy="945251"/>
              <a:chOff x="-3138049" y="5885823"/>
              <a:chExt cx="1371600" cy="1253653"/>
            </a:xfrm>
          </p:grpSpPr>
          <p:grpSp>
            <p:nvGrpSpPr>
              <p:cNvPr id="12" name="Group 11"/>
              <p:cNvGrpSpPr/>
              <p:nvPr/>
            </p:nvGrpSpPr>
            <p:grpSpPr>
              <a:xfrm>
                <a:off x="-3138049" y="5885823"/>
                <a:ext cx="1371600" cy="1253653"/>
                <a:chOff x="1059047" y="5474343"/>
                <a:chExt cx="1371600" cy="1253653"/>
              </a:xfrm>
              <a:solidFill>
                <a:schemeClr val="bg1"/>
              </a:solidFill>
            </p:grpSpPr>
            <p:sp>
              <p:nvSpPr>
                <p:cNvPr id="14" name="Rectangle 13"/>
                <p:cNvSpPr/>
                <p:nvPr/>
              </p:nvSpPr>
              <p:spPr>
                <a:xfrm>
                  <a:off x="1059047" y="5474343"/>
                  <a:ext cx="1371600" cy="125365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Oval 14"/>
                <p:cNvSpPr/>
                <p:nvPr/>
              </p:nvSpPr>
              <p:spPr>
                <a:xfrm>
                  <a:off x="1165729" y="5855342"/>
                  <a:ext cx="45719" cy="45719"/>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6" name="TextBox 15"/>
                <p:cNvSpPr txBox="1"/>
                <p:nvPr/>
              </p:nvSpPr>
              <p:spPr>
                <a:xfrm>
                  <a:off x="1360212" y="5730742"/>
                  <a:ext cx="901852" cy="306144"/>
                </a:xfrm>
                <a:prstGeom prst="rect">
                  <a:avLst/>
                </a:prstGeom>
                <a:grpFill/>
              </p:spPr>
              <p:txBody>
                <a:bodyPr wrap="none" rtlCol="0">
                  <a:spAutoFit/>
                </a:bodyPr>
                <a:lstStyle/>
                <a:p>
                  <a:r>
                    <a:rPr lang="en-US" sz="800" dirty="0" smtClean="0"/>
                    <a:t>Met</a:t>
                  </a:r>
                  <a:r>
                    <a:rPr lang="en-US" sz="900" dirty="0" smtClean="0"/>
                    <a:t> </a:t>
                  </a:r>
                  <a:r>
                    <a:rPr lang="en-US" sz="800" dirty="0" smtClean="0"/>
                    <a:t>Station</a:t>
                  </a:r>
                  <a:endParaRPr lang="en-US" sz="900" dirty="0"/>
                </a:p>
              </p:txBody>
            </p:sp>
            <p:sp>
              <p:nvSpPr>
                <p:cNvPr id="17" name="Oval 16"/>
                <p:cNvSpPr/>
                <p:nvPr/>
              </p:nvSpPr>
              <p:spPr>
                <a:xfrm>
                  <a:off x="1162680" y="6083941"/>
                  <a:ext cx="45719" cy="4571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 name="TextBox 17"/>
                <p:cNvSpPr txBox="1"/>
                <p:nvPr/>
              </p:nvSpPr>
              <p:spPr>
                <a:xfrm>
                  <a:off x="1357166" y="5959341"/>
                  <a:ext cx="1043004" cy="449012"/>
                </a:xfrm>
                <a:prstGeom prst="rect">
                  <a:avLst/>
                </a:prstGeom>
                <a:grpFill/>
              </p:spPr>
              <p:txBody>
                <a:bodyPr wrap="square" rtlCol="0">
                  <a:spAutoFit/>
                </a:bodyPr>
                <a:lstStyle/>
                <a:p>
                  <a:r>
                    <a:rPr lang="en-US" sz="800" dirty="0" smtClean="0"/>
                    <a:t>Water level only</a:t>
                  </a:r>
                  <a:endParaRPr lang="en-US" sz="800" dirty="0"/>
                </a:p>
              </p:txBody>
            </p:sp>
          </p:grpSp>
          <p:sp>
            <p:nvSpPr>
              <p:cNvPr id="13" name="TextBox 12"/>
              <p:cNvSpPr txBox="1"/>
              <p:nvPr/>
            </p:nvSpPr>
            <p:spPr>
              <a:xfrm>
                <a:off x="-2785065" y="5938007"/>
                <a:ext cx="695630" cy="285736"/>
              </a:xfrm>
              <a:prstGeom prst="rect">
                <a:avLst/>
              </a:prstGeom>
              <a:solidFill>
                <a:schemeClr val="bg1"/>
              </a:solidFill>
            </p:spPr>
            <p:txBody>
              <a:bodyPr wrap="none" rtlCol="0">
                <a:spAutoFit/>
              </a:bodyPr>
              <a:lstStyle/>
              <a:p>
                <a:r>
                  <a:rPr lang="en-US" sz="800" b="1" dirty="0" smtClean="0"/>
                  <a:t>LEGEND</a:t>
                </a:r>
                <a:endParaRPr lang="en-US" sz="900" b="1" dirty="0"/>
              </a:p>
            </p:txBody>
          </p:sp>
        </p:grpSp>
        <p:sp>
          <p:nvSpPr>
            <p:cNvPr id="10" name="Oval 9"/>
            <p:cNvSpPr/>
            <p:nvPr/>
          </p:nvSpPr>
          <p:spPr>
            <a:xfrm>
              <a:off x="7593266" y="5893568"/>
              <a:ext cx="34472" cy="34472"/>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7719812" y="5809668"/>
              <a:ext cx="786422" cy="215444"/>
            </a:xfrm>
            <a:prstGeom prst="rect">
              <a:avLst/>
            </a:prstGeom>
            <a:solidFill>
              <a:schemeClr val="bg1"/>
            </a:solidFill>
          </p:spPr>
          <p:txBody>
            <a:bodyPr wrap="square" rtlCol="0">
              <a:spAutoFit/>
            </a:bodyPr>
            <a:lstStyle/>
            <a:p>
              <a:r>
                <a:rPr lang="en-US" sz="800" dirty="0" smtClean="0"/>
                <a:t>ARS-TTU site</a:t>
              </a:r>
              <a:endParaRPr lang="en-US" sz="800" dirty="0"/>
            </a:p>
          </p:txBody>
        </p:sp>
      </p:grpSp>
      <p:sp>
        <p:nvSpPr>
          <p:cNvPr id="19" name="Oval 18"/>
          <p:cNvSpPr>
            <a:spLocks/>
          </p:cNvSpPr>
          <p:nvPr/>
        </p:nvSpPr>
        <p:spPr>
          <a:xfrm>
            <a:off x="6684100" y="3216370"/>
            <a:ext cx="17236" cy="18288"/>
          </a:xfrm>
          <a:prstGeom prst="ellipse">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0" name="Freeform 19"/>
          <p:cNvSpPr/>
          <p:nvPr/>
        </p:nvSpPr>
        <p:spPr>
          <a:xfrm>
            <a:off x="4967416" y="284205"/>
            <a:ext cx="3768811" cy="3756454"/>
          </a:xfrm>
          <a:custGeom>
            <a:avLst/>
            <a:gdLst>
              <a:gd name="connsiteX0" fmla="*/ 550190 w 2890434"/>
              <a:gd name="connsiteY0" fmla="*/ 0 h 2634712"/>
              <a:gd name="connsiteX1" fmla="*/ 2890434 w 2890434"/>
              <a:gd name="connsiteY1" fmla="*/ 457200 h 2634712"/>
              <a:gd name="connsiteX2" fmla="*/ 2324746 w 2890434"/>
              <a:gd name="connsiteY2" fmla="*/ 2634712 h 2634712"/>
              <a:gd name="connsiteX3" fmla="*/ 0 w 2890434"/>
              <a:gd name="connsiteY3" fmla="*/ 2146515 h 2634712"/>
              <a:gd name="connsiteX4" fmla="*/ 550190 w 2890434"/>
              <a:gd name="connsiteY4" fmla="*/ 0 h 2634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434" h="2634712">
                <a:moveTo>
                  <a:pt x="550190" y="0"/>
                </a:moveTo>
                <a:lnTo>
                  <a:pt x="2890434" y="457200"/>
                </a:lnTo>
                <a:lnTo>
                  <a:pt x="2324746" y="2634712"/>
                </a:lnTo>
                <a:lnTo>
                  <a:pt x="0" y="2146515"/>
                </a:lnTo>
                <a:lnTo>
                  <a:pt x="550190"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63945" y="4631784"/>
            <a:ext cx="2731069" cy="369332"/>
          </a:xfrm>
          <a:prstGeom prst="rect">
            <a:avLst/>
          </a:prstGeom>
          <a:noFill/>
        </p:spPr>
        <p:txBody>
          <a:bodyPr wrap="none" rtlCol="0">
            <a:spAutoFit/>
          </a:bodyPr>
          <a:lstStyle/>
          <a:p>
            <a:r>
              <a:rPr lang="en-US" b="1" dirty="0" smtClean="0"/>
              <a:t>Landsat 30 - 36 image area</a:t>
            </a:r>
            <a:endParaRPr lang="en-US" b="1" dirty="0"/>
          </a:p>
        </p:txBody>
      </p:sp>
      <p:cxnSp>
        <p:nvCxnSpPr>
          <p:cNvPr id="6" name="Straight Arrow Connector 5"/>
          <p:cNvCxnSpPr/>
          <p:nvPr/>
        </p:nvCxnSpPr>
        <p:spPr>
          <a:xfrm flipV="1">
            <a:off x="5613513" y="3657600"/>
            <a:ext cx="609866" cy="9741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702176" y="2282161"/>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a:off x="7823203" y="914401"/>
            <a:ext cx="719015" cy="3055815"/>
          </a:xfrm>
          <a:prstGeom prst="line">
            <a:avLst/>
          </a:prstGeom>
          <a:ln w="19050">
            <a:headEnd type="stealth"/>
            <a:tailEnd type="stealt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7020611">
            <a:off x="7922189" y="2141180"/>
            <a:ext cx="780983" cy="276999"/>
          </a:xfrm>
          <a:prstGeom prst="rect">
            <a:avLst/>
          </a:prstGeom>
          <a:noFill/>
        </p:spPr>
        <p:txBody>
          <a:bodyPr wrap="none" rtlCol="0">
            <a:spAutoFit/>
          </a:bodyPr>
          <a:lstStyle/>
          <a:p>
            <a:r>
              <a:rPr lang="en-US" sz="1200" i="1" dirty="0" smtClean="0">
                <a:solidFill>
                  <a:schemeClr val="accent1"/>
                </a:solidFill>
              </a:rPr>
              <a:t>115 miles</a:t>
            </a:r>
            <a:endParaRPr lang="en-US" sz="1200" i="1" dirty="0">
              <a:solidFill>
                <a:schemeClr val="accent1"/>
              </a:solidFill>
            </a:endParaRPr>
          </a:p>
        </p:txBody>
      </p:sp>
    </p:spTree>
    <p:extLst>
      <p:ext uri="{BB962C8B-B14F-4D97-AF65-F5344CB8AC3E}">
        <p14:creationId xmlns:p14="http://schemas.microsoft.com/office/powerpoint/2010/main" val="2481645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smtClean="0"/>
              <a:t>Playa Monitoring Network</a:t>
            </a:r>
            <a:endParaRPr lang="en-US" sz="2800" dirty="0"/>
          </a:p>
        </p:txBody>
      </p:sp>
      <p:sp>
        <p:nvSpPr>
          <p:cNvPr id="4" name="Text Placeholder 3"/>
          <p:cNvSpPr>
            <a:spLocks noGrp="1"/>
          </p:cNvSpPr>
          <p:nvPr>
            <p:ph type="body" sz="half" idx="2"/>
          </p:nvPr>
        </p:nvSpPr>
        <p:spPr>
          <a:xfrm>
            <a:off x="457200" y="1232696"/>
            <a:ext cx="3623481" cy="4883821"/>
          </a:xfrm>
        </p:spPr>
        <p:txBody>
          <a:bodyPr>
            <a:noAutofit/>
          </a:bodyPr>
          <a:lstStyle/>
          <a:p>
            <a:pPr marL="285750" indent="-285750">
              <a:buFont typeface="Arial" pitchFamily="34" charset="0"/>
              <a:buChar char="•"/>
            </a:pPr>
            <a:r>
              <a:rPr lang="en-US" sz="2000" b="1" dirty="0" smtClean="0">
                <a:solidFill>
                  <a:schemeClr val="tx2">
                    <a:lumMod val="75000"/>
                  </a:schemeClr>
                </a:solidFill>
              </a:rPr>
              <a:t>Supplement field data with longer-term Landsat observations</a:t>
            </a:r>
          </a:p>
          <a:p>
            <a:pPr marL="742950" lvl="1" indent="-285750">
              <a:buFont typeface="Arial" pitchFamily="34" charset="0"/>
              <a:buChar char="•"/>
            </a:pPr>
            <a:r>
              <a:rPr lang="en-US" sz="1800" dirty="0" smtClean="0">
                <a:solidFill>
                  <a:schemeClr val="tx2">
                    <a:lumMod val="75000"/>
                  </a:schemeClr>
                </a:solidFill>
              </a:rPr>
              <a:t>47 field sites within path 30/row 36 image tile </a:t>
            </a:r>
          </a:p>
          <a:p>
            <a:pPr marL="742950" lvl="1" indent="-285750">
              <a:buFont typeface="Arial" pitchFamily="34" charset="0"/>
              <a:buChar char="•"/>
            </a:pPr>
            <a:r>
              <a:rPr lang="en-US" sz="1800" dirty="0" smtClean="0">
                <a:solidFill>
                  <a:schemeClr val="tx2">
                    <a:lumMod val="75000"/>
                  </a:schemeClr>
                </a:solidFill>
              </a:rPr>
              <a:t>27 </a:t>
            </a:r>
            <a:r>
              <a:rPr lang="en-US" sz="1800" dirty="0">
                <a:solidFill>
                  <a:schemeClr val="tx2">
                    <a:lumMod val="75000"/>
                  </a:schemeClr>
                </a:solidFill>
              </a:rPr>
              <a:t>sites with detailed topographic surveys</a:t>
            </a:r>
          </a:p>
          <a:p>
            <a:pPr marL="742950" lvl="1" indent="-285750">
              <a:buFont typeface="Arial" pitchFamily="34" charset="0"/>
              <a:buChar char="•"/>
            </a:pPr>
            <a:endParaRPr lang="en-US" sz="1800" dirty="0" smtClean="0">
              <a:solidFill>
                <a:schemeClr val="tx2">
                  <a:lumMod val="75000"/>
                </a:schemeClr>
              </a:solidFill>
            </a:endParaRPr>
          </a:p>
        </p:txBody>
      </p:sp>
      <p:pic>
        <p:nvPicPr>
          <p:cNvPr id="7" name="Content Placeholder 6"/>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rightnessContrast bright="1000" contrast="4000"/>
                    </a14:imgEffect>
                  </a14:imgLayer>
                </a14:imgProps>
              </a:ext>
              <a:ext uri="{28A0092B-C50C-407E-A947-70E740481C1C}">
                <a14:useLocalDpi xmlns:a14="http://schemas.microsoft.com/office/drawing/2010/main" val="0"/>
              </a:ext>
            </a:extLst>
          </a:blip>
          <a:srcRect l="16447" t="6666" r="32280" b="4052"/>
          <a:stretch/>
        </p:blipFill>
        <p:spPr>
          <a:xfrm>
            <a:off x="4191631" y="590855"/>
            <a:ext cx="3878588" cy="5217503"/>
          </a:xfrm>
          <a:prstGeom prst="rect">
            <a:avLst/>
          </a:prstGeom>
          <a:ln w="9525">
            <a:solidFill>
              <a:schemeClr val="tx1"/>
            </a:solidFill>
          </a:ln>
        </p:spPr>
      </p:pic>
      <p:grpSp>
        <p:nvGrpSpPr>
          <p:cNvPr id="8" name="Group 7"/>
          <p:cNvGrpSpPr/>
          <p:nvPr/>
        </p:nvGrpSpPr>
        <p:grpSpPr>
          <a:xfrm>
            <a:off x="7003740" y="4858871"/>
            <a:ext cx="1034183" cy="914248"/>
            <a:chOff x="7503399" y="5140861"/>
            <a:chExt cx="1034183" cy="945251"/>
          </a:xfrm>
        </p:grpSpPr>
        <p:grpSp>
          <p:nvGrpSpPr>
            <p:cNvPr id="9" name="Group 8"/>
            <p:cNvGrpSpPr/>
            <p:nvPr/>
          </p:nvGrpSpPr>
          <p:grpSpPr>
            <a:xfrm>
              <a:off x="7503399" y="5140861"/>
              <a:ext cx="1034183" cy="945251"/>
              <a:chOff x="-3138049" y="5885823"/>
              <a:chExt cx="1371600" cy="1253653"/>
            </a:xfrm>
          </p:grpSpPr>
          <p:grpSp>
            <p:nvGrpSpPr>
              <p:cNvPr id="12" name="Group 11"/>
              <p:cNvGrpSpPr/>
              <p:nvPr/>
            </p:nvGrpSpPr>
            <p:grpSpPr>
              <a:xfrm>
                <a:off x="-3138049" y="5885823"/>
                <a:ext cx="1371600" cy="1253653"/>
                <a:chOff x="1059047" y="5474343"/>
                <a:chExt cx="1371600" cy="1253653"/>
              </a:xfrm>
              <a:solidFill>
                <a:schemeClr val="bg1"/>
              </a:solidFill>
            </p:grpSpPr>
            <p:sp>
              <p:nvSpPr>
                <p:cNvPr id="14" name="Rectangle 13"/>
                <p:cNvSpPr/>
                <p:nvPr/>
              </p:nvSpPr>
              <p:spPr>
                <a:xfrm>
                  <a:off x="1059047" y="5474343"/>
                  <a:ext cx="1371600" cy="125365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Oval 14"/>
                <p:cNvSpPr/>
                <p:nvPr/>
              </p:nvSpPr>
              <p:spPr>
                <a:xfrm>
                  <a:off x="1165729" y="5855342"/>
                  <a:ext cx="45719" cy="45719"/>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6" name="TextBox 15"/>
                <p:cNvSpPr txBox="1"/>
                <p:nvPr/>
              </p:nvSpPr>
              <p:spPr>
                <a:xfrm>
                  <a:off x="1360212" y="5730742"/>
                  <a:ext cx="901852" cy="306144"/>
                </a:xfrm>
                <a:prstGeom prst="rect">
                  <a:avLst/>
                </a:prstGeom>
                <a:grpFill/>
              </p:spPr>
              <p:txBody>
                <a:bodyPr wrap="none" rtlCol="0">
                  <a:spAutoFit/>
                </a:bodyPr>
                <a:lstStyle/>
                <a:p>
                  <a:r>
                    <a:rPr lang="en-US" sz="800" dirty="0" smtClean="0"/>
                    <a:t>Met</a:t>
                  </a:r>
                  <a:r>
                    <a:rPr lang="en-US" sz="900" dirty="0" smtClean="0"/>
                    <a:t> </a:t>
                  </a:r>
                  <a:r>
                    <a:rPr lang="en-US" sz="800" dirty="0" smtClean="0"/>
                    <a:t>Station</a:t>
                  </a:r>
                  <a:endParaRPr lang="en-US" sz="900" dirty="0"/>
                </a:p>
              </p:txBody>
            </p:sp>
            <p:sp>
              <p:nvSpPr>
                <p:cNvPr id="17" name="Oval 16"/>
                <p:cNvSpPr/>
                <p:nvPr/>
              </p:nvSpPr>
              <p:spPr>
                <a:xfrm>
                  <a:off x="1162680" y="6083941"/>
                  <a:ext cx="45719" cy="4571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 name="TextBox 17"/>
                <p:cNvSpPr txBox="1"/>
                <p:nvPr/>
              </p:nvSpPr>
              <p:spPr>
                <a:xfrm>
                  <a:off x="1357166" y="5959341"/>
                  <a:ext cx="1043004" cy="449012"/>
                </a:xfrm>
                <a:prstGeom prst="rect">
                  <a:avLst/>
                </a:prstGeom>
                <a:grpFill/>
              </p:spPr>
              <p:txBody>
                <a:bodyPr wrap="square" rtlCol="0">
                  <a:spAutoFit/>
                </a:bodyPr>
                <a:lstStyle/>
                <a:p>
                  <a:r>
                    <a:rPr lang="en-US" sz="800" dirty="0" smtClean="0"/>
                    <a:t>Water level only</a:t>
                  </a:r>
                  <a:endParaRPr lang="en-US" sz="800" dirty="0"/>
                </a:p>
              </p:txBody>
            </p:sp>
          </p:grpSp>
          <p:sp>
            <p:nvSpPr>
              <p:cNvPr id="13" name="TextBox 12"/>
              <p:cNvSpPr txBox="1"/>
              <p:nvPr/>
            </p:nvSpPr>
            <p:spPr>
              <a:xfrm>
                <a:off x="-2785065" y="5938007"/>
                <a:ext cx="695630" cy="285736"/>
              </a:xfrm>
              <a:prstGeom prst="rect">
                <a:avLst/>
              </a:prstGeom>
              <a:solidFill>
                <a:schemeClr val="bg1"/>
              </a:solidFill>
            </p:spPr>
            <p:txBody>
              <a:bodyPr wrap="none" rtlCol="0">
                <a:spAutoFit/>
              </a:bodyPr>
              <a:lstStyle/>
              <a:p>
                <a:r>
                  <a:rPr lang="en-US" sz="800" b="1" dirty="0" smtClean="0"/>
                  <a:t>LEGEND</a:t>
                </a:r>
                <a:endParaRPr lang="en-US" sz="900" b="1" dirty="0"/>
              </a:p>
            </p:txBody>
          </p:sp>
        </p:grpSp>
        <p:sp>
          <p:nvSpPr>
            <p:cNvPr id="10" name="Oval 9"/>
            <p:cNvSpPr/>
            <p:nvPr/>
          </p:nvSpPr>
          <p:spPr>
            <a:xfrm>
              <a:off x="7593266" y="5893568"/>
              <a:ext cx="34472" cy="34472"/>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7719812" y="5809668"/>
              <a:ext cx="786422" cy="215444"/>
            </a:xfrm>
            <a:prstGeom prst="rect">
              <a:avLst/>
            </a:prstGeom>
            <a:solidFill>
              <a:schemeClr val="bg1"/>
            </a:solidFill>
          </p:spPr>
          <p:txBody>
            <a:bodyPr wrap="square" rtlCol="0">
              <a:spAutoFit/>
            </a:bodyPr>
            <a:lstStyle/>
            <a:p>
              <a:r>
                <a:rPr lang="en-US" sz="800" dirty="0" smtClean="0"/>
                <a:t>ARS-TTU site</a:t>
              </a:r>
              <a:endParaRPr lang="en-US" sz="800" dirty="0"/>
            </a:p>
          </p:txBody>
        </p:sp>
      </p:grpSp>
      <p:sp>
        <p:nvSpPr>
          <p:cNvPr id="19" name="Oval 18"/>
          <p:cNvSpPr>
            <a:spLocks/>
          </p:cNvSpPr>
          <p:nvPr/>
        </p:nvSpPr>
        <p:spPr>
          <a:xfrm>
            <a:off x="6684100" y="3216370"/>
            <a:ext cx="17236" cy="18288"/>
          </a:xfrm>
          <a:prstGeom prst="ellipse">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0" name="Freeform 19"/>
          <p:cNvSpPr/>
          <p:nvPr/>
        </p:nvSpPr>
        <p:spPr>
          <a:xfrm>
            <a:off x="4967416" y="284205"/>
            <a:ext cx="3768811" cy="3756454"/>
          </a:xfrm>
          <a:custGeom>
            <a:avLst/>
            <a:gdLst>
              <a:gd name="connsiteX0" fmla="*/ 550190 w 2890434"/>
              <a:gd name="connsiteY0" fmla="*/ 0 h 2634712"/>
              <a:gd name="connsiteX1" fmla="*/ 2890434 w 2890434"/>
              <a:gd name="connsiteY1" fmla="*/ 457200 h 2634712"/>
              <a:gd name="connsiteX2" fmla="*/ 2324746 w 2890434"/>
              <a:gd name="connsiteY2" fmla="*/ 2634712 h 2634712"/>
              <a:gd name="connsiteX3" fmla="*/ 0 w 2890434"/>
              <a:gd name="connsiteY3" fmla="*/ 2146515 h 2634712"/>
              <a:gd name="connsiteX4" fmla="*/ 550190 w 2890434"/>
              <a:gd name="connsiteY4" fmla="*/ 0 h 2634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434" h="2634712">
                <a:moveTo>
                  <a:pt x="550190" y="0"/>
                </a:moveTo>
                <a:lnTo>
                  <a:pt x="2890434" y="457200"/>
                </a:lnTo>
                <a:lnTo>
                  <a:pt x="2324746" y="2634712"/>
                </a:lnTo>
                <a:lnTo>
                  <a:pt x="0" y="2146515"/>
                </a:lnTo>
                <a:lnTo>
                  <a:pt x="550190"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63945" y="4631784"/>
            <a:ext cx="2731069" cy="369332"/>
          </a:xfrm>
          <a:prstGeom prst="rect">
            <a:avLst/>
          </a:prstGeom>
          <a:noFill/>
        </p:spPr>
        <p:txBody>
          <a:bodyPr wrap="none" rtlCol="0">
            <a:spAutoFit/>
          </a:bodyPr>
          <a:lstStyle/>
          <a:p>
            <a:r>
              <a:rPr lang="en-US" b="1" dirty="0" smtClean="0"/>
              <a:t>Landsat 30 - 36 image area</a:t>
            </a:r>
            <a:endParaRPr lang="en-US" b="1" dirty="0"/>
          </a:p>
        </p:txBody>
      </p:sp>
      <p:cxnSp>
        <p:nvCxnSpPr>
          <p:cNvPr id="6" name="Straight Arrow Connector 5"/>
          <p:cNvCxnSpPr/>
          <p:nvPr/>
        </p:nvCxnSpPr>
        <p:spPr>
          <a:xfrm flipV="1">
            <a:off x="5613513" y="3657600"/>
            <a:ext cx="609866" cy="9741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468299" y="2203287"/>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958440" y="3495553"/>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503057" y="2163182"/>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flipH="1" flipV="1">
            <a:off x="5497096" y="2213812"/>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flipH="1" flipV="1">
            <a:off x="5462338" y="1997244"/>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flipH="1" flipV="1">
            <a:off x="6620043" y="2245897"/>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flipH="1" flipV="1">
            <a:off x="6521117" y="2569413"/>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flipH="1" flipV="1">
            <a:off x="5956970" y="3090781"/>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flipH="1" flipV="1">
            <a:off x="6614697" y="3175000"/>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flipH="1" flipV="1">
            <a:off x="7045160" y="2396958"/>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flipH="1" flipV="1">
            <a:off x="6946234" y="2394284"/>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flipH="1" flipV="1">
            <a:off x="6815224" y="1196810"/>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flipH="1" flipV="1">
            <a:off x="7368677" y="672431"/>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flipH="1" flipV="1">
            <a:off x="7243014" y="675105"/>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flipH="1" flipV="1">
            <a:off x="6978319" y="640348"/>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flipH="1" flipV="1">
            <a:off x="7569202" y="840873"/>
            <a:ext cx="184481" cy="116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flipH="1" flipV="1">
            <a:off x="4652214" y="3233821"/>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flipV="1">
            <a:off x="4692320" y="3471778"/>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flipH="1" flipV="1">
            <a:off x="4240467" y="3249862"/>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flipH="1" flipV="1">
            <a:off x="5352720" y="3987799"/>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H="1" flipV="1">
            <a:off x="5694951" y="3747168"/>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flipV="1">
            <a:off x="5074657" y="4313989"/>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H="1" flipV="1">
            <a:off x="5280527" y="4364796"/>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H="1" flipV="1">
            <a:off x="4927602" y="4487779"/>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flipV="1">
            <a:off x="6403478" y="3942347"/>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flipV="1">
            <a:off x="6908804" y="3934326"/>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flipH="1" flipV="1">
            <a:off x="6924846" y="4297947"/>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flipV="1">
            <a:off x="6972973" y="4330031"/>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flipV="1">
            <a:off x="6491710" y="4379494"/>
            <a:ext cx="46072" cy="63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H="1" flipV="1">
            <a:off x="5908846" y="5709652"/>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727714" y="2871866"/>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711065" y="1464408"/>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flipV="1">
            <a:off x="6306192" y="2779855"/>
            <a:ext cx="142320" cy="857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201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Content Placeholder 49"/>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511" t="6430" r="29496" b="3663"/>
          <a:stretch/>
        </p:blipFill>
        <p:spPr>
          <a:xfrm>
            <a:off x="3963233" y="515566"/>
            <a:ext cx="5038743" cy="5933872"/>
          </a:xfrm>
          <a:ln w="12700">
            <a:solidFill>
              <a:schemeClr val="tx1"/>
            </a:solidFill>
          </a:ln>
        </p:spPr>
      </p:pic>
      <p:sp>
        <p:nvSpPr>
          <p:cNvPr id="2" name="Title 1"/>
          <p:cNvSpPr>
            <a:spLocks noGrp="1"/>
          </p:cNvSpPr>
          <p:nvPr>
            <p:ph type="title"/>
          </p:nvPr>
        </p:nvSpPr>
        <p:spPr>
          <a:xfrm>
            <a:off x="457200" y="273050"/>
            <a:ext cx="3482502" cy="1162050"/>
          </a:xfrm>
        </p:spPr>
        <p:txBody>
          <a:bodyPr anchor="t">
            <a:normAutofit/>
          </a:bodyPr>
          <a:lstStyle/>
          <a:p>
            <a:r>
              <a:rPr lang="en-US" sz="2800" dirty="0" smtClean="0"/>
              <a:t>Playa Monitoring Network</a:t>
            </a:r>
            <a:endParaRPr lang="en-US" sz="2800" dirty="0"/>
          </a:p>
        </p:txBody>
      </p:sp>
      <p:sp>
        <p:nvSpPr>
          <p:cNvPr id="4" name="Text Placeholder 3"/>
          <p:cNvSpPr>
            <a:spLocks noGrp="1"/>
          </p:cNvSpPr>
          <p:nvPr>
            <p:ph type="body" sz="half" idx="2"/>
          </p:nvPr>
        </p:nvSpPr>
        <p:spPr>
          <a:xfrm>
            <a:off x="457200" y="1180937"/>
            <a:ext cx="3443591" cy="4883821"/>
          </a:xfrm>
        </p:spPr>
        <p:txBody>
          <a:bodyPr>
            <a:noAutofit/>
          </a:bodyPr>
          <a:lstStyle/>
          <a:p>
            <a:pPr marL="285750" indent="-285750">
              <a:buFont typeface="Arial" pitchFamily="34" charset="0"/>
              <a:buChar char="•"/>
            </a:pPr>
            <a:r>
              <a:rPr lang="en-US" sz="2000" b="1" dirty="0" smtClean="0">
                <a:solidFill>
                  <a:schemeClr val="tx2">
                    <a:lumMod val="75000"/>
                  </a:schemeClr>
                </a:solidFill>
              </a:rPr>
              <a:t>Supplement field data with longer-term Landsat observations</a:t>
            </a:r>
          </a:p>
          <a:p>
            <a:pPr marL="742950" lvl="1" indent="-285750">
              <a:buFont typeface="Arial" pitchFamily="34" charset="0"/>
              <a:buChar char="•"/>
            </a:pPr>
            <a:r>
              <a:rPr lang="en-US" sz="1800" dirty="0" smtClean="0">
                <a:solidFill>
                  <a:schemeClr val="tx2">
                    <a:lumMod val="75000"/>
                  </a:schemeClr>
                </a:solidFill>
              </a:rPr>
              <a:t>47 field sites within path 30/row 36 image tile </a:t>
            </a:r>
          </a:p>
          <a:p>
            <a:pPr marL="742950" lvl="1" indent="-285750">
              <a:buFont typeface="Arial" pitchFamily="34" charset="0"/>
              <a:buChar char="•"/>
            </a:pPr>
            <a:r>
              <a:rPr lang="en-US" sz="1800" dirty="0" smtClean="0">
                <a:solidFill>
                  <a:schemeClr val="tx2">
                    <a:lumMod val="75000"/>
                  </a:schemeClr>
                </a:solidFill>
              </a:rPr>
              <a:t>27 sites with detailed topographic surveys</a:t>
            </a:r>
          </a:p>
          <a:p>
            <a:pPr marL="742950" lvl="1" indent="-285750">
              <a:buFont typeface="Arial" pitchFamily="34" charset="0"/>
              <a:buChar char="•"/>
            </a:pPr>
            <a:r>
              <a:rPr lang="en-US" sz="1800" dirty="0" smtClean="0">
                <a:solidFill>
                  <a:schemeClr val="tx2">
                    <a:lumMod val="75000"/>
                  </a:schemeClr>
                </a:solidFill>
              </a:rPr>
              <a:t>142 Landsat scenes from 1/26/02 to 12/15/2012 evaluated</a:t>
            </a:r>
            <a:endParaRPr lang="en-US" sz="1800" dirty="0">
              <a:solidFill>
                <a:schemeClr val="tx2">
                  <a:lumMod val="75000"/>
                </a:schemeClr>
              </a:solidFill>
            </a:endParaRPr>
          </a:p>
        </p:txBody>
      </p:sp>
      <p:grpSp>
        <p:nvGrpSpPr>
          <p:cNvPr id="8" name="Group 7"/>
          <p:cNvGrpSpPr/>
          <p:nvPr/>
        </p:nvGrpSpPr>
        <p:grpSpPr>
          <a:xfrm>
            <a:off x="7762497" y="5481441"/>
            <a:ext cx="1034183" cy="914248"/>
            <a:chOff x="7503399" y="5140861"/>
            <a:chExt cx="1034183" cy="945251"/>
          </a:xfrm>
        </p:grpSpPr>
        <p:grpSp>
          <p:nvGrpSpPr>
            <p:cNvPr id="9" name="Group 8"/>
            <p:cNvGrpSpPr/>
            <p:nvPr/>
          </p:nvGrpSpPr>
          <p:grpSpPr>
            <a:xfrm>
              <a:off x="7503399" y="5140861"/>
              <a:ext cx="1034183" cy="945251"/>
              <a:chOff x="-3138049" y="5885823"/>
              <a:chExt cx="1371600" cy="1253653"/>
            </a:xfrm>
          </p:grpSpPr>
          <p:grpSp>
            <p:nvGrpSpPr>
              <p:cNvPr id="12" name="Group 11"/>
              <p:cNvGrpSpPr/>
              <p:nvPr/>
            </p:nvGrpSpPr>
            <p:grpSpPr>
              <a:xfrm>
                <a:off x="-3138049" y="5885823"/>
                <a:ext cx="1371600" cy="1253653"/>
                <a:chOff x="1059047" y="5474343"/>
                <a:chExt cx="1371600" cy="1253653"/>
              </a:xfrm>
              <a:solidFill>
                <a:schemeClr val="bg1"/>
              </a:solidFill>
            </p:grpSpPr>
            <p:sp>
              <p:nvSpPr>
                <p:cNvPr id="14" name="Rectangle 13"/>
                <p:cNvSpPr/>
                <p:nvPr/>
              </p:nvSpPr>
              <p:spPr>
                <a:xfrm>
                  <a:off x="1059047" y="5474343"/>
                  <a:ext cx="1371600" cy="125365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Oval 14"/>
                <p:cNvSpPr/>
                <p:nvPr/>
              </p:nvSpPr>
              <p:spPr>
                <a:xfrm>
                  <a:off x="1165729" y="5855342"/>
                  <a:ext cx="45719" cy="45719"/>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6" name="TextBox 15"/>
                <p:cNvSpPr txBox="1"/>
                <p:nvPr/>
              </p:nvSpPr>
              <p:spPr>
                <a:xfrm>
                  <a:off x="1360212" y="5730742"/>
                  <a:ext cx="901852" cy="306144"/>
                </a:xfrm>
                <a:prstGeom prst="rect">
                  <a:avLst/>
                </a:prstGeom>
                <a:grpFill/>
              </p:spPr>
              <p:txBody>
                <a:bodyPr wrap="none" rtlCol="0">
                  <a:spAutoFit/>
                </a:bodyPr>
                <a:lstStyle/>
                <a:p>
                  <a:r>
                    <a:rPr lang="en-US" sz="800" dirty="0" smtClean="0"/>
                    <a:t>Met</a:t>
                  </a:r>
                  <a:r>
                    <a:rPr lang="en-US" sz="900" dirty="0" smtClean="0"/>
                    <a:t> </a:t>
                  </a:r>
                  <a:r>
                    <a:rPr lang="en-US" sz="800" dirty="0" smtClean="0"/>
                    <a:t>Station</a:t>
                  </a:r>
                  <a:endParaRPr lang="en-US" sz="900" dirty="0"/>
                </a:p>
              </p:txBody>
            </p:sp>
            <p:sp>
              <p:nvSpPr>
                <p:cNvPr id="17" name="Oval 16"/>
                <p:cNvSpPr/>
                <p:nvPr/>
              </p:nvSpPr>
              <p:spPr>
                <a:xfrm>
                  <a:off x="1162680" y="6083941"/>
                  <a:ext cx="45719" cy="4571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 name="TextBox 17"/>
                <p:cNvSpPr txBox="1"/>
                <p:nvPr/>
              </p:nvSpPr>
              <p:spPr>
                <a:xfrm>
                  <a:off x="1357166" y="5959341"/>
                  <a:ext cx="1043004" cy="449012"/>
                </a:xfrm>
                <a:prstGeom prst="rect">
                  <a:avLst/>
                </a:prstGeom>
                <a:grpFill/>
              </p:spPr>
              <p:txBody>
                <a:bodyPr wrap="square" rtlCol="0">
                  <a:spAutoFit/>
                </a:bodyPr>
                <a:lstStyle/>
                <a:p>
                  <a:r>
                    <a:rPr lang="en-US" sz="800" dirty="0" smtClean="0"/>
                    <a:t>Water level only</a:t>
                  </a:r>
                  <a:endParaRPr lang="en-US" sz="800" dirty="0"/>
                </a:p>
              </p:txBody>
            </p:sp>
          </p:grpSp>
          <p:sp>
            <p:nvSpPr>
              <p:cNvPr id="13" name="TextBox 12"/>
              <p:cNvSpPr txBox="1"/>
              <p:nvPr/>
            </p:nvSpPr>
            <p:spPr>
              <a:xfrm>
                <a:off x="-2785065" y="5938007"/>
                <a:ext cx="695630" cy="285736"/>
              </a:xfrm>
              <a:prstGeom prst="rect">
                <a:avLst/>
              </a:prstGeom>
              <a:solidFill>
                <a:schemeClr val="bg1"/>
              </a:solidFill>
            </p:spPr>
            <p:txBody>
              <a:bodyPr wrap="none" rtlCol="0">
                <a:spAutoFit/>
              </a:bodyPr>
              <a:lstStyle/>
              <a:p>
                <a:r>
                  <a:rPr lang="en-US" sz="800" b="1" dirty="0" smtClean="0"/>
                  <a:t>LEGEND</a:t>
                </a:r>
                <a:endParaRPr lang="en-US" sz="900" b="1" dirty="0"/>
              </a:p>
            </p:txBody>
          </p:sp>
        </p:grpSp>
        <p:sp>
          <p:nvSpPr>
            <p:cNvPr id="10" name="Oval 9"/>
            <p:cNvSpPr/>
            <p:nvPr/>
          </p:nvSpPr>
          <p:spPr>
            <a:xfrm>
              <a:off x="7593266" y="5893568"/>
              <a:ext cx="34472" cy="34472"/>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7719812" y="5809668"/>
              <a:ext cx="786422" cy="215444"/>
            </a:xfrm>
            <a:prstGeom prst="rect">
              <a:avLst/>
            </a:prstGeom>
            <a:solidFill>
              <a:schemeClr val="bg1"/>
            </a:solidFill>
          </p:spPr>
          <p:txBody>
            <a:bodyPr wrap="square" rtlCol="0">
              <a:spAutoFit/>
            </a:bodyPr>
            <a:lstStyle/>
            <a:p>
              <a:r>
                <a:rPr lang="en-US" sz="800" dirty="0" smtClean="0"/>
                <a:t>ARS-TTU site</a:t>
              </a:r>
              <a:endParaRPr lang="en-US" sz="800" dirty="0"/>
            </a:p>
          </p:txBody>
        </p:sp>
      </p:grpSp>
      <p:sp>
        <p:nvSpPr>
          <p:cNvPr id="19" name="Oval 18"/>
          <p:cNvSpPr>
            <a:spLocks/>
          </p:cNvSpPr>
          <p:nvPr/>
        </p:nvSpPr>
        <p:spPr>
          <a:xfrm>
            <a:off x="6256068" y="3216370"/>
            <a:ext cx="17236" cy="18288"/>
          </a:xfrm>
          <a:prstGeom prst="ellipse">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extBox 2"/>
          <p:cNvSpPr txBox="1"/>
          <p:nvPr/>
        </p:nvSpPr>
        <p:spPr>
          <a:xfrm>
            <a:off x="4147214" y="5069528"/>
            <a:ext cx="2731069" cy="369332"/>
          </a:xfrm>
          <a:prstGeom prst="rect">
            <a:avLst/>
          </a:prstGeom>
          <a:noFill/>
        </p:spPr>
        <p:txBody>
          <a:bodyPr wrap="none" rtlCol="0">
            <a:spAutoFit/>
          </a:bodyPr>
          <a:lstStyle/>
          <a:p>
            <a:r>
              <a:rPr lang="en-US" b="1" dirty="0" smtClean="0"/>
              <a:t>Landsat 30 - 36 image area</a:t>
            </a:r>
            <a:endParaRPr lang="en-US" b="1" dirty="0"/>
          </a:p>
        </p:txBody>
      </p:sp>
      <p:cxnSp>
        <p:nvCxnSpPr>
          <p:cNvPr id="6" name="Straight Arrow Connector 5"/>
          <p:cNvCxnSpPr/>
          <p:nvPr/>
        </p:nvCxnSpPr>
        <p:spPr>
          <a:xfrm flipV="1">
            <a:off x="5484481" y="4212077"/>
            <a:ext cx="556396" cy="8533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277539" y="3229646"/>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298724" y="3480457"/>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40158" y="3243315"/>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947962" y="3973878"/>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85533" y="4347019"/>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928143" y="4355903"/>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550902" y="4503520"/>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065334" y="4340868"/>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558072" y="4280046"/>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616162" y="4329934"/>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558246" y="5695385"/>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489221" y="5704270"/>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939702" y="233464"/>
            <a:ext cx="4824919" cy="4338535"/>
          </a:xfrm>
          <a:custGeom>
            <a:avLst/>
            <a:gdLst>
              <a:gd name="connsiteX0" fmla="*/ 550190 w 2890434"/>
              <a:gd name="connsiteY0" fmla="*/ 0 h 2634712"/>
              <a:gd name="connsiteX1" fmla="*/ 2890434 w 2890434"/>
              <a:gd name="connsiteY1" fmla="*/ 457200 h 2634712"/>
              <a:gd name="connsiteX2" fmla="*/ 2324746 w 2890434"/>
              <a:gd name="connsiteY2" fmla="*/ 2634712 h 2634712"/>
              <a:gd name="connsiteX3" fmla="*/ 0 w 2890434"/>
              <a:gd name="connsiteY3" fmla="*/ 2146515 h 2634712"/>
              <a:gd name="connsiteX4" fmla="*/ 550190 w 2890434"/>
              <a:gd name="connsiteY4" fmla="*/ 0 h 2634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434" h="2634712">
                <a:moveTo>
                  <a:pt x="550190" y="0"/>
                </a:moveTo>
                <a:lnTo>
                  <a:pt x="2890434" y="457200"/>
                </a:lnTo>
                <a:lnTo>
                  <a:pt x="2324746" y="2634712"/>
                </a:lnTo>
                <a:lnTo>
                  <a:pt x="0" y="2146515"/>
                </a:lnTo>
                <a:lnTo>
                  <a:pt x="550190"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204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462" t="6184" r="31019" b="5158"/>
          <a:stretch/>
        </p:blipFill>
        <p:spPr>
          <a:xfrm>
            <a:off x="4066162" y="486383"/>
            <a:ext cx="4854588" cy="5885234"/>
          </a:xfrm>
          <a:ln>
            <a:solidFill>
              <a:schemeClr val="tx1"/>
            </a:solidFill>
          </a:ln>
        </p:spPr>
      </p:pic>
      <p:sp>
        <p:nvSpPr>
          <p:cNvPr id="2" name="Title 1"/>
          <p:cNvSpPr>
            <a:spLocks noGrp="1"/>
          </p:cNvSpPr>
          <p:nvPr>
            <p:ph type="title"/>
          </p:nvPr>
        </p:nvSpPr>
        <p:spPr/>
        <p:txBody>
          <a:bodyPr anchor="t">
            <a:normAutofit/>
          </a:bodyPr>
          <a:lstStyle/>
          <a:p>
            <a:r>
              <a:rPr lang="en-US" sz="2800" dirty="0" smtClean="0"/>
              <a:t>Playa Monitoring Network</a:t>
            </a:r>
            <a:endParaRPr lang="en-US" sz="2800" dirty="0"/>
          </a:p>
        </p:txBody>
      </p:sp>
      <p:sp>
        <p:nvSpPr>
          <p:cNvPr id="4" name="Text Placeholder 3"/>
          <p:cNvSpPr>
            <a:spLocks noGrp="1"/>
          </p:cNvSpPr>
          <p:nvPr>
            <p:ph type="body" sz="half" idx="2"/>
          </p:nvPr>
        </p:nvSpPr>
        <p:spPr>
          <a:xfrm>
            <a:off x="457200" y="1215443"/>
            <a:ext cx="3443591" cy="4883821"/>
          </a:xfrm>
        </p:spPr>
        <p:txBody>
          <a:bodyPr>
            <a:noAutofit/>
          </a:bodyPr>
          <a:lstStyle/>
          <a:p>
            <a:pPr marL="285750" indent="-285750">
              <a:buFont typeface="Arial" pitchFamily="34" charset="0"/>
              <a:buChar char="•"/>
            </a:pPr>
            <a:r>
              <a:rPr lang="en-US" sz="2000" b="1" dirty="0" smtClean="0">
                <a:solidFill>
                  <a:schemeClr val="tx2">
                    <a:lumMod val="75000"/>
                  </a:schemeClr>
                </a:solidFill>
              </a:rPr>
              <a:t>Supplement field data with longer-term Landsat observations</a:t>
            </a:r>
          </a:p>
          <a:p>
            <a:pPr marL="742950" lvl="1" indent="-285750">
              <a:buFont typeface="Arial" pitchFamily="34" charset="0"/>
              <a:buChar char="•"/>
            </a:pPr>
            <a:r>
              <a:rPr lang="en-US" sz="1800" dirty="0" smtClean="0">
                <a:solidFill>
                  <a:schemeClr val="tx2">
                    <a:lumMod val="75000"/>
                  </a:schemeClr>
                </a:solidFill>
              </a:rPr>
              <a:t>47 field sites within path 30/row 36 image tile </a:t>
            </a:r>
          </a:p>
          <a:p>
            <a:pPr marL="742950" lvl="1" indent="-285750">
              <a:buFont typeface="Arial" pitchFamily="34" charset="0"/>
              <a:buChar char="•"/>
            </a:pPr>
            <a:r>
              <a:rPr lang="en-US" sz="1800" dirty="0" smtClean="0">
                <a:solidFill>
                  <a:schemeClr val="tx2">
                    <a:lumMod val="75000"/>
                  </a:schemeClr>
                </a:solidFill>
              </a:rPr>
              <a:t>27 sites with detailed topographic surveys</a:t>
            </a:r>
          </a:p>
          <a:p>
            <a:pPr marL="742950" lvl="1" indent="-285750">
              <a:buFont typeface="Arial" pitchFamily="34" charset="0"/>
              <a:buChar char="•"/>
            </a:pPr>
            <a:r>
              <a:rPr lang="en-US" sz="1800" dirty="0" smtClean="0">
                <a:solidFill>
                  <a:schemeClr val="tx2">
                    <a:lumMod val="75000"/>
                  </a:schemeClr>
                </a:solidFill>
              </a:rPr>
              <a:t>142 Landsat scenes from 1/26/02 to 12/15/2012 evaluated</a:t>
            </a:r>
          </a:p>
          <a:p>
            <a:pPr marL="742950" lvl="1" indent="-285750">
              <a:buFont typeface="Arial" pitchFamily="34" charset="0"/>
              <a:buChar char="•"/>
            </a:pPr>
            <a:r>
              <a:rPr lang="en-US" sz="1800" dirty="0" smtClean="0">
                <a:solidFill>
                  <a:schemeClr val="tx2">
                    <a:lumMod val="75000"/>
                  </a:schemeClr>
                </a:solidFill>
              </a:rPr>
              <a:t>Water areas defined in each scene</a:t>
            </a:r>
            <a:endParaRPr lang="en-US" sz="1800" dirty="0">
              <a:solidFill>
                <a:schemeClr val="tx2">
                  <a:lumMod val="75000"/>
                </a:schemeClr>
              </a:solidFill>
            </a:endParaRPr>
          </a:p>
        </p:txBody>
      </p:sp>
      <p:grpSp>
        <p:nvGrpSpPr>
          <p:cNvPr id="8" name="Group 7"/>
          <p:cNvGrpSpPr/>
          <p:nvPr/>
        </p:nvGrpSpPr>
        <p:grpSpPr>
          <a:xfrm>
            <a:off x="7837360" y="5401230"/>
            <a:ext cx="1034183" cy="914248"/>
            <a:chOff x="7503399" y="5140861"/>
            <a:chExt cx="1034183" cy="945251"/>
          </a:xfrm>
        </p:grpSpPr>
        <p:grpSp>
          <p:nvGrpSpPr>
            <p:cNvPr id="9" name="Group 8"/>
            <p:cNvGrpSpPr/>
            <p:nvPr/>
          </p:nvGrpSpPr>
          <p:grpSpPr>
            <a:xfrm>
              <a:off x="7503399" y="5140861"/>
              <a:ext cx="1034183" cy="945251"/>
              <a:chOff x="-3138049" y="5885823"/>
              <a:chExt cx="1371600" cy="1253653"/>
            </a:xfrm>
          </p:grpSpPr>
          <p:grpSp>
            <p:nvGrpSpPr>
              <p:cNvPr id="12" name="Group 11"/>
              <p:cNvGrpSpPr/>
              <p:nvPr/>
            </p:nvGrpSpPr>
            <p:grpSpPr>
              <a:xfrm>
                <a:off x="-3138049" y="5885823"/>
                <a:ext cx="1371600" cy="1253653"/>
                <a:chOff x="1059047" y="5474343"/>
                <a:chExt cx="1371600" cy="1253653"/>
              </a:xfrm>
              <a:solidFill>
                <a:schemeClr val="bg1"/>
              </a:solidFill>
            </p:grpSpPr>
            <p:sp>
              <p:nvSpPr>
                <p:cNvPr id="14" name="Rectangle 13"/>
                <p:cNvSpPr/>
                <p:nvPr/>
              </p:nvSpPr>
              <p:spPr>
                <a:xfrm>
                  <a:off x="1059047" y="5474343"/>
                  <a:ext cx="1371600" cy="1253653"/>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Oval 14"/>
                <p:cNvSpPr/>
                <p:nvPr/>
              </p:nvSpPr>
              <p:spPr>
                <a:xfrm>
                  <a:off x="1165729" y="5855342"/>
                  <a:ext cx="45719" cy="45719"/>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6" name="TextBox 15"/>
                <p:cNvSpPr txBox="1"/>
                <p:nvPr/>
              </p:nvSpPr>
              <p:spPr>
                <a:xfrm>
                  <a:off x="1360212" y="5730742"/>
                  <a:ext cx="901852" cy="306144"/>
                </a:xfrm>
                <a:prstGeom prst="rect">
                  <a:avLst/>
                </a:prstGeom>
                <a:grpFill/>
              </p:spPr>
              <p:txBody>
                <a:bodyPr wrap="none" rtlCol="0">
                  <a:spAutoFit/>
                </a:bodyPr>
                <a:lstStyle/>
                <a:p>
                  <a:r>
                    <a:rPr lang="en-US" sz="800" dirty="0" smtClean="0"/>
                    <a:t>Met</a:t>
                  </a:r>
                  <a:r>
                    <a:rPr lang="en-US" sz="900" dirty="0" smtClean="0"/>
                    <a:t> </a:t>
                  </a:r>
                  <a:r>
                    <a:rPr lang="en-US" sz="800" dirty="0" smtClean="0"/>
                    <a:t>Station</a:t>
                  </a:r>
                  <a:endParaRPr lang="en-US" sz="900" dirty="0"/>
                </a:p>
              </p:txBody>
            </p:sp>
            <p:sp>
              <p:nvSpPr>
                <p:cNvPr id="17" name="Oval 16"/>
                <p:cNvSpPr/>
                <p:nvPr/>
              </p:nvSpPr>
              <p:spPr>
                <a:xfrm>
                  <a:off x="1162680" y="6083941"/>
                  <a:ext cx="45719" cy="45719"/>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 name="TextBox 17"/>
                <p:cNvSpPr txBox="1"/>
                <p:nvPr/>
              </p:nvSpPr>
              <p:spPr>
                <a:xfrm>
                  <a:off x="1357166" y="5959341"/>
                  <a:ext cx="1043004" cy="449012"/>
                </a:xfrm>
                <a:prstGeom prst="rect">
                  <a:avLst/>
                </a:prstGeom>
                <a:grpFill/>
              </p:spPr>
              <p:txBody>
                <a:bodyPr wrap="square" rtlCol="0">
                  <a:spAutoFit/>
                </a:bodyPr>
                <a:lstStyle/>
                <a:p>
                  <a:r>
                    <a:rPr lang="en-US" sz="800" dirty="0" smtClean="0"/>
                    <a:t>Water level only</a:t>
                  </a:r>
                  <a:endParaRPr lang="en-US" sz="800" dirty="0"/>
                </a:p>
              </p:txBody>
            </p:sp>
          </p:grpSp>
          <p:sp>
            <p:nvSpPr>
              <p:cNvPr id="13" name="TextBox 12"/>
              <p:cNvSpPr txBox="1"/>
              <p:nvPr/>
            </p:nvSpPr>
            <p:spPr>
              <a:xfrm>
                <a:off x="-2785065" y="5938007"/>
                <a:ext cx="695630" cy="285736"/>
              </a:xfrm>
              <a:prstGeom prst="rect">
                <a:avLst/>
              </a:prstGeom>
              <a:solidFill>
                <a:schemeClr val="bg1"/>
              </a:solidFill>
            </p:spPr>
            <p:txBody>
              <a:bodyPr wrap="none" rtlCol="0">
                <a:spAutoFit/>
              </a:bodyPr>
              <a:lstStyle/>
              <a:p>
                <a:r>
                  <a:rPr lang="en-US" sz="800" b="1" dirty="0" smtClean="0"/>
                  <a:t>LEGEND</a:t>
                </a:r>
                <a:endParaRPr lang="en-US" sz="900" b="1" dirty="0"/>
              </a:p>
            </p:txBody>
          </p:sp>
        </p:grpSp>
        <p:sp>
          <p:nvSpPr>
            <p:cNvPr id="10" name="Oval 9"/>
            <p:cNvSpPr/>
            <p:nvPr/>
          </p:nvSpPr>
          <p:spPr>
            <a:xfrm>
              <a:off x="7593266" y="5893568"/>
              <a:ext cx="34472" cy="34472"/>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7719812" y="5809668"/>
              <a:ext cx="786422" cy="215444"/>
            </a:xfrm>
            <a:prstGeom prst="rect">
              <a:avLst/>
            </a:prstGeom>
            <a:solidFill>
              <a:schemeClr val="bg1"/>
            </a:solidFill>
          </p:spPr>
          <p:txBody>
            <a:bodyPr wrap="square" rtlCol="0">
              <a:spAutoFit/>
            </a:bodyPr>
            <a:lstStyle/>
            <a:p>
              <a:r>
                <a:rPr lang="en-US" sz="800" dirty="0" smtClean="0"/>
                <a:t>ARS-TTU site</a:t>
              </a:r>
              <a:endParaRPr lang="en-US" sz="800" dirty="0"/>
            </a:p>
          </p:txBody>
        </p:sp>
      </p:grpSp>
      <p:sp>
        <p:nvSpPr>
          <p:cNvPr id="3" name="TextBox 2"/>
          <p:cNvSpPr txBox="1"/>
          <p:nvPr/>
        </p:nvSpPr>
        <p:spPr>
          <a:xfrm>
            <a:off x="4147214" y="5069528"/>
            <a:ext cx="2731069" cy="369332"/>
          </a:xfrm>
          <a:prstGeom prst="rect">
            <a:avLst/>
          </a:prstGeom>
          <a:noFill/>
        </p:spPr>
        <p:txBody>
          <a:bodyPr wrap="none" rtlCol="0">
            <a:spAutoFit/>
          </a:bodyPr>
          <a:lstStyle/>
          <a:p>
            <a:r>
              <a:rPr lang="en-US" b="1" dirty="0" smtClean="0"/>
              <a:t>Landsat 30 - 36 image area</a:t>
            </a:r>
            <a:endParaRPr lang="en-US" b="1" dirty="0"/>
          </a:p>
        </p:txBody>
      </p:sp>
      <p:cxnSp>
        <p:nvCxnSpPr>
          <p:cNvPr id="6" name="Straight Arrow Connector 5"/>
          <p:cNvCxnSpPr/>
          <p:nvPr/>
        </p:nvCxnSpPr>
        <p:spPr>
          <a:xfrm flipV="1">
            <a:off x="5484481" y="4212077"/>
            <a:ext cx="556396" cy="8533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840158" y="3243315"/>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947962" y="3973878"/>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85533" y="4347019"/>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928143" y="4355903"/>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550902" y="4503520"/>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065334" y="4340868"/>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558072" y="4280046"/>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616162" y="4329934"/>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558246" y="5695385"/>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489221" y="5704270"/>
            <a:ext cx="54244" cy="1007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939702" y="233464"/>
            <a:ext cx="4824919" cy="4338535"/>
          </a:xfrm>
          <a:custGeom>
            <a:avLst/>
            <a:gdLst>
              <a:gd name="connsiteX0" fmla="*/ 550190 w 2890434"/>
              <a:gd name="connsiteY0" fmla="*/ 0 h 2634712"/>
              <a:gd name="connsiteX1" fmla="*/ 2890434 w 2890434"/>
              <a:gd name="connsiteY1" fmla="*/ 457200 h 2634712"/>
              <a:gd name="connsiteX2" fmla="*/ 2324746 w 2890434"/>
              <a:gd name="connsiteY2" fmla="*/ 2634712 h 2634712"/>
              <a:gd name="connsiteX3" fmla="*/ 0 w 2890434"/>
              <a:gd name="connsiteY3" fmla="*/ 2146515 h 2634712"/>
              <a:gd name="connsiteX4" fmla="*/ 550190 w 2890434"/>
              <a:gd name="connsiteY4" fmla="*/ 0 h 2634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434" h="2634712">
                <a:moveTo>
                  <a:pt x="550190" y="0"/>
                </a:moveTo>
                <a:lnTo>
                  <a:pt x="2890434" y="457200"/>
                </a:lnTo>
                <a:lnTo>
                  <a:pt x="2324746" y="2634712"/>
                </a:lnTo>
                <a:lnTo>
                  <a:pt x="0" y="2146515"/>
                </a:lnTo>
                <a:lnTo>
                  <a:pt x="550190"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430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429" b="28662"/>
          <a:stretch/>
        </p:blipFill>
        <p:spPr>
          <a:xfrm>
            <a:off x="3462467" y="199783"/>
            <a:ext cx="5458034" cy="2305212"/>
          </a:xfrm>
          <a:prstGeom prst="rect">
            <a:avLst/>
          </a:prstGeom>
          <a:ln>
            <a:noFill/>
          </a:ln>
        </p:spPr>
      </p:pic>
      <p:sp>
        <p:nvSpPr>
          <p:cNvPr id="2" name="Title 1"/>
          <p:cNvSpPr>
            <a:spLocks noGrp="1"/>
          </p:cNvSpPr>
          <p:nvPr>
            <p:ph type="title"/>
          </p:nvPr>
        </p:nvSpPr>
        <p:spPr>
          <a:xfrm>
            <a:off x="457200" y="218458"/>
            <a:ext cx="3008313" cy="1162050"/>
          </a:xfrm>
        </p:spPr>
        <p:txBody>
          <a:bodyPr anchor="ctr">
            <a:normAutofit/>
          </a:bodyPr>
          <a:lstStyle/>
          <a:p>
            <a:r>
              <a:rPr lang="en-US" sz="2800" dirty="0" smtClean="0"/>
              <a:t>Water Classification</a:t>
            </a:r>
            <a:endParaRPr lang="en-US" sz="2800" dirty="0"/>
          </a:p>
        </p:txBody>
      </p:sp>
      <p:sp>
        <p:nvSpPr>
          <p:cNvPr id="4" name="Text Placeholder 3"/>
          <p:cNvSpPr>
            <a:spLocks noGrp="1"/>
          </p:cNvSpPr>
          <p:nvPr>
            <p:ph type="body" sz="half" idx="2"/>
          </p:nvPr>
        </p:nvSpPr>
        <p:spPr>
          <a:xfrm>
            <a:off x="361150" y="1219947"/>
            <a:ext cx="3073627" cy="4691063"/>
          </a:xfrm>
        </p:spPr>
        <p:txBody>
          <a:bodyPr>
            <a:noAutofit/>
          </a:bodyPr>
          <a:lstStyle/>
          <a:p>
            <a:r>
              <a:rPr lang="en-US" sz="1800" b="1" dirty="0" smtClean="0"/>
              <a:t>Landsat images use 7 bands </a:t>
            </a:r>
          </a:p>
          <a:p>
            <a:pPr marL="284163" indent="-115888">
              <a:buFont typeface="Arial" pitchFamily="34" charset="0"/>
              <a:buChar char="•"/>
            </a:pPr>
            <a:r>
              <a:rPr lang="en-US" sz="1800" dirty="0"/>
              <a:t>Blue, green, red, near IR, mid IR, panchromatic, and thermal IR </a:t>
            </a:r>
          </a:p>
          <a:p>
            <a:r>
              <a:rPr lang="en-US" sz="1800" b="1" dirty="0" smtClean="0"/>
              <a:t>Band 5 identifies water best</a:t>
            </a:r>
          </a:p>
          <a:p>
            <a:pPr marL="285750" indent="-117475">
              <a:buFont typeface="Arial" pitchFamily="34" charset="0"/>
              <a:buChar char="•"/>
            </a:pPr>
            <a:r>
              <a:rPr lang="en-US" sz="1800" dirty="0" smtClean="0"/>
              <a:t>Open water uniformly dark</a:t>
            </a:r>
          </a:p>
          <a:p>
            <a:pPr marL="285750" indent="-117475">
              <a:buFont typeface="Arial" pitchFamily="34" charset="0"/>
              <a:buChar char="•"/>
            </a:pPr>
            <a:r>
              <a:rPr lang="en-US" sz="1800" dirty="0" smtClean="0"/>
              <a:t>Soil minerals bright</a:t>
            </a:r>
          </a:p>
          <a:p>
            <a:pPr marL="285750" indent="-117475">
              <a:buFont typeface="Arial" pitchFamily="34" charset="0"/>
              <a:buChar char="•"/>
            </a:pPr>
            <a:r>
              <a:rPr lang="en-US" sz="1800" dirty="0" smtClean="0"/>
              <a:t>Vegetation and moist soil have intermediate reflectance</a:t>
            </a:r>
          </a:p>
          <a:p>
            <a:pPr marL="285750" indent="-117475">
              <a:buFont typeface="Arial" pitchFamily="34" charset="0"/>
              <a:buChar char="•"/>
            </a:pPr>
            <a:r>
              <a:rPr lang="en-US" sz="1800" dirty="0" smtClean="0"/>
              <a:t>Cutoff value for water varies seasonally</a:t>
            </a:r>
            <a:endParaRPr lang="en-US" sz="1800" dirty="0"/>
          </a:p>
        </p:txBody>
      </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b="28962"/>
          <a:stretch/>
        </p:blipFill>
        <p:spPr>
          <a:xfrm>
            <a:off x="3490525" y="3292701"/>
            <a:ext cx="5415269" cy="2624006"/>
          </a:xfrm>
          <a:ln>
            <a:noFill/>
          </a:ln>
        </p:spPr>
      </p:pic>
      <p:sp>
        <p:nvSpPr>
          <p:cNvPr id="9" name="TextBox 8"/>
          <p:cNvSpPr txBox="1"/>
          <p:nvPr/>
        </p:nvSpPr>
        <p:spPr>
          <a:xfrm>
            <a:off x="4572000" y="2581836"/>
            <a:ext cx="3655809" cy="369332"/>
          </a:xfrm>
          <a:prstGeom prst="rect">
            <a:avLst/>
          </a:prstGeom>
          <a:noFill/>
        </p:spPr>
        <p:txBody>
          <a:bodyPr wrap="none" rtlCol="0">
            <a:spAutoFit/>
          </a:bodyPr>
          <a:lstStyle/>
          <a:p>
            <a:r>
              <a:rPr lang="en-US" b="1" dirty="0" smtClean="0"/>
              <a:t>Landsat Bands with Water Spectrum</a:t>
            </a:r>
            <a:endParaRPr lang="en-US" b="1" dirty="0"/>
          </a:p>
        </p:txBody>
      </p:sp>
      <p:pic>
        <p:nvPicPr>
          <p:cNvPr id="12" name="Content Placeholder 7"/>
          <p:cNvPicPr>
            <a:picLocks noChangeAspect="1"/>
          </p:cNvPicPr>
          <p:nvPr/>
        </p:nvPicPr>
        <p:blipFill rotWithShape="1">
          <a:blip r:embed="rId4">
            <a:extLst>
              <a:ext uri="{28A0092B-C50C-407E-A947-70E740481C1C}">
                <a14:useLocalDpi xmlns:a14="http://schemas.microsoft.com/office/drawing/2010/main" val="0"/>
              </a:ext>
            </a:extLst>
          </a:blip>
          <a:srcRect l="1974" t="78009" r="13457" b="12422"/>
          <a:stretch/>
        </p:blipFill>
        <p:spPr>
          <a:xfrm>
            <a:off x="3565391" y="5786078"/>
            <a:ext cx="4579684" cy="353465"/>
          </a:xfrm>
          <a:prstGeom prst="rect">
            <a:avLst/>
          </a:prstGeom>
          <a:ln>
            <a:noFill/>
          </a:ln>
        </p:spPr>
      </p:pic>
      <p:sp>
        <p:nvSpPr>
          <p:cNvPr id="13" name="Rectangle 12"/>
          <p:cNvSpPr/>
          <p:nvPr/>
        </p:nvSpPr>
        <p:spPr>
          <a:xfrm>
            <a:off x="3542339" y="6131859"/>
            <a:ext cx="4710313"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08817" y="6069107"/>
            <a:ext cx="2998450" cy="369332"/>
          </a:xfrm>
          <a:prstGeom prst="rect">
            <a:avLst/>
          </a:prstGeom>
          <a:noFill/>
        </p:spPr>
        <p:txBody>
          <a:bodyPr wrap="none" rtlCol="0">
            <a:spAutoFit/>
          </a:bodyPr>
          <a:lstStyle/>
          <a:p>
            <a:r>
              <a:rPr lang="en-US" b="1" dirty="0" smtClean="0"/>
              <a:t>Soil and Vegetation Spectrum</a:t>
            </a:r>
            <a:endParaRPr lang="en-US" b="1" dirty="0"/>
          </a:p>
        </p:txBody>
      </p:sp>
      <p:sp>
        <p:nvSpPr>
          <p:cNvPr id="15" name="Rectangle 14"/>
          <p:cNvSpPr/>
          <p:nvPr/>
        </p:nvSpPr>
        <p:spPr>
          <a:xfrm>
            <a:off x="3534657" y="2397418"/>
            <a:ext cx="1452283" cy="90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78750" r="64596" b="13681"/>
          <a:stretch/>
        </p:blipFill>
        <p:spPr>
          <a:xfrm>
            <a:off x="3521164" y="2400859"/>
            <a:ext cx="1940689" cy="244607"/>
          </a:xfrm>
          <a:prstGeom prst="rect">
            <a:avLst/>
          </a:prstGeom>
          <a:ln>
            <a:noFill/>
          </a:ln>
        </p:spPr>
      </p:pic>
      <p:sp>
        <p:nvSpPr>
          <p:cNvPr id="11" name="TextBox 10"/>
          <p:cNvSpPr txBox="1"/>
          <p:nvPr/>
        </p:nvSpPr>
        <p:spPr>
          <a:xfrm>
            <a:off x="4479791" y="38420"/>
            <a:ext cx="3034805" cy="276999"/>
          </a:xfrm>
          <a:prstGeom prst="rect">
            <a:avLst/>
          </a:prstGeom>
          <a:noFill/>
        </p:spPr>
        <p:txBody>
          <a:bodyPr wrap="none" rtlCol="0">
            <a:spAutoFit/>
          </a:bodyPr>
          <a:lstStyle/>
          <a:p>
            <a:r>
              <a:rPr lang="en-US" sz="1200" b="1" dirty="0" smtClean="0">
                <a:solidFill>
                  <a:srgbClr val="0070C0"/>
                </a:solidFill>
                <a:latin typeface="Arial Narrow" pitchFamily="34" charset="0"/>
              </a:rPr>
              <a:t>B</a:t>
            </a:r>
            <a:r>
              <a:rPr lang="en-US" sz="1200" b="1" dirty="0" smtClean="0">
                <a:latin typeface="Arial Narrow" pitchFamily="34" charset="0"/>
              </a:rPr>
              <a:t> </a:t>
            </a:r>
            <a:r>
              <a:rPr lang="en-US" sz="1200" b="1" dirty="0" smtClean="0">
                <a:solidFill>
                  <a:srgbClr val="00B050"/>
                </a:solidFill>
                <a:latin typeface="Arial Narrow" pitchFamily="34" charset="0"/>
              </a:rPr>
              <a:t>G</a:t>
            </a:r>
            <a:r>
              <a:rPr lang="en-US" sz="1200" b="1" dirty="0" smtClean="0">
                <a:latin typeface="Arial Narrow" pitchFamily="34" charset="0"/>
              </a:rPr>
              <a:t> </a:t>
            </a:r>
            <a:r>
              <a:rPr lang="en-US" sz="1200" b="1" dirty="0" smtClean="0">
                <a:solidFill>
                  <a:srgbClr val="FF0000"/>
                </a:solidFill>
                <a:latin typeface="Arial Narrow" pitchFamily="34" charset="0"/>
              </a:rPr>
              <a:t>R</a:t>
            </a:r>
            <a:r>
              <a:rPr lang="en-US" sz="1200" b="1" dirty="0" smtClean="0">
                <a:latin typeface="Arial Narrow" pitchFamily="34" charset="0"/>
              </a:rPr>
              <a:t> </a:t>
            </a:r>
            <a:r>
              <a:rPr lang="en-US" sz="1200" b="1" dirty="0" smtClean="0">
                <a:solidFill>
                  <a:schemeClr val="accent2">
                    <a:lumMod val="75000"/>
                  </a:schemeClr>
                </a:solidFill>
                <a:latin typeface="Arial Narrow" pitchFamily="34" charset="0"/>
              </a:rPr>
              <a:t>NIR</a:t>
            </a:r>
            <a:r>
              <a:rPr lang="en-US" sz="1200" b="1" dirty="0" smtClean="0">
                <a:latin typeface="Arial Narrow" pitchFamily="34" charset="0"/>
              </a:rPr>
              <a:t>                            mid-IR      thermal IR</a:t>
            </a:r>
            <a:endParaRPr lang="en-US" sz="1200" b="1" dirty="0">
              <a:latin typeface="Arial Narrow" pitchFamily="34" charset="0"/>
            </a:endParaRPr>
          </a:p>
        </p:txBody>
      </p:sp>
    </p:spTree>
    <p:extLst>
      <p:ext uri="{BB962C8B-B14F-4D97-AF65-F5344CB8AC3E}">
        <p14:creationId xmlns:p14="http://schemas.microsoft.com/office/powerpoint/2010/main" val="3788237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7033</TotalTime>
  <Words>3257</Words>
  <Application>Microsoft Office PowerPoint</Application>
  <PresentationFormat>On-screen Show (4:3)</PresentationFormat>
  <Paragraphs>488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ASSESSING THE FEASIBILITY OF RECHARGE ENHANCEMENT FROM PLAYA LAKES ON THE TEXAS HIGH PLAINS</vt:lpstr>
      <vt:lpstr>Presentation Outline</vt:lpstr>
      <vt:lpstr>Texas Playa Geography</vt:lpstr>
      <vt:lpstr>Playa Monitoring Network</vt:lpstr>
      <vt:lpstr>Playa Monitoring Network</vt:lpstr>
      <vt:lpstr>Playa Monitoring Network</vt:lpstr>
      <vt:lpstr>Playa Monitoring Network</vt:lpstr>
      <vt:lpstr>Playa Monitoring Network</vt:lpstr>
      <vt:lpstr>Water Classification</vt:lpstr>
      <vt:lpstr>PowerPoint Presentation</vt:lpstr>
      <vt:lpstr>GPS survey of playa topography</vt:lpstr>
      <vt:lpstr>PowerPoint Presentation</vt:lpstr>
      <vt:lpstr>PowerPoint Presentation</vt:lpstr>
      <vt:lpstr>PowerPoint Presentation</vt:lpstr>
      <vt:lpstr>Summary of reconstructed playa water levels</vt:lpstr>
      <vt:lpstr>PowerPoint Presentation</vt:lpstr>
      <vt:lpstr>Playa Modification Objectives</vt:lpstr>
      <vt:lpstr>Playa Modification Alternatives</vt:lpstr>
      <vt:lpstr>Playa Modification Alternatives</vt:lpstr>
      <vt:lpstr>Playa Modification Alternatives</vt:lpstr>
      <vt:lpstr>Playa Modification Cost &amp; Effectiveness</vt:lpstr>
      <vt:lpstr>Groundwater Recharge Assessment</vt:lpstr>
      <vt:lpstr>PowerPoint Presentation</vt:lpstr>
      <vt:lpstr>Playa Modification Summary</vt:lpstr>
      <vt:lpstr>Acknowledgements</vt:lpstr>
    </vt:vector>
  </TitlesOfParts>
  <Company>Texas Water Development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weinberg</dc:creator>
  <cp:lastModifiedBy>HDesk</cp:lastModifiedBy>
  <cp:revision>186</cp:revision>
  <cp:lastPrinted>2013-02-21T14:57:40Z</cp:lastPrinted>
  <dcterms:created xsi:type="dcterms:W3CDTF">2013-02-04T19:02:22Z</dcterms:created>
  <dcterms:modified xsi:type="dcterms:W3CDTF">2013-04-08T19:09:44Z</dcterms:modified>
</cp:coreProperties>
</file>