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59" r:id="rId4"/>
    <p:sldId id="260" r:id="rId5"/>
    <p:sldId id="261" r:id="rId6"/>
    <p:sldId id="270" r:id="rId7"/>
    <p:sldId id="264" r:id="rId8"/>
    <p:sldId id="289" r:id="rId9"/>
    <p:sldId id="290" r:id="rId10"/>
    <p:sldId id="273" r:id="rId11"/>
    <p:sldId id="285" r:id="rId12"/>
    <p:sldId id="291" r:id="rId13"/>
    <p:sldId id="292" r:id="rId14"/>
    <p:sldId id="293" r:id="rId15"/>
    <p:sldId id="286" r:id="rId16"/>
    <p:sldId id="294" r:id="rId17"/>
    <p:sldId id="295" r:id="rId18"/>
    <p:sldId id="296" r:id="rId19"/>
    <p:sldId id="274" r:id="rId20"/>
    <p:sldId id="280" r:id="rId21"/>
    <p:sldId id="276" r:id="rId22"/>
    <p:sldId id="279" r:id="rId23"/>
    <p:sldId id="275" r:id="rId24"/>
    <p:sldId id="283" r:id="rId25"/>
    <p:sldId id="282" r:id="rId26"/>
    <p:sldId id="278" r:id="rId27"/>
    <p:sldId id="288" r:id="rId28"/>
    <p:sldId id="281" r:id="rId29"/>
    <p:sldId id="263" r:id="rId30"/>
    <p:sldId id="271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B4655A0-87E2-4167-B2F0-0CC62652733B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A6D74F6-936F-4DCA-B3B6-68E5B6CFDB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g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Garrett Williamson*, David </a:t>
            </a:r>
            <a:r>
              <a:rPr lang="en-US" dirty="0" smtClean="0"/>
              <a:t>Schmidt, </a:t>
            </a:r>
            <a:r>
              <a:rPr lang="en-US" dirty="0"/>
              <a:t>and Tim </a:t>
            </a:r>
            <a:r>
              <a:rPr lang="en-US" dirty="0" smtClean="0"/>
              <a:t>Walsh, </a:t>
            </a:r>
            <a:r>
              <a:rPr lang="en-US" dirty="0"/>
              <a:t>Wayland Baptist </a:t>
            </a:r>
            <a:r>
              <a:rPr lang="en-US" dirty="0" smtClean="0"/>
              <a:t>University, Plainview, Texas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924800" cy="1774825"/>
          </a:xfrm>
        </p:spPr>
        <p:txBody>
          <a:bodyPr>
            <a:noAutofit/>
          </a:bodyPr>
          <a:lstStyle/>
          <a:p>
            <a:r>
              <a:rPr lang="en-US" sz="3200" dirty="0" smtClean="0"/>
              <a:t>Geological Mapping of Late Cretaceous to Late Eocene Strata Within the Indian Creek Area, </a:t>
            </a:r>
            <a:br>
              <a:rPr lang="en-US" sz="3200" dirty="0" smtClean="0"/>
            </a:br>
            <a:r>
              <a:rPr lang="en-US" sz="3200" dirty="0" smtClean="0"/>
              <a:t>Buffalo Gap National</a:t>
            </a:r>
            <a:r>
              <a:rPr lang="en-US" sz="3200" dirty="0"/>
              <a:t> </a:t>
            </a:r>
            <a:r>
              <a:rPr lang="en-US" sz="3200" dirty="0" smtClean="0"/>
              <a:t>Grasslands, South Dakota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48200"/>
            <a:ext cx="4297680" cy="1719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79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28600"/>
            <a:ext cx="5257800" cy="762000"/>
          </a:xfrm>
        </p:spPr>
        <p:txBody>
          <a:bodyPr/>
          <a:lstStyle/>
          <a:p>
            <a:r>
              <a:rPr lang="en-US" dirty="0" smtClean="0"/>
              <a:t>Stratigraphic Column</a:t>
            </a:r>
            <a:endParaRPr lang="en-US" dirty="0"/>
          </a:p>
        </p:txBody>
      </p:sp>
      <p:pic>
        <p:nvPicPr>
          <p:cNvPr id="1028" name="Picture 4" descr="C:\Users\Public\Desktop\DataFolder\GeoPics\0Summer\SUM2012SDAugust\Green\DSC_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990600"/>
            <a:ext cx="5791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220027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505075" y="2209800"/>
            <a:ext cx="2676525" cy="9144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81600" y="2209800"/>
            <a:ext cx="35909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505075" y="2895600"/>
            <a:ext cx="1457325" cy="1600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62400" y="2895600"/>
            <a:ext cx="48101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33600" y="3124200"/>
            <a:ext cx="37147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133600" y="4495800"/>
            <a:ext cx="37147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505076" y="3657600"/>
            <a:ext cx="1152524" cy="16764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657600" y="3657600"/>
            <a:ext cx="51149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5" name="Straight Connector 8194"/>
          <p:cNvCxnSpPr/>
          <p:nvPr/>
        </p:nvCxnSpPr>
        <p:spPr>
          <a:xfrm flipV="1">
            <a:off x="2505075" y="3962400"/>
            <a:ext cx="1152525" cy="1524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8" name="Straight Connector 8197"/>
          <p:cNvCxnSpPr/>
          <p:nvPr/>
        </p:nvCxnSpPr>
        <p:spPr>
          <a:xfrm>
            <a:off x="3657600" y="3962400"/>
            <a:ext cx="51149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1" name="Straight Connector 8200"/>
          <p:cNvCxnSpPr/>
          <p:nvPr/>
        </p:nvCxnSpPr>
        <p:spPr>
          <a:xfrm flipV="1">
            <a:off x="2505076" y="4495800"/>
            <a:ext cx="1152524" cy="137160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4" name="Straight Connector 8203"/>
          <p:cNvCxnSpPr/>
          <p:nvPr/>
        </p:nvCxnSpPr>
        <p:spPr>
          <a:xfrm>
            <a:off x="3657600" y="4495800"/>
            <a:ext cx="5114925" cy="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9" name="Straight Connector 8208"/>
          <p:cNvCxnSpPr/>
          <p:nvPr/>
        </p:nvCxnSpPr>
        <p:spPr>
          <a:xfrm flipH="1">
            <a:off x="2133600" y="5334000"/>
            <a:ext cx="37147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2" name="Straight Connector 8211"/>
          <p:cNvCxnSpPr/>
          <p:nvPr/>
        </p:nvCxnSpPr>
        <p:spPr>
          <a:xfrm flipH="1">
            <a:off x="2133600" y="5486400"/>
            <a:ext cx="37147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5" name="Straight Connector 8214"/>
          <p:cNvCxnSpPr/>
          <p:nvPr/>
        </p:nvCxnSpPr>
        <p:spPr>
          <a:xfrm flipH="1">
            <a:off x="2133600" y="5867400"/>
            <a:ext cx="37147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7" name="TextBox 8216"/>
          <p:cNvSpPr txBox="1"/>
          <p:nvPr/>
        </p:nvSpPr>
        <p:spPr>
          <a:xfrm>
            <a:off x="6004363" y="2335768"/>
            <a:ext cx="161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Crazy Johnson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18" name="TextBox 8217"/>
          <p:cNvSpPr txBox="1"/>
          <p:nvPr/>
        </p:nvSpPr>
        <p:spPr>
          <a:xfrm>
            <a:off x="5708636" y="3097767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Ahearn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19" name="TextBox 8218"/>
          <p:cNvSpPr txBox="1"/>
          <p:nvPr/>
        </p:nvSpPr>
        <p:spPr>
          <a:xfrm>
            <a:off x="5349952" y="3625335"/>
            <a:ext cx="196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Chamberlain Pass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20" name="TextBox 8219"/>
          <p:cNvSpPr txBox="1"/>
          <p:nvPr/>
        </p:nvSpPr>
        <p:spPr>
          <a:xfrm>
            <a:off x="5040509" y="4026932"/>
            <a:ext cx="258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Yellow Mounds </a:t>
            </a:r>
            <a:r>
              <a:rPr lang="en-US" dirty="0" err="1" smtClean="0">
                <a:solidFill>
                  <a:schemeClr val="bg1"/>
                </a:solidFill>
              </a:rPr>
              <a:t>Paleosol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21" name="TextBox 8220"/>
          <p:cNvSpPr txBox="1"/>
          <p:nvPr/>
        </p:nvSpPr>
        <p:spPr>
          <a:xfrm>
            <a:off x="4800600" y="4648200"/>
            <a:ext cx="136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Pierre Shale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22" name="TextBox 8221"/>
          <p:cNvSpPr txBox="1"/>
          <p:nvPr/>
        </p:nvSpPr>
        <p:spPr>
          <a:xfrm>
            <a:off x="6553200" y="1821418"/>
            <a:ext cx="14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Peanut Peak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23" name="TextBox 8222"/>
          <p:cNvSpPr txBox="1"/>
          <p:nvPr/>
        </p:nvSpPr>
        <p:spPr>
          <a:xfrm>
            <a:off x="1943100" y="1219200"/>
            <a:ext cx="752475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Discontinuous Carbonate Limestone Lenses</a:t>
            </a:r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1025" name="Straight Connector 1024"/>
          <p:cNvCxnSpPr/>
          <p:nvPr/>
        </p:nvCxnSpPr>
        <p:spPr>
          <a:xfrm flipH="1">
            <a:off x="2133600" y="1752600"/>
            <a:ext cx="371476" cy="0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xtBox 1030"/>
          <p:cNvSpPr txBox="1"/>
          <p:nvPr/>
        </p:nvSpPr>
        <p:spPr>
          <a:xfrm>
            <a:off x="1611156" y="3546217"/>
            <a:ext cx="1416361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Contains Abundant Siltstone and Sandstone Lenses Throughout the Middle and Lower portions of the Stratum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032" name="TextBox 1031"/>
          <p:cNvSpPr txBox="1"/>
          <p:nvPr/>
        </p:nvSpPr>
        <p:spPr>
          <a:xfrm>
            <a:off x="1966911" y="5455504"/>
            <a:ext cx="621509" cy="3231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</a:rPr>
              <a:t>orange and yellow </a:t>
            </a:r>
            <a:r>
              <a:rPr lang="en-US" sz="500" dirty="0" err="1">
                <a:solidFill>
                  <a:schemeClr val="bg1"/>
                </a:solidFill>
              </a:rPr>
              <a:t>silty</a:t>
            </a:r>
            <a:r>
              <a:rPr lang="en-US" sz="500" dirty="0">
                <a:solidFill>
                  <a:schemeClr val="bg1"/>
                </a:solidFill>
              </a:rPr>
              <a:t> </a:t>
            </a:r>
            <a:r>
              <a:rPr lang="en-US" sz="500" dirty="0" err="1">
                <a:solidFill>
                  <a:schemeClr val="bg1"/>
                </a:solidFill>
              </a:rPr>
              <a:t>claystone</a:t>
            </a:r>
            <a:endParaRPr lang="en-US" sz="500" dirty="0">
              <a:solidFill>
                <a:schemeClr val="bg1"/>
              </a:solidFill>
            </a:endParaRPr>
          </a:p>
        </p:txBody>
      </p:sp>
      <p:sp>
        <p:nvSpPr>
          <p:cNvPr id="1033" name="TextBox 1032"/>
          <p:cNvSpPr txBox="1"/>
          <p:nvPr/>
        </p:nvSpPr>
        <p:spPr>
          <a:xfrm>
            <a:off x="1671636" y="2243435"/>
            <a:ext cx="129540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Contains infrequent </a:t>
            </a:r>
            <a:r>
              <a:rPr lang="en-US" sz="600" dirty="0">
                <a:solidFill>
                  <a:schemeClr val="bg1"/>
                </a:solidFill>
              </a:rPr>
              <a:t>sandstone lenses within the middle of the stratum</a:t>
            </a:r>
          </a:p>
        </p:txBody>
      </p:sp>
      <p:sp>
        <p:nvSpPr>
          <p:cNvPr id="1034" name="TextBox 1033"/>
          <p:cNvSpPr txBox="1"/>
          <p:nvPr/>
        </p:nvSpPr>
        <p:spPr>
          <a:xfrm>
            <a:off x="1896662" y="4668798"/>
            <a:ext cx="789387" cy="4770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500" dirty="0" smtClean="0">
                <a:solidFill>
                  <a:schemeClr val="bg1"/>
                </a:solidFill>
              </a:rPr>
              <a:t>Contains minor </a:t>
            </a:r>
            <a:r>
              <a:rPr lang="en-US" sz="500" dirty="0">
                <a:solidFill>
                  <a:schemeClr val="bg1"/>
                </a:solidFill>
              </a:rPr>
              <a:t>channel sandstones, and a basal conglomerate (in some localities)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703766"/>
            <a:ext cx="11635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283464" y="3251110"/>
            <a:ext cx="662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Eocene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533" y="6019800"/>
            <a:ext cx="13850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55448" y="5884098"/>
            <a:ext cx="919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Cretaceous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232" y="3079546"/>
            <a:ext cx="3200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50195" y="3251110"/>
            <a:ext cx="1433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White River Group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1048" y="3021355"/>
            <a:ext cx="3105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33368" y="3251109"/>
            <a:ext cx="76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Chadron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7280" y="1188720"/>
            <a:ext cx="2743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946058" y="1323602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Brule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7415" y="1190158"/>
            <a:ext cx="2238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47800" y="1766128"/>
            <a:ext cx="25098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427395" y="3127248"/>
            <a:ext cx="27138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1256259" y="1323602"/>
            <a:ext cx="608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Scenic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060757" y="2289601"/>
            <a:ext cx="999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Peanut Peak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989167" y="3720887"/>
            <a:ext cx="1142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Crazy Johnson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47800" y="4539734"/>
            <a:ext cx="2509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222692" y="4770566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Ahearn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731130" y="5778669"/>
            <a:ext cx="2744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26" name="TextBox 1025"/>
          <p:cNvSpPr txBox="1"/>
          <p:nvPr/>
        </p:nvSpPr>
        <p:spPr>
          <a:xfrm rot="16200000">
            <a:off x="245509" y="5881300"/>
            <a:ext cx="124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Montana Group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1061048" y="5780107"/>
            <a:ext cx="2937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30" name="TextBox 1029"/>
          <p:cNvSpPr txBox="1"/>
          <p:nvPr/>
        </p:nvSpPr>
        <p:spPr>
          <a:xfrm rot="16200000">
            <a:off x="728659" y="5881299"/>
            <a:ext cx="975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Pierre Shale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52400"/>
            <a:ext cx="6934200" cy="1219200"/>
          </a:xfrm>
        </p:spPr>
        <p:txBody>
          <a:bodyPr/>
          <a:lstStyle/>
          <a:p>
            <a:pPr algn="ctr"/>
            <a:r>
              <a:rPr lang="en-US" dirty="0" smtClean="0"/>
              <a:t>Determining Contacts</a:t>
            </a:r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70796"/>
            <a:ext cx="6117764" cy="472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63332" y="1409131"/>
            <a:ext cx="2331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 Variations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143000" y="4526935"/>
            <a:ext cx="7625655" cy="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82777" y="4724400"/>
            <a:ext cx="200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Chamberlin Pass</a:t>
            </a:r>
          </a:p>
          <a:p>
            <a:pPr algn="ctr"/>
            <a:r>
              <a:rPr lang="en-US" dirty="0" smtClean="0"/>
              <a:t>Formation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3657600"/>
            <a:ext cx="215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Chadron Formation</a:t>
            </a:r>
          </a:p>
          <a:p>
            <a:pPr algn="ctr"/>
            <a:r>
              <a:rPr lang="en-US" dirty="0" smtClean="0"/>
              <a:t>Ahearn 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52400"/>
            <a:ext cx="6934200" cy="1219200"/>
          </a:xfrm>
        </p:spPr>
        <p:txBody>
          <a:bodyPr/>
          <a:lstStyle/>
          <a:p>
            <a:pPr algn="ctr"/>
            <a:r>
              <a:rPr lang="en-US" dirty="0" smtClean="0"/>
              <a:t>Determining Contacts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6" y="1828800"/>
            <a:ext cx="6117764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63332" y="1409131"/>
            <a:ext cx="2331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 Variations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093067" y="3733800"/>
            <a:ext cx="766993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2858869"/>
            <a:ext cx="215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Chadron Formation</a:t>
            </a:r>
          </a:p>
          <a:p>
            <a:pPr algn="ctr"/>
            <a:r>
              <a:rPr lang="en-US" dirty="0" smtClean="0"/>
              <a:t>Ahearn Member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2173" y="3962400"/>
            <a:ext cx="190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Chamberlin Pass </a:t>
            </a:r>
          </a:p>
          <a:p>
            <a:pPr algn="ctr"/>
            <a:r>
              <a:rPr lang="en-US" dirty="0" smtClean="0"/>
              <a:t>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52400"/>
            <a:ext cx="6934200" cy="1219200"/>
          </a:xfrm>
        </p:spPr>
        <p:txBody>
          <a:bodyPr/>
          <a:lstStyle/>
          <a:p>
            <a:pPr algn="ctr"/>
            <a:r>
              <a:rPr lang="en-US" dirty="0" smtClean="0"/>
              <a:t>Determining Contacts</a:t>
            </a:r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6" y="1828800"/>
            <a:ext cx="6117764" cy="4754879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0" name="TextBox 19"/>
          <p:cNvSpPr txBox="1"/>
          <p:nvPr/>
        </p:nvSpPr>
        <p:spPr>
          <a:xfrm>
            <a:off x="3063332" y="1409131"/>
            <a:ext cx="2331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 Variations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2813713"/>
            <a:ext cx="2513188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Crazy Johnson Member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9812" y="5105400"/>
            <a:ext cx="2513188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Crazy Johnson Member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95493" y="2971800"/>
            <a:ext cx="2157707" cy="646331"/>
          </a:xfrm>
          <a:prstGeom prst="rect">
            <a:avLst/>
          </a:prstGeom>
          <a:solidFill>
            <a:schemeClr val="bg1">
              <a:lumMod val="50000"/>
              <a:lumOff val="50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Ahearn 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52400"/>
            <a:ext cx="6934200" cy="1219200"/>
          </a:xfrm>
        </p:spPr>
        <p:txBody>
          <a:bodyPr/>
          <a:lstStyle/>
          <a:p>
            <a:pPr algn="ctr"/>
            <a:r>
              <a:rPr lang="en-US" dirty="0" smtClean="0"/>
              <a:t>Determining Contacts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180" r="-2426" b="37211"/>
          <a:stretch/>
        </p:blipFill>
        <p:spPr bwMode="auto">
          <a:xfrm>
            <a:off x="990600" y="2057400"/>
            <a:ext cx="56007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3063332" y="1409131"/>
            <a:ext cx="2331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 Variations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3962400"/>
            <a:ext cx="72390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87956" y="3163669"/>
            <a:ext cx="230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Peanut Peak Member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60925" y="4038600"/>
            <a:ext cx="2157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Crazy Johnson </a:t>
            </a:r>
          </a:p>
          <a:p>
            <a:r>
              <a:rPr lang="en-US" dirty="0" smtClean="0"/>
              <a:t>Member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43000" y="4614565"/>
            <a:ext cx="52578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00800" y="4614565"/>
            <a:ext cx="360125" cy="4572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60925" y="5071765"/>
            <a:ext cx="2002075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088409" y="5562600"/>
            <a:ext cx="5312391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60925" y="5257800"/>
            <a:ext cx="215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Ahearn Member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384562" y="5553163"/>
            <a:ext cx="376363" cy="524472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60925" y="6076949"/>
            <a:ext cx="2002075" cy="68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8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Determining Contacts continued…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828800"/>
            <a:ext cx="603009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1317" y="1447800"/>
            <a:ext cx="3172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Lithological Indicators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43000" y="4419600"/>
            <a:ext cx="75671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5600" y="3513625"/>
            <a:ext cx="215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Ahearn Member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783" y="4648200"/>
            <a:ext cx="1851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Chamberlin Pass</a:t>
            </a:r>
          </a:p>
          <a:p>
            <a:r>
              <a:rPr lang="en-US" dirty="0" smtClean="0"/>
              <a:t>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Determining Contacts continued…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1317" y="1447800"/>
            <a:ext cx="3172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Lithological Indicators</a:t>
            </a:r>
            <a:endParaRPr 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828800"/>
            <a:ext cx="599584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066800" y="5410200"/>
            <a:ext cx="7696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05600" y="4180196"/>
            <a:ext cx="2157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Crazy Johnson </a:t>
            </a:r>
          </a:p>
          <a:p>
            <a:r>
              <a:rPr lang="en-US" dirty="0" smtClean="0"/>
              <a:t>Member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5668370"/>
            <a:ext cx="215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Ahearn 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Determining Contacts continued…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1317" y="1447800"/>
            <a:ext cx="3172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Lithological Indicators</a:t>
            </a:r>
            <a:endParaRPr lang="en-US" sz="2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8" y="1828800"/>
            <a:ext cx="591544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085182" y="4152900"/>
            <a:ext cx="5334000" cy="17145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19182" y="5867400"/>
            <a:ext cx="23438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54868" y="4992469"/>
            <a:ext cx="1817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Brule Formation</a:t>
            </a:r>
          </a:p>
          <a:p>
            <a:r>
              <a:rPr lang="en-US" dirty="0" smtClean="0"/>
              <a:t>Scenic Member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11756" y="6019800"/>
            <a:ext cx="230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Chadron Formation</a:t>
            </a:r>
          </a:p>
          <a:p>
            <a:r>
              <a:rPr lang="en-US" dirty="0" smtClean="0"/>
              <a:t>Peanut Peak 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1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GPS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Trimble </a:t>
            </a:r>
            <a:r>
              <a:rPr lang="en-US" dirty="0" err="1" smtClean="0"/>
              <a:t>GeoXH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7136" y="1524000"/>
            <a:ext cx="4474464" cy="4572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/>
              <a:t>Terrasync</a:t>
            </a:r>
            <a:r>
              <a:rPr lang="en-US" dirty="0"/>
              <a:t> 5.30 software  </a:t>
            </a:r>
            <a:r>
              <a:rPr lang="en-US" dirty="0" smtClean="0"/>
              <a:t> was </a:t>
            </a:r>
            <a:r>
              <a:rPr lang="en-US" dirty="0"/>
              <a:t>used with the </a:t>
            </a:r>
            <a:r>
              <a:rPr lang="en-US" dirty="0" smtClean="0"/>
              <a:t>GPS</a:t>
            </a:r>
          </a:p>
          <a:p>
            <a:r>
              <a:rPr lang="en-US" dirty="0" smtClean="0"/>
              <a:t>Coordinates collected at contacts </a:t>
            </a:r>
            <a:r>
              <a:rPr lang="en-US" dirty="0"/>
              <a:t>with </a:t>
            </a:r>
            <a:r>
              <a:rPr lang="en-US" dirty="0" smtClean="0"/>
              <a:t>≈ 61cm of error</a:t>
            </a:r>
          </a:p>
          <a:p>
            <a:r>
              <a:rPr lang="en-US" dirty="0" smtClean="0"/>
              <a:t>The scale of the map is large enough that differential correction did not have to take place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8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</p:spPr>
        <p:txBody>
          <a:bodyPr/>
          <a:lstStyle/>
          <a:p>
            <a:r>
              <a:rPr lang="en-US" dirty="0" smtClean="0"/>
              <a:t>Creating the Geologic Map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601" y="3657601"/>
            <a:ext cx="371499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Badlands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8522"/>
            <a:ext cx="6374833" cy="478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7861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Transferring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GPS coordinates </a:t>
            </a:r>
            <a:r>
              <a:rPr lang="en-US" dirty="0"/>
              <a:t>that were collected in the field were </a:t>
            </a:r>
            <a:r>
              <a:rPr lang="en-US" dirty="0" smtClean="0"/>
              <a:t>transferred into </a:t>
            </a:r>
            <a:r>
              <a:rPr lang="en-US" dirty="0"/>
              <a:t>Pathfinder </a:t>
            </a:r>
            <a:r>
              <a:rPr lang="en-US" dirty="0" smtClean="0"/>
              <a:t>Office </a:t>
            </a:r>
            <a:r>
              <a:rPr lang="en-US" dirty="0"/>
              <a:t>and </a:t>
            </a:r>
            <a:r>
              <a:rPr lang="en-US" dirty="0" smtClean="0"/>
              <a:t>exported as a shape </a:t>
            </a:r>
            <a:r>
              <a:rPr lang="en-US" dirty="0"/>
              <a:t>file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shape file was then added into ArcGIS 10.0 (ArcGIS 10.0 was used for the remainder of this project).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Digital Raster Graphs (DRG) were uploaded into ArcGIS 10.0 along with Digital </a:t>
            </a:r>
            <a:r>
              <a:rPr lang="en-US" dirty="0" err="1" smtClean="0"/>
              <a:t>Orthophoto</a:t>
            </a:r>
            <a:r>
              <a:rPr lang="en-US" dirty="0" smtClean="0"/>
              <a:t> Quarter Quadrangles (DOQQ) to aid in constructing the geologic map.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Preliminary Steps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Collecting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9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The DOQQ was overlaid onto the DRG and then made transparent to see where the GPS coordinates were on a topographic map and aerial photo at the same time.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5600" y="457200"/>
            <a:ext cx="1981200" cy="1066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Initial GIS Processes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"/>
          <a:stretch/>
        </p:blipFill>
        <p:spPr>
          <a:xfrm>
            <a:off x="380999" y="441960"/>
            <a:ext cx="6217920" cy="6035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"/>
          <a:stretch/>
        </p:blipFill>
        <p:spPr>
          <a:xfrm>
            <a:off x="380999" y="441960"/>
            <a:ext cx="6217920" cy="6035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"/>
          <a:stretch/>
        </p:blipFill>
        <p:spPr>
          <a:xfrm>
            <a:off x="380999" y="441960"/>
            <a:ext cx="621792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16307" y="1524000"/>
            <a:ext cx="2443532" cy="4634865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DRG and DOQQ were used as a general guide to connect the coordinates while drawing the contact   lines for the map.</a:t>
            </a:r>
          </a:p>
          <a:p>
            <a:r>
              <a:rPr lang="en-US" dirty="0" smtClean="0"/>
              <a:t>However, the strata has    a slight dip to the south which necessitated corrections during the digitizing process.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133600" cy="10668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Digitizing the Geologic Map</a:t>
            </a:r>
            <a:endParaRPr lang="en-US" sz="2400" dirty="0"/>
          </a:p>
        </p:txBody>
      </p:sp>
      <p:pic>
        <p:nvPicPr>
          <p:cNvPr id="2051" name="Picture 3" descr="F:\South Dakota\South Dakota Map 6 gps poin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9" r="3029"/>
          <a:stretch/>
        </p:blipFill>
        <p:spPr bwMode="auto">
          <a:xfrm>
            <a:off x="182880" y="441960"/>
            <a:ext cx="6338004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r="3394" b="2033"/>
          <a:stretch/>
        </p:blipFill>
        <p:spPr>
          <a:xfrm>
            <a:off x="374821" y="441960"/>
            <a:ext cx="6173247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7025" y="533400"/>
            <a:ext cx="2133600" cy="10668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Preliminary Geologic Map</a:t>
            </a:r>
            <a:endParaRPr lang="en-US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4495800"/>
            <a:ext cx="5905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4267200"/>
            <a:ext cx="206375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84549"/>
            <a:ext cx="2101850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4495800"/>
            <a:ext cx="590550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7" y="4268787"/>
            <a:ext cx="206375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-1858" r="3131" b="1858"/>
          <a:stretch/>
        </p:blipFill>
        <p:spPr>
          <a:xfrm>
            <a:off x="350520" y="320040"/>
            <a:ext cx="6126480" cy="6041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80765" y="5880178"/>
            <a:ext cx="82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1:8000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1668323"/>
            <a:ext cx="2580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This map: 1.4km</a:t>
            </a:r>
            <a:r>
              <a:rPr lang="en-US" b="1" baseline="30000" dirty="0" smtClean="0"/>
              <a:t>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Total study area: 9km</a:t>
            </a:r>
            <a:r>
              <a:rPr lang="en-US" b="1" baseline="30000" dirty="0" smtClean="0"/>
              <a:t>2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36841" y="6351587"/>
            <a:ext cx="3953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 coordination with USGS color </a:t>
            </a:r>
            <a:r>
              <a:rPr lang="en-US" sz="1600" dirty="0" smtClean="0"/>
              <a:t>standards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36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47800" y="3699804"/>
            <a:ext cx="6172200" cy="1143000"/>
          </a:xfrm>
        </p:spPr>
        <p:txBody>
          <a:bodyPr/>
          <a:lstStyle/>
          <a:p>
            <a:r>
              <a:rPr lang="en-US" dirty="0"/>
              <a:t>The focus of this project </a:t>
            </a:r>
            <a:r>
              <a:rPr lang="en-US" dirty="0" smtClean="0"/>
              <a:t>was </a:t>
            </a:r>
            <a:r>
              <a:rPr lang="en-US" dirty="0"/>
              <a:t>to </a:t>
            </a:r>
            <a:r>
              <a:rPr lang="en-US" b="1" u="sng" dirty="0"/>
              <a:t>create</a:t>
            </a:r>
            <a:r>
              <a:rPr lang="en-US" dirty="0"/>
              <a:t> a </a:t>
            </a:r>
            <a:r>
              <a:rPr lang="en-US" b="1" u="sng" dirty="0"/>
              <a:t>detailed</a:t>
            </a:r>
            <a:r>
              <a:rPr lang="en-US" b="1" dirty="0"/>
              <a:t> </a:t>
            </a:r>
            <a:r>
              <a:rPr lang="en-US" b="1" u="sng" dirty="0"/>
              <a:t>geologic</a:t>
            </a:r>
            <a:r>
              <a:rPr lang="en-US" b="1" dirty="0"/>
              <a:t> </a:t>
            </a:r>
            <a:r>
              <a:rPr lang="en-US" b="1" u="sng" dirty="0"/>
              <a:t>map</a:t>
            </a:r>
            <a:r>
              <a:rPr lang="en-US" dirty="0"/>
              <a:t> that more efficiently </a:t>
            </a:r>
            <a:r>
              <a:rPr lang="en-US" b="1" u="sng" dirty="0"/>
              <a:t>locates</a:t>
            </a:r>
            <a:r>
              <a:rPr lang="en-US" dirty="0"/>
              <a:t> the </a:t>
            </a:r>
            <a:r>
              <a:rPr lang="en-US" dirty="0" smtClean="0"/>
              <a:t>most </a:t>
            </a:r>
            <a:r>
              <a:rPr lang="en-US" b="1" u="sng" dirty="0" err="1" smtClean="0"/>
              <a:t>fossiliferous</a:t>
            </a:r>
            <a:r>
              <a:rPr lang="en-US" b="1" dirty="0" smtClean="0"/>
              <a:t> </a:t>
            </a:r>
            <a:r>
              <a:rPr lang="en-US" b="1" u="sng" dirty="0" smtClean="0"/>
              <a:t>strata</a:t>
            </a:r>
            <a:r>
              <a:rPr lang="en-US" b="1" dirty="0" smtClean="0"/>
              <a:t>.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Purpose of the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0" y="1600200"/>
            <a:ext cx="1984248" cy="3733800"/>
          </a:xfrm>
        </p:spPr>
        <p:txBody>
          <a:bodyPr/>
          <a:lstStyle/>
          <a:p>
            <a:r>
              <a:rPr lang="en-US" dirty="0" smtClean="0"/>
              <a:t>This is the 1953 </a:t>
            </a:r>
            <a:r>
              <a:rPr lang="en-US" dirty="0"/>
              <a:t>South </a:t>
            </a:r>
            <a:r>
              <a:rPr lang="en-US" dirty="0" smtClean="0"/>
              <a:t>Dakota Geological Survey’s map of the Indian Creek Area.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57265" y="457200"/>
            <a:ext cx="2334335" cy="10668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Comparing Geologic Maps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401955" y="282344"/>
            <a:ext cx="6248400" cy="607483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1955" y="285564"/>
            <a:ext cx="8404264" cy="6074833"/>
            <a:chOff x="401954" y="285564"/>
            <a:chExt cx="8404264" cy="60748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1"/>
            <a:stretch/>
          </p:blipFill>
          <p:spPr>
            <a:xfrm>
              <a:off x="401954" y="285564"/>
              <a:ext cx="6255311" cy="607483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25018" y="3309922"/>
              <a:ext cx="1981200" cy="142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  <a:spcBef>
                  <a:spcPts val="600"/>
                </a:spcBef>
                <a:spcAft>
                  <a:spcPts val="1000"/>
                </a:spcAft>
              </a:pPr>
              <a:r>
                <a:rPr lang="en-US" sz="1600" dirty="0" smtClean="0">
                  <a:solidFill>
                    <a:schemeClr val="tx2"/>
                  </a:solidFill>
                </a:rPr>
                <a:t>Now overlaid </a:t>
              </a:r>
              <a:r>
                <a:rPr lang="en-US" sz="1600" dirty="0">
                  <a:solidFill>
                    <a:schemeClr val="tx2"/>
                  </a:solidFill>
                </a:rPr>
                <a:t>with the completed geologic map.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43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477000" y="1600200"/>
            <a:ext cx="2362200" cy="3733800"/>
          </a:xfrm>
        </p:spPr>
        <p:txBody>
          <a:bodyPr/>
          <a:lstStyle/>
          <a:p>
            <a:r>
              <a:rPr lang="en-US" dirty="0" smtClean="0"/>
              <a:t>The red layer highlights the Crazy Johnson Member of the Chadron Formation. </a:t>
            </a:r>
          </a:p>
          <a:p>
            <a:r>
              <a:rPr lang="en-US" dirty="0" smtClean="0"/>
              <a:t>This member produces an abundance of well preserved fossil specimens.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29400" y="457200"/>
            <a:ext cx="1981200" cy="10668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Abundant Fossil Strata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-1" r="3373" b="1761"/>
          <a:stretch/>
        </p:blipFill>
        <p:spPr>
          <a:xfrm>
            <a:off x="266700" y="381000"/>
            <a:ext cx="6096000" cy="59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562100"/>
            <a:ext cx="1984248" cy="37338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Continue data collection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Locate structural features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Expand the map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Continued Research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04800" y="381000"/>
            <a:ext cx="6402024" cy="6096000"/>
            <a:chOff x="304800" y="381000"/>
            <a:chExt cx="6402024" cy="6096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04800" y="381000"/>
              <a:ext cx="6402024" cy="6096000"/>
              <a:chOff x="304800" y="381000"/>
              <a:chExt cx="6402024" cy="60960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381000"/>
                <a:ext cx="6402024" cy="6096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712816" y="3047431"/>
                <a:ext cx="1232710" cy="369332"/>
              </a:xfrm>
              <a:prstGeom prst="rect">
                <a:avLst/>
              </a:prstGeom>
              <a:noFill/>
              <a:scene3d>
                <a:camera prst="orthographicFront">
                  <a:rot lat="0" lon="0" rev="180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Hart Table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800079" y="7620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47850" y="790575"/>
              <a:ext cx="399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23706" y="4267200"/>
              <a:ext cx="402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57792" y="4343400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26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60553" y="469153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36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48350" y="685800"/>
              <a:ext cx="382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19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45526" y="426720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43600" y="4636532"/>
              <a:ext cx="364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57792" y="4712732"/>
              <a:ext cx="396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304800" y="685800"/>
            <a:ext cx="4021388" cy="10477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26188" y="685800"/>
            <a:ext cx="49863" cy="19812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76051" y="2667000"/>
            <a:ext cx="193239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08443" y="2667000"/>
            <a:ext cx="52581" cy="38100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1000" y="6477000"/>
            <a:ext cx="595373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04800" y="790575"/>
            <a:ext cx="76200" cy="568642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97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Wayland Baptist University School of Mathematics and Science</a:t>
            </a:r>
          </a:p>
          <a:p>
            <a:r>
              <a:rPr lang="en-US" dirty="0" smtClean="0"/>
              <a:t>Wayland Baptist </a:t>
            </a:r>
            <a:r>
              <a:rPr lang="en-US" smtClean="0"/>
              <a:t>University Geology </a:t>
            </a:r>
            <a:r>
              <a:rPr lang="en-US" dirty="0" smtClean="0"/>
              <a:t>Department</a:t>
            </a:r>
          </a:p>
          <a:p>
            <a:pPr lvl="1"/>
            <a:r>
              <a:rPr lang="en-US" dirty="0" smtClean="0"/>
              <a:t>Dr. David Schmidt</a:t>
            </a:r>
          </a:p>
          <a:p>
            <a:pPr lvl="1"/>
            <a:r>
              <a:rPr lang="en-US" dirty="0" smtClean="0"/>
              <a:t>Dr. Timothy Walsh</a:t>
            </a:r>
          </a:p>
          <a:p>
            <a:r>
              <a:rPr lang="en-US" dirty="0" smtClean="0"/>
              <a:t>The Field Crew</a:t>
            </a:r>
          </a:p>
          <a:p>
            <a:pPr lvl="1"/>
            <a:r>
              <a:rPr lang="en-US" dirty="0" smtClean="0"/>
              <a:t>Hunter Green</a:t>
            </a:r>
          </a:p>
          <a:p>
            <a:pPr lvl="1"/>
            <a:r>
              <a:rPr lang="en-US" dirty="0" smtClean="0"/>
              <a:t>Jacob </a:t>
            </a:r>
            <a:r>
              <a:rPr lang="en-US" dirty="0" err="1" smtClean="0"/>
              <a:t>Kemmer</a:t>
            </a:r>
            <a:endParaRPr lang="en-US" dirty="0" smtClean="0"/>
          </a:p>
          <a:p>
            <a:pPr lvl="1"/>
            <a:r>
              <a:rPr lang="en-US" dirty="0" err="1" smtClean="0"/>
              <a:t>Taryn</a:t>
            </a:r>
            <a:r>
              <a:rPr lang="en-US" dirty="0" smtClean="0"/>
              <a:t> </a:t>
            </a:r>
            <a:r>
              <a:rPr lang="en-US" dirty="0" err="1" smtClean="0"/>
              <a:t>Shadden</a:t>
            </a:r>
            <a:endParaRPr lang="en-US" dirty="0" smtClean="0"/>
          </a:p>
          <a:p>
            <a:pPr lvl="1"/>
            <a:r>
              <a:rPr lang="en-US" dirty="0" smtClean="0"/>
              <a:t>Hanna Wells</a:t>
            </a:r>
          </a:p>
          <a:p>
            <a:r>
              <a:rPr lang="en-US" dirty="0" smtClean="0"/>
              <a:t>Frank Bloom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029200"/>
          </a:xfrm>
        </p:spPr>
        <p:txBody>
          <a:bodyPr>
            <a:noAutofit/>
          </a:bodyPr>
          <a:lstStyle/>
          <a:p>
            <a:r>
              <a:rPr lang="en-US" sz="1400" dirty="0"/>
              <a:t>Clark, John. 1937. "The Stratigraphy and Paleontology of the Chadron Formation in the Big </a:t>
            </a:r>
            <a:r>
              <a:rPr lang="en-US" sz="1400" dirty="0" smtClean="0"/>
              <a:t>Badlands </a:t>
            </a:r>
            <a:r>
              <a:rPr lang="en-US" sz="1400" dirty="0"/>
              <a:t>of South Dakota." </a:t>
            </a:r>
            <a:r>
              <a:rPr lang="en-US" sz="1400" i="1" dirty="0"/>
              <a:t>Annals of the Carnegie Museum</a:t>
            </a:r>
            <a:r>
              <a:rPr lang="en-US" sz="1400" dirty="0"/>
              <a:t> XXV: Pages 261-350.</a:t>
            </a:r>
          </a:p>
          <a:p>
            <a:r>
              <a:rPr lang="en-US" sz="1400" dirty="0"/>
              <a:t>Clark, John, James </a:t>
            </a:r>
            <a:r>
              <a:rPr lang="en-US" sz="1400" dirty="0" err="1"/>
              <a:t>Beerbower</a:t>
            </a:r>
            <a:r>
              <a:rPr lang="en-US" sz="1400" dirty="0"/>
              <a:t>, and Kenneth </a:t>
            </a:r>
            <a:r>
              <a:rPr lang="en-US" sz="1400" dirty="0" err="1"/>
              <a:t>Kietzke</a:t>
            </a:r>
            <a:r>
              <a:rPr lang="en-US" sz="1400" dirty="0"/>
              <a:t>. 1967. Oligocene Sedimentation, </a:t>
            </a:r>
            <a:r>
              <a:rPr lang="en-US" sz="1400" dirty="0" smtClean="0"/>
              <a:t>Stratigraphy</a:t>
            </a:r>
            <a:r>
              <a:rPr lang="en-US" sz="1400" dirty="0"/>
              <a:t>, Paleoecology in the Big Badlands of South Dakota. Field Museum of Natural History. Chicago: Field Museum of Natural History. Vol., V. Print.</a:t>
            </a:r>
          </a:p>
          <a:p>
            <a:r>
              <a:rPr lang="en-US" sz="1400" dirty="0"/>
              <a:t>King, R.U., and W.H. Raymond. 1971. "Geologic Map of the Scenic Area, Pennington, </a:t>
            </a:r>
            <a:r>
              <a:rPr lang="en-US" sz="1400" dirty="0" smtClean="0"/>
              <a:t>Shannon</a:t>
            </a:r>
            <a:r>
              <a:rPr lang="en-US" sz="1400" dirty="0"/>
              <a:t>, and </a:t>
            </a:r>
            <a:r>
              <a:rPr lang="en-US" sz="1400" dirty="0" smtClean="0"/>
              <a:t>Custer </a:t>
            </a:r>
            <a:r>
              <a:rPr lang="en-US" sz="1400" dirty="0"/>
              <a:t>Counties, South Dakota." Map. </a:t>
            </a:r>
            <a:r>
              <a:rPr lang="en-US" sz="1400" i="1" dirty="0"/>
              <a:t>U.S. Department of the Interior</a:t>
            </a:r>
            <a:r>
              <a:rPr lang="en-US" sz="1400" dirty="0"/>
              <a:t>. Washington, D.C.: U.S. Geological Survey. Print</a:t>
            </a:r>
            <a:r>
              <a:rPr lang="en-US" sz="1400" dirty="0" smtClean="0"/>
              <a:t>.</a:t>
            </a:r>
          </a:p>
          <a:p>
            <a:r>
              <a:rPr lang="en-US" sz="1400" dirty="0" err="1"/>
              <a:t>O'Harra</a:t>
            </a:r>
            <a:r>
              <a:rPr lang="en-US" sz="1400" dirty="0"/>
              <a:t>, </a:t>
            </a:r>
            <a:r>
              <a:rPr lang="en-US" sz="1400" dirty="0" err="1"/>
              <a:t>Cleophas</a:t>
            </a:r>
            <a:r>
              <a:rPr lang="en-US" sz="1400" dirty="0"/>
              <a:t> C. </a:t>
            </a:r>
            <a:r>
              <a:rPr lang="en-US" sz="1400" i="1" dirty="0"/>
              <a:t>The White River Badlands,</a:t>
            </a:r>
            <a:r>
              <a:rPr lang="en-US" sz="1400" dirty="0"/>
              <a:t>. Rapid City, SD: Regents of Education, 1920. Print</a:t>
            </a:r>
            <a:r>
              <a:rPr lang="en-US" sz="1400" dirty="0" smtClean="0"/>
              <a:t>.</a:t>
            </a:r>
          </a:p>
          <a:p>
            <a:r>
              <a:rPr lang="en-US" sz="1400" dirty="0" err="1"/>
              <a:t>Petsch</a:t>
            </a:r>
            <a:r>
              <a:rPr lang="en-US" sz="1400" dirty="0"/>
              <a:t>, Bruno C., and Freeman Ward. 1953. "Geologic Map State of South Dakota." Map. </a:t>
            </a:r>
            <a:r>
              <a:rPr lang="en-US" sz="1400" dirty="0" smtClean="0"/>
              <a:t>South </a:t>
            </a:r>
            <a:r>
              <a:rPr lang="en-US" sz="1400" dirty="0"/>
              <a:t>Dakota: State Geological Survey. </a:t>
            </a:r>
            <a:r>
              <a:rPr lang="en-US" sz="1400" dirty="0" smtClean="0"/>
              <a:t>Digita</a:t>
            </a:r>
            <a:r>
              <a:rPr lang="en-US" sz="1400" dirty="0"/>
              <a:t>l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 err="1"/>
              <a:t>Retallack</a:t>
            </a:r>
            <a:r>
              <a:rPr lang="en-US" sz="1400" dirty="0"/>
              <a:t>, Greg J. 1983. "A </a:t>
            </a:r>
            <a:r>
              <a:rPr lang="en-US" sz="1400" dirty="0" err="1"/>
              <a:t>Paleopedological</a:t>
            </a:r>
            <a:r>
              <a:rPr lang="en-US" sz="1400" dirty="0"/>
              <a:t> Approach to the Interpretation of Terrestrial </a:t>
            </a:r>
            <a:r>
              <a:rPr lang="en-US" sz="1400" dirty="0" smtClean="0"/>
              <a:t>Sedimentary </a:t>
            </a:r>
            <a:r>
              <a:rPr lang="en-US" sz="1400" dirty="0"/>
              <a:t>Rocks: The Mid-Tertiary Fossil Soils of Badlands National Park, South Dakota." Geological Society of America Bulletin 94: 823-840. Print.</a:t>
            </a:r>
          </a:p>
          <a:p>
            <a:r>
              <a:rPr lang="en-US" sz="1400" dirty="0" err="1"/>
              <a:t>Stoffer</a:t>
            </a:r>
            <a:r>
              <a:rPr lang="en-US" sz="1400" dirty="0"/>
              <a:t>, Philip W. 2003. Geology of Badlands National Park: A Preliminary Report. Rep. no. </a:t>
            </a:r>
            <a:r>
              <a:rPr lang="en-US" sz="1400" dirty="0" smtClean="0"/>
              <a:t>03-35</a:t>
            </a:r>
            <a:r>
              <a:rPr lang="en-US" sz="1400" dirty="0"/>
              <a:t>. California: U.S. Geological Survey. Print.</a:t>
            </a:r>
          </a:p>
          <a:p>
            <a:r>
              <a:rPr lang="en-US" sz="1400" dirty="0"/>
              <a:t>Terry, D.O., Jr., 1998. </a:t>
            </a:r>
            <a:r>
              <a:rPr lang="en-US" sz="1400" dirty="0" err="1"/>
              <a:t>Lithostratigraphic</a:t>
            </a:r>
            <a:r>
              <a:rPr lang="en-US" sz="1400" dirty="0"/>
              <a:t> Revision and Correlation of the Lower White </a:t>
            </a:r>
            <a:r>
              <a:rPr lang="en-US" sz="1400" dirty="0" err="1" smtClean="0"/>
              <a:t>RiverGroup</a:t>
            </a:r>
            <a:r>
              <a:rPr lang="en-US" sz="1400" dirty="0"/>
              <a:t>: South Dakota to Nebraska, in Terry, D.O., Jr., </a:t>
            </a:r>
            <a:r>
              <a:rPr lang="en-US" sz="1400" dirty="0" err="1"/>
              <a:t>LaGarry</a:t>
            </a:r>
            <a:r>
              <a:rPr lang="en-US" sz="1400" dirty="0"/>
              <a:t>, H. E., and Hunt, R. M., Jr., eds., Depositional Environment, </a:t>
            </a:r>
            <a:r>
              <a:rPr lang="en-US" sz="1400" dirty="0" err="1"/>
              <a:t>Lithostratigraphic</a:t>
            </a:r>
            <a:r>
              <a:rPr lang="en-US" sz="1400" dirty="0"/>
              <a:t>, and </a:t>
            </a:r>
            <a:r>
              <a:rPr lang="en-US" sz="1400" dirty="0" err="1"/>
              <a:t>Biostratigrahy</a:t>
            </a:r>
            <a:r>
              <a:rPr lang="en-US" sz="1400" dirty="0"/>
              <a:t> of the White River and </a:t>
            </a:r>
            <a:r>
              <a:rPr lang="en-US" sz="1400" dirty="0" err="1"/>
              <a:t>Arikaree</a:t>
            </a:r>
            <a:r>
              <a:rPr lang="en-US" sz="1400" dirty="0"/>
              <a:t> Groups (Late Eocene to Early Miocene, North America): Boulder Colorado, Geological Society of America Special Paper 325. </a:t>
            </a:r>
            <a:endParaRPr lang="en-US" sz="1400" dirty="0" smtClean="0"/>
          </a:p>
          <a:p>
            <a:r>
              <a:rPr lang="en-US" sz="1400" dirty="0" smtClean="0"/>
              <a:t>DOQQ and DRG were obtained from the South Dakota Geological Survey website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922"/>
            <a:ext cx="8229600" cy="12192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43650" y="457200"/>
            <a:ext cx="2209800" cy="10668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Geologic </a:t>
            </a:r>
            <a:br>
              <a:rPr lang="en-US" sz="2800" dirty="0" smtClean="0"/>
            </a:br>
            <a:r>
              <a:rPr lang="en-US" sz="2800" dirty="0" smtClean="0"/>
              <a:t>Time Scale</a:t>
            </a:r>
            <a:endParaRPr 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66" y="457200"/>
            <a:ext cx="512534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9469" y="6477000"/>
            <a:ext cx="4757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http://pubs.usgs.gov/of/2008/1206/html/figs/table3_1.html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5366" y="3381721"/>
            <a:ext cx="4059936" cy="457200"/>
            <a:chOff x="705366" y="3381721"/>
            <a:chExt cx="4095234" cy="457200"/>
          </a:xfrm>
        </p:grpSpPr>
        <p:sp>
          <p:nvSpPr>
            <p:cNvPr id="2" name="Rectangle 1"/>
            <p:cNvSpPr/>
            <p:nvPr/>
          </p:nvSpPr>
          <p:spPr>
            <a:xfrm>
              <a:off x="705366" y="3381721"/>
              <a:ext cx="4095234" cy="45720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35804" y="3425655"/>
              <a:ext cx="1634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Unconformity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92670" y="3148656"/>
            <a:ext cx="1768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Late Cretaceous</a:t>
            </a:r>
          </a:p>
          <a:p>
            <a:pPr algn="ctr"/>
            <a:r>
              <a:rPr lang="en-US" dirty="0"/>
              <a:t>t</a:t>
            </a:r>
            <a:r>
              <a:rPr lang="en-US" dirty="0" smtClean="0"/>
              <a:t>o</a:t>
            </a:r>
          </a:p>
          <a:p>
            <a:pPr algn="ctr"/>
            <a:r>
              <a:rPr lang="en-US" dirty="0" smtClean="0"/>
              <a:t>Late Eocene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Desktop\DataFolder\GeoPics\0Summer\Sum2012SDJune\Walsh\DSCN0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4720" y="365760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Questions?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244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8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172200" y="1618484"/>
            <a:ext cx="2133600" cy="37338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research site was a few miles west of Scenic, SD., in the Indian Creek drainage basin. 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91200" y="457200"/>
            <a:ext cx="2667000" cy="10668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Research Area</a:t>
            </a:r>
            <a:endParaRPr lang="en-US" sz="3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87220" y="283028"/>
            <a:ext cx="5181600" cy="3458539"/>
            <a:chOff x="387220" y="283028"/>
            <a:chExt cx="5181600" cy="345853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20" y="283028"/>
              <a:ext cx="5181600" cy="34585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6" name="Rectangle 5"/>
            <p:cNvSpPr/>
            <p:nvPr/>
          </p:nvSpPr>
          <p:spPr>
            <a:xfrm>
              <a:off x="2324878" y="990600"/>
              <a:ext cx="568627" cy="457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2893505" y="990600"/>
            <a:ext cx="2059495" cy="302600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752600" y="1447800"/>
            <a:ext cx="572278" cy="256880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33601" y="6216478"/>
            <a:ext cx="274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http://www.sdgs.usd.edu/geologyofsd/geosd.html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00200" y="4018746"/>
            <a:ext cx="3581400" cy="2197732"/>
            <a:chOff x="1600200" y="4018746"/>
            <a:chExt cx="3581400" cy="2197732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4018746"/>
              <a:ext cx="3581400" cy="2197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 flipH="1">
              <a:off x="2172207" y="5291137"/>
              <a:ext cx="342121" cy="31432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8601" y="377103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http://stategeologists.blogspot.com/2012/09/aasg-celebrates-geologic-map-day.html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334000" y="3485384"/>
            <a:ext cx="3429000" cy="3067816"/>
            <a:chOff x="5334000" y="3485384"/>
            <a:chExt cx="3352800" cy="2982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485384"/>
              <a:ext cx="3352800" cy="2982058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228080" y="4541625"/>
              <a:ext cx="1043093" cy="100457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97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553200" y="1600200"/>
            <a:ext cx="2212848" cy="4953000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badlands produce beautifully preserved paleontological </a:t>
            </a:r>
            <a:r>
              <a:rPr lang="en-US" dirty="0" smtClean="0"/>
              <a:t>resources.</a:t>
            </a:r>
          </a:p>
          <a:p>
            <a:r>
              <a:rPr lang="en-US" dirty="0" smtClean="0"/>
              <a:t>The focus of this project is to create a detailed geologic map that more efficiently locates the strata that contains certain taxa.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457200"/>
            <a:ext cx="2362200" cy="1066800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Purpose of </a:t>
            </a:r>
            <a:br>
              <a:rPr lang="en-US" sz="2000" dirty="0" smtClean="0"/>
            </a:br>
            <a:r>
              <a:rPr lang="en-US" sz="2000" dirty="0" smtClean="0"/>
              <a:t>Making a Detailed </a:t>
            </a:r>
            <a:br>
              <a:rPr lang="en-US" sz="2000" dirty="0" smtClean="0"/>
            </a:br>
            <a:r>
              <a:rPr lang="en-US" sz="2000" dirty="0" smtClean="0"/>
              <a:t>Geologic Map</a:t>
            </a:r>
            <a:endParaRPr lang="en-US" sz="2000" dirty="0"/>
          </a:p>
        </p:txBody>
      </p:sp>
      <p:pic>
        <p:nvPicPr>
          <p:cNvPr id="5122" name="Picture 2" descr="C:\Users\Public\Desktop\DataFolder\GeoPics\0Summer\SUM2012SDAugust\Garrett\IMG_0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1" y="228600"/>
            <a:ext cx="2778659" cy="208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Public\Desktop\DataFolder\GeoPics\0Summer\SUM2012SDAugust\Garrett\IMG_0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2778659" cy="208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Public\Desktop\DataFolder\GeoPics\0Summer\SUM2012SDAugust\Garrett\IMG_0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1" y="2533178"/>
            <a:ext cx="2753888" cy="2065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C:\Users\Public\Desktop\DataFolder\GeoPics\0Summer\SUM2012SDAugust\Garrett\IMG_0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2778659" cy="208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C:\Users\Public\Desktop\DataFolder\GeoPics\0Summer\SUM2012SDAugust\Schmidt\DSC054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757596"/>
            <a:ext cx="2778659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 descr="C:\Users\Public\Desktop\DataFolder\GeoPics\0Summer\SUM2012SDAugust\Walsh\103NIKON\DSCN06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0" y="4757596"/>
            <a:ext cx="2778659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523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0" y="1219200"/>
            <a:ext cx="2819400" cy="4953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A: Ammonite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B: Bivalve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C: Ammonite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D: </a:t>
            </a:r>
            <a:r>
              <a:rPr lang="en-US" sz="2000" dirty="0" err="1" smtClean="0"/>
              <a:t>Entelodon</a:t>
            </a:r>
            <a:endParaRPr lang="en-US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E: Creodont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F: </a:t>
            </a:r>
            <a:r>
              <a:rPr lang="en-US" sz="2000" dirty="0" err="1" smtClean="0"/>
              <a:t>Titanothere</a:t>
            </a:r>
            <a:endParaRPr lang="en-US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G: Land Tortoise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H: </a:t>
            </a:r>
            <a:r>
              <a:rPr lang="en-US" sz="2000" dirty="0" err="1" smtClean="0"/>
              <a:t>Squirl</a:t>
            </a:r>
            <a:r>
              <a:rPr lang="en-US" sz="2000" dirty="0" smtClean="0"/>
              <a:t>-like Rodent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I: </a:t>
            </a:r>
            <a:r>
              <a:rPr lang="en-US" sz="2000" dirty="0" err="1" smtClean="0"/>
              <a:t>Merycoidodon</a:t>
            </a:r>
            <a:endParaRPr lang="en-US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J: </a:t>
            </a:r>
            <a:r>
              <a:rPr lang="en-US" sz="2000" dirty="0"/>
              <a:t>Sabre-tooth </a:t>
            </a:r>
            <a:r>
              <a:rPr lang="en-US" sz="2000"/>
              <a:t>N</a:t>
            </a:r>
            <a:r>
              <a:rPr lang="en-US" sz="2000" smtClean="0"/>
              <a:t>imravid</a:t>
            </a:r>
            <a:endParaRPr lang="en-US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K: Three-toed Horse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L: Amphibious Rhino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48400" y="457200"/>
            <a:ext cx="2362200" cy="6096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Biostratigraphy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1134"/>
            <a:ext cx="5638800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6096000" y="6107668"/>
            <a:ext cx="235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Retallack</a:t>
            </a:r>
            <a:r>
              <a:rPr lang="en-US" dirty="0"/>
              <a:t>, Greg J. 1983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3429000"/>
            <a:ext cx="2743200" cy="2514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990600"/>
            <a:ext cx="8305800" cy="19812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4098" name="Picture 2" descr="E:\GeoPics\South Dakota\SD_August'12\Walsh\DSCN0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67150"/>
            <a:ext cx="3276600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22" y="3733800"/>
            <a:ext cx="346868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6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 Research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Clark, 1937 &amp; 1967</a:t>
            </a:r>
            <a:endParaRPr lang="en-US" dirty="0"/>
          </a:p>
          <a:p>
            <a:r>
              <a:rPr lang="en-US" dirty="0" err="1" smtClean="0"/>
              <a:t>O’Harra</a:t>
            </a:r>
            <a:r>
              <a:rPr lang="en-US" dirty="0" smtClean="0"/>
              <a:t>, 1920</a:t>
            </a:r>
            <a:endParaRPr lang="en-US" dirty="0"/>
          </a:p>
          <a:p>
            <a:r>
              <a:rPr lang="en-US" dirty="0" err="1" smtClean="0"/>
              <a:t>Retallack</a:t>
            </a:r>
            <a:r>
              <a:rPr lang="en-US" dirty="0" smtClean="0"/>
              <a:t>, 1987</a:t>
            </a:r>
            <a:endParaRPr lang="en-US" dirty="0"/>
          </a:p>
          <a:p>
            <a:r>
              <a:rPr lang="en-US" dirty="0" err="1" smtClean="0"/>
              <a:t>Stoffer</a:t>
            </a:r>
            <a:r>
              <a:rPr lang="en-US" dirty="0" smtClean="0"/>
              <a:t>, 2003</a:t>
            </a:r>
          </a:p>
          <a:p>
            <a:r>
              <a:rPr lang="en-US" dirty="0" smtClean="0"/>
              <a:t>Terry, </a:t>
            </a:r>
            <a:r>
              <a:rPr lang="en-US" dirty="0"/>
              <a:t>1998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Clark, 1937</a:t>
            </a:r>
            <a:endParaRPr lang="en-US" dirty="0"/>
          </a:p>
          <a:p>
            <a:r>
              <a:rPr lang="en-US" dirty="0"/>
              <a:t>King and </a:t>
            </a:r>
            <a:r>
              <a:rPr lang="en-US" dirty="0" smtClean="0"/>
              <a:t>Raymond, 1971</a:t>
            </a:r>
          </a:p>
          <a:p>
            <a:r>
              <a:rPr lang="en-US" dirty="0" err="1" smtClean="0"/>
              <a:t>Petsch</a:t>
            </a:r>
            <a:r>
              <a:rPr lang="en-US" dirty="0" smtClean="0"/>
              <a:t> and Ward, 1953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Search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Geologic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2954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Field Work</a:t>
            </a:r>
            <a:endParaRPr lang="en-US" sz="6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09891"/>
            <a:ext cx="4414327" cy="338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62" y="381000"/>
            <a:ext cx="3380238" cy="284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429000" cy="2192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90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4842</TotalTime>
  <Words>1079</Words>
  <Application>Microsoft Office PowerPoint</Application>
  <PresentationFormat>On-screen Show (4:3)</PresentationFormat>
  <Paragraphs>181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Constantia</vt:lpstr>
      <vt:lpstr>Times New Roman</vt:lpstr>
      <vt:lpstr>Wingdings 2</vt:lpstr>
      <vt:lpstr>Paper</vt:lpstr>
      <vt:lpstr>Geological Mapping of Late Cretaceous to Late Eocene Strata Within the Indian Creek Area,  Buffalo Gap National Grasslands, South Dakota</vt:lpstr>
      <vt:lpstr>The Badlands</vt:lpstr>
      <vt:lpstr>Geologic  Time Scale</vt:lpstr>
      <vt:lpstr>Research Area</vt:lpstr>
      <vt:lpstr>Purpose of  Making a Detailed  Geologic Map</vt:lpstr>
      <vt:lpstr>Biostratigraphy</vt:lpstr>
      <vt:lpstr>Methods</vt:lpstr>
      <vt:lpstr>Literature Search</vt:lpstr>
      <vt:lpstr>Field Work</vt:lpstr>
      <vt:lpstr>Stratigraphic Column</vt:lpstr>
      <vt:lpstr>Determining Contacts</vt:lpstr>
      <vt:lpstr>Determining Contacts</vt:lpstr>
      <vt:lpstr>Determining Contacts</vt:lpstr>
      <vt:lpstr>Determining Contacts</vt:lpstr>
      <vt:lpstr>Determining Contacts continued…</vt:lpstr>
      <vt:lpstr>Determining Contacts continued…</vt:lpstr>
      <vt:lpstr>Determining Contacts continued…</vt:lpstr>
      <vt:lpstr>Collecting GPS Coordinates</vt:lpstr>
      <vt:lpstr>Creating the Geologic Map</vt:lpstr>
      <vt:lpstr>Preliminary Steps</vt:lpstr>
      <vt:lpstr>Initial GIS Processes</vt:lpstr>
      <vt:lpstr>Digitizing the Geologic Map</vt:lpstr>
      <vt:lpstr>The Preliminary Geologic Map</vt:lpstr>
      <vt:lpstr>Purpose of the Project</vt:lpstr>
      <vt:lpstr>Comparing Geologic Maps</vt:lpstr>
      <vt:lpstr>Abundant Fossil Strata</vt:lpstr>
      <vt:lpstr>Continued Research</vt:lpstr>
      <vt:lpstr>Acknowledgments</vt:lpstr>
      <vt:lpstr>References</vt:lpstr>
      <vt:lpstr>PowerPoint Presentation</vt:lpstr>
      <vt:lpstr>PowerPoint Presentation</vt:lpstr>
    </vt:vector>
  </TitlesOfParts>
  <Company>Wayland Baptist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GEOLOGICAL MAPPING OF LATE CRETACEOUS TO LATE EOCENE STRATA WITHIN THE INDIAN CREEK AREA, BUFFALO GAP NATIONAL  GRASSLANDS, SOUTH DAKOTA</dc:title>
  <dc:creator>campus</dc:creator>
  <cp:lastModifiedBy>Microsoft account</cp:lastModifiedBy>
  <cp:revision>137</cp:revision>
  <dcterms:created xsi:type="dcterms:W3CDTF">2013-02-18T23:57:03Z</dcterms:created>
  <dcterms:modified xsi:type="dcterms:W3CDTF">2013-04-10T23:24:20Z</dcterms:modified>
</cp:coreProperties>
</file>