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2" r:id="rId3"/>
    <p:sldId id="289" r:id="rId4"/>
    <p:sldId id="293" r:id="rId5"/>
    <p:sldId id="300" r:id="rId6"/>
    <p:sldId id="302" r:id="rId7"/>
    <p:sldId id="301" r:id="rId8"/>
    <p:sldId id="311" r:id="rId9"/>
    <p:sldId id="320" r:id="rId10"/>
    <p:sldId id="303" r:id="rId11"/>
    <p:sldId id="319" r:id="rId12"/>
    <p:sldId id="304" r:id="rId13"/>
    <p:sldId id="312" r:id="rId14"/>
    <p:sldId id="305" r:id="rId15"/>
    <p:sldId id="294" r:id="rId16"/>
    <p:sldId id="306" r:id="rId17"/>
    <p:sldId id="324" r:id="rId18"/>
    <p:sldId id="325" r:id="rId19"/>
    <p:sldId id="314" r:id="rId20"/>
    <p:sldId id="298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3390" autoAdjust="0"/>
  </p:normalViewPr>
  <p:slideViewPr>
    <p:cSldViewPr>
      <p:cViewPr>
        <p:scale>
          <a:sx n="80" d="100"/>
          <a:sy n="80" d="100"/>
        </p:scale>
        <p:origin x="-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90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r">
              <a:defRPr sz="1200"/>
            </a:lvl1pPr>
          </a:lstStyle>
          <a:p>
            <a:fld id="{B54661ED-5AE8-458A-A4A3-0A5649B34AD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2704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2704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r">
              <a:defRPr sz="1200"/>
            </a:lvl1pPr>
          </a:lstStyle>
          <a:p>
            <a:fld id="{145AE38F-5835-459C-88C0-638FBB7B4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16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r">
              <a:defRPr sz="1200"/>
            </a:lvl1pPr>
          </a:lstStyle>
          <a:p>
            <a:fld id="{725A51A3-3797-4279-B0AC-664E460665D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2" rIns="91305" bIns="45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447144"/>
            <a:ext cx="5661025" cy="4214335"/>
          </a:xfrm>
          <a:prstGeom prst="rect">
            <a:avLst/>
          </a:prstGeom>
        </p:spPr>
        <p:txBody>
          <a:bodyPr vert="horz" lIns="91305" tIns="45652" rIns="91305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704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2704"/>
            <a:ext cx="3067050" cy="468788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r">
              <a:defRPr sz="1200"/>
            </a:lvl1pPr>
          </a:lstStyle>
          <a:p>
            <a:fld id="{2AF16D06-8BD2-47E5-A7BE-D1F7D0F35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66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80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384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86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110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86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381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772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009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00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116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141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64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46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32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26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43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94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6D06-8BD2-47E5-A7BE-D1F7D0F35B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943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354B-B504-4A8B-8495-4C70488BD2C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FDA4-FECA-42CB-AD2B-A19B21664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Bengtson</a:t>
            </a:r>
            <a:r>
              <a:rPr lang="en-US" sz="3200" b="1" dirty="0" smtClean="0"/>
              <a:t> Analysis of Folds In The Central Region of The Ouachita Fold-Thrust Belt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Aaron </a:t>
            </a:r>
            <a:r>
              <a:rPr lang="en-US" b="1" dirty="0" smtClean="0"/>
              <a:t>Ball</a:t>
            </a:r>
          </a:p>
          <a:p>
            <a:r>
              <a:rPr lang="en-US" b="1" dirty="0" smtClean="0"/>
              <a:t>Geological Society of America</a:t>
            </a:r>
          </a:p>
          <a:p>
            <a:r>
              <a:rPr lang="en-US" b="1" dirty="0" smtClean="0"/>
              <a:t>South-Central Section Conference</a:t>
            </a:r>
            <a:endParaRPr lang="en-US" b="1" dirty="0" smtClean="0"/>
          </a:p>
          <a:p>
            <a:r>
              <a:rPr lang="en-US" b="1" dirty="0" smtClean="0"/>
              <a:t>4/5/2013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467600" cy="57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linear equation for fitting the parabola in parametric equations:</a:t>
            </a:r>
          </a:p>
          <a:p>
            <a:endParaRPr lang="en-US" dirty="0" smtClean="0"/>
          </a:p>
          <a:p>
            <a:pPr lvl="2">
              <a:buNone/>
            </a:pP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500" i="1" dirty="0" smtClean="0"/>
              <a:t> = 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en-US" sz="35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smtClean="0"/>
              <a:t>sin(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sz="3500" i="1" dirty="0" smtClean="0">
                <a:sym typeface="Mathematica1"/>
              </a:rPr>
              <a:t> </a:t>
            </a:r>
            <a:r>
              <a:rPr lang="en-US" sz="3500" i="1" dirty="0" smtClean="0"/>
              <a:t>) +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a t </a:t>
            </a:r>
            <a:r>
              <a:rPr lang="en-US" sz="3500" i="1" dirty="0" err="1"/>
              <a:t>cos</a:t>
            </a:r>
            <a:r>
              <a:rPr lang="en-US" sz="3500" i="1" dirty="0"/>
              <a:t>(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sz="3500" i="1" dirty="0">
                <a:sym typeface="Mathematica1"/>
              </a:rPr>
              <a:t> </a:t>
            </a:r>
            <a:r>
              <a:rPr lang="en-US" sz="3500" i="1" dirty="0"/>
              <a:t>) + 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ψ</a:t>
            </a:r>
            <a:r>
              <a:rPr lang="en-US" sz="3500" i="1" dirty="0" smtClean="0"/>
              <a:t> sin(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sz="3500" i="1" dirty="0" smtClean="0">
                <a:sym typeface="Mathematica1"/>
              </a:rPr>
              <a:t> </a:t>
            </a:r>
            <a:r>
              <a:rPr lang="en-US" sz="3500" i="1" dirty="0" smtClean="0"/>
              <a:t>)</a:t>
            </a:r>
          </a:p>
          <a:p>
            <a:pPr lvl="2">
              <a:buNone/>
            </a:pP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500" i="1" dirty="0" smtClean="0"/>
              <a:t> = 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en-US" sz="35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/>
              <a:t>cos</a:t>
            </a:r>
            <a:r>
              <a:rPr lang="en-US" sz="3500" i="1" dirty="0" smtClean="0"/>
              <a:t>(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sz="3500" i="1" dirty="0" smtClean="0">
                <a:sym typeface="Mathematica1"/>
              </a:rPr>
              <a:t> </a:t>
            </a:r>
            <a:r>
              <a:rPr lang="en-US" sz="3500" i="1" dirty="0" smtClean="0"/>
              <a:t>) </a:t>
            </a:r>
            <a:r>
              <a:rPr lang="en-US" sz="3500" i="1" dirty="0"/>
              <a:t>–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i="1" dirty="0" smtClean="0"/>
              <a:t>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a t </a:t>
            </a:r>
            <a:r>
              <a:rPr lang="en-US" sz="3500" i="1" dirty="0" smtClean="0"/>
              <a:t>sin(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sz="3500" i="1" dirty="0" smtClean="0">
                <a:sym typeface="Mathematica1"/>
              </a:rPr>
              <a:t> </a:t>
            </a:r>
            <a:r>
              <a:rPr lang="en-US" sz="3500" i="1" dirty="0"/>
              <a:t>) – 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ψ</a:t>
            </a:r>
            <a:r>
              <a:rPr lang="en-US" sz="3500" i="1" dirty="0"/>
              <a:t> </a:t>
            </a:r>
            <a:r>
              <a:rPr lang="en-US" sz="3500" i="1" dirty="0" err="1"/>
              <a:t>cos</a:t>
            </a:r>
            <a:r>
              <a:rPr lang="en-US" sz="3500" i="1" dirty="0"/>
              <a:t>(</a:t>
            </a:r>
            <a:r>
              <a:rPr lang="el-GR" sz="3500" i="1" dirty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sz="3500" i="1" dirty="0">
                <a:sym typeface="Mathematica1"/>
              </a:rPr>
              <a:t> </a:t>
            </a:r>
            <a:r>
              <a:rPr lang="en-US" sz="3500" i="1" dirty="0"/>
              <a:t>) </a:t>
            </a:r>
            <a:endParaRPr lang="en-US" sz="3500" i="1" dirty="0" smtClean="0"/>
          </a:p>
          <a:p>
            <a:endParaRPr lang="en-US" dirty="0" smtClean="0"/>
          </a:p>
          <a:p>
            <a:r>
              <a:rPr lang="en-US" dirty="0" smtClean="0"/>
              <a:t>Where :</a:t>
            </a:r>
          </a:p>
          <a:p>
            <a:pPr marL="457200" lvl="1" indent="0">
              <a:buNone/>
            </a:pPr>
            <a:r>
              <a:rPr lang="el-GR" i="1" dirty="0" smtClean="0">
                <a:latin typeface="Times New Roman"/>
                <a:cs typeface="Times New Roman"/>
                <a:sym typeface="Mathematica1"/>
              </a:rPr>
              <a:t>τ</a:t>
            </a:r>
            <a:r>
              <a:rPr lang="en-US" dirty="0" smtClean="0">
                <a:latin typeface="Times New Roman"/>
                <a:cs typeface="Times New Roman"/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= trend angle - /2,</a:t>
            </a:r>
          </a:p>
          <a:p>
            <a:pPr marL="457200" lvl="1" indent="0">
              <a:buNone/>
            </a:pPr>
            <a:r>
              <a:rPr lang="el-GR" i="1" dirty="0" smtClean="0">
                <a:latin typeface="Times New Roman"/>
                <a:cs typeface="Times New Roman"/>
                <a:sym typeface="Mathematica1"/>
              </a:rPr>
              <a:t>ψ</a:t>
            </a:r>
            <a:r>
              <a:rPr lang="en-US" dirty="0" smtClean="0">
                <a:latin typeface="Times New Roman"/>
                <a:cs typeface="Times New Roman"/>
                <a:sym typeface="Mathematica1"/>
              </a:rPr>
              <a:t>  </a:t>
            </a:r>
            <a:r>
              <a:rPr lang="en-US" dirty="0" smtClean="0">
                <a:sym typeface="Mathematica1"/>
              </a:rPr>
              <a:t>= plunge angle, </a:t>
            </a:r>
          </a:p>
          <a:p>
            <a:pPr lvl="1">
              <a:buNone/>
            </a:pPr>
            <a:r>
              <a:rPr lang="en-US" i="1" dirty="0" smtClean="0">
                <a:sym typeface="Mathematica1"/>
              </a:rPr>
              <a:t>a </a:t>
            </a:r>
            <a:r>
              <a:rPr lang="en-US" dirty="0" smtClean="0">
                <a:sym typeface="Mathematica1"/>
              </a:rPr>
              <a:t>= openness factor of parabola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Manipulate function allows user to fit curve to determine trend/plunge and openness of parabola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User must interpret contours to determine fold morphology</a:t>
            </a:r>
          </a:p>
          <a:p>
            <a:endParaRPr lang="en-US" dirty="0" smtClean="0"/>
          </a:p>
          <a:p>
            <a:r>
              <a:rPr lang="en-US" dirty="0" smtClean="0"/>
              <a:t>This process equivalent contouring </a:t>
            </a:r>
            <a:r>
              <a:rPr lang="en-US" dirty="0" err="1" smtClean="0"/>
              <a:t>Kalsbeek</a:t>
            </a:r>
            <a:r>
              <a:rPr lang="en-US" dirty="0" smtClean="0"/>
              <a:t>  Counting Net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94264" y="1295400"/>
            <a:ext cx="4005708" cy="512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openness factor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) of parabola is estimated from contour plot. </a:t>
            </a:r>
          </a:p>
          <a:p>
            <a:endParaRPr lang="en-US" dirty="0" smtClean="0"/>
          </a:p>
          <a:p>
            <a:r>
              <a:rPr lang="en-US" dirty="0" smtClean="0"/>
              <a:t>Cylindrical folds treated as special case of a conical fold with large openness factor (&gt;10)</a:t>
            </a:r>
          </a:p>
          <a:p>
            <a:endParaRPr lang="en-US" dirty="0" smtClean="0"/>
          </a:p>
          <a:p>
            <a:r>
              <a:rPr lang="en-US" dirty="0" smtClean="0"/>
              <a:t>Function for least-squares fitting or minimizing RMSE of parabolic curve is forthcoming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Results: </a:t>
            </a:r>
            <a:r>
              <a:rPr lang="en-US" b="1" dirty="0" err="1" smtClean="0"/>
              <a:t>Nunichito</a:t>
            </a:r>
            <a:r>
              <a:rPr lang="en-US" b="1" dirty="0" smtClean="0"/>
              <a:t> Anticline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Gently plunging, conical anticline</a:t>
            </a:r>
          </a:p>
          <a:p>
            <a:r>
              <a:rPr lang="en-US" sz="2000" dirty="0" smtClean="0"/>
              <a:t>Crestline trend/plunge is 271, 16</a:t>
            </a:r>
          </a:p>
          <a:p>
            <a:r>
              <a:rPr lang="en-US" sz="2000" dirty="0" smtClean="0"/>
              <a:t>Openness factor is 2.5</a:t>
            </a:r>
          </a:p>
          <a:p>
            <a:r>
              <a:rPr lang="en-US" sz="2000" dirty="0" smtClean="0"/>
              <a:t>Best fit curve opens away from origin</a:t>
            </a:r>
          </a:p>
          <a:p>
            <a:r>
              <a:rPr lang="en-US" sz="2000" dirty="0" smtClean="0"/>
              <a:t>This indicates vertex is down plunge (type II)</a:t>
            </a:r>
          </a:p>
          <a:p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Content Placeholder 29" descr="Tangent Diagram Nunihch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801" y="1511449"/>
            <a:ext cx="4527398" cy="47034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3132030" cy="25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Results: </a:t>
            </a:r>
            <a:r>
              <a:rPr lang="en-US" b="1" dirty="0" err="1" smtClean="0"/>
              <a:t>Boktukola</a:t>
            </a:r>
            <a:r>
              <a:rPr lang="en-US" b="1" dirty="0" smtClean="0"/>
              <a:t> Syncline</a:t>
            </a:r>
            <a:endParaRPr lang="en-US" b="1" dirty="0"/>
          </a:p>
        </p:txBody>
      </p:sp>
      <p:pic>
        <p:nvPicPr>
          <p:cNvPr id="7" name="Content Placeholder 29" descr="Tangent Diagram Nunihchit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2801" y="1511449"/>
            <a:ext cx="4527398" cy="4703464"/>
          </a:xfrm>
        </p:spPr>
      </p:pic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Subhorizontal</a:t>
            </a:r>
            <a:r>
              <a:rPr lang="en-US" dirty="0" smtClean="0"/>
              <a:t>, conical syncline</a:t>
            </a:r>
          </a:p>
          <a:p>
            <a:r>
              <a:rPr lang="en-US" dirty="0" smtClean="0"/>
              <a:t>Crestline trend/plunge is 252, 3</a:t>
            </a:r>
          </a:p>
          <a:p>
            <a:r>
              <a:rPr lang="en-US" dirty="0" smtClean="0"/>
              <a:t>Openness factor is 3</a:t>
            </a:r>
          </a:p>
          <a:p>
            <a:r>
              <a:rPr lang="en-US" dirty="0" smtClean="0"/>
              <a:t>Best fit curve opens toward origin </a:t>
            </a:r>
          </a:p>
          <a:p>
            <a:r>
              <a:rPr lang="en-US" dirty="0" smtClean="0"/>
              <a:t>indicating vertex is up-plunge (type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Results: Big One Anticline</a:t>
            </a:r>
            <a:endParaRPr lang="en-US" b="1" dirty="0"/>
          </a:p>
        </p:txBody>
      </p:sp>
      <p:pic>
        <p:nvPicPr>
          <p:cNvPr id="7" name="Content Placeholder 29" descr="Tangent Diagram Nunihchit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2801" y="1511449"/>
            <a:ext cx="4527398" cy="4703464"/>
          </a:xfrm>
        </p:spPr>
      </p:pic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Gently plunging, cylindrical anticline</a:t>
            </a:r>
          </a:p>
          <a:p>
            <a:endParaRPr lang="en-US" dirty="0" smtClean="0"/>
          </a:p>
          <a:p>
            <a:r>
              <a:rPr lang="en-US" dirty="0" smtClean="0"/>
              <a:t>Openness factor is &gt;10</a:t>
            </a:r>
          </a:p>
          <a:p>
            <a:endParaRPr lang="en-US" dirty="0" smtClean="0"/>
          </a:p>
          <a:p>
            <a:r>
              <a:rPr lang="en-US" dirty="0" smtClean="0"/>
              <a:t>Crestline trend/plunge is 078,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0" y="-245917"/>
            <a:ext cx="9193306" cy="7103917"/>
            <a:chOff x="1600200" y="1215737"/>
            <a:chExt cx="6019800" cy="4651663"/>
          </a:xfrm>
        </p:grpSpPr>
        <p:pic>
          <p:nvPicPr>
            <p:cNvPr id="11" name="Picture 10" descr="BoktukloMa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215737"/>
              <a:ext cx="6019800" cy="4651663"/>
            </a:xfrm>
            <a:prstGeom prst="rect">
              <a:avLst/>
            </a:prstGeom>
          </p:spPr>
        </p:pic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096000" y="4307882"/>
              <a:ext cx="914400" cy="91440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t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114800" y="3970537"/>
              <a:ext cx="914400" cy="914400"/>
            </a:xfrm>
            <a:prstGeom prst="ellipse">
              <a:avLst/>
            </a:prstGeom>
            <a:blipFill>
              <a:blip r:embed="rId5" cstate="print"/>
              <a:stretch>
                <a:fillRect t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209800" y="3622082"/>
              <a:ext cx="914400" cy="914400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t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27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 noChangeAspect="1"/>
          </p:cNvGrpSpPr>
          <p:nvPr/>
        </p:nvGrpSpPr>
        <p:grpSpPr>
          <a:xfrm>
            <a:off x="0" y="-245917"/>
            <a:ext cx="9193306" cy="7103917"/>
            <a:chOff x="1600200" y="1215737"/>
            <a:chExt cx="6019800" cy="4651663"/>
          </a:xfrm>
        </p:grpSpPr>
        <p:pic>
          <p:nvPicPr>
            <p:cNvPr id="11" name="Picture 10" descr="BoktukloMa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215737"/>
              <a:ext cx="6019800" cy="4651663"/>
            </a:xfrm>
            <a:prstGeom prst="rect">
              <a:avLst/>
            </a:prstGeom>
          </p:spPr>
        </p:pic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096000" y="4307882"/>
              <a:ext cx="914400" cy="91440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t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114800" y="3970537"/>
              <a:ext cx="914400" cy="914400"/>
            </a:xfrm>
            <a:prstGeom prst="ellipse">
              <a:avLst/>
            </a:prstGeom>
            <a:blipFill>
              <a:blip r:embed="rId5" cstate="print"/>
              <a:stretch>
                <a:fillRect t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209800" y="3622082"/>
              <a:ext cx="914400" cy="914400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t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3200400" y="3810000"/>
            <a:ext cx="6858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200400" y="3581400"/>
            <a:ext cx="685800" cy="76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7033921">
            <a:off x="4038600" y="2057400"/>
            <a:ext cx="914400" cy="914400"/>
          </a:xfrm>
          <a:prstGeom prst="arc">
            <a:avLst>
              <a:gd name="adj1" fmla="val 3056242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Conical folds form during flexural slip with an element of rotation, which may indicate shear along bounding faults (Becker, 1995)</a:t>
            </a:r>
          </a:p>
          <a:p>
            <a:r>
              <a:rPr lang="en-US" dirty="0" smtClean="0"/>
              <a:t>Big One Anticline is cylindrical fold due to decreasing shear along fault; </a:t>
            </a:r>
            <a:r>
              <a:rPr lang="en-US" dirty="0" err="1" smtClean="0"/>
              <a:t>Boktukola</a:t>
            </a:r>
            <a:r>
              <a:rPr lang="en-US" dirty="0" smtClean="0"/>
              <a:t> and </a:t>
            </a:r>
            <a:r>
              <a:rPr lang="en-US" dirty="0" err="1" smtClean="0"/>
              <a:t>Nunhichito</a:t>
            </a:r>
            <a:r>
              <a:rPr lang="en-US" dirty="0" smtClean="0"/>
              <a:t> may still have a sense of shear along the fault</a:t>
            </a:r>
          </a:p>
          <a:p>
            <a:r>
              <a:rPr lang="en-US" dirty="0" err="1"/>
              <a:t>Mathematica</a:t>
            </a:r>
            <a:r>
              <a:rPr lang="en-US" dirty="0"/>
              <a:t> code provides user a rapid way to plot and analyze bedding attitudes</a:t>
            </a:r>
          </a:p>
          <a:p>
            <a:r>
              <a:rPr lang="en-US" dirty="0"/>
              <a:t>Analysis suggests shear along </a:t>
            </a:r>
            <a:r>
              <a:rPr lang="en-US" dirty="0" err="1"/>
              <a:t>Boktukola</a:t>
            </a:r>
            <a:r>
              <a:rPr lang="en-US" dirty="0"/>
              <a:t> fault followed compression </a:t>
            </a:r>
          </a:p>
          <a:p>
            <a:r>
              <a:rPr lang="en-US" dirty="0"/>
              <a:t>This shear may die out along the bend in the </a:t>
            </a:r>
            <a:r>
              <a:rPr lang="en-US" dirty="0" err="1" smtClean="0"/>
              <a:t>orocline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/>
            <a:r>
              <a:rPr lang="en-US" sz="4400" b="1" dirty="0"/>
              <a:t>Geologic setting </a:t>
            </a:r>
            <a:endParaRPr lang="en-US" b="1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Font typeface="ArialMT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This study focuses on the </a:t>
            </a:r>
            <a:r>
              <a:rPr lang="en-US" dirty="0" err="1" smtClean="0">
                <a:solidFill>
                  <a:srgbClr val="000000"/>
                </a:solidFill>
              </a:rPr>
              <a:t>Boktukola</a:t>
            </a:r>
            <a:r>
              <a:rPr lang="en-US" dirty="0" smtClean="0">
                <a:solidFill>
                  <a:srgbClr val="000000"/>
                </a:solidFill>
              </a:rPr>
              <a:t> syncline and two associated anticlines</a:t>
            </a:r>
          </a:p>
          <a:p>
            <a:pPr>
              <a:spcBef>
                <a:spcPts val="700"/>
              </a:spcBef>
              <a:buFont typeface="ArialMT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Part of the Ouachita Fold &amp; Thrust Belt, SE Oklahoma</a:t>
            </a:r>
          </a:p>
          <a:p>
            <a:pPr marL="342900" indent="-342900" algn="l">
              <a:spcBef>
                <a:spcPts val="700"/>
              </a:spcBef>
              <a:buFont typeface="ArialMT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Central region of Ouachita System between the </a:t>
            </a:r>
            <a:r>
              <a:rPr lang="en-US" dirty="0" err="1" smtClean="0">
                <a:solidFill>
                  <a:srgbClr val="000000"/>
                </a:solidFill>
              </a:rPr>
              <a:t>Boktukola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Windingstair</a:t>
            </a:r>
            <a:r>
              <a:rPr lang="en-US" dirty="0" smtClean="0">
                <a:solidFill>
                  <a:srgbClr val="000000"/>
                </a:solidFill>
              </a:rPr>
              <a:t> faults </a:t>
            </a:r>
          </a:p>
          <a:p>
            <a:pPr marL="342900" indent="-342900" algn="l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Characterized by several broad, north-verging synclines 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700"/>
              </a:spcBef>
              <a:buFont typeface="ArialMT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Becker, A., 1995, Conical drag folds as kinematic indicators for strike-slip fault motion: Journal of structural geology, v. 17, no. 11, p. 1497-1506.</a:t>
            </a:r>
          </a:p>
          <a:p>
            <a:pPr>
              <a:buNone/>
            </a:pPr>
            <a:r>
              <a:rPr lang="en-US" sz="2000" dirty="0" err="1" smtClean="0"/>
              <a:t>Bengtson</a:t>
            </a:r>
            <a:r>
              <a:rPr lang="en-US" sz="2000" dirty="0" smtClean="0"/>
              <a:t>, C. A., 1989, Structural uses of tangent diagrams: </a:t>
            </a:r>
            <a:r>
              <a:rPr lang="en-US" sz="2000" dirty="0" err="1" smtClean="0"/>
              <a:t>Geobyte</a:t>
            </a:r>
            <a:r>
              <a:rPr lang="en-US" sz="2000" dirty="0" smtClean="0"/>
              <a:t>, v. 4, no. 1, p. 57-61.</a:t>
            </a:r>
          </a:p>
          <a:p>
            <a:pPr>
              <a:buNone/>
            </a:pPr>
            <a:r>
              <a:rPr lang="en-US" sz="2000" dirty="0" err="1" smtClean="0"/>
              <a:t>Bengtson</a:t>
            </a:r>
            <a:r>
              <a:rPr lang="en-US" sz="2000" dirty="0" smtClean="0"/>
              <a:t>, C. A., 1981, Comment and Reply on ‘Structural uses of tangent diagrams’: REPLY: Geology, v. 9, no. 6, p. 242-243.</a:t>
            </a:r>
          </a:p>
          <a:p>
            <a:pPr>
              <a:buNone/>
            </a:pPr>
            <a:r>
              <a:rPr lang="en-US" sz="2000" dirty="0" err="1" smtClean="0"/>
              <a:t>Haneberg</a:t>
            </a:r>
            <a:r>
              <a:rPr lang="en-US" sz="2000" dirty="0" smtClean="0"/>
              <a:t>, W. C., 2004, Computational Geosciences with </a:t>
            </a:r>
            <a:r>
              <a:rPr lang="en-US" sz="2000" dirty="0" err="1" smtClean="0"/>
              <a:t>Mathematica</a:t>
            </a:r>
            <a:r>
              <a:rPr lang="en-US" sz="2000" dirty="0" smtClean="0"/>
              <a:t>, Springer-</a:t>
            </a:r>
            <a:r>
              <a:rPr lang="en-US" sz="2000" dirty="0" err="1" smtClean="0"/>
              <a:t>Verlag</a:t>
            </a:r>
            <a:r>
              <a:rPr lang="en-US" sz="2000" dirty="0" smtClean="0"/>
              <a:t> GmbH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Whitaker, A. E., and </a:t>
            </a:r>
            <a:r>
              <a:rPr lang="en-US" sz="2000" dirty="0" err="1" smtClean="0"/>
              <a:t>Engelder</a:t>
            </a:r>
            <a:r>
              <a:rPr lang="en-US" sz="2000" dirty="0" smtClean="0"/>
              <a:t>, T., 2006, Plate-scale stress fields driving the tectonic evolution of the central Ouachita salient, Oklahoma and Arkansas: Geological Society of America Bulletin, v. 118, no. 5-6, p. 710.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ktuklo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87036"/>
            <a:ext cx="9143998" cy="7065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Bengtson</a:t>
            </a:r>
            <a:r>
              <a:rPr lang="en-US" b="1" dirty="0" smtClean="0"/>
              <a:t> Analysis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Cylindrical Folds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Conical Folds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Bengtson</a:t>
            </a:r>
            <a:r>
              <a:rPr lang="en-US" dirty="0" smtClean="0"/>
              <a:t> 1980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89264"/>
            <a:ext cx="4041775" cy="37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561" y="2174875"/>
            <a:ext cx="211946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computer program for </a:t>
            </a:r>
            <a:r>
              <a:rPr lang="en-US" dirty="0" err="1" smtClean="0"/>
              <a:t>Bengtson</a:t>
            </a:r>
            <a:r>
              <a:rPr lang="en-US" dirty="0" smtClean="0"/>
              <a:t> plots</a:t>
            </a:r>
          </a:p>
          <a:p>
            <a:r>
              <a:rPr lang="en-US" dirty="0" smtClean="0"/>
              <a:t>I developed code for tangent diagram analysis with </a:t>
            </a:r>
            <a:r>
              <a:rPr lang="en-US" dirty="0" err="1" smtClean="0"/>
              <a:t>Mathematica</a:t>
            </a:r>
            <a:endParaRPr lang="en-US" dirty="0" smtClean="0"/>
          </a:p>
          <a:p>
            <a:r>
              <a:rPr lang="en-US" dirty="0" smtClean="0"/>
              <a:t>Used field measurements and published orientation data</a:t>
            </a:r>
          </a:p>
          <a:p>
            <a:r>
              <a:rPr lang="en-US" dirty="0" smtClean="0"/>
              <a:t>Part of M.S. Thesis on geometry and placement of syncline</a:t>
            </a:r>
            <a:endParaRPr lang="en-US" dirty="0"/>
          </a:p>
        </p:txBody>
      </p:sp>
      <p:pic>
        <p:nvPicPr>
          <p:cNvPr id="6" name="Content Placeholder 5" descr="Publication2 Stab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7788" y="1600200"/>
            <a:ext cx="35394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69291"/>
            <a:ext cx="7010400" cy="58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CreateBengtsonDiagram</a:t>
            </a:r>
            <a:r>
              <a:rPr lang="en-US" dirty="0" smtClean="0"/>
              <a:t> module creates background vector graphic</a:t>
            </a:r>
          </a:p>
          <a:p>
            <a:endParaRPr lang="en-US" dirty="0" smtClean="0"/>
          </a:p>
          <a:p>
            <a:r>
              <a:rPr lang="en-US" dirty="0" err="1" smtClean="0"/>
              <a:t>PlotBeddingAttitudes</a:t>
            </a:r>
            <a:r>
              <a:rPr lang="en-US" dirty="0" smtClean="0"/>
              <a:t> module plots data points on background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ounting gr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363979"/>
            <a:ext cx="4572000" cy="4749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pic>
        <p:nvPicPr>
          <p:cNvPr id="5" name="Content Placeholder 4" descr="counting gr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81500" y="1270000"/>
            <a:ext cx="4572000" cy="4749800"/>
          </a:xfr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6019705" y="4150425"/>
            <a:ext cx="662145" cy="63420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2672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ContourBeddingAttitudes</a:t>
            </a:r>
            <a:r>
              <a:rPr lang="en-US" sz="2400" dirty="0" smtClean="0"/>
              <a:t> module</a:t>
            </a:r>
          </a:p>
          <a:p>
            <a:r>
              <a:rPr lang="en-US" sz="2400" dirty="0" smtClean="0"/>
              <a:t>Grids plot area using method described by </a:t>
            </a:r>
            <a:r>
              <a:rPr lang="en-US" sz="2400" dirty="0" err="1" smtClean="0"/>
              <a:t>Haneberg</a:t>
            </a:r>
            <a:r>
              <a:rPr lang="en-US" sz="2400" dirty="0" smtClean="0"/>
              <a:t> (2003)</a:t>
            </a:r>
          </a:p>
          <a:p>
            <a:r>
              <a:rPr lang="en-US" sz="2400" dirty="0" smtClean="0"/>
              <a:t>Counts data points  within a search radius</a:t>
            </a:r>
          </a:p>
          <a:p>
            <a:pPr lvl="1"/>
            <a:r>
              <a:rPr lang="en-US" dirty="0" smtClean="0"/>
              <a:t>Calculates distance from node to data point</a:t>
            </a:r>
          </a:p>
          <a:p>
            <a:pPr lvl="1"/>
            <a:r>
              <a:rPr lang="en-US" dirty="0" smtClean="0"/>
              <a:t>If point is within defined search radius then count value increases</a:t>
            </a:r>
          </a:p>
          <a:p>
            <a:r>
              <a:rPr lang="en-US" sz="2400" dirty="0" smtClean="0"/>
              <a:t>Finally, assigns count value to grid node  for contouring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274549" y="4375519"/>
            <a:ext cx="152400" cy="1524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Methods: </a:t>
            </a:r>
            <a:r>
              <a:rPr lang="en-US" b="1" dirty="0" err="1" smtClean="0"/>
              <a:t>Mathematica</a:t>
            </a:r>
            <a:r>
              <a:rPr lang="en-US" b="1" dirty="0" smtClean="0"/>
              <a:t>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Mathmatica</a:t>
            </a:r>
            <a:r>
              <a:rPr lang="en-US" dirty="0" smtClean="0"/>
              <a:t> function </a:t>
            </a:r>
            <a:r>
              <a:rPr lang="en-US" dirty="0" err="1" smtClean="0"/>
              <a:t>ListContourPlot</a:t>
            </a:r>
            <a:r>
              <a:rPr lang="en-US" dirty="0" smtClean="0"/>
              <a:t>  generates contour lines from 3D gird</a:t>
            </a:r>
          </a:p>
          <a:p>
            <a:endParaRPr lang="en-US" dirty="0" smtClean="0"/>
          </a:p>
          <a:p>
            <a:r>
              <a:rPr lang="en-US" dirty="0" smtClean="0"/>
              <a:t>Curve fitted to data for analysis</a:t>
            </a:r>
          </a:p>
          <a:p>
            <a:endParaRPr lang="en-US" dirty="0"/>
          </a:p>
          <a:p>
            <a:r>
              <a:rPr lang="en-US" dirty="0" smtClean="0"/>
              <a:t>Although the hyperbola is best fit curve for conical folds (</a:t>
            </a:r>
            <a:r>
              <a:rPr lang="en-US" dirty="0" err="1" smtClean="0"/>
              <a:t>Bengtson</a:t>
            </a:r>
            <a:r>
              <a:rPr lang="en-US" dirty="0" smtClean="0"/>
              <a:t>, 1980), the a parabola is used here.</a:t>
            </a:r>
          </a:p>
          <a:p>
            <a:endParaRPr lang="en-US" dirty="0" smtClean="0"/>
          </a:p>
          <a:p>
            <a:r>
              <a:rPr lang="en-US" dirty="0" smtClean="0"/>
              <a:t>Parametric form of parabola can be fitted to data using rotation and translation </a:t>
            </a:r>
            <a:r>
              <a:rPr lang="en-US" dirty="0" err="1" smtClean="0"/>
              <a:t>matrice</a:t>
            </a:r>
            <a:endParaRPr lang="en-US" dirty="0" smtClean="0"/>
          </a:p>
        </p:txBody>
      </p:sp>
      <p:pic>
        <p:nvPicPr>
          <p:cNvPr id="6" name="Content Placeholder 5" descr="contou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219200"/>
            <a:ext cx="4572000" cy="4749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26455</TotalTime>
  <Words>757</Words>
  <Application>Microsoft Office PowerPoint</Application>
  <PresentationFormat>On-screen Show (4:3)</PresentationFormat>
  <Paragraphs>121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Bengtson Analysis of Folds In The Central Region of The Ouachita Fold-Thrust Belt</vt:lpstr>
      <vt:lpstr>Geologic setting </vt:lpstr>
      <vt:lpstr>Introduction</vt:lpstr>
      <vt:lpstr>Methods: Bengtson Analysis</vt:lpstr>
      <vt:lpstr>Methods: Mathematica Code</vt:lpstr>
      <vt:lpstr>Methods: Mathematica Code</vt:lpstr>
      <vt:lpstr>Methods: Mathematica Code</vt:lpstr>
      <vt:lpstr>Methods: Mathematica Code</vt:lpstr>
      <vt:lpstr>Methods: Mathematica Code</vt:lpstr>
      <vt:lpstr>Methods: Mathematica Code</vt:lpstr>
      <vt:lpstr>Methods: Mathematica Code</vt:lpstr>
      <vt:lpstr>Methods: Mathematica Code</vt:lpstr>
      <vt:lpstr>Methods: Mathematica Code</vt:lpstr>
      <vt:lpstr>Results: Nunichito Anticline</vt:lpstr>
      <vt:lpstr>Results: Boktukola Syncline</vt:lpstr>
      <vt:lpstr>Results: Big One Anticline</vt:lpstr>
      <vt:lpstr>Slide 17</vt:lpstr>
      <vt:lpstr>Slide 18</vt:lpstr>
      <vt:lpstr>Discussion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AARON</cp:lastModifiedBy>
  <cp:revision>1159</cp:revision>
  <cp:lastPrinted>2013-03-26T14:18:38Z</cp:lastPrinted>
  <dcterms:created xsi:type="dcterms:W3CDTF">2012-02-10T03:56:34Z</dcterms:created>
  <dcterms:modified xsi:type="dcterms:W3CDTF">2013-04-05T13:42:36Z</dcterms:modified>
</cp:coreProperties>
</file>