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6"/>
  </p:notesMasterIdLst>
  <p:sldIdLst>
    <p:sldId id="256" r:id="rId2"/>
    <p:sldId id="257" r:id="rId3"/>
    <p:sldId id="258" r:id="rId4"/>
    <p:sldId id="259" r:id="rId5"/>
    <p:sldId id="263" r:id="rId6"/>
    <p:sldId id="264" r:id="rId7"/>
    <p:sldId id="262" r:id="rId8"/>
    <p:sldId id="261" r:id="rId9"/>
    <p:sldId id="265" r:id="rId10"/>
    <p:sldId id="260" r:id="rId11"/>
    <p:sldId id="266" r:id="rId12"/>
    <p:sldId id="267" r:id="rId13"/>
    <p:sldId id="269"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7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23" autoAdjust="0"/>
  </p:normalViewPr>
  <p:slideViewPr>
    <p:cSldViewPr>
      <p:cViewPr>
        <p:scale>
          <a:sx n="50" d="100"/>
          <a:sy n="50" d="100"/>
        </p:scale>
        <p:origin x="-1710" y="-378"/>
      </p:cViewPr>
      <p:guideLst>
        <p:guide orient="horz" pos="216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EBBF40-6CC4-405C-8343-C2073B0EB9C5}" type="datetimeFigureOut">
              <a:rPr lang="en-US" smtClean="0"/>
              <a:t>4/8/2013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482F68-EEDF-4AD4-A4CE-A98E7F0BCA84}" type="slidenum">
              <a:rPr lang="en-US" smtClean="0"/>
              <a:t>‹#›</a:t>
            </a:fld>
            <a:endParaRPr lang="en-US"/>
          </a:p>
        </p:txBody>
      </p:sp>
    </p:spTree>
    <p:extLst>
      <p:ext uri="{BB962C8B-B14F-4D97-AF65-F5344CB8AC3E}">
        <p14:creationId xmlns:p14="http://schemas.microsoft.com/office/powerpoint/2010/main" val="24365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being here, My name is Brandon </a:t>
            </a:r>
            <a:r>
              <a:rPr lang="en-US" baseline="0" dirty="0" err="1" smtClean="0"/>
              <a:t>Okafor</a:t>
            </a:r>
            <a:r>
              <a:rPr lang="en-US" baseline="0" dirty="0" smtClean="0"/>
              <a:t> and I will be talking about my research which is investigating soils water movement and </a:t>
            </a:r>
            <a:r>
              <a:rPr lang="en-US" baseline="0" dirty="0" err="1" smtClean="0"/>
              <a:t>pedogenic</a:t>
            </a:r>
            <a:r>
              <a:rPr lang="en-US" baseline="0" dirty="0" smtClean="0"/>
              <a:t> carbonate formation by measuring stable isotope composition of soil water in </a:t>
            </a:r>
            <a:r>
              <a:rPr lang="en-US" baseline="0" dirty="0" err="1" smtClean="0"/>
              <a:t>Vertisols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1</a:t>
            </a:fld>
            <a:endParaRPr lang="en-US"/>
          </a:p>
        </p:txBody>
      </p:sp>
    </p:spTree>
    <p:extLst>
      <p:ext uri="{BB962C8B-B14F-4D97-AF65-F5344CB8AC3E}">
        <p14:creationId xmlns:p14="http://schemas.microsoft.com/office/powerpoint/2010/main" val="927229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a:t>
            </a:r>
            <a:r>
              <a:rPr lang="en-US" baseline="0" dirty="0" smtClean="0"/>
              <a:t> graph illustrates variation of stable oxygen isotopes in the soil water with depth. The red circles are the samples collected in September and the blue circles are the samples collected in </a:t>
            </a:r>
            <a:r>
              <a:rPr lang="en-US" baseline="0" dirty="0" err="1" smtClean="0"/>
              <a:t>Decemeber</a:t>
            </a:r>
            <a:r>
              <a:rPr lang="en-US" baseline="0" dirty="0" smtClean="0"/>
              <a:t> and green are what I collected in February. As you can see both the </a:t>
            </a:r>
            <a:r>
              <a:rPr lang="en-US" baseline="0" dirty="0" err="1" smtClean="0"/>
              <a:t>dec.</a:t>
            </a:r>
            <a:r>
              <a:rPr lang="en-US" baseline="0" dirty="0" smtClean="0"/>
              <a:t> and </a:t>
            </a:r>
            <a:r>
              <a:rPr lang="en-US" baseline="0" dirty="0" err="1" smtClean="0"/>
              <a:t>sept.</a:t>
            </a:r>
            <a:r>
              <a:rPr lang="en-US" baseline="0" dirty="0" smtClean="0"/>
              <a:t> samples generally decreases with depth and that trend can greatly be seen in </a:t>
            </a:r>
            <a:r>
              <a:rPr lang="en-US" baseline="0" dirty="0" err="1" smtClean="0"/>
              <a:t>september</a:t>
            </a:r>
            <a:r>
              <a:rPr lang="en-US" baseline="0" dirty="0" smtClean="0"/>
              <a:t> than in </a:t>
            </a:r>
            <a:r>
              <a:rPr lang="en-US" baseline="0" dirty="0" err="1" smtClean="0"/>
              <a:t>dec.</a:t>
            </a:r>
            <a:r>
              <a:rPr lang="en-US" baseline="0" dirty="0" smtClean="0"/>
              <a:t> This green line at -4 per mil represents the oxygen isotopic composition of mean annual precipitation in Texas. The orange line at -6 per mil represents the average oxygen isotopic composition of large rain events in Texas. The brown transitioning area is where </a:t>
            </a:r>
            <a:r>
              <a:rPr lang="en-US" baseline="0" dirty="0" err="1" smtClean="0"/>
              <a:t>pedogenic</a:t>
            </a:r>
            <a:r>
              <a:rPr lang="en-US" baseline="0" dirty="0" smtClean="0"/>
              <a:t> carbonate has been observed to be form which is about 120-140cm.  So 1</a:t>
            </a:r>
            <a:r>
              <a:rPr lang="en-US" baseline="30000" dirty="0" smtClean="0"/>
              <a:t>st</a:t>
            </a:r>
            <a:r>
              <a:rPr lang="en-US" baseline="0" dirty="0" smtClean="0"/>
              <a:t>, this graph illustrates that the isotopic composition is more variable in the summer than the winter. Also the only water that can be seen past a 1 meter in depth is </a:t>
            </a:r>
            <a:r>
              <a:rPr lang="en-US" baseline="0" dirty="0" err="1" smtClean="0"/>
              <a:t>isotopically</a:t>
            </a:r>
            <a:r>
              <a:rPr lang="en-US" baseline="0" dirty="0" smtClean="0"/>
              <a:t> light, which suggest that only large and winter rain events can infiltrate that deep. Secondly, if only large and winter rain events are the only source that can infiltrate past a meter, then past studies that states that </a:t>
            </a:r>
            <a:r>
              <a:rPr lang="en-US" baseline="0" dirty="0" err="1" smtClean="0"/>
              <a:t>pedogenic</a:t>
            </a:r>
            <a:r>
              <a:rPr lang="en-US" baseline="0" dirty="0" smtClean="0"/>
              <a:t> carbonate only records mean annual precipitation could be wrong. </a:t>
            </a:r>
          </a:p>
          <a:p>
            <a:endParaRPr lang="en-US" baseline="0" dirty="0" smtClean="0"/>
          </a:p>
          <a:p>
            <a:r>
              <a:rPr lang="en-US" baseline="0" dirty="0" smtClean="0"/>
              <a:t>(When we say large rain events, how big are these rain events? = 22cm mean monthly precipitation, small ones with -4per mil = 7-11cm mean monthly precipitation)</a:t>
            </a:r>
            <a:endParaRPr lang="en-US" dirty="0" smtClean="0"/>
          </a:p>
          <a:p>
            <a:endParaRPr lang="en-US" dirty="0" smtClean="0"/>
          </a:p>
          <a:p>
            <a:endParaRPr lang="en-US" dirty="0" smtClean="0"/>
          </a:p>
          <a:p>
            <a:r>
              <a:rPr lang="en-US" dirty="0" smtClean="0"/>
              <a:t>The d18O value of MAP</a:t>
            </a:r>
            <a:r>
              <a:rPr lang="en-US" baseline="0" dirty="0" smtClean="0"/>
              <a:t> certainly varies across Texas, does </a:t>
            </a:r>
            <a:r>
              <a:rPr lang="en-US" baseline="0" dirty="0" err="1" smtClean="0"/>
              <a:t>Bown</a:t>
            </a:r>
            <a:r>
              <a:rPr lang="en-US" baseline="0" dirty="0" smtClean="0"/>
              <a:t> have values for different regions? </a:t>
            </a:r>
          </a:p>
          <a:p>
            <a:r>
              <a:rPr lang="en-US" dirty="0" smtClean="0"/>
              <a:t>‘large precipitation’ is not quite right.</a:t>
            </a:r>
            <a:r>
              <a:rPr lang="en-US" baseline="0" dirty="0" smtClean="0"/>
              <a:t> Maybe ‘large precipitation events’</a:t>
            </a:r>
          </a:p>
          <a:p>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10</a:t>
            </a:fld>
            <a:endParaRPr lang="en-US"/>
          </a:p>
        </p:txBody>
      </p:sp>
    </p:spTree>
    <p:extLst>
      <p:ext uri="{BB962C8B-B14F-4D97-AF65-F5344CB8AC3E}">
        <p14:creationId xmlns:p14="http://schemas.microsoft.com/office/powerpoint/2010/main" val="2889325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we believe that only large rain events and</a:t>
            </a:r>
            <a:r>
              <a:rPr lang="en-US" baseline="0" dirty="0" smtClean="0"/>
              <a:t> winter rain events are the only sources of water that can infiltrate past a meter, but more test and analysis will need to be done to prove this. If true, </a:t>
            </a:r>
            <a:r>
              <a:rPr lang="en-US" baseline="0" dirty="0" err="1" smtClean="0"/>
              <a:t>pedogenic</a:t>
            </a:r>
            <a:r>
              <a:rPr lang="en-US" baseline="0" dirty="0" smtClean="0"/>
              <a:t> carbonate that forms in these soils would be bias towards large and winter rain events.</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11</a:t>
            </a:fld>
            <a:endParaRPr lang="en-US"/>
          </a:p>
        </p:txBody>
      </p:sp>
    </p:spTree>
    <p:extLst>
      <p:ext uri="{BB962C8B-B14F-4D97-AF65-F5344CB8AC3E}">
        <p14:creationId xmlns:p14="http://schemas.microsoft.com/office/powerpoint/2010/main" val="165456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site is USDA </a:t>
            </a:r>
            <a:r>
              <a:rPr lang="en-US" dirty="0" err="1" smtClean="0"/>
              <a:t>Risel</a:t>
            </a:r>
            <a:r>
              <a:rPr lang="en-US" dirty="0" smtClean="0"/>
              <a:t> Watershed in Waco, TX</a:t>
            </a:r>
            <a:r>
              <a:rPr lang="en-US" baseline="0" dirty="0" smtClean="0"/>
              <a:t> and the second site is Bernard Wildlife National Refuge located southeast of Houston, TX. The </a:t>
            </a:r>
            <a:r>
              <a:rPr lang="en-US" baseline="0" dirty="0" err="1" smtClean="0"/>
              <a:t>Risel</a:t>
            </a:r>
            <a:r>
              <a:rPr lang="en-US" baseline="0" dirty="0" smtClean="0"/>
              <a:t> site will be a great site to work at because there are many research project being conducted there and precipitation and runoff is being measured continuously. The Bernard site is a site that doesn’t have any project being conducted there and it is closer to the coast. We believe if we conduct the same field work  at these other two site, we could obtain a more broader and better understanding of water movement in </a:t>
            </a:r>
            <a:r>
              <a:rPr lang="en-US" baseline="0" dirty="0" err="1" smtClean="0"/>
              <a:t>Vertisols</a:t>
            </a:r>
            <a:r>
              <a:rPr lang="en-US" baseline="0" dirty="0" smtClean="0"/>
              <a:t> in Texas. </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12</a:t>
            </a:fld>
            <a:endParaRPr lang="en-US"/>
          </a:p>
        </p:txBody>
      </p:sp>
    </p:spTree>
    <p:extLst>
      <p:ext uri="{BB962C8B-B14F-4D97-AF65-F5344CB8AC3E}">
        <p14:creationId xmlns:p14="http://schemas.microsoft.com/office/powerpoint/2010/main" val="24331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near future, we plan to discover if calcium carbonate is forming  under conditions during periods where the soil is saturated. We plan on calculating the oxygen isotopic comp. of the calcium carbonate that is in equilibrium with the soil water we are studying and compare that to the measured d18O values. We also plan to collect rain water samples from each of the site and compare them to the soil water isotopic composition. </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13</a:t>
            </a:fld>
            <a:endParaRPr lang="en-US"/>
          </a:p>
        </p:txBody>
      </p:sp>
    </p:spTree>
    <p:extLst>
      <p:ext uri="{BB962C8B-B14F-4D97-AF65-F5344CB8AC3E}">
        <p14:creationId xmlns:p14="http://schemas.microsoft.com/office/powerpoint/2010/main" val="986124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 time and I will take questions</a:t>
            </a:r>
            <a:r>
              <a:rPr lang="en-US" baseline="0" dirty="0" smtClean="0"/>
              <a:t> if there is any!</a:t>
            </a:r>
          </a:p>
          <a:p>
            <a:endParaRPr lang="en-US" baseline="0" dirty="0" smtClean="0"/>
          </a:p>
          <a:p>
            <a:r>
              <a:rPr lang="en-US" baseline="0" dirty="0" smtClean="0"/>
              <a:t>Finished!!!!</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14</a:t>
            </a:fld>
            <a:endParaRPr lang="en-US"/>
          </a:p>
        </p:txBody>
      </p:sp>
    </p:spTree>
    <p:extLst>
      <p:ext uri="{BB962C8B-B14F-4D97-AF65-F5344CB8AC3E}">
        <p14:creationId xmlns:p14="http://schemas.microsoft.com/office/powerpoint/2010/main" val="76744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C000"/>
                </a:solidFill>
              </a:rPr>
              <a:t>-The talk is actually 20mins, so I think this</a:t>
            </a:r>
            <a:r>
              <a:rPr lang="en-US" baseline="0" dirty="0" smtClean="0">
                <a:solidFill>
                  <a:srgbClr val="FFC000"/>
                </a:solidFill>
              </a:rPr>
              <a:t> slide </a:t>
            </a:r>
            <a:r>
              <a:rPr lang="en-US" dirty="0" smtClean="0">
                <a:solidFill>
                  <a:srgbClr val="FFC000"/>
                </a:solidFill>
              </a:rPr>
              <a:t>will</a:t>
            </a:r>
            <a:r>
              <a:rPr lang="en-US" baseline="0" dirty="0" smtClean="0">
                <a:solidFill>
                  <a:srgbClr val="FFC000"/>
                </a:solidFill>
              </a:rPr>
              <a:t> be useful. </a:t>
            </a:r>
          </a:p>
          <a:p>
            <a:r>
              <a:rPr lang="en-US" baseline="0" dirty="0" smtClean="0"/>
              <a:t> This will be the outline of my talk, I will introduce some key ideas that relates to my research and I will give some background information so that you will understand my research a little better. I will talk about the Global Meteoric water line, my research site, and methods. Tell you my what we have discovered and tell you what we plan on doing in the future with this research.</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2</a:t>
            </a:fld>
            <a:endParaRPr lang="en-US"/>
          </a:p>
        </p:txBody>
      </p:sp>
    </p:spTree>
    <p:extLst>
      <p:ext uri="{BB962C8B-B14F-4D97-AF65-F5344CB8AC3E}">
        <p14:creationId xmlns:p14="http://schemas.microsoft.com/office/powerpoint/2010/main" val="2858861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the 2011 drought, understanding the hydrologic cycle in more detail has become very important in Texas. This has also forced us to be more cautious on how we manage our water resources. But to do this, water movement in soils needs to be better understood. Also understanding how water moves in soils links us to understanding how dissolved species are transported and the translocation of salts, such as </a:t>
            </a:r>
            <a:r>
              <a:rPr lang="en-US" baseline="0" dirty="0" err="1" smtClean="0"/>
              <a:t>pedogenic</a:t>
            </a:r>
            <a:r>
              <a:rPr lang="en-US" baseline="0" dirty="0" smtClean="0"/>
              <a:t> carbonate. </a:t>
            </a:r>
            <a:r>
              <a:rPr lang="en-US" baseline="0" dirty="0" err="1" smtClean="0"/>
              <a:t>Pedogenic</a:t>
            </a:r>
            <a:r>
              <a:rPr lang="en-US" baseline="0" dirty="0" smtClean="0"/>
              <a:t> carbonates are important because they are used as proxies for past climate and environments. </a:t>
            </a:r>
            <a:r>
              <a:rPr lang="en-US" baseline="0" dirty="0" err="1" smtClean="0"/>
              <a:t>Pedogenic</a:t>
            </a:r>
            <a:r>
              <a:rPr lang="en-US" baseline="0" dirty="0" smtClean="0"/>
              <a:t> carbonate are usually found in </a:t>
            </a:r>
            <a:r>
              <a:rPr lang="en-US" baseline="0" dirty="0" err="1" smtClean="0"/>
              <a:t>Vertisols</a:t>
            </a:r>
            <a:r>
              <a:rPr lang="en-US" baseline="0" dirty="0" smtClean="0"/>
              <a:t>, which are used for many crops in Texas and is also used for understanding past climates since it is the most abundant soil in the rock record.  </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3</a:t>
            </a:fld>
            <a:endParaRPr lang="en-US"/>
          </a:p>
        </p:txBody>
      </p:sp>
    </p:spTree>
    <p:extLst>
      <p:ext uri="{BB962C8B-B14F-4D97-AF65-F5344CB8AC3E}">
        <p14:creationId xmlns:p14="http://schemas.microsoft.com/office/powerpoint/2010/main" val="389107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Vertisols</a:t>
            </a:r>
            <a:r>
              <a:rPr lang="en-US" baseline="0" dirty="0" smtClean="0"/>
              <a:t> are clay-rich soils that has the ability to shrink and swell with water content. As the soils dries, it shrinks and creates these large cracks that can be a meter in depth. </a:t>
            </a:r>
            <a:r>
              <a:rPr lang="en-US" dirty="0" smtClean="0"/>
              <a:t>So</a:t>
            </a:r>
            <a:r>
              <a:rPr lang="en-US" baseline="0" dirty="0" smtClean="0"/>
              <a:t> due to these large cracks,</a:t>
            </a:r>
            <a:r>
              <a:rPr lang="en-US" dirty="0" smtClean="0"/>
              <a:t> deeper</a:t>
            </a:r>
            <a:r>
              <a:rPr lang="en-US" baseline="0" dirty="0" smtClean="0"/>
              <a:t> parts of the soil  will be exposed to air and cause evaporation to occur at deeper depths than other soils. We also hypothesize that the </a:t>
            </a:r>
            <a:r>
              <a:rPr lang="en-US" baseline="0" dirty="0" err="1" smtClean="0"/>
              <a:t>pedogenic</a:t>
            </a:r>
            <a:r>
              <a:rPr lang="en-US" baseline="0" dirty="0" smtClean="0"/>
              <a:t> carbonate that forms in these soils will record the oxygen isotope composition of mean annual precipitation.  </a:t>
            </a:r>
          </a:p>
          <a:p>
            <a:r>
              <a:rPr lang="en-US" baseline="0" dirty="0" smtClean="0"/>
              <a:t>Now on to our field site.</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4</a:t>
            </a:fld>
            <a:endParaRPr lang="en-US"/>
          </a:p>
        </p:txBody>
      </p:sp>
    </p:spTree>
    <p:extLst>
      <p:ext uri="{BB962C8B-B14F-4D97-AF65-F5344CB8AC3E}">
        <p14:creationId xmlns:p14="http://schemas.microsoft.com/office/powerpoint/2010/main" val="495225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smtClean="0"/>
              <a:t>We collected our samples from Richland Creek Wildlife Management Area in Fairfield, TX , which is the balloon right here. It lies on the Trinity river flood plain and has an average annual rainfall in this location is 40 inches. This area is wildly vegetated with crops such as </a:t>
            </a:r>
            <a:r>
              <a:rPr lang="en-US" baseline="0" dirty="0" err="1" smtClean="0"/>
              <a:t>ceder</a:t>
            </a:r>
            <a:r>
              <a:rPr lang="en-US" baseline="0" dirty="0" smtClean="0"/>
              <a:t> elm and sugarberry.</a:t>
            </a:r>
          </a:p>
          <a:p>
            <a:pPr marL="0" indent="0">
              <a:buFontTx/>
              <a:buNone/>
            </a:pPr>
            <a:endParaRPr lang="en-US" baseline="0" dirty="0" smtClean="0"/>
          </a:p>
          <a:p>
            <a:pPr marL="171450" indent="-171450">
              <a:buFontTx/>
              <a:buChar char="-"/>
            </a:pPr>
            <a:r>
              <a:rPr lang="en-US" baseline="0" dirty="0" smtClean="0"/>
              <a:t>Located in an </a:t>
            </a:r>
            <a:r>
              <a:rPr lang="en-US" baseline="0" dirty="0" err="1" smtClean="0"/>
              <a:t>ecotone</a:t>
            </a:r>
            <a:r>
              <a:rPr lang="en-US" baseline="0" dirty="0" smtClean="0"/>
              <a:t> separating the Post Oak Savannah and </a:t>
            </a:r>
            <a:r>
              <a:rPr lang="en-US" baseline="0" dirty="0" err="1" smtClean="0"/>
              <a:t>Blackland</a:t>
            </a:r>
            <a:r>
              <a:rPr lang="en-US" baseline="0" dirty="0" smtClean="0"/>
              <a:t> Prairie ecological regions</a:t>
            </a:r>
          </a:p>
          <a:p>
            <a:pPr marL="171450" indent="-171450">
              <a:buFontTx/>
              <a:buChar char="-"/>
            </a:pPr>
            <a:r>
              <a:rPr lang="en-US" baseline="0" dirty="0" smtClean="0"/>
              <a:t>- Lies within the Trinity River flood plain</a:t>
            </a:r>
          </a:p>
          <a:p>
            <a:pPr marL="171450" indent="-171450">
              <a:buFontTx/>
              <a:buChar char="-"/>
            </a:pPr>
            <a:r>
              <a:rPr lang="en-US" baseline="0" dirty="0" smtClean="0"/>
              <a:t>- Average annual rain fall is 40 inches</a:t>
            </a:r>
          </a:p>
          <a:p>
            <a:pPr marL="171450" indent="-171450">
              <a:buFontTx/>
              <a:buChar char="-"/>
            </a:pPr>
            <a:r>
              <a:rPr lang="en-US" baseline="0" dirty="0" smtClean="0"/>
              <a:t>- consist of two different soil association, Trinity and Kaufman (</a:t>
            </a:r>
            <a:r>
              <a:rPr lang="en-US" baseline="0" dirty="0" err="1" smtClean="0"/>
              <a:t>Kh</a:t>
            </a:r>
            <a:r>
              <a:rPr lang="en-US" baseline="0" dirty="0" smtClean="0"/>
              <a:t>), poorly drained, very slowly permeable. </a:t>
            </a:r>
          </a:p>
          <a:p>
            <a:pPr marL="171450" indent="-171450">
              <a:buFontTx/>
              <a:buChar char="-"/>
            </a:pPr>
            <a:r>
              <a:rPr lang="en-US" baseline="0" dirty="0" smtClean="0"/>
              <a:t>- The vegetation in this area are </a:t>
            </a:r>
            <a:r>
              <a:rPr lang="en-US" dirty="0" smtClean="0"/>
              <a:t>cedar elm, sugarberry, green ash, Honey Locust, </a:t>
            </a:r>
            <a:r>
              <a:rPr lang="en-US" dirty="0" err="1" smtClean="0"/>
              <a:t>boxelder</a:t>
            </a:r>
            <a:r>
              <a:rPr lang="en-US" dirty="0" smtClean="0"/>
              <a:t>, black</a:t>
            </a:r>
            <a:r>
              <a:rPr lang="en-US" baseline="0" dirty="0" smtClean="0"/>
              <a:t> willow, bur oak, </a:t>
            </a:r>
            <a:r>
              <a:rPr lang="en-US" baseline="0" dirty="0" err="1" smtClean="0"/>
              <a:t>shumard</a:t>
            </a:r>
            <a:r>
              <a:rPr lang="en-US" baseline="0" dirty="0" smtClean="0"/>
              <a:t> oak, </a:t>
            </a:r>
            <a:r>
              <a:rPr lang="en-US" baseline="0" dirty="0" err="1" smtClean="0"/>
              <a:t>overcup</a:t>
            </a:r>
            <a:r>
              <a:rPr lang="en-US" baseline="0" dirty="0" smtClean="0"/>
              <a:t> oak, water oak, </a:t>
            </a:r>
            <a:r>
              <a:rPr lang="en-US" baseline="0" dirty="0" err="1" smtClean="0"/>
              <a:t>williow</a:t>
            </a:r>
            <a:r>
              <a:rPr lang="en-US" baseline="0" dirty="0" smtClean="0"/>
              <a:t> oak, and native pecan </a:t>
            </a:r>
            <a:r>
              <a:rPr lang="en-US" dirty="0" smtClean="0"/>
              <a:t> </a:t>
            </a:r>
            <a:endParaRPr lang="en-US" baseline="0" dirty="0" smtClean="0"/>
          </a:p>
        </p:txBody>
      </p:sp>
      <p:sp>
        <p:nvSpPr>
          <p:cNvPr id="4" name="Slide Number Placeholder 3"/>
          <p:cNvSpPr>
            <a:spLocks noGrp="1"/>
          </p:cNvSpPr>
          <p:nvPr>
            <p:ph type="sldNum" sz="quarter" idx="10"/>
          </p:nvPr>
        </p:nvSpPr>
        <p:spPr/>
        <p:txBody>
          <a:bodyPr/>
          <a:lstStyle/>
          <a:p>
            <a:fld id="{27482F68-EEDF-4AD4-A4CE-A98E7F0BCA84}" type="slidenum">
              <a:rPr lang="en-US" smtClean="0"/>
              <a:t>5</a:t>
            </a:fld>
            <a:endParaRPr lang="en-US"/>
          </a:p>
        </p:txBody>
      </p:sp>
    </p:spTree>
    <p:extLst>
      <p:ext uri="{BB962C8B-B14F-4D97-AF65-F5344CB8AC3E}">
        <p14:creationId xmlns:p14="http://schemas.microsoft.com/office/powerpoint/2010/main" val="884282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went out to the field site and collected soils samples from different depth, shown in this picture here. We used a glass line and extracted the water from the soil samples by vacuum distillation. We then ran the collected water samples in the isotope ratio mass spectrometer for their isotopic composition. We also measured the gravimetric water content from each sample. </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6</a:t>
            </a:fld>
            <a:endParaRPr lang="en-US"/>
          </a:p>
        </p:txBody>
      </p:sp>
    </p:spTree>
    <p:extLst>
      <p:ext uri="{BB962C8B-B14F-4D97-AF65-F5344CB8AC3E}">
        <p14:creationId xmlns:p14="http://schemas.microsoft.com/office/powerpoint/2010/main" val="24017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before I go on to our results, I wanted to</a:t>
            </a:r>
            <a:r>
              <a:rPr lang="en-US" baseline="0" dirty="0" smtClean="0"/>
              <a:t> introduce the Global Meteoric water line because it will be used in our results for monitoring evaporation. So the GMWL is a graphical relationship between delta O 18 and delta D or H that shows information about precipitation dynamics. Waters that falls on the line has isotopic compositions of meteoric waters, but waters that falls and to the right of the line has been subjected to evaporation, illustrated by this blue line which is the </a:t>
            </a:r>
            <a:r>
              <a:rPr lang="en-US" baseline="0" smtClean="0"/>
              <a:t>evaporation trend.</a:t>
            </a:r>
            <a:endParaRPr lang="en-US" dirty="0" smtClean="0"/>
          </a:p>
        </p:txBody>
      </p:sp>
      <p:sp>
        <p:nvSpPr>
          <p:cNvPr id="4" name="Slide Number Placeholder 3"/>
          <p:cNvSpPr>
            <a:spLocks noGrp="1"/>
          </p:cNvSpPr>
          <p:nvPr>
            <p:ph type="sldNum" sz="quarter" idx="10"/>
          </p:nvPr>
        </p:nvSpPr>
        <p:spPr/>
        <p:txBody>
          <a:bodyPr/>
          <a:lstStyle/>
          <a:p>
            <a:fld id="{27482F68-EEDF-4AD4-A4CE-A98E7F0BCA84}" type="slidenum">
              <a:rPr lang="en-US" smtClean="0"/>
              <a:t>7</a:t>
            </a:fld>
            <a:endParaRPr lang="en-US"/>
          </a:p>
        </p:txBody>
      </p:sp>
    </p:spTree>
    <p:extLst>
      <p:ext uri="{BB962C8B-B14F-4D97-AF65-F5344CB8AC3E}">
        <p14:creationId xmlns:p14="http://schemas.microsoft.com/office/powerpoint/2010/main" val="3709977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using what I describe in the last slide, the is the </a:t>
            </a:r>
            <a:r>
              <a:rPr lang="en-US" baseline="0" dirty="0" err="1" smtClean="0"/>
              <a:t>austin</a:t>
            </a:r>
            <a:r>
              <a:rPr lang="en-US" baseline="0" dirty="0" smtClean="0"/>
              <a:t> meteoric line and the blue, red, and gray squares are my samples that I collected in </a:t>
            </a:r>
            <a:r>
              <a:rPr lang="en-US" baseline="0" dirty="0" err="1" smtClean="0"/>
              <a:t>september</a:t>
            </a:r>
            <a:r>
              <a:rPr lang="en-US" baseline="0" dirty="0" smtClean="0"/>
              <a:t>. The blue squares corresponds to the wettest samples I collected and the red are my driest samples. So 6 out of the 9 samples I collected has isotopic comp. that falls off the line which suggest that they were subjected to evaporation. But we came across one problem, so when you think about evaporation, water is being pulled out of the soil by turning into a gas. So the soil should be dry, but our wettest samples are the ones that has been subjected to the most evaporation. This could be explained by numerous processes, but more testing and analysis would need to be done to find out what process is causing these results.</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8</a:t>
            </a:fld>
            <a:endParaRPr lang="en-US"/>
          </a:p>
        </p:txBody>
      </p:sp>
    </p:spTree>
    <p:extLst>
      <p:ext uri="{BB962C8B-B14F-4D97-AF65-F5344CB8AC3E}">
        <p14:creationId xmlns:p14="http://schemas.microsoft.com/office/powerpoint/2010/main" val="146120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understand</a:t>
            </a:r>
            <a:r>
              <a:rPr lang="en-US" baseline="0" dirty="0" smtClean="0"/>
              <a:t> how evaporation is varying with depth, calculated the delta O 18 deviation of each sample and plotted those results with depth. This red line illustrates where the meteoric line. So as you can see, the deviation decreases with depth until about 60cm, with exception of this one outline at 100cm. This suggest that evaporation is higher near the surface and drops to zero at about 60cm. This is not enough information to completely say that evaporation is occurring at deeper depths than other soils, but it is a start for understanding how water is moving the soil. So more analysis will be needed to prove that hypothesis.</a:t>
            </a:r>
            <a:endParaRPr lang="en-US" dirty="0"/>
          </a:p>
        </p:txBody>
      </p:sp>
      <p:sp>
        <p:nvSpPr>
          <p:cNvPr id="4" name="Slide Number Placeholder 3"/>
          <p:cNvSpPr>
            <a:spLocks noGrp="1"/>
          </p:cNvSpPr>
          <p:nvPr>
            <p:ph type="sldNum" sz="quarter" idx="10"/>
          </p:nvPr>
        </p:nvSpPr>
        <p:spPr/>
        <p:txBody>
          <a:bodyPr/>
          <a:lstStyle/>
          <a:p>
            <a:fld id="{27482F68-EEDF-4AD4-A4CE-A98E7F0BCA84}" type="slidenum">
              <a:rPr lang="en-US" smtClean="0"/>
              <a:t>9</a:t>
            </a:fld>
            <a:endParaRPr lang="en-US"/>
          </a:p>
        </p:txBody>
      </p:sp>
    </p:spTree>
    <p:extLst>
      <p:ext uri="{BB962C8B-B14F-4D97-AF65-F5344CB8AC3E}">
        <p14:creationId xmlns:p14="http://schemas.microsoft.com/office/powerpoint/2010/main" val="177559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8B4419E1-F4CA-4057-A95D-038D50CA37BB}" type="datetimeFigureOut">
              <a:rPr lang="en-US" smtClean="0"/>
              <a:t>4/8/2013</a:t>
            </a:fld>
            <a:endParaRPr lang="en-US"/>
          </a:p>
        </p:txBody>
      </p:sp>
      <p:sp>
        <p:nvSpPr>
          <p:cNvPr id="16" name="Slide Number Placeholder 15"/>
          <p:cNvSpPr>
            <a:spLocks noGrp="1"/>
          </p:cNvSpPr>
          <p:nvPr>
            <p:ph type="sldNum" sz="quarter" idx="11"/>
          </p:nvPr>
        </p:nvSpPr>
        <p:spPr/>
        <p:txBody>
          <a:bodyPr/>
          <a:lstStyle/>
          <a:p>
            <a:fld id="{BDA2392C-63E8-462D-B0B6-FB1531373023}"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4419E1-F4CA-4057-A95D-038D50CA37BB}" type="datetimeFigureOut">
              <a:rPr lang="en-US" smtClean="0"/>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2392C-63E8-462D-B0B6-FB153137302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4419E1-F4CA-4057-A95D-038D50CA37BB}" type="datetimeFigureOut">
              <a:rPr lang="en-US" smtClean="0"/>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2392C-63E8-462D-B0B6-FB153137302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8B4419E1-F4CA-4057-A95D-038D50CA37BB}" type="datetimeFigureOut">
              <a:rPr lang="en-US" smtClean="0"/>
              <a:t>4/8/2013</a:t>
            </a:fld>
            <a:endParaRPr lang="en-US"/>
          </a:p>
        </p:txBody>
      </p:sp>
      <p:sp>
        <p:nvSpPr>
          <p:cNvPr id="15" name="Slide Number Placeholder 14"/>
          <p:cNvSpPr>
            <a:spLocks noGrp="1"/>
          </p:cNvSpPr>
          <p:nvPr>
            <p:ph type="sldNum" sz="quarter" idx="15"/>
          </p:nvPr>
        </p:nvSpPr>
        <p:spPr/>
        <p:txBody>
          <a:bodyPr/>
          <a:lstStyle>
            <a:lvl1pPr algn="ctr">
              <a:defRPr/>
            </a:lvl1pPr>
          </a:lstStyle>
          <a:p>
            <a:fld id="{BDA2392C-63E8-462D-B0B6-FB1531373023}"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B4419E1-F4CA-4057-A95D-038D50CA37BB}" type="datetimeFigureOut">
              <a:rPr lang="en-US" smtClean="0"/>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A2392C-63E8-462D-B0B6-FB1531373023}" type="slidenum">
              <a:rPr lang="en-US" smtClean="0"/>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4419E1-F4CA-4057-A95D-038D50CA37BB}" type="datetimeFigureOut">
              <a:rPr lang="en-US" smtClean="0"/>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A2392C-63E8-462D-B0B6-FB1531373023}"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DA2392C-63E8-462D-B0B6-FB1531373023}"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8B4419E1-F4CA-4057-A95D-038D50CA37BB}" type="datetimeFigureOut">
              <a:rPr lang="en-US" smtClean="0"/>
              <a:t>4/8/2013</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B4419E1-F4CA-4057-A95D-038D50CA37BB}" type="datetimeFigureOut">
              <a:rPr lang="en-US" smtClean="0"/>
              <a:t>4/8/2013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A2392C-63E8-462D-B0B6-FB1531373023}" type="slidenum">
              <a:rPr lang="en-US" smtClean="0"/>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419E1-F4CA-4057-A95D-038D50CA37BB}" type="datetimeFigureOut">
              <a:rPr lang="en-US" smtClean="0"/>
              <a:t>4/8/2013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A2392C-63E8-462D-B0B6-FB153137302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8B4419E1-F4CA-4057-A95D-038D50CA37BB}" type="datetimeFigureOut">
              <a:rPr lang="en-US" smtClean="0"/>
              <a:t>4/8/2013</a:t>
            </a:fld>
            <a:endParaRPr lang="en-US"/>
          </a:p>
        </p:txBody>
      </p:sp>
      <p:sp>
        <p:nvSpPr>
          <p:cNvPr id="9" name="Slide Number Placeholder 8"/>
          <p:cNvSpPr>
            <a:spLocks noGrp="1"/>
          </p:cNvSpPr>
          <p:nvPr>
            <p:ph type="sldNum" sz="quarter" idx="15"/>
          </p:nvPr>
        </p:nvSpPr>
        <p:spPr/>
        <p:txBody>
          <a:bodyPr/>
          <a:lstStyle/>
          <a:p>
            <a:fld id="{BDA2392C-63E8-462D-B0B6-FB1531373023}"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8B4419E1-F4CA-4057-A95D-038D50CA37BB}" type="datetimeFigureOut">
              <a:rPr lang="en-US" smtClean="0"/>
              <a:t>4/8/2013</a:t>
            </a:fld>
            <a:endParaRPr lang="en-US"/>
          </a:p>
        </p:txBody>
      </p:sp>
      <p:sp>
        <p:nvSpPr>
          <p:cNvPr id="9" name="Slide Number Placeholder 8"/>
          <p:cNvSpPr>
            <a:spLocks noGrp="1"/>
          </p:cNvSpPr>
          <p:nvPr>
            <p:ph type="sldNum" sz="quarter" idx="11"/>
          </p:nvPr>
        </p:nvSpPr>
        <p:spPr/>
        <p:txBody>
          <a:bodyPr/>
          <a:lstStyle/>
          <a:p>
            <a:fld id="{BDA2392C-63E8-462D-B0B6-FB1531373023}"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8B4419E1-F4CA-4057-A95D-038D50CA37BB}" type="datetimeFigureOut">
              <a:rPr lang="en-US" smtClean="0"/>
              <a:t>4/8/2013</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DA2392C-63E8-462D-B0B6-FB1531373023}" type="slidenum">
              <a:rPr lang="en-US" smtClean="0"/>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4995204"/>
            <a:ext cx="8305800" cy="1557996"/>
          </a:xfrm>
        </p:spPr>
        <p:txBody>
          <a:bodyPr/>
          <a:lstStyle/>
          <a:p>
            <a:r>
              <a:rPr lang="en-US" dirty="0" smtClean="0">
                <a:solidFill>
                  <a:schemeClr val="tx1"/>
                </a:solidFill>
              </a:rPr>
              <a:t>Brandon J. </a:t>
            </a:r>
            <a:r>
              <a:rPr lang="en-US" dirty="0" err="1" smtClean="0">
                <a:solidFill>
                  <a:schemeClr val="tx1"/>
                </a:solidFill>
              </a:rPr>
              <a:t>Okafor</a:t>
            </a:r>
            <a:endParaRPr lang="en-US" dirty="0" smtClean="0">
              <a:solidFill>
                <a:schemeClr val="tx1"/>
              </a:solidFill>
            </a:endParaRPr>
          </a:p>
          <a:p>
            <a:r>
              <a:rPr lang="en-US" dirty="0" smtClean="0">
                <a:solidFill>
                  <a:schemeClr val="tx1"/>
                </a:solidFill>
              </a:rPr>
              <a:t>Daniel O. Breecker</a:t>
            </a:r>
          </a:p>
          <a:p>
            <a:r>
              <a:rPr lang="en-US" dirty="0" smtClean="0">
                <a:solidFill>
                  <a:schemeClr val="tx1"/>
                </a:solidFill>
              </a:rPr>
              <a:t>The University of Texas at Austin</a:t>
            </a:r>
          </a:p>
          <a:p>
            <a:r>
              <a:rPr lang="en-US" dirty="0" smtClean="0">
                <a:solidFill>
                  <a:schemeClr val="tx1"/>
                </a:solidFill>
              </a:rPr>
              <a:t>The Jackson School of Geosciences</a:t>
            </a:r>
            <a:endParaRPr lang="en-US" dirty="0">
              <a:solidFill>
                <a:schemeClr val="tx1"/>
              </a:solidFill>
            </a:endParaRPr>
          </a:p>
        </p:txBody>
      </p:sp>
      <p:sp>
        <p:nvSpPr>
          <p:cNvPr id="2" name="Title 1"/>
          <p:cNvSpPr>
            <a:spLocks noGrp="1"/>
          </p:cNvSpPr>
          <p:nvPr>
            <p:ph type="ctrTitle"/>
          </p:nvPr>
        </p:nvSpPr>
        <p:spPr>
          <a:xfrm>
            <a:off x="457200" y="304800"/>
            <a:ext cx="8305800" cy="3124200"/>
          </a:xfrm>
        </p:spPr>
        <p:txBody>
          <a:bodyPr/>
          <a:lstStyle/>
          <a:p>
            <a:r>
              <a:rPr lang="en-US" sz="4000" dirty="0"/>
              <a:t>Investigating soil water movement and </a:t>
            </a:r>
            <a:r>
              <a:rPr lang="en-US" sz="4000" dirty="0" err="1"/>
              <a:t>pedogenic</a:t>
            </a:r>
            <a:r>
              <a:rPr lang="en-US" sz="4000" dirty="0"/>
              <a:t> </a:t>
            </a:r>
            <a:r>
              <a:rPr lang="en-US" sz="4000" dirty="0" smtClean="0"/>
              <a:t>carbonate </a:t>
            </a:r>
            <a:r>
              <a:rPr lang="en-US" sz="4000" dirty="0"/>
              <a:t>formation by measuring the stable isotope composition of water in </a:t>
            </a:r>
            <a:r>
              <a:rPr lang="en-US" sz="4000" dirty="0" err="1"/>
              <a:t>Vertisols</a:t>
            </a:r>
            <a:r>
              <a:rPr lang="en-US" dirty="0"/>
              <a:t/>
            </a:r>
            <a:br>
              <a:rPr lang="en-US" dirty="0"/>
            </a:b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2286000" y="2801720"/>
            <a:ext cx="4648200" cy="184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94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950"/>
            <a:ext cx="7924800" cy="6475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279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Conclusion</a:t>
            </a:r>
            <a:endParaRPr lang="en-US" dirty="0"/>
          </a:p>
        </p:txBody>
      </p:sp>
      <p:sp>
        <p:nvSpPr>
          <p:cNvPr id="2" name="TextBox 1"/>
          <p:cNvSpPr txBox="1"/>
          <p:nvPr/>
        </p:nvSpPr>
        <p:spPr>
          <a:xfrm>
            <a:off x="609600" y="990600"/>
            <a:ext cx="8001000" cy="3847207"/>
          </a:xfrm>
          <a:prstGeom prst="rect">
            <a:avLst/>
          </a:prstGeom>
          <a:noFill/>
        </p:spPr>
        <p:txBody>
          <a:bodyPr wrap="square" rtlCol="0">
            <a:spAutoFit/>
          </a:bodyPr>
          <a:lstStyle/>
          <a:p>
            <a:pPr marL="342900" indent="-342900">
              <a:spcAft>
                <a:spcPts val="1200"/>
              </a:spcAft>
              <a:buFont typeface="+mj-lt"/>
              <a:buAutoNum type="arabicPeriod"/>
            </a:pPr>
            <a:endParaRPr lang="en-US" sz="2800" dirty="0" smtClean="0"/>
          </a:p>
          <a:p>
            <a:pPr marL="342900" indent="-342900">
              <a:spcAft>
                <a:spcPts val="1200"/>
              </a:spcAft>
              <a:buFont typeface="+mj-lt"/>
              <a:buAutoNum type="arabicPeriod"/>
            </a:pPr>
            <a:r>
              <a:rPr lang="en-US" sz="2800" dirty="0"/>
              <a:t>L</a:t>
            </a:r>
            <a:r>
              <a:rPr lang="en-US" sz="2800" dirty="0" smtClean="0"/>
              <a:t>arge </a:t>
            </a:r>
            <a:r>
              <a:rPr lang="en-US" sz="2800" dirty="0"/>
              <a:t>rain </a:t>
            </a:r>
            <a:r>
              <a:rPr lang="en-US" sz="2800" dirty="0" smtClean="0"/>
              <a:t>events </a:t>
            </a:r>
            <a:r>
              <a:rPr lang="en-US" sz="2800" dirty="0"/>
              <a:t>are the only source of water that infiltrates </a:t>
            </a:r>
            <a:r>
              <a:rPr lang="en-US" sz="2800" dirty="0" smtClean="0"/>
              <a:t>past 1 </a:t>
            </a:r>
            <a:r>
              <a:rPr lang="en-US" sz="2800" dirty="0"/>
              <a:t>meter in the soil, but more analysis will need to be done to prove this. </a:t>
            </a:r>
            <a:endParaRPr lang="en-US" sz="2800" dirty="0" smtClean="0"/>
          </a:p>
          <a:p>
            <a:pPr marL="342900" indent="-342900">
              <a:buFont typeface="+mj-lt"/>
              <a:buAutoNum type="arabicPeriod"/>
            </a:pPr>
            <a:r>
              <a:rPr lang="en-US" sz="2800" dirty="0" smtClean="0"/>
              <a:t>If true, </a:t>
            </a:r>
            <a:r>
              <a:rPr lang="en-US" sz="2800" dirty="0" err="1" smtClean="0"/>
              <a:t>pedogenic</a:t>
            </a:r>
            <a:r>
              <a:rPr lang="en-US" sz="2800" dirty="0" smtClean="0"/>
              <a:t> </a:t>
            </a:r>
            <a:r>
              <a:rPr lang="en-US" sz="2800" dirty="0"/>
              <a:t>carbonates that are in equilibrium with this water will be </a:t>
            </a:r>
            <a:r>
              <a:rPr lang="en-US" sz="2800" dirty="0" smtClean="0"/>
              <a:t>biased </a:t>
            </a:r>
            <a:r>
              <a:rPr lang="en-US" sz="2800" dirty="0"/>
              <a:t>towards large rain </a:t>
            </a:r>
            <a:r>
              <a:rPr lang="en-US" sz="2800" dirty="0" smtClean="0"/>
              <a:t>events. </a:t>
            </a:r>
          </a:p>
          <a:p>
            <a:endParaRPr lang="en-US" sz="2800" dirty="0"/>
          </a:p>
        </p:txBody>
      </p:sp>
    </p:spTree>
    <p:extLst>
      <p:ext uri="{BB962C8B-B14F-4D97-AF65-F5344CB8AC3E}">
        <p14:creationId xmlns:p14="http://schemas.microsoft.com/office/powerpoint/2010/main" val="3080132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lstStyle/>
          <a:p>
            <a:pPr algn="ctr"/>
            <a:r>
              <a:rPr lang="en-US" dirty="0" smtClean="0"/>
              <a:t>Future sites</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097066"/>
            <a:ext cx="7101416" cy="4998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5277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19200"/>
          </a:xfrm>
        </p:spPr>
        <p:txBody>
          <a:bodyPr/>
          <a:lstStyle/>
          <a:p>
            <a:pPr algn="ctr"/>
            <a:r>
              <a:rPr lang="en-US" dirty="0"/>
              <a:t>Future </a:t>
            </a:r>
            <a:r>
              <a:rPr lang="en-US" dirty="0" smtClean="0"/>
              <a:t>Research</a:t>
            </a:r>
            <a:endParaRPr lang="en-US" dirty="0"/>
          </a:p>
        </p:txBody>
      </p:sp>
      <p:sp>
        <p:nvSpPr>
          <p:cNvPr id="4" name="TextBox 3"/>
          <p:cNvSpPr txBox="1"/>
          <p:nvPr/>
        </p:nvSpPr>
        <p:spPr>
          <a:xfrm>
            <a:off x="685800" y="1524000"/>
            <a:ext cx="7924800" cy="4031873"/>
          </a:xfrm>
          <a:prstGeom prst="rect">
            <a:avLst/>
          </a:prstGeom>
          <a:noFill/>
        </p:spPr>
        <p:txBody>
          <a:bodyPr wrap="square" rtlCol="0">
            <a:spAutoFit/>
          </a:bodyPr>
          <a:lstStyle/>
          <a:p>
            <a:pPr marL="548640" indent="-571500">
              <a:buFont typeface="Arial" pitchFamily="34" charset="0"/>
              <a:buChar char="•"/>
            </a:pPr>
            <a:r>
              <a:rPr lang="en-US" sz="3200" dirty="0" smtClean="0"/>
              <a:t>Saturation </a:t>
            </a:r>
            <a:r>
              <a:rPr lang="en-US" sz="3200" dirty="0"/>
              <a:t>state (with respect to calcite) of soil water </a:t>
            </a:r>
            <a:r>
              <a:rPr lang="en-US" sz="3200" dirty="0" smtClean="0"/>
              <a:t>to better understand carbonate formation</a:t>
            </a:r>
          </a:p>
          <a:p>
            <a:pPr marL="548640" indent="-571500">
              <a:buFont typeface="Arial" pitchFamily="34" charset="0"/>
              <a:buChar char="•"/>
            </a:pPr>
            <a:r>
              <a:rPr lang="en-US" sz="3200" dirty="0" smtClean="0"/>
              <a:t>Calculated </a:t>
            </a:r>
            <a:r>
              <a:rPr lang="el-GR" sz="3200" dirty="0" smtClean="0"/>
              <a:t>δ</a:t>
            </a:r>
            <a:r>
              <a:rPr lang="en-US" sz="3200" baseline="30000" dirty="0"/>
              <a:t>18</a:t>
            </a:r>
            <a:r>
              <a:rPr lang="en-US" sz="3200" dirty="0"/>
              <a:t>O </a:t>
            </a:r>
            <a:r>
              <a:rPr lang="en-US" sz="3200" dirty="0" smtClean="0"/>
              <a:t>values (-9.0‰ vs. PDB</a:t>
            </a:r>
            <a:r>
              <a:rPr lang="en-US" sz="3200" dirty="0" smtClean="0">
                <a:latin typeface="Century Gothic" pitchFamily="34" charset="0"/>
              </a:rPr>
              <a:t>)</a:t>
            </a:r>
            <a:r>
              <a:rPr lang="en-US" sz="3200" b="1" dirty="0" smtClean="0">
                <a:latin typeface="Century Gothic" pitchFamily="34" charset="0"/>
              </a:rPr>
              <a:t> </a:t>
            </a:r>
            <a:r>
              <a:rPr lang="en-US" sz="3200" dirty="0" smtClean="0"/>
              <a:t>compare </a:t>
            </a:r>
            <a:r>
              <a:rPr lang="en-US" sz="3200" dirty="0"/>
              <a:t>with measured </a:t>
            </a:r>
            <a:r>
              <a:rPr lang="el-GR" sz="3200" dirty="0"/>
              <a:t>δ</a:t>
            </a:r>
            <a:r>
              <a:rPr lang="en-US" sz="3200" baseline="30000" dirty="0"/>
              <a:t>18</a:t>
            </a:r>
            <a:r>
              <a:rPr lang="en-US" sz="3200" dirty="0"/>
              <a:t>O </a:t>
            </a:r>
            <a:r>
              <a:rPr lang="en-US" sz="3200" dirty="0" smtClean="0"/>
              <a:t>values of </a:t>
            </a:r>
            <a:r>
              <a:rPr lang="en-US" sz="3200" dirty="0" err="1" smtClean="0"/>
              <a:t>pedogenic</a:t>
            </a:r>
            <a:r>
              <a:rPr lang="en-US" sz="3200" dirty="0" smtClean="0"/>
              <a:t> carbonate.</a:t>
            </a:r>
          </a:p>
          <a:p>
            <a:pPr marL="548640" indent="-571500">
              <a:buFont typeface="Arial" pitchFamily="34" charset="0"/>
              <a:buChar char="•"/>
            </a:pPr>
            <a:r>
              <a:rPr lang="en-US" sz="3200" dirty="0" smtClean="0"/>
              <a:t>Collect rain </a:t>
            </a:r>
            <a:r>
              <a:rPr lang="en-US" sz="3200" dirty="0"/>
              <a:t>water samples </a:t>
            </a:r>
            <a:endParaRPr lang="en-US" sz="3200" dirty="0" smtClean="0"/>
          </a:p>
          <a:p>
            <a:pPr marL="548640" indent="-571500">
              <a:buFont typeface="Arial" pitchFamily="34" charset="0"/>
              <a:buChar char="•"/>
            </a:pPr>
            <a:r>
              <a:rPr lang="en-US" sz="3200" dirty="0" smtClean="0"/>
              <a:t>Calculate relative humidity within cracks</a:t>
            </a:r>
          </a:p>
        </p:txBody>
      </p:sp>
    </p:spTree>
    <p:extLst>
      <p:ext uri="{BB962C8B-B14F-4D97-AF65-F5344CB8AC3E}">
        <p14:creationId xmlns:p14="http://schemas.microsoft.com/office/powerpoint/2010/main" val="19326306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1219200"/>
            <a:ext cx="8229600" cy="3200400"/>
          </a:xfrm>
        </p:spPr>
        <p:txBody>
          <a:bodyPr>
            <a:normAutofit/>
          </a:bodyPr>
          <a:lstStyle/>
          <a:p>
            <a:pPr algn="ctr"/>
            <a:r>
              <a:rPr lang="en-US" sz="5400" dirty="0" smtClean="0"/>
              <a:t>Thank you for your time</a:t>
            </a:r>
            <a:br>
              <a:rPr lang="en-US" sz="5400" dirty="0" smtClean="0"/>
            </a:br>
            <a:r>
              <a:rPr lang="en-US" sz="5400" dirty="0" smtClean="0"/>
              <a:t>Any questions???</a:t>
            </a:r>
            <a:endParaRPr lang="en-US" sz="5400" dirty="0"/>
          </a:p>
        </p:txBody>
      </p:sp>
    </p:spTree>
    <p:extLst>
      <p:ext uri="{BB962C8B-B14F-4D97-AF65-F5344CB8AC3E}">
        <p14:creationId xmlns:p14="http://schemas.microsoft.com/office/powerpoint/2010/main" val="961736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19200"/>
          </a:xfrm>
        </p:spPr>
        <p:txBody>
          <a:bodyPr/>
          <a:lstStyle/>
          <a:p>
            <a:pPr algn="ctr"/>
            <a:r>
              <a:rPr lang="en-US" dirty="0" smtClean="0"/>
              <a:t>Outline</a:t>
            </a:r>
            <a:endParaRPr lang="en-US" dirty="0"/>
          </a:p>
        </p:txBody>
      </p:sp>
      <p:sp>
        <p:nvSpPr>
          <p:cNvPr id="4" name="TextBox 3"/>
          <p:cNvSpPr txBox="1"/>
          <p:nvPr/>
        </p:nvSpPr>
        <p:spPr>
          <a:xfrm>
            <a:off x="457200" y="1536442"/>
            <a:ext cx="8382000" cy="4524315"/>
          </a:xfrm>
          <a:prstGeom prst="rect">
            <a:avLst/>
          </a:prstGeom>
          <a:noFill/>
        </p:spPr>
        <p:txBody>
          <a:bodyPr wrap="square" rtlCol="0">
            <a:spAutoFit/>
          </a:bodyPr>
          <a:lstStyle/>
          <a:p>
            <a:pPr marL="285750" indent="-285750">
              <a:buFont typeface="Arial" pitchFamily="34" charset="0"/>
              <a:buChar char="•"/>
            </a:pPr>
            <a:r>
              <a:rPr lang="en-US" sz="3200" dirty="0" smtClean="0"/>
              <a:t>Introduction </a:t>
            </a:r>
          </a:p>
          <a:p>
            <a:pPr marL="285750" indent="-285750">
              <a:buFont typeface="Arial" pitchFamily="34" charset="0"/>
              <a:buChar char="•"/>
            </a:pPr>
            <a:r>
              <a:rPr lang="en-US" sz="3200" dirty="0" smtClean="0"/>
              <a:t>Hypothesis</a:t>
            </a:r>
          </a:p>
          <a:p>
            <a:pPr marL="285750" indent="-285750">
              <a:buFont typeface="Arial" pitchFamily="34" charset="0"/>
              <a:buChar char="•"/>
            </a:pPr>
            <a:r>
              <a:rPr lang="en-US" sz="3200" dirty="0" smtClean="0"/>
              <a:t>Field Site</a:t>
            </a:r>
          </a:p>
          <a:p>
            <a:pPr marL="285750" indent="-285750">
              <a:buFont typeface="Arial" pitchFamily="34" charset="0"/>
              <a:buChar char="•"/>
            </a:pPr>
            <a:r>
              <a:rPr lang="en-US" sz="3200" dirty="0" smtClean="0"/>
              <a:t>Methods</a:t>
            </a:r>
          </a:p>
          <a:p>
            <a:pPr marL="285750" indent="-285750">
              <a:buFont typeface="Arial" pitchFamily="34" charset="0"/>
              <a:buChar char="•"/>
            </a:pPr>
            <a:r>
              <a:rPr lang="en-US" sz="3200" dirty="0" smtClean="0"/>
              <a:t>Meteoric </a:t>
            </a:r>
            <a:r>
              <a:rPr lang="en-US" sz="3200" dirty="0"/>
              <a:t>Water </a:t>
            </a:r>
            <a:r>
              <a:rPr lang="en-US" sz="3200" dirty="0" smtClean="0"/>
              <a:t>Line</a:t>
            </a:r>
            <a:endParaRPr lang="en-US" sz="3200" dirty="0"/>
          </a:p>
          <a:p>
            <a:pPr marL="285750" indent="-285750">
              <a:buFont typeface="Arial" pitchFamily="34" charset="0"/>
              <a:buChar char="•"/>
            </a:pPr>
            <a:r>
              <a:rPr lang="en-US" sz="3200" dirty="0" smtClean="0"/>
              <a:t>Results</a:t>
            </a:r>
          </a:p>
          <a:p>
            <a:pPr marL="285750" indent="-285750">
              <a:buFont typeface="Arial" pitchFamily="34" charset="0"/>
              <a:buChar char="•"/>
            </a:pPr>
            <a:r>
              <a:rPr lang="en-US" sz="3200" dirty="0" smtClean="0"/>
              <a:t>Conclusion</a:t>
            </a:r>
          </a:p>
          <a:p>
            <a:pPr marL="285750" indent="-285750">
              <a:buFont typeface="Arial" pitchFamily="34" charset="0"/>
              <a:buChar char="•"/>
            </a:pPr>
            <a:r>
              <a:rPr lang="en-US" sz="3200" dirty="0" smtClean="0"/>
              <a:t>Future sites and research</a:t>
            </a:r>
          </a:p>
          <a:p>
            <a:pPr marL="285750" indent="-285750">
              <a:buFont typeface="Arial" pitchFamily="34" charset="0"/>
              <a:buChar char="•"/>
            </a:pPr>
            <a:endParaRPr lang="en-US" sz="3200" dirty="0"/>
          </a:p>
        </p:txBody>
      </p:sp>
    </p:spTree>
    <p:extLst>
      <p:ext uri="{BB962C8B-B14F-4D97-AF65-F5344CB8AC3E}">
        <p14:creationId xmlns:p14="http://schemas.microsoft.com/office/powerpoint/2010/main" val="2290219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lstStyle/>
          <a:p>
            <a:pPr algn="ctr"/>
            <a:r>
              <a:rPr lang="en-US" dirty="0" smtClean="0"/>
              <a:t>Introduction </a:t>
            </a:r>
            <a:endParaRPr lang="en-US" dirty="0"/>
          </a:p>
        </p:txBody>
      </p:sp>
      <p:sp>
        <p:nvSpPr>
          <p:cNvPr id="4" name="TextBox 3"/>
          <p:cNvSpPr txBox="1"/>
          <p:nvPr/>
        </p:nvSpPr>
        <p:spPr>
          <a:xfrm>
            <a:off x="381000" y="1219200"/>
            <a:ext cx="8229600" cy="4862870"/>
          </a:xfrm>
          <a:prstGeom prst="rect">
            <a:avLst/>
          </a:prstGeom>
          <a:noFill/>
        </p:spPr>
        <p:txBody>
          <a:bodyPr wrap="square" rtlCol="0">
            <a:spAutoFit/>
          </a:bodyPr>
          <a:lstStyle/>
          <a:p>
            <a:pPr>
              <a:spcAft>
                <a:spcPts val="1200"/>
              </a:spcAft>
            </a:pPr>
            <a:r>
              <a:rPr lang="en-US" sz="2200" b="1" dirty="0" smtClean="0"/>
              <a:t>Water Movement</a:t>
            </a:r>
          </a:p>
          <a:p>
            <a:pPr marL="342900" indent="-342900">
              <a:spcAft>
                <a:spcPts val="1200"/>
              </a:spcAft>
              <a:buFont typeface="Arial" pitchFamily="34" charset="0"/>
              <a:buChar char="•"/>
            </a:pPr>
            <a:r>
              <a:rPr lang="en-US" sz="2200" dirty="0" smtClean="0"/>
              <a:t>Water limited ecosystems in Texas</a:t>
            </a:r>
          </a:p>
          <a:p>
            <a:pPr marL="342900" indent="-342900">
              <a:spcAft>
                <a:spcPts val="1200"/>
              </a:spcAft>
              <a:buFont typeface="Arial" pitchFamily="34" charset="0"/>
              <a:buChar char="•"/>
            </a:pPr>
            <a:r>
              <a:rPr lang="en-US" sz="2200" dirty="0" smtClean="0"/>
              <a:t>Recharge to underground resources</a:t>
            </a:r>
          </a:p>
          <a:p>
            <a:pPr marL="342900" indent="-342900">
              <a:spcAft>
                <a:spcPts val="1200"/>
              </a:spcAft>
              <a:buFont typeface="Arial" pitchFamily="34" charset="0"/>
              <a:buChar char="•"/>
            </a:pPr>
            <a:r>
              <a:rPr lang="en-US" sz="2200" dirty="0" smtClean="0"/>
              <a:t>Transport of  dissolved species</a:t>
            </a:r>
          </a:p>
          <a:p>
            <a:pPr marL="342900" indent="-342900">
              <a:spcAft>
                <a:spcPts val="1200"/>
              </a:spcAft>
              <a:buFont typeface="Arial" pitchFamily="34" charset="0"/>
              <a:buChar char="•"/>
            </a:pPr>
            <a:r>
              <a:rPr lang="en-US" sz="2200" dirty="0" smtClean="0"/>
              <a:t>Translocation of salts</a:t>
            </a:r>
          </a:p>
          <a:p>
            <a:pPr>
              <a:spcAft>
                <a:spcPts val="1200"/>
              </a:spcAft>
            </a:pPr>
            <a:r>
              <a:rPr lang="en-US" sz="2200" b="1" dirty="0" err="1" smtClean="0"/>
              <a:t>Pedogenic</a:t>
            </a:r>
            <a:r>
              <a:rPr lang="en-US" sz="2200" b="1" dirty="0" smtClean="0"/>
              <a:t> carbonate</a:t>
            </a:r>
          </a:p>
          <a:p>
            <a:pPr marL="342900" indent="-342900">
              <a:spcAft>
                <a:spcPts val="1200"/>
              </a:spcAft>
              <a:buFont typeface="Arial" pitchFamily="34" charset="0"/>
              <a:buChar char="•"/>
            </a:pPr>
            <a:r>
              <a:rPr lang="en-US" sz="2200" dirty="0" err="1" smtClean="0"/>
              <a:t>Paleo</a:t>
            </a:r>
            <a:r>
              <a:rPr lang="en-US" sz="2200" dirty="0" smtClean="0"/>
              <a:t>-environment</a:t>
            </a:r>
          </a:p>
          <a:p>
            <a:pPr>
              <a:spcAft>
                <a:spcPts val="1200"/>
              </a:spcAft>
            </a:pPr>
            <a:r>
              <a:rPr lang="en-US" sz="2200" b="1" dirty="0" err="1" smtClean="0"/>
              <a:t>Vertisols</a:t>
            </a:r>
            <a:endParaRPr lang="en-US" sz="2200" b="1" dirty="0" smtClean="0"/>
          </a:p>
          <a:p>
            <a:pPr marL="342900" indent="-342900">
              <a:spcAft>
                <a:spcPts val="1200"/>
              </a:spcAft>
              <a:buFont typeface="Arial" pitchFamily="34" charset="0"/>
              <a:buChar char="•"/>
            </a:pPr>
            <a:r>
              <a:rPr lang="en-US" sz="2200" dirty="0" smtClean="0"/>
              <a:t>Used for many crops in Texas</a:t>
            </a:r>
          </a:p>
          <a:p>
            <a:pPr marL="342900" indent="-342900">
              <a:spcAft>
                <a:spcPts val="1200"/>
              </a:spcAft>
              <a:buFont typeface="Arial" pitchFamily="34" charset="0"/>
              <a:buChar char="•"/>
            </a:pPr>
            <a:r>
              <a:rPr lang="en-US" sz="2200" dirty="0" smtClean="0"/>
              <a:t>Most abundant in rock record</a:t>
            </a:r>
          </a:p>
        </p:txBody>
      </p:sp>
      <p:pic>
        <p:nvPicPr>
          <p:cNvPr id="1026" name="Picture 2" descr="https://encrypted-tbn0.gstatic.com/images?q=tbn:ANd9GcQ22F3rEmOPZWILQN2yLHwoA7OVkPXQGIJKCkn0ylaBjc-mBSBvR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21835"/>
            <a:ext cx="331470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200" y="1403866"/>
            <a:ext cx="2362200" cy="369332"/>
          </a:xfrm>
          <a:prstGeom prst="rect">
            <a:avLst/>
          </a:prstGeom>
          <a:noFill/>
        </p:spPr>
        <p:txBody>
          <a:bodyPr wrap="square" rtlCol="0">
            <a:spAutoFit/>
          </a:bodyPr>
          <a:lstStyle/>
          <a:p>
            <a:r>
              <a:rPr lang="en-US" dirty="0" smtClean="0">
                <a:latin typeface="Times New Roman" pitchFamily="18" charset="0"/>
                <a:cs typeface="Times New Roman" pitchFamily="18" charset="0"/>
              </a:rPr>
              <a:t>2011 Drought in Texas</a:t>
            </a:r>
            <a:endParaRPr lang="en-US"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3962400"/>
            <a:ext cx="3314699" cy="189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79189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219200"/>
          </a:xfrm>
        </p:spPr>
        <p:txBody>
          <a:bodyPr/>
          <a:lstStyle/>
          <a:p>
            <a:pPr algn="ctr"/>
            <a:r>
              <a:rPr lang="en-US" dirty="0" smtClean="0"/>
              <a:t>Hypothesis</a:t>
            </a:r>
            <a:endParaRPr lang="en-US" dirty="0"/>
          </a:p>
        </p:txBody>
      </p:sp>
      <p:sp>
        <p:nvSpPr>
          <p:cNvPr id="4" name="TextBox 3"/>
          <p:cNvSpPr txBox="1"/>
          <p:nvPr/>
        </p:nvSpPr>
        <p:spPr>
          <a:xfrm>
            <a:off x="609600" y="4477941"/>
            <a:ext cx="7924800" cy="1846659"/>
          </a:xfrm>
          <a:prstGeom prst="rect">
            <a:avLst/>
          </a:prstGeom>
          <a:noFill/>
        </p:spPr>
        <p:txBody>
          <a:bodyPr wrap="square" rtlCol="0">
            <a:spAutoFit/>
          </a:bodyPr>
          <a:lstStyle/>
          <a:p>
            <a:pPr marL="457200" indent="-457200" algn="just">
              <a:spcAft>
                <a:spcPts val="1200"/>
              </a:spcAft>
              <a:buFont typeface="+mj-lt"/>
              <a:buAutoNum type="arabicPeriod"/>
            </a:pPr>
            <a:r>
              <a:rPr lang="en-US" sz="2600" dirty="0" smtClean="0"/>
              <a:t>Evaporation occurs deeper in </a:t>
            </a:r>
            <a:r>
              <a:rPr lang="en-US" sz="2600" dirty="0" err="1" smtClean="0"/>
              <a:t>Vertisols</a:t>
            </a:r>
            <a:r>
              <a:rPr lang="en-US" sz="2600" dirty="0" smtClean="0"/>
              <a:t> than other soils</a:t>
            </a:r>
          </a:p>
          <a:p>
            <a:pPr marL="457200" indent="-457200" algn="just">
              <a:buFont typeface="+mj-lt"/>
              <a:buAutoNum type="arabicPeriod"/>
            </a:pPr>
            <a:r>
              <a:rPr lang="en-US" sz="2600" dirty="0" err="1" smtClean="0"/>
              <a:t>Pedogenic</a:t>
            </a:r>
            <a:r>
              <a:rPr lang="en-US" sz="2600" dirty="0" smtClean="0"/>
              <a:t> carbonate records oxygen isotope composition of mean annual precipitation. </a:t>
            </a:r>
            <a:endParaRPr lang="en-US" sz="2600" dirty="0"/>
          </a:p>
        </p:txBody>
      </p:sp>
      <p:pic>
        <p:nvPicPr>
          <p:cNvPr id="5" name="Content Placeholder 3" descr="Riesel_cracked_soil_8_14_10.JPG"/>
          <p:cNvPicPr>
            <a:picLocks noGrp="1" noChangeAspect="1"/>
          </p:cNvPicPr>
          <p:nvPr>
            <p:ph idx="1"/>
          </p:nvPr>
        </p:nvPicPr>
        <p:blipFill>
          <a:blip r:embed="rId3"/>
          <a:srcRect l="-18187" r="-18187"/>
          <a:stretch>
            <a:fillRect/>
          </a:stretch>
        </p:blipFill>
        <p:spPr>
          <a:xfrm>
            <a:off x="-210312" y="1219200"/>
            <a:ext cx="5315712" cy="2923437"/>
          </a:xfr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19200"/>
            <a:ext cx="419972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81600" y="4114800"/>
            <a:ext cx="2819400" cy="369332"/>
          </a:xfrm>
          <a:prstGeom prst="rect">
            <a:avLst/>
          </a:prstGeom>
          <a:noFill/>
        </p:spPr>
        <p:txBody>
          <a:bodyPr wrap="square" rtlCol="0">
            <a:spAutoFit/>
          </a:bodyPr>
          <a:lstStyle/>
          <a:p>
            <a:r>
              <a:rPr lang="en-US" dirty="0"/>
              <a:t>Wilding and </a:t>
            </a:r>
            <a:r>
              <a:rPr lang="en-US" dirty="0" err="1"/>
              <a:t>Tessier</a:t>
            </a:r>
            <a:r>
              <a:rPr lang="en-US" dirty="0"/>
              <a:t> (1988)</a:t>
            </a:r>
          </a:p>
        </p:txBody>
      </p:sp>
      <p:sp>
        <p:nvSpPr>
          <p:cNvPr id="6" name="TextBox 5"/>
          <p:cNvSpPr txBox="1"/>
          <p:nvPr/>
        </p:nvSpPr>
        <p:spPr>
          <a:xfrm>
            <a:off x="3048000" y="3745468"/>
            <a:ext cx="1117614" cy="369332"/>
          </a:xfrm>
          <a:prstGeom prst="rect">
            <a:avLst/>
          </a:prstGeom>
          <a:solidFill>
            <a:schemeClr val="bg1">
              <a:lumMod val="75000"/>
              <a:lumOff val="25000"/>
            </a:schemeClr>
          </a:solidFill>
        </p:spPr>
        <p:txBody>
          <a:bodyPr wrap="none" rtlCol="0">
            <a:spAutoFit/>
          </a:bodyPr>
          <a:lstStyle/>
          <a:p>
            <a:r>
              <a:rPr lang="en-US" dirty="0" smtClean="0"/>
              <a:t>L. Michel</a:t>
            </a:r>
            <a:endParaRPr lang="en-US" dirty="0"/>
          </a:p>
        </p:txBody>
      </p:sp>
    </p:spTree>
    <p:extLst>
      <p:ext uri="{BB962C8B-B14F-4D97-AF65-F5344CB8AC3E}">
        <p14:creationId xmlns:p14="http://schemas.microsoft.com/office/powerpoint/2010/main" val="3746619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19200"/>
          </a:xfrm>
        </p:spPr>
        <p:txBody>
          <a:bodyPr/>
          <a:lstStyle/>
          <a:p>
            <a:pPr algn="ctr"/>
            <a:r>
              <a:rPr lang="en-US" dirty="0" smtClean="0"/>
              <a:t>Field Site</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736" y="4191000"/>
            <a:ext cx="265152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Brandon\Dropbox\Graduate research\Photos\field s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76437"/>
            <a:ext cx="2595376" cy="20621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0600" y="1013698"/>
            <a:ext cx="7189692" cy="1938992"/>
          </a:xfrm>
          <a:prstGeom prst="rect">
            <a:avLst/>
          </a:prstGeom>
          <a:noFill/>
        </p:spPr>
        <p:txBody>
          <a:bodyPr wrap="square" rtlCol="0">
            <a:spAutoFit/>
          </a:bodyPr>
          <a:lstStyle/>
          <a:p>
            <a:pPr marL="285750" indent="-285750">
              <a:spcAft>
                <a:spcPts val="600"/>
              </a:spcAft>
              <a:buFont typeface="Arial" pitchFamily="34" charset="0"/>
              <a:buChar char="•"/>
            </a:pPr>
            <a:r>
              <a:rPr lang="en-US" sz="2100" dirty="0" smtClean="0"/>
              <a:t>Richland Creek Wildlife Management Area  in Fairfield, TX. (southeast of Dallas, TX)</a:t>
            </a:r>
          </a:p>
          <a:p>
            <a:pPr marL="285750" indent="-285750">
              <a:spcAft>
                <a:spcPts val="600"/>
              </a:spcAft>
              <a:buFont typeface="Arial" pitchFamily="34" charset="0"/>
              <a:buChar char="•"/>
            </a:pPr>
            <a:r>
              <a:rPr lang="en-US" sz="2100" dirty="0" smtClean="0"/>
              <a:t>Lies within the Trinity River flood plain</a:t>
            </a:r>
          </a:p>
          <a:p>
            <a:pPr marL="285750" indent="-285750">
              <a:spcAft>
                <a:spcPts val="600"/>
              </a:spcAft>
              <a:buFont typeface="Arial" pitchFamily="34" charset="0"/>
              <a:buChar char="•"/>
            </a:pPr>
            <a:r>
              <a:rPr lang="en-US" sz="2100" dirty="0" smtClean="0"/>
              <a:t>Average annual rain fall is 40 inches</a:t>
            </a:r>
          </a:p>
          <a:p>
            <a:pPr marL="285750" indent="-285750">
              <a:spcAft>
                <a:spcPts val="600"/>
              </a:spcAft>
              <a:buFont typeface="Arial" pitchFamily="34" charset="0"/>
              <a:buChar char="•"/>
            </a:pPr>
            <a:r>
              <a:rPr lang="en-US" sz="2100" dirty="0" smtClean="0"/>
              <a:t>Highly vegetated </a:t>
            </a:r>
            <a:endParaRPr lang="en-US" sz="21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352799"/>
            <a:ext cx="4633346" cy="291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038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219200"/>
          </a:xfrm>
        </p:spPr>
        <p:txBody>
          <a:bodyPr/>
          <a:lstStyle/>
          <a:p>
            <a:pPr algn="ctr"/>
            <a:r>
              <a:rPr lang="en-US" dirty="0" smtClean="0"/>
              <a:t>Methods</a:t>
            </a:r>
            <a:endParaRPr lang="en-US" dirty="0"/>
          </a:p>
        </p:txBody>
      </p:sp>
      <p:pic>
        <p:nvPicPr>
          <p:cNvPr id="6148" name="Picture 4" descr="https://fbcdn-sphotos-a-a.akamaihd.net/hphotos-ak-prn1/539273_10151077377127727_210347561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8280"/>
            <a:ext cx="3262294" cy="246153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3962400" y="1752600"/>
            <a:ext cx="1385906" cy="0"/>
          </a:xfrm>
          <a:prstGeom prst="straightConnector1">
            <a:avLst/>
          </a:prstGeom>
          <a:ln w="82550">
            <a:solidFill>
              <a:schemeClr val="bg1">
                <a:alpha val="54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810000" y="3048000"/>
            <a:ext cx="1524000" cy="685800"/>
          </a:xfrm>
          <a:prstGeom prst="straightConnector1">
            <a:avLst/>
          </a:prstGeom>
          <a:ln w="82550">
            <a:solidFill>
              <a:schemeClr val="bg1">
                <a:alpha val="54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62400" y="5105400"/>
            <a:ext cx="1295400" cy="0"/>
          </a:xfrm>
          <a:prstGeom prst="straightConnector1">
            <a:avLst/>
          </a:prstGeom>
          <a:ln w="82550">
            <a:solidFill>
              <a:schemeClr val="bg1">
                <a:alpha val="54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172200" y="1645682"/>
            <a:ext cx="2057400" cy="646331"/>
          </a:xfrm>
          <a:prstGeom prst="rect">
            <a:avLst/>
          </a:prstGeom>
          <a:noFill/>
        </p:spPr>
        <p:txBody>
          <a:bodyPr wrap="square" rtlCol="0">
            <a:spAutoFit/>
          </a:bodyPr>
          <a:lstStyle/>
          <a:p>
            <a:r>
              <a:rPr lang="en-US" dirty="0" smtClean="0"/>
              <a:t>Samples in glass collection</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658281"/>
            <a:ext cx="3200400" cy="246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Brandon\AppData\Local\Temp\WP_0003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029682"/>
            <a:ext cx="3200400" cy="239931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029683"/>
            <a:ext cx="3262294" cy="2399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2180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92512"/>
            <a:ext cx="7772400" cy="550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533400" y="-228600"/>
            <a:ext cx="8229600" cy="1219200"/>
          </a:xfrm>
        </p:spPr>
        <p:txBody>
          <a:bodyPr>
            <a:normAutofit/>
          </a:bodyPr>
          <a:lstStyle/>
          <a:p>
            <a:pPr algn="ctr"/>
            <a:r>
              <a:rPr lang="en-US" dirty="0" smtClean="0"/>
              <a:t>Meteoric Water Line </a:t>
            </a:r>
            <a:endParaRPr lang="en-US" dirty="0"/>
          </a:p>
        </p:txBody>
      </p:sp>
      <p:cxnSp>
        <p:nvCxnSpPr>
          <p:cNvPr id="5" name="Straight Arrow Connector 4"/>
          <p:cNvCxnSpPr/>
          <p:nvPr/>
        </p:nvCxnSpPr>
        <p:spPr>
          <a:xfrm flipV="1">
            <a:off x="4495800" y="3408908"/>
            <a:ext cx="1567418" cy="477292"/>
          </a:xfrm>
          <a:prstGeom prst="straightConnector1">
            <a:avLst/>
          </a:prstGeom>
          <a:ln w="28575">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063218" y="3162434"/>
            <a:ext cx="1238250" cy="523220"/>
          </a:xfrm>
          <a:prstGeom prst="rect">
            <a:avLst/>
          </a:prstGeom>
          <a:noFill/>
        </p:spPr>
        <p:txBody>
          <a:bodyPr wrap="square" rtlCol="0">
            <a:spAutoFit/>
          </a:bodyPr>
          <a:lstStyle/>
          <a:p>
            <a:r>
              <a:rPr lang="en-US" sz="1400" dirty="0" smtClean="0">
                <a:solidFill>
                  <a:schemeClr val="accent1">
                    <a:lumMod val="75000"/>
                  </a:schemeClr>
                </a:solidFill>
              </a:rPr>
              <a:t>Evaporation Trend</a:t>
            </a:r>
            <a:endParaRPr lang="en-US" sz="1400" dirty="0">
              <a:solidFill>
                <a:schemeClr val="accent1">
                  <a:lumMod val="75000"/>
                </a:schemeClr>
              </a:solidFill>
            </a:endParaRPr>
          </a:p>
        </p:txBody>
      </p:sp>
    </p:spTree>
    <p:extLst>
      <p:ext uri="{BB962C8B-B14F-4D97-AF65-F5344CB8AC3E}">
        <p14:creationId xmlns:p14="http://schemas.microsoft.com/office/powerpoint/2010/main" val="3150731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8001000" cy="594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57200" y="-457200"/>
            <a:ext cx="8229600" cy="1219200"/>
          </a:xfrm>
        </p:spPr>
        <p:txBody>
          <a:bodyPr/>
          <a:lstStyle/>
          <a:p>
            <a:pPr algn="ctr"/>
            <a:r>
              <a:rPr lang="en-US" dirty="0" smtClean="0"/>
              <a:t>Results</a:t>
            </a:r>
            <a:endParaRPr lang="en-US"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0580" y="4851362"/>
            <a:ext cx="334963" cy="25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0581" y="5191126"/>
            <a:ext cx="334963"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55544" y="4819234"/>
            <a:ext cx="1821656" cy="338554"/>
          </a:xfrm>
          <a:prstGeom prst="rect">
            <a:avLst/>
          </a:prstGeom>
          <a:noFill/>
        </p:spPr>
        <p:txBody>
          <a:bodyPr wrap="square" rtlCol="0">
            <a:spAutoFit/>
          </a:bodyPr>
          <a:lstStyle/>
          <a:p>
            <a:r>
              <a:rPr lang="en-US" sz="1600" dirty="0" smtClean="0">
                <a:solidFill>
                  <a:schemeClr val="bg1"/>
                </a:solidFill>
              </a:rPr>
              <a:t>:Wettest samples</a:t>
            </a:r>
            <a:endParaRPr lang="en-US" sz="1600" dirty="0">
              <a:solidFill>
                <a:schemeClr val="bg1"/>
              </a:solidFill>
            </a:endParaRPr>
          </a:p>
        </p:txBody>
      </p:sp>
      <p:sp>
        <p:nvSpPr>
          <p:cNvPr id="9" name="TextBox 8"/>
          <p:cNvSpPr txBox="1"/>
          <p:nvPr/>
        </p:nvSpPr>
        <p:spPr>
          <a:xfrm>
            <a:off x="6255544" y="5138738"/>
            <a:ext cx="1821656" cy="338554"/>
          </a:xfrm>
          <a:prstGeom prst="rect">
            <a:avLst/>
          </a:prstGeom>
          <a:noFill/>
        </p:spPr>
        <p:txBody>
          <a:bodyPr wrap="square" rtlCol="0">
            <a:spAutoFit/>
          </a:bodyPr>
          <a:lstStyle/>
          <a:p>
            <a:r>
              <a:rPr lang="en-US" sz="1600" dirty="0" smtClean="0">
                <a:solidFill>
                  <a:schemeClr val="bg1"/>
                </a:solidFill>
              </a:rPr>
              <a:t>:Driest samples</a:t>
            </a:r>
            <a:endParaRPr lang="en-US" sz="1600" dirty="0">
              <a:solidFill>
                <a:schemeClr val="bg1"/>
              </a:solidFill>
            </a:endParaRPr>
          </a:p>
        </p:txBody>
      </p:sp>
    </p:spTree>
    <p:extLst>
      <p:ext uri="{BB962C8B-B14F-4D97-AF65-F5344CB8AC3E}">
        <p14:creationId xmlns:p14="http://schemas.microsoft.com/office/powerpoint/2010/main" val="35562578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275943"/>
            <a:ext cx="7620000" cy="627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1596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23283</TotalTime>
  <Words>1794</Words>
  <Application>Microsoft Office PowerPoint</Application>
  <PresentationFormat>On-screen Show (4:3)</PresentationFormat>
  <Paragraphs>99</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Paper</vt:lpstr>
      <vt:lpstr>Investigating soil water movement and pedogenic carbonate formation by measuring the stable isotope composition of water in Vertisols </vt:lpstr>
      <vt:lpstr>Outline</vt:lpstr>
      <vt:lpstr>Introduction </vt:lpstr>
      <vt:lpstr>Hypothesis</vt:lpstr>
      <vt:lpstr>Field Site</vt:lpstr>
      <vt:lpstr>Methods</vt:lpstr>
      <vt:lpstr>Meteoric Water Line </vt:lpstr>
      <vt:lpstr>Results</vt:lpstr>
      <vt:lpstr>PowerPoint Presentation</vt:lpstr>
      <vt:lpstr>PowerPoint Presentation</vt:lpstr>
      <vt:lpstr>Conclusion</vt:lpstr>
      <vt:lpstr>Future sites</vt:lpstr>
      <vt:lpstr>Future Research</vt:lpstr>
      <vt:lpstr>Thank you for your time 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(IKE) Okafor</dc:creator>
  <cp:lastModifiedBy>Brandon (IKE) Okafor</cp:lastModifiedBy>
  <cp:revision>121</cp:revision>
  <dcterms:created xsi:type="dcterms:W3CDTF">2013-03-11T17:02:59Z</dcterms:created>
  <dcterms:modified xsi:type="dcterms:W3CDTF">2013-04-08T17:39:20Z</dcterms:modified>
</cp:coreProperties>
</file>