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58" r:id="rId3"/>
    <p:sldId id="260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4" r:id="rId13"/>
    <p:sldId id="283" r:id="rId14"/>
    <p:sldId id="269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5324" autoAdjust="0"/>
  </p:normalViewPr>
  <p:slideViewPr>
    <p:cSldViewPr snapToGrid="0">
      <p:cViewPr>
        <p:scale>
          <a:sx n="72" d="100"/>
          <a:sy n="72" d="100"/>
        </p:scale>
        <p:origin x="-96" y="-92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4/8/2013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4/8/2013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7002" y="2067339"/>
            <a:ext cx="4846320" cy="2387600"/>
          </a:xfrm>
        </p:spPr>
        <p:txBody>
          <a:bodyPr>
            <a:normAutofit/>
          </a:bodyPr>
          <a:lstStyle/>
          <a:p>
            <a:r>
              <a:rPr lang="en-US" sz="9600" dirty="0" smtClean="0"/>
              <a:t>G-Camp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6765" y="4611757"/>
            <a:ext cx="4981332" cy="1218193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Department of Geology and Geophysics</a:t>
            </a:r>
          </a:p>
          <a:p>
            <a:r>
              <a:rPr lang="en-US" sz="2000" b="1" dirty="0" smtClean="0"/>
              <a:t>Texas A&amp;M University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" r="33085"/>
          <a:stretch/>
        </p:blipFill>
        <p:spPr>
          <a:xfrm>
            <a:off x="8892208" y="2067339"/>
            <a:ext cx="3299791" cy="3869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6" t="17299" r="72127" b="13743"/>
          <a:stretch/>
        </p:blipFill>
        <p:spPr>
          <a:xfrm>
            <a:off x="6533322" y="2067339"/>
            <a:ext cx="2292625" cy="3869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9" r="32073"/>
          <a:stretch/>
        </p:blipFill>
        <p:spPr>
          <a:xfrm>
            <a:off x="0" y="2067339"/>
            <a:ext cx="1524000" cy="38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14" y="0"/>
            <a:ext cx="10212132" cy="118356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Where do teachers go?</a:t>
            </a:r>
            <a:endParaRPr lang="en-US" sz="66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7548" r="28297" b="11585"/>
          <a:stretch/>
        </p:blipFill>
        <p:spPr bwMode="auto">
          <a:xfrm>
            <a:off x="4540195" y="1338468"/>
            <a:ext cx="6860859" cy="475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9843" y="2358887"/>
            <a:ext cx="37371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Teachers: Texas, New Mexico, Colorado</a:t>
            </a:r>
          </a:p>
          <a:p>
            <a:endParaRPr lang="en-US" sz="2800" dirty="0"/>
          </a:p>
          <a:p>
            <a:r>
              <a:rPr lang="en-US" sz="2800" dirty="0" smtClean="0"/>
              <a:t>Students: Stay in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317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14" y="0"/>
            <a:ext cx="10212132" cy="118356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The Evolution of G-Camp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13" y="1373762"/>
            <a:ext cx="6395504" cy="5225819"/>
          </a:xfrm>
        </p:spPr>
        <p:txBody>
          <a:bodyPr>
            <a:normAutofit/>
          </a:bodyPr>
          <a:lstStyle/>
          <a:p>
            <a:pPr marL="292100" indent="-292100">
              <a:tabLst>
                <a:tab pos="635000" algn="l"/>
              </a:tabLst>
            </a:pPr>
            <a:r>
              <a:rPr lang="en-US" sz="2800" dirty="0" smtClean="0"/>
              <a:t>Itinerary has changed over the years</a:t>
            </a:r>
          </a:p>
          <a:p>
            <a:pPr marL="520700" lvl="1" indent="-292100">
              <a:tabLst>
                <a:tab pos="635000" algn="l"/>
              </a:tabLst>
            </a:pPr>
            <a:r>
              <a:rPr lang="en-US" sz="2400" dirty="0" smtClean="0"/>
              <a:t>No longer includes Galveston</a:t>
            </a:r>
          </a:p>
          <a:p>
            <a:pPr marL="520700" lvl="1" indent="-292100">
              <a:tabLst>
                <a:tab pos="635000" algn="l"/>
              </a:tabLst>
            </a:pPr>
            <a:r>
              <a:rPr lang="en-US" sz="2400" dirty="0" smtClean="0"/>
              <a:t>Added and deleted some stops</a:t>
            </a:r>
          </a:p>
          <a:p>
            <a:pPr marL="292100" indent="-292100">
              <a:tabLst>
                <a:tab pos="635000" algn="l"/>
              </a:tabLst>
            </a:pPr>
            <a:r>
              <a:rPr lang="en-US" sz="3200" dirty="0" smtClean="0"/>
              <a:t>Some things never change</a:t>
            </a:r>
          </a:p>
          <a:p>
            <a:pPr marL="520700" lvl="1" indent="-292100">
              <a:tabLst>
                <a:tab pos="635000" algn="l"/>
              </a:tabLst>
            </a:pPr>
            <a:r>
              <a:rPr lang="en-US" sz="2400" dirty="0" smtClean="0"/>
              <a:t>Ouray, CO – jeep trip, day of rest &amp; laundry!</a:t>
            </a:r>
          </a:p>
          <a:p>
            <a:pPr marL="520700" lvl="1" indent="-292100">
              <a:tabLst>
                <a:tab pos="635000" algn="l"/>
              </a:tabLst>
            </a:pPr>
            <a:r>
              <a:rPr lang="en-US" sz="2400" dirty="0" smtClean="0"/>
              <a:t>Santa Fe</a:t>
            </a:r>
          </a:p>
          <a:p>
            <a:pPr marL="520700" lvl="1" indent="-292100">
              <a:tabLst>
                <a:tab pos="635000" algn="l"/>
              </a:tabLst>
            </a:pPr>
            <a:r>
              <a:rPr lang="en-US" sz="2400" dirty="0" smtClean="0"/>
              <a:t>Enchanted Rock</a:t>
            </a:r>
          </a:p>
          <a:p>
            <a:pPr marL="292100" indent="-292100">
              <a:tabLst>
                <a:tab pos="635000" algn="l"/>
              </a:tabLst>
            </a:pPr>
            <a:r>
              <a:rPr lang="en-US" sz="2800" dirty="0" smtClean="0"/>
              <a:t>Teacher projects changed</a:t>
            </a:r>
          </a:p>
          <a:p>
            <a:pPr marL="520700" lvl="1" indent="-292100">
              <a:tabLst>
                <a:tab pos="635000" algn="l"/>
              </a:tabLst>
            </a:pPr>
            <a:r>
              <a:rPr lang="en-US" sz="2400" dirty="0" smtClean="0"/>
              <a:t>Virtual field trips</a:t>
            </a:r>
          </a:p>
          <a:p>
            <a:pPr marL="520700" lvl="1" indent="-292100">
              <a:tabLst>
                <a:tab pos="635000" algn="l"/>
              </a:tabLst>
            </a:pPr>
            <a:r>
              <a:rPr lang="en-US" sz="2400" dirty="0" smtClean="0"/>
              <a:t>Lab exercises</a:t>
            </a:r>
          </a:p>
          <a:p>
            <a:pPr marL="292100" indent="-292100">
              <a:tabLst>
                <a:tab pos="635000" algn="l"/>
              </a:tabLst>
            </a:pPr>
            <a:endParaRPr lang="en-US" sz="2800" dirty="0"/>
          </a:p>
          <a:p>
            <a:pPr marL="292100" indent="-292100">
              <a:tabLst>
                <a:tab pos="635000" algn="l"/>
              </a:tabLst>
            </a:pPr>
            <a:endParaRPr lang="en-US" sz="900" dirty="0"/>
          </a:p>
          <a:p>
            <a:endParaRPr lang="en-US" sz="36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82" y="1948070"/>
            <a:ext cx="5106504" cy="382987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881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14" y="0"/>
            <a:ext cx="10212132" cy="118356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Technology and G-Camp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13" y="1373762"/>
            <a:ext cx="6395504" cy="5225819"/>
          </a:xfrm>
        </p:spPr>
        <p:txBody>
          <a:bodyPr>
            <a:normAutofit/>
          </a:bodyPr>
          <a:lstStyle/>
          <a:p>
            <a:pPr marL="292100" indent="-292100">
              <a:tabLst>
                <a:tab pos="635000" algn="l"/>
              </a:tabLst>
            </a:pPr>
            <a:endParaRPr lang="en-US" sz="2800" dirty="0"/>
          </a:p>
          <a:p>
            <a:pPr marL="292100" indent="-292100">
              <a:tabLst>
                <a:tab pos="635000" algn="l"/>
              </a:tabLst>
            </a:pPr>
            <a:endParaRPr lang="en-US" sz="900" dirty="0"/>
          </a:p>
          <a:p>
            <a:pPr marL="0" indent="0">
              <a:buNone/>
            </a:pPr>
            <a:endParaRPr lang="en-US" sz="36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C:\Users\cschroeder\Dropbox\G-Camp on the Road\Ipad pix\Photo Jul 24, 9 39 57 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03" y="1325217"/>
            <a:ext cx="4647096" cy="3485322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schroeder\Dropbox\G-Camp on the Road\Ipad pix\Photo Jul 18, 1 06 19 P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9" t="37131" r="36617" b="30748"/>
          <a:stretch/>
        </p:blipFill>
        <p:spPr bwMode="auto">
          <a:xfrm>
            <a:off x="9674087" y="3316760"/>
            <a:ext cx="2266122" cy="3233369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295" y="1119671"/>
            <a:ext cx="580445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000" dirty="0" smtClean="0"/>
              <a:t>Facebook as a tool for communicating with G-Campers – before, during, &amp; after trip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000" dirty="0" err="1" smtClean="0"/>
              <a:t>iPads</a:t>
            </a:r>
            <a:r>
              <a:rPr lang="en-US" sz="3000" dirty="0" smtClean="0"/>
              <a:t> checked out to G-Campers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600" dirty="0" smtClean="0"/>
              <a:t>Pre-loaded with apps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600" dirty="0" smtClean="0"/>
              <a:t>Photograph structure; illustrate with drawing app over the photo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600" dirty="0" smtClean="0"/>
              <a:t>Capture stream movement &amp; sound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000" dirty="0" smtClean="0"/>
              <a:t>Authored iBook on principles of geology plus write-ups of stops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000" dirty="0" smtClean="0"/>
              <a:t>Bus with </a:t>
            </a:r>
            <a:r>
              <a:rPr lang="en-US" sz="3000" dirty="0" err="1" smtClean="0"/>
              <a:t>wifi</a:t>
            </a:r>
            <a:r>
              <a:rPr lang="en-US" sz="3000" dirty="0" smtClean="0"/>
              <a:t> system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985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686313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G-Camp </a:t>
            </a:r>
            <a:r>
              <a:rPr lang="en-US" sz="5300" dirty="0" smtClean="0"/>
              <a:t>Sponsors: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300" dirty="0" smtClean="0"/>
              <a:t>British Petroleum</a:t>
            </a:r>
            <a:br>
              <a:rPr lang="en-US" sz="3300" dirty="0" smtClean="0"/>
            </a:br>
            <a:r>
              <a:rPr lang="en-US" sz="3300" dirty="0" smtClean="0"/>
              <a:t>Chevron</a:t>
            </a:r>
            <a:br>
              <a:rPr lang="en-US" sz="3300" dirty="0" smtClean="0"/>
            </a:br>
            <a:r>
              <a:rPr lang="en-US" sz="3300" dirty="0" smtClean="0"/>
              <a:t>Exxon Mobile</a:t>
            </a:r>
            <a:br>
              <a:rPr lang="en-US" sz="3300" dirty="0" smtClean="0"/>
            </a:br>
            <a:r>
              <a:rPr lang="en-US" sz="3300" dirty="0" smtClean="0"/>
              <a:t>Conoco Phillips</a:t>
            </a:r>
            <a:br>
              <a:rPr lang="en-US" sz="3300" dirty="0" smtClean="0"/>
            </a:br>
            <a:r>
              <a:rPr lang="en-US" sz="3300" dirty="0" smtClean="0"/>
              <a:t>Saudi Aramco</a:t>
            </a:r>
            <a:br>
              <a:rPr lang="en-US" sz="3300" dirty="0" smtClean="0"/>
            </a:br>
            <a:r>
              <a:rPr lang="en-US" sz="3300" dirty="0" err="1" smtClean="0"/>
              <a:t>Haliburton</a:t>
            </a:r>
            <a:r>
              <a:rPr lang="en-US" sz="3300" dirty="0" smtClean="0"/>
              <a:t/>
            </a:r>
            <a:br>
              <a:rPr lang="en-US" sz="3300" dirty="0" smtClean="0"/>
            </a:br>
            <a:r>
              <a:rPr lang="en-US" sz="3300" dirty="0" smtClean="0"/>
              <a:t>HESS</a:t>
            </a:r>
            <a:endParaRPr lang="en-US" sz="3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3" t="4773" r="27559"/>
          <a:stretch/>
        </p:blipFill>
        <p:spPr>
          <a:xfrm>
            <a:off x="1" y="2054088"/>
            <a:ext cx="1510748" cy="3896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17347"/>
          <a:stretch/>
        </p:blipFill>
        <p:spPr>
          <a:xfrm>
            <a:off x="8892209" y="2054088"/>
            <a:ext cx="3299791" cy="38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G-Camp Staff:</a:t>
            </a:r>
            <a:br>
              <a:rPr lang="en-US" dirty="0" smtClean="0"/>
            </a:br>
            <a:r>
              <a:rPr lang="en-US" sz="3600" dirty="0" smtClean="0"/>
              <a:t>Rick Giardino, </a:t>
            </a:r>
            <a:r>
              <a:rPr lang="en-US" sz="2700" dirty="0" smtClean="0"/>
              <a:t>Dept. of Geology &amp; Geophysics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600" dirty="0" smtClean="0"/>
              <a:t>Jack Vitek, </a:t>
            </a:r>
            <a:r>
              <a:rPr lang="en-US" sz="2700" dirty="0"/>
              <a:t>Dept. of Geology &amp; Geophysics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Carolyn Schroeder, </a:t>
            </a:r>
            <a:r>
              <a:rPr lang="en-US" sz="2400" dirty="0" smtClean="0"/>
              <a:t>Center for Math &amp; Science Ed.</a:t>
            </a:r>
            <a:br>
              <a:rPr lang="en-US" sz="2400" dirty="0" smtClean="0"/>
            </a:br>
            <a:r>
              <a:rPr lang="en-US" sz="3600" dirty="0" smtClean="0"/>
              <a:t>Kevin Gamache, </a:t>
            </a:r>
            <a:r>
              <a:rPr lang="en-US" sz="2700" dirty="0" smtClean="0"/>
              <a:t>TAMU Division of Research</a:t>
            </a:r>
            <a:br>
              <a:rPr lang="en-US" sz="2700" dirty="0" smtClean="0"/>
            </a:br>
            <a:r>
              <a:rPr lang="en-US" sz="3600" dirty="0" smtClean="0"/>
              <a:t>Fran Giardino, </a:t>
            </a:r>
            <a:r>
              <a:rPr lang="en-US" sz="2700" dirty="0" smtClean="0"/>
              <a:t>Elementary Teacher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3" t="4773" r="27559"/>
          <a:stretch/>
        </p:blipFill>
        <p:spPr>
          <a:xfrm>
            <a:off x="1" y="2054088"/>
            <a:ext cx="1510748" cy="3896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17347"/>
          <a:stretch/>
        </p:blipFill>
        <p:spPr>
          <a:xfrm>
            <a:off x="8892209" y="2054088"/>
            <a:ext cx="3299791" cy="38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AutoShape 2" descr="https://pcgstores.com/wp-content/uploads/wpsc/product_images/Black%20Umbrella%2020002_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6" b="93194" l="2461" r="98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2720">
            <a:off x="1912747" y="-556594"/>
            <a:ext cx="8287606" cy="641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95228" y="1175312"/>
            <a:ext cx="41081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</a:rPr>
              <a:t>G-Camp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205105" y="3008242"/>
            <a:ext cx="944210" cy="3339547"/>
          </a:xfrm>
          <a:custGeom>
            <a:avLst/>
            <a:gdLst>
              <a:gd name="connsiteX0" fmla="*/ 930958 w 944210"/>
              <a:gd name="connsiteY0" fmla="*/ 0 h 3591633"/>
              <a:gd name="connsiteX1" fmla="*/ 944210 w 944210"/>
              <a:gd name="connsiteY1" fmla="*/ 2796208 h 3591633"/>
              <a:gd name="connsiteX2" fmla="*/ 944210 w 944210"/>
              <a:gd name="connsiteY2" fmla="*/ 2796208 h 3591633"/>
              <a:gd name="connsiteX3" fmla="*/ 573149 w 944210"/>
              <a:gd name="connsiteY3" fmla="*/ 3591339 h 3591633"/>
              <a:gd name="connsiteX4" fmla="*/ 43062 w 944210"/>
              <a:gd name="connsiteY4" fmla="*/ 2888974 h 3591633"/>
              <a:gd name="connsiteX5" fmla="*/ 69567 w 944210"/>
              <a:gd name="connsiteY5" fmla="*/ 2875721 h 359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4210" h="3591633">
                <a:moveTo>
                  <a:pt x="930958" y="0"/>
                </a:moveTo>
                <a:cubicBezTo>
                  <a:pt x="936479" y="1165086"/>
                  <a:pt x="944210" y="2796208"/>
                  <a:pt x="944210" y="2796208"/>
                </a:cubicBezTo>
                <a:lnTo>
                  <a:pt x="944210" y="2796208"/>
                </a:lnTo>
                <a:cubicBezTo>
                  <a:pt x="882367" y="2928730"/>
                  <a:pt x="723340" y="3575878"/>
                  <a:pt x="573149" y="3591339"/>
                </a:cubicBezTo>
                <a:cubicBezTo>
                  <a:pt x="422958" y="3606800"/>
                  <a:pt x="126992" y="3008244"/>
                  <a:pt x="43062" y="2888974"/>
                </a:cubicBezTo>
                <a:cubicBezTo>
                  <a:pt x="-40868" y="2769704"/>
                  <a:pt x="14349" y="2822712"/>
                  <a:pt x="69567" y="2875721"/>
                </a:cubicBezTo>
              </a:path>
            </a:pathLst>
          </a:cu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60104" y="3697357"/>
            <a:ext cx="30049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G-Camp for Teachers</a:t>
            </a:r>
          </a:p>
          <a:p>
            <a:pPr algn="ctr"/>
            <a:r>
              <a:rPr lang="en-US" sz="4400" b="1" dirty="0" smtClean="0"/>
              <a:t>2008-2012</a:t>
            </a:r>
            <a:endParaRPr lang="en-US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97756" y="3703984"/>
            <a:ext cx="30049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G-Camp for Students</a:t>
            </a:r>
          </a:p>
          <a:p>
            <a:pPr algn="ctr"/>
            <a:r>
              <a:rPr lang="en-US" sz="4400" b="1" dirty="0" smtClean="0"/>
              <a:t>2011-2012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600" b="1" dirty="0" smtClean="0"/>
              <a:t>The G-Camp Concept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671" y="1499740"/>
            <a:ext cx="7614703" cy="462068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200" dirty="0"/>
              <a:t>Three successful ways exist to increase the geoscience workforce:</a:t>
            </a:r>
          </a:p>
          <a:p>
            <a:pPr>
              <a:buNone/>
            </a:pPr>
            <a:endParaRPr lang="en-US" sz="3200" dirty="0"/>
          </a:p>
          <a:p>
            <a:pPr marL="740664" lvl="1" indent="-457200">
              <a:buFont typeface="+mj-lt"/>
              <a:buAutoNum type="arabicPeriod"/>
            </a:pPr>
            <a:r>
              <a:rPr lang="en-US" sz="3200" dirty="0"/>
              <a:t>Ensuring quality teaching of geosciences in grades 4-12 </a:t>
            </a:r>
            <a:r>
              <a:rPr lang="en-US" sz="3200" dirty="0" smtClean="0"/>
              <a:t>in order to encourage students </a:t>
            </a:r>
            <a:r>
              <a:rPr lang="en-US" sz="3200" dirty="0"/>
              <a:t>to pursue geoscience professions</a:t>
            </a:r>
          </a:p>
          <a:p>
            <a:pPr marL="740664" lvl="1" indent="-457200">
              <a:buFont typeface="+mj-lt"/>
              <a:buAutoNum type="arabicPeriod"/>
            </a:pPr>
            <a:endParaRPr lang="en-US" sz="3200" dirty="0"/>
          </a:p>
          <a:p>
            <a:pPr marL="740664" lvl="1" indent="-457200">
              <a:buFont typeface="+mj-lt"/>
              <a:buAutoNum type="arabicPeriod"/>
            </a:pPr>
            <a:r>
              <a:rPr lang="en-US" sz="3200" dirty="0" smtClean="0"/>
              <a:t>Attracting </a:t>
            </a:r>
            <a:r>
              <a:rPr lang="en-US" sz="3200" dirty="0"/>
              <a:t>bright, motivated young people to </a:t>
            </a:r>
            <a:r>
              <a:rPr lang="en-US" sz="3200" dirty="0" smtClean="0"/>
              <a:t>the </a:t>
            </a:r>
            <a:r>
              <a:rPr lang="en-US" sz="3200" dirty="0"/>
              <a:t>profession</a:t>
            </a:r>
          </a:p>
          <a:p>
            <a:pPr marL="740664" lvl="1" indent="-457200">
              <a:buFont typeface="+mj-lt"/>
              <a:buAutoNum type="arabicPeriod"/>
            </a:pPr>
            <a:endParaRPr lang="en-US" sz="3200" dirty="0"/>
          </a:p>
          <a:p>
            <a:pPr marL="740664" lvl="1" indent="-457200">
              <a:buFont typeface="+mj-lt"/>
              <a:buAutoNum type="arabicPeriod"/>
            </a:pPr>
            <a:r>
              <a:rPr lang="en-US" sz="3200" dirty="0" smtClean="0"/>
              <a:t>Providing </a:t>
            </a:r>
            <a:r>
              <a:rPr lang="en-US" sz="3200" dirty="0"/>
              <a:t>students with quality education, vision</a:t>
            </a:r>
            <a:r>
              <a:rPr lang="en-US" sz="3200" dirty="0" smtClean="0"/>
              <a:t>, and  motivation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556" y="1404525"/>
            <a:ext cx="3329119" cy="222657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29556" y="3662889"/>
            <a:ext cx="33461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http://campusdata.uark.edu/resources/images/articles/SMT%20web.jpg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539" y="4143150"/>
            <a:ext cx="3346136" cy="22504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65315" y="6419246"/>
            <a:ext cx="3657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http://geoscience.wisc.edu/geoscience/wp-content/uploads/2010/03/oaxaca1.jpg</a:t>
            </a:r>
          </a:p>
        </p:txBody>
      </p:sp>
    </p:spTree>
    <p:extLst>
      <p:ext uri="{BB962C8B-B14F-4D97-AF65-F5344CB8AC3E}">
        <p14:creationId xmlns:p14="http://schemas.microsoft.com/office/powerpoint/2010/main" val="301560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079" y="315844"/>
            <a:ext cx="9371949" cy="1183566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The Mission </a:t>
            </a:r>
            <a:r>
              <a:rPr lang="en-US" sz="6600" b="1" dirty="0"/>
              <a:t>of </a:t>
            </a:r>
            <a:r>
              <a:rPr lang="en-US" sz="6600" b="1" dirty="0" smtClean="0"/>
              <a:t>G-Camp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652" y="1539497"/>
            <a:ext cx="8515854" cy="462068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/>
              <a:t>Create a well-educated, highly-qualified, highly-motivated, visionary, ethical geoscience </a:t>
            </a:r>
            <a:r>
              <a:rPr lang="en-US" sz="4400" b="1" dirty="0" smtClean="0"/>
              <a:t>workforce by creating </a:t>
            </a:r>
            <a:r>
              <a:rPr lang="en-US" sz="4400" b="1" dirty="0"/>
              <a:t>a partnership between the geoscience private sector and Texas A&amp;M University</a:t>
            </a:r>
          </a:p>
          <a:p>
            <a:pPr marL="0" indent="0" algn="ctr">
              <a:buNone/>
            </a:pPr>
            <a:r>
              <a:rPr lang="en-US" sz="4400" b="1" dirty="0" smtClean="0"/>
              <a:t> </a:t>
            </a:r>
            <a:endParaRPr lang="en-US" sz="44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100000" l="222" r="9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6689"/>
            <a:ext cx="5168348" cy="403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8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600" b="1" dirty="0" smtClean="0"/>
              <a:t>The G-Camp </a:t>
            </a:r>
            <a:r>
              <a:rPr lang="fr-FR" sz="6600" b="1" dirty="0" err="1" smtClean="0"/>
              <a:t>Approach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566001"/>
            <a:ext cx="9371948" cy="19988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/>
              <a:t>We inhabit a dynamic planet. To be a </a:t>
            </a:r>
            <a:r>
              <a:rPr lang="en-US" sz="3200" b="1" dirty="0" smtClean="0"/>
              <a:t>successful geoscientist or geoscience teacher, one </a:t>
            </a:r>
            <a:r>
              <a:rPr lang="en-US" sz="3200" b="1" dirty="0"/>
              <a:t>has to appreciate and understand the processes that form Earth and </a:t>
            </a:r>
            <a:r>
              <a:rPr lang="en-US" sz="3200" b="1" dirty="0" smtClean="0"/>
              <a:t>its </a:t>
            </a:r>
            <a:r>
              <a:rPr lang="en-US" sz="3200" b="1" dirty="0"/>
              <a:t>resources. </a:t>
            </a:r>
          </a:p>
          <a:p>
            <a:pPr>
              <a:buNone/>
            </a:pPr>
            <a:endParaRPr lang="en-US" sz="18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077" y="3021496"/>
            <a:ext cx="4364383" cy="327328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10747" y="3609013"/>
            <a:ext cx="591046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/>
              <a:t>The geosciences are a field-based science.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b="1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/>
              <a:t>The field is the place for teaching and learning!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89078" y="6321288"/>
            <a:ext cx="4364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Observing the K/T boundary up close!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74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44" y="276087"/>
            <a:ext cx="10212132" cy="1183566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G-Camp:  A </a:t>
            </a:r>
            <a:r>
              <a:rPr lang="en-US" sz="6600" dirty="0"/>
              <a:t>Two-Tiered System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118" y="1579253"/>
            <a:ext cx="6528025" cy="4620682"/>
          </a:xfrm>
        </p:spPr>
        <p:txBody>
          <a:bodyPr>
            <a:normAutofit/>
          </a:bodyPr>
          <a:lstStyle/>
          <a:p>
            <a:r>
              <a:rPr lang="en-US" sz="3600" b="1" dirty="0"/>
              <a:t>Increase the quality of teaching of geosciences in grades 4-12 through </a:t>
            </a:r>
            <a:r>
              <a:rPr lang="en-US" sz="3600" b="1" dirty="0" smtClean="0"/>
              <a:t>G-Camp for </a:t>
            </a:r>
            <a:r>
              <a:rPr lang="en-US" sz="3600" b="1" dirty="0"/>
              <a:t>teachers</a:t>
            </a:r>
          </a:p>
          <a:p>
            <a:endParaRPr lang="en-US" sz="1800" b="1" dirty="0"/>
          </a:p>
          <a:p>
            <a:r>
              <a:rPr lang="en-US" sz="3600" b="1" dirty="0"/>
              <a:t>Identify and attract outstanding young people </a:t>
            </a:r>
            <a:r>
              <a:rPr lang="en-US" sz="3600" b="1" dirty="0" smtClean="0"/>
              <a:t>     to </a:t>
            </a:r>
            <a:r>
              <a:rPr lang="en-US" sz="3600" b="1" dirty="0"/>
              <a:t>the geosciences through </a:t>
            </a:r>
            <a:r>
              <a:rPr lang="en-US" sz="3600" b="1" dirty="0" smtClean="0"/>
              <a:t>   G-Camp </a:t>
            </a:r>
            <a:r>
              <a:rPr lang="en-US" sz="3600" b="1" dirty="0"/>
              <a:t>for </a:t>
            </a:r>
            <a:r>
              <a:rPr lang="en-US" sz="3600" b="1" dirty="0" smtClean="0"/>
              <a:t>freshmen students</a:t>
            </a:r>
            <a:endParaRPr lang="en-US" sz="3600" b="1" dirty="0"/>
          </a:p>
          <a:p>
            <a:endParaRPr lang="en-US" sz="36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24" y="1888435"/>
            <a:ext cx="5035827" cy="377687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301948" y="5665305"/>
            <a:ext cx="4333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stream weir at the Continental Divide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14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44" y="276087"/>
            <a:ext cx="10212132" cy="1183566"/>
          </a:xfrm>
        </p:spPr>
        <p:txBody>
          <a:bodyPr>
            <a:normAutofit/>
          </a:bodyPr>
          <a:lstStyle/>
          <a:p>
            <a:r>
              <a:rPr lang="en-US" sz="6000" dirty="0"/>
              <a:t>Attending </a:t>
            </a:r>
            <a:r>
              <a:rPr lang="en-US" sz="6000" dirty="0" smtClean="0"/>
              <a:t>G-Camp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99" y="1638807"/>
            <a:ext cx="6528025" cy="46206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20-30 </a:t>
            </a:r>
            <a:r>
              <a:rPr lang="en-US" sz="2800" dirty="0"/>
              <a:t>teachers </a:t>
            </a:r>
            <a:r>
              <a:rPr lang="en-US" sz="2800" dirty="0" smtClean="0"/>
              <a:t>are selected each year</a:t>
            </a:r>
          </a:p>
          <a:p>
            <a:pPr marL="283464" lvl="1" indent="0">
              <a:buNone/>
            </a:pPr>
            <a:r>
              <a:rPr lang="en-US" sz="2800" dirty="0" smtClean="0"/>
              <a:t>Qualifications:</a:t>
            </a:r>
            <a:endParaRPr lang="en-US" sz="2800" dirty="0"/>
          </a:p>
          <a:p>
            <a:pPr marL="800100" lvl="1" indent="-228600"/>
            <a:r>
              <a:rPr lang="en-US" sz="2400" dirty="0"/>
              <a:t>Currently teaching </a:t>
            </a:r>
            <a:r>
              <a:rPr lang="en-US" sz="2400" dirty="0" smtClean="0"/>
              <a:t>science </a:t>
            </a:r>
            <a:r>
              <a:rPr lang="en-US" sz="2400" dirty="0"/>
              <a:t>in Texas schools</a:t>
            </a:r>
          </a:p>
          <a:p>
            <a:pPr marL="800100" lvl="1" indent="-228600"/>
            <a:r>
              <a:rPr lang="en-US" sz="2400" dirty="0" smtClean="0"/>
              <a:t>Highly motivated to incorporate Earth science concepts into whatever science they are teaching</a:t>
            </a:r>
            <a:endParaRPr lang="en-US" sz="2400" dirty="0"/>
          </a:p>
          <a:p>
            <a:pPr marL="800100" lvl="1" indent="-228600"/>
            <a:endParaRPr lang="en-US" sz="800" dirty="0"/>
          </a:p>
          <a:p>
            <a:r>
              <a:rPr lang="en-US" sz="2800" dirty="0" smtClean="0"/>
              <a:t>20 incoming </a:t>
            </a:r>
            <a:r>
              <a:rPr lang="en-US" sz="2800" dirty="0" smtClean="0"/>
              <a:t>freshman are selected</a:t>
            </a:r>
            <a:endParaRPr lang="en-US" sz="2800" dirty="0"/>
          </a:p>
          <a:p>
            <a:pPr marL="800100" lvl="1" indent="-228600"/>
            <a:r>
              <a:rPr lang="en-US" sz="2400" dirty="0"/>
              <a:t>Potential to be geoscience major</a:t>
            </a:r>
          </a:p>
          <a:p>
            <a:pPr marL="800100" lvl="1" indent="-228600"/>
            <a:r>
              <a:rPr lang="en-US" sz="2400" dirty="0"/>
              <a:t>ACT/SAT scores</a:t>
            </a:r>
            <a:r>
              <a:rPr lang="en-US" sz="2400" dirty="0" smtClean="0"/>
              <a:t>; class </a:t>
            </a:r>
            <a:r>
              <a:rPr lang="en-US" sz="2400" dirty="0"/>
              <a:t>ranking</a:t>
            </a:r>
          </a:p>
          <a:p>
            <a:endParaRPr lang="en-US" sz="36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24" y="1888435"/>
            <a:ext cx="5035826" cy="377687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7447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44" y="276087"/>
            <a:ext cx="10212132" cy="1183566"/>
          </a:xfrm>
        </p:spPr>
        <p:txBody>
          <a:bodyPr>
            <a:normAutofit/>
          </a:bodyPr>
          <a:lstStyle/>
          <a:p>
            <a:r>
              <a:rPr lang="en-US" sz="6000" dirty="0"/>
              <a:t>Why </a:t>
            </a:r>
            <a:r>
              <a:rPr lang="en-US" sz="6000" dirty="0" smtClean="0"/>
              <a:t>do teachers </a:t>
            </a:r>
            <a:r>
              <a:rPr lang="en-US" sz="6000" dirty="0"/>
              <a:t>attend?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33" y="1612302"/>
            <a:ext cx="6704722" cy="46206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Teachers </a:t>
            </a:r>
            <a:r>
              <a:rPr lang="en-US" sz="2800" dirty="0"/>
              <a:t>who are aware of the possibility of </a:t>
            </a:r>
            <a:r>
              <a:rPr lang="en-US" sz="2800" dirty="0" smtClean="0"/>
              <a:t>the field </a:t>
            </a:r>
            <a:r>
              <a:rPr lang="en-US" sz="2800" dirty="0"/>
              <a:t>experience are excited about it </a:t>
            </a:r>
          </a:p>
          <a:p>
            <a:r>
              <a:rPr lang="en-US" sz="2800" dirty="0" smtClean="0"/>
              <a:t>Many teachers know </a:t>
            </a:r>
            <a:r>
              <a:rPr lang="en-US" sz="2800" dirty="0"/>
              <a:t>that the Earth sciences are their weakest area </a:t>
            </a:r>
            <a:r>
              <a:rPr lang="en-US" sz="2800" dirty="0" smtClean="0"/>
              <a:t>but would like to incorporate ES concepts into their biology, chemistry, or physics lessons</a:t>
            </a:r>
            <a:endParaRPr lang="en-US" sz="2800" dirty="0"/>
          </a:p>
          <a:p>
            <a:r>
              <a:rPr lang="en-US" sz="2800" dirty="0" smtClean="0"/>
              <a:t>Being somewhere </a:t>
            </a:r>
            <a:r>
              <a:rPr lang="en-US" sz="2800" dirty="0"/>
              <a:t>and actually </a:t>
            </a:r>
            <a:r>
              <a:rPr lang="en-US" sz="2800" dirty="0" smtClean="0"/>
              <a:t>seeing </a:t>
            </a:r>
            <a:r>
              <a:rPr lang="en-US" sz="2800" dirty="0"/>
              <a:t>the formation/collected the specimens is exciting for the teachers and enables them to convey their excitement to their students and </a:t>
            </a:r>
            <a:r>
              <a:rPr lang="en-US" sz="2800" u="sng" dirty="0"/>
              <a:t>make it relevant</a:t>
            </a:r>
          </a:p>
          <a:p>
            <a:endParaRPr lang="en-US" sz="36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555" y="1895062"/>
            <a:ext cx="5071166" cy="380337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061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44" y="276087"/>
            <a:ext cx="10212132" cy="1183566"/>
          </a:xfrm>
        </p:spPr>
        <p:txBody>
          <a:bodyPr>
            <a:normAutofit/>
          </a:bodyPr>
          <a:lstStyle/>
          <a:p>
            <a:r>
              <a:rPr lang="en-US" sz="6000" dirty="0"/>
              <a:t>Why </a:t>
            </a:r>
            <a:r>
              <a:rPr lang="en-US" sz="6000" dirty="0" smtClean="0"/>
              <a:t>do students </a:t>
            </a:r>
            <a:r>
              <a:rPr lang="en-US" sz="6000" dirty="0"/>
              <a:t>attend?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600" y="1638807"/>
            <a:ext cx="6395504" cy="4655976"/>
          </a:xfrm>
        </p:spPr>
        <p:txBody>
          <a:bodyPr>
            <a:normAutofit fontScale="85000" lnSpcReduction="20000"/>
          </a:bodyPr>
          <a:lstStyle/>
          <a:p>
            <a:pPr marL="292100" indent="-292100">
              <a:tabLst>
                <a:tab pos="635000" algn="l"/>
              </a:tabLst>
            </a:pPr>
            <a:r>
              <a:rPr lang="en-US" sz="3000" dirty="0" smtClean="0"/>
              <a:t>Chance to start freshman year early and reduce the first semester class load</a:t>
            </a:r>
          </a:p>
          <a:p>
            <a:pPr marL="292100" indent="-292100">
              <a:tabLst>
                <a:tab pos="635000" algn="l"/>
              </a:tabLst>
            </a:pPr>
            <a:endParaRPr lang="en-US" sz="3000" dirty="0" smtClean="0"/>
          </a:p>
          <a:p>
            <a:pPr marL="292100" indent="-292100">
              <a:tabLst>
                <a:tab pos="635000" algn="l"/>
              </a:tabLst>
            </a:pPr>
            <a:r>
              <a:rPr lang="en-US" sz="3000" dirty="0" smtClean="0"/>
              <a:t>Sitting in a classroom hearing about Earth vs. seeing, touching and getting to know Earth personally</a:t>
            </a:r>
          </a:p>
          <a:p>
            <a:pPr marL="292100" indent="-292100">
              <a:tabLst>
                <a:tab pos="635000" algn="l"/>
              </a:tabLst>
            </a:pPr>
            <a:endParaRPr lang="en-US" sz="3000" dirty="0" smtClean="0"/>
          </a:p>
          <a:p>
            <a:pPr marL="292100" indent="-292100">
              <a:tabLst>
                <a:tab pos="635000" algn="l"/>
              </a:tabLst>
            </a:pPr>
            <a:r>
              <a:rPr lang="en-US" sz="3000" dirty="0" smtClean="0"/>
              <a:t>Chance to share love of geosciences with dedicated, knowledgeable professors</a:t>
            </a:r>
          </a:p>
          <a:p>
            <a:pPr marL="292100" indent="-292100">
              <a:tabLst>
                <a:tab pos="635000" algn="l"/>
              </a:tabLst>
            </a:pPr>
            <a:endParaRPr lang="en-US" sz="3000" dirty="0" smtClean="0"/>
          </a:p>
          <a:p>
            <a:pPr marL="292100" indent="-292100">
              <a:tabLst>
                <a:tab pos="635000" algn="l"/>
              </a:tabLst>
            </a:pPr>
            <a:r>
              <a:rPr lang="en-US" sz="3000" dirty="0" smtClean="0"/>
              <a:t>Opportunity to take the first step to become part of the geoscience profession</a:t>
            </a:r>
          </a:p>
          <a:p>
            <a:endParaRPr lang="en-US" sz="36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1591916"/>
            <a:ext cx="3819939" cy="463849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99512" y="6339365"/>
            <a:ext cx="38166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http://geonews.tamu.edu/images/news/aggies_study_alpine.jpg</a:t>
            </a:r>
          </a:p>
        </p:txBody>
      </p:sp>
    </p:spTree>
    <p:extLst>
      <p:ext uri="{BB962C8B-B14F-4D97-AF65-F5344CB8AC3E}">
        <p14:creationId xmlns:p14="http://schemas.microsoft.com/office/powerpoint/2010/main" val="30913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09888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TS103098889</Template>
  <TotalTime>0</TotalTime>
  <Words>534</Words>
  <Application>Microsoft Office PowerPoint</Application>
  <PresentationFormat>Custom</PresentationFormat>
  <Paragraphs>104</Paragraphs>
  <Slides>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TS103098889</vt:lpstr>
      <vt:lpstr>G-Camp</vt:lpstr>
      <vt:lpstr>PowerPoint Presentation</vt:lpstr>
      <vt:lpstr>The G-Camp Concept</vt:lpstr>
      <vt:lpstr>The Mission of G-Camp</vt:lpstr>
      <vt:lpstr>The G-Camp Approach</vt:lpstr>
      <vt:lpstr>G-Camp:  A Two-Tiered System</vt:lpstr>
      <vt:lpstr>Attending G-Camp</vt:lpstr>
      <vt:lpstr>Why do teachers attend?</vt:lpstr>
      <vt:lpstr>Why do students attend?</vt:lpstr>
      <vt:lpstr>Where do teachers go?</vt:lpstr>
      <vt:lpstr>The Evolution of G-Camp</vt:lpstr>
      <vt:lpstr>Technology and G-Camp</vt:lpstr>
      <vt:lpstr>G-Camp Sponsors: British Petroleum Chevron Exxon Mobile Conoco Phillips Saudi Aramco Haliburton HESS</vt:lpstr>
      <vt:lpstr>G-Camp Staff: Rick Giardino, Dept. of Geology &amp; Geophysics Jack Vitek, Dept. of Geology &amp; Geophysics Carolyn Schroeder, Center for Math &amp; Science Ed. Kevin Gamache, TAMU Division of Research Fran Giardino, Elementary Teacher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2013-03-29T16:11:52Z</dcterms:created>
  <dcterms:modified xsi:type="dcterms:W3CDTF">2013-04-08T18:48:40Z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