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37" r:id="rId4"/>
    <p:sldId id="356" r:id="rId5"/>
    <p:sldId id="275" r:id="rId6"/>
    <p:sldId id="338" r:id="rId7"/>
    <p:sldId id="339" r:id="rId8"/>
    <p:sldId id="340" r:id="rId9"/>
    <p:sldId id="341" r:id="rId10"/>
    <p:sldId id="348" r:id="rId11"/>
    <p:sldId id="324" r:id="rId12"/>
    <p:sldId id="364" r:id="rId13"/>
    <p:sldId id="349" r:id="rId14"/>
    <p:sldId id="350" r:id="rId15"/>
    <p:sldId id="363" r:id="rId16"/>
    <p:sldId id="360" r:id="rId17"/>
    <p:sldId id="352" r:id="rId18"/>
    <p:sldId id="359" r:id="rId19"/>
    <p:sldId id="320" r:id="rId20"/>
    <p:sldId id="362" r:id="rId21"/>
    <p:sldId id="321" r:id="rId22"/>
    <p:sldId id="29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65" autoAdjust="0"/>
  </p:normalViewPr>
  <p:slideViewPr>
    <p:cSldViewPr>
      <p:cViewPr>
        <p:scale>
          <a:sx n="100" d="100"/>
          <a:sy n="100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3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0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0E19B43-B48C-445E-B22D-688D81F8C56E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7D05F81B-B795-4410-A670-556DEE277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27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19" cy="46524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8" y="0"/>
            <a:ext cx="3038319" cy="46524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C60FC82-6EFB-47B7-A2F7-5A8925DEEAA3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6634"/>
            <a:ext cx="5607362" cy="4182960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054"/>
            <a:ext cx="3038319" cy="46524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8" y="8829054"/>
            <a:ext cx="3038319" cy="46524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79743B4E-2433-449F-A023-CA720BB0AC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4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0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3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14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28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18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02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16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02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9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72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14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46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0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43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9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1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3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1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58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43B4E-2433-449F-A023-CA720BB0AC5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0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3C16D7-E549-4B8A-B473-6ADBB92DBC24}" type="datetimeFigureOut">
              <a:rPr lang="en-US" smtClean="0"/>
              <a:pPr/>
              <a:t>3/29/2013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D86EA0-4DA4-4402-AA27-494817B152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" y="304800"/>
            <a:ext cx="8991600" cy="47244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insights into the Early Cambrian igneous and sedimentary history of the Southern Oklahoma Aulacogen from basement well penetrations.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953000"/>
            <a:ext cx="9144000" cy="1524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5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6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6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Robert E. Puckett Jr., Richard E. Hanson, G. Randy Keller</a:t>
            </a:r>
            <a:r>
              <a:rPr lang="en-US" sz="6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Matthew E. Brueseke, Casey L. Bulen, </a:t>
            </a:r>
            <a:r>
              <a:rPr lang="en-US" sz="6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Amy M. Eschberger, Stanley A. Mertzman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76200"/>
            <a:ext cx="3886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Rhyolite Photomicrographs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94" y="3810000"/>
            <a:ext cx="3950706" cy="2966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3962400" cy="2982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1" y="3819074"/>
            <a:ext cx="3945519" cy="2962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9" y="776824"/>
            <a:ext cx="3937861" cy="29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615279" y="3391956"/>
            <a:ext cx="3147721" cy="42251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6477000"/>
            <a:ext cx="4523286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914400"/>
            <a:ext cx="533400" cy="441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Legend_new_hor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76200"/>
            <a:ext cx="2133600" cy="924560"/>
          </a:xfrm>
          <a:prstGeom prst="rect">
            <a:avLst/>
          </a:prstGeom>
        </p:spPr>
      </p:pic>
      <p:pic>
        <p:nvPicPr>
          <p:cNvPr id="3" name="Picture 2" descr="Discrim_Y_vs_Nb_G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962400"/>
            <a:ext cx="2828042" cy="2743200"/>
          </a:xfrm>
          <a:prstGeom prst="rect">
            <a:avLst/>
          </a:prstGeom>
        </p:spPr>
      </p:pic>
      <p:pic>
        <p:nvPicPr>
          <p:cNvPr id="5" name="Picture 4" descr="RockType_Nb-Y_vs_Zr-Ti_G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126036"/>
            <a:ext cx="3212577" cy="2884894"/>
          </a:xfrm>
          <a:prstGeom prst="rect">
            <a:avLst/>
          </a:prstGeom>
        </p:spPr>
      </p:pic>
      <p:pic>
        <p:nvPicPr>
          <p:cNvPr id="6" name="Picture 5" descr="Spider_Primitive_G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445002"/>
            <a:ext cx="3999997" cy="3031998"/>
          </a:xfrm>
          <a:prstGeom prst="rect">
            <a:avLst/>
          </a:prstGeom>
        </p:spPr>
      </p:pic>
      <p:pic>
        <p:nvPicPr>
          <p:cNvPr id="7" name="Picture 6" descr="Discrim_Ga-Al_vs_Zr_GS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8462" y="1066800"/>
            <a:ext cx="3194538" cy="2248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1" y="914400"/>
            <a:ext cx="533399" cy="4495800"/>
          </a:xfrm>
          <a:prstGeom prst="rect">
            <a:avLst/>
          </a:prstGeom>
          <a:noFill/>
        </p:spPr>
        <p:txBody>
          <a:bodyPr vert="vert270" wrap="square" rtlCol="0">
            <a:noAutofit/>
          </a:bodyPr>
          <a:lstStyle/>
          <a:p>
            <a:pPr algn="ctr">
              <a:tabLst>
                <a:tab pos="502920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Rhyolite Geochemistry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045023"/>
            <a:ext cx="325922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Dominantly rhyolites and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peralkaline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rhyolites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650480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Highly fractionated – Depleted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P, Ti - Typical A-type signature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3352800"/>
            <a:ext cx="3147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Typical within Plate, A-type,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consistant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with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emplacement in </a:t>
            </a:r>
            <a:r>
              <a:rPr lang="en-US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laucogen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type setting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4077" y="6580282"/>
            <a:ext cx="6010723" cy="249917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762000" cy="6504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 km Non-Correlated Cross Section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38" y="76200"/>
            <a:ext cx="7736162" cy="6504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553200"/>
            <a:ext cx="6043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Moderate to thick basalt and intermediate flows overlap in time with rhyolite production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876800" y="4800600"/>
            <a:ext cx="4160178" cy="92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iyashi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4" y="3657600"/>
            <a:ext cx="4056856" cy="28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7200" y="6493967"/>
            <a:ext cx="3648756" cy="290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A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3" y="533400"/>
            <a:ext cx="4167793" cy="252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ZrTi vs Nb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200400" cy="252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05400" y="3045023"/>
            <a:ext cx="3520516" cy="4601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2648" y="3059906"/>
            <a:ext cx="3539752" cy="2928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76200"/>
            <a:ext cx="44196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Mafic Rock Geochemistry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648" y="3045023"/>
            <a:ext cx="353975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Samples classified as basalts to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andesites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981980"/>
            <a:ext cx="352051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Samples classified as subalkaline-alkaline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Basalts to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andesites-trachyandesites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77000"/>
            <a:ext cx="364875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Samples plot dominantly as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tholeitic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basalts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4191000" cy="42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876800" y="4800600"/>
            <a:ext cx="4089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 Am Newberry          Sec. 13-T1N-R3W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 Am Williams            Sec. 20-T1N-R2W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 Am Jarman             Sec. 19-T1N-R2W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chita Mountai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522366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avajoe Mountai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23032"/>
            <a:ext cx="5762625" cy="195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3400" y="1831975"/>
            <a:ext cx="5657851" cy="3046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-1538288" y="1766888"/>
            <a:ext cx="3533776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Mafic Rock Geochemistry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ncompatible Trace Element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3439" r="2242" b="7153"/>
          <a:stretch>
            <a:fillRect/>
          </a:stretch>
        </p:blipFill>
        <p:spPr bwMode="auto">
          <a:xfrm>
            <a:off x="685800" y="76200"/>
            <a:ext cx="5334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90" y="2914652"/>
            <a:ext cx="2895599" cy="2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191251" y="3420070"/>
            <a:ext cx="2724149" cy="618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72201" y="3429000"/>
            <a:ext cx="286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 Am Newberry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13-T1N-R3W</a:t>
            </a: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 Am Williams  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20-T1N-R2W</a:t>
            </a: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 Am Jarman     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19-T1N-R2W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566693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 values with rocks sourced from EMI-OIB magma reservoir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734" y="4277380"/>
            <a:ext cx="56046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Samples compared with Wichita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Mtns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mafic rocks indicating that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Roosevelt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Gabbros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may be intrusive equivalent of Arbuckle samples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5105400"/>
            <a:ext cx="6248400" cy="990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0" y="76200"/>
            <a:ext cx="44196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Mafic Rock Geochemistry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William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2296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9053" y="5127248"/>
            <a:ext cx="60306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Chemostratigraphic</a:t>
            </a:r>
            <a:r>
              <a:rPr lang="en-US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Diagram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Three flow packages from Pan Am Williams well. Flow packages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can be geochemically correlated between closely space wells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76200"/>
            <a:ext cx="7848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Phreatomagmatic Interval – Magma in Contact With Ground Water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 American Oil Co. Whyte #1  Sec. 21-T1N-R1W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5" y="838200"/>
            <a:ext cx="8564445" cy="58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76202" y="5486400"/>
            <a:ext cx="2285998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lastic section analysis Slide 02.27.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076" y="76200"/>
            <a:ext cx="6477724" cy="670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0"/>
            <a:ext cx="1877191" cy="1621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1996972"/>
            <a:ext cx="1877191" cy="1432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810000"/>
            <a:ext cx="1877191" cy="139806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1953393" y="1676400"/>
            <a:ext cx="63668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953392" y="2057400"/>
            <a:ext cx="63668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953392" y="4191000"/>
            <a:ext cx="63668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2" y="5486400"/>
            <a:ext cx="22044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Clastic Interval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 Am Jarman #1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Sec. 24-T1N-R3W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8458200" y="228600"/>
            <a:ext cx="0" cy="2438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458200" y="3124200"/>
            <a:ext cx="0" cy="2514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89533" y="27548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395 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8579"/>
            <a:ext cx="2486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(182 m to eroded top of volcanic section)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52400"/>
            <a:ext cx="73152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792 m Cumulative Volcaniclastic Interval Intercalated with Rhyolite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Frankfort Oil Co. Sparks Ranch #1  Sec. 32-T1S-R1W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31146"/>
            <a:ext cx="8458200" cy="57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152400"/>
            <a:ext cx="64008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Schematic  Igneous Stratigraphy, Wichita Mountains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hematic Wichita Mtns igneo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2" y="869211"/>
            <a:ext cx="7467608" cy="5912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4799" y="6248400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Hanson et al. 2011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Modified from  Hogan and Gilbert, 1998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372016" cy="579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28" y="5467806"/>
            <a:ext cx="4005072" cy="1085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6542716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Hanson et al. 2012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762000" cy="6504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 km Non-Correlated Cross Section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38" y="152400"/>
            <a:ext cx="7736162" cy="65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9603"/>
            <a:ext cx="8382001" cy="7547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1"/>
            <a:ext cx="8077200" cy="83099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Representative Wichita Granite Textures from Arbuckle Basement Wells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ranite text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241" y="990600"/>
            <a:ext cx="7679759" cy="578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143000"/>
            <a:ext cx="89916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Southern Oklahoma Aulacogen contains a minimum emplaced volume of  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250,000 km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Igneous activity was strongly bimodal and voluminous.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Felsic magmas were A-type, mafic magmas have an EMI-OIB signature.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Mafic and Felsic volcanism phases overlap.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Eruption products are lava-dominated - Rhyolitic pyroclastic deposits are limited to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thin beds between flows - Basalt pyroclastics originate from phreatomagmatic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eruptions.</a:t>
            </a: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Cratonic-sourced sedimentation into the rift was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 during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volcanism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Spring of 2014 a two-day Field Seminar will be hosted by the Oklahoma Geological Survey on rift-related igneous rocks in the Arbuckle and Wichita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Mountains outcrop areas.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38100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08" y="967509"/>
            <a:ext cx="7143184" cy="56618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67270"/>
            <a:ext cx="838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2251" y="6581001"/>
            <a:ext cx="3747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From Keller et al. 2011, modified from  Casillas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2004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7270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Residual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Gravity Anomaly Map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ndicates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series of large gravity highs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marking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northwestern extent of the Southern Oklahoma A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ulacogen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SOA Velocity Model – Upper Crust</a:t>
            </a:r>
            <a:endParaRPr lang="en-US" sz="3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10600" cy="5091735"/>
          </a:xfrm>
        </p:spPr>
      </p:pic>
      <p:sp>
        <p:nvSpPr>
          <p:cNvPr id="5" name="TextBox 4"/>
          <p:cNvSpPr txBox="1"/>
          <p:nvPr/>
        </p:nvSpPr>
        <p:spPr>
          <a:xfrm>
            <a:off x="7358564" y="6550223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From Keller 2012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29600" cy="5883124"/>
          </a:xfrm>
        </p:spPr>
      </p:pic>
      <p:sp>
        <p:nvSpPr>
          <p:cNvPr id="8" name="TextBox 7"/>
          <p:cNvSpPr txBox="1"/>
          <p:nvPr/>
        </p:nvSpPr>
        <p:spPr>
          <a:xfrm>
            <a:off x="4114800" y="6553200"/>
            <a:ext cx="5086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Modified from Hanson et al. 2012, Aulacogen geometry from Keller 2011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52400"/>
            <a:ext cx="83820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Residual Gravity Map &amp; Cambrian Igneous Rock Outcrops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60179"/>
            <a:ext cx="8839200" cy="4916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6563380"/>
            <a:ext cx="477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Surface Geological Map Modified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from Ham et al, 1954, revised by Johnson, 1990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8686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Washita Valley Fault and Overthrust Penetrations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Western  Arbuckle Mountains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718803">
            <a:off x="4092939" y="4235597"/>
            <a:ext cx="12192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42 km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29200" y="4572000"/>
            <a:ext cx="358140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81000" y="2057400"/>
            <a:ext cx="39624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00" y="1752600"/>
            <a:ext cx="4343400" cy="1066800"/>
          </a:xfrm>
          <a:prstGeom prst="rect">
            <a:avLst/>
          </a:prstGeom>
          <a:solidFill>
            <a:srgbClr val="FDF6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 overthrust drilling penetrations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Accessible samples from 29 wells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 km of uncorrelated igneous section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762000" cy="6504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 km Non-Correlated Cross Section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38" y="125318"/>
            <a:ext cx="7736162" cy="65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042416"/>
            <a:ext cx="6912864" cy="5510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28600"/>
            <a:ext cx="82296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Outcrop-Based Generalized Cooling Unit Diagram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Surface Exposures of the Carlton Rhyolite in the Wichita Mountains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6590526"/>
            <a:ext cx="189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From Puckett  et al. 2011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76200"/>
            <a:ext cx="6400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Rhyolite Cooling Unit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 American Oil Co. Moore #1-A Sec.20 T1N-R2W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920769" cy="60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4468</TotalTime>
  <Words>562</Words>
  <Application>Microsoft Office PowerPoint</Application>
  <PresentationFormat>On-screen Show (4:3)</PresentationFormat>
  <Paragraphs>109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New insights into the Early Cambrian igneous and sedimentary history of the Southern Oklahoma Aulacogen from basement well penetrations.  </vt:lpstr>
      <vt:lpstr>PowerPoint Presentation</vt:lpstr>
      <vt:lpstr>PowerPoint Presentation</vt:lpstr>
      <vt:lpstr>SOA Velocity Model – Upper Crust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Schematic  Igneous Stratigraphy, Wichita Mountains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Rift Related Basalts in the Arbuckle Mountains of Oklahoma</dc:title>
  <dc:creator>bpuckett</dc:creator>
  <cp:lastModifiedBy>Bob</cp:lastModifiedBy>
  <cp:revision>422</cp:revision>
  <cp:lastPrinted>2013-03-29T02:02:00Z</cp:lastPrinted>
  <dcterms:created xsi:type="dcterms:W3CDTF">2009-06-22T19:24:50Z</dcterms:created>
  <dcterms:modified xsi:type="dcterms:W3CDTF">2013-03-29T21:32:52Z</dcterms:modified>
</cp:coreProperties>
</file>