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8"/>
  </p:notesMasterIdLst>
  <p:sldIdLst>
    <p:sldId id="317" r:id="rId2"/>
    <p:sldId id="623" r:id="rId3"/>
    <p:sldId id="610" r:id="rId4"/>
    <p:sldId id="630" r:id="rId5"/>
    <p:sldId id="629" r:id="rId6"/>
    <p:sldId id="631" r:id="rId7"/>
    <p:sldId id="632" r:id="rId8"/>
    <p:sldId id="633" r:id="rId9"/>
    <p:sldId id="636" r:id="rId10"/>
    <p:sldId id="639" r:id="rId11"/>
    <p:sldId id="638" r:id="rId12"/>
    <p:sldId id="637" r:id="rId13"/>
    <p:sldId id="635" r:id="rId14"/>
    <p:sldId id="640" r:id="rId15"/>
    <p:sldId id="641" r:id="rId16"/>
    <p:sldId id="634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2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2" autoAdjust="0"/>
    <p:restoredTop sz="92562" autoAdjust="0"/>
  </p:normalViewPr>
  <p:slideViewPr>
    <p:cSldViewPr>
      <p:cViewPr>
        <p:scale>
          <a:sx n="103" d="100"/>
          <a:sy n="103" d="100"/>
        </p:scale>
        <p:origin x="-480" y="-80"/>
      </p:cViewPr>
      <p:guideLst>
        <p:guide orient="horz" pos="216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urie:Desktop:Dropbox:JSG:SCGSA%202013:Cosmic,'09-'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en-US">
                <a:solidFill>
                  <a:srgbClr val="000000"/>
                </a:solidFill>
              </a:rPr>
              <a:t>GEO 303 Cosmic Survey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Sheet1!$A$38</c:f>
              <c:strCache>
                <c:ptCount val="1"/>
                <c:pt idx="0">
                  <c:v>Atheist</c:v>
                </c:pt>
              </c:strCache>
            </c:strRef>
          </c:tx>
          <c:invertIfNegative val="0"/>
          <c:cat>
            <c:strRef>
              <c:f>Sheet1!$B$37:$G$37</c:f>
              <c:strCache>
                <c:ptCount val="6"/>
                <c:pt idx="0">
                  <c:v>Fall 2009</c:v>
                </c:pt>
                <c:pt idx="1">
                  <c:v>Spring 2010</c:v>
                </c:pt>
                <c:pt idx="2">
                  <c:v>Fall 2010</c:v>
                </c:pt>
                <c:pt idx="3">
                  <c:v>Spring 2011</c:v>
                </c:pt>
                <c:pt idx="4">
                  <c:v>Fall 2011</c:v>
                </c:pt>
                <c:pt idx="5">
                  <c:v>Spring 2012</c:v>
                </c:pt>
              </c:strCache>
            </c:strRef>
          </c:cat>
          <c:val>
            <c:numRef>
              <c:f>Sheet1!$B$38:$G$38</c:f>
              <c:numCache>
                <c:formatCode>General</c:formatCode>
                <c:ptCount val="6"/>
                <c:pt idx="0">
                  <c:v>16.94214876033058</c:v>
                </c:pt>
                <c:pt idx="1">
                  <c:v>18.30985915492958</c:v>
                </c:pt>
                <c:pt idx="2">
                  <c:v>20.8333333333333</c:v>
                </c:pt>
                <c:pt idx="3">
                  <c:v>16.86046511627907</c:v>
                </c:pt>
                <c:pt idx="4">
                  <c:v>20.45454545454545</c:v>
                </c:pt>
                <c:pt idx="5">
                  <c:v>21.875</c:v>
                </c:pt>
              </c:numCache>
            </c:numRef>
          </c:val>
        </c:ser>
        <c:ser>
          <c:idx val="1"/>
          <c:order val="1"/>
          <c:tx>
            <c:strRef>
              <c:f>Sheet1!$A$39</c:f>
              <c:strCache>
                <c:ptCount val="1"/>
                <c:pt idx="0">
                  <c:v>Evolutionist</c:v>
                </c:pt>
              </c:strCache>
            </c:strRef>
          </c:tx>
          <c:invertIfNegative val="0"/>
          <c:cat>
            <c:strRef>
              <c:f>Sheet1!$B$37:$G$37</c:f>
              <c:strCache>
                <c:ptCount val="6"/>
                <c:pt idx="0">
                  <c:v>Fall 2009</c:v>
                </c:pt>
                <c:pt idx="1">
                  <c:v>Spring 2010</c:v>
                </c:pt>
                <c:pt idx="2">
                  <c:v>Fall 2010</c:v>
                </c:pt>
                <c:pt idx="3">
                  <c:v>Spring 2011</c:v>
                </c:pt>
                <c:pt idx="4">
                  <c:v>Fall 2011</c:v>
                </c:pt>
                <c:pt idx="5">
                  <c:v>Spring 2012</c:v>
                </c:pt>
              </c:strCache>
            </c:strRef>
          </c:cat>
          <c:val>
            <c:numRef>
              <c:f>Sheet1!$B$39:$G$39</c:f>
              <c:numCache>
                <c:formatCode>General</c:formatCode>
                <c:ptCount val="6"/>
                <c:pt idx="0">
                  <c:v>53.30578512396694</c:v>
                </c:pt>
                <c:pt idx="1">
                  <c:v>50.23474178403755</c:v>
                </c:pt>
                <c:pt idx="2">
                  <c:v>50.0</c:v>
                </c:pt>
                <c:pt idx="3">
                  <c:v>46.51162790697674</c:v>
                </c:pt>
                <c:pt idx="4">
                  <c:v>50.90909090909091</c:v>
                </c:pt>
                <c:pt idx="5">
                  <c:v>47.5</c:v>
                </c:pt>
              </c:numCache>
            </c:numRef>
          </c:val>
        </c:ser>
        <c:ser>
          <c:idx val="2"/>
          <c:order val="2"/>
          <c:tx>
            <c:strRef>
              <c:f>Sheet1!$A$40</c:f>
              <c:strCache>
                <c:ptCount val="1"/>
                <c:pt idx="0">
                  <c:v>Creationist</c:v>
                </c:pt>
              </c:strCache>
            </c:strRef>
          </c:tx>
          <c:invertIfNegative val="0"/>
          <c:cat>
            <c:strRef>
              <c:f>Sheet1!$B$37:$G$37</c:f>
              <c:strCache>
                <c:ptCount val="6"/>
                <c:pt idx="0">
                  <c:v>Fall 2009</c:v>
                </c:pt>
                <c:pt idx="1">
                  <c:v>Spring 2010</c:v>
                </c:pt>
                <c:pt idx="2">
                  <c:v>Fall 2010</c:v>
                </c:pt>
                <c:pt idx="3">
                  <c:v>Spring 2011</c:v>
                </c:pt>
                <c:pt idx="4">
                  <c:v>Fall 2011</c:v>
                </c:pt>
                <c:pt idx="5">
                  <c:v>Spring 2012</c:v>
                </c:pt>
              </c:strCache>
            </c:strRef>
          </c:cat>
          <c:val>
            <c:numRef>
              <c:f>Sheet1!$B$40:$G$40</c:f>
              <c:numCache>
                <c:formatCode>General</c:formatCode>
                <c:ptCount val="6"/>
                <c:pt idx="0">
                  <c:v>9.09090909090909</c:v>
                </c:pt>
                <c:pt idx="1">
                  <c:v>5.633802816901405</c:v>
                </c:pt>
                <c:pt idx="2">
                  <c:v>6.666666666666667</c:v>
                </c:pt>
                <c:pt idx="3">
                  <c:v>8.13953488372093</c:v>
                </c:pt>
                <c:pt idx="4">
                  <c:v>8.181818181818171</c:v>
                </c:pt>
                <c:pt idx="5">
                  <c:v>6.25</c:v>
                </c:pt>
              </c:numCache>
            </c:numRef>
          </c:val>
        </c:ser>
        <c:ser>
          <c:idx val="3"/>
          <c:order val="3"/>
          <c:tx>
            <c:strRef>
              <c:f>Sheet1!$A$41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cat>
            <c:strRef>
              <c:f>Sheet1!$B$37:$G$37</c:f>
              <c:strCache>
                <c:ptCount val="6"/>
                <c:pt idx="0">
                  <c:v>Fall 2009</c:v>
                </c:pt>
                <c:pt idx="1">
                  <c:v>Spring 2010</c:v>
                </c:pt>
                <c:pt idx="2">
                  <c:v>Fall 2010</c:v>
                </c:pt>
                <c:pt idx="3">
                  <c:v>Spring 2011</c:v>
                </c:pt>
                <c:pt idx="4">
                  <c:v>Fall 2011</c:v>
                </c:pt>
                <c:pt idx="5">
                  <c:v>Spring 2012</c:v>
                </c:pt>
              </c:strCache>
            </c:strRef>
          </c:cat>
          <c:val>
            <c:numRef>
              <c:f>Sheet1!$B$41:$G$41</c:f>
              <c:numCache>
                <c:formatCode>General</c:formatCode>
                <c:ptCount val="6"/>
                <c:pt idx="0">
                  <c:v>8.264462809917354</c:v>
                </c:pt>
                <c:pt idx="1">
                  <c:v>9.85915492957747</c:v>
                </c:pt>
                <c:pt idx="2">
                  <c:v>11.25</c:v>
                </c:pt>
                <c:pt idx="3">
                  <c:v>13.95348837209302</c:v>
                </c:pt>
                <c:pt idx="4">
                  <c:v>9.09090909090909</c:v>
                </c:pt>
                <c:pt idx="5">
                  <c:v>13.125</c:v>
                </c:pt>
              </c:numCache>
            </c:numRef>
          </c:val>
        </c:ser>
        <c:ser>
          <c:idx val="4"/>
          <c:order val="4"/>
          <c:tx>
            <c:strRef>
              <c:f>Sheet1!$A$42</c:f>
              <c:strCache>
                <c:ptCount val="1"/>
                <c:pt idx="0">
                  <c:v>Don't care</c:v>
                </c:pt>
              </c:strCache>
            </c:strRef>
          </c:tx>
          <c:invertIfNegative val="0"/>
          <c:cat>
            <c:strRef>
              <c:f>Sheet1!$B$37:$G$37</c:f>
              <c:strCache>
                <c:ptCount val="6"/>
                <c:pt idx="0">
                  <c:v>Fall 2009</c:v>
                </c:pt>
                <c:pt idx="1">
                  <c:v>Spring 2010</c:v>
                </c:pt>
                <c:pt idx="2">
                  <c:v>Fall 2010</c:v>
                </c:pt>
                <c:pt idx="3">
                  <c:v>Spring 2011</c:v>
                </c:pt>
                <c:pt idx="4">
                  <c:v>Fall 2011</c:v>
                </c:pt>
                <c:pt idx="5">
                  <c:v>Spring 2012</c:v>
                </c:pt>
              </c:strCache>
            </c:strRef>
          </c:cat>
          <c:val>
            <c:numRef>
              <c:f>Sheet1!$B$42:$G$42</c:f>
              <c:numCache>
                <c:formatCode>General</c:formatCode>
                <c:ptCount val="6"/>
                <c:pt idx="0">
                  <c:v>2.892561983471074</c:v>
                </c:pt>
                <c:pt idx="1">
                  <c:v>0.938967136150235</c:v>
                </c:pt>
                <c:pt idx="2">
                  <c:v>1.666666666666667</c:v>
                </c:pt>
                <c:pt idx="3">
                  <c:v>2.906976744186046</c:v>
                </c:pt>
                <c:pt idx="4">
                  <c:v>0.454545454545454</c:v>
                </c:pt>
                <c:pt idx="5">
                  <c:v>0.625</c:v>
                </c:pt>
              </c:numCache>
            </c:numRef>
          </c:val>
        </c:ser>
        <c:ser>
          <c:idx val="5"/>
          <c:order val="5"/>
          <c:tx>
            <c:strRef>
              <c:f>Sheet1!$A$43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Sheet1!$B$37:$G$37</c:f>
              <c:strCache>
                <c:ptCount val="6"/>
                <c:pt idx="0">
                  <c:v>Fall 2009</c:v>
                </c:pt>
                <c:pt idx="1">
                  <c:v>Spring 2010</c:v>
                </c:pt>
                <c:pt idx="2">
                  <c:v>Fall 2010</c:v>
                </c:pt>
                <c:pt idx="3">
                  <c:v>Spring 2011</c:v>
                </c:pt>
                <c:pt idx="4">
                  <c:v>Fall 2011</c:v>
                </c:pt>
                <c:pt idx="5">
                  <c:v>Spring 2012</c:v>
                </c:pt>
              </c:strCache>
            </c:strRef>
          </c:cat>
          <c:val>
            <c:numRef>
              <c:f>Sheet1!$B$43:$G$43</c:f>
              <c:numCache>
                <c:formatCode>General</c:formatCode>
                <c:ptCount val="6"/>
                <c:pt idx="0">
                  <c:v>9.50413223140496</c:v>
                </c:pt>
                <c:pt idx="1">
                  <c:v>15.02347417840376</c:v>
                </c:pt>
                <c:pt idx="2">
                  <c:v>9.583333333333333</c:v>
                </c:pt>
                <c:pt idx="3">
                  <c:v>11.6279069767442</c:v>
                </c:pt>
                <c:pt idx="4">
                  <c:v>10.90909090909091</c:v>
                </c:pt>
                <c:pt idx="5">
                  <c:v>10.625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5688"/>
        <c:axId val="90750392"/>
      </c:barChart>
      <c:catAx>
        <c:axId val="2505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r>
                  <a:rPr lang="en-US" sz="1400">
                    <a:solidFill>
                      <a:srgbClr val="000000"/>
                    </a:solidFill>
                  </a:rPr>
                  <a:t>Semester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90750392"/>
        <c:crosses val="autoZero"/>
        <c:auto val="1"/>
        <c:lblAlgn val="ctr"/>
        <c:lblOffset val="100"/>
        <c:noMultiLvlLbl val="0"/>
      </c:catAx>
      <c:valAx>
        <c:axId val="907503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solidFill>
                      <a:srgbClr val="000000"/>
                    </a:solidFill>
                  </a:defRPr>
                </a:pPr>
                <a:r>
                  <a:rPr lang="en-US" sz="1400">
                    <a:solidFill>
                      <a:srgbClr val="000000"/>
                    </a:solidFill>
                  </a:rPr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505688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4409F0B-E9F3-3249-9358-C2FB21644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33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CEC93-79C0-1840-8C97-5F8E7CA8904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Photo courtesy</a:t>
            </a:r>
            <a:r>
              <a:rPr lang="en-US" baseline="0" dirty="0" smtClean="0">
                <a:cs typeface="+mn-cs"/>
              </a:rPr>
              <a:t> of Leon E Long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link.springer.com</a:t>
            </a:r>
            <a:r>
              <a:rPr lang="en-US" dirty="0" smtClean="0"/>
              <a:t>/article/10.1007/s12052-010-0298-x/</a:t>
            </a:r>
            <a:r>
              <a:rPr lang="en-US" dirty="0" err="1" smtClean="0"/>
              <a:t>fulltext.html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courtesy of Leon E. 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courtesy of Marc </a:t>
            </a:r>
            <a:r>
              <a:rPr lang="en-US" dirty="0" err="1" smtClean="0"/>
              <a:t>Airhart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FFBA33-1B29-5F4B-A25F-70C96C993D7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three R’s of modern education are from the International Center for Leadership in Education:  http://</a:t>
            </a:r>
            <a:r>
              <a:rPr lang="en-US" baseline="0" dirty="0" err="1" smtClean="0"/>
              <a:t>www.leadered.com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index.html</a:t>
            </a:r>
            <a:r>
              <a:rPr lang="en-US" baseline="0" dirty="0" smtClean="0"/>
              <a:t>, Photo by Laurie </a:t>
            </a:r>
            <a:r>
              <a:rPr lang="en-US" baseline="0" dirty="0" err="1" smtClean="0"/>
              <a:t>Schuur</a:t>
            </a:r>
            <a:r>
              <a:rPr lang="en-US" baseline="0" dirty="0" smtClean="0"/>
              <a:t> Duncan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by Laurie </a:t>
            </a:r>
            <a:r>
              <a:rPr lang="en-US" dirty="0" err="1" smtClean="0"/>
              <a:t>Schuur</a:t>
            </a:r>
            <a:r>
              <a:rPr lang="en-US" dirty="0" smtClean="0"/>
              <a:t> Duncan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Tulane geoscience</a:t>
            </a:r>
            <a:r>
              <a:rPr lang="en-US" baseline="0" dirty="0" smtClean="0"/>
              <a:t> lab: http://</a:t>
            </a:r>
            <a:r>
              <a:rPr lang="en-US" baseline="0" dirty="0" err="1" smtClean="0"/>
              <a:t>tulane.edu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sse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eens</a:t>
            </a:r>
            <a:r>
              <a:rPr lang="en-US" baseline="0" dirty="0" smtClean="0"/>
              <a:t>/courses/physical-geology-</a:t>
            </a:r>
            <a:r>
              <a:rPr lang="en-US" baseline="0" dirty="0" err="1" smtClean="0"/>
              <a:t>laboratory.cfm</a:t>
            </a:r>
            <a:r>
              <a:rPr lang="en-US" baseline="0" dirty="0" smtClean="0"/>
              <a:t>, </a:t>
            </a:r>
            <a:r>
              <a:rPr lang="en-US" dirty="0" smtClean="0"/>
              <a:t>Cal State University Bakersfield, summer program</a:t>
            </a:r>
            <a:r>
              <a:rPr lang="en-US" baseline="0" dirty="0" smtClean="0"/>
              <a:t> </a:t>
            </a:r>
            <a:r>
              <a:rPr lang="en-US" dirty="0" smtClean="0"/>
              <a:t>http://</a:t>
            </a:r>
            <a:r>
              <a:rPr lang="en-US" dirty="0" err="1" smtClean="0"/>
              <a:t>www.csub.edu</a:t>
            </a:r>
            <a:r>
              <a:rPr lang="en-US" dirty="0" smtClean="0"/>
              <a:t>/geology/nsf_summer04.htm, Alaska</a:t>
            </a:r>
            <a:r>
              <a:rPr lang="en-US" baseline="0" dirty="0" smtClean="0"/>
              <a:t> teacher workshop </a:t>
            </a:r>
            <a:r>
              <a:rPr lang="en-US" baseline="0" dirty="0" smtClean="0"/>
              <a:t>project</a:t>
            </a:r>
            <a:r>
              <a:rPr lang="en-US" baseline="0" dirty="0" smtClean="0"/>
              <a:t>: </a:t>
            </a:r>
            <a:r>
              <a:rPr lang="en-US" dirty="0" smtClean="0"/>
              <a:t>http://</a:t>
            </a:r>
            <a:r>
              <a:rPr lang="en-US" dirty="0" err="1" smtClean="0"/>
              <a:t>geointegrations.blogspot.com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baseline="0" dirty="0" smtClean="0"/>
              <a:t>from the Union of Concerned </a:t>
            </a:r>
            <a:r>
              <a:rPr lang="en-US" baseline="0" dirty="0" err="1" smtClean="0"/>
              <a:t>Scientists’s</a:t>
            </a:r>
            <a:r>
              <a:rPr lang="en-US" baseline="0" dirty="0" smtClean="0"/>
              <a:t> webinar on “Bridging the Gap in Understanding Climate Change”: https://s3.amazonaws.com/</a:t>
            </a:r>
            <a:r>
              <a:rPr lang="en-US" baseline="0" dirty="0" err="1" smtClean="0"/>
              <a:t>ucs</a:t>
            </a:r>
            <a:r>
              <a:rPr lang="en-US" baseline="0" dirty="0" smtClean="0"/>
              <a:t>-webinars/Bridging%20the%20Gap%20in%20Understanding%20Climate%20Change/lib/</a:t>
            </a:r>
            <a:r>
              <a:rPr lang="en-US" baseline="0" dirty="0" err="1" smtClean="0"/>
              <a:t>playback.html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Quote and figure</a:t>
            </a:r>
            <a:r>
              <a:rPr lang="en-US" baseline="0" dirty="0" smtClean="0"/>
              <a:t> from the Union of Concerned </a:t>
            </a:r>
            <a:r>
              <a:rPr lang="en-US" baseline="0" dirty="0" err="1" smtClean="0"/>
              <a:t>Scientists’s</a:t>
            </a:r>
            <a:r>
              <a:rPr lang="en-US" baseline="0" dirty="0" smtClean="0"/>
              <a:t> webinar on “Bridging the Gap in Understanding Climate Change”: https://s3.amazonaws.com/</a:t>
            </a:r>
            <a:r>
              <a:rPr lang="en-US" baseline="0" dirty="0" err="1" smtClean="0"/>
              <a:t>ucs</a:t>
            </a:r>
            <a:r>
              <a:rPr lang="en-US" baseline="0" dirty="0" smtClean="0"/>
              <a:t>-webinars/Bridging%20the%20Gap%20in%20Understanding%20Climate%20Change/lib/</a:t>
            </a:r>
            <a:r>
              <a:rPr lang="en-US" baseline="0" dirty="0" err="1" smtClean="0"/>
              <a:t>playback.html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 </a:t>
            </a:r>
            <a:r>
              <a:rPr lang="en-US" dirty="0" smtClean="0"/>
              <a:t>from “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CAPTAIN GEO: LEON LONG’S FIVE DECADES AS TEACHER, SCIENTIST, AND MENTOR,” by Marc </a:t>
            </a:r>
            <a:r>
              <a:rPr lang="en-US" sz="1200" b="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Airhart</a:t>
            </a:r>
            <a:r>
              <a:rPr lang="en-US" sz="1200" b="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http://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www.jsg.utexas.edu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/news/2012/11/captain-geo-leon-longs-five-decades-as-teacher-scientist-and-mentor/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courtesy of Leon E 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geosociety.files.wordpress.com</a:t>
            </a:r>
            <a:r>
              <a:rPr lang="en-US" dirty="0" smtClean="0"/>
              <a:t>/2013/01/antarctica-and-scotia-arc-tectonics-jsg-gsa-group-photo-2.jpg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409F0B-E9F3-3249-9358-C2FB21644F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1066800"/>
            <a:ext cx="4648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886200"/>
            <a:ext cx="4267200" cy="16764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B0E9-E2F0-E845-BB22-8A998BA05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2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13E3-7EC9-694C-A558-3E7A06B7F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3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C512-DE94-5341-B1CF-FC4DC0A7D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6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4D09-B9AD-6B4B-96F7-A63F9BF44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14B83-5DEE-4D41-B696-8F3D16E7D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3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D3B4-631E-3E41-B71B-217985772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D3660-620B-A140-8D2A-3300FEC56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0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1764D-7244-5340-988C-29F553BF4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5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4CA6F-4EBA-EB40-9C66-8CAC2E22D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5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6BE-B6E3-914D-A8A4-418E8958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7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7115-6012-D04F-8617-96CB4B30D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2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B12AFD6-C82B-0446-9CDF-997F1AF73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1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20704"/>
              </p:ext>
            </p:extLst>
          </p:nvPr>
        </p:nvGraphicFramePr>
        <p:xfrm>
          <a:off x="114300" y="1"/>
          <a:ext cx="8915400" cy="1239476"/>
        </p:xfrm>
        <a:graphic>
          <a:graphicData uri="http://schemas.openxmlformats.org/drawingml/2006/table">
            <a:tbl>
              <a:tblPr/>
              <a:tblGrid>
                <a:gridCol w="89154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Continuing Leon Long’s Legacy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Innovations in geoscience teaching</a:t>
                      </a:r>
                    </a:p>
                  </a:txBody>
                  <a:tcPr marL="90012" marR="90012" marT="46714" marB="4671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099" name="Rectangle 51"/>
          <p:cNvSpPr>
            <a:spLocks noChangeArrowheads="1"/>
          </p:cNvSpPr>
          <p:nvPr/>
        </p:nvSpPr>
        <p:spPr bwMode="auto">
          <a:xfrm>
            <a:off x="9185275" y="6850063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0" y="5179079"/>
            <a:ext cx="9144000" cy="167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800" dirty="0" smtClean="0">
                <a:latin typeface="Calibri"/>
                <a:cs typeface="Calibri"/>
              </a:rPr>
              <a:t>Laurie </a:t>
            </a:r>
            <a:r>
              <a:rPr lang="en-US" sz="2800" dirty="0" err="1" smtClean="0">
                <a:latin typeface="Calibri"/>
                <a:cs typeface="Calibri"/>
              </a:rPr>
              <a:t>Schuur</a:t>
            </a:r>
            <a:r>
              <a:rPr lang="en-US" sz="2800" dirty="0" smtClean="0">
                <a:latin typeface="Calibri"/>
                <a:cs typeface="Calibri"/>
              </a:rPr>
              <a:t> Duncan and Hilary Clement Olson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dirty="0" smtClean="0">
                <a:latin typeface="Calibri"/>
                <a:cs typeface="Calibri"/>
              </a:rPr>
              <a:t>University of Texas at Austin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dirty="0" smtClean="0">
                <a:latin typeface="Calibri"/>
                <a:cs typeface="Calibri"/>
              </a:rPr>
              <a:t> Jackson School of Geosciences</a:t>
            </a:r>
            <a:endParaRPr lang="en-US" sz="8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sz="1800" dirty="0" smtClean="0">
                <a:latin typeface="Calibri"/>
                <a:cs typeface="Calibri"/>
              </a:rPr>
              <a:t>Contact us at </a:t>
            </a:r>
            <a:r>
              <a:rPr lang="en-US" sz="1800" dirty="0" err="1" smtClean="0">
                <a:latin typeface="Calibri"/>
                <a:cs typeface="Calibri"/>
              </a:rPr>
              <a:t>laurieduncan@jsg.utexas.edu</a:t>
            </a:r>
            <a:r>
              <a:rPr lang="en-US" sz="1800" dirty="0" smtClean="0">
                <a:latin typeface="Calibri"/>
                <a:cs typeface="Calibri"/>
              </a:rPr>
              <a:t> and </a:t>
            </a:r>
            <a:r>
              <a:rPr lang="en-US" sz="1800" dirty="0" err="1" smtClean="0">
                <a:latin typeface="Calibri"/>
                <a:cs typeface="Calibri"/>
              </a:rPr>
              <a:t>hilaryclementolson@gmail.com</a:t>
            </a:r>
            <a:endParaRPr lang="en-US" sz="1800" dirty="0" smtClean="0">
              <a:latin typeface="Calibri"/>
              <a:cs typeface="Calibri"/>
            </a:endParaRPr>
          </a:p>
        </p:txBody>
      </p:sp>
      <p:pic>
        <p:nvPicPr>
          <p:cNvPr id="3" name="Picture 2" descr="MVC-001X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295400"/>
            <a:ext cx="5384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What can we learn from a master teacher?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# 3. </a:t>
            </a:r>
            <a:r>
              <a:rPr lang="en-US" sz="3600" b="1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Relevance</a:t>
            </a:r>
            <a:r>
              <a:rPr lang="en-US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and rigor: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Science is a discipline.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80" y="1447800"/>
            <a:ext cx="7362041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2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What can we learn from a master teacher?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# 3. </a:t>
            </a:r>
            <a:r>
              <a:rPr lang="en-US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Rigor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 Sometimes it is good to struggle.</a:t>
            </a:r>
          </a:p>
        </p:txBody>
      </p:sp>
      <p:pic>
        <p:nvPicPr>
          <p:cNvPr id="3" name="Picture 2" descr="Page 378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79" t="50697" r="20131" b="31146"/>
          <a:stretch/>
        </p:blipFill>
        <p:spPr>
          <a:xfrm>
            <a:off x="378883" y="2209800"/>
            <a:ext cx="8386235" cy="29718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3969" y="5410200"/>
            <a:ext cx="9144000" cy="10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400" dirty="0" smtClean="0">
                <a:latin typeface="Calibri"/>
                <a:cs typeface="Calibri"/>
              </a:rPr>
              <a:t>Question #5 from Chapter 18 on Structural Geology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sz="2400" dirty="0" smtClean="0">
                <a:latin typeface="Calibri"/>
                <a:cs typeface="Calibri"/>
              </a:rPr>
              <a:t>In GEOLOGY by Leon Long, 15</a:t>
            </a:r>
            <a:r>
              <a:rPr lang="en-US" sz="2400" baseline="30000" dirty="0" smtClean="0">
                <a:latin typeface="Calibri"/>
                <a:cs typeface="Calibri"/>
              </a:rPr>
              <a:t>th</a:t>
            </a:r>
            <a:r>
              <a:rPr lang="en-US" sz="2400" dirty="0" smtClean="0">
                <a:latin typeface="Calibri"/>
                <a:cs typeface="Calibri"/>
              </a:rPr>
              <a:t> edition</a:t>
            </a:r>
          </a:p>
          <a:p>
            <a:pPr algn="ctr" eaLnBrk="1" hangingPunct="1"/>
            <a:endParaRPr lang="en-US" sz="1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10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What can we learn from a master teacher?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# 3. </a:t>
            </a:r>
            <a:r>
              <a:rPr lang="en-US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Rigor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 Sometimes it is good to struggle.</a:t>
            </a:r>
          </a:p>
        </p:txBody>
      </p:sp>
      <p:pic>
        <p:nvPicPr>
          <p:cNvPr id="2" name="Picture 1" descr="Page 378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10" t="50517" r="16179" b="30192"/>
          <a:stretch/>
        </p:blipFill>
        <p:spPr>
          <a:xfrm>
            <a:off x="389148" y="2133600"/>
            <a:ext cx="8365705" cy="289560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-3969" y="5410200"/>
            <a:ext cx="91440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800" dirty="0" smtClean="0">
                <a:latin typeface="Calibri"/>
                <a:cs typeface="Calibri"/>
              </a:rPr>
              <a:t>How did you do?</a:t>
            </a:r>
          </a:p>
          <a:p>
            <a:pPr algn="ctr" eaLnBrk="1" hangingPunct="1"/>
            <a:endParaRPr lang="en-US" sz="1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81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What can we learn from a master teacher?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# 3. </a:t>
            </a:r>
            <a:r>
              <a:rPr lang="en-US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Rigor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Personal perseverance and scholarship are important.</a:t>
            </a:r>
          </a:p>
        </p:txBody>
      </p:sp>
      <p:pic>
        <p:nvPicPr>
          <p:cNvPr id="2" name="Picture 1" descr="LEL C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50" y="1748138"/>
            <a:ext cx="7626501" cy="48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3253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Leon’s questions for geology students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123277"/>
            <a:ext cx="5410200" cy="550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000" dirty="0" smtClean="0">
                <a:latin typeface="Times"/>
                <a:cs typeface="Times"/>
              </a:rPr>
              <a:t>Can </a:t>
            </a:r>
            <a:r>
              <a:rPr lang="en-US" sz="3000" dirty="0">
                <a:latin typeface="Times"/>
                <a:cs typeface="Times"/>
              </a:rPr>
              <a:t>you handle this difficult technical subject</a:t>
            </a:r>
            <a:r>
              <a:rPr lang="en-US" sz="3000" dirty="0" smtClean="0">
                <a:latin typeface="Times"/>
                <a:cs typeface="Times"/>
              </a:rPr>
              <a:t>?</a:t>
            </a:r>
          </a:p>
          <a:p>
            <a:pPr>
              <a:lnSpc>
                <a:spcPct val="120000"/>
              </a:lnSpc>
            </a:pPr>
            <a:endParaRPr lang="en-US" sz="1200" dirty="0">
              <a:latin typeface="Times"/>
              <a:cs typeface="Times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000" dirty="0">
                <a:latin typeface="Times"/>
                <a:cs typeface="Times"/>
              </a:rPr>
              <a:t>Do you mind working on a scientific problem for which only fragmentary evidence is available</a:t>
            </a:r>
            <a:r>
              <a:rPr lang="en-US" sz="3000" dirty="0" smtClean="0">
                <a:latin typeface="Times"/>
                <a:cs typeface="Times"/>
              </a:rPr>
              <a:t>?</a:t>
            </a:r>
          </a:p>
          <a:p>
            <a:pPr>
              <a:lnSpc>
                <a:spcPct val="120000"/>
              </a:lnSpc>
            </a:pPr>
            <a:endParaRPr lang="en-US" sz="1200" dirty="0" smtClean="0">
              <a:latin typeface="Times"/>
              <a:cs typeface="Times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3000" dirty="0" smtClean="0">
                <a:latin typeface="Times"/>
                <a:cs typeface="Times"/>
              </a:rPr>
              <a:t>Do </a:t>
            </a:r>
            <a:r>
              <a:rPr lang="en-US" sz="3000" dirty="0">
                <a:latin typeface="Times"/>
                <a:cs typeface="Times"/>
              </a:rPr>
              <a:t>you think you would enjoy doing what a geologist does for years and </a:t>
            </a:r>
            <a:r>
              <a:rPr lang="en-US" sz="3000" dirty="0" smtClean="0">
                <a:latin typeface="Times"/>
                <a:cs typeface="Times"/>
              </a:rPr>
              <a:t>years?</a:t>
            </a:r>
          </a:p>
        </p:txBody>
      </p:sp>
      <p:pic>
        <p:nvPicPr>
          <p:cNvPr id="4" name="Picture 3" descr="msea 2009 35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51" y="1524000"/>
            <a:ext cx="3505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3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Leon’s advice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838200"/>
            <a:ext cx="8305800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 smtClean="0">
                <a:latin typeface="Times"/>
                <a:cs typeface="Times"/>
              </a:rPr>
              <a:t>“</a:t>
            </a:r>
            <a:r>
              <a:rPr lang="en-US" sz="3000" dirty="0">
                <a:latin typeface="Times"/>
                <a:cs typeface="Times"/>
              </a:rPr>
              <a:t>As a geologist you can do just about anything with your career in combinations pleasing to you, such as working outdoors or indoors, with computers, writing, doing lab work, field work, </a:t>
            </a:r>
            <a:r>
              <a:rPr lang="en-US" sz="3000" dirty="0" smtClean="0">
                <a:latin typeface="Times"/>
                <a:cs typeface="Times"/>
              </a:rPr>
              <a:t>detailed </a:t>
            </a:r>
            <a:r>
              <a:rPr lang="en-US" sz="3000" dirty="0">
                <a:latin typeface="Times"/>
                <a:cs typeface="Times"/>
              </a:rPr>
              <a:t>or large-scale </a:t>
            </a:r>
            <a:r>
              <a:rPr lang="en-US" sz="3000" dirty="0" smtClean="0">
                <a:latin typeface="Times"/>
                <a:cs typeface="Times"/>
              </a:rPr>
              <a:t>research. Geologists </a:t>
            </a:r>
            <a:r>
              <a:rPr lang="en-US" sz="3000" dirty="0">
                <a:latin typeface="Times"/>
                <a:cs typeface="Times"/>
              </a:rPr>
              <a:t>and geology students alike enjoy an incredible variety of experiences combined with great adventure…and risk. They are nuts about travel, seeing as much of this earth as they can!”</a:t>
            </a:r>
            <a:r>
              <a:rPr lang="en-US" dirty="0">
                <a:latin typeface="Times"/>
                <a:cs typeface="Times"/>
              </a:rPr>
              <a:t>	</a:t>
            </a:r>
            <a:endParaRPr lang="en-US" dirty="0" smtClean="0"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imes"/>
              <a:cs typeface="Times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Times"/>
                <a:cs typeface="Times"/>
              </a:rPr>
              <a:t>	- </a:t>
            </a:r>
            <a:r>
              <a:rPr lang="en-US" sz="2600" dirty="0" smtClean="0">
                <a:latin typeface="Times"/>
                <a:cs typeface="Times"/>
              </a:rPr>
              <a:t>Leon E. Long from the UT Jackson School website</a:t>
            </a:r>
            <a:endParaRPr lang="en-US" sz="2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5505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195536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Calibri"/>
                <a:cs typeface="Calibri"/>
              </a:rPr>
              <a:t>Away we go!</a:t>
            </a:r>
          </a:p>
          <a:p>
            <a:pPr algn="ctr" eaLnBrk="1" hangingPunct="1"/>
            <a:endParaRPr lang="en-US" sz="1000" dirty="0" smtClean="0">
              <a:latin typeface="Calibri"/>
              <a:cs typeface="Calibri"/>
            </a:endParaRPr>
          </a:p>
        </p:txBody>
      </p:sp>
      <p:pic>
        <p:nvPicPr>
          <p:cNvPr id="5" name="Picture 4" descr="DSC_25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294458"/>
            <a:ext cx="2500116" cy="3734741"/>
          </a:xfrm>
          <a:prstGeom prst="rect">
            <a:avLst/>
          </a:prstGeom>
        </p:spPr>
      </p:pic>
      <p:pic>
        <p:nvPicPr>
          <p:cNvPr id="3" name="Picture 2" descr="DSC_252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895600"/>
            <a:ext cx="2230581" cy="3332103"/>
          </a:xfrm>
          <a:prstGeom prst="rect">
            <a:avLst/>
          </a:prstGeom>
        </p:spPr>
      </p:pic>
      <p:pic>
        <p:nvPicPr>
          <p:cNvPr id="4" name="Picture 3" descr="DSC_2526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3124200"/>
            <a:ext cx="2391677" cy="3200400"/>
          </a:xfrm>
          <a:prstGeom prst="rect">
            <a:avLst/>
          </a:prstGeom>
        </p:spPr>
      </p:pic>
      <p:pic>
        <p:nvPicPr>
          <p:cNvPr id="6" name="Picture 5" descr="DSC_252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859" y="1311144"/>
            <a:ext cx="3277541" cy="21940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-24144"/>
            <a:ext cx="9144000" cy="123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en-US" sz="3600" b="1" dirty="0">
                <a:latin typeface="Calibri"/>
                <a:cs typeface="Calibri"/>
              </a:rPr>
              <a:t>Continuing Leon Long’s Legacy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n-US" sz="3200" b="1" dirty="0">
                <a:latin typeface="Calibri"/>
                <a:cs typeface="Calibri"/>
              </a:rPr>
              <a:t>following in his footsteps</a:t>
            </a:r>
          </a:p>
        </p:txBody>
      </p:sp>
    </p:spTree>
    <p:extLst>
      <p:ext uri="{BB962C8B-B14F-4D97-AF65-F5344CB8AC3E}">
        <p14:creationId xmlns:p14="http://schemas.microsoft.com/office/powerpoint/2010/main" val="334822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1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60504"/>
              </p:ext>
            </p:extLst>
          </p:nvPr>
        </p:nvGraphicFramePr>
        <p:xfrm>
          <a:off x="1" y="990600"/>
          <a:ext cx="5714999" cy="5689740"/>
        </p:xfrm>
        <a:graphic>
          <a:graphicData uri="http://schemas.openxmlformats.org/drawingml/2006/table">
            <a:tbl>
              <a:tblPr/>
              <a:tblGrid>
                <a:gridCol w="5714999"/>
              </a:tblGrid>
              <a:tr h="213360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charset="2"/>
                        <a:buChar char=""/>
                        <a:tabLst/>
                        <a:defRPr/>
                      </a:pPr>
                      <a:r>
                        <a:rPr lang="en-US" sz="34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Preservation of pedagogy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charset="2"/>
                        <a:buChar char=""/>
                        <a:tabLst/>
                        <a:defRPr/>
                      </a:pPr>
                      <a:r>
                        <a:rPr lang="en-US" sz="34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High stakes for geoscience teachers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charset="2"/>
                        <a:buChar char=""/>
                        <a:tabLst/>
                        <a:defRPr/>
                      </a:pPr>
                      <a:r>
                        <a:rPr lang="en-US" sz="34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What can we learn from a master teacher?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charset="2"/>
                        <a:buChar char=""/>
                        <a:tabLst/>
                        <a:defRPr/>
                      </a:pPr>
                      <a:r>
                        <a:rPr lang="en-US" sz="34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Relationships</a:t>
                      </a:r>
                      <a:endParaRPr lang="en-US" sz="340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charset="2"/>
                        <a:buChar char=""/>
                        <a:tabLst/>
                        <a:defRPr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Relevance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charset="2"/>
                        <a:buChar char=""/>
                        <a:tabLst/>
                        <a:defRPr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Rigor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charset="2"/>
                        <a:buChar char=""/>
                        <a:tabLst/>
                        <a:defRPr/>
                      </a:pPr>
                      <a:r>
                        <a:rPr kumimoji="0" 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Leon’s advice</a:t>
                      </a:r>
                    </a:p>
                  </a:txBody>
                  <a:tcPr marL="90002" marR="90002" marT="46806" marB="46806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099" name="Rectangle 51"/>
          <p:cNvSpPr>
            <a:spLocks noChangeArrowheads="1"/>
          </p:cNvSpPr>
          <p:nvPr/>
        </p:nvSpPr>
        <p:spPr bwMode="auto">
          <a:xfrm>
            <a:off x="9185275" y="6850063"/>
            <a:ext cx="18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0880"/>
              </p:ext>
            </p:extLst>
          </p:nvPr>
        </p:nvGraphicFramePr>
        <p:xfrm>
          <a:off x="114300" y="-152400"/>
          <a:ext cx="8915400" cy="1143000"/>
        </p:xfrm>
        <a:graphic>
          <a:graphicData uri="http://schemas.openxmlformats.org/drawingml/2006/table">
            <a:tbl>
              <a:tblPr/>
              <a:tblGrid>
                <a:gridCol w="89154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Continuing Leon Long’s Legacy </a:t>
                      </a:r>
                    </a:p>
                  </a:txBody>
                  <a:tcPr marL="90012" marR="90012" marT="46714" marB="4671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DSC_250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7796" y="1600200"/>
            <a:ext cx="357380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3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-308" y="30480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Preservation of Pedagogy</a:t>
            </a:r>
          </a:p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This is the best way to teach and learn geology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949315"/>
            <a:ext cx="9144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 smtClean="0">
                <a:latin typeface="Calibri"/>
                <a:cs typeface="Calibri"/>
              </a:rPr>
              <a:t>Captain Geo explaining cross-cutting relationships among dikes in the Valley Spring Gneiss at Inks Lake State Park, TX</a:t>
            </a:r>
          </a:p>
          <a:p>
            <a:pPr algn="ctr" eaLnBrk="1" hangingPunct="1"/>
            <a:endParaRPr lang="en-US" sz="1000" dirty="0" smtClean="0">
              <a:latin typeface="Calibri"/>
              <a:cs typeface="Calibri"/>
            </a:endParaRPr>
          </a:p>
        </p:txBody>
      </p:sp>
      <p:pic>
        <p:nvPicPr>
          <p:cNvPr id="5" name="Picture 4" descr="DSC_25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480547"/>
            <a:ext cx="6553200" cy="43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6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800" y="2305050"/>
            <a:ext cx="2616200" cy="1962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886200"/>
            <a:ext cx="2057400" cy="2057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33600"/>
            <a:ext cx="2921292" cy="1906143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-308" y="22860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Preservation of Pedagogy</a:t>
            </a:r>
          </a:p>
          <a:p>
            <a:pPr algn="ctr" eaLnBrk="1" hangingPunct="1">
              <a:defRPr/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867400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libri"/>
                <a:cs typeface="Calibri"/>
              </a:rPr>
              <a:t>What is the best way to teach geology in other settings? </a:t>
            </a:r>
          </a:p>
          <a:p>
            <a:pPr algn="ctr" eaLnBrk="1" hangingPunct="1"/>
            <a:r>
              <a:rPr lang="en-US" sz="2800" dirty="0" smtClean="0">
                <a:latin typeface="Calibri"/>
                <a:cs typeface="Calibri"/>
              </a:rPr>
              <a:t>To different audiences? With our own personal styles?</a:t>
            </a:r>
          </a:p>
          <a:p>
            <a:pPr algn="ctr" eaLnBrk="1" hangingPunct="1"/>
            <a:endParaRPr lang="en-US" sz="1000" dirty="0" smtClean="0"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81200" y="914400"/>
            <a:ext cx="5257800" cy="1524000"/>
            <a:chOff x="685800" y="914400"/>
            <a:chExt cx="7391400" cy="1947575"/>
          </a:xfrm>
        </p:grpSpPr>
        <p:pic>
          <p:nvPicPr>
            <p:cNvPr id="2" name="Picture 1" descr="Science Onion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914400"/>
              <a:ext cx="7391400" cy="1947575"/>
            </a:xfrm>
            <a:prstGeom prst="rect">
              <a:avLst/>
            </a:prstGeom>
          </p:spPr>
        </p:pic>
        <p:pic>
          <p:nvPicPr>
            <p:cNvPr id="3" name="Picture 2" descr="onion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2438400"/>
              <a:ext cx="1356935" cy="352803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 bwMode="auto">
          <a:xfrm>
            <a:off x="4038600" y="2286000"/>
            <a:ext cx="281940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133600"/>
            <a:ext cx="1887130" cy="251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191000"/>
            <a:ext cx="2944296" cy="165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7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-308" y="7620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High stakes for geoscience teachers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624840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Calibri"/>
                <a:cs typeface="Calibri"/>
              </a:rPr>
              <a:t>NOAA State of Climate Change Report 2009 </a:t>
            </a:r>
          </a:p>
          <a:p>
            <a:pPr algn="ctr" eaLnBrk="1" hangingPunct="1"/>
            <a:endParaRPr lang="en-US" sz="1000" dirty="0" smtClean="0">
              <a:latin typeface="Calibri"/>
              <a:cs typeface="Calibri"/>
            </a:endParaRPr>
          </a:p>
        </p:txBody>
      </p:sp>
      <p:pic>
        <p:nvPicPr>
          <p:cNvPr id="2" name="Picture 1" descr="climate change indicato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0" y="990600"/>
            <a:ext cx="50706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0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-308" y="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High stakes for geoscience teachers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29200" y="1179255"/>
            <a:ext cx="4114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dirty="0" smtClean="0">
                <a:latin typeface="Calibri"/>
                <a:cs typeface="Calibri"/>
              </a:rPr>
              <a:t>“The public’s appreciation for science is a mile wide and a nanometer thick” </a:t>
            </a:r>
          </a:p>
          <a:p>
            <a:pPr algn="ctr" eaLnBrk="1" hangingPunct="1"/>
            <a:r>
              <a:rPr lang="en-US" sz="3000" dirty="0" smtClean="0">
                <a:latin typeface="Calibri"/>
                <a:cs typeface="Calibri"/>
              </a:rPr>
              <a:t>- </a:t>
            </a:r>
            <a:r>
              <a:rPr lang="en-US" sz="2400" dirty="0" smtClean="0">
                <a:latin typeface="Calibri"/>
                <a:cs typeface="Calibri"/>
              </a:rPr>
              <a:t>Michael Turner, physicist</a:t>
            </a:r>
          </a:p>
          <a:p>
            <a:pPr algn="ctr" eaLnBrk="1" hangingPunct="1"/>
            <a:endParaRPr lang="en-US" sz="1000" dirty="0" smtClean="0">
              <a:latin typeface="Calibri"/>
              <a:cs typeface="Calibri"/>
            </a:endParaRPr>
          </a:p>
        </p:txBody>
      </p:sp>
      <p:pic>
        <p:nvPicPr>
          <p:cNvPr id="5" name="Picture 4" descr="CC trus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1" y="4156017"/>
            <a:ext cx="4800600" cy="2701983"/>
          </a:xfrm>
          <a:prstGeom prst="rect">
            <a:avLst/>
          </a:prstGeom>
        </p:spPr>
      </p:pic>
      <p:pic>
        <p:nvPicPr>
          <p:cNvPr id="6" name="Picture 5" descr="CC public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5138962"/>
            <a:ext cx="2923059" cy="7284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838200"/>
            <a:ext cx="5005851" cy="3550921"/>
            <a:chOff x="-40174" y="838200"/>
            <a:chExt cx="5005851" cy="3550921"/>
          </a:xfrm>
        </p:grpSpPr>
        <p:pic>
          <p:nvPicPr>
            <p:cNvPr id="4" name="Picture 3" descr="CC public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0174" y="838200"/>
              <a:ext cx="5005851" cy="3349204"/>
            </a:xfrm>
            <a:prstGeom prst="rect">
              <a:avLst/>
            </a:prstGeom>
          </p:spPr>
        </p:pic>
        <p:pic>
          <p:nvPicPr>
            <p:cNvPr id="7" name="Picture 6" descr="CC public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0174" y="4114801"/>
              <a:ext cx="4429542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72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What can we learn from a master teacher?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# 1. </a:t>
            </a: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Relationships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are the foundation.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395317"/>
            <a:ext cx="91440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Calibri"/>
                <a:cs typeface="Calibri"/>
              </a:rPr>
              <a:t>“I always marveled at the time Leon spent talking to students, until I realized one day, he wasn’t </a:t>
            </a:r>
            <a:r>
              <a:rPr lang="en-US" sz="2800" i="1" dirty="0" smtClean="0">
                <a:latin typeface="Calibri"/>
                <a:cs typeface="Calibri"/>
              </a:rPr>
              <a:t>talking</a:t>
            </a:r>
            <a:r>
              <a:rPr lang="en-US" sz="2800" dirty="0" smtClean="0">
                <a:latin typeface="Calibri"/>
                <a:cs typeface="Calibri"/>
              </a:rPr>
              <a:t> to them. He was </a:t>
            </a:r>
            <a:r>
              <a:rPr lang="en-US" sz="2800" i="1" dirty="0" smtClean="0">
                <a:latin typeface="Calibri"/>
                <a:cs typeface="Calibri"/>
              </a:rPr>
              <a:t>listening</a:t>
            </a:r>
            <a:r>
              <a:rPr lang="en-US" sz="2800" dirty="0" smtClean="0">
                <a:latin typeface="Calibri"/>
                <a:cs typeface="Calibri"/>
              </a:rPr>
              <a:t> to them.” – Professor Dan Barker, UTDGS</a:t>
            </a:r>
          </a:p>
          <a:p>
            <a:pPr algn="ctr" eaLnBrk="1" hangingPunct="1"/>
            <a:endParaRPr lang="en-US" sz="1000" dirty="0" smtClean="0">
              <a:latin typeface="Calibri"/>
              <a:cs typeface="Calibri"/>
            </a:endParaRPr>
          </a:p>
        </p:txBody>
      </p:sp>
      <p:pic>
        <p:nvPicPr>
          <p:cNvPr id="2" name="Picture 1" descr="DSC_250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339" y="1295660"/>
            <a:ext cx="5723323" cy="39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6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219200" y="1828800"/>
            <a:ext cx="6781800" cy="4800600"/>
          </a:xfrm>
          <a:prstGeom prst="rect">
            <a:avLst/>
          </a:prstGeom>
          <a:solidFill>
            <a:srgbClr val="FFFFFF"/>
          </a:solidFill>
          <a:ln>
            <a:solidFill>
              <a:schemeClr val="tx2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What can we learn from a master teacher?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# 2. </a:t>
            </a:r>
            <a:r>
              <a:rPr lang="en-US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Relevance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 Topics that are personally meaningful are more interesting.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41306076"/>
              </p:ext>
            </p:extLst>
          </p:nvPr>
        </p:nvGraphicFramePr>
        <p:xfrm>
          <a:off x="1371600" y="1828800"/>
          <a:ext cx="6477000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733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noFill/>
          <a:ln>
            <a:noFill/>
          </a:ln>
          <a:effectLst>
            <a:outerShdw blurRad="50800" dist="12700" dir="960015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What can we learn from a master teacher?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# 2. </a:t>
            </a:r>
            <a:r>
              <a:rPr lang="en-US" sz="3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Relevance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 Exuberance is infectious.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1600200"/>
            <a:ext cx="7261399" cy="45876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1219200"/>
            <a:ext cx="1848361" cy="1524000"/>
          </a:xfrm>
          <a:prstGeom prst="rect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5257800" y="2743200"/>
            <a:ext cx="1524000" cy="9144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304002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 smtClean="0">
                <a:latin typeface="Calibri"/>
                <a:cs typeface="Calibri"/>
              </a:rPr>
              <a:t>125</a:t>
            </a:r>
            <a:r>
              <a:rPr lang="en-US" sz="2200" baseline="30000" dirty="0" smtClean="0">
                <a:latin typeface="Calibri"/>
                <a:cs typeface="Calibri"/>
              </a:rPr>
              <a:t>th</a:t>
            </a:r>
            <a:r>
              <a:rPr lang="en-US" sz="2200" dirty="0" smtClean="0">
                <a:latin typeface="Calibri"/>
                <a:cs typeface="Calibri"/>
              </a:rPr>
              <a:t> Anniversary Expedition of the Geological Society of America, Antarctica</a:t>
            </a:r>
          </a:p>
          <a:p>
            <a:pPr algn="ctr" eaLnBrk="1" hangingPunct="1"/>
            <a:endParaRPr lang="en-US" sz="1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37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Custom 1">
      <a:dk1>
        <a:srgbClr val="000000"/>
      </a:dk1>
      <a:lt1>
        <a:srgbClr val="FFFFFF"/>
      </a:lt1>
      <a:dk2>
        <a:srgbClr val="A2B3DD"/>
      </a:dk2>
      <a:lt2>
        <a:srgbClr val="FFFFFF"/>
      </a:lt2>
      <a:accent1>
        <a:srgbClr val="FF6600"/>
      </a:accent1>
      <a:accent2>
        <a:srgbClr val="FFCC00"/>
      </a:accent2>
      <a:accent3>
        <a:srgbClr val="CED6EB"/>
      </a:accent3>
      <a:accent4>
        <a:srgbClr val="DADADA"/>
      </a:accent4>
      <a:accent5>
        <a:srgbClr val="FFB8AA"/>
      </a:accent5>
      <a:accent6>
        <a:srgbClr val="E7B900"/>
      </a:accent6>
      <a:hlink>
        <a:srgbClr val="33CCCC"/>
      </a:hlink>
      <a:folHlink>
        <a:srgbClr val="36CC64"/>
      </a:folHlink>
    </a:clrScheme>
    <a:fontScheme name="Glob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Globe 1">
        <a:dk1>
          <a:srgbClr val="808080"/>
        </a:dk1>
        <a:lt1>
          <a:srgbClr val="FFFFFF"/>
        </a:lt1>
        <a:dk2>
          <a:srgbClr val="4A76B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B1BDDC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808080"/>
        </a:dk1>
        <a:lt1>
          <a:srgbClr val="FFFFFF"/>
        </a:lt1>
        <a:dk2>
          <a:srgbClr val="4A76BF"/>
        </a:dk2>
        <a:lt2>
          <a:srgbClr val="FFFFFF"/>
        </a:lt2>
        <a:accent1>
          <a:srgbClr val="99CCFF"/>
        </a:accent1>
        <a:accent2>
          <a:srgbClr val="CCCCFF"/>
        </a:accent2>
        <a:accent3>
          <a:srgbClr val="B1BDDC"/>
        </a:accent3>
        <a:accent4>
          <a:srgbClr val="DADADA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2004:Templates:Presentations:Designs:Globe</Template>
  <TotalTime>19455</TotalTime>
  <Words>848</Words>
  <Application>Microsoft Macintosh PowerPoint</Application>
  <PresentationFormat>On-screen Show (4:3)</PresentationFormat>
  <Paragraphs>88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Laurie Duncan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 and  FUNDAMENTAL CONCEPTS</dc:title>
  <cp:lastModifiedBy>Laurie Duncan</cp:lastModifiedBy>
  <cp:revision>428</cp:revision>
  <dcterms:modified xsi:type="dcterms:W3CDTF">2013-05-04T22:33:36Z</dcterms:modified>
</cp:coreProperties>
</file>