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61" r:id="rId3"/>
    <p:sldId id="268" r:id="rId4"/>
    <p:sldId id="258" r:id="rId5"/>
    <p:sldId id="262" r:id="rId6"/>
    <p:sldId id="263" r:id="rId7"/>
    <p:sldId id="259" r:id="rId8"/>
    <p:sldId id="264" r:id="rId9"/>
    <p:sldId id="266" r:id="rId10"/>
    <p:sldId id="265" r:id="rId11"/>
    <p:sldId id="260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4C70D-6910-49A8-8EFE-C56BE3C555FE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C0635-3407-4407-A4FB-8055E3E4A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08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DC3E-BD6F-4726-8BA6-0081E3F8AF53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5037-071F-4837-8A1B-629586D42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4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DC3E-BD6F-4726-8BA6-0081E3F8AF53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5037-071F-4837-8A1B-629586D42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0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DC3E-BD6F-4726-8BA6-0081E3F8AF53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5037-071F-4837-8A1B-629586D42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6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DC3E-BD6F-4726-8BA6-0081E3F8AF53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5037-071F-4837-8A1B-629586D42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7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DC3E-BD6F-4726-8BA6-0081E3F8AF53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5037-071F-4837-8A1B-629586D42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37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DC3E-BD6F-4726-8BA6-0081E3F8AF53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5037-071F-4837-8A1B-629586D42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69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DC3E-BD6F-4726-8BA6-0081E3F8AF53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5037-071F-4837-8A1B-629586D42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DC3E-BD6F-4726-8BA6-0081E3F8AF53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5037-071F-4837-8A1B-629586D42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4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DC3E-BD6F-4726-8BA6-0081E3F8AF53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5037-071F-4837-8A1B-629586D42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90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DC3E-BD6F-4726-8BA6-0081E3F8AF53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5037-071F-4837-8A1B-629586D42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4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DC3E-BD6F-4726-8BA6-0081E3F8AF53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5037-071F-4837-8A1B-629586D42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4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BDC3E-BD6F-4726-8BA6-0081E3F8AF53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55037-071F-4837-8A1B-629586D42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596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Investigating &amp; Improving Conceptions of Temporal Duration Using Computer Animations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828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Kim A. Cheek</a:t>
            </a:r>
          </a:p>
          <a:p>
            <a:r>
              <a:rPr lang="en-US" dirty="0" smtClean="0"/>
              <a:t>University of North Florida</a:t>
            </a:r>
          </a:p>
          <a:p>
            <a:r>
              <a:rPr lang="en-US" dirty="0" smtClean="0"/>
              <a:t>Southeastern Section Geological Society of America</a:t>
            </a:r>
          </a:p>
          <a:p>
            <a:r>
              <a:rPr lang="en-US" dirty="0" smtClean="0"/>
              <a:t>March 20, 2013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0"/>
            <a:ext cx="4038600" cy="164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42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Geoscience Vocabulary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1564340"/>
              </p:ext>
            </p:extLst>
          </p:nvPr>
        </p:nvGraphicFramePr>
        <p:xfrm>
          <a:off x="457200" y="1600200"/>
          <a:ext cx="82296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Term</a:t>
                      </a:r>
                      <a:r>
                        <a:rPr lang="en-US" sz="2400" baseline="0" dirty="0" smtClean="0"/>
                        <a:t> Used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Frequency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Before Animations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Erosion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Anticline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Metamorphosis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Sediment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After Animations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Deposition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(Rate)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596" y="5303520"/>
            <a:ext cx="1526404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41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Tendency to view spatial size &amp; temporal duration as co-varying</a:t>
            </a:r>
          </a:p>
          <a:p>
            <a:r>
              <a:rPr lang="en-US" dirty="0" smtClean="0"/>
              <a:t>Better performance following simple real-time animations</a:t>
            </a:r>
          </a:p>
          <a:p>
            <a:r>
              <a:rPr lang="en-US" dirty="0" smtClean="0"/>
              <a:t>Increased use of relevant geoscience terms after animations </a:t>
            </a:r>
          </a:p>
          <a:p>
            <a:r>
              <a:rPr lang="en-US" dirty="0" smtClean="0"/>
              <a:t>Further exploration of use of spatial metaphors for temporal duration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596" y="5303520"/>
            <a:ext cx="1526404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36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Animations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8437120"/>
              </p:ext>
            </p:extLst>
          </p:nvPr>
        </p:nvGraphicFramePr>
        <p:xfrm>
          <a:off x="457200" y="1600200"/>
          <a:ext cx="82296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Animation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% Correct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56%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29%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79%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164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Category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proportionality of size &amp; duration</a:t>
            </a:r>
          </a:p>
          <a:p>
            <a:r>
              <a:rPr lang="en-US" dirty="0" smtClean="0"/>
              <a:t>Inverse proportionality of rate &amp; duration</a:t>
            </a:r>
          </a:p>
          <a:p>
            <a:r>
              <a:rPr lang="en-US" dirty="0" smtClean="0"/>
              <a:t>Subjective, qualitative impression</a:t>
            </a:r>
          </a:p>
          <a:p>
            <a:r>
              <a:rPr lang="en-US" dirty="0" smtClean="0"/>
              <a:t>Use of iterated, equivalent temporal units</a:t>
            </a:r>
          </a:p>
          <a:p>
            <a:r>
              <a:rPr lang="en-US" dirty="0" smtClean="0"/>
              <a:t>Relationship of rate &amp; size to duration considered simultaneously when both vary</a:t>
            </a:r>
          </a:p>
        </p:txBody>
      </p:sp>
    </p:spTree>
    <p:extLst>
      <p:ext uri="{BB962C8B-B14F-4D97-AF65-F5344CB8AC3E}">
        <p14:creationId xmlns:p14="http://schemas.microsoft.com/office/powerpoint/2010/main" val="315746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Ascribe relatively short time periods to events (</a:t>
            </a:r>
            <a:r>
              <a:rPr lang="en-US" sz="2800" dirty="0" smtClean="0"/>
              <a:t>Hidalgo &amp; Otero, 2004)</a:t>
            </a:r>
          </a:p>
          <a:p>
            <a:r>
              <a:rPr lang="en-US" dirty="0" smtClean="0"/>
              <a:t>Strata of equal thickness indicate same depositional period </a:t>
            </a:r>
            <a:r>
              <a:rPr lang="en-US" sz="2800" dirty="0" smtClean="0"/>
              <a:t>(</a:t>
            </a:r>
            <a:r>
              <a:rPr lang="en-US" sz="2800" dirty="0" err="1" smtClean="0"/>
              <a:t>Dodick</a:t>
            </a:r>
            <a:r>
              <a:rPr lang="en-US" sz="2800" dirty="0" smtClean="0"/>
              <a:t> &amp; Orion, 2003)</a:t>
            </a:r>
          </a:p>
          <a:p>
            <a:r>
              <a:rPr lang="en-US" dirty="0" smtClean="0"/>
              <a:t>Underestimation of processes requiring long time periods &amp; overestimation of those requiring short ones </a:t>
            </a:r>
            <a:r>
              <a:rPr lang="en-US" sz="2800" dirty="0" smtClean="0"/>
              <a:t>(Lee et al., 2011)</a:t>
            </a:r>
          </a:p>
          <a:p>
            <a:r>
              <a:rPr lang="en-US" dirty="0" smtClean="0"/>
              <a:t>Size = duration </a:t>
            </a:r>
            <a:r>
              <a:rPr lang="en-US" sz="2800" dirty="0" smtClean="0"/>
              <a:t>(Piaget, 1969; </a:t>
            </a:r>
            <a:r>
              <a:rPr lang="en-US" sz="2800" dirty="0" err="1" smtClean="0"/>
              <a:t>Casasanto</a:t>
            </a:r>
            <a:r>
              <a:rPr lang="en-US" sz="2800" dirty="0" smtClean="0"/>
              <a:t> &amp; </a:t>
            </a:r>
            <a:r>
              <a:rPr lang="en-US" sz="2800" dirty="0" err="1" smtClean="0"/>
              <a:t>Boroditsky</a:t>
            </a:r>
            <a:r>
              <a:rPr lang="en-US" sz="2800" dirty="0" smtClean="0"/>
              <a:t>, 2008)</a:t>
            </a:r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905" y="5531485"/>
            <a:ext cx="128509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21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Do geoscience novices equate spatial size with duration for geologic &amp; non-geologic events and processes across a variety of temporal scales?</a:t>
            </a:r>
            <a:endParaRPr lang="en-US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7" y="5105400"/>
            <a:ext cx="1566863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78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17 introductory geoscience students (12 females, 5 males, median age—21 yrs.</a:t>
            </a:r>
          </a:p>
          <a:p>
            <a:r>
              <a:rPr lang="en-US" dirty="0" smtClean="0"/>
              <a:t>Cognitive interviewing: semi-structured, task-based</a:t>
            </a:r>
          </a:p>
          <a:p>
            <a:r>
              <a:rPr lang="en-US" dirty="0" smtClean="0"/>
              <a:t>Qualitative analysis</a:t>
            </a:r>
          </a:p>
          <a:p>
            <a:r>
              <a:rPr lang="en-US" dirty="0" smtClean="0"/>
              <a:t>Task 1 → Task 2 → Task 1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748" y="5173980"/>
            <a:ext cx="1568251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36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1: Sedimentary Line Drawing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0"/>
            <a:ext cx="8686800" cy="4054784"/>
          </a:xfrm>
        </p:spPr>
      </p:pic>
    </p:spTree>
    <p:extLst>
      <p:ext uri="{BB962C8B-B14F-4D97-AF65-F5344CB8AC3E}">
        <p14:creationId xmlns:p14="http://schemas.microsoft.com/office/powerpoint/2010/main" val="108051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2: Computer Animations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2580765" cy="2331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558290"/>
            <a:ext cx="2590799" cy="2340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400" y="4082534"/>
            <a:ext cx="2524237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08565" y="4082534"/>
            <a:ext cx="587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1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086599" y="4082534"/>
            <a:ext cx="587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2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382003" y="6368534"/>
            <a:ext cx="587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3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319" y="5156094"/>
            <a:ext cx="1640681" cy="1674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96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0793287"/>
              </p:ext>
            </p:extLst>
          </p:nvPr>
        </p:nvGraphicFramePr>
        <p:xfrm>
          <a:off x="381000" y="1600198"/>
          <a:ext cx="8458200" cy="4800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550"/>
                <a:gridCol w="2114550"/>
                <a:gridCol w="2114550"/>
                <a:gridCol w="2114550"/>
              </a:tblGrid>
              <a:tr h="1526876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Larger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Smaller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Can’t be Determined</a:t>
                      </a:r>
                      <a:endParaRPr lang="en-US" sz="2800" dirty="0"/>
                    </a:p>
                  </a:txBody>
                  <a:tcPr/>
                </a:tc>
              </a:tr>
              <a:tr h="174684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Task 1 before Animations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</a:tr>
              <a:tr h="152687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Task 1 after Animations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544" y="1"/>
            <a:ext cx="1420456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36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Responses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410614"/>
              </p:ext>
            </p:extLst>
          </p:nvPr>
        </p:nvGraphicFramePr>
        <p:xfrm>
          <a:off x="457200" y="1600200"/>
          <a:ext cx="82296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Response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Before Animations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After Animations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Larger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More layers, wider, more rock than the other one, deeper, bigger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Larger ones in</a:t>
                      </a:r>
                      <a:r>
                        <a:rPr lang="en-US" sz="2000" baseline="0" dirty="0" smtClean="0"/>
                        <a:t> videos generally took longer, size more important than rate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Smaller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Like an anticline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Larger ones faster in videos,</a:t>
                      </a:r>
                      <a:r>
                        <a:rPr lang="en-US" sz="2000" baseline="0" dirty="0" smtClean="0"/>
                        <a:t> smaller layer is more compact &amp; squashed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Can’t be determined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Smaller more broken up, one may</a:t>
                      </a:r>
                      <a:r>
                        <a:rPr lang="en-US" sz="2000" baseline="0" dirty="0" smtClean="0"/>
                        <a:t> be softer or harder,  because layers are different thinner layer may have been eroded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Not there to observe,</a:t>
                      </a:r>
                      <a:r>
                        <a:rPr lang="en-US" sz="2000" baseline="0" dirty="0" smtClean="0"/>
                        <a:t> don’t know about environment or rate of deposition, bigger doesn’t always take longer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81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It showed me that, I guess, we don’t ever know what the environment’s like or what kind of sediment it is, or you know what I mean?  We just can’t make the presupposition that every single sediment will settle at the same rate of time, even though they look the same in that picture. (20 yr.-old female)</a:t>
            </a:r>
            <a:endParaRPr lang="en-US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03838"/>
            <a:ext cx="15240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6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461</Words>
  <Application>Microsoft Office PowerPoint</Application>
  <PresentationFormat>On-screen Show (4:3)</PresentationFormat>
  <Paragraphs>87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Investigating &amp; Improving Conceptions of Temporal Duration Using Computer Animations</vt:lpstr>
      <vt:lpstr>Literature Review</vt:lpstr>
      <vt:lpstr>PowerPoint Presentation</vt:lpstr>
      <vt:lpstr>Methods</vt:lpstr>
      <vt:lpstr>Task 1: Sedimentary Line Drawing</vt:lpstr>
      <vt:lpstr>Task 2: Computer Animations</vt:lpstr>
      <vt:lpstr>Results</vt:lpstr>
      <vt:lpstr>Reasons for Responses</vt:lpstr>
      <vt:lpstr>PowerPoint Presentation</vt:lpstr>
      <vt:lpstr>Use of Geoscience Vocabulary</vt:lpstr>
      <vt:lpstr>Conclusions</vt:lpstr>
      <vt:lpstr>Animations Data</vt:lpstr>
      <vt:lpstr>Category Codes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Dennis</cp:lastModifiedBy>
  <cp:revision>16</cp:revision>
  <cp:lastPrinted>2013-03-18T20:35:44Z</cp:lastPrinted>
  <dcterms:created xsi:type="dcterms:W3CDTF">2013-03-17T19:42:22Z</dcterms:created>
  <dcterms:modified xsi:type="dcterms:W3CDTF">2013-03-18T22:47:47Z</dcterms:modified>
</cp:coreProperties>
</file>