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363" r:id="rId2"/>
    <p:sldId id="364" r:id="rId3"/>
    <p:sldId id="365" r:id="rId4"/>
    <p:sldId id="366" r:id="rId5"/>
    <p:sldId id="341" r:id="rId6"/>
    <p:sldId id="343" r:id="rId7"/>
    <p:sldId id="354" r:id="rId8"/>
    <p:sldId id="336" r:id="rId9"/>
    <p:sldId id="355" r:id="rId10"/>
    <p:sldId id="333" r:id="rId11"/>
    <p:sldId id="352" r:id="rId12"/>
    <p:sldId id="349" r:id="rId13"/>
    <p:sldId id="359" r:id="rId14"/>
    <p:sldId id="344" r:id="rId15"/>
    <p:sldId id="356" r:id="rId16"/>
    <p:sldId id="340" r:id="rId17"/>
    <p:sldId id="357" r:id="rId18"/>
    <p:sldId id="338" r:id="rId19"/>
    <p:sldId id="350" r:id="rId20"/>
    <p:sldId id="368" r:id="rId21"/>
    <p:sldId id="360" r:id="rId22"/>
    <p:sldId id="329" r:id="rId23"/>
    <p:sldId id="367" r:id="rId24"/>
    <p:sldId id="361" r:id="rId25"/>
    <p:sldId id="362" r:id="rId26"/>
    <p:sldId id="345" r:id="rId27"/>
    <p:sldId id="334" r:id="rId28"/>
    <p:sldId id="351" r:id="rId29"/>
    <p:sldId id="346" r:id="rId30"/>
    <p:sldId id="35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528" y="-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32D48-8BB0-2449-B73F-4362D75DAEC1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FD7FD-CA1F-D94F-BDB0-8CDB77A1C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Eclogite</a:t>
            </a:r>
            <a:r>
              <a:rPr lang="en-US" dirty="0" smtClean="0"/>
              <a:t>-rich</a:t>
            </a:r>
            <a:r>
              <a:rPr lang="en-US" baseline="0" dirty="0" smtClean="0"/>
              <a:t> zone within folded/deformed </a:t>
            </a:r>
            <a:r>
              <a:rPr lang="en-US" baseline="0" dirty="0" err="1" smtClean="0"/>
              <a:t>blueschist</a:t>
            </a:r>
            <a:r>
              <a:rPr lang="en-US" baseline="0" dirty="0" smtClean="0"/>
              <a:t>, Jenner Beach December 2013 (Ben Edwards).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933AF-6870-454B-8177-637DD18726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69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FD7FD-CA1F-D94F-BDB0-8CDB77A1C63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9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FD7FD-CA1F-D94F-BDB0-8CDB77A1C63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77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FD7FD-CA1F-D94F-BDB0-8CDB77A1C63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77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FD7FD-CA1F-D94F-BDB0-8CDB77A1C63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77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FD7FD-CA1F-D94F-BDB0-8CDB77A1C63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77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FD7FD-CA1F-D94F-BDB0-8CDB77A1C63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9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FD7FD-CA1F-D94F-BDB0-8CDB77A1C63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9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FD7FD-CA1F-D94F-BDB0-8CDB77A1C63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7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a simplified convergent margin for both oceanic and continental </a:t>
            </a:r>
            <a:r>
              <a:rPr lang="en-US" dirty="0" err="1" smtClean="0"/>
              <a:t>subductions</a:t>
            </a:r>
            <a:r>
              <a:rPr lang="en-US" dirty="0" smtClean="0"/>
              <a:t>. </a:t>
            </a:r>
            <a:br>
              <a:rPr lang="en-US" dirty="0" smtClean="0"/>
            </a:br>
            <a:r>
              <a:rPr lang="en-US" dirty="0" smtClean="0"/>
              <a:t>- Oceanic Crust (OC)</a:t>
            </a:r>
            <a:br>
              <a:rPr lang="en-US" dirty="0" smtClean="0"/>
            </a:br>
            <a:r>
              <a:rPr lang="en-US" dirty="0" smtClean="0"/>
              <a:t>- Continental crust (CC)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Thermal structure is based on a "Cold" oceanic plate </a:t>
            </a:r>
            <a:r>
              <a:rPr lang="en-US" dirty="0" err="1" smtClean="0"/>
              <a:t>subduction</a:t>
            </a:r>
            <a:r>
              <a:rPr lang="en-US" dirty="0" smtClean="0"/>
              <a:t> of NE Japan by van </a:t>
            </a:r>
            <a:r>
              <a:rPr lang="en-US" dirty="0" err="1" smtClean="0"/>
              <a:t>Keken</a:t>
            </a:r>
            <a:r>
              <a:rPr lang="en-US" smtClean="0"/>
              <a:t> et 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FD7FD-CA1F-D94F-BDB0-8CDB77A1C63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0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ED5-1809-ED41-B14A-CC72A428126D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D4F5-7549-8646-9995-30C01B194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ED5-1809-ED41-B14A-CC72A428126D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D4F5-7549-8646-9995-30C01B194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ED5-1809-ED41-B14A-CC72A428126D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D4F5-7549-8646-9995-30C01B194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ED5-1809-ED41-B14A-CC72A428126D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D4F5-7549-8646-9995-30C01B194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ED5-1809-ED41-B14A-CC72A428126D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D4F5-7549-8646-9995-30C01B194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ED5-1809-ED41-B14A-CC72A428126D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D4F5-7549-8646-9995-30C01B194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ED5-1809-ED41-B14A-CC72A428126D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D4F5-7549-8646-9995-30C01B194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ED5-1809-ED41-B14A-CC72A428126D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D4F5-7549-8646-9995-30C01B194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ED5-1809-ED41-B14A-CC72A428126D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D4F5-7549-8646-9995-30C01B194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ED5-1809-ED41-B14A-CC72A428126D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D4F5-7549-8646-9995-30C01B194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ED5-1809-ED41-B14A-CC72A428126D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D4F5-7549-8646-9995-30C01B194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F9ED5-1809-ED41-B14A-CC72A428126D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9D4F5-7549-8646-9995-30C01B194A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1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4.png"/><Relationship Id="rId5" Type="http://schemas.openxmlformats.org/officeDocument/2006/relationships/image" Target="../media/image33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0_6047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89306" y="580690"/>
            <a:ext cx="5743637" cy="5509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Importance of HP and UHP rocks and minerals for understanding when Plate Tectonics Began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Robert J. Stern* and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Tatsuki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Tsujimori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**</a:t>
            </a:r>
          </a:p>
          <a:p>
            <a:endParaRPr lang="en-US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*U Texas Dallas, USA</a:t>
            </a:r>
          </a:p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**Okayama U, Japan</a:t>
            </a:r>
          </a:p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2547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182903" y="192445"/>
            <a:ext cx="7769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/>
                <a:cs typeface="Arial"/>
              </a:rPr>
              <a:t>Blueschists and Glaucophane-bearing eclogites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82903" y="855153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ja-JP" sz="2400" dirty="0" smtClean="0">
              <a:latin typeface="Arial"/>
              <a:cs typeface="Arial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92" y="4378738"/>
            <a:ext cx="4291584" cy="231648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254433" y="1210845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>
                <a:latin typeface="Arial"/>
                <a:cs typeface="Arial"/>
              </a:rPr>
              <a:t>Mostly Pacific-type orogens</a:t>
            </a:r>
          </a:p>
          <a:p>
            <a:r>
              <a:rPr lang="en-US" altLang="ja-JP" dirty="0" smtClean="0">
                <a:latin typeface="Arial"/>
                <a:cs typeface="Arial"/>
              </a:rPr>
              <a:t>(e.g., circum-Pacific) and suture zone (e.g., </a:t>
            </a:r>
            <a:r>
              <a:rPr lang="en-US" altLang="ja-JP" dirty="0" err="1" smtClean="0">
                <a:latin typeface="Arial"/>
                <a:cs typeface="Arial"/>
              </a:rPr>
              <a:t>Tethyan</a:t>
            </a:r>
            <a:r>
              <a:rPr lang="en-US" altLang="ja-JP" dirty="0" smtClean="0">
                <a:latin typeface="Arial"/>
                <a:cs typeface="Arial"/>
              </a:rPr>
              <a:t>); rare collision zone</a:t>
            </a:r>
          </a:p>
          <a:p>
            <a:endParaRPr lang="en-US" altLang="ja-JP" dirty="0" smtClean="0">
              <a:latin typeface="Arial"/>
              <a:cs typeface="Arial"/>
            </a:endParaRPr>
          </a:p>
          <a:p>
            <a:r>
              <a:rPr lang="en-US" altLang="ja-JP" dirty="0" smtClean="0">
                <a:latin typeface="Arial"/>
                <a:cs typeface="Arial"/>
              </a:rPr>
              <a:t>Protoliths: </a:t>
            </a:r>
          </a:p>
          <a:p>
            <a:r>
              <a:rPr lang="en-US" altLang="ja-JP" dirty="0" smtClean="0">
                <a:latin typeface="Arial"/>
                <a:cs typeface="Arial"/>
              </a:rPr>
              <a:t>Accretionary prism (Trench-fill sediments [greywacke], MORB, OIB + </a:t>
            </a:r>
            <a:r>
              <a:rPr lang="en-US" altLang="ja-JP" dirty="0" err="1" smtClean="0">
                <a:latin typeface="Arial"/>
                <a:cs typeface="Arial"/>
              </a:rPr>
              <a:t>reefal</a:t>
            </a:r>
            <a:r>
              <a:rPr lang="en-US" altLang="ja-JP" dirty="0" smtClean="0">
                <a:latin typeface="Arial"/>
                <a:cs typeface="Arial"/>
              </a:rPr>
              <a:t> limestone, Pelagic </a:t>
            </a:r>
            <a:r>
              <a:rPr lang="en-US" altLang="ja-JP" dirty="0">
                <a:latin typeface="Arial"/>
                <a:cs typeface="Arial"/>
              </a:rPr>
              <a:t>sediments </a:t>
            </a:r>
            <a:r>
              <a:rPr lang="en-US" altLang="ja-JP" dirty="0" smtClean="0">
                <a:latin typeface="Arial"/>
                <a:cs typeface="Arial"/>
              </a:rPr>
              <a:t>[Bedded </a:t>
            </a:r>
            <a:r>
              <a:rPr lang="en-US" altLang="ja-JP" dirty="0">
                <a:latin typeface="Arial"/>
                <a:cs typeface="Arial"/>
              </a:rPr>
              <a:t>chert </a:t>
            </a:r>
            <a:r>
              <a:rPr lang="en-US" altLang="ja-JP" dirty="0" err="1" smtClean="0">
                <a:latin typeface="Arial"/>
                <a:cs typeface="Arial"/>
              </a:rPr>
              <a:t>etc</a:t>
            </a:r>
            <a:r>
              <a:rPr lang="en-US" altLang="ja-JP" dirty="0" smtClean="0">
                <a:latin typeface="Arial"/>
                <a:cs typeface="Arial"/>
              </a:rPr>
              <a:t>]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297" y="855153"/>
            <a:ext cx="2880000" cy="28800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297" y="3796168"/>
            <a:ext cx="2880000" cy="2880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7210585" y="3365821"/>
            <a:ext cx="1236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Arial"/>
                <a:cs typeface="Arial"/>
              </a:rPr>
              <a:t>Blueschist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7441418" y="6306836"/>
            <a:ext cx="1005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Arial"/>
                <a:cs typeface="Arial"/>
              </a:rPr>
              <a:t>Eclogite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9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441" y="2019365"/>
            <a:ext cx="3526536" cy="4498848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82903" y="192445"/>
            <a:ext cx="7769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/>
                <a:cs typeface="Arial"/>
              </a:rPr>
              <a:t>Blueschists and Glaucophane-bearing eclogites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82903" y="855153"/>
            <a:ext cx="7874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Lawsonite BS = Low geotherm (also high water content)  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4" y="2019365"/>
            <a:ext cx="3843528" cy="44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648" y="2026186"/>
            <a:ext cx="4378352" cy="444344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41262" y="192445"/>
            <a:ext cx="3976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/>
                <a:cs typeface="Arial"/>
              </a:rPr>
              <a:t>Blueschists (</a:t>
            </a:r>
            <a:r>
              <a:rPr lang="en-US" altLang="ja-JP" sz="2800" i="1" dirty="0" err="1" smtClean="0">
                <a:latin typeface="Arial"/>
                <a:cs typeface="Arial"/>
              </a:rPr>
              <a:t>sensu</a:t>
            </a:r>
            <a:r>
              <a:rPr lang="en-US" altLang="ja-JP" sz="2800" i="1" dirty="0" smtClean="0">
                <a:latin typeface="Arial"/>
                <a:cs typeface="Arial"/>
              </a:rPr>
              <a:t> </a:t>
            </a:r>
            <a:r>
              <a:rPr lang="en-US" altLang="ja-JP" sz="2800" i="1" dirty="0" err="1" smtClean="0">
                <a:latin typeface="Arial"/>
                <a:cs typeface="Arial"/>
              </a:rPr>
              <a:t>lato</a:t>
            </a:r>
            <a:r>
              <a:rPr lang="en-US" altLang="ja-JP" sz="2800" dirty="0" smtClean="0">
                <a:latin typeface="Arial"/>
                <a:cs typeface="Arial"/>
              </a:rPr>
              <a:t>)</a:t>
            </a:r>
            <a:endParaRPr lang="en-US" altLang="ja-JP" sz="2800" dirty="0">
              <a:latin typeface="Arial"/>
              <a:cs typeface="Arial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82903" y="754353"/>
            <a:ext cx="7364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Low-grade </a:t>
            </a:r>
            <a:r>
              <a:rPr lang="en-US" altLang="ja-JP" sz="2400" dirty="0" err="1" smtClean="0">
                <a:latin typeface="Arial"/>
                <a:cs typeface="Arial"/>
              </a:rPr>
              <a:t>Ep</a:t>
            </a:r>
            <a:r>
              <a:rPr lang="en-US" altLang="ja-JP" sz="2400" dirty="0" smtClean="0">
                <a:latin typeface="Arial"/>
                <a:cs typeface="Arial"/>
              </a:rPr>
              <a:t>-BS—</a:t>
            </a:r>
            <a:r>
              <a:rPr lang="en-US" altLang="ja-JP" sz="2400" dirty="0" err="1" smtClean="0">
                <a:latin typeface="Arial"/>
                <a:cs typeface="Arial"/>
              </a:rPr>
              <a:t>Aksu</a:t>
            </a:r>
            <a:r>
              <a:rPr lang="en-US" altLang="ja-JP" sz="2400" dirty="0" smtClean="0">
                <a:latin typeface="Arial"/>
                <a:cs typeface="Arial"/>
              </a:rPr>
              <a:t> (NW China): </a:t>
            </a:r>
            <a:r>
              <a:rPr lang="en-US" altLang="ja-JP" sz="3600" b="1" dirty="0" smtClean="0">
                <a:solidFill>
                  <a:srgbClr val="FF0000"/>
                </a:solidFill>
                <a:latin typeface="Arial"/>
                <a:cs typeface="Arial"/>
              </a:rPr>
              <a:t>~730 Ma</a:t>
            </a:r>
            <a:endParaRPr lang="en-US" altLang="ja-JP" sz="2400" dirty="0" smtClean="0">
              <a:latin typeface="Arial"/>
              <a:cs typeface="Arial"/>
            </a:endParaRPr>
          </a:p>
        </p:txBody>
      </p:sp>
      <p:sp>
        <p:nvSpPr>
          <p:cNvPr id="7" name="下矢印 6"/>
          <p:cNvSpPr/>
          <p:nvPr/>
        </p:nvSpPr>
        <p:spPr>
          <a:xfrm>
            <a:off x="6178346" y="2613976"/>
            <a:ext cx="484632" cy="97840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14" y="1976883"/>
            <a:ext cx="3843528" cy="449275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390" y="93365"/>
            <a:ext cx="1092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6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648" y="2026186"/>
            <a:ext cx="4378352" cy="444344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41262" y="192445"/>
            <a:ext cx="62534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/>
                <a:cs typeface="Arial"/>
              </a:rPr>
              <a:t>Glaucophane-bearing epidote eclogite</a:t>
            </a:r>
            <a:endParaRPr lang="en-US" altLang="ja-JP" sz="2800" dirty="0">
              <a:latin typeface="Arial"/>
              <a:cs typeface="Arial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82903" y="754353"/>
            <a:ext cx="6372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Gln–</a:t>
            </a:r>
            <a:r>
              <a:rPr lang="en-US" altLang="ja-JP" sz="2400" dirty="0" err="1" smtClean="0">
                <a:latin typeface="Arial"/>
                <a:cs typeface="Arial"/>
              </a:rPr>
              <a:t>Ep</a:t>
            </a:r>
            <a:r>
              <a:rPr lang="en-US" altLang="ja-JP" sz="2400" dirty="0" smtClean="0">
                <a:latin typeface="Arial"/>
                <a:cs typeface="Arial"/>
              </a:rPr>
              <a:t>-EC—</a:t>
            </a:r>
            <a:r>
              <a:rPr lang="en-US" altLang="ja-JP" sz="2400" dirty="0" err="1" smtClean="0">
                <a:latin typeface="Arial"/>
                <a:cs typeface="Arial"/>
              </a:rPr>
              <a:t>Gourma</a:t>
            </a:r>
            <a:r>
              <a:rPr lang="en-US" altLang="ja-JP" sz="2400" dirty="0" smtClean="0">
                <a:latin typeface="Arial"/>
                <a:cs typeface="Arial"/>
              </a:rPr>
              <a:t> (E. Mali</a:t>
            </a:r>
            <a:r>
              <a:rPr lang="en-US" altLang="ja-JP" sz="2400" dirty="0">
                <a:latin typeface="Arial"/>
                <a:cs typeface="Arial"/>
              </a:rPr>
              <a:t>): </a:t>
            </a:r>
            <a:r>
              <a:rPr lang="en-US" altLang="ja-JP" sz="3600" b="1" dirty="0">
                <a:solidFill>
                  <a:srgbClr val="FF0000"/>
                </a:solidFill>
                <a:latin typeface="Arial"/>
                <a:cs typeface="Arial"/>
              </a:rPr>
              <a:t>~630 </a:t>
            </a:r>
            <a:r>
              <a:rPr lang="en-US" altLang="ja-JP" sz="3600" b="1" dirty="0" smtClean="0">
                <a:solidFill>
                  <a:srgbClr val="FF0000"/>
                </a:solidFill>
                <a:latin typeface="Arial"/>
                <a:cs typeface="Arial"/>
              </a:rPr>
              <a:t>Ma</a:t>
            </a:r>
            <a:r>
              <a:rPr lang="en-US" altLang="ja-JP" sz="3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altLang="ja-JP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下矢印 7"/>
          <p:cNvSpPr/>
          <p:nvPr/>
        </p:nvSpPr>
        <p:spPr>
          <a:xfrm>
            <a:off x="6662978" y="2983182"/>
            <a:ext cx="484632" cy="97840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63" y="2026186"/>
            <a:ext cx="3843528" cy="449275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383" y="126777"/>
            <a:ext cx="1092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9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648" y="2026186"/>
            <a:ext cx="4378352" cy="4443449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>
            <a:off x="6844041" y="1432519"/>
            <a:ext cx="484632" cy="97840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182903" y="192445"/>
            <a:ext cx="3498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/>
                <a:cs typeface="Arial"/>
              </a:rPr>
              <a:t>Lawsonite blueschist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182903" y="754353"/>
            <a:ext cx="65102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Lws-BS—Anglesey (U.K.): </a:t>
            </a:r>
            <a:r>
              <a:rPr lang="en-US" altLang="ja-JP" sz="3600" b="1" dirty="0" smtClean="0">
                <a:solidFill>
                  <a:srgbClr val="FF0000"/>
                </a:solidFill>
                <a:latin typeface="Arial"/>
                <a:cs typeface="Arial"/>
              </a:rPr>
              <a:t>~560 Ma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Absence </a:t>
            </a:r>
            <a:r>
              <a:rPr lang="en-US" altLang="ja-JP" sz="2400" dirty="0">
                <a:latin typeface="Arial"/>
                <a:cs typeface="Arial"/>
              </a:rPr>
              <a:t>of lawsonite in rocks of Permian </a:t>
            </a:r>
            <a:r>
              <a:rPr lang="en-US" altLang="ja-JP" sz="2400" dirty="0" smtClean="0">
                <a:latin typeface="Arial"/>
                <a:cs typeface="Arial"/>
              </a:rPr>
              <a:t>age</a:t>
            </a:r>
            <a:r>
              <a:rPr lang="en-US" altLang="ja-JP" sz="2400" dirty="0">
                <a:latin typeface="Arial"/>
                <a:cs typeface="Arial"/>
              </a:rPr>
              <a:t>. </a:t>
            </a:r>
            <a:endParaRPr lang="en-US" altLang="ja-JP" sz="2400" dirty="0" smtClean="0">
              <a:latin typeface="Arial"/>
              <a:cs typeface="Arial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33" y="4540251"/>
            <a:ext cx="4160520" cy="192938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33" y="2210852"/>
            <a:ext cx="4320000" cy="214537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254433" y="1841520"/>
            <a:ext cx="1089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latin typeface="Arial"/>
                <a:cs typeface="Arial"/>
              </a:rPr>
              <a:t>Lws+Gln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2395539" y="1841520"/>
            <a:ext cx="973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latin typeface="Arial"/>
                <a:cs typeface="Arial"/>
              </a:rPr>
              <a:t>Lws+Jd</a:t>
            </a:r>
            <a:endParaRPr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287" y="132053"/>
            <a:ext cx="1092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7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648" y="2026186"/>
            <a:ext cx="4378352" cy="4443449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>
            <a:off x="6844041" y="1432519"/>
            <a:ext cx="484632" cy="97840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182903" y="192445"/>
            <a:ext cx="3498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/>
                <a:cs typeface="Arial"/>
              </a:rPr>
              <a:t>Lawsonite blueschist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182903" y="754353"/>
            <a:ext cx="65102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Lws-BS—Anglesey (U.K.): </a:t>
            </a:r>
            <a:r>
              <a:rPr lang="en-US" altLang="ja-JP" sz="3600" b="1" dirty="0" smtClean="0">
                <a:solidFill>
                  <a:srgbClr val="FF0000"/>
                </a:solidFill>
                <a:latin typeface="Arial"/>
                <a:cs typeface="Arial"/>
              </a:rPr>
              <a:t>~560 Ma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Absence </a:t>
            </a:r>
            <a:r>
              <a:rPr lang="en-US" altLang="ja-JP" sz="2400" dirty="0">
                <a:latin typeface="Arial"/>
                <a:cs typeface="Arial"/>
              </a:rPr>
              <a:t>of lawsonite in rocks of Permian </a:t>
            </a:r>
            <a:r>
              <a:rPr lang="en-US" altLang="ja-JP" sz="2400" dirty="0" smtClean="0">
                <a:latin typeface="Arial"/>
                <a:cs typeface="Arial"/>
              </a:rPr>
              <a:t>age</a:t>
            </a:r>
            <a:r>
              <a:rPr lang="en-US" altLang="ja-JP" sz="2400" dirty="0">
                <a:latin typeface="Arial"/>
                <a:cs typeface="Arial"/>
              </a:rPr>
              <a:t>. </a:t>
            </a:r>
            <a:endParaRPr lang="en-US" altLang="ja-JP" sz="2400" dirty="0" smtClean="0">
              <a:latin typeface="Arial"/>
              <a:cs typeface="Arial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32" y="2026186"/>
            <a:ext cx="3843528" cy="449275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287" y="132053"/>
            <a:ext cx="1092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7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779" y="132053"/>
            <a:ext cx="1092200" cy="12446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648" y="2026186"/>
            <a:ext cx="4378352" cy="4443449"/>
          </a:xfrm>
          <a:prstGeom prst="rect">
            <a:avLst/>
          </a:prstGeom>
        </p:spPr>
      </p:pic>
      <p:sp>
        <p:nvSpPr>
          <p:cNvPr id="9" name="下矢印 8"/>
          <p:cNvSpPr/>
          <p:nvPr/>
        </p:nvSpPr>
        <p:spPr>
          <a:xfrm>
            <a:off x="7101123" y="1700918"/>
            <a:ext cx="484632" cy="97840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182903" y="192445"/>
            <a:ext cx="3138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/>
                <a:cs typeface="Arial"/>
              </a:rPr>
              <a:t>Lawsonite eclogite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182903" y="754353"/>
            <a:ext cx="87666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Spitsbergen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(Norway) &amp; NEFB (E. Australia): </a:t>
            </a:r>
            <a:r>
              <a:rPr lang="en-US" altLang="ja-JP" sz="3600" b="1" dirty="0" smtClean="0">
                <a:solidFill>
                  <a:srgbClr val="FF0000"/>
                </a:solidFill>
                <a:latin typeface="Arial"/>
                <a:cs typeface="Arial"/>
              </a:rPr>
              <a:t>~480 Ma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L-type (Lws only), E-type (Lws + </a:t>
            </a:r>
            <a:r>
              <a:rPr lang="en-US" altLang="ja-JP" sz="2000" dirty="0" err="1" smtClean="0">
                <a:latin typeface="Arial"/>
                <a:cs typeface="Arial"/>
              </a:rPr>
              <a:t>Ep</a:t>
            </a:r>
            <a:r>
              <a:rPr lang="en-US" altLang="ja-JP" sz="2000" dirty="0" smtClean="0">
                <a:latin typeface="Arial"/>
                <a:cs typeface="Arial"/>
              </a:rPr>
              <a:t>), and U-type (UH</a:t>
            </a:r>
            <a:r>
              <a:rPr lang="en-US" altLang="ja-JP" sz="2000" i="1" dirty="0" smtClean="0">
                <a:latin typeface="Arial"/>
                <a:cs typeface="Arial"/>
              </a:rPr>
              <a:t>P</a:t>
            </a:r>
            <a:r>
              <a:rPr lang="en-US" altLang="ja-JP" sz="2000" dirty="0">
                <a:latin typeface="Arial"/>
                <a:cs typeface="Arial"/>
              </a:rPr>
              <a:t>) </a:t>
            </a:r>
            <a:r>
              <a:rPr lang="en-US" altLang="ja-JP" sz="1600" dirty="0">
                <a:latin typeface="Arial"/>
                <a:cs typeface="Arial"/>
              </a:rPr>
              <a:t>(Tsujimori &amp; </a:t>
            </a:r>
            <a:r>
              <a:rPr lang="en-US" altLang="ja-JP" sz="1600" dirty="0" smtClean="0">
                <a:latin typeface="Arial"/>
                <a:cs typeface="Arial"/>
              </a:rPr>
              <a:t>Ernst, 2014) </a:t>
            </a:r>
            <a:endParaRPr lang="en-US" altLang="ja-JP" sz="1600" dirty="0">
              <a:latin typeface="Arial"/>
              <a:cs typeface="Arial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33" y="4540251"/>
            <a:ext cx="4160520" cy="192938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80" y="2210852"/>
            <a:ext cx="4320000" cy="2146415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254433" y="1841520"/>
            <a:ext cx="2051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latin typeface="Arial"/>
                <a:cs typeface="Arial"/>
              </a:rPr>
              <a:t>Grt+Omp+Lws+Rt</a:t>
            </a:r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2395539" y="1841520"/>
            <a:ext cx="2179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latin typeface="Arial"/>
                <a:cs typeface="Arial"/>
              </a:rPr>
              <a:t>Grt+Omp+Gln+Lws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274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779" y="132053"/>
            <a:ext cx="1092200" cy="12446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648" y="2026186"/>
            <a:ext cx="4378352" cy="4443449"/>
          </a:xfrm>
          <a:prstGeom prst="rect">
            <a:avLst/>
          </a:prstGeom>
        </p:spPr>
      </p:pic>
      <p:sp>
        <p:nvSpPr>
          <p:cNvPr id="9" name="下矢印 8"/>
          <p:cNvSpPr/>
          <p:nvPr/>
        </p:nvSpPr>
        <p:spPr>
          <a:xfrm>
            <a:off x="7101123" y="1700918"/>
            <a:ext cx="484632" cy="97840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182903" y="192445"/>
            <a:ext cx="3138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/>
                <a:cs typeface="Arial"/>
              </a:rPr>
              <a:t>Lawsonite eclogite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182903" y="754353"/>
            <a:ext cx="81858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Spitsbergen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(Norway) &amp; NEFB (E. Australia): </a:t>
            </a:r>
            <a:r>
              <a:rPr lang="en-US" altLang="ja-JP" sz="3600" b="1" dirty="0" smtClean="0">
                <a:solidFill>
                  <a:srgbClr val="FF0000"/>
                </a:solidFill>
                <a:latin typeface="Arial"/>
                <a:cs typeface="Arial"/>
              </a:rPr>
              <a:t>~480 Ma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L-type (Lws only), E-type (Lws + </a:t>
            </a:r>
            <a:r>
              <a:rPr lang="en-US" altLang="ja-JP" sz="2400" dirty="0" err="1" smtClean="0">
                <a:latin typeface="Arial"/>
                <a:cs typeface="Arial"/>
              </a:rPr>
              <a:t>Ep</a:t>
            </a:r>
            <a:r>
              <a:rPr lang="en-US" altLang="ja-JP" sz="2400" dirty="0" smtClean="0">
                <a:latin typeface="Arial"/>
                <a:cs typeface="Arial"/>
              </a:rPr>
              <a:t>), and U-type (UH</a:t>
            </a:r>
            <a:r>
              <a:rPr lang="en-US" altLang="ja-JP" sz="2400" i="1" dirty="0" smtClean="0">
                <a:latin typeface="Arial"/>
                <a:cs typeface="Arial"/>
              </a:rPr>
              <a:t>P</a:t>
            </a:r>
            <a:r>
              <a:rPr lang="en-US" altLang="ja-JP" sz="2400" dirty="0" smtClean="0">
                <a:latin typeface="Arial"/>
                <a:cs typeface="Arial"/>
              </a:rPr>
              <a:t>)</a:t>
            </a:r>
            <a:endParaRPr lang="en-US" altLang="ja-JP" sz="2400" dirty="0">
              <a:latin typeface="Arial"/>
              <a:cs typeface="Arial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25" y="1976883"/>
            <a:ext cx="3843528" cy="44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604" y="108022"/>
            <a:ext cx="1092200" cy="12446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648" y="2026186"/>
            <a:ext cx="4378352" cy="444344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00462" y="192445"/>
            <a:ext cx="1522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/>
                <a:cs typeface="Arial"/>
              </a:rPr>
              <a:t>Jadeitite</a:t>
            </a:r>
            <a:endParaRPr lang="en-US" altLang="ja-JP" sz="2800" dirty="0">
              <a:latin typeface="Arial"/>
              <a:cs typeface="Arial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82903" y="754353"/>
            <a:ext cx="9126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Itoigawa/Osayama (SW Japan) &amp; </a:t>
            </a:r>
            <a:r>
              <a:rPr lang="en-US" altLang="ja-JP" sz="2400" dirty="0" err="1" smtClean="0">
                <a:latin typeface="Arial"/>
                <a:cs typeface="Arial"/>
              </a:rPr>
              <a:t>Borus</a:t>
            </a:r>
            <a:r>
              <a:rPr lang="en-US" altLang="ja-JP" sz="2400" dirty="0" smtClean="0">
                <a:latin typeface="Arial"/>
                <a:cs typeface="Arial"/>
              </a:rPr>
              <a:t> (Russia): </a:t>
            </a:r>
            <a:r>
              <a:rPr lang="en-US" altLang="ja-JP" sz="3600" b="1" dirty="0" smtClean="0">
                <a:solidFill>
                  <a:srgbClr val="FF0000"/>
                </a:solidFill>
                <a:latin typeface="Arial"/>
                <a:cs typeface="Arial"/>
              </a:rPr>
              <a:t>~520 Ma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58" y="1463021"/>
            <a:ext cx="4143922" cy="270162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92" y="4378738"/>
            <a:ext cx="4291584" cy="2316480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>
            <a:off x="6999202" y="4164643"/>
            <a:ext cx="484632" cy="97840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957752" y="108022"/>
            <a:ext cx="691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Arial"/>
                <a:cs typeface="Arial"/>
              </a:rPr>
              <a:t>Mostly Pacific-type orogens (circum-Pacific; Caribbean, </a:t>
            </a:r>
          </a:p>
          <a:p>
            <a:r>
              <a:rPr lang="en-US" altLang="ja-JP" dirty="0" smtClean="0">
                <a:latin typeface="Arial"/>
                <a:cs typeface="Arial"/>
              </a:rPr>
              <a:t>CAOB) and suture zone (Myanmar)</a:t>
            </a:r>
          </a:p>
        </p:txBody>
      </p:sp>
    </p:spTree>
    <p:extLst>
      <p:ext uri="{BB962C8B-B14F-4D97-AF65-F5344CB8AC3E}">
        <p14:creationId xmlns:p14="http://schemas.microsoft.com/office/powerpoint/2010/main" val="837829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00462" y="192445"/>
            <a:ext cx="1522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/>
                <a:cs typeface="Arial"/>
              </a:rPr>
              <a:t>Jadeitite</a:t>
            </a:r>
            <a:endParaRPr lang="en-US" altLang="ja-JP" sz="2800" dirty="0">
              <a:latin typeface="Arial"/>
              <a:cs typeface="Arial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20" y="1908948"/>
            <a:ext cx="4038600" cy="449275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104" y="4334988"/>
            <a:ext cx="4291584" cy="231648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733" y="81568"/>
            <a:ext cx="3027915" cy="4194716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331820" y="6423462"/>
            <a:ext cx="3510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latin typeface="Arial"/>
                <a:cs typeface="Arial"/>
              </a:rPr>
              <a:t>Harlow, Tsujimori &amp; Sorensen (2015)</a:t>
            </a:r>
            <a:endParaRPr lang="ja-JP" altLang="en-US" sz="1600" dirty="0"/>
          </a:p>
        </p:txBody>
      </p:sp>
      <p:sp>
        <p:nvSpPr>
          <p:cNvPr id="19" name="正方形/長方形 18"/>
          <p:cNvSpPr/>
          <p:nvPr/>
        </p:nvSpPr>
        <p:spPr>
          <a:xfrm>
            <a:off x="254433" y="79879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>
                <a:latin typeface="Arial"/>
                <a:cs typeface="Arial"/>
              </a:rPr>
              <a:t>P</a:t>
            </a:r>
            <a:r>
              <a:rPr lang="en-US" altLang="ja-JP" dirty="0">
                <a:latin typeface="Arial"/>
                <a:cs typeface="Arial"/>
              </a:rPr>
              <a:t>-type (fluid precipitates</a:t>
            </a:r>
            <a:r>
              <a:rPr lang="en-US" altLang="ja-JP" dirty="0" smtClean="0">
                <a:latin typeface="Arial"/>
                <a:cs typeface="Arial"/>
              </a:rPr>
              <a:t>)—No protolith</a:t>
            </a:r>
          </a:p>
          <a:p>
            <a:r>
              <a:rPr lang="en-US" altLang="ja-JP" dirty="0" smtClean="0">
                <a:latin typeface="Arial"/>
                <a:cs typeface="Arial"/>
              </a:rPr>
              <a:t>R-type (metasomatic replacement)</a:t>
            </a:r>
          </a:p>
          <a:p>
            <a:r>
              <a:rPr lang="en-US" altLang="ja-JP" dirty="0" smtClean="0">
                <a:latin typeface="Arial"/>
                <a:cs typeface="Arial"/>
              </a:rPr>
              <a:t>@mantle wedge </a:t>
            </a:r>
            <a:r>
              <a:rPr lang="en-US" altLang="ja-JP" sz="1600" dirty="0" smtClean="0">
                <a:latin typeface="Arial"/>
                <a:cs typeface="Arial"/>
              </a:rPr>
              <a:t>(Tsujimori &amp; Harlow, 2012) </a:t>
            </a:r>
            <a:endParaRPr lang="en-US" altLang="ja-JP" sz="1600" dirty="0">
              <a:latin typeface="Arial"/>
              <a:cs typeface="Arial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4028" y="130072"/>
            <a:ext cx="1092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0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-from-KorenagaAREPS13-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3" y="0"/>
            <a:ext cx="55997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8625" y="6080125"/>
            <a:ext cx="1592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Korenaga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77559" y="1073916"/>
            <a:ext cx="29036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Great disagreement about when Plate Tectonics began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1190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337" y="150358"/>
            <a:ext cx="6857674" cy="649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6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4907262" y="1264671"/>
            <a:ext cx="406450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Arial"/>
                <a:cs typeface="Arial"/>
              </a:rPr>
              <a:t>Maruyama et al. (1996)</a:t>
            </a:r>
          </a:p>
          <a:p>
            <a:r>
              <a:rPr lang="en-US" altLang="ja-JP" sz="1400" dirty="0" smtClean="0">
                <a:latin typeface="Arial"/>
                <a:cs typeface="Arial"/>
              </a:rPr>
              <a:t>+ Tsujimori et al. (2006), Tsujimori &amp; Ernst (2014)</a:t>
            </a:r>
            <a:endParaRPr lang="ja-JP" altLang="en-US" sz="1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3" y="2267789"/>
            <a:ext cx="3843528" cy="449275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655" y="1953845"/>
            <a:ext cx="3870960" cy="480669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24" y="324197"/>
            <a:ext cx="3329276" cy="1880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792" y="128835"/>
            <a:ext cx="5008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The 7 Samurai (HP and UHP metamorphic rocks)  first make their appearance in </a:t>
            </a:r>
            <a:r>
              <a:rPr lang="en-US" sz="2000" b="1" i="1" dirty="0" err="1" smtClean="0"/>
              <a:t>Neoproterozoic</a:t>
            </a:r>
            <a:r>
              <a:rPr lang="en-US" sz="2000" b="1" i="1" dirty="0" smtClean="0"/>
              <a:t> time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93324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39" y="222250"/>
            <a:ext cx="6307904" cy="640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9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-from-KorenagaAREPS13-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0"/>
            <a:ext cx="559979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625" y="2218803"/>
            <a:ext cx="2698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7 Samurai say PT began 500-750 Ma ago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92500" y="944247"/>
            <a:ext cx="0" cy="45584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ntitl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523875"/>
            <a:ext cx="2698750" cy="13905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625" y="4318000"/>
            <a:ext cx="3063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Please use your work in HP and UHP metamorphic rocks to contribute to this important discussion.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481851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26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15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Jade.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3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30" y="952500"/>
            <a:ext cx="7961632" cy="5445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2125" y="53975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  summary for 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105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73" y="1016000"/>
            <a:ext cx="3870960" cy="480669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216" y="1016000"/>
            <a:ext cx="3870960" cy="480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5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Jade.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7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62813" y="691438"/>
            <a:ext cx="8857042" cy="587375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Sinking of lithosphere in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subduction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 zones drives plate tectonics, so presence of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subduction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 zone metamorphic rocks indicates PT processes existed.</a:t>
            </a:r>
            <a:endParaRPr lang="en-US" sz="3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Content Placeholder 3" descr="c12f0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1" r="-3021"/>
          <a:stretch>
            <a:fillRect/>
          </a:stretch>
        </p:blipFill>
        <p:spPr>
          <a:xfrm>
            <a:off x="457200" y="2332037"/>
            <a:ext cx="8229600" cy="4525963"/>
          </a:xfrm>
        </p:spPr>
      </p:pic>
      <p:sp>
        <p:nvSpPr>
          <p:cNvPr id="2" name="TextBox 1"/>
          <p:cNvSpPr txBox="1"/>
          <p:nvPr/>
        </p:nvSpPr>
        <p:spPr>
          <a:xfrm>
            <a:off x="6445051" y="5227285"/>
            <a:ext cx="2382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Forsythe &amp; </a:t>
            </a:r>
            <a:r>
              <a:rPr lang="en-US" dirty="0" err="1" smtClean="0"/>
              <a:t>Uyeda</a:t>
            </a:r>
            <a:r>
              <a:rPr lang="en-US" dirty="0" smtClean="0"/>
              <a:t> 1975</a:t>
            </a:r>
          </a:p>
          <a:p>
            <a:r>
              <a:rPr lang="en-US" dirty="0" smtClean="0"/>
              <a:t>975 citations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8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648" y="2026186"/>
            <a:ext cx="4378352" cy="444344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41262" y="192445"/>
            <a:ext cx="6950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/>
                <a:cs typeface="Arial"/>
              </a:rPr>
              <a:t>Blueschists (</a:t>
            </a:r>
            <a:r>
              <a:rPr lang="en-US" altLang="ja-JP" sz="2800" i="1" dirty="0" err="1" smtClean="0">
                <a:latin typeface="Arial"/>
                <a:cs typeface="Arial"/>
              </a:rPr>
              <a:t>sensu</a:t>
            </a:r>
            <a:r>
              <a:rPr lang="en-US" altLang="ja-JP" sz="2800" i="1" dirty="0" smtClean="0">
                <a:latin typeface="Arial"/>
                <a:cs typeface="Arial"/>
              </a:rPr>
              <a:t> </a:t>
            </a:r>
            <a:r>
              <a:rPr lang="en-US" altLang="ja-JP" sz="2800" i="1" dirty="0" err="1" smtClean="0">
                <a:latin typeface="Arial"/>
                <a:cs typeface="Arial"/>
              </a:rPr>
              <a:t>lato</a:t>
            </a:r>
            <a:r>
              <a:rPr lang="en-US" altLang="ja-JP" sz="2800" dirty="0" smtClean="0">
                <a:latin typeface="Arial"/>
                <a:cs typeface="Arial"/>
              </a:rPr>
              <a:t>) &amp; Gln–</a:t>
            </a:r>
            <a:r>
              <a:rPr lang="en-US" altLang="ja-JP" sz="2800" dirty="0" err="1" smtClean="0">
                <a:latin typeface="Arial"/>
                <a:cs typeface="Arial"/>
              </a:rPr>
              <a:t>Ep</a:t>
            </a:r>
            <a:r>
              <a:rPr lang="en-US" altLang="ja-JP" sz="2800" dirty="0" smtClean="0">
                <a:latin typeface="Arial"/>
                <a:cs typeface="Arial"/>
              </a:rPr>
              <a:t> eclogite</a:t>
            </a:r>
            <a:endParaRPr lang="en-US" altLang="ja-JP" sz="2800" dirty="0">
              <a:latin typeface="Arial"/>
              <a:cs typeface="Arial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82903" y="754353"/>
            <a:ext cx="73648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Low-grade </a:t>
            </a:r>
            <a:r>
              <a:rPr lang="en-US" altLang="ja-JP" sz="2400" dirty="0" err="1" smtClean="0">
                <a:latin typeface="Arial"/>
                <a:cs typeface="Arial"/>
              </a:rPr>
              <a:t>Ep</a:t>
            </a:r>
            <a:r>
              <a:rPr lang="en-US" altLang="ja-JP" sz="2400" dirty="0" smtClean="0">
                <a:latin typeface="Arial"/>
                <a:cs typeface="Arial"/>
              </a:rPr>
              <a:t>-BS—</a:t>
            </a:r>
            <a:r>
              <a:rPr lang="en-US" altLang="ja-JP" sz="2400" dirty="0" err="1" smtClean="0">
                <a:latin typeface="Arial"/>
                <a:cs typeface="Arial"/>
              </a:rPr>
              <a:t>Aksu</a:t>
            </a:r>
            <a:r>
              <a:rPr lang="en-US" altLang="ja-JP" sz="2400" dirty="0" smtClean="0">
                <a:latin typeface="Arial"/>
                <a:cs typeface="Arial"/>
              </a:rPr>
              <a:t> (NW China): </a:t>
            </a:r>
            <a:r>
              <a:rPr lang="en-US" altLang="ja-JP" sz="3600" b="1" dirty="0" smtClean="0">
                <a:solidFill>
                  <a:srgbClr val="FF0000"/>
                </a:solidFill>
                <a:latin typeface="Arial"/>
                <a:cs typeface="Arial"/>
              </a:rPr>
              <a:t>~730 Ma</a:t>
            </a:r>
            <a:r>
              <a:rPr lang="en-US" altLang="ja-JP" sz="2400" dirty="0" smtClean="0">
                <a:latin typeface="Arial"/>
                <a:cs typeface="Arial"/>
              </a:rPr>
              <a:t>; 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Gln–</a:t>
            </a:r>
            <a:r>
              <a:rPr lang="en-US" altLang="ja-JP" sz="2400" dirty="0" err="1" smtClean="0">
                <a:latin typeface="Arial"/>
                <a:cs typeface="Arial"/>
              </a:rPr>
              <a:t>Ep</a:t>
            </a:r>
            <a:r>
              <a:rPr lang="en-US" altLang="ja-JP" sz="2400" dirty="0" smtClean="0">
                <a:latin typeface="Arial"/>
                <a:cs typeface="Arial"/>
              </a:rPr>
              <a:t>-EC—</a:t>
            </a:r>
            <a:r>
              <a:rPr lang="en-US" altLang="ja-JP" sz="2400" dirty="0" err="1" smtClean="0">
                <a:latin typeface="Arial"/>
                <a:cs typeface="Arial"/>
              </a:rPr>
              <a:t>Gourma</a:t>
            </a:r>
            <a:r>
              <a:rPr lang="en-US" altLang="ja-JP" sz="2400" dirty="0" smtClean="0">
                <a:latin typeface="Arial"/>
                <a:cs typeface="Arial"/>
              </a:rPr>
              <a:t> (E. Mali</a:t>
            </a:r>
            <a:r>
              <a:rPr lang="en-US" altLang="ja-JP" sz="2400" dirty="0">
                <a:latin typeface="Arial"/>
                <a:cs typeface="Arial"/>
              </a:rPr>
              <a:t>): </a:t>
            </a:r>
            <a:r>
              <a:rPr lang="en-US" altLang="ja-JP" sz="3600" b="1" dirty="0">
                <a:solidFill>
                  <a:srgbClr val="FF0000"/>
                </a:solidFill>
                <a:latin typeface="Arial"/>
                <a:cs typeface="Arial"/>
              </a:rPr>
              <a:t>~630 </a:t>
            </a:r>
            <a:r>
              <a:rPr lang="en-US" altLang="ja-JP" sz="3600" b="1" dirty="0" smtClean="0">
                <a:solidFill>
                  <a:srgbClr val="FF0000"/>
                </a:solidFill>
                <a:latin typeface="Arial"/>
                <a:cs typeface="Arial"/>
              </a:rPr>
              <a:t>Ma</a:t>
            </a:r>
            <a:r>
              <a:rPr lang="en-US" altLang="ja-JP" sz="3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altLang="ja-JP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下矢印 6"/>
          <p:cNvSpPr/>
          <p:nvPr/>
        </p:nvSpPr>
        <p:spPr>
          <a:xfrm>
            <a:off x="6178346" y="2613976"/>
            <a:ext cx="484632" cy="97840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下矢印 7"/>
          <p:cNvSpPr/>
          <p:nvPr/>
        </p:nvSpPr>
        <p:spPr>
          <a:xfrm>
            <a:off x="6662978" y="2983182"/>
            <a:ext cx="484632" cy="97840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06" y="2026186"/>
            <a:ext cx="3526536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3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0" y="452333"/>
            <a:ext cx="9000000" cy="5073395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70702" y="5670311"/>
            <a:ext cx="8999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Arial"/>
                <a:cs typeface="Arial"/>
              </a:rPr>
              <a:t>Metamorphic Petrology community has a big role to play in determining </a:t>
            </a:r>
            <a:endParaRPr lang="en-US" altLang="ja-JP" sz="2000" dirty="0" smtClean="0">
              <a:latin typeface="Arial"/>
              <a:cs typeface="Arial"/>
            </a:endParaRPr>
          </a:p>
          <a:p>
            <a:r>
              <a:rPr lang="en-US" altLang="ja-JP" sz="2000" b="1" dirty="0" smtClean="0">
                <a:latin typeface="Arial"/>
                <a:cs typeface="Arial"/>
              </a:rPr>
              <a:t>#</a:t>
            </a:r>
            <a:r>
              <a:rPr lang="en-US" altLang="ja-JP" sz="2000" b="1" dirty="0">
                <a:latin typeface="Arial"/>
                <a:cs typeface="Arial"/>
              </a:rPr>
              <a:t>1 Solid Earth problem: </a:t>
            </a:r>
            <a:r>
              <a:rPr lang="en-US" altLang="ja-JP" sz="2000" b="1" i="1" dirty="0">
                <a:latin typeface="Arial"/>
                <a:cs typeface="Arial"/>
              </a:rPr>
              <a:t>when and how did Plate Tectonics begin, </a:t>
            </a:r>
            <a:r>
              <a:rPr lang="en-US" altLang="ja-JP" sz="2000" b="1" i="1" dirty="0" smtClean="0">
                <a:latin typeface="Arial"/>
                <a:cs typeface="Arial"/>
              </a:rPr>
              <a:t>and </a:t>
            </a:r>
            <a:r>
              <a:rPr lang="en-US" altLang="ja-JP" sz="2000" b="1" i="1" dirty="0">
                <a:latin typeface="Arial"/>
                <a:cs typeface="Arial"/>
              </a:rPr>
              <a:t>what was Earth’s tectonic regime before this.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83960" y="67494"/>
            <a:ext cx="898674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Arial"/>
                <a:cs typeface="Arial"/>
              </a:rPr>
              <a:t>Seven </a:t>
            </a:r>
            <a:r>
              <a:rPr lang="en-US" altLang="ja-JP" sz="2400" dirty="0" smtClean="0">
                <a:latin typeface="Arial"/>
                <a:cs typeface="Arial"/>
              </a:rPr>
              <a:t>metamorphic </a:t>
            </a:r>
            <a:r>
              <a:rPr lang="en-US" altLang="ja-JP" sz="2400" dirty="0">
                <a:latin typeface="Arial"/>
                <a:cs typeface="Arial"/>
              </a:rPr>
              <a:t>indicators </a:t>
            </a:r>
            <a:r>
              <a:rPr lang="en-US" altLang="ja-JP" sz="2400" dirty="0" smtClean="0">
                <a:latin typeface="Arial"/>
                <a:cs typeface="Arial"/>
              </a:rPr>
              <a:t>of </a:t>
            </a:r>
            <a:r>
              <a:rPr lang="en-US" altLang="ja-JP" sz="2400" dirty="0" err="1">
                <a:latin typeface="Arial"/>
                <a:cs typeface="Arial"/>
              </a:rPr>
              <a:t>subduction</a:t>
            </a:r>
            <a:r>
              <a:rPr lang="en-US" altLang="ja-JP" sz="2400" dirty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(and </a:t>
            </a:r>
            <a:r>
              <a:rPr lang="en-US" altLang="ja-JP" sz="2400" dirty="0">
                <a:latin typeface="Arial"/>
                <a:cs typeface="Arial"/>
              </a:rPr>
              <a:t>plate </a:t>
            </a:r>
            <a:r>
              <a:rPr lang="en-US" altLang="ja-JP" sz="2400" dirty="0" smtClean="0">
                <a:latin typeface="Arial"/>
                <a:cs typeface="Arial"/>
              </a:rPr>
              <a:t>tectonics)</a:t>
            </a:r>
            <a:endParaRPr lang="en-US" altLang="ja-JP" sz="2400" dirty="0" smtClean="0">
              <a:latin typeface="Arial"/>
              <a:cs typeface="Arial"/>
            </a:endParaRPr>
          </a:p>
          <a:p>
            <a:pPr algn="ctr"/>
            <a:r>
              <a:rPr lang="en-US" altLang="ja-JP" sz="2400" dirty="0" smtClean="0">
                <a:latin typeface="Arial"/>
                <a:cs typeface="Arial"/>
              </a:rPr>
              <a:t>(apologies to Kurosawa 1954 “Seven Samurai”)</a:t>
            </a:r>
            <a:endParaRPr lang="en-US" altLang="ja-JP" sz="2400" dirty="0">
              <a:latin typeface="Arial"/>
              <a:cs typeface="Arial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30896" y="1137889"/>
            <a:ext cx="8034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Arial"/>
                <a:cs typeface="Arial"/>
              </a:rPr>
              <a:t>Coesite </a:t>
            </a:r>
          </a:p>
          <a:p>
            <a:r>
              <a:rPr lang="en-US" altLang="ja-JP" sz="1400" dirty="0" smtClean="0">
                <a:latin typeface="Arial"/>
                <a:cs typeface="Arial"/>
              </a:rPr>
              <a:t>eclogite</a:t>
            </a:r>
            <a:endParaRPr lang="ja-JP" altLang="en-US" sz="1400" dirty="0">
              <a:latin typeface="Arial"/>
              <a:cs typeface="Arial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088556" y="1142181"/>
            <a:ext cx="903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Arial"/>
                <a:cs typeface="Arial"/>
              </a:rPr>
              <a:t>Diamond</a:t>
            </a:r>
          </a:p>
          <a:p>
            <a:r>
              <a:rPr lang="en-US" altLang="ja-JP" sz="1400" dirty="0" smtClean="0">
                <a:latin typeface="Arial"/>
                <a:cs typeface="Arial"/>
              </a:rPr>
              <a:t>eclogite</a:t>
            </a:r>
            <a:endParaRPr lang="ja-JP" altLang="en-US" sz="1400" dirty="0">
              <a:latin typeface="Arial"/>
              <a:cs typeface="Arial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041248" y="1302649"/>
            <a:ext cx="853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Arial"/>
                <a:cs typeface="Arial"/>
              </a:rPr>
              <a:t>Jadeitite</a:t>
            </a:r>
            <a:endParaRPr lang="ja-JP" altLang="en-US" sz="1400" dirty="0">
              <a:latin typeface="Arial"/>
              <a:cs typeface="Arial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849383" y="1507220"/>
            <a:ext cx="10054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Arial"/>
                <a:cs typeface="Arial"/>
              </a:rPr>
              <a:t>Blueschist</a:t>
            </a:r>
            <a:endParaRPr lang="ja-JP" altLang="en-US" sz="1400" dirty="0">
              <a:latin typeface="Arial"/>
              <a:cs typeface="Arial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129805" y="1306713"/>
            <a:ext cx="1252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Arial"/>
                <a:cs typeface="Arial"/>
              </a:rPr>
              <a:t>Glaucophane </a:t>
            </a:r>
          </a:p>
          <a:p>
            <a:r>
              <a:rPr lang="en-US" altLang="ja-JP" sz="1400" dirty="0" smtClean="0">
                <a:latin typeface="Arial"/>
                <a:cs typeface="Arial"/>
              </a:rPr>
              <a:t>eclogite</a:t>
            </a:r>
            <a:endParaRPr lang="ja-JP" altLang="en-US" sz="1400" dirty="0">
              <a:latin typeface="Arial"/>
              <a:cs typeface="Arial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7892936" y="933318"/>
            <a:ext cx="993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Arial"/>
                <a:cs typeface="Arial"/>
              </a:rPr>
              <a:t>Lawsonite </a:t>
            </a:r>
          </a:p>
          <a:p>
            <a:r>
              <a:rPr lang="en-US" altLang="ja-JP" sz="1400" dirty="0" smtClean="0">
                <a:latin typeface="Arial"/>
                <a:cs typeface="Arial"/>
              </a:rPr>
              <a:t>eclogite</a:t>
            </a:r>
            <a:endParaRPr lang="ja-JP" altLang="en-US" sz="1400" dirty="0">
              <a:latin typeface="Arial"/>
              <a:cs typeface="Arial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550266" y="1456538"/>
            <a:ext cx="993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Arial"/>
                <a:cs typeface="Arial"/>
              </a:rPr>
              <a:t>Lawsonite</a:t>
            </a:r>
          </a:p>
          <a:p>
            <a:r>
              <a:rPr lang="en-US" altLang="ja-JP" sz="1400" dirty="0" smtClean="0">
                <a:latin typeface="Arial"/>
                <a:cs typeface="Arial"/>
              </a:rPr>
              <a:t>blueschist</a:t>
            </a:r>
            <a:endParaRPr lang="ja-JP" altLang="en-US" sz="1400" dirty="0">
              <a:latin typeface="Arial"/>
              <a:cs typeface="Arial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149269" y="5217950"/>
            <a:ext cx="2984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  <a:latin typeface="Arial"/>
                <a:cs typeface="Arial"/>
              </a:rPr>
              <a:t>Kurosawa (1954) </a:t>
            </a:r>
            <a:r>
              <a:rPr lang="en-US" altLang="ja-JP" sz="1400" i="1" dirty="0" smtClean="0">
                <a:solidFill>
                  <a:schemeClr val="bg1"/>
                </a:solidFill>
                <a:latin typeface="Arial"/>
                <a:cs typeface="Arial"/>
              </a:rPr>
              <a:t>“Seven Samurai” </a:t>
            </a:r>
            <a:endParaRPr lang="ja-JP" altLang="en-US" sz="14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06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54433" y="192445"/>
            <a:ext cx="67507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/>
                <a:cs typeface="Arial"/>
              </a:rPr>
              <a:t>Coesite-/Diamond-bearing UH</a:t>
            </a:r>
            <a:r>
              <a:rPr lang="en-US" altLang="ja-JP" sz="2800" i="1" dirty="0" smtClean="0">
                <a:latin typeface="Arial"/>
                <a:cs typeface="Arial"/>
              </a:rPr>
              <a:t>P</a:t>
            </a:r>
            <a:r>
              <a:rPr lang="en-US" altLang="ja-JP" sz="2800" dirty="0" smtClean="0">
                <a:latin typeface="Arial"/>
                <a:cs typeface="Arial"/>
              </a:rPr>
              <a:t> eclogites</a:t>
            </a:r>
            <a:endParaRPr lang="en-US" altLang="ja-JP" sz="2800" dirty="0">
              <a:latin typeface="Arial"/>
              <a:cs typeface="Arial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33" y="3779284"/>
            <a:ext cx="4291584" cy="220675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385" y="989299"/>
            <a:ext cx="3843528" cy="4492752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54433" y="1210845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>
                <a:latin typeface="Arial"/>
                <a:cs typeface="Arial"/>
              </a:rPr>
              <a:t>Mostly continental collision zones (e.g., Himalaya); rare oceanic protolith (W. Alps) </a:t>
            </a:r>
          </a:p>
          <a:p>
            <a:endParaRPr lang="en-US" altLang="ja-JP" dirty="0" smtClean="0">
              <a:latin typeface="Arial"/>
              <a:cs typeface="Arial"/>
            </a:endParaRPr>
          </a:p>
          <a:p>
            <a:r>
              <a:rPr lang="en-US" altLang="ja-JP" dirty="0" smtClean="0">
                <a:latin typeface="Arial"/>
                <a:cs typeface="Arial"/>
              </a:rPr>
              <a:t>Protoliths: </a:t>
            </a:r>
          </a:p>
          <a:p>
            <a:r>
              <a:rPr lang="en-US" altLang="ja-JP" dirty="0" smtClean="0">
                <a:latin typeface="Arial"/>
                <a:cs typeface="Arial"/>
              </a:rPr>
              <a:t>Continental basement (granitic rocks)</a:t>
            </a:r>
          </a:p>
          <a:p>
            <a:r>
              <a:rPr lang="en-US" altLang="ja-JP" dirty="0" smtClean="0">
                <a:latin typeface="Arial"/>
                <a:cs typeface="Arial"/>
              </a:rPr>
              <a:t>Platform cover (</a:t>
            </a:r>
            <a:r>
              <a:rPr lang="en-US" altLang="ja-JP" dirty="0" err="1" smtClean="0">
                <a:latin typeface="Arial"/>
                <a:cs typeface="Arial"/>
              </a:rPr>
              <a:t>peralminous</a:t>
            </a:r>
            <a:r>
              <a:rPr lang="en-US" altLang="ja-JP" dirty="0" smtClean="0">
                <a:latin typeface="Arial"/>
                <a:cs typeface="Arial"/>
              </a:rPr>
              <a:t> sediments)</a:t>
            </a:r>
          </a:p>
          <a:p>
            <a:r>
              <a:rPr lang="en-US" altLang="ja-JP" dirty="0" smtClean="0">
                <a:latin typeface="Arial"/>
                <a:cs typeface="Arial"/>
              </a:rPr>
              <a:t>Platform carbonates (impure limestone)</a:t>
            </a:r>
          </a:p>
          <a:p>
            <a:r>
              <a:rPr lang="en-US" altLang="ja-JP" dirty="0" smtClean="0">
                <a:latin typeface="Arial"/>
                <a:cs typeface="Arial"/>
              </a:rPr>
              <a:t>Mafic-ultramafic intrusive rocks</a:t>
            </a:r>
          </a:p>
          <a:p>
            <a:endParaRPr lang="en-US" altLang="ja-JP" dirty="0">
              <a:latin typeface="Arial"/>
              <a:cs typeface="Arial"/>
            </a:endParaRPr>
          </a:p>
          <a:p>
            <a:r>
              <a:rPr lang="en-US" altLang="ja-JP" dirty="0" smtClean="0">
                <a:latin typeface="Arial"/>
                <a:cs typeface="Arial"/>
              </a:rPr>
              <a:t> </a:t>
            </a:r>
          </a:p>
          <a:p>
            <a:endParaRPr lang="en-US" altLang="ja-JP" dirty="0">
              <a:latin typeface="Arial"/>
              <a:cs typeface="Arial"/>
            </a:endParaRPr>
          </a:p>
          <a:p>
            <a:endParaRPr lang="en-US" altLang="ja-JP" dirty="0">
              <a:latin typeface="Arial"/>
              <a:cs typeface="Arial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117365" y="5594931"/>
            <a:ext cx="40467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Arial"/>
                <a:cs typeface="Arial"/>
              </a:rPr>
              <a:t>Path A: Small UH</a:t>
            </a:r>
            <a:r>
              <a:rPr lang="en-US" altLang="ja-JP" i="1" dirty="0" smtClean="0">
                <a:latin typeface="Arial"/>
                <a:cs typeface="Arial"/>
              </a:rPr>
              <a:t>P</a:t>
            </a:r>
            <a:r>
              <a:rPr lang="en-US" altLang="ja-JP" dirty="0" smtClean="0">
                <a:latin typeface="Arial"/>
                <a:cs typeface="Arial"/>
              </a:rPr>
              <a:t> terranes</a:t>
            </a:r>
          </a:p>
          <a:p>
            <a:r>
              <a:rPr lang="en-US" altLang="ja-JP" dirty="0" smtClean="0">
                <a:latin typeface="Arial"/>
                <a:cs typeface="Arial"/>
              </a:rPr>
              <a:t>Path B: Large and thick </a:t>
            </a:r>
            <a:r>
              <a:rPr lang="en-US" altLang="ja-JP" dirty="0">
                <a:latin typeface="Arial"/>
                <a:cs typeface="Arial"/>
              </a:rPr>
              <a:t>UH</a:t>
            </a:r>
            <a:r>
              <a:rPr lang="en-US" altLang="ja-JP" i="1" dirty="0">
                <a:latin typeface="Arial"/>
                <a:cs typeface="Arial"/>
              </a:rPr>
              <a:t>P</a:t>
            </a:r>
            <a:r>
              <a:rPr lang="en-US" altLang="ja-JP" dirty="0">
                <a:latin typeface="Arial"/>
                <a:cs typeface="Arial"/>
              </a:rPr>
              <a:t> </a:t>
            </a:r>
            <a:r>
              <a:rPr lang="en-US" altLang="ja-JP" dirty="0" smtClean="0">
                <a:latin typeface="Arial"/>
                <a:cs typeface="Arial"/>
              </a:rPr>
              <a:t>terranes</a:t>
            </a:r>
          </a:p>
          <a:p>
            <a:r>
              <a:rPr lang="en-US" altLang="ja-JP" sz="1600" dirty="0" smtClean="0">
                <a:latin typeface="Arial"/>
                <a:cs typeface="Arial"/>
              </a:rPr>
              <a:t>(</a:t>
            </a:r>
            <a:r>
              <a:rPr lang="en-US" altLang="ja-JP" sz="1600" dirty="0" err="1" smtClean="0">
                <a:latin typeface="Arial"/>
                <a:cs typeface="Arial"/>
              </a:rPr>
              <a:t>Kylander</a:t>
            </a:r>
            <a:r>
              <a:rPr lang="en-US" altLang="ja-JP" sz="1600" dirty="0">
                <a:latin typeface="Arial"/>
                <a:cs typeface="Arial"/>
              </a:rPr>
              <a:t>-Clark et </a:t>
            </a:r>
            <a:r>
              <a:rPr lang="en-US" altLang="ja-JP" sz="1600" dirty="0" smtClean="0">
                <a:latin typeface="Arial"/>
                <a:cs typeface="Arial"/>
              </a:rPr>
              <a:t>al., 2012</a:t>
            </a:r>
            <a:r>
              <a:rPr lang="en-US" altLang="ja-JP" sz="1600" dirty="0">
                <a:latin typeface="Arial"/>
                <a:cs typeface="Arial"/>
              </a:rPr>
              <a:t>)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42893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648" y="2026186"/>
            <a:ext cx="4378352" cy="444344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51071" y="192445"/>
            <a:ext cx="5094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/>
                <a:cs typeface="Arial"/>
              </a:rPr>
              <a:t>Coesite-bearing UH</a:t>
            </a:r>
            <a:r>
              <a:rPr lang="en-US" altLang="ja-JP" sz="2800" i="1" dirty="0" smtClean="0">
                <a:latin typeface="Arial"/>
                <a:cs typeface="Arial"/>
              </a:rPr>
              <a:t>P</a:t>
            </a:r>
            <a:r>
              <a:rPr lang="en-US" altLang="ja-JP" sz="2800" dirty="0" smtClean="0">
                <a:latin typeface="Arial"/>
                <a:cs typeface="Arial"/>
              </a:rPr>
              <a:t> eclogites</a:t>
            </a:r>
            <a:endParaRPr lang="en-US" altLang="ja-JP" sz="2800" dirty="0">
              <a:latin typeface="Arial"/>
              <a:cs typeface="Arial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82903" y="754353"/>
            <a:ext cx="7604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err="1" smtClean="0">
                <a:latin typeface="Arial"/>
                <a:cs typeface="Arial"/>
              </a:rPr>
              <a:t>Gourma</a:t>
            </a:r>
            <a:r>
              <a:rPr lang="en-US" altLang="ja-JP" sz="2400" dirty="0" smtClean="0">
                <a:latin typeface="Arial"/>
                <a:cs typeface="Arial"/>
              </a:rPr>
              <a:t> (E. Mali) &amp; </a:t>
            </a:r>
            <a:r>
              <a:rPr lang="en-US" altLang="ja-JP" sz="2400" dirty="0" err="1" smtClean="0">
                <a:latin typeface="Arial"/>
                <a:cs typeface="Arial"/>
              </a:rPr>
              <a:t>Pompangeo</a:t>
            </a:r>
            <a:r>
              <a:rPr lang="en-US" altLang="ja-JP" sz="2400" dirty="0" smtClean="0">
                <a:latin typeface="Arial"/>
                <a:cs typeface="Arial"/>
              </a:rPr>
              <a:t> (Brazil): </a:t>
            </a:r>
            <a:r>
              <a:rPr lang="en-US" altLang="ja-JP" sz="3600" b="1" dirty="0" smtClean="0">
                <a:solidFill>
                  <a:srgbClr val="FF0000"/>
                </a:solidFill>
                <a:latin typeface="Arial"/>
                <a:cs typeface="Arial"/>
              </a:rPr>
              <a:t>~630 Ma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01" y="4336723"/>
            <a:ext cx="4291584" cy="2206752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>
            <a:off x="6630045" y="3592384"/>
            <a:ext cx="484632" cy="97840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33" y="2219100"/>
            <a:ext cx="4320000" cy="214641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54433" y="1841520"/>
            <a:ext cx="114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Arial"/>
                <a:cs typeface="Arial"/>
              </a:rPr>
              <a:t>Himalaya</a:t>
            </a:r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2395539" y="1841520"/>
            <a:ext cx="209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Arial"/>
                <a:cs typeface="Arial"/>
              </a:rPr>
              <a:t>Dora Mira, W. Alps</a:t>
            </a:r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0384" y="93365"/>
            <a:ext cx="1092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4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648" y="2026186"/>
            <a:ext cx="4378352" cy="444344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51071" y="192445"/>
            <a:ext cx="5094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/>
                <a:cs typeface="Arial"/>
              </a:rPr>
              <a:t>Coesite-bearing UH</a:t>
            </a:r>
            <a:r>
              <a:rPr lang="en-US" altLang="ja-JP" sz="2800" i="1" dirty="0" smtClean="0">
                <a:latin typeface="Arial"/>
                <a:cs typeface="Arial"/>
              </a:rPr>
              <a:t>P</a:t>
            </a:r>
            <a:r>
              <a:rPr lang="en-US" altLang="ja-JP" sz="2800" dirty="0" smtClean="0">
                <a:latin typeface="Arial"/>
                <a:cs typeface="Arial"/>
              </a:rPr>
              <a:t> eclogites</a:t>
            </a:r>
            <a:endParaRPr lang="en-US" altLang="ja-JP" sz="2800" dirty="0">
              <a:latin typeface="Arial"/>
              <a:cs typeface="Arial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82903" y="754353"/>
            <a:ext cx="7604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err="1" smtClean="0">
                <a:latin typeface="Arial"/>
                <a:cs typeface="Arial"/>
              </a:rPr>
              <a:t>Gourma</a:t>
            </a:r>
            <a:r>
              <a:rPr lang="en-US" altLang="ja-JP" sz="2400" dirty="0" smtClean="0">
                <a:latin typeface="Arial"/>
                <a:cs typeface="Arial"/>
              </a:rPr>
              <a:t> (E. Mali) &amp; </a:t>
            </a:r>
            <a:r>
              <a:rPr lang="en-US" altLang="ja-JP" sz="2400" dirty="0" err="1" smtClean="0">
                <a:latin typeface="Arial"/>
                <a:cs typeface="Arial"/>
              </a:rPr>
              <a:t>Pompangeo</a:t>
            </a:r>
            <a:r>
              <a:rPr lang="en-US" altLang="ja-JP" sz="2400" dirty="0" smtClean="0">
                <a:latin typeface="Arial"/>
                <a:cs typeface="Arial"/>
              </a:rPr>
              <a:t> (Brazil): </a:t>
            </a:r>
            <a:r>
              <a:rPr lang="en-US" altLang="ja-JP" sz="3600" b="1" dirty="0" smtClean="0">
                <a:solidFill>
                  <a:srgbClr val="FF0000"/>
                </a:solidFill>
                <a:latin typeface="Arial"/>
                <a:cs typeface="Arial"/>
              </a:rPr>
              <a:t>~630 Ma</a:t>
            </a:r>
          </a:p>
        </p:txBody>
      </p:sp>
      <p:sp>
        <p:nvSpPr>
          <p:cNvPr id="8" name="下矢印 7"/>
          <p:cNvSpPr/>
          <p:nvPr/>
        </p:nvSpPr>
        <p:spPr>
          <a:xfrm>
            <a:off x="6630045" y="3592384"/>
            <a:ext cx="484632" cy="97840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71" y="2026186"/>
            <a:ext cx="3843528" cy="449275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0384" y="93365"/>
            <a:ext cx="1092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648" y="2026186"/>
            <a:ext cx="4378352" cy="444344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54433" y="192445"/>
            <a:ext cx="5313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/>
                <a:cs typeface="Arial"/>
              </a:rPr>
              <a:t>Diamond-bearing UH</a:t>
            </a:r>
            <a:r>
              <a:rPr lang="en-US" altLang="ja-JP" sz="2800" i="1" dirty="0" smtClean="0">
                <a:latin typeface="Arial"/>
                <a:cs typeface="Arial"/>
              </a:rPr>
              <a:t>P</a:t>
            </a:r>
            <a:r>
              <a:rPr lang="en-US" altLang="ja-JP" sz="2800" dirty="0" smtClean="0">
                <a:latin typeface="Arial"/>
                <a:cs typeface="Arial"/>
              </a:rPr>
              <a:t> eclogites</a:t>
            </a:r>
            <a:endParaRPr lang="en-US" altLang="ja-JP" sz="2800" dirty="0">
              <a:latin typeface="Arial"/>
              <a:cs typeface="Arial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82903" y="754353"/>
            <a:ext cx="82720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Kokchetav </a:t>
            </a:r>
            <a:r>
              <a:rPr lang="en-US" altLang="ja-JP" sz="2400" dirty="0">
                <a:latin typeface="Arial"/>
                <a:cs typeface="Arial"/>
              </a:rPr>
              <a:t>(</a:t>
            </a:r>
            <a:r>
              <a:rPr lang="en-US" altLang="ja-JP" sz="2400" dirty="0" smtClean="0">
                <a:latin typeface="Arial"/>
                <a:cs typeface="Arial"/>
              </a:rPr>
              <a:t>Kazakhstan)</a:t>
            </a:r>
            <a:r>
              <a:rPr lang="en-US" altLang="ja-JP" sz="2400" dirty="0">
                <a:latin typeface="Arial"/>
                <a:cs typeface="Arial"/>
              </a:rPr>
              <a:t>: </a:t>
            </a:r>
            <a:r>
              <a:rPr lang="en-US" altLang="ja-JP" sz="3600" b="1" dirty="0" smtClean="0">
                <a:solidFill>
                  <a:srgbClr val="FF0000"/>
                </a:solidFill>
                <a:latin typeface="Arial"/>
                <a:cs typeface="Arial"/>
              </a:rPr>
              <a:t>~530 Ma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*</a:t>
            </a:r>
            <a:r>
              <a:rPr lang="en-US" altLang="ja-JP" sz="2000" dirty="0" err="1" smtClean="0">
                <a:latin typeface="Arial"/>
                <a:cs typeface="Arial"/>
              </a:rPr>
              <a:t>Dia</a:t>
            </a:r>
            <a:r>
              <a:rPr lang="en-US" altLang="ja-JP" sz="2000" dirty="0" smtClean="0">
                <a:latin typeface="Arial"/>
                <a:cs typeface="Arial"/>
              </a:rPr>
              <a:t>-bearing granulite, West </a:t>
            </a:r>
            <a:r>
              <a:rPr lang="en-US" altLang="ja-JP" sz="2000" dirty="0">
                <a:latin typeface="Arial"/>
                <a:cs typeface="Arial"/>
              </a:rPr>
              <a:t>Greenland </a:t>
            </a:r>
            <a:r>
              <a:rPr lang="en-US" altLang="ja-JP" sz="1600" dirty="0">
                <a:latin typeface="Arial"/>
                <a:cs typeface="Arial"/>
              </a:rPr>
              <a:t>(Glassley et al</a:t>
            </a:r>
            <a:r>
              <a:rPr lang="en-US" altLang="ja-JP" sz="1600" dirty="0" smtClean="0">
                <a:latin typeface="Arial"/>
                <a:cs typeface="Arial"/>
              </a:rPr>
              <a:t>., 2014)</a:t>
            </a:r>
            <a:r>
              <a:rPr lang="en-US" altLang="ja-JP" sz="2400" dirty="0">
                <a:latin typeface="Arial"/>
                <a:cs typeface="Arial"/>
              </a:rPr>
              <a:t>: 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/>
                <a:cs typeface="Arial"/>
              </a:rPr>
              <a:t>~1800 Ma</a:t>
            </a:r>
            <a:endParaRPr lang="en-US" altLang="ja-JP" sz="2400" dirty="0" smtClean="0">
              <a:latin typeface="Arial"/>
              <a:cs typeface="Arial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01" y="4336723"/>
            <a:ext cx="4291584" cy="2206752"/>
          </a:xfrm>
          <a:prstGeom prst="rect">
            <a:avLst/>
          </a:prstGeom>
        </p:spPr>
      </p:pic>
      <p:sp>
        <p:nvSpPr>
          <p:cNvPr id="9" name="下矢印 8"/>
          <p:cNvSpPr/>
          <p:nvPr/>
        </p:nvSpPr>
        <p:spPr>
          <a:xfrm>
            <a:off x="6946191" y="3592384"/>
            <a:ext cx="484632" cy="97840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33" y="2210861"/>
            <a:ext cx="4320000" cy="2146415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254433" y="1841520"/>
            <a:ext cx="3760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Arial"/>
                <a:cs typeface="Arial"/>
              </a:rPr>
              <a:t>Kokchetav UH</a:t>
            </a:r>
            <a:r>
              <a:rPr lang="en-US" altLang="ja-JP" i="1" dirty="0" smtClean="0">
                <a:latin typeface="Arial"/>
                <a:cs typeface="Arial"/>
              </a:rPr>
              <a:t>P</a:t>
            </a:r>
            <a:r>
              <a:rPr lang="en-US" altLang="ja-JP" dirty="0" smtClean="0">
                <a:latin typeface="Arial"/>
                <a:cs typeface="Arial"/>
              </a:rPr>
              <a:t> marble and gneiss</a:t>
            </a:r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3092" y="132053"/>
            <a:ext cx="1092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0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648" y="2026186"/>
            <a:ext cx="4378352" cy="444344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54433" y="192445"/>
            <a:ext cx="5313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/>
                <a:cs typeface="Arial"/>
              </a:rPr>
              <a:t>Diamond-bearing UH</a:t>
            </a:r>
            <a:r>
              <a:rPr lang="en-US" altLang="ja-JP" sz="2800" i="1" dirty="0" smtClean="0">
                <a:latin typeface="Arial"/>
                <a:cs typeface="Arial"/>
              </a:rPr>
              <a:t>P</a:t>
            </a:r>
            <a:r>
              <a:rPr lang="en-US" altLang="ja-JP" sz="2800" dirty="0" smtClean="0">
                <a:latin typeface="Arial"/>
                <a:cs typeface="Arial"/>
              </a:rPr>
              <a:t> eclogites</a:t>
            </a:r>
            <a:endParaRPr lang="en-US" altLang="ja-JP" sz="2800" dirty="0">
              <a:latin typeface="Arial"/>
              <a:cs typeface="Arial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82903" y="754353"/>
            <a:ext cx="55011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Kokchetav </a:t>
            </a:r>
            <a:r>
              <a:rPr lang="en-US" altLang="ja-JP" sz="2400" dirty="0">
                <a:latin typeface="Arial"/>
                <a:cs typeface="Arial"/>
              </a:rPr>
              <a:t>(</a:t>
            </a:r>
            <a:r>
              <a:rPr lang="en-US" altLang="ja-JP" sz="2400" dirty="0" smtClean="0">
                <a:latin typeface="Arial"/>
                <a:cs typeface="Arial"/>
              </a:rPr>
              <a:t>Kazakhstan)</a:t>
            </a:r>
            <a:r>
              <a:rPr lang="en-US" altLang="ja-JP" sz="2400" dirty="0">
                <a:latin typeface="Arial"/>
                <a:cs typeface="Arial"/>
              </a:rPr>
              <a:t>: </a:t>
            </a:r>
            <a:r>
              <a:rPr lang="en-US" altLang="ja-JP" sz="3600" b="1" dirty="0" smtClean="0">
                <a:solidFill>
                  <a:srgbClr val="FF0000"/>
                </a:solidFill>
                <a:latin typeface="Arial"/>
                <a:cs typeface="Arial"/>
              </a:rPr>
              <a:t>~530 Ma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*West Greenland: 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/>
                <a:cs typeface="Arial"/>
              </a:rPr>
              <a:t>~1800 Ma </a:t>
            </a:r>
            <a:endParaRPr lang="en-US" altLang="ja-JP" sz="2400" dirty="0" smtClean="0">
              <a:latin typeface="Arial"/>
              <a:cs typeface="Arial"/>
            </a:endParaRPr>
          </a:p>
        </p:txBody>
      </p:sp>
      <p:sp>
        <p:nvSpPr>
          <p:cNvPr id="9" name="下矢印 8"/>
          <p:cNvSpPr/>
          <p:nvPr/>
        </p:nvSpPr>
        <p:spPr>
          <a:xfrm>
            <a:off x="6946191" y="3592384"/>
            <a:ext cx="484632" cy="97840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092" y="132053"/>
            <a:ext cx="1092200" cy="1244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20" y="2026186"/>
            <a:ext cx="3843528" cy="44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4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</TotalTime>
  <Words>836</Words>
  <Application>Microsoft Macintosh PowerPoint</Application>
  <PresentationFormat>On-screen Show (4:3)</PresentationFormat>
  <Paragraphs>116</Paragraphs>
  <Slides>30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Sinking of lithosphere in subduction zones drives plate tectonics, so presence of subduction zone metamorphic rocks indicates PT processes existed.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UT Dallas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Tectonics for Astronauts</dc:title>
  <dc:creator>Robert Stern</dc:creator>
  <cp:lastModifiedBy>Robert Stern</cp:lastModifiedBy>
  <cp:revision>354</cp:revision>
  <cp:lastPrinted>2014-05-27T18:55:51Z</cp:lastPrinted>
  <dcterms:created xsi:type="dcterms:W3CDTF">2014-10-07T19:07:42Z</dcterms:created>
  <dcterms:modified xsi:type="dcterms:W3CDTF">2014-10-14T11:20:02Z</dcterms:modified>
</cp:coreProperties>
</file>