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Default Extension="wdp" ContentType="image/vnd.ms-photo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77" r:id="rId1"/>
  </p:sldMasterIdLst>
  <p:notesMasterIdLst>
    <p:notesMasterId r:id="rId20"/>
  </p:notesMasterIdLst>
  <p:handoutMasterIdLst>
    <p:handoutMasterId r:id="rId21"/>
  </p:handoutMasterIdLst>
  <p:sldIdLst>
    <p:sldId id="256" r:id="rId2"/>
    <p:sldId id="301" r:id="rId3"/>
    <p:sldId id="303" r:id="rId4"/>
    <p:sldId id="257" r:id="rId5"/>
    <p:sldId id="305" r:id="rId6"/>
    <p:sldId id="315" r:id="rId7"/>
    <p:sldId id="307" r:id="rId8"/>
    <p:sldId id="314" r:id="rId9"/>
    <p:sldId id="306" r:id="rId10"/>
    <p:sldId id="308" r:id="rId11"/>
    <p:sldId id="311" r:id="rId12"/>
    <p:sldId id="317" r:id="rId13"/>
    <p:sldId id="312" r:id="rId14"/>
    <p:sldId id="316" r:id="rId15"/>
    <p:sldId id="318" r:id="rId16"/>
    <p:sldId id="304" r:id="rId17"/>
    <p:sldId id="300" r:id="rId18"/>
    <p:sldId id="309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352">
          <p15:clr>
            <a:srgbClr val="A4A3A4"/>
          </p15:clr>
        </p15:guide>
        <p15:guide id="2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00"/>
    <a:srgbClr val="0000FF"/>
    <a:srgbClr val="F4F4F4"/>
    <a:srgbClr val="FF00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2898" autoAdjust="0"/>
    <p:restoredTop sz="77717" autoAdjust="0"/>
  </p:normalViewPr>
  <p:slideViewPr>
    <p:cSldViewPr showGuides="1">
      <p:cViewPr varScale="1">
        <p:scale>
          <a:sx n="98" d="100"/>
          <a:sy n="98" d="100"/>
        </p:scale>
        <p:origin x="-816" y="-112"/>
      </p:cViewPr>
      <p:guideLst>
        <p:guide orient="horz" pos="2352"/>
        <p:guide pos="2976"/>
      </p:guideLst>
    </p:cSldViewPr>
  </p:slideViewPr>
  <p:outlineViewPr>
    <p:cViewPr>
      <p:scale>
        <a:sx n="33" d="100"/>
        <a:sy n="33" d="100"/>
      </p:scale>
      <p:origin x="0" y="416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2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2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8A5B12-364C-1C44-A717-2FA7C6BD3A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3070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AF16880-948F-E443-B7FE-625C98CE80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9214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ＭＳ Ｐゴシック" pitchFamily="-128" charset="-128"/>
        <a:cs typeface="ＭＳ Ｐゴシック" pitchFamily="-12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ＭＳ Ｐゴシック" pitchFamily="-1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ＭＳ Ｐゴシック" pitchFamily="-1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ＭＳ Ｐゴシック" pitchFamily="-1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ＭＳ Ｐゴシック" pitchFamily="-12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9C0344-E1A7-924F-87F9-1BE11FE4730A}" type="slidenum">
              <a:rPr lang="en-US"/>
              <a:pPr/>
              <a:t>1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Research </a:t>
            </a:r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is the MS thesis project of Matt Fleming.</a:t>
            </a:r>
          </a:p>
          <a:p>
            <a:pPr eaLnBrk="1" hangingPunct="1"/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Matt will be finishing and starting a job with </a:t>
            </a:r>
            <a:r>
              <a:rPr lang="en-US" baseline="0" dirty="0" err="1" smtClean="0">
                <a:latin typeface="Arial" charset="0"/>
                <a:ea typeface="ＭＳ Ｐゴシック" charset="-128"/>
                <a:cs typeface="ＭＳ Ｐゴシック" charset="-128"/>
              </a:rPr>
              <a:t>Repsol</a:t>
            </a:r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 in the spring of 2015.</a:t>
            </a:r>
          </a:p>
          <a:p>
            <a:pPr eaLnBrk="1" hangingPunct="1"/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I am presenting on behalf of Matt.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3773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particularly interesting observation is that</a:t>
            </a:r>
            <a:r>
              <a:rPr lang="en-US" baseline="0" dirty="0" smtClean="0"/>
              <a:t> there may be inversion on these subsalt faults.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I’ll leave it to the better seismic interpreters in the audience to tell me later, but, which do you prefer?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16880-948F-E443-B7FE-625C98CE80B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9840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also think the seismic gives us good</a:t>
            </a:r>
            <a:r>
              <a:rPr lang="en-US" baseline="0" dirty="0" smtClean="0"/>
              <a:t> evidence that salt was moving over a much longer time period than previously thought.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current models generally confine most salt movement to the Cutler, with only minor growth during younger times.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16880-948F-E443-B7FE-625C98CE80B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baseline="0" dirty="0" smtClean="0"/>
              <a:t> </a:t>
            </a:r>
            <a:r>
              <a:rPr lang="en-US" dirty="0" smtClean="0"/>
              <a:t>Data</a:t>
            </a:r>
            <a:r>
              <a:rPr lang="en-US" baseline="0" dirty="0" smtClean="0"/>
              <a:t> collected from 48 field stations.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Three fracture sets:  strike, strike-oblique and cross strike.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Orientations vary with position around the structure so that they are aligned with local bedding strike.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Correlation to structure and lack of similar sets in nearby flat-lying rocks suggests these sets formed in association with the salt anticline.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Style correlates to lithology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 joints and veins dominate in carbonates.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 joints and deformation bands dominate in sandstones.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16880-948F-E443-B7FE-625C98CE80B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7963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Spatial</a:t>
            </a:r>
            <a:r>
              <a:rPr lang="en-US" baseline="0" dirty="0" smtClean="0"/>
              <a:t> variation in permeability anisotropy.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16880-948F-E443-B7FE-625C98CE80B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1788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Strike joints are consistently the longest, most continuous, planar fractures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Cross strike joints consistently abut strike joints.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16880-948F-E443-B7FE-625C98CE80B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 </a:t>
            </a:r>
            <a:r>
              <a:rPr lang="en-US" baseline="0" dirty="0" smtClean="0"/>
              <a:t>General lack of mineralization keeps us from saying much about the fluid system. </a:t>
            </a:r>
          </a:p>
          <a:p>
            <a:pPr>
              <a:buFont typeface="Arial"/>
              <a:buChar char="•"/>
            </a:pPr>
            <a:r>
              <a:rPr lang="en-US" dirty="0" smtClean="0"/>
              <a:t> Powders</a:t>
            </a:r>
            <a:r>
              <a:rPr lang="en-US" baseline="0" dirty="0" smtClean="0"/>
              <a:t> </a:t>
            </a:r>
            <a:r>
              <a:rPr lang="en-US" baseline="0" dirty="0" smtClean="0"/>
              <a:t>drilled from multiple locations on each sample.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Multiple powders from both vein and host rock in each sample</a:t>
            </a:r>
            <a:r>
              <a:rPr lang="en-US" baseline="0" dirty="0" smtClean="0"/>
              <a:t>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All samples from the Honaker Trail.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d</a:t>
            </a:r>
            <a:r>
              <a:rPr lang="en-US" baseline="30000" dirty="0" smtClean="0"/>
              <a:t>18</a:t>
            </a:r>
            <a:r>
              <a:rPr lang="en-US" baseline="0" dirty="0" smtClean="0"/>
              <a:t>O values indicative of meteoric water influence (depending on temperature)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Indicates fractures were substantial fluid </a:t>
            </a:r>
            <a:r>
              <a:rPr lang="en-US" baseline="0" dirty="0" smtClean="0"/>
              <a:t>conduits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16880-948F-E443-B7FE-625C98CE80B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6620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16880-948F-E443-B7FE-625C98CE80B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714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</a:t>
            </a:r>
            <a:r>
              <a:rPr lang="en-US" baseline="0" dirty="0" smtClean="0"/>
              <a:t> is</a:t>
            </a:r>
            <a:r>
              <a:rPr lang="en-US" baseline="0" dirty="0" smtClean="0"/>
              <a:t> one of a series </a:t>
            </a:r>
            <a:r>
              <a:rPr lang="en-US" baseline="0" dirty="0" smtClean="0"/>
              <a:t>of projects aimed at understanding how brittle deformation in the vicinity of salt structures influences the movement, storage and distribution of fluids around</a:t>
            </a:r>
            <a:r>
              <a:rPr lang="en-US" baseline="0" dirty="0" smtClean="0"/>
              <a:t> salt.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have been conducting similar studies of these salt-related fluid systems in a number of geological settings.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Ideally we’d like to develop conceptual models that describe the structure of fluid systems around salt.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 always possible because of the lack of data constraining fluid composition, temperature and distribution.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16880-948F-E443-B7FE-625C98CE80B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5089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a three-pronged research approach.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16880-948F-E443-B7FE-625C98CE80B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1404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This particular project</a:t>
            </a:r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 examines the Lisbon Valley anticline, in the Paradox Basin of eastern Utah</a:t>
            </a:r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.</a:t>
            </a:r>
          </a:p>
          <a:p>
            <a:endParaRPr lang="en-US" baseline="0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Second to last significant </a:t>
            </a:r>
            <a:r>
              <a:rPr lang="en-US" baseline="0" dirty="0" err="1" smtClean="0">
                <a:latin typeface="Arial" charset="0"/>
                <a:ea typeface="ＭＳ Ｐゴシック" charset="-128"/>
                <a:cs typeface="ＭＳ Ｐゴシック" charset="-128"/>
              </a:rPr>
              <a:t>anticlinal</a:t>
            </a:r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 structure in the southwestern part of the basin.</a:t>
            </a: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43438-25AA-BF43-B952-5D207285F6B1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3481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Sal 30 </a:t>
            </a:r>
            <a:r>
              <a:rPr lang="en-US" dirty="0" err="1" smtClean="0"/>
              <a:t>x</a:t>
            </a:r>
            <a:r>
              <a:rPr lang="en-US" dirty="0" smtClean="0"/>
              <a:t> 60 sheet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Comprises two anticlines with no significant intervening syncline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Separated by the east-dipping Lisbon Valley fault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Younger</a:t>
            </a:r>
            <a:r>
              <a:rPr lang="en-US" baseline="0" dirty="0" smtClean="0"/>
              <a:t> strata preserved on eastern side.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16880-948F-E443-B7FE-625C98CE80B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2387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View looking WNW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Showing Burro Canyon on the right and </a:t>
            </a:r>
            <a:r>
              <a:rPr lang="en-US" baseline="0" dirty="0" err="1" smtClean="0"/>
              <a:t>Chinle</a:t>
            </a:r>
            <a:r>
              <a:rPr lang="en-US" baseline="0" dirty="0" smtClean="0"/>
              <a:t> through Wingate on the left.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16880-948F-E443-B7FE-625C98CE80B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65982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better understand the subsurface structure we obtained from industry, two</a:t>
            </a:r>
            <a:r>
              <a:rPr lang="en-US" baseline="0" dirty="0" smtClean="0"/>
              <a:t> proprietary, 3-D seismic surveys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obtained logs from 53 wells that are shown as the blue dots.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16880-948F-E443-B7FE-625C98CE80B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interpretation has structure forming in two episodes.</a:t>
            </a:r>
          </a:p>
          <a:p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smtClean="0"/>
              <a:t>fault-related folding above a salt roller – Lisbon Valley anticline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Later extension creating the Lisbon Valley fault and Lisbon Canyon anticline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16880-948F-E443-B7FE-625C98CE80B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So, how is</a:t>
            </a:r>
            <a:r>
              <a:rPr lang="en-US" baseline="0" dirty="0" smtClean="0"/>
              <a:t> what we’re seeing fitting with the accepted paradigm?</a:t>
            </a:r>
          </a:p>
          <a:p>
            <a:endParaRPr lang="en-US" baseline="0" dirty="0" smtClean="0"/>
          </a:p>
          <a:p>
            <a:r>
              <a:rPr lang="en-US" dirty="0" smtClean="0"/>
              <a:t>We are seeing a lot of new things, but I’m just going to focus on two here.</a:t>
            </a:r>
          </a:p>
          <a:p>
            <a:pPr marL="228600" indent="-228600">
              <a:buAutoNum type="arabicParenR"/>
            </a:pPr>
            <a:r>
              <a:rPr lang="en-US" dirty="0" smtClean="0"/>
              <a:t>Subsalt faulting is more complex than</a:t>
            </a:r>
            <a:r>
              <a:rPr lang="en-US" baseline="0" dirty="0" smtClean="0"/>
              <a:t> previously recognized</a:t>
            </a:r>
            <a:endParaRPr lang="en-US" dirty="0" smtClean="0"/>
          </a:p>
          <a:p>
            <a:pPr marL="228600" indent="-228600">
              <a:buAutoNum type="arabicParenR"/>
            </a:pPr>
            <a:r>
              <a:rPr lang="en-US" baseline="0" dirty="0" smtClean="0"/>
              <a:t>Comprise a series of </a:t>
            </a:r>
            <a:r>
              <a:rPr lang="en-US" baseline="0" dirty="0" err="1" smtClean="0"/>
              <a:t>grabens</a:t>
            </a:r>
            <a:r>
              <a:rPr lang="en-US" baseline="0" dirty="0" smtClean="0"/>
              <a:t> that are oblique to regional trend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Some appear arranged in relay structures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16880-948F-E443-B7FE-625C98CE80B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0487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>
                <a:latin typeface="Candara"/>
                <a:cs typeface="Candar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-128" charset="2"/>
              <a:buNone/>
              <a:defRPr sz="3000">
                <a:latin typeface="Candara"/>
                <a:cs typeface="Candara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536575" y="6248400"/>
            <a:ext cx="2054225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51200" y="6248400"/>
            <a:ext cx="2887663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8150" y="6257925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37368D7C-F93C-E54F-B7E9-DA53814840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203835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04800"/>
            <a:ext cx="596265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00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000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95400"/>
            <a:ext cx="8153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Line 11"/>
          <p:cNvSpPr>
            <a:spLocks noChangeShapeType="1"/>
          </p:cNvSpPr>
          <p:nvPr userDrawn="1"/>
        </p:nvSpPr>
        <p:spPr bwMode="auto">
          <a:xfrm>
            <a:off x="533400" y="1066800"/>
            <a:ext cx="81534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9" descr="NIU altgeld logo inverted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534400" y="76200"/>
            <a:ext cx="4889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80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/>
          <a:ea typeface="ＭＳ Ｐゴシック" pitchFamily="-128" charset="-128"/>
          <a:cs typeface="Candara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64" charset="0"/>
          <a:ea typeface="ＭＳ Ｐゴシック" pitchFamily="-128" charset="-128"/>
          <a:cs typeface="ＭＳ Ｐゴシック" pitchFamily="-128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64" charset="0"/>
          <a:ea typeface="ＭＳ Ｐゴシック" pitchFamily="-128" charset="-128"/>
          <a:cs typeface="ＭＳ Ｐゴシック" pitchFamily="-128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64" charset="0"/>
          <a:ea typeface="ＭＳ Ｐゴシック" pitchFamily="-128" charset="-128"/>
          <a:cs typeface="ＭＳ Ｐゴシック" pitchFamily="-128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64" charset="0"/>
          <a:ea typeface="ＭＳ Ｐゴシック" pitchFamily="-128" charset="-128"/>
          <a:cs typeface="ＭＳ Ｐゴシック" pitchFamily="-128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ptima" pitchFamily="-12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ptima" pitchFamily="-12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ptima" pitchFamily="-12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ptima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3100">
          <a:solidFill>
            <a:schemeClr val="tx1"/>
          </a:solidFill>
          <a:latin typeface="Candara"/>
          <a:ea typeface="ＭＳ Ｐゴシック" pitchFamily="-128" charset="-128"/>
          <a:cs typeface="Candar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600">
          <a:solidFill>
            <a:schemeClr val="tx1"/>
          </a:solidFill>
          <a:latin typeface="Candara"/>
          <a:ea typeface="ＭＳ Ｐゴシック" pitchFamily="-128" charset="-128"/>
          <a:cs typeface="Candar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2"/>
        <a:buChar char="n"/>
        <a:defRPr sz="2400">
          <a:solidFill>
            <a:schemeClr val="tx1"/>
          </a:solidFill>
          <a:latin typeface="Candara"/>
          <a:ea typeface="ＭＳ Ｐゴシック" pitchFamily="-128" charset="-128"/>
          <a:cs typeface="Candar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2000">
          <a:solidFill>
            <a:schemeClr val="tx1"/>
          </a:solidFill>
          <a:latin typeface="Candara"/>
          <a:ea typeface="ＭＳ Ｐゴシック" pitchFamily="-128" charset="-128"/>
          <a:cs typeface="Candar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2"/>
        <a:buChar char="§"/>
        <a:defRPr sz="2000">
          <a:solidFill>
            <a:schemeClr val="tx1"/>
          </a:solidFill>
          <a:latin typeface="Candara"/>
          <a:ea typeface="ＭＳ Ｐゴシック" pitchFamily="-128" charset="-128"/>
          <a:cs typeface="Candar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-128" charset="2"/>
        <a:buChar char="§"/>
        <a:defRPr sz="2000">
          <a:solidFill>
            <a:schemeClr val="tx1"/>
          </a:solidFill>
          <a:latin typeface="+mn-lt"/>
          <a:ea typeface="ＭＳ Ｐゴシック" pitchFamily="-12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-128" charset="2"/>
        <a:buChar char="§"/>
        <a:defRPr sz="2000">
          <a:solidFill>
            <a:schemeClr val="tx1"/>
          </a:solidFill>
          <a:latin typeface="+mn-lt"/>
          <a:ea typeface="ＭＳ Ｐゴシック" pitchFamily="-12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-128" charset="2"/>
        <a:buChar char="§"/>
        <a:defRPr sz="2000">
          <a:solidFill>
            <a:schemeClr val="tx1"/>
          </a:solidFill>
          <a:latin typeface="+mn-lt"/>
          <a:ea typeface="ＭＳ Ｐゴシック" pitchFamily="-12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-128" charset="2"/>
        <a:buChar char="§"/>
        <a:defRPr sz="2000">
          <a:solidFill>
            <a:schemeClr val="tx1"/>
          </a:solidFill>
          <a:latin typeface="+mn-lt"/>
          <a:ea typeface="ＭＳ Ｐゴシック" pitchFamily="-12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microsoft.com/office/2007/relationships/hdphoto" Target="../media/hdphoto1.wdp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9" descr="NIU altgeld logo inver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080000"/>
            <a:ext cx="858838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2286000"/>
            <a:ext cx="9067801" cy="997196"/>
          </a:xfrm>
        </p:spPr>
        <p:txBody>
          <a:bodyPr wrap="square" anchor="t">
            <a:spAutoFit/>
          </a:bodyPr>
          <a:lstStyle/>
          <a:p>
            <a:pPr algn="r" eaLnBrk="1" hangingPunct="1">
              <a:spcAft>
                <a:spcPts val="18600"/>
              </a:spcAft>
            </a:pPr>
            <a:r>
              <a:rPr lang="en-US" sz="3600" dirty="0" smtClean="0">
                <a:latin typeface="Candara" charset="0"/>
                <a:ea typeface="ＭＳ Ｐゴシック" charset="-128"/>
                <a:cs typeface="ＭＳ Ｐゴシック" charset="-128"/>
              </a:rPr>
              <a:t>Integrated structural and fracture analysis at Lisbon Valley anticline, Utah</a:t>
            </a:r>
            <a:endParaRPr lang="en-US" sz="3600" i="1" dirty="0">
              <a:latin typeface="Candar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5308600"/>
            <a:ext cx="4038600" cy="990600"/>
          </a:xfrm>
        </p:spPr>
        <p:txBody>
          <a:bodyPr/>
          <a:lstStyle/>
          <a:p>
            <a:pPr algn="l" eaLnBrk="1" hangingPunct="1">
              <a:buFont typeface="Wingdings" charset="2"/>
              <a:buNone/>
            </a:pPr>
            <a:r>
              <a:rPr lang="en-US" sz="2000" dirty="0" smtClean="0">
                <a:latin typeface="Candara" charset="0"/>
                <a:ea typeface="ＭＳ Ｐゴシック" charset="-128"/>
                <a:cs typeface="ＭＳ Ｐゴシック" charset="-128"/>
              </a:rPr>
              <a:t>Matt W. Fleming &amp; Mark P. Fischer</a:t>
            </a:r>
          </a:p>
          <a:p>
            <a:pPr algn="l" eaLnBrk="1" hangingPunct="1">
              <a:buFont typeface="Wingdings" charset="2"/>
              <a:buNone/>
            </a:pPr>
            <a:r>
              <a:rPr lang="en-US" sz="1400" dirty="0" smtClean="0">
                <a:latin typeface="Candara" charset="0"/>
                <a:ea typeface="ＭＳ Ｐゴシック" charset="-128"/>
                <a:cs typeface="ＭＳ Ｐゴシック" charset="-128"/>
              </a:rPr>
              <a:t>Geology and Environmental Geosciences</a:t>
            </a:r>
          </a:p>
          <a:p>
            <a:pPr algn="l" eaLnBrk="1" hangingPunct="1">
              <a:buFont typeface="Wingdings" charset="2"/>
              <a:buNone/>
            </a:pPr>
            <a:r>
              <a:rPr lang="en-US" sz="1400" dirty="0" smtClean="0">
                <a:latin typeface="Candara" charset="0"/>
                <a:ea typeface="ＭＳ Ｐゴシック" charset="-128"/>
                <a:cs typeface="ＭＳ Ｐゴシック" charset="-128"/>
              </a:rPr>
              <a:t>Northern Illinois University</a:t>
            </a:r>
          </a:p>
        </p:txBody>
      </p:sp>
      <p:pic>
        <p:nvPicPr>
          <p:cNvPr id="5124" name="Picture 5" descr="J-hook pan.jpg"/>
          <p:cNvPicPr>
            <a:picLocks noChangeAspect="1"/>
          </p:cNvPicPr>
          <p:nvPr/>
        </p:nvPicPr>
        <p:blipFill>
          <a:blip r:embed="rId4"/>
          <a:srcRect t="33899" b="33051"/>
          <a:stretch>
            <a:fillRect/>
          </a:stretch>
        </p:blipFill>
        <p:spPr bwMode="auto">
          <a:xfrm>
            <a:off x="-2120" y="0"/>
            <a:ext cx="9146120" cy="22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interpretations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Inversion?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905000"/>
            <a:ext cx="7162800" cy="4742538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16" name="Group 15"/>
          <p:cNvGrpSpPr/>
          <p:nvPr/>
        </p:nvGrpSpPr>
        <p:grpSpPr>
          <a:xfrm>
            <a:off x="3048000" y="4953000"/>
            <a:ext cx="2057400" cy="1066800"/>
            <a:chOff x="3048000" y="4953000"/>
            <a:chExt cx="2057400" cy="1066800"/>
          </a:xfrm>
        </p:grpSpPr>
        <p:cxnSp>
          <p:nvCxnSpPr>
            <p:cNvPr id="6" name="Straight Connector 5"/>
            <p:cNvCxnSpPr/>
            <p:nvPr/>
          </p:nvCxnSpPr>
          <p:spPr bwMode="auto">
            <a:xfrm rot="16200000" flipH="1">
              <a:off x="4572000" y="5486400"/>
              <a:ext cx="685800" cy="381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 rot="16200000" flipH="1">
              <a:off x="2819400" y="5181600"/>
              <a:ext cx="990600" cy="533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2667000" y="4724400"/>
            <a:ext cx="2209800" cy="1371600"/>
            <a:chOff x="2667000" y="4724400"/>
            <a:chExt cx="2209800" cy="1371600"/>
          </a:xfrm>
        </p:grpSpPr>
        <p:cxnSp>
          <p:nvCxnSpPr>
            <p:cNvPr id="9" name="Straight Connector 8"/>
            <p:cNvCxnSpPr/>
            <p:nvPr/>
          </p:nvCxnSpPr>
          <p:spPr bwMode="auto">
            <a:xfrm rot="5400000">
              <a:off x="4305300" y="5524500"/>
              <a:ext cx="762000" cy="381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rot="5400000">
              <a:off x="2438400" y="4953000"/>
              <a:ext cx="1219200" cy="762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1828800" y="205740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W</a:t>
            </a:r>
            <a:endParaRPr lang="en-US" sz="1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848600" y="2057400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E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interpretations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Longer (later?) period of salt movement?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88" y="1981200"/>
            <a:ext cx="5432424" cy="4702828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16" name="Group 15"/>
          <p:cNvGrpSpPr/>
          <p:nvPr/>
        </p:nvGrpSpPr>
        <p:grpSpPr>
          <a:xfrm>
            <a:off x="5943600" y="2133600"/>
            <a:ext cx="2971800" cy="2590800"/>
            <a:chOff x="5943600" y="2133600"/>
            <a:chExt cx="2971800" cy="2590800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6096000" y="4495800"/>
              <a:ext cx="609600" cy="2286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6019800" y="3886200"/>
              <a:ext cx="762000" cy="304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5943600" y="2895600"/>
              <a:ext cx="1295400" cy="152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5943600" y="2514600"/>
              <a:ext cx="1295400" cy="7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7467600" y="21336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fanning dips indicate growth</a:t>
              </a:r>
              <a:endParaRPr lang="en-US" sz="1400" i="1" dirty="0"/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6248400" y="3619500"/>
              <a:ext cx="685800" cy="2667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TextBox 21"/>
          <p:cNvSpPr txBox="1"/>
          <p:nvPr/>
        </p:nvSpPr>
        <p:spPr>
          <a:xfrm>
            <a:off x="2743200" y="205740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W</a:t>
            </a:r>
            <a:endParaRPr lang="en-US" sz="1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042422" y="2057400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E</a:t>
            </a:r>
            <a:endParaRPr lang="en-US" sz="1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543800" y="3886200"/>
            <a:ext cx="12523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Cutler</a:t>
            </a:r>
          </a:p>
          <a:p>
            <a:pPr algn="ctr"/>
            <a:r>
              <a:rPr lang="en-US" sz="1400" dirty="0" smtClean="0"/>
              <a:t>|</a:t>
            </a:r>
          </a:p>
          <a:p>
            <a:pPr algn="ctr"/>
            <a:r>
              <a:rPr lang="en-US" sz="1400" dirty="0" smtClean="0"/>
              <a:t>Honaker Trail</a:t>
            </a:r>
            <a:endParaRPr lang="en-US" sz="14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>
            <a:off x="6934200" y="4343400"/>
            <a:ext cx="1219200" cy="158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interpretations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Longer (later?) period of salt movement?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7162800" cy="4742538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21" name="Group 20"/>
          <p:cNvGrpSpPr/>
          <p:nvPr/>
        </p:nvGrpSpPr>
        <p:grpSpPr>
          <a:xfrm>
            <a:off x="5105400" y="2743200"/>
            <a:ext cx="1905000" cy="1600200"/>
            <a:chOff x="5638800" y="2743200"/>
            <a:chExt cx="1905000" cy="1600200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6248400" y="3352800"/>
              <a:ext cx="914400" cy="2286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5638800" y="4114800"/>
              <a:ext cx="838200" cy="2286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rot="10800000">
              <a:off x="6477000" y="2743200"/>
              <a:ext cx="1066800" cy="7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1219200" y="205740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W</a:t>
            </a:r>
            <a:endParaRPr lang="en-US" sz="1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239000" y="2057400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E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91672" y="3656806"/>
            <a:ext cx="12523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Cutler</a:t>
            </a:r>
          </a:p>
          <a:p>
            <a:pPr algn="ctr"/>
            <a:r>
              <a:rPr lang="en-US" sz="1400" dirty="0" smtClean="0"/>
              <a:t>|</a:t>
            </a:r>
          </a:p>
          <a:p>
            <a:pPr algn="ctr"/>
            <a:r>
              <a:rPr lang="en-US" sz="1400" dirty="0" smtClean="0"/>
              <a:t>Honaker Trail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rot="5400000">
            <a:off x="7282072" y="4114006"/>
            <a:ext cx="1219200" cy="158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Fracture network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2971800" cy="5181600"/>
          </a:xfrm>
        </p:spPr>
        <p:txBody>
          <a:bodyPr/>
          <a:lstStyle/>
          <a:p>
            <a:r>
              <a:rPr lang="en-US" dirty="0" smtClean="0"/>
              <a:t>Fracture sets</a:t>
            </a:r>
          </a:p>
          <a:p>
            <a:pPr lvl="1"/>
            <a:r>
              <a:rPr lang="en-US" dirty="0" smtClean="0"/>
              <a:t>Strike</a:t>
            </a:r>
          </a:p>
          <a:p>
            <a:pPr lvl="1"/>
            <a:r>
              <a:rPr lang="en-US" dirty="0" smtClean="0"/>
              <a:t>Strike-oblique</a:t>
            </a:r>
          </a:p>
          <a:p>
            <a:pPr lvl="1"/>
            <a:r>
              <a:rPr lang="en-US" dirty="0" smtClean="0"/>
              <a:t>Cross-strike</a:t>
            </a:r>
          </a:p>
          <a:p>
            <a:r>
              <a:rPr lang="en-US" dirty="0" smtClean="0"/>
              <a:t>Style</a:t>
            </a:r>
          </a:p>
          <a:p>
            <a:pPr lvl="1"/>
            <a:r>
              <a:rPr lang="en-US" dirty="0" smtClean="0"/>
              <a:t>Joints</a:t>
            </a:r>
          </a:p>
          <a:p>
            <a:pPr lvl="1"/>
            <a:r>
              <a:rPr lang="en-US" dirty="0" smtClean="0"/>
              <a:t>Veins</a:t>
            </a:r>
          </a:p>
          <a:p>
            <a:pPr lvl="1"/>
            <a:r>
              <a:rPr lang="en-US" dirty="0" smtClean="0"/>
              <a:t>Deformation bands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creen Shot 2014-10-14 at 10.23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64611" y="1143000"/>
            <a:ext cx="5779389" cy="556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50071" y="1219200"/>
            <a:ext cx="192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48 field stations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orientation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2590800" cy="5181600"/>
          </a:xfrm>
        </p:spPr>
        <p:txBody>
          <a:bodyPr/>
          <a:lstStyle/>
          <a:p>
            <a:r>
              <a:rPr lang="en-US" dirty="0" smtClean="0"/>
              <a:t>Track local bedding strike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24199" y="1295400"/>
            <a:ext cx="6019801" cy="5112562"/>
            <a:chOff x="3124199" y="1295400"/>
            <a:chExt cx="6019801" cy="51125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4199" y="1295400"/>
              <a:ext cx="6019801" cy="511256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44622" y="1371600"/>
              <a:ext cx="21993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West central region</a:t>
              </a:r>
            </a:p>
            <a:p>
              <a:pPr algn="ctr"/>
              <a:r>
                <a:rPr lang="en-US" sz="1800" dirty="0" smtClean="0"/>
                <a:t>Wingate Sandstone</a:t>
              </a:r>
              <a:endParaRPr lang="en-US" sz="18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90800" y="2743200"/>
            <a:ext cx="6553200" cy="3657600"/>
            <a:chOff x="2590800" y="2743200"/>
            <a:chExt cx="6553200" cy="3657600"/>
          </a:xfrm>
        </p:grpSpPr>
        <p:pic>
          <p:nvPicPr>
            <p:cNvPr id="5" name="Picture 4" descr="Screen shot 2014-10-20 at 8.44.49 AM.png"/>
            <p:cNvPicPr>
              <a:picLocks noChangeAspect="1"/>
            </p:cNvPicPr>
            <p:nvPr/>
          </p:nvPicPr>
          <p:blipFill>
            <a:blip r:embed="rId4"/>
            <a:srcRect l="21667" t="10086" r="6667" b="29401"/>
            <a:stretch>
              <a:fillRect/>
            </a:stretch>
          </p:blipFill>
          <p:spPr>
            <a:xfrm>
              <a:off x="2590800" y="2743200"/>
              <a:ext cx="6553200" cy="36576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7772400" y="6019800"/>
              <a:ext cx="914400" cy="152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28" charset="0"/>
                <a:ea typeface="ＭＳ Ｐゴシック" pitchFamily="-128" charset="-128"/>
                <a:cs typeface="ＭＳ Ｐゴシック" pitchFamily="-128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772400" y="5562600"/>
              <a:ext cx="890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1000 ft</a:t>
              </a:r>
              <a:endParaRPr lang="en-US" sz="18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214002" y="6324600"/>
            <a:ext cx="192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Southeast region</a:t>
            </a:r>
            <a:endParaRPr lang="en-US" sz="1800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5649222" y="2554960"/>
            <a:ext cx="1295400" cy="910771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Fracture timing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Strike joints are oldest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743200" y="2057400"/>
            <a:ext cx="6400800" cy="4800600"/>
            <a:chOff x="2743200" y="2057400"/>
            <a:chExt cx="6400800" cy="4800600"/>
          </a:xfrm>
        </p:grpSpPr>
        <p:pic>
          <p:nvPicPr>
            <p:cNvPr id="4" name="Picture 3" descr="MWF27 Set 1 joint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200" y="2057400"/>
              <a:ext cx="6400800" cy="480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410200" y="6396335"/>
              <a:ext cx="19121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strike joints</a:t>
              </a:r>
              <a:endParaRPr lang="en-US" b="1" dirty="0"/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rot="16200000" flipV="1">
              <a:off x="5943600" y="5715000"/>
              <a:ext cx="685800" cy="2286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 flipV="1">
              <a:off x="7315200" y="5943600"/>
              <a:ext cx="609600" cy="3810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2" name="Picture 11" descr="MWF32 cross joi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371600"/>
            <a:ext cx="41148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Fracture-controlled fluids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Veins and host rocks are dissimilar in </a:t>
            </a:r>
            <a:r>
              <a:rPr lang="el-GR" dirty="0" smtClean="0"/>
              <a:t>δ</a:t>
            </a:r>
            <a:r>
              <a:rPr lang="en-US" baseline="30000" dirty="0" smtClean="0"/>
              <a:t>18</a:t>
            </a:r>
            <a:r>
              <a:rPr lang="en-US" dirty="0" smtClean="0"/>
              <a:t>O</a:t>
            </a:r>
          </a:p>
          <a:p>
            <a:pPr lvl="1"/>
            <a:r>
              <a:rPr lang="en-US" dirty="0" smtClean="0"/>
              <a:t>External fluid source</a:t>
            </a: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/>
          <a:srcRect l="3226"/>
          <a:stretch>
            <a:fillRect/>
          </a:stretch>
        </p:blipFill>
        <p:spPr>
          <a:xfrm>
            <a:off x="4572000" y="2289831"/>
            <a:ext cx="4572000" cy="4568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2373868"/>
            <a:ext cx="83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1"/>
                </a:solidFill>
              </a:rPr>
              <a:t>calcite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0" y="3657600"/>
            <a:ext cx="1375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solidFill>
                  <a:schemeClr val="accent1"/>
                </a:solidFill>
              </a:rPr>
              <a:t>5 field stations</a:t>
            </a:r>
            <a:endParaRPr lang="en-US" sz="1400" i="1" dirty="0">
              <a:solidFill>
                <a:schemeClr val="accent1"/>
              </a:solidFill>
            </a:endParaRPr>
          </a:p>
        </p:txBody>
      </p:sp>
      <p:pic>
        <p:nvPicPr>
          <p:cNvPr id="7" name="Picture 6" descr="IMG_070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6151" r="5608" b="14632"/>
          <a:stretch/>
        </p:blipFill>
        <p:spPr>
          <a:xfrm>
            <a:off x="256053" y="3581400"/>
            <a:ext cx="4034657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006.JPG"/>
          <p:cNvPicPr>
            <a:picLocks noChangeAspect="1"/>
          </p:cNvPicPr>
          <p:nvPr/>
        </p:nvPicPr>
        <p:blipFill>
          <a:blip r:embed="rId3">
            <a:lum bright="-3000" contrast="10000"/>
          </a:blip>
          <a:srcRect t="33333" b="46667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ndara" charset="0"/>
                <a:ea typeface="ＭＳ Ｐゴシック" charset="-128"/>
              </a:rPr>
              <a:t>Conclusions</a:t>
            </a:r>
            <a:endParaRPr lang="en-US" dirty="0">
              <a:latin typeface="Candara" charset="0"/>
              <a:ea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153400" cy="518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Lisbon Valley structure</a:t>
            </a:r>
          </a:p>
          <a:p>
            <a:pPr lvl="1">
              <a:defRPr/>
            </a:pPr>
            <a:r>
              <a:rPr lang="en-US" dirty="0" smtClean="0"/>
              <a:t>Localized above oblique normal fault </a:t>
            </a:r>
            <a:r>
              <a:rPr lang="en-US" dirty="0" err="1" smtClean="0"/>
              <a:t>grabens</a:t>
            </a:r>
            <a:r>
              <a:rPr lang="en-US" dirty="0" smtClean="0"/>
              <a:t> and  relay structures</a:t>
            </a:r>
          </a:p>
          <a:p>
            <a:pPr lvl="1">
              <a:defRPr/>
            </a:pPr>
            <a:r>
              <a:rPr lang="en-US" dirty="0" smtClean="0"/>
              <a:t>Minor inversion during </a:t>
            </a:r>
            <a:r>
              <a:rPr lang="en-US" dirty="0" err="1" smtClean="0"/>
              <a:t>Laramide</a:t>
            </a:r>
            <a:r>
              <a:rPr lang="en-US" dirty="0" smtClean="0"/>
              <a:t>?</a:t>
            </a:r>
          </a:p>
          <a:p>
            <a:pPr lvl="1">
              <a:defRPr/>
            </a:pPr>
            <a:r>
              <a:rPr lang="en-US" dirty="0" smtClean="0"/>
              <a:t>Salt movement continues into Triassic or Jurassic(?) </a:t>
            </a:r>
          </a:p>
          <a:p>
            <a:pPr>
              <a:defRPr/>
            </a:pPr>
            <a:r>
              <a:rPr lang="en-US" dirty="0" smtClean="0"/>
              <a:t>Supra-salt fracture network</a:t>
            </a:r>
          </a:p>
          <a:p>
            <a:pPr lvl="1">
              <a:defRPr/>
            </a:pPr>
            <a:r>
              <a:rPr lang="en-US" dirty="0" smtClean="0"/>
              <a:t>Supra-salt section fractures are </a:t>
            </a:r>
            <a:r>
              <a:rPr lang="en-US" dirty="0" err="1" smtClean="0"/>
              <a:t>synfolding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Oldest fractures are parallel to local bedding strike</a:t>
            </a:r>
          </a:p>
          <a:p>
            <a:pPr lvl="2">
              <a:defRPr/>
            </a:pPr>
            <a:r>
              <a:rPr lang="en-US" dirty="0" smtClean="0"/>
              <a:t>Strike-fractures form at different times(?)</a:t>
            </a:r>
          </a:p>
          <a:p>
            <a:pPr lvl="1">
              <a:defRPr/>
            </a:pPr>
            <a:r>
              <a:rPr lang="en-US" dirty="0" smtClean="0"/>
              <a:t>Fractures serve as conduits for external fluids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Funding provided by</a:t>
            </a:r>
          </a:p>
          <a:p>
            <a:pPr lvl="1"/>
            <a:r>
              <a:rPr lang="en-US" dirty="0" smtClean="0"/>
              <a:t>Salt-sediment Interaction Research Consortium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GSA graduate student research grant</a:t>
            </a:r>
          </a:p>
          <a:p>
            <a:pPr lvl="1"/>
            <a:r>
              <a:rPr lang="en-US" dirty="0" smtClean="0"/>
              <a:t>AAPG Arthur A. </a:t>
            </a:r>
            <a:r>
              <a:rPr lang="en-US" dirty="0" err="1" smtClean="0"/>
              <a:t>Meyerhoff</a:t>
            </a:r>
            <a:r>
              <a:rPr lang="en-US" dirty="0" smtClean="0"/>
              <a:t> Memorial Grant for Tectonic Studies</a:t>
            </a:r>
          </a:p>
          <a:p>
            <a:r>
              <a:rPr lang="en-US" dirty="0" smtClean="0"/>
              <a:t>Well logs provided by Castle Commodities Inc.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62200"/>
            <a:ext cx="735000" cy="466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362200"/>
            <a:ext cx="730250" cy="465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2362200"/>
            <a:ext cx="1168400" cy="459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2362200"/>
            <a:ext cx="627075" cy="421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2362200"/>
            <a:ext cx="1360500" cy="277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2362200"/>
            <a:ext cx="666750" cy="478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400" y="2362200"/>
            <a:ext cx="666750" cy="5008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9481" y="2362200"/>
            <a:ext cx="466119" cy="500860"/>
          </a:xfrm>
          <a:prstGeom prst="rect">
            <a:avLst/>
          </a:prstGeom>
        </p:spPr>
      </p:pic>
      <p:pic>
        <p:nvPicPr>
          <p:cNvPr id="12" name="Picture 11" descr="Screen shot 2014-10-15 at 11.07.37 A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2362200"/>
            <a:ext cx="7496670" cy="1653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Understand fracture-controlled fluid systems in the vicinity of salt structures</a:t>
            </a:r>
          </a:p>
          <a:p>
            <a:pPr lvl="1"/>
            <a:r>
              <a:rPr lang="en-US" dirty="0"/>
              <a:t>Salt </a:t>
            </a:r>
            <a:r>
              <a:rPr lang="en-US" dirty="0" err="1"/>
              <a:t>diapirs</a:t>
            </a:r>
            <a:endParaRPr lang="en-US" dirty="0"/>
          </a:p>
          <a:p>
            <a:pPr lvl="2"/>
            <a:r>
              <a:rPr lang="en-US" dirty="0" smtClean="0"/>
              <a:t>El </a:t>
            </a:r>
            <a:r>
              <a:rPr lang="en-US" dirty="0" err="1" smtClean="0"/>
              <a:t>Papalote</a:t>
            </a:r>
            <a:r>
              <a:rPr lang="en-US" dirty="0" smtClean="0"/>
              <a:t>, La </a:t>
            </a:r>
            <a:r>
              <a:rPr lang="en-US" dirty="0" err="1"/>
              <a:t>Popa</a:t>
            </a:r>
            <a:r>
              <a:rPr lang="en-US" dirty="0"/>
              <a:t> Basin, Mexico</a:t>
            </a:r>
          </a:p>
          <a:p>
            <a:pPr lvl="2"/>
            <a:r>
              <a:rPr lang="en-US" dirty="0" err="1" smtClean="0"/>
              <a:t>Bakio</a:t>
            </a:r>
            <a:r>
              <a:rPr lang="en-US" dirty="0" smtClean="0"/>
              <a:t>, Cantabrian </a:t>
            </a:r>
            <a:r>
              <a:rPr lang="en-US" dirty="0"/>
              <a:t>Basin, Spain</a:t>
            </a:r>
          </a:p>
          <a:p>
            <a:pPr lvl="2"/>
            <a:r>
              <a:rPr lang="en-US" dirty="0" smtClean="0"/>
              <a:t>Onion Creek, Paradox </a:t>
            </a:r>
            <a:r>
              <a:rPr lang="en-US" dirty="0"/>
              <a:t>Basin, </a:t>
            </a:r>
            <a:r>
              <a:rPr lang="en-US" dirty="0" smtClean="0"/>
              <a:t>Utah</a:t>
            </a:r>
            <a:endParaRPr lang="en-US" dirty="0"/>
          </a:p>
          <a:p>
            <a:pPr lvl="1"/>
            <a:r>
              <a:rPr lang="en-US" dirty="0" smtClean="0"/>
              <a:t>Salt welds</a:t>
            </a:r>
          </a:p>
          <a:p>
            <a:pPr lvl="2"/>
            <a:r>
              <a:rPr lang="en-US" dirty="0" smtClean="0"/>
              <a:t>La </a:t>
            </a:r>
            <a:r>
              <a:rPr lang="en-US" dirty="0" err="1" smtClean="0"/>
              <a:t>Popa</a:t>
            </a:r>
            <a:r>
              <a:rPr lang="en-US" dirty="0" smtClean="0"/>
              <a:t> Basin, Mexico</a:t>
            </a:r>
          </a:p>
          <a:p>
            <a:pPr lvl="2"/>
            <a:r>
              <a:rPr lang="en-US" dirty="0" smtClean="0"/>
              <a:t>Flinders Ranges, South Australia</a:t>
            </a:r>
          </a:p>
          <a:p>
            <a:pPr lvl="1"/>
            <a:r>
              <a:rPr lang="en-US" dirty="0" smtClean="0"/>
              <a:t>Salt walls</a:t>
            </a:r>
          </a:p>
          <a:p>
            <a:pPr lvl="2"/>
            <a:r>
              <a:rPr lang="en-US" dirty="0" smtClean="0"/>
              <a:t>Lisbon Valley, Utah</a:t>
            </a:r>
          </a:p>
          <a:p>
            <a:pPr lvl="2"/>
            <a:r>
              <a:rPr lang="en-US" dirty="0" smtClean="0"/>
              <a:t>Gypsum Valley, SW Colorado</a:t>
            </a:r>
          </a:p>
        </p:txBody>
      </p:sp>
      <p:pic>
        <p:nvPicPr>
          <p:cNvPr id="4" name="Picture 3" descr="MWF08 SW-dipping fractu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61160" y="2362200"/>
            <a:ext cx="5821680" cy="4366260"/>
          </a:xfrm>
          <a:prstGeom prst="rect">
            <a:avLst/>
          </a:prstGeom>
        </p:spPr>
      </p:pic>
      <p:pic>
        <p:nvPicPr>
          <p:cNvPr id="6" name="Picture 5" descr="Screen Shot 2014-10-13 at 2.58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172200" y="3021758"/>
            <a:ext cx="2971800" cy="3848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Field </a:t>
            </a:r>
            <a:r>
              <a:rPr lang="en-US" dirty="0" err="1" smtClean="0"/>
              <a:t>mesoscopic</a:t>
            </a:r>
            <a:r>
              <a:rPr lang="en-US" dirty="0" smtClean="0"/>
              <a:t> structural analysis</a:t>
            </a:r>
          </a:p>
          <a:p>
            <a:pPr lvl="1"/>
            <a:r>
              <a:rPr lang="en-US" dirty="0" smtClean="0"/>
              <a:t>Fracture network geometry &amp; timing</a:t>
            </a:r>
          </a:p>
          <a:p>
            <a:r>
              <a:rPr lang="en-US" dirty="0" smtClean="0"/>
              <a:t>Laboratory analysis of veins and host rocks</a:t>
            </a:r>
          </a:p>
          <a:p>
            <a:pPr lvl="1"/>
            <a:r>
              <a:rPr lang="en-US" dirty="0" smtClean="0"/>
              <a:t>Mineral paragenesis from thin section petrography</a:t>
            </a:r>
          </a:p>
          <a:p>
            <a:pPr lvl="1"/>
            <a:r>
              <a:rPr lang="en-US" dirty="0" smtClean="0"/>
              <a:t>Isotope geochemistry:  </a:t>
            </a:r>
            <a:r>
              <a:rPr lang="el-GR" dirty="0" smtClean="0"/>
              <a:t>δ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  <a:r>
              <a:rPr lang="en-US" dirty="0"/>
              <a:t>, </a:t>
            </a:r>
            <a:r>
              <a:rPr lang="el-GR" dirty="0" smtClean="0"/>
              <a:t>δ</a:t>
            </a:r>
            <a:r>
              <a:rPr lang="en-US" baseline="30000" dirty="0" smtClean="0"/>
              <a:t>18</a:t>
            </a:r>
            <a:r>
              <a:rPr lang="en-US" dirty="0" smtClean="0"/>
              <a:t>O</a:t>
            </a:r>
            <a:r>
              <a:rPr lang="en-US" dirty="0"/>
              <a:t>, </a:t>
            </a:r>
            <a:r>
              <a:rPr lang="en-US" baseline="30000" dirty="0" smtClean="0"/>
              <a:t>87</a:t>
            </a:r>
            <a:r>
              <a:rPr lang="en-US" dirty="0" smtClean="0"/>
              <a:t>Sr/</a:t>
            </a:r>
            <a:r>
              <a:rPr lang="en-US" baseline="30000" dirty="0" smtClean="0"/>
              <a:t>86</a:t>
            </a:r>
            <a:r>
              <a:rPr lang="en-US" dirty="0" smtClean="0"/>
              <a:t>Sr</a:t>
            </a:r>
          </a:p>
          <a:p>
            <a:pPr lvl="1"/>
            <a:r>
              <a:rPr lang="en-US" dirty="0" smtClean="0"/>
              <a:t>Fluid inclusion </a:t>
            </a:r>
            <a:r>
              <a:rPr lang="en-US" dirty="0" err="1" smtClean="0"/>
              <a:t>microthermometry</a:t>
            </a:r>
            <a:endParaRPr lang="en-US" dirty="0" smtClean="0"/>
          </a:p>
          <a:p>
            <a:r>
              <a:rPr lang="en-US" dirty="0" smtClean="0"/>
              <a:t>Structural modeling</a:t>
            </a:r>
          </a:p>
          <a:p>
            <a:pPr lvl="1"/>
            <a:r>
              <a:rPr lang="en-US" dirty="0" smtClean="0"/>
              <a:t>Seismic interpretation</a:t>
            </a:r>
          </a:p>
          <a:p>
            <a:pPr lvl="1"/>
            <a:r>
              <a:rPr lang="en-US" dirty="0" smtClean="0"/>
              <a:t>Cross section construction</a:t>
            </a:r>
          </a:p>
          <a:p>
            <a:pPr lvl="1"/>
            <a:r>
              <a:rPr lang="en-US" dirty="0" smtClean="0"/>
              <a:t>Restoration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MWF20 calcite vein sample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5211" r="14518" b="16908"/>
          <a:stretch/>
        </p:blipFill>
        <p:spPr>
          <a:xfrm>
            <a:off x="6324600" y="3872871"/>
            <a:ext cx="2819400" cy="2985130"/>
          </a:xfrm>
          <a:prstGeom prst="rect">
            <a:avLst/>
          </a:prstGeom>
        </p:spPr>
      </p:pic>
      <p:pic>
        <p:nvPicPr>
          <p:cNvPr id="6" name="Picture 5" descr="MWF29 Set 1 joints and cross joint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762760" y="2339340"/>
            <a:ext cx="5923280" cy="4442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4385826"/>
            <a:ext cx="3733798" cy="2472174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ndara" charset="0"/>
                <a:ea typeface="ＭＳ Ｐゴシック" charset="-128"/>
              </a:rPr>
              <a:t>Geological setting</a:t>
            </a:r>
            <a:endParaRPr lang="en-US" dirty="0">
              <a:latin typeface="Candara" charset="0"/>
              <a:ea typeface="ＭＳ Ｐゴシック" charset="-128"/>
            </a:endParaRPr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4572000" cy="5181600"/>
          </a:xfrm>
        </p:spPr>
        <p:txBody>
          <a:bodyPr/>
          <a:lstStyle/>
          <a:p>
            <a:r>
              <a:rPr lang="en-US" dirty="0" smtClean="0">
                <a:latin typeface="Candara" charset="0"/>
                <a:ea typeface="ＭＳ Ｐゴシック" charset="-128"/>
              </a:rPr>
              <a:t>Paradox Basin</a:t>
            </a:r>
          </a:p>
          <a:p>
            <a:pPr lvl="1"/>
            <a:r>
              <a:rPr lang="en-US" dirty="0" smtClean="0">
                <a:latin typeface="Candara" charset="0"/>
                <a:ea typeface="ＭＳ Ｐゴシック" charset="-128"/>
              </a:rPr>
              <a:t>SW-</a:t>
            </a:r>
            <a:r>
              <a:rPr lang="en-US" dirty="0" err="1" smtClean="0">
                <a:latin typeface="Candara" charset="0"/>
                <a:ea typeface="ＭＳ Ｐゴシック" charset="-128"/>
              </a:rPr>
              <a:t>prograding</a:t>
            </a:r>
            <a:r>
              <a:rPr lang="en-US" dirty="0" smtClean="0">
                <a:latin typeface="Candara" charset="0"/>
                <a:ea typeface="ＭＳ Ｐゴシック" charset="-128"/>
              </a:rPr>
              <a:t> sediment wedge</a:t>
            </a:r>
          </a:p>
          <a:p>
            <a:pPr lvl="2"/>
            <a:r>
              <a:rPr lang="en-US" dirty="0" smtClean="0">
                <a:latin typeface="Candara" charset="0"/>
                <a:ea typeface="ＭＳ Ｐゴシック" charset="-128"/>
              </a:rPr>
              <a:t>Penn – Jurassic</a:t>
            </a:r>
          </a:p>
          <a:p>
            <a:pPr lvl="1"/>
            <a:r>
              <a:rPr lang="en-US" dirty="0" smtClean="0">
                <a:latin typeface="Candara" charset="0"/>
                <a:ea typeface="ＭＳ Ｐゴシック" charset="-128"/>
              </a:rPr>
              <a:t>NW-trending salt anticlines</a:t>
            </a: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6248400" y="6324600"/>
            <a:ext cx="2024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Hudec and Jackson (2004)</a:t>
            </a: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1447800" y="6324600"/>
            <a:ext cx="1716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Kwanza Basin, Angola</a:t>
            </a:r>
          </a:p>
        </p:txBody>
      </p:sp>
      <p:pic>
        <p:nvPicPr>
          <p:cNvPr id="2" name="Picture 1" descr="Screen Shot 2014-10-13 at 3.45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88559" y="1143000"/>
            <a:ext cx="3955441" cy="5334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48000" y="3805535"/>
            <a:ext cx="4800600" cy="1452265"/>
            <a:chOff x="3048000" y="4191000"/>
            <a:chExt cx="4800600" cy="1452265"/>
          </a:xfrm>
        </p:grpSpPr>
        <p:sp>
          <p:nvSpPr>
            <p:cNvPr id="3" name="Rectangle 2"/>
            <p:cNvSpPr/>
            <p:nvPr/>
          </p:nvSpPr>
          <p:spPr bwMode="auto">
            <a:xfrm>
              <a:off x="7467600" y="4191000"/>
              <a:ext cx="381000" cy="381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28" charset="0"/>
                <a:ea typeface="ＭＳ Ｐゴシック" pitchFamily="-128" charset="-128"/>
                <a:cs typeface="ＭＳ Ｐゴシック" pitchFamily="-128" charset="-128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48000" y="5181600"/>
              <a:ext cx="19925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1"/>
                  </a:solidFill>
                </a:rPr>
                <a:t>Lisbon Valley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V="1">
              <a:off x="5105400" y="4572000"/>
              <a:ext cx="2286000" cy="838200"/>
            </a:xfrm>
            <a:prstGeom prst="straightConnector1">
              <a:avLst/>
            </a:prstGeom>
            <a:solidFill>
              <a:schemeClr val="accent1"/>
            </a:solidFill>
            <a:ln w="412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" name="TextBox 6"/>
          <p:cNvSpPr txBox="1"/>
          <p:nvPr/>
        </p:nvSpPr>
        <p:spPr>
          <a:xfrm>
            <a:off x="7741766" y="6477000"/>
            <a:ext cx="1402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Doelling</a:t>
            </a:r>
            <a:r>
              <a:rPr lang="en-US" sz="1400" dirty="0" smtClean="0"/>
              <a:t> (2004)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3048000" cy="5181600"/>
          </a:xfrm>
        </p:spPr>
        <p:txBody>
          <a:bodyPr/>
          <a:lstStyle/>
          <a:p>
            <a:r>
              <a:rPr lang="en-US" dirty="0" smtClean="0"/>
              <a:t>Paired anticlines</a:t>
            </a:r>
          </a:p>
        </p:txBody>
      </p:sp>
      <p:pic>
        <p:nvPicPr>
          <p:cNvPr id="4" name="Picture 3" descr="Lisbon Valley geological 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392" t="14392" r="14392" b="14392"/>
          <a:stretch/>
        </p:blipFill>
        <p:spPr>
          <a:xfrm>
            <a:off x="3200400" y="1302018"/>
            <a:ext cx="5480462" cy="5555982"/>
          </a:xfrm>
          <a:prstGeom prst="rect">
            <a:avLst/>
          </a:prstGeom>
        </p:spPr>
      </p:pic>
      <p:pic>
        <p:nvPicPr>
          <p:cNvPr id="5" name="Picture 4" descr="Screen Shot 2014-10-13 at 4.20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2514600"/>
            <a:ext cx="9144000" cy="125758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869668" y="4343400"/>
            <a:ext cx="6230260" cy="461665"/>
            <a:chOff x="3326868" y="4343400"/>
            <a:chExt cx="6230260" cy="461665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3657600" y="4648200"/>
              <a:ext cx="54864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3326868" y="4343400"/>
              <a:ext cx="4069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3366FF"/>
                  </a:solidFill>
                </a:rPr>
                <a:t>B</a:t>
              </a:r>
              <a:endParaRPr lang="en-US" b="1" dirty="0">
                <a:solidFill>
                  <a:srgbClr val="3366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077009" y="4343400"/>
              <a:ext cx="480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3366FF"/>
                  </a:solidFill>
                </a:rPr>
                <a:t>B’</a:t>
              </a:r>
              <a:endParaRPr lang="en-US" b="1" dirty="0">
                <a:solidFill>
                  <a:srgbClr val="3366FF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58870" y="3200400"/>
            <a:ext cx="7647962" cy="1913930"/>
            <a:chOff x="1058870" y="3124200"/>
            <a:chExt cx="7647962" cy="1913930"/>
          </a:xfrm>
        </p:grpSpPr>
        <p:sp>
          <p:nvSpPr>
            <p:cNvPr id="12" name="TextBox 11"/>
            <p:cNvSpPr txBox="1"/>
            <p:nvPr/>
          </p:nvSpPr>
          <p:spPr>
            <a:xfrm>
              <a:off x="6726114" y="4114800"/>
              <a:ext cx="198071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accent4"/>
                  </a:solidFill>
                </a:rPr>
                <a:t>Burro Canyon (K)</a:t>
              </a:r>
            </a:p>
            <a:p>
              <a:pPr algn="ctr"/>
              <a:r>
                <a:rPr lang="en-US" sz="1800" dirty="0" smtClean="0">
                  <a:solidFill>
                    <a:schemeClr val="accent4"/>
                  </a:solidFill>
                </a:rPr>
                <a:t>|</a:t>
              </a:r>
            </a:p>
            <a:p>
              <a:pPr algn="ctr"/>
              <a:r>
                <a:rPr lang="en-US" sz="1800" dirty="0" smtClean="0">
                  <a:solidFill>
                    <a:schemeClr val="accent4"/>
                  </a:solidFill>
                </a:rPr>
                <a:t>Paradox </a:t>
              </a:r>
              <a:endParaRPr lang="en-US" sz="1800" dirty="0">
                <a:solidFill>
                  <a:schemeClr val="accent4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58870" y="4114800"/>
              <a:ext cx="13264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err="1" smtClean="0">
                  <a:solidFill>
                    <a:schemeClr val="accent4"/>
                  </a:solidFill>
                </a:rPr>
                <a:t>Entrada</a:t>
              </a:r>
              <a:r>
                <a:rPr lang="en-US" sz="1800" dirty="0" smtClean="0">
                  <a:solidFill>
                    <a:schemeClr val="accent4"/>
                  </a:solidFill>
                </a:rPr>
                <a:t> (J)</a:t>
              </a:r>
            </a:p>
            <a:p>
              <a:pPr algn="ctr"/>
              <a:r>
                <a:rPr lang="en-US" sz="1800" dirty="0" smtClean="0">
                  <a:solidFill>
                    <a:schemeClr val="accent4"/>
                  </a:solidFill>
                </a:rPr>
                <a:t>|</a:t>
              </a:r>
            </a:p>
            <a:p>
              <a:pPr algn="ctr"/>
              <a:r>
                <a:rPr lang="en-US" sz="1800" dirty="0" smtClean="0">
                  <a:solidFill>
                    <a:schemeClr val="accent4"/>
                  </a:solidFill>
                </a:rPr>
                <a:t>Paradox</a:t>
              </a:r>
              <a:endParaRPr lang="en-US" sz="1800" dirty="0">
                <a:solidFill>
                  <a:schemeClr val="accent4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rot="16200000" flipV="1">
              <a:off x="6438900" y="3238500"/>
              <a:ext cx="914400" cy="68580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2133600" y="3200400"/>
              <a:ext cx="1295400" cy="99060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5410200" y="1524000"/>
            <a:ext cx="3429000" cy="4837331"/>
            <a:chOff x="5410200" y="1524000"/>
            <a:chExt cx="3429000" cy="4837331"/>
          </a:xfrm>
        </p:grpSpPr>
        <p:sp>
          <p:nvSpPr>
            <p:cNvPr id="18" name="TextBox 17"/>
            <p:cNvSpPr txBox="1"/>
            <p:nvPr/>
          </p:nvSpPr>
          <p:spPr>
            <a:xfrm>
              <a:off x="6858000" y="1524000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bg1"/>
                  </a:solidFill>
                </a:rPr>
                <a:t>Lisbon Canyon anticline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10200" y="5715000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bg1"/>
                  </a:solidFill>
                </a:rPr>
                <a:t>Lisbon Valley anticline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rot="5400000">
              <a:off x="6134100" y="2705100"/>
              <a:ext cx="1752600" cy="609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rot="16200000" flipV="1">
              <a:off x="5372100" y="4838700"/>
              <a:ext cx="1524000" cy="228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" name="Rectangle 20"/>
          <p:cNvSpPr/>
          <p:nvPr/>
        </p:nvSpPr>
        <p:spPr bwMode="auto">
          <a:xfrm>
            <a:off x="5867400" y="2819400"/>
            <a:ext cx="533400" cy="457200"/>
          </a:xfrm>
          <a:prstGeom prst="rect">
            <a:avLst/>
          </a:prstGeom>
          <a:solidFill>
            <a:srgbClr val="FFFF00">
              <a:alpha val="20000"/>
            </a:srgbClr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28" charset="0"/>
              <a:ea typeface="ＭＳ Ｐゴシック" pitchFamily="-128" charset="-128"/>
              <a:cs typeface="ＭＳ Ｐゴシック" pitchFamily="-12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Lisbon Valley fault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MWF01 Lisbon Valley fault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1219200"/>
            <a:ext cx="7213600" cy="5410200"/>
          </a:xfrm>
          <a:prstGeom prst="rect">
            <a:avLst/>
          </a:prstGeom>
        </p:spPr>
      </p:pic>
      <p:pic>
        <p:nvPicPr>
          <p:cNvPr id="6" name="Picture 5" descr="MWF01 Lisbon Valley fault closeu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219200"/>
            <a:ext cx="7162800" cy="537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well loca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6948" y="1219200"/>
            <a:ext cx="7770104" cy="5507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origins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Fault-related fold &amp; rollover anticline</a:t>
            </a:r>
          </a:p>
          <a:p>
            <a:pPr lvl="1"/>
            <a:r>
              <a:rPr lang="en-US" dirty="0" smtClean="0"/>
              <a:t>Localized above salt roller</a:t>
            </a:r>
          </a:p>
          <a:p>
            <a:pPr lvl="2"/>
            <a:r>
              <a:rPr lang="en-US" dirty="0" smtClean="0"/>
              <a:t>Rejuvenated by later extension</a:t>
            </a:r>
          </a:p>
        </p:txBody>
      </p:sp>
      <p:pic>
        <p:nvPicPr>
          <p:cNvPr id="6" name="Picture 5" descr="Screen Shot 2014-10-13 at 4.43.4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70632"/>
            <a:ext cx="8229600" cy="37111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6393989"/>
            <a:ext cx="4617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Ge</a:t>
            </a:r>
            <a:r>
              <a:rPr lang="en-US" sz="1400" dirty="0" smtClean="0">
                <a:solidFill>
                  <a:srgbClr val="000000"/>
                </a:solidFill>
              </a:rPr>
              <a:t> et al. (1995) </a:t>
            </a:r>
            <a:r>
              <a:rPr lang="en-US" sz="1400" i="1" dirty="0" smtClean="0">
                <a:solidFill>
                  <a:srgbClr val="000000"/>
                </a:solidFill>
              </a:rPr>
              <a:t>modified by </a:t>
            </a:r>
            <a:r>
              <a:rPr lang="en-US" sz="1400" i="1" dirty="0" err="1" smtClean="0">
                <a:solidFill>
                  <a:srgbClr val="000000"/>
                </a:solidFill>
              </a:rPr>
              <a:t>Hudec</a:t>
            </a:r>
            <a:r>
              <a:rPr lang="en-US" sz="1400" i="1" dirty="0" smtClean="0">
                <a:solidFill>
                  <a:srgbClr val="000000"/>
                </a:solidFill>
              </a:rPr>
              <a:t> and Jackson (2011)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interpretations</a:t>
            </a:r>
            <a:endParaRPr lang="en-US" dirty="0"/>
          </a:p>
        </p:txBody>
      </p:sp>
      <p:pic>
        <p:nvPicPr>
          <p:cNvPr id="4" name="Picture 3" descr="Survey 1 Sub-salt (Similarity Only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187" y="2116806"/>
            <a:ext cx="5781813" cy="4741193"/>
          </a:xfrm>
          <a:prstGeom prst="rect">
            <a:avLst/>
          </a:prstGeom>
        </p:spPr>
      </p:pic>
      <p:pic>
        <p:nvPicPr>
          <p:cNvPr id="5" name="Picture 4" descr="Screen shot 2014-10-13 at 9.45.04 PM.png"/>
          <p:cNvPicPr>
            <a:picLocks noChangeAspect="1"/>
          </p:cNvPicPr>
          <p:nvPr/>
        </p:nvPicPr>
        <p:blipFill>
          <a:blip r:embed="rId4">
            <a:alphaModFix/>
          </a:blip>
          <a:srcRect l="2632" t="2030" r="1316"/>
          <a:stretch>
            <a:fillRect/>
          </a:stretch>
        </p:blipFill>
        <p:spPr>
          <a:xfrm>
            <a:off x="3514587" y="2209800"/>
            <a:ext cx="5562600" cy="4648199"/>
          </a:xfrm>
          <a:prstGeom prst="rect">
            <a:avLst/>
          </a:prstGeom>
          <a:ln w="6350"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Subsalt normal faults</a:t>
            </a:r>
          </a:p>
          <a:p>
            <a:pPr lvl="1"/>
            <a:r>
              <a:rPr lang="en-US" dirty="0" smtClean="0"/>
              <a:t>Oblique </a:t>
            </a:r>
            <a:r>
              <a:rPr lang="en-US" dirty="0" err="1" smtClean="0"/>
              <a:t>grabens</a:t>
            </a:r>
            <a:endParaRPr lang="en-US" dirty="0" smtClean="0"/>
          </a:p>
          <a:p>
            <a:pPr lvl="1"/>
            <a:r>
              <a:rPr lang="en-US" dirty="0" smtClean="0"/>
              <a:t>Relay structure(?)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3586" y="2209800"/>
            <a:ext cx="10955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u="sng" dirty="0" smtClean="0"/>
              <a:t>Survey 1</a:t>
            </a:r>
            <a:endParaRPr lang="en-US" sz="1800" u="sng" dirty="0"/>
          </a:p>
        </p:txBody>
      </p:sp>
      <p:sp>
        <p:nvSpPr>
          <p:cNvPr id="7" name="Rectangle 6"/>
          <p:cNvSpPr/>
          <p:nvPr/>
        </p:nvSpPr>
        <p:spPr bwMode="auto">
          <a:xfrm>
            <a:off x="3808577" y="6096000"/>
            <a:ext cx="914400" cy="762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28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8577" y="5715000"/>
            <a:ext cx="9158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2 miles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733800" y="6324600"/>
            <a:ext cx="1066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28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2" y="2819400"/>
            <a:ext cx="2034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1" dirty="0" smtClean="0"/>
              <a:t>base salt</a:t>
            </a:r>
          </a:p>
          <a:p>
            <a:pPr algn="ctr"/>
            <a:r>
              <a:rPr lang="en-US" sz="1800" i="1" dirty="0" smtClean="0"/>
              <a:t>similarity attribute</a:t>
            </a:r>
            <a:endParaRPr lang="en-US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Optima"/>
        <a:ea typeface=""/>
        <a:cs typeface=""/>
      </a:majorFont>
      <a:minorFont>
        <a:latin typeface="Opti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28" charset="0"/>
            <a:ea typeface="ＭＳ Ｐゴシック" pitchFamily="-128" charset="-128"/>
            <a:cs typeface="ＭＳ Ｐゴシック" pitchFamily="-1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28" charset="0"/>
            <a:ea typeface="ＭＳ Ｐゴシック" pitchFamily="-128" charset="-128"/>
            <a:cs typeface="ＭＳ Ｐゴシック" pitchFamily="-128" charset="-128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9819</TotalTime>
  <Words>1064</Words>
  <Application>Microsoft Macintosh PowerPoint</Application>
  <PresentationFormat>On-screen Show (4:3)</PresentationFormat>
  <Paragraphs>204</Paragraphs>
  <Slides>18</Slides>
  <Notes>16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Refined</vt:lpstr>
      <vt:lpstr>Integrated structural and fracture analysis at Lisbon Valley anticline, Utah</vt:lpstr>
      <vt:lpstr>Motivation</vt:lpstr>
      <vt:lpstr>Research approach</vt:lpstr>
      <vt:lpstr>Geological setting</vt:lpstr>
      <vt:lpstr>Structural geometry</vt:lpstr>
      <vt:lpstr>Lisbon Valley fault</vt:lpstr>
      <vt:lpstr>Subsurface constraints</vt:lpstr>
      <vt:lpstr>Structural origins</vt:lpstr>
      <vt:lpstr>New interpretations</vt:lpstr>
      <vt:lpstr>New interpretations</vt:lpstr>
      <vt:lpstr>New interpretations</vt:lpstr>
      <vt:lpstr>New interpretations</vt:lpstr>
      <vt:lpstr>Fracture network geometry</vt:lpstr>
      <vt:lpstr>Joint orientation changes</vt:lpstr>
      <vt:lpstr>Fracture timing</vt:lpstr>
      <vt:lpstr>Fracture-controlled fluids</vt:lpstr>
      <vt:lpstr>Conclusions</vt:lpstr>
      <vt:lpstr>Acknowledgements</vt:lpstr>
    </vt:vector>
  </TitlesOfParts>
  <Company>Tamara Fischer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and Gas Resources of the Middle East</dc:title>
  <cp:lastModifiedBy>Mark Fischer</cp:lastModifiedBy>
  <cp:revision>489</cp:revision>
  <dcterms:created xsi:type="dcterms:W3CDTF">2014-10-21T03:50:40Z</dcterms:created>
  <dcterms:modified xsi:type="dcterms:W3CDTF">2014-10-21T14:22:46Z</dcterms:modified>
</cp:coreProperties>
</file>