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1206400" cy="256032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B7E7E2"/>
    <a:srgbClr val="DBA4FA"/>
    <a:srgbClr val="FFCCFF"/>
    <a:srgbClr val="25FB49"/>
    <a:srgbClr val="FF0000"/>
    <a:srgbClr val="FFFF66"/>
    <a:srgbClr val="FF9933"/>
    <a:srgbClr val="00FFFF"/>
    <a:srgbClr val="CCFD7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72" y="4218"/>
      </p:cViewPr>
      <p:guideLst>
        <p:guide orient="horz" pos="8064"/>
        <p:guide pos="1612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8E2EB-0610-4BCA-A256-0F75CCE5F1D0}" type="datetimeFigureOut">
              <a:rPr lang="en-US" smtClean="0"/>
              <a:pPr/>
              <a:t>12/17/2014</a:t>
            </a:fld>
            <a:endParaRPr lang="en-US"/>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EC5E43-CD24-4EA0-8D00-1C6D5821C85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389120" rtl="0" eaLnBrk="1" latinLnBrk="0" hangingPunct="1">
      <a:defRPr sz="5800" kern="1200">
        <a:solidFill>
          <a:schemeClr val="tx1"/>
        </a:solidFill>
        <a:latin typeface="+mn-lt"/>
        <a:ea typeface="+mn-ea"/>
        <a:cs typeface="+mn-cs"/>
      </a:defRPr>
    </a:lvl1pPr>
    <a:lvl2pPr marL="2194560" algn="l" defTabSz="4389120" rtl="0" eaLnBrk="1" latinLnBrk="0" hangingPunct="1">
      <a:defRPr sz="5800" kern="1200">
        <a:solidFill>
          <a:schemeClr val="tx1"/>
        </a:solidFill>
        <a:latin typeface="+mn-lt"/>
        <a:ea typeface="+mn-ea"/>
        <a:cs typeface="+mn-cs"/>
      </a:defRPr>
    </a:lvl2pPr>
    <a:lvl3pPr marL="4389120" algn="l" defTabSz="4389120" rtl="0" eaLnBrk="1" latinLnBrk="0" hangingPunct="1">
      <a:defRPr sz="5800" kern="1200">
        <a:solidFill>
          <a:schemeClr val="tx1"/>
        </a:solidFill>
        <a:latin typeface="+mn-lt"/>
        <a:ea typeface="+mn-ea"/>
        <a:cs typeface="+mn-cs"/>
      </a:defRPr>
    </a:lvl3pPr>
    <a:lvl4pPr marL="6583680" algn="l" defTabSz="4389120" rtl="0" eaLnBrk="1" latinLnBrk="0" hangingPunct="1">
      <a:defRPr sz="5800" kern="1200">
        <a:solidFill>
          <a:schemeClr val="tx1"/>
        </a:solidFill>
        <a:latin typeface="+mn-lt"/>
        <a:ea typeface="+mn-ea"/>
        <a:cs typeface="+mn-cs"/>
      </a:defRPr>
    </a:lvl4pPr>
    <a:lvl5pPr marL="8778240" algn="l" defTabSz="4389120" rtl="0" eaLnBrk="1" latinLnBrk="0" hangingPunct="1">
      <a:defRPr sz="5800" kern="1200">
        <a:solidFill>
          <a:schemeClr val="tx1"/>
        </a:solidFill>
        <a:latin typeface="+mn-lt"/>
        <a:ea typeface="+mn-ea"/>
        <a:cs typeface="+mn-cs"/>
      </a:defRPr>
    </a:lvl5pPr>
    <a:lvl6pPr marL="10972800" algn="l" defTabSz="4389120" rtl="0" eaLnBrk="1" latinLnBrk="0" hangingPunct="1">
      <a:defRPr sz="5800" kern="1200">
        <a:solidFill>
          <a:schemeClr val="tx1"/>
        </a:solidFill>
        <a:latin typeface="+mn-lt"/>
        <a:ea typeface="+mn-ea"/>
        <a:cs typeface="+mn-cs"/>
      </a:defRPr>
    </a:lvl6pPr>
    <a:lvl7pPr marL="13167360" algn="l" defTabSz="4389120" rtl="0" eaLnBrk="1" latinLnBrk="0" hangingPunct="1">
      <a:defRPr sz="5800" kern="1200">
        <a:solidFill>
          <a:schemeClr val="tx1"/>
        </a:solidFill>
        <a:latin typeface="+mn-lt"/>
        <a:ea typeface="+mn-ea"/>
        <a:cs typeface="+mn-cs"/>
      </a:defRPr>
    </a:lvl7pPr>
    <a:lvl8pPr marL="15361920" algn="l" defTabSz="4389120" rtl="0" eaLnBrk="1" latinLnBrk="0" hangingPunct="1">
      <a:defRPr sz="5800" kern="1200">
        <a:solidFill>
          <a:schemeClr val="tx1"/>
        </a:solidFill>
        <a:latin typeface="+mn-lt"/>
        <a:ea typeface="+mn-ea"/>
        <a:cs typeface="+mn-cs"/>
      </a:defRPr>
    </a:lvl8pPr>
    <a:lvl9pPr marL="17556480" algn="l" defTabSz="438912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EC5E43-CD24-4EA0-8D00-1C6D5821C854}"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7953589"/>
            <a:ext cx="43525440" cy="5488093"/>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14508480"/>
            <a:ext cx="35844480" cy="65430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025317"/>
            <a:ext cx="11521440" cy="218456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0320" y="1025317"/>
            <a:ext cx="33710880" cy="21845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16452429"/>
            <a:ext cx="43525440" cy="508508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0851730"/>
            <a:ext cx="43525440" cy="56006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0320" y="5974082"/>
            <a:ext cx="22616160" cy="1689692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029920" y="5974082"/>
            <a:ext cx="22616160" cy="1689692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5731088"/>
            <a:ext cx="22625053" cy="2388445"/>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560320" y="8119533"/>
            <a:ext cx="22625053" cy="14751475"/>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5731088"/>
            <a:ext cx="22633940" cy="2388445"/>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6012143" y="8119533"/>
            <a:ext cx="22633940" cy="14751475"/>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019387"/>
            <a:ext cx="16846553" cy="433832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20020280" y="1019388"/>
            <a:ext cx="28625800" cy="2185162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5357708"/>
            <a:ext cx="16846553" cy="175133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17922240"/>
            <a:ext cx="30723840" cy="211582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10036813" y="2287693"/>
            <a:ext cx="30723840" cy="153619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10036813" y="20038062"/>
            <a:ext cx="30723840" cy="300481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D3BE27-4F23-4484-8E5C-C80663A27BB8}" type="datetimeFigureOut">
              <a:rPr lang="en-US" smtClean="0"/>
              <a:pPr/>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D7E58-B4E7-4BB8-B3FE-41FA3150D4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025315"/>
            <a:ext cx="46085760" cy="42672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5974082"/>
            <a:ext cx="46085760" cy="16896929"/>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23730375"/>
            <a:ext cx="11948160" cy="1363133"/>
          </a:xfrm>
          <a:prstGeom prst="rect">
            <a:avLst/>
          </a:prstGeom>
        </p:spPr>
        <p:txBody>
          <a:bodyPr vert="horz" lIns="438912" tIns="219456" rIns="438912" bIns="219456" rtlCol="0" anchor="ctr"/>
          <a:lstStyle>
            <a:lvl1pPr algn="l">
              <a:defRPr sz="5800">
                <a:solidFill>
                  <a:schemeClr val="tx1">
                    <a:tint val="75000"/>
                  </a:schemeClr>
                </a:solidFill>
              </a:defRPr>
            </a:lvl1pPr>
          </a:lstStyle>
          <a:p>
            <a:fld id="{FAD3BE27-4F23-4484-8E5C-C80663A27BB8}" type="datetimeFigureOut">
              <a:rPr lang="en-US" smtClean="0"/>
              <a:pPr/>
              <a:t>12/17/2014</a:t>
            </a:fld>
            <a:endParaRPr lang="en-US"/>
          </a:p>
        </p:txBody>
      </p:sp>
      <p:sp>
        <p:nvSpPr>
          <p:cNvPr id="5" name="Footer Placeholder 4"/>
          <p:cNvSpPr>
            <a:spLocks noGrp="1"/>
          </p:cNvSpPr>
          <p:nvPr>
            <p:ph type="ftr" sz="quarter" idx="3"/>
          </p:nvPr>
        </p:nvSpPr>
        <p:spPr>
          <a:xfrm>
            <a:off x="17495520" y="23730375"/>
            <a:ext cx="16215360" cy="1363133"/>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23730375"/>
            <a:ext cx="11948160" cy="1363133"/>
          </a:xfrm>
          <a:prstGeom prst="rect">
            <a:avLst/>
          </a:prstGeom>
        </p:spPr>
        <p:txBody>
          <a:bodyPr vert="horz" lIns="438912" tIns="219456" rIns="438912" bIns="219456" rtlCol="0" anchor="ctr"/>
          <a:lstStyle>
            <a:lvl1pPr algn="r">
              <a:defRPr sz="5800">
                <a:solidFill>
                  <a:schemeClr val="tx1">
                    <a:tint val="75000"/>
                  </a:schemeClr>
                </a:solidFill>
              </a:defRPr>
            </a:lvl1pPr>
          </a:lstStyle>
          <a:p>
            <a:fld id="{481D7E58-B4E7-4BB8-B3FE-41FA3150D41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eg"/><Relationship Id="rId39" Type="http://schemas.openxmlformats.org/officeDocument/2006/relationships/image" Target="../media/image37.jpeg"/><Relationship Id="rId21" Type="http://schemas.openxmlformats.org/officeDocument/2006/relationships/image" Target="../media/image19.jpeg"/><Relationship Id="rId34" Type="http://schemas.openxmlformats.org/officeDocument/2006/relationships/image" Target="../media/image32.jpeg"/><Relationship Id="rId42" Type="http://schemas.openxmlformats.org/officeDocument/2006/relationships/image" Target="../media/image40.jpeg"/><Relationship Id="rId47" Type="http://schemas.openxmlformats.org/officeDocument/2006/relationships/image" Target="../media/image45.jpeg"/><Relationship Id="rId50" Type="http://schemas.openxmlformats.org/officeDocument/2006/relationships/image" Target="../media/image48.jpeg"/><Relationship Id="rId55" Type="http://schemas.openxmlformats.org/officeDocument/2006/relationships/image" Target="../media/image53.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jpeg"/><Relationship Id="rId33" Type="http://schemas.openxmlformats.org/officeDocument/2006/relationships/image" Target="../media/image31.jpeg"/><Relationship Id="rId38" Type="http://schemas.openxmlformats.org/officeDocument/2006/relationships/image" Target="../media/image36.jpeg"/><Relationship Id="rId46" Type="http://schemas.openxmlformats.org/officeDocument/2006/relationships/image" Target="../media/image44.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29" Type="http://schemas.openxmlformats.org/officeDocument/2006/relationships/image" Target="../media/image27.jpeg"/><Relationship Id="rId41" Type="http://schemas.openxmlformats.org/officeDocument/2006/relationships/image" Target="../media/image39.jpeg"/><Relationship Id="rId54"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jpeg"/><Relationship Id="rId32" Type="http://schemas.openxmlformats.org/officeDocument/2006/relationships/image" Target="../media/image30.jpeg"/><Relationship Id="rId37" Type="http://schemas.openxmlformats.org/officeDocument/2006/relationships/image" Target="../media/image35.jpeg"/><Relationship Id="rId40" Type="http://schemas.openxmlformats.org/officeDocument/2006/relationships/image" Target="../media/image38.jpeg"/><Relationship Id="rId45" Type="http://schemas.openxmlformats.org/officeDocument/2006/relationships/image" Target="../media/image43.jpeg"/><Relationship Id="rId53" Type="http://schemas.openxmlformats.org/officeDocument/2006/relationships/image" Target="../media/image51.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28" Type="http://schemas.openxmlformats.org/officeDocument/2006/relationships/image" Target="../media/image26.jpeg"/><Relationship Id="rId36" Type="http://schemas.openxmlformats.org/officeDocument/2006/relationships/image" Target="../media/image34.jpeg"/><Relationship Id="rId49" Type="http://schemas.openxmlformats.org/officeDocument/2006/relationships/image" Target="../media/image47.jpeg"/><Relationship Id="rId10" Type="http://schemas.openxmlformats.org/officeDocument/2006/relationships/image" Target="../media/image8.jpeg"/><Relationship Id="rId19" Type="http://schemas.openxmlformats.org/officeDocument/2006/relationships/image" Target="../media/image17.jpeg"/><Relationship Id="rId31" Type="http://schemas.openxmlformats.org/officeDocument/2006/relationships/image" Target="../media/image29.jpeg"/><Relationship Id="rId44" Type="http://schemas.openxmlformats.org/officeDocument/2006/relationships/image" Target="../media/image42.jpeg"/><Relationship Id="rId52" Type="http://schemas.openxmlformats.org/officeDocument/2006/relationships/image" Target="../media/image50.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jpeg"/><Relationship Id="rId35" Type="http://schemas.openxmlformats.org/officeDocument/2006/relationships/image" Target="../media/image33.jpeg"/><Relationship Id="rId43" Type="http://schemas.openxmlformats.org/officeDocument/2006/relationships/image" Target="../media/image41.jpeg"/><Relationship Id="rId48" Type="http://schemas.openxmlformats.org/officeDocument/2006/relationships/image" Target="../media/image46.jpeg"/><Relationship Id="rId8" Type="http://schemas.openxmlformats.org/officeDocument/2006/relationships/image" Target="../media/image6.jpeg"/><Relationship Id="rId51" Type="http://schemas.openxmlformats.org/officeDocument/2006/relationships/image" Target="../media/image49.jpe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Box 238"/>
          <p:cNvSpPr txBox="1"/>
          <p:nvPr/>
        </p:nvSpPr>
        <p:spPr>
          <a:xfrm>
            <a:off x="39928800" y="18059400"/>
            <a:ext cx="4038600" cy="6740307"/>
          </a:xfrm>
          <a:prstGeom prst="rect">
            <a:avLst/>
          </a:prstGeom>
          <a:solidFill>
            <a:srgbClr val="FFCCFF"/>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35" name="TextBox 234"/>
          <p:cNvSpPr txBox="1"/>
          <p:nvPr/>
        </p:nvSpPr>
        <p:spPr>
          <a:xfrm>
            <a:off x="39547800" y="12420600"/>
            <a:ext cx="4724400" cy="5139869"/>
          </a:xfrm>
          <a:prstGeom prst="rect">
            <a:avLst/>
          </a:prstGeom>
          <a:solidFill>
            <a:srgbClr val="25FB49"/>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33" name="TextBox 232"/>
          <p:cNvSpPr txBox="1"/>
          <p:nvPr/>
        </p:nvSpPr>
        <p:spPr>
          <a:xfrm>
            <a:off x="45186600" y="12420600"/>
            <a:ext cx="5105400" cy="5139869"/>
          </a:xfrm>
          <a:prstGeom prst="rect">
            <a:avLst/>
          </a:prstGeom>
          <a:solidFill>
            <a:srgbClr val="FF3300"/>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31" name="TextBox 230"/>
          <p:cNvSpPr txBox="1"/>
          <p:nvPr/>
        </p:nvSpPr>
        <p:spPr>
          <a:xfrm>
            <a:off x="40538400" y="6705600"/>
            <a:ext cx="9753600" cy="5016758"/>
          </a:xfrm>
          <a:prstGeom prst="rect">
            <a:avLst/>
          </a:prstGeom>
          <a:solidFill>
            <a:srgbClr val="FFFF66"/>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27" name="TextBox 226"/>
          <p:cNvSpPr txBox="1"/>
          <p:nvPr/>
        </p:nvSpPr>
        <p:spPr>
          <a:xfrm>
            <a:off x="19735800" y="15316200"/>
            <a:ext cx="8610600" cy="9571851"/>
          </a:xfrm>
          <a:prstGeom prst="rect">
            <a:avLst/>
          </a:prstGeom>
          <a:solidFill>
            <a:srgbClr val="FF9933"/>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24" name="TextBox 223"/>
          <p:cNvSpPr txBox="1"/>
          <p:nvPr/>
        </p:nvSpPr>
        <p:spPr>
          <a:xfrm>
            <a:off x="39319200" y="3834586"/>
            <a:ext cx="1371600" cy="2185214"/>
          </a:xfrm>
          <a:prstGeom prst="rect">
            <a:avLst/>
          </a:prstGeom>
          <a:solidFill>
            <a:srgbClr val="00FFFF"/>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22" name="Isosceles Triangle 221"/>
          <p:cNvSpPr/>
          <p:nvPr/>
        </p:nvSpPr>
        <p:spPr>
          <a:xfrm rot="10800000">
            <a:off x="36576000" y="5867400"/>
            <a:ext cx="3505200" cy="8077200"/>
          </a:xfrm>
          <a:prstGeom prst="triangl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17" name="TextBox 216"/>
          <p:cNvSpPr txBox="1"/>
          <p:nvPr/>
        </p:nvSpPr>
        <p:spPr>
          <a:xfrm>
            <a:off x="27432000" y="8839200"/>
            <a:ext cx="10896600" cy="5139869"/>
          </a:xfrm>
          <a:prstGeom prst="rect">
            <a:avLst/>
          </a:prstGeom>
          <a:solidFill>
            <a:srgbClr val="00FFFF"/>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15" name="TextBox 214"/>
          <p:cNvSpPr txBox="1"/>
          <p:nvPr/>
        </p:nvSpPr>
        <p:spPr>
          <a:xfrm>
            <a:off x="27432000" y="3886200"/>
            <a:ext cx="12039600" cy="5016758"/>
          </a:xfrm>
          <a:prstGeom prst="rect">
            <a:avLst/>
          </a:prstGeom>
          <a:solidFill>
            <a:srgbClr val="00FFFF"/>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13" name="TextBox 212"/>
          <p:cNvSpPr txBox="1"/>
          <p:nvPr/>
        </p:nvSpPr>
        <p:spPr>
          <a:xfrm>
            <a:off x="27432000" y="990600"/>
            <a:ext cx="13182600" cy="2923877"/>
          </a:xfrm>
          <a:prstGeom prst="rect">
            <a:avLst/>
          </a:prstGeom>
          <a:solidFill>
            <a:srgbClr val="00FFFF"/>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00" name="TextBox 199"/>
          <p:cNvSpPr txBox="1"/>
          <p:nvPr/>
        </p:nvSpPr>
        <p:spPr>
          <a:xfrm>
            <a:off x="40538400" y="990600"/>
            <a:ext cx="9753600" cy="5016758"/>
          </a:xfrm>
          <a:prstGeom prst="rect">
            <a:avLst/>
          </a:prstGeom>
          <a:solidFill>
            <a:srgbClr val="00FFFF"/>
          </a:solidFill>
        </p:spPr>
        <p:txBody>
          <a:bodyPr wrap="square" rtlCol="0">
            <a:spAutoFit/>
          </a:bodyPr>
          <a:lstStyle/>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a:p>
        </p:txBody>
      </p:sp>
      <p:sp>
        <p:nvSpPr>
          <p:cNvPr id="226" name="TextBox 225"/>
          <p:cNvSpPr txBox="1"/>
          <p:nvPr/>
        </p:nvSpPr>
        <p:spPr>
          <a:xfrm>
            <a:off x="18897600" y="3124200"/>
            <a:ext cx="8077200" cy="11049179"/>
          </a:xfrm>
          <a:prstGeom prst="rect">
            <a:avLst/>
          </a:prstGeom>
          <a:solidFill>
            <a:srgbClr val="CCFD75"/>
          </a:solidFill>
          <a:ln>
            <a:solidFill>
              <a:schemeClr val="tx1"/>
            </a:solidFill>
          </a:ln>
        </p:spPr>
        <p:txBody>
          <a:bodyPr wrap="square" rtlCol="0">
            <a:spAutoFit/>
          </a:bodyPr>
          <a:lstStyle/>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a:p>
        </p:txBody>
      </p:sp>
      <p:sp>
        <p:nvSpPr>
          <p:cNvPr id="221" name="TextBox 220"/>
          <p:cNvSpPr txBox="1"/>
          <p:nvPr/>
        </p:nvSpPr>
        <p:spPr>
          <a:xfrm>
            <a:off x="28956000" y="14554200"/>
            <a:ext cx="10058400" cy="5139869"/>
          </a:xfrm>
          <a:prstGeom prst="rect">
            <a:avLst/>
          </a:prstGeom>
          <a:solidFill>
            <a:schemeClr val="accent4">
              <a:lumMod val="60000"/>
              <a:lumOff val="40000"/>
            </a:schemeClr>
          </a:solidFill>
          <a:ln>
            <a:noFill/>
          </a:ln>
        </p:spPr>
        <p:txBody>
          <a:bodyPr wrap="square" rtlCol="0">
            <a:spAutoFit/>
          </a:bodyPr>
          <a:lstStyle/>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a:p>
        </p:txBody>
      </p:sp>
      <p:sp>
        <p:nvSpPr>
          <p:cNvPr id="220" name="TextBox 219"/>
          <p:cNvSpPr txBox="1"/>
          <p:nvPr/>
        </p:nvSpPr>
        <p:spPr>
          <a:xfrm>
            <a:off x="44958000" y="18347115"/>
            <a:ext cx="5334000" cy="6494085"/>
          </a:xfrm>
          <a:prstGeom prst="rect">
            <a:avLst/>
          </a:prstGeom>
          <a:solidFill>
            <a:srgbClr val="8F9634"/>
          </a:solidFill>
        </p:spPr>
        <p:txBody>
          <a:bodyPr wrap="square" rtlCol="0">
            <a:spAutoFit/>
          </a:bodyPr>
          <a:lstStyle/>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a:p>
            <a:endParaRPr lang="en-US" sz="800" dirty="0" smtClean="0"/>
          </a:p>
          <a:p>
            <a:endParaRPr lang="en-US" sz="800" dirty="0"/>
          </a:p>
        </p:txBody>
      </p:sp>
      <p:sp>
        <p:nvSpPr>
          <p:cNvPr id="149" name="TextBox 148"/>
          <p:cNvSpPr txBox="1"/>
          <p:nvPr/>
        </p:nvSpPr>
        <p:spPr>
          <a:xfrm>
            <a:off x="29108400" y="20563106"/>
            <a:ext cx="9753600" cy="4278094"/>
          </a:xfrm>
          <a:prstGeom prst="rect">
            <a:avLst/>
          </a:prstGeom>
          <a:solidFill>
            <a:srgbClr val="FFC000"/>
          </a:solidFill>
        </p:spPr>
        <p:txBody>
          <a:bodyPr wrap="square" rtlCol="0">
            <a:spAutoFit/>
          </a:bodyPr>
          <a:lstStyle/>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a:p>
        </p:txBody>
      </p:sp>
      <p:sp>
        <p:nvSpPr>
          <p:cNvPr id="74" name="TextBox 73"/>
          <p:cNvSpPr txBox="1"/>
          <p:nvPr/>
        </p:nvSpPr>
        <p:spPr>
          <a:xfrm>
            <a:off x="8915400" y="20574000"/>
            <a:ext cx="10287000" cy="4278094"/>
          </a:xfrm>
          <a:prstGeom prst="rect">
            <a:avLst/>
          </a:prstGeom>
          <a:solidFill>
            <a:srgbClr val="A2B7FA"/>
          </a:solidFill>
        </p:spPr>
        <p:txBody>
          <a:bodyPr wrap="square" rtlCol="0">
            <a:spAutoFit/>
          </a:bodyPr>
          <a:lstStyle/>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a:p>
        </p:txBody>
      </p:sp>
      <p:pic>
        <p:nvPicPr>
          <p:cNvPr id="4" name="Picture 10" descr="C:\Lookout Pass\GSA poster\USI brand logo.jpg"/>
          <p:cNvPicPr>
            <a:picLocks noChangeAspect="1" noChangeArrowheads="1"/>
          </p:cNvPicPr>
          <p:nvPr/>
        </p:nvPicPr>
        <p:blipFill>
          <a:blip r:embed="rId3" cstate="print"/>
          <a:srcRect/>
          <a:stretch>
            <a:fillRect/>
          </a:stretch>
        </p:blipFill>
        <p:spPr bwMode="auto">
          <a:xfrm>
            <a:off x="23317200" y="685800"/>
            <a:ext cx="2919074" cy="2209800"/>
          </a:xfrm>
          <a:prstGeom prst="rect">
            <a:avLst/>
          </a:prstGeom>
          <a:noFill/>
          <a:ln w="9525">
            <a:noFill/>
            <a:miter lim="800000"/>
            <a:headEnd/>
            <a:tailEnd/>
          </a:ln>
        </p:spPr>
      </p:pic>
      <p:sp>
        <p:nvSpPr>
          <p:cNvPr id="5" name="Text Box 3"/>
          <p:cNvSpPr txBox="1">
            <a:spLocks noChangeArrowheads="1"/>
          </p:cNvSpPr>
          <p:nvPr/>
        </p:nvSpPr>
        <p:spPr bwMode="auto">
          <a:xfrm>
            <a:off x="879475" y="609600"/>
            <a:ext cx="23504525" cy="1143000"/>
          </a:xfrm>
          <a:prstGeom prst="rect">
            <a:avLst/>
          </a:prstGeom>
          <a:noFill/>
          <a:ln w="9525">
            <a:noFill/>
            <a:miter lim="800000"/>
            <a:headEnd/>
            <a:tailEnd/>
          </a:ln>
        </p:spPr>
        <p:txBody>
          <a:bodyPr wrap="square" lIns="77358" tIns="38680" rIns="77358" bIns="38680">
            <a:spAutoFit/>
          </a:bodyPr>
          <a:lstStyle/>
          <a:p>
            <a:pPr>
              <a:spcBef>
                <a:spcPct val="50000"/>
              </a:spcBef>
            </a:pPr>
            <a:r>
              <a:rPr lang="en-US" sz="6700" dirty="0"/>
              <a:t> </a:t>
            </a:r>
            <a:r>
              <a:rPr lang="en-US" sz="5400" dirty="0"/>
              <a:t> </a:t>
            </a:r>
            <a:r>
              <a:rPr lang="en-US" sz="4800" b="1" dirty="0">
                <a:latin typeface="Franklin Gothic Medium Cond" pitchFamily="34" charset="0"/>
              </a:rPr>
              <a:t>The  Mineral  Assemblage  From  Lookout  Pass  Area,  </a:t>
            </a:r>
            <a:r>
              <a:rPr lang="en-US" sz="4800" b="1" dirty="0" err="1">
                <a:latin typeface="Franklin Gothic Medium Cond" pitchFamily="34" charset="0"/>
              </a:rPr>
              <a:t>Sheeprock</a:t>
            </a:r>
            <a:r>
              <a:rPr lang="en-US" sz="4800" b="1" dirty="0">
                <a:latin typeface="Franklin Gothic Medium Cond" pitchFamily="34" charset="0"/>
              </a:rPr>
              <a:t>  Mountains,  Tooele  Co.,  Utah</a:t>
            </a:r>
          </a:p>
        </p:txBody>
      </p:sp>
      <p:sp>
        <p:nvSpPr>
          <p:cNvPr id="6" name="TextBox 197"/>
          <p:cNvSpPr txBox="1">
            <a:spLocks noChangeArrowheads="1"/>
          </p:cNvSpPr>
          <p:nvPr/>
        </p:nvSpPr>
        <p:spPr bwMode="auto">
          <a:xfrm>
            <a:off x="1143000" y="1676400"/>
            <a:ext cx="18686108" cy="1063000"/>
          </a:xfrm>
          <a:prstGeom prst="rect">
            <a:avLst/>
          </a:prstGeom>
          <a:noFill/>
          <a:ln w="9525">
            <a:noFill/>
            <a:miter lim="800000"/>
            <a:headEnd/>
            <a:tailEnd/>
          </a:ln>
        </p:spPr>
        <p:txBody>
          <a:bodyPr wrap="none" lIns="77358" tIns="38680" rIns="77358" bIns="38680">
            <a:spAutoFit/>
          </a:bodyPr>
          <a:lstStyle/>
          <a:p>
            <a:r>
              <a:rPr lang="en-US" sz="3200" dirty="0">
                <a:latin typeface="Franklin Gothic Medium Cond" pitchFamily="34" charset="0"/>
              </a:rPr>
              <a:t>KING, Norman R., Department of Geology and Physics, University of Southern Indiana, Evansville, IN 47712, nking@twc.com;</a:t>
            </a:r>
          </a:p>
          <a:p>
            <a:r>
              <a:rPr lang="en-US" sz="3200" dirty="0" smtClean="0">
                <a:latin typeface="Franklin Gothic Medium Cond" pitchFamily="34" charset="0"/>
              </a:rPr>
              <a:t>RICHARDSON</a:t>
            </a:r>
            <a:r>
              <a:rPr lang="en-US" sz="3200" dirty="0">
                <a:latin typeface="Franklin Gothic Medium Cond" pitchFamily="34" charset="0"/>
              </a:rPr>
              <a:t>, Philip D., </a:t>
            </a:r>
            <a:r>
              <a:rPr lang="en-US" sz="3200" dirty="0" err="1">
                <a:latin typeface="Franklin Gothic Medium Cond" pitchFamily="34" charset="0"/>
              </a:rPr>
              <a:t>Coreslab</a:t>
            </a:r>
            <a:r>
              <a:rPr lang="en-US" sz="3200" dirty="0">
                <a:latin typeface="Franklin Gothic Medium Cond" pitchFamily="34" charset="0"/>
              </a:rPr>
              <a:t> Structures (ARIZ) Inc., PO Box 18150, Phoenix, AZ 85005</a:t>
            </a:r>
          </a:p>
        </p:txBody>
      </p:sp>
      <p:sp>
        <p:nvSpPr>
          <p:cNvPr id="8" name="TextBox 220"/>
          <p:cNvSpPr txBox="1">
            <a:spLocks noChangeArrowheads="1"/>
          </p:cNvSpPr>
          <p:nvPr/>
        </p:nvSpPr>
        <p:spPr bwMode="auto">
          <a:xfrm>
            <a:off x="1219200" y="2895600"/>
            <a:ext cx="6858000" cy="5248762"/>
          </a:xfrm>
          <a:prstGeom prst="rect">
            <a:avLst/>
          </a:prstGeom>
          <a:noFill/>
          <a:ln w="9525">
            <a:noFill/>
            <a:miter lim="800000"/>
            <a:headEnd/>
            <a:tailEnd/>
          </a:ln>
        </p:spPr>
        <p:txBody>
          <a:bodyPr wrap="square" lIns="77358" tIns="38680" rIns="77358" bIns="38680">
            <a:spAutoFit/>
          </a:bodyPr>
          <a:lstStyle/>
          <a:p>
            <a:r>
              <a:rPr lang="en-US" sz="4000" dirty="0">
                <a:latin typeface="Arial Narrow" pitchFamily="34" charset="0"/>
              </a:rPr>
              <a:t> </a:t>
            </a:r>
            <a:r>
              <a:rPr lang="en-US" sz="4000" dirty="0" smtClean="0">
                <a:latin typeface="Arial Narrow" pitchFamily="34" charset="0"/>
              </a:rPr>
              <a:t>     </a:t>
            </a:r>
            <a:r>
              <a:rPr lang="en-US" sz="2800" dirty="0" smtClean="0">
                <a:latin typeface="Franklin Gothic Medium Cond" pitchFamily="34" charset="0"/>
              </a:rPr>
              <a:t>HISTORY  OF  PROJECT AND OBJECTIVES</a:t>
            </a:r>
          </a:p>
          <a:p>
            <a:endParaRPr lang="en-US" sz="800" dirty="0" smtClean="0">
              <a:latin typeface="Arial Narrow" pitchFamily="34" charset="0"/>
            </a:endParaRPr>
          </a:p>
          <a:p>
            <a:r>
              <a:rPr lang="en-US" sz="1800" dirty="0" smtClean="0">
                <a:cs typeface="Times New Roman" pitchFamily="18" charset="0"/>
              </a:rPr>
              <a:t>This </a:t>
            </a:r>
            <a:r>
              <a:rPr lang="en-US" sz="1800" dirty="0">
                <a:cs typeface="Times New Roman" pitchFamily="18" charset="0"/>
              </a:rPr>
              <a:t>project began after one of us (Norm King) purchased a mineral specimen from Lookout Pass claimed by the </a:t>
            </a:r>
            <a:r>
              <a:rPr lang="en-US" sz="1800" dirty="0" smtClean="0">
                <a:cs typeface="Times New Roman" pitchFamily="18" charset="0"/>
              </a:rPr>
              <a:t>vendor </a:t>
            </a:r>
            <a:r>
              <a:rPr lang="en-US" sz="1800" dirty="0">
                <a:cs typeface="Times New Roman" pitchFamily="18" charset="0"/>
              </a:rPr>
              <a:t>to include several rare minerals in which thallium is an essential </a:t>
            </a:r>
            <a:r>
              <a:rPr lang="en-US" sz="1800" dirty="0" smtClean="0">
                <a:cs typeface="Times New Roman" pitchFamily="18" charset="0"/>
              </a:rPr>
              <a:t>component,</a:t>
            </a:r>
            <a:r>
              <a:rPr lang="en-US" sz="1800" dirty="0">
                <a:cs typeface="Times New Roman" pitchFamily="18" charset="0"/>
              </a:rPr>
              <a:t> </a:t>
            </a:r>
            <a:r>
              <a:rPr lang="en-US" sz="1800" dirty="0" smtClean="0">
                <a:cs typeface="Times New Roman" pitchFamily="18" charset="0"/>
              </a:rPr>
              <a:t>but no specifics could be provided. </a:t>
            </a:r>
            <a:r>
              <a:rPr lang="en-US" sz="1800" dirty="0">
                <a:cs typeface="Times New Roman" pitchFamily="18" charset="0"/>
              </a:rPr>
              <a:t>A dearth of analyses </a:t>
            </a:r>
            <a:r>
              <a:rPr lang="en-US" sz="1800" dirty="0" smtClean="0">
                <a:cs typeface="Times New Roman" pitchFamily="18" charset="0"/>
              </a:rPr>
              <a:t>accompanying </a:t>
            </a:r>
            <a:r>
              <a:rPr lang="en-US" sz="1800" dirty="0">
                <a:cs typeface="Times New Roman" pitchFamily="18" charset="0"/>
              </a:rPr>
              <a:t>published and on-line photos meant that mineral identification would be uncertain, at best. Following extended on-line discussions at the </a:t>
            </a:r>
            <a:r>
              <a:rPr lang="en-US" sz="1800" b="1" dirty="0">
                <a:cs typeface="Times New Roman" pitchFamily="18" charset="0"/>
              </a:rPr>
              <a:t>Mindat.org</a:t>
            </a:r>
            <a:r>
              <a:rPr lang="en-US" sz="1800" dirty="0">
                <a:cs typeface="Times New Roman" pitchFamily="18" charset="0"/>
              </a:rPr>
              <a:t> website about identities of Lookout Pass minerals, the discussants agreed that reliable determinations awaited analytical work on the specimens in question. In the mean time, Phil Richardson reported that he had collected several boxes of Lookout Pass thallium-bearing material when the deposit was discovered in 1987, but after all this time he was still unsure what minerals are present. He sent 2.2 kilos of specimens to King, who agreed to identify whatever minerals he could find in that material, </a:t>
            </a:r>
            <a:r>
              <a:rPr lang="en-US" sz="1800" dirty="0" smtClean="0">
                <a:cs typeface="Times New Roman" pitchFamily="18" charset="0"/>
              </a:rPr>
              <a:t>commissioning </a:t>
            </a:r>
            <a:r>
              <a:rPr lang="en-US" sz="1800" dirty="0">
                <a:cs typeface="Times New Roman" pitchFamily="18" charset="0"/>
              </a:rPr>
              <a:t>analyses where necessary, and to prepare a guide to their identification for use by amateur collectors.</a:t>
            </a:r>
          </a:p>
        </p:txBody>
      </p:sp>
      <p:sp>
        <p:nvSpPr>
          <p:cNvPr id="9" name="Rectangle 8"/>
          <p:cNvSpPr/>
          <p:nvPr/>
        </p:nvSpPr>
        <p:spPr>
          <a:xfrm>
            <a:off x="990600" y="8153400"/>
            <a:ext cx="7467600" cy="6818422"/>
          </a:xfrm>
          <a:prstGeom prst="rect">
            <a:avLst/>
          </a:prstGeom>
        </p:spPr>
        <p:txBody>
          <a:bodyPr wrap="square" lIns="77358" tIns="38680" rIns="77358" bIns="38680">
            <a:spAutoFit/>
          </a:bodyPr>
          <a:lstStyle/>
          <a:p>
            <a:pPr>
              <a:defRPr/>
            </a:pPr>
            <a:r>
              <a:rPr lang="en-US" sz="2500" dirty="0">
                <a:cs typeface="+mn-cs"/>
              </a:rPr>
              <a:t>  </a:t>
            </a:r>
            <a:r>
              <a:rPr lang="en-US" sz="4000" dirty="0">
                <a:latin typeface="Franklin Gothic Medium Cond" pitchFamily="34" charset="0"/>
                <a:cs typeface="+mn-cs"/>
              </a:rPr>
              <a:t>              </a:t>
            </a:r>
            <a:r>
              <a:rPr lang="en-US" sz="4000" dirty="0" smtClean="0">
                <a:latin typeface="Franklin Gothic Medium Cond" pitchFamily="34" charset="0"/>
                <a:cs typeface="+mn-cs"/>
              </a:rPr>
              <a:t>       </a:t>
            </a:r>
            <a:r>
              <a:rPr lang="en-US" sz="2800" dirty="0">
                <a:latin typeface="Franklin Gothic Medium Cond" pitchFamily="34" charset="0"/>
                <a:cs typeface="+mn-cs"/>
              </a:rPr>
              <a:t>GEOLOGIC  SETTING</a:t>
            </a:r>
          </a:p>
          <a:p>
            <a:pPr>
              <a:buFont typeface="Arial" pitchFamily="34" charset="0"/>
              <a:buChar char="•"/>
              <a:defRPr/>
            </a:pPr>
            <a:endParaRPr lang="en-US" sz="800" dirty="0" smtClean="0">
              <a:cs typeface="+mn-cs"/>
            </a:endParaRPr>
          </a:p>
          <a:p>
            <a:pPr>
              <a:buFont typeface="Arial" pitchFamily="34" charset="0"/>
              <a:buChar char="•"/>
              <a:defRPr/>
            </a:pPr>
            <a:r>
              <a:rPr lang="en-US" sz="1800" dirty="0" smtClean="0">
                <a:cs typeface="+mn-cs"/>
              </a:rPr>
              <a:t>   The </a:t>
            </a:r>
            <a:r>
              <a:rPr lang="en-US" sz="1800" dirty="0">
                <a:cs typeface="+mn-cs"/>
              </a:rPr>
              <a:t>Lookout Pass site lies on the west side of Little Valley, in the </a:t>
            </a:r>
            <a:r>
              <a:rPr lang="en-US" sz="1800" dirty="0" smtClean="0"/>
              <a:t>n</a:t>
            </a:r>
            <a:r>
              <a:rPr lang="en-US" sz="1800" dirty="0" smtClean="0">
                <a:cs typeface="+mn-cs"/>
              </a:rPr>
              <a:t>orth-</a:t>
            </a:r>
          </a:p>
          <a:p>
            <a:pPr>
              <a:defRPr/>
            </a:pPr>
            <a:r>
              <a:rPr lang="en-US" sz="1800" dirty="0"/>
              <a:t> </a:t>
            </a:r>
            <a:r>
              <a:rPr lang="en-US" sz="1800" dirty="0" smtClean="0"/>
              <a:t>    </a:t>
            </a:r>
            <a:r>
              <a:rPr lang="en-US" sz="1800" dirty="0" err="1" smtClean="0">
                <a:cs typeface="+mn-cs"/>
              </a:rPr>
              <a:t>ern</a:t>
            </a:r>
            <a:r>
              <a:rPr lang="en-US" sz="1800" dirty="0" smtClean="0">
                <a:cs typeface="+mn-cs"/>
              </a:rPr>
              <a:t>  </a:t>
            </a:r>
            <a:r>
              <a:rPr lang="en-US" sz="1800" dirty="0" err="1">
                <a:cs typeface="+mn-cs"/>
              </a:rPr>
              <a:t>Sheeprock</a:t>
            </a:r>
            <a:r>
              <a:rPr lang="en-US" sz="1800" dirty="0">
                <a:cs typeface="+mn-cs"/>
              </a:rPr>
              <a:t> Mountains, a horst-block mountain range in </a:t>
            </a:r>
            <a:r>
              <a:rPr lang="en-US" sz="1800" dirty="0" smtClean="0">
                <a:cs typeface="+mn-cs"/>
              </a:rPr>
              <a:t>the Basin</a:t>
            </a:r>
          </a:p>
          <a:p>
            <a:pPr>
              <a:defRPr/>
            </a:pPr>
            <a:r>
              <a:rPr lang="en-US" sz="1800" dirty="0"/>
              <a:t> </a:t>
            </a:r>
            <a:r>
              <a:rPr lang="en-US" sz="1800" dirty="0" smtClean="0"/>
              <a:t>    a</a:t>
            </a:r>
            <a:r>
              <a:rPr lang="en-US" sz="1800" dirty="0" smtClean="0">
                <a:cs typeface="+mn-cs"/>
              </a:rPr>
              <a:t>nd </a:t>
            </a:r>
            <a:r>
              <a:rPr lang="en-US" sz="1800" dirty="0">
                <a:cs typeface="+mn-cs"/>
              </a:rPr>
              <a:t>Range </a:t>
            </a:r>
            <a:r>
              <a:rPr lang="en-US" sz="1800" dirty="0" smtClean="0">
                <a:cs typeface="+mn-cs"/>
              </a:rPr>
              <a:t>physiographic </a:t>
            </a:r>
            <a:r>
              <a:rPr lang="en-US" sz="1800" dirty="0">
                <a:cs typeface="+mn-cs"/>
              </a:rPr>
              <a:t>province. </a:t>
            </a:r>
          </a:p>
          <a:p>
            <a:pPr>
              <a:defRPr/>
            </a:pPr>
            <a:r>
              <a:rPr lang="en-US" sz="800" dirty="0">
                <a:cs typeface="+mn-cs"/>
              </a:rPr>
              <a:t> </a:t>
            </a:r>
          </a:p>
          <a:p>
            <a:pPr>
              <a:buFont typeface="Arial" pitchFamily="34" charset="0"/>
              <a:buChar char="•"/>
              <a:defRPr/>
            </a:pPr>
            <a:r>
              <a:rPr lang="en-US" sz="1800" dirty="0">
                <a:cs typeface="+mn-cs"/>
              </a:rPr>
              <a:t> </a:t>
            </a:r>
            <a:r>
              <a:rPr lang="en-US" sz="1800" dirty="0" smtClean="0">
                <a:cs typeface="+mn-cs"/>
              </a:rPr>
              <a:t>  </a:t>
            </a:r>
            <a:r>
              <a:rPr lang="en-US" sz="1800" dirty="0">
                <a:cs typeface="+mn-cs"/>
              </a:rPr>
              <a:t>A thick sequence of Paleozoic sedimentary strata </a:t>
            </a:r>
            <a:r>
              <a:rPr lang="en-US" sz="1800" dirty="0" smtClean="0">
                <a:cs typeface="+mn-cs"/>
              </a:rPr>
              <a:t>is </a:t>
            </a:r>
            <a:r>
              <a:rPr lang="en-US" sz="1800" dirty="0">
                <a:cs typeface="+mn-cs"/>
              </a:rPr>
              <a:t>exposed </a:t>
            </a:r>
            <a:r>
              <a:rPr lang="en-US" sz="1800" dirty="0" smtClean="0">
                <a:cs typeface="+mn-cs"/>
              </a:rPr>
              <a:t>in this </a:t>
            </a:r>
          </a:p>
          <a:p>
            <a:pPr>
              <a:defRPr/>
            </a:pPr>
            <a:r>
              <a:rPr lang="en-US" sz="1800" dirty="0" smtClean="0"/>
              <a:t>    </a:t>
            </a:r>
            <a:r>
              <a:rPr lang="en-US" sz="1800" dirty="0" smtClean="0">
                <a:cs typeface="+mn-cs"/>
              </a:rPr>
              <a:t> area</a:t>
            </a:r>
            <a:r>
              <a:rPr lang="en-US" sz="1800" dirty="0">
                <a:cs typeface="+mn-cs"/>
              </a:rPr>
              <a:t>. </a:t>
            </a:r>
            <a:r>
              <a:rPr lang="en-US" sz="1800" dirty="0" smtClean="0">
                <a:cs typeface="+mn-cs"/>
              </a:rPr>
              <a:t>The  </a:t>
            </a:r>
            <a:r>
              <a:rPr lang="en-US" sz="1800" dirty="0">
                <a:cs typeface="+mn-cs"/>
              </a:rPr>
              <a:t>Cambrian Ajax Dolomite, including </a:t>
            </a:r>
            <a:r>
              <a:rPr lang="en-US" sz="1800" dirty="0" smtClean="0">
                <a:cs typeface="+mn-cs"/>
              </a:rPr>
              <a:t>shallow-water facies such</a:t>
            </a:r>
          </a:p>
          <a:p>
            <a:pPr>
              <a:defRPr/>
            </a:pPr>
            <a:r>
              <a:rPr lang="en-US" sz="1800" dirty="0"/>
              <a:t> </a:t>
            </a:r>
            <a:r>
              <a:rPr lang="en-US" sz="1800" dirty="0" smtClean="0"/>
              <a:t>   </a:t>
            </a:r>
            <a:r>
              <a:rPr lang="en-US" sz="1800" dirty="0" smtClean="0">
                <a:cs typeface="+mn-cs"/>
              </a:rPr>
              <a:t> as </a:t>
            </a:r>
            <a:r>
              <a:rPr lang="en-US" sz="1800" dirty="0">
                <a:cs typeface="+mn-cs"/>
              </a:rPr>
              <a:t>oolitic</a:t>
            </a:r>
            <a:r>
              <a:rPr lang="en-US" sz="1800" dirty="0" smtClean="0">
                <a:cs typeface="+mn-cs"/>
              </a:rPr>
              <a:t>, </a:t>
            </a:r>
            <a:r>
              <a:rPr lang="en-US" sz="1800" dirty="0" err="1">
                <a:cs typeface="+mn-cs"/>
              </a:rPr>
              <a:t>stromatolitic</a:t>
            </a:r>
            <a:r>
              <a:rPr lang="en-US" sz="1800" dirty="0">
                <a:cs typeface="+mn-cs"/>
              </a:rPr>
              <a:t>, and mud-cracked </a:t>
            </a:r>
            <a:r>
              <a:rPr lang="en-US" sz="1800" dirty="0" smtClean="0">
                <a:cs typeface="+mn-cs"/>
              </a:rPr>
              <a:t>carbonates, forms the country</a:t>
            </a:r>
          </a:p>
          <a:p>
            <a:pPr>
              <a:defRPr/>
            </a:pPr>
            <a:r>
              <a:rPr lang="en-US" sz="1800" dirty="0"/>
              <a:t> </a:t>
            </a:r>
            <a:r>
              <a:rPr lang="en-US" sz="1800" dirty="0" smtClean="0"/>
              <a:t>   </a:t>
            </a:r>
            <a:r>
              <a:rPr lang="en-US" sz="1800" dirty="0" smtClean="0">
                <a:cs typeface="+mn-cs"/>
              </a:rPr>
              <a:t> rock</a:t>
            </a:r>
            <a:r>
              <a:rPr lang="en-US" sz="1800" dirty="0">
                <a:cs typeface="+mn-cs"/>
              </a:rPr>
              <a:t>. </a:t>
            </a:r>
            <a:r>
              <a:rPr lang="en-US" sz="1800" dirty="0" smtClean="0">
                <a:cs typeface="+mn-cs"/>
              </a:rPr>
              <a:t>Tertiary decalcification </a:t>
            </a:r>
            <a:r>
              <a:rPr lang="en-US" sz="1800" dirty="0">
                <a:cs typeface="+mn-cs"/>
              </a:rPr>
              <a:t>of the </a:t>
            </a:r>
            <a:r>
              <a:rPr lang="en-US" sz="1800" dirty="0" smtClean="0">
                <a:cs typeface="+mn-cs"/>
              </a:rPr>
              <a:t>carbonates led </a:t>
            </a:r>
            <a:r>
              <a:rPr lang="en-US" sz="1800" dirty="0">
                <a:cs typeface="+mn-cs"/>
              </a:rPr>
              <a:t>to </a:t>
            </a:r>
            <a:r>
              <a:rPr lang="en-US" sz="1800" dirty="0" smtClean="0">
                <a:cs typeface="+mn-cs"/>
              </a:rPr>
              <a:t>extensive breccia-</a:t>
            </a:r>
          </a:p>
          <a:p>
            <a:pPr>
              <a:defRPr/>
            </a:pPr>
            <a:r>
              <a:rPr lang="en-US" sz="1800" dirty="0"/>
              <a:t> </a:t>
            </a:r>
            <a:r>
              <a:rPr lang="en-US" sz="1800" dirty="0" smtClean="0"/>
              <a:t>   </a:t>
            </a:r>
            <a:r>
              <a:rPr lang="en-US" sz="1800" dirty="0" smtClean="0">
                <a:cs typeface="+mn-cs"/>
              </a:rPr>
              <a:t> </a:t>
            </a:r>
            <a:r>
              <a:rPr lang="en-US" sz="1800" dirty="0" err="1" smtClean="0">
                <a:cs typeface="+mn-cs"/>
              </a:rPr>
              <a:t>tion</a:t>
            </a:r>
            <a:r>
              <a:rPr lang="en-US" sz="1800" dirty="0" smtClean="0">
                <a:cs typeface="+mn-cs"/>
              </a:rPr>
              <a:t>, </a:t>
            </a:r>
            <a:r>
              <a:rPr lang="en-US" sz="1800" dirty="0">
                <a:cs typeface="+mn-cs"/>
              </a:rPr>
              <a:t>followed </a:t>
            </a:r>
            <a:r>
              <a:rPr lang="en-US" sz="1800" dirty="0" smtClean="0">
                <a:cs typeface="+mn-cs"/>
              </a:rPr>
              <a:t>by </a:t>
            </a:r>
            <a:r>
              <a:rPr lang="en-US" sz="1800" dirty="0" err="1" smtClean="0">
                <a:cs typeface="+mn-cs"/>
              </a:rPr>
              <a:t>metasomatic</a:t>
            </a:r>
            <a:r>
              <a:rPr lang="en-US" sz="1800" dirty="0" smtClean="0">
                <a:cs typeface="+mn-cs"/>
              </a:rPr>
              <a:t> silicification </a:t>
            </a:r>
            <a:r>
              <a:rPr lang="en-US" sz="1800" dirty="0">
                <a:cs typeface="+mn-cs"/>
              </a:rPr>
              <a:t>to form </a:t>
            </a:r>
            <a:r>
              <a:rPr lang="en-US" sz="1800" dirty="0" smtClean="0">
                <a:cs typeface="+mn-cs"/>
              </a:rPr>
              <a:t>a variety </a:t>
            </a:r>
            <a:r>
              <a:rPr lang="en-US" sz="1800" dirty="0">
                <a:cs typeface="+mn-cs"/>
              </a:rPr>
              <a:t>of </a:t>
            </a:r>
            <a:r>
              <a:rPr lang="en-US" sz="1800" dirty="0" smtClean="0">
                <a:cs typeface="+mn-cs"/>
              </a:rPr>
              <a:t>chert</a:t>
            </a:r>
          </a:p>
          <a:p>
            <a:pPr>
              <a:defRPr/>
            </a:pPr>
            <a:r>
              <a:rPr lang="en-US" sz="1800" dirty="0"/>
              <a:t> </a:t>
            </a:r>
            <a:r>
              <a:rPr lang="en-US" sz="1800" dirty="0" smtClean="0"/>
              <a:t>  </a:t>
            </a:r>
            <a:r>
              <a:rPr lang="en-US" sz="1800" dirty="0" smtClean="0">
                <a:cs typeface="+mn-cs"/>
              </a:rPr>
              <a:t>  known as </a:t>
            </a:r>
            <a:r>
              <a:rPr lang="en-US" sz="1800" dirty="0">
                <a:cs typeface="+mn-cs"/>
              </a:rPr>
              <a:t>“</a:t>
            </a:r>
            <a:r>
              <a:rPr lang="en-US" sz="1800" dirty="0" err="1">
                <a:cs typeface="+mn-cs"/>
              </a:rPr>
              <a:t>jasperoid</a:t>
            </a:r>
            <a:r>
              <a:rPr lang="en-US" sz="1800" dirty="0">
                <a:cs typeface="+mn-cs"/>
              </a:rPr>
              <a:t>.”</a:t>
            </a:r>
          </a:p>
          <a:p>
            <a:pPr>
              <a:defRPr/>
            </a:pPr>
            <a:endParaRPr lang="en-US" sz="800" dirty="0">
              <a:cs typeface="+mn-cs"/>
            </a:endParaRPr>
          </a:p>
          <a:p>
            <a:pPr>
              <a:buFont typeface="Arial" pitchFamily="34" charset="0"/>
              <a:buChar char="•"/>
              <a:defRPr/>
            </a:pPr>
            <a:r>
              <a:rPr lang="en-US" sz="1800" dirty="0">
                <a:cs typeface="+mn-cs"/>
              </a:rPr>
              <a:t>  </a:t>
            </a:r>
            <a:r>
              <a:rPr lang="en-US" sz="1800" dirty="0" smtClean="0">
                <a:cs typeface="+mn-cs"/>
              </a:rPr>
              <a:t> A </a:t>
            </a:r>
            <a:r>
              <a:rPr lang="en-US" sz="1800" dirty="0">
                <a:cs typeface="+mn-cs"/>
              </a:rPr>
              <a:t>series of  Tertiary faults trending NW-SE cut the Lookout </a:t>
            </a:r>
            <a:r>
              <a:rPr lang="en-US" sz="1800" dirty="0" smtClean="0">
                <a:cs typeface="+mn-cs"/>
              </a:rPr>
              <a:t>Pass area in  </a:t>
            </a:r>
          </a:p>
          <a:p>
            <a:pPr>
              <a:defRPr/>
            </a:pPr>
            <a:r>
              <a:rPr lang="en-US" sz="1800" dirty="0"/>
              <a:t> </a:t>
            </a:r>
            <a:r>
              <a:rPr lang="en-US" sz="1800" dirty="0" smtClean="0"/>
              <a:t>   </a:t>
            </a:r>
            <a:r>
              <a:rPr lang="en-US" sz="1800" dirty="0" smtClean="0">
                <a:cs typeface="+mn-cs"/>
              </a:rPr>
              <a:t> a zone indicated </a:t>
            </a:r>
            <a:r>
              <a:rPr lang="en-US" sz="1800" dirty="0">
                <a:cs typeface="+mn-cs"/>
              </a:rPr>
              <a:t>by red lines on the </a:t>
            </a:r>
            <a:r>
              <a:rPr lang="en-US" sz="1800" dirty="0" smtClean="0">
                <a:cs typeface="+mn-cs"/>
              </a:rPr>
              <a:t>accompanying physiographic index</a:t>
            </a:r>
          </a:p>
          <a:p>
            <a:pPr>
              <a:defRPr/>
            </a:pPr>
            <a:r>
              <a:rPr lang="en-US" sz="1800" dirty="0" smtClean="0">
                <a:cs typeface="+mn-cs"/>
              </a:rPr>
              <a:t>     map, and pro</a:t>
            </a:r>
            <a:r>
              <a:rPr lang="en-US" sz="1800" dirty="0" smtClean="0"/>
              <a:t>d</a:t>
            </a:r>
            <a:r>
              <a:rPr lang="en-US" sz="1800" dirty="0" smtClean="0">
                <a:cs typeface="+mn-cs"/>
              </a:rPr>
              <a:t>uced </a:t>
            </a:r>
            <a:r>
              <a:rPr lang="en-US" sz="1800" dirty="0">
                <a:cs typeface="+mn-cs"/>
              </a:rPr>
              <a:t>a </a:t>
            </a:r>
            <a:r>
              <a:rPr lang="en-US" sz="1800" dirty="0" smtClean="0">
                <a:cs typeface="+mn-cs"/>
              </a:rPr>
              <a:t>prominent NW-SE </a:t>
            </a:r>
            <a:r>
              <a:rPr lang="en-US" sz="1800" dirty="0">
                <a:cs typeface="+mn-cs"/>
              </a:rPr>
              <a:t>grain visible on </a:t>
            </a:r>
            <a:r>
              <a:rPr lang="en-US" sz="1800" dirty="0" smtClean="0">
                <a:cs typeface="+mn-cs"/>
              </a:rPr>
              <a:t>the satellite. </a:t>
            </a:r>
          </a:p>
          <a:p>
            <a:pPr>
              <a:defRPr/>
            </a:pPr>
            <a:r>
              <a:rPr lang="en-US" sz="1800" dirty="0" smtClean="0"/>
              <a:t>    </a:t>
            </a:r>
            <a:r>
              <a:rPr lang="en-US" sz="1800" dirty="0" smtClean="0">
                <a:cs typeface="+mn-cs"/>
              </a:rPr>
              <a:t> photo. Silicifica</a:t>
            </a:r>
            <a:r>
              <a:rPr lang="en-US" sz="1800" dirty="0" smtClean="0"/>
              <a:t>t</a:t>
            </a:r>
            <a:r>
              <a:rPr lang="en-US" sz="1800" dirty="0" smtClean="0">
                <a:cs typeface="+mn-cs"/>
              </a:rPr>
              <a:t>ion</a:t>
            </a:r>
            <a:r>
              <a:rPr lang="en-US" sz="1800" dirty="0">
                <a:cs typeface="+mn-cs"/>
              </a:rPr>
              <a:t>, mineralization, </a:t>
            </a:r>
            <a:r>
              <a:rPr lang="en-US" sz="1800" dirty="0" smtClean="0">
                <a:cs typeface="+mn-cs"/>
              </a:rPr>
              <a:t>and concentration of </a:t>
            </a:r>
            <a:r>
              <a:rPr lang="en-US" sz="1800" dirty="0">
                <a:cs typeface="+mn-cs"/>
              </a:rPr>
              <a:t>organic </a:t>
            </a:r>
            <a:r>
              <a:rPr lang="en-US" sz="1800" dirty="0" smtClean="0">
                <a:cs typeface="+mn-cs"/>
              </a:rPr>
              <a:t>mater- </a:t>
            </a:r>
          </a:p>
          <a:p>
            <a:pPr>
              <a:defRPr/>
            </a:pPr>
            <a:r>
              <a:rPr lang="en-US" sz="1800" dirty="0" smtClean="0"/>
              <a:t>  </a:t>
            </a:r>
            <a:r>
              <a:rPr lang="en-US" sz="1800" dirty="0" smtClean="0">
                <a:cs typeface="+mn-cs"/>
              </a:rPr>
              <a:t>   </a:t>
            </a:r>
            <a:r>
              <a:rPr lang="en-US" sz="1800" dirty="0" err="1" smtClean="0">
                <a:cs typeface="+mn-cs"/>
              </a:rPr>
              <a:t>ial</a:t>
            </a:r>
            <a:r>
              <a:rPr lang="en-US" sz="1800" dirty="0" smtClean="0">
                <a:cs typeface="+mn-cs"/>
              </a:rPr>
              <a:t> occurred along </a:t>
            </a:r>
            <a:r>
              <a:rPr lang="en-US" sz="1800" dirty="0">
                <a:cs typeface="+mn-cs"/>
              </a:rPr>
              <a:t>the fault zones. </a:t>
            </a:r>
          </a:p>
          <a:p>
            <a:pPr>
              <a:defRPr/>
            </a:pPr>
            <a:endParaRPr lang="en-US" sz="800" dirty="0">
              <a:cs typeface="+mn-cs"/>
            </a:endParaRPr>
          </a:p>
          <a:p>
            <a:pPr>
              <a:buFont typeface="Arial" pitchFamily="34" charset="0"/>
              <a:buChar char="•"/>
              <a:defRPr/>
            </a:pPr>
            <a:r>
              <a:rPr lang="en-US" sz="1800" dirty="0">
                <a:cs typeface="+mn-cs"/>
              </a:rPr>
              <a:t> </a:t>
            </a:r>
            <a:r>
              <a:rPr lang="en-US" sz="1800" dirty="0" smtClean="0">
                <a:cs typeface="+mn-cs"/>
              </a:rPr>
              <a:t>  </a:t>
            </a:r>
            <a:r>
              <a:rPr lang="en-US" sz="1800" dirty="0">
                <a:cs typeface="+mn-cs"/>
              </a:rPr>
              <a:t>Drill-hole cores have been taken in this area, </a:t>
            </a:r>
            <a:r>
              <a:rPr lang="en-US" sz="1800" dirty="0" smtClean="0">
                <a:cs typeface="+mn-cs"/>
              </a:rPr>
              <a:t>with </a:t>
            </a:r>
            <a:r>
              <a:rPr lang="en-US" sz="1800" dirty="0">
                <a:cs typeface="+mn-cs"/>
              </a:rPr>
              <a:t>one </a:t>
            </a:r>
            <a:r>
              <a:rPr lang="en-US" sz="1800" dirty="0" smtClean="0">
                <a:cs typeface="+mn-cs"/>
              </a:rPr>
              <a:t>sample registering</a:t>
            </a:r>
          </a:p>
          <a:p>
            <a:pPr>
              <a:defRPr/>
            </a:pPr>
            <a:r>
              <a:rPr lang="en-US" sz="1800" dirty="0" smtClean="0"/>
              <a:t>  </a:t>
            </a:r>
            <a:r>
              <a:rPr lang="en-US" sz="1800" dirty="0" smtClean="0">
                <a:cs typeface="+mn-cs"/>
              </a:rPr>
              <a:t>   as high as 1.945 </a:t>
            </a:r>
            <a:r>
              <a:rPr lang="en-US" sz="1800" dirty="0">
                <a:cs typeface="+mn-cs"/>
              </a:rPr>
              <a:t>oz Au/ton (66 g/t), reported </a:t>
            </a:r>
            <a:r>
              <a:rPr lang="en-US" sz="1800" dirty="0" smtClean="0">
                <a:cs typeface="+mn-cs"/>
              </a:rPr>
              <a:t>by Miranda Gold </a:t>
            </a:r>
            <a:r>
              <a:rPr lang="en-US" sz="1800" dirty="0">
                <a:cs typeface="+mn-cs"/>
              </a:rPr>
              <a:t>Corp</a:t>
            </a:r>
            <a:r>
              <a:rPr lang="en-US" sz="1800" dirty="0" smtClean="0">
                <a:cs typeface="+mn-cs"/>
              </a:rPr>
              <a:t>. Gold</a:t>
            </a:r>
          </a:p>
          <a:p>
            <a:pPr>
              <a:defRPr/>
            </a:pPr>
            <a:r>
              <a:rPr lang="en-US" sz="1800" dirty="0"/>
              <a:t> </a:t>
            </a:r>
            <a:r>
              <a:rPr lang="en-US" sz="1800" dirty="0" smtClean="0"/>
              <a:t>   </a:t>
            </a:r>
            <a:r>
              <a:rPr lang="en-US" sz="1800" dirty="0" smtClean="0">
                <a:cs typeface="+mn-cs"/>
              </a:rPr>
              <a:t> was not </a:t>
            </a:r>
            <a:r>
              <a:rPr lang="en-US" sz="1800" dirty="0">
                <a:cs typeface="+mn-cs"/>
              </a:rPr>
              <a:t>the subject of our study, </a:t>
            </a:r>
            <a:r>
              <a:rPr lang="en-US" sz="1800" dirty="0" smtClean="0">
                <a:cs typeface="+mn-cs"/>
              </a:rPr>
              <a:t>and was </a:t>
            </a:r>
            <a:r>
              <a:rPr lang="en-US" sz="1800" dirty="0">
                <a:cs typeface="+mn-cs"/>
              </a:rPr>
              <a:t>not </a:t>
            </a:r>
            <a:r>
              <a:rPr lang="en-US" sz="1800" dirty="0" smtClean="0">
                <a:cs typeface="+mn-cs"/>
              </a:rPr>
              <a:t>detected </a:t>
            </a:r>
            <a:r>
              <a:rPr lang="en-US" sz="1800" dirty="0">
                <a:cs typeface="+mn-cs"/>
              </a:rPr>
              <a:t>in any of </a:t>
            </a:r>
            <a:r>
              <a:rPr lang="en-US" sz="1800" dirty="0" smtClean="0">
                <a:cs typeface="+mn-cs"/>
              </a:rPr>
              <a:t>our</a:t>
            </a:r>
          </a:p>
          <a:p>
            <a:pPr>
              <a:defRPr/>
            </a:pPr>
            <a:r>
              <a:rPr lang="en-US" sz="1800" dirty="0"/>
              <a:t> </a:t>
            </a:r>
            <a:r>
              <a:rPr lang="en-US" sz="1800" dirty="0" smtClean="0"/>
              <a:t>   </a:t>
            </a:r>
            <a:r>
              <a:rPr lang="en-US" sz="1800" dirty="0" smtClean="0">
                <a:cs typeface="+mn-cs"/>
              </a:rPr>
              <a:t> </a:t>
            </a:r>
            <a:r>
              <a:rPr lang="en-US" sz="1800" dirty="0">
                <a:cs typeface="+mn-cs"/>
              </a:rPr>
              <a:t>analyses. </a:t>
            </a:r>
            <a:r>
              <a:rPr lang="en-US" sz="1800" dirty="0" smtClean="0">
                <a:cs typeface="+mn-cs"/>
              </a:rPr>
              <a:t>The presence of</a:t>
            </a:r>
            <a:r>
              <a:rPr lang="en-US" sz="1800" dirty="0" smtClean="0"/>
              <a:t> </a:t>
            </a:r>
            <a:r>
              <a:rPr lang="en-US" sz="1800" dirty="0" err="1" smtClean="0"/>
              <a:t>j</a:t>
            </a:r>
            <a:r>
              <a:rPr lang="en-US" sz="1800" dirty="0" err="1" smtClean="0">
                <a:cs typeface="+mn-cs"/>
              </a:rPr>
              <a:t>asperoid</a:t>
            </a:r>
            <a:r>
              <a:rPr lang="en-US" sz="1800" dirty="0" smtClean="0">
                <a:cs typeface="+mn-cs"/>
              </a:rPr>
              <a:t> </a:t>
            </a:r>
            <a:r>
              <a:rPr lang="en-US" sz="1800" dirty="0">
                <a:cs typeface="+mn-cs"/>
              </a:rPr>
              <a:t>and </a:t>
            </a:r>
            <a:r>
              <a:rPr lang="en-US" sz="1800" dirty="0" err="1">
                <a:cs typeface="+mn-cs"/>
              </a:rPr>
              <a:t>arsenian</a:t>
            </a:r>
            <a:r>
              <a:rPr lang="en-US" sz="1800" dirty="0">
                <a:cs typeface="+mn-cs"/>
              </a:rPr>
              <a:t> </a:t>
            </a:r>
            <a:r>
              <a:rPr lang="en-US" sz="1800" dirty="0" smtClean="0">
                <a:cs typeface="+mn-cs"/>
              </a:rPr>
              <a:t>pyrite nevertheless</a:t>
            </a:r>
          </a:p>
          <a:p>
            <a:pPr>
              <a:defRPr/>
            </a:pPr>
            <a:r>
              <a:rPr lang="en-US" sz="1800" dirty="0"/>
              <a:t> </a:t>
            </a:r>
            <a:r>
              <a:rPr lang="en-US" sz="1800" dirty="0" smtClean="0"/>
              <a:t>   </a:t>
            </a:r>
            <a:r>
              <a:rPr lang="en-US" sz="1800" dirty="0" smtClean="0">
                <a:cs typeface="+mn-cs"/>
              </a:rPr>
              <a:t> </a:t>
            </a:r>
            <a:r>
              <a:rPr lang="en-US" sz="1800" dirty="0">
                <a:cs typeface="+mn-cs"/>
              </a:rPr>
              <a:t>suggests this is </a:t>
            </a:r>
            <a:r>
              <a:rPr lang="en-US" sz="1800" dirty="0" smtClean="0">
                <a:cs typeface="+mn-cs"/>
              </a:rPr>
              <a:t>a Carlin-type deposit</a:t>
            </a:r>
            <a:r>
              <a:rPr lang="en-US" sz="1800" dirty="0">
                <a:cs typeface="+mn-cs"/>
              </a:rPr>
              <a:t>. Exploratory work </a:t>
            </a:r>
            <a:r>
              <a:rPr lang="en-US" sz="1800" dirty="0" smtClean="0">
                <a:cs typeface="+mn-cs"/>
              </a:rPr>
              <a:t>continues.</a:t>
            </a:r>
            <a:endParaRPr lang="en-US" sz="1800" dirty="0">
              <a:cs typeface="+mn-cs"/>
            </a:endParaRPr>
          </a:p>
          <a:p>
            <a:pPr>
              <a:defRPr/>
            </a:pPr>
            <a:endParaRPr lang="en-US" sz="2400" dirty="0">
              <a:cs typeface="+mn-cs"/>
            </a:endParaRPr>
          </a:p>
        </p:txBody>
      </p:sp>
      <p:grpSp>
        <p:nvGrpSpPr>
          <p:cNvPr id="10" name="Group 38"/>
          <p:cNvGrpSpPr>
            <a:grpSpLocks/>
          </p:cNvGrpSpPr>
          <p:nvPr/>
        </p:nvGrpSpPr>
        <p:grpSpPr bwMode="auto">
          <a:xfrm>
            <a:off x="762000" y="14782800"/>
            <a:ext cx="8382000" cy="4964043"/>
            <a:chOff x="26106411" y="8809758"/>
            <a:chExt cx="14184190" cy="7346235"/>
          </a:xfrm>
        </p:grpSpPr>
        <p:sp>
          <p:nvSpPr>
            <p:cNvPr id="11" name="TextBox 39"/>
            <p:cNvSpPr txBox="1">
              <a:spLocks noChangeArrowheads="1"/>
            </p:cNvSpPr>
            <p:nvPr/>
          </p:nvSpPr>
          <p:spPr bwMode="auto">
            <a:xfrm>
              <a:off x="26106411" y="8809758"/>
              <a:ext cx="14184190" cy="865402"/>
            </a:xfrm>
            <a:prstGeom prst="rect">
              <a:avLst/>
            </a:prstGeom>
            <a:noFill/>
            <a:ln w="9525">
              <a:noFill/>
              <a:miter lim="800000"/>
              <a:headEnd/>
              <a:tailEnd/>
            </a:ln>
          </p:spPr>
          <p:txBody>
            <a:bodyPr wrap="square">
              <a:spAutoFit/>
            </a:bodyPr>
            <a:lstStyle/>
            <a:p>
              <a:r>
                <a:rPr lang="en-US" sz="3200" dirty="0" smtClean="0">
                  <a:latin typeface="Franklin Gothic Medium Cond" pitchFamily="34" charset="0"/>
                </a:rPr>
                <a:t>      </a:t>
              </a:r>
              <a:r>
                <a:rPr lang="en-US" sz="2800" dirty="0" smtClean="0">
                  <a:latin typeface="Franklin Gothic Medium Cond" pitchFamily="34" charset="0"/>
                </a:rPr>
                <a:t>SATELLITE  </a:t>
              </a:r>
              <a:r>
                <a:rPr lang="en-US" sz="2800" dirty="0">
                  <a:latin typeface="Franklin Gothic Medium Cond" pitchFamily="34" charset="0"/>
                </a:rPr>
                <a:t>PHOTO  OF  THE  LOOKOUT  PASS  SITE</a:t>
              </a:r>
            </a:p>
          </p:txBody>
        </p:sp>
        <p:pic>
          <p:nvPicPr>
            <p:cNvPr id="12" name="Picture 410" descr="C:\Lookout Pass\GSA poster\LookoutPass-satellite-photo,labeled,arrow.jpg"/>
            <p:cNvPicPr>
              <a:picLocks noChangeAspect="1" noChangeArrowheads="1"/>
            </p:cNvPicPr>
            <p:nvPr/>
          </p:nvPicPr>
          <p:blipFill>
            <a:blip r:embed="rId4" cstate="print"/>
            <a:srcRect/>
            <a:stretch>
              <a:fillRect/>
            </a:stretch>
          </p:blipFill>
          <p:spPr bwMode="auto">
            <a:xfrm>
              <a:off x="27017322" y="9599131"/>
              <a:ext cx="10705178" cy="6556862"/>
            </a:xfrm>
            <a:prstGeom prst="rect">
              <a:avLst/>
            </a:prstGeom>
            <a:noFill/>
            <a:ln w="9525">
              <a:noFill/>
              <a:miter lim="800000"/>
              <a:headEnd/>
              <a:tailEnd/>
            </a:ln>
          </p:spPr>
        </p:pic>
      </p:grpSp>
      <p:grpSp>
        <p:nvGrpSpPr>
          <p:cNvPr id="21" name="Group 20"/>
          <p:cNvGrpSpPr/>
          <p:nvPr/>
        </p:nvGrpSpPr>
        <p:grpSpPr>
          <a:xfrm>
            <a:off x="1143000" y="20116800"/>
            <a:ext cx="6858000" cy="4628545"/>
            <a:chOff x="11506200" y="3645365"/>
            <a:chExt cx="8921923" cy="5631584"/>
          </a:xfrm>
        </p:grpSpPr>
        <p:sp>
          <p:nvSpPr>
            <p:cNvPr id="14" name="TextBox 222"/>
            <p:cNvSpPr txBox="1">
              <a:spLocks noChangeArrowheads="1"/>
            </p:cNvSpPr>
            <p:nvPr/>
          </p:nvSpPr>
          <p:spPr bwMode="auto">
            <a:xfrm>
              <a:off x="14777572" y="3645365"/>
              <a:ext cx="2404638" cy="605802"/>
            </a:xfrm>
            <a:prstGeom prst="rect">
              <a:avLst/>
            </a:prstGeom>
            <a:noFill/>
            <a:ln w="9525">
              <a:noFill/>
              <a:miter lim="800000"/>
              <a:headEnd/>
              <a:tailEnd/>
            </a:ln>
          </p:spPr>
          <p:txBody>
            <a:bodyPr wrap="none">
              <a:spAutoFit/>
            </a:bodyPr>
            <a:lstStyle/>
            <a:p>
              <a:r>
                <a:rPr lang="en-US" sz="2800" dirty="0">
                  <a:latin typeface="Franklin Gothic Medium Cond" pitchFamily="34" charset="0"/>
                </a:rPr>
                <a:t>INDEX  MAPS</a:t>
              </a:r>
            </a:p>
          </p:txBody>
        </p:sp>
        <p:grpSp>
          <p:nvGrpSpPr>
            <p:cNvPr id="15" name="Group 29"/>
            <p:cNvGrpSpPr>
              <a:grpSpLocks/>
            </p:cNvGrpSpPr>
            <p:nvPr/>
          </p:nvGrpSpPr>
          <p:grpSpPr bwMode="auto">
            <a:xfrm>
              <a:off x="16154399" y="4419599"/>
              <a:ext cx="4273724" cy="4857350"/>
              <a:chOff x="26832988" y="7332122"/>
              <a:chExt cx="7463868" cy="8252568"/>
            </a:xfrm>
          </p:grpSpPr>
          <p:pic>
            <p:nvPicPr>
              <p:cNvPr id="19" name="Picture 411" descr="C:\Lookout Pass\GSA poster\MirandaGoldCorp promo map,arrow.jpg"/>
              <p:cNvPicPr>
                <a:picLocks noChangeAspect="1" noChangeArrowheads="1"/>
              </p:cNvPicPr>
              <p:nvPr/>
            </p:nvPicPr>
            <p:blipFill>
              <a:blip r:embed="rId5" cstate="print"/>
              <a:srcRect/>
              <a:stretch>
                <a:fillRect/>
              </a:stretch>
            </p:blipFill>
            <p:spPr bwMode="auto">
              <a:xfrm>
                <a:off x="26832988" y="7332122"/>
                <a:ext cx="7463868" cy="8252568"/>
              </a:xfrm>
              <a:prstGeom prst="rect">
                <a:avLst/>
              </a:prstGeom>
              <a:noFill/>
              <a:ln w="9525">
                <a:noFill/>
                <a:miter lim="800000"/>
                <a:headEnd/>
                <a:tailEnd/>
              </a:ln>
            </p:spPr>
          </p:pic>
          <p:sp>
            <p:nvSpPr>
              <p:cNvPr id="20" name="TextBox 19"/>
              <p:cNvSpPr txBox="1"/>
              <p:nvPr/>
            </p:nvSpPr>
            <p:spPr>
              <a:xfrm>
                <a:off x="27891029" y="14207656"/>
                <a:ext cx="4570697" cy="7843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sz="1200" b="1" dirty="0">
                    <a:solidFill>
                      <a:srgbClr val="FFFF00"/>
                    </a:solidFill>
                  </a:rPr>
                  <a:t>Modified from promotional literature </a:t>
                </a:r>
              </a:p>
              <a:p>
                <a:pPr>
                  <a:defRPr/>
                </a:pPr>
                <a:r>
                  <a:rPr lang="en-US" sz="1200" b="1" dirty="0">
                    <a:solidFill>
                      <a:srgbClr val="FFFF00"/>
                    </a:solidFill>
                  </a:rPr>
                  <a:t>          by Miranda Gold Corp.</a:t>
                </a:r>
              </a:p>
            </p:txBody>
          </p:sp>
        </p:grpSp>
        <p:grpSp>
          <p:nvGrpSpPr>
            <p:cNvPr id="16" name="Group 30"/>
            <p:cNvGrpSpPr>
              <a:grpSpLocks/>
            </p:cNvGrpSpPr>
            <p:nvPr/>
          </p:nvGrpSpPr>
          <p:grpSpPr bwMode="auto">
            <a:xfrm>
              <a:off x="11506200" y="4419600"/>
              <a:ext cx="4267200" cy="4745289"/>
              <a:chOff x="18886348" y="7482404"/>
              <a:chExt cx="7452475" cy="8062178"/>
            </a:xfrm>
          </p:grpSpPr>
          <p:pic>
            <p:nvPicPr>
              <p:cNvPr id="17" name="Picture 409" descr="C:\Lookout Pass\GSA poster\TooeleCo,Utah,labeled.jpg"/>
              <p:cNvPicPr>
                <a:picLocks noChangeAspect="1" noChangeArrowheads="1"/>
              </p:cNvPicPr>
              <p:nvPr/>
            </p:nvPicPr>
            <p:blipFill>
              <a:blip r:embed="rId6" cstate="print"/>
              <a:srcRect/>
              <a:stretch>
                <a:fillRect/>
              </a:stretch>
            </p:blipFill>
            <p:spPr bwMode="auto">
              <a:xfrm>
                <a:off x="18886348" y="7482404"/>
                <a:ext cx="7452475" cy="8062178"/>
              </a:xfrm>
              <a:prstGeom prst="rect">
                <a:avLst/>
              </a:prstGeom>
              <a:noFill/>
              <a:ln w="3175">
                <a:solidFill>
                  <a:schemeClr val="tx1"/>
                </a:solidFill>
                <a:miter lim="800000"/>
                <a:headEnd/>
                <a:tailEnd/>
              </a:ln>
            </p:spPr>
          </p:pic>
          <p:sp>
            <p:nvSpPr>
              <p:cNvPr id="18" name="TextBox 58"/>
              <p:cNvSpPr txBox="1">
                <a:spLocks noChangeArrowheads="1"/>
              </p:cNvSpPr>
              <p:nvPr/>
            </p:nvSpPr>
            <p:spPr bwMode="auto">
              <a:xfrm>
                <a:off x="21137044" y="14672975"/>
                <a:ext cx="3921754" cy="522909"/>
              </a:xfrm>
              <a:prstGeom prst="rect">
                <a:avLst/>
              </a:prstGeom>
              <a:noFill/>
              <a:ln w="9525">
                <a:noFill/>
                <a:miter lim="800000"/>
                <a:headEnd/>
                <a:tailEnd/>
              </a:ln>
            </p:spPr>
            <p:txBody>
              <a:bodyPr wrap="none">
                <a:spAutoFit/>
              </a:bodyPr>
              <a:lstStyle/>
              <a:p>
                <a:r>
                  <a:rPr lang="en-US" sz="1400" dirty="0"/>
                  <a:t>Modified from Google Maps</a:t>
                </a:r>
              </a:p>
            </p:txBody>
          </p:sp>
        </p:grpSp>
      </p:grpSp>
      <p:grpSp>
        <p:nvGrpSpPr>
          <p:cNvPr id="22" name="Group 69"/>
          <p:cNvGrpSpPr>
            <a:grpSpLocks/>
          </p:cNvGrpSpPr>
          <p:nvPr/>
        </p:nvGrpSpPr>
        <p:grpSpPr bwMode="auto">
          <a:xfrm>
            <a:off x="9143998" y="2743200"/>
            <a:ext cx="8991600" cy="8192365"/>
            <a:chOff x="18864903" y="28128886"/>
            <a:chExt cx="12526261" cy="11806756"/>
          </a:xfrm>
        </p:grpSpPr>
        <p:grpSp>
          <p:nvGrpSpPr>
            <p:cNvPr id="23" name="Group 48"/>
            <p:cNvGrpSpPr>
              <a:grpSpLocks/>
            </p:cNvGrpSpPr>
            <p:nvPr/>
          </p:nvGrpSpPr>
          <p:grpSpPr bwMode="auto">
            <a:xfrm>
              <a:off x="19077203" y="29502863"/>
              <a:ext cx="5944672" cy="4686434"/>
              <a:chOff x="42960953" y="24154637"/>
              <a:chExt cx="6427246" cy="5599248"/>
            </a:xfrm>
          </p:grpSpPr>
          <p:pic>
            <p:nvPicPr>
              <p:cNvPr id="34" name="Picture 412" descr="C:\Lookout Pass\aLookout Pass photos,9-12-11\3r-view across Little Valley to E Lookout Hills.jpg"/>
              <p:cNvPicPr>
                <a:picLocks noChangeAspect="1" noChangeArrowheads="1"/>
              </p:cNvPicPr>
              <p:nvPr/>
            </p:nvPicPr>
            <p:blipFill>
              <a:blip r:embed="rId7" cstate="print"/>
              <a:srcRect/>
              <a:stretch>
                <a:fillRect/>
              </a:stretch>
            </p:blipFill>
            <p:spPr bwMode="auto">
              <a:xfrm>
                <a:off x="42960953" y="24154637"/>
                <a:ext cx="5968150" cy="4494603"/>
              </a:xfrm>
              <a:prstGeom prst="rect">
                <a:avLst/>
              </a:prstGeom>
              <a:noFill/>
              <a:ln w="9525">
                <a:noFill/>
                <a:miter lim="800000"/>
                <a:headEnd/>
                <a:tailEnd/>
              </a:ln>
            </p:spPr>
          </p:pic>
          <p:sp>
            <p:nvSpPr>
              <p:cNvPr id="35" name="TextBox 43"/>
              <p:cNvSpPr txBox="1">
                <a:spLocks noChangeArrowheads="1"/>
              </p:cNvSpPr>
              <p:nvPr/>
            </p:nvSpPr>
            <p:spPr bwMode="auto">
              <a:xfrm>
                <a:off x="43075733" y="28746959"/>
                <a:ext cx="6312466" cy="1006926"/>
              </a:xfrm>
              <a:prstGeom prst="rect">
                <a:avLst/>
              </a:prstGeom>
              <a:noFill/>
              <a:ln w="9525">
                <a:noFill/>
                <a:miter lim="800000"/>
                <a:headEnd/>
                <a:tailEnd/>
              </a:ln>
            </p:spPr>
            <p:txBody>
              <a:bodyPr wrap="square">
                <a:spAutoFit/>
              </a:bodyPr>
              <a:lstStyle/>
              <a:p>
                <a:r>
                  <a:rPr lang="en-US" sz="1600" dirty="0">
                    <a:latin typeface="Calibri" pitchFamily="34" charset="0"/>
                  </a:rPr>
                  <a:t>View across Little Valley to Lower </a:t>
                </a:r>
                <a:r>
                  <a:rPr lang="en-US" sz="1600" dirty="0" smtClean="0">
                    <a:latin typeface="Calibri" pitchFamily="34" charset="0"/>
                  </a:rPr>
                  <a:t>Paleozoic </a:t>
                </a:r>
                <a:r>
                  <a:rPr lang="en-US" sz="1600" dirty="0">
                    <a:latin typeface="Calibri" pitchFamily="34" charset="0"/>
                  </a:rPr>
                  <a:t>strata dipping northward (to left). </a:t>
                </a:r>
              </a:p>
            </p:txBody>
          </p:sp>
        </p:grpSp>
        <p:grpSp>
          <p:nvGrpSpPr>
            <p:cNvPr id="24" name="Group 47"/>
            <p:cNvGrpSpPr>
              <a:grpSpLocks/>
            </p:cNvGrpSpPr>
            <p:nvPr/>
          </p:nvGrpSpPr>
          <p:grpSpPr bwMode="auto">
            <a:xfrm>
              <a:off x="18864903" y="34774161"/>
              <a:ext cx="5944668" cy="5161481"/>
              <a:chOff x="43261442" y="31175625"/>
              <a:chExt cx="6073899" cy="5261218"/>
            </a:xfrm>
          </p:grpSpPr>
          <p:pic>
            <p:nvPicPr>
              <p:cNvPr id="32" name="Picture 414" descr="C:\Lookout Pass\aLookout Pass photos,9-12-11\16r-cherty quarry w dolostone-lines.jpg"/>
              <p:cNvPicPr>
                <a:picLocks noChangeAspect="1" noChangeArrowheads="1"/>
              </p:cNvPicPr>
              <p:nvPr/>
            </p:nvPicPr>
            <p:blipFill>
              <a:blip r:embed="rId8" cstate="print"/>
              <a:srcRect/>
              <a:stretch>
                <a:fillRect/>
              </a:stretch>
            </p:blipFill>
            <p:spPr bwMode="auto">
              <a:xfrm>
                <a:off x="43586835" y="31175625"/>
                <a:ext cx="5332942" cy="3999707"/>
              </a:xfrm>
              <a:prstGeom prst="rect">
                <a:avLst/>
              </a:prstGeom>
              <a:noFill/>
              <a:ln w="9525">
                <a:noFill/>
                <a:miter lim="800000"/>
                <a:headEnd/>
                <a:tailEnd/>
              </a:ln>
            </p:spPr>
          </p:pic>
          <p:sp>
            <p:nvSpPr>
              <p:cNvPr id="33" name="TextBox 46"/>
              <p:cNvSpPr txBox="1">
                <a:spLocks noChangeArrowheads="1"/>
              </p:cNvSpPr>
              <p:nvPr/>
            </p:nvSpPr>
            <p:spPr bwMode="auto">
              <a:xfrm>
                <a:off x="43261442" y="35216076"/>
                <a:ext cx="6073899" cy="1220767"/>
              </a:xfrm>
              <a:prstGeom prst="rect">
                <a:avLst/>
              </a:prstGeom>
              <a:noFill/>
              <a:ln w="9525">
                <a:noFill/>
                <a:miter lim="800000"/>
                <a:headEnd/>
                <a:tailEnd/>
              </a:ln>
            </p:spPr>
            <p:txBody>
              <a:bodyPr wrap="square">
                <a:spAutoFit/>
              </a:bodyPr>
              <a:lstStyle/>
              <a:p>
                <a:r>
                  <a:rPr lang="en-US" sz="1600" dirty="0">
                    <a:cs typeface="Times New Roman" pitchFamily="18" charset="0"/>
                  </a:rPr>
                  <a:t>Hilltop quarry in dolostone partially replaced by chert containing thallium minerals. Arrow shows a “pocket” excavated by previous collectors.</a:t>
                </a:r>
              </a:p>
            </p:txBody>
          </p:sp>
        </p:grpSp>
        <p:grpSp>
          <p:nvGrpSpPr>
            <p:cNvPr id="25" name="Group 68"/>
            <p:cNvGrpSpPr>
              <a:grpSpLocks/>
            </p:cNvGrpSpPr>
            <p:nvPr/>
          </p:nvGrpSpPr>
          <p:grpSpPr bwMode="auto">
            <a:xfrm>
              <a:off x="25134886" y="34774163"/>
              <a:ext cx="6256278" cy="5151096"/>
              <a:chOff x="25151152" y="20227500"/>
              <a:chExt cx="7369853" cy="6592264"/>
            </a:xfrm>
          </p:grpSpPr>
          <p:pic>
            <p:nvPicPr>
              <p:cNvPr id="30" name="Picture 8" descr="C:\Lookout Pass\aLookout Pass photos,9-12-11\27-cherty quarry face close-up-2-r.jpg"/>
              <p:cNvPicPr>
                <a:picLocks noChangeAspect="1" noChangeArrowheads="1"/>
              </p:cNvPicPr>
              <p:nvPr/>
            </p:nvPicPr>
            <p:blipFill>
              <a:blip r:embed="rId9" cstate="print"/>
              <a:srcRect/>
              <a:stretch>
                <a:fillRect/>
              </a:stretch>
            </p:blipFill>
            <p:spPr bwMode="auto">
              <a:xfrm>
                <a:off x="25518233" y="20227500"/>
                <a:ext cx="6118707" cy="5026496"/>
              </a:xfrm>
              <a:prstGeom prst="rect">
                <a:avLst/>
              </a:prstGeom>
              <a:noFill/>
              <a:ln w="9525">
                <a:noFill/>
                <a:miter lim="800000"/>
                <a:headEnd/>
                <a:tailEnd/>
              </a:ln>
            </p:spPr>
          </p:pic>
          <p:sp>
            <p:nvSpPr>
              <p:cNvPr id="31" name="TextBox 65"/>
              <p:cNvSpPr txBox="1">
                <a:spLocks noChangeArrowheads="1"/>
              </p:cNvSpPr>
              <p:nvPr/>
            </p:nvSpPr>
            <p:spPr bwMode="auto">
              <a:xfrm>
                <a:off x="25151152" y="25287069"/>
                <a:ext cx="7369853" cy="1532695"/>
              </a:xfrm>
              <a:prstGeom prst="rect">
                <a:avLst/>
              </a:prstGeom>
              <a:noFill/>
              <a:ln w="9525">
                <a:noFill/>
                <a:miter lim="800000"/>
                <a:headEnd/>
                <a:tailEnd/>
              </a:ln>
            </p:spPr>
            <p:txBody>
              <a:bodyPr wrap="square">
                <a:spAutoFit/>
              </a:bodyPr>
              <a:lstStyle/>
              <a:p>
                <a:r>
                  <a:rPr lang="en-US" sz="1600" dirty="0" err="1"/>
                  <a:t>Jasperoid</a:t>
                </a:r>
                <a:r>
                  <a:rPr lang="en-US" sz="1600" dirty="0"/>
                  <a:t> in active quarry. Dark-colored, organic-rich chert grades to reddish-brown oxidized chert left of hammer, then to dolostone </a:t>
                </a:r>
                <a:r>
                  <a:rPr lang="en-US" sz="1600" dirty="0" smtClean="0"/>
                  <a:t>(</a:t>
                </a:r>
                <a:r>
                  <a:rPr lang="en-US" sz="1600" dirty="0"/>
                  <a:t>not in picture).</a:t>
                </a:r>
              </a:p>
            </p:txBody>
          </p:sp>
        </p:grpSp>
        <p:grpSp>
          <p:nvGrpSpPr>
            <p:cNvPr id="26" name="Group 63"/>
            <p:cNvGrpSpPr>
              <a:grpSpLocks/>
            </p:cNvGrpSpPr>
            <p:nvPr/>
          </p:nvGrpSpPr>
          <p:grpSpPr bwMode="auto">
            <a:xfrm>
              <a:off x="25446501" y="29502869"/>
              <a:ext cx="5838512" cy="4686421"/>
              <a:chOff x="17216901" y="27750269"/>
              <a:chExt cx="5838512" cy="4686421"/>
            </a:xfrm>
          </p:grpSpPr>
          <p:sp>
            <p:nvSpPr>
              <p:cNvPr id="28" name="TextBox 50"/>
              <p:cNvSpPr txBox="1">
                <a:spLocks noChangeArrowheads="1"/>
              </p:cNvSpPr>
              <p:nvPr/>
            </p:nvSpPr>
            <p:spPr bwMode="auto">
              <a:xfrm>
                <a:off x="17216901" y="31593918"/>
                <a:ext cx="5838512" cy="842772"/>
              </a:xfrm>
              <a:prstGeom prst="rect">
                <a:avLst/>
              </a:prstGeom>
              <a:noFill/>
              <a:ln w="9525">
                <a:noFill/>
                <a:miter lim="800000"/>
                <a:headEnd/>
                <a:tailEnd/>
              </a:ln>
            </p:spPr>
            <p:txBody>
              <a:bodyPr wrap="square">
                <a:spAutoFit/>
              </a:bodyPr>
              <a:lstStyle/>
              <a:p>
                <a:r>
                  <a:rPr lang="en-US" sz="1600" dirty="0"/>
                  <a:t>Active quarry is located atop this hill. Road </a:t>
                </a:r>
                <a:r>
                  <a:rPr lang="en-US" sz="1600" dirty="0" smtClean="0"/>
                  <a:t>for exploratory drilling </a:t>
                </a:r>
                <a:r>
                  <a:rPr lang="en-US" sz="1600" dirty="0"/>
                  <a:t>rig is in foreground.</a:t>
                </a:r>
              </a:p>
            </p:txBody>
          </p:sp>
          <p:pic>
            <p:nvPicPr>
              <p:cNvPr id="29" name="Picture 2" descr="C:\Lookout Pass\aLookout Pass photos,9-12-11\4r-graded dirt road-cr.jpg"/>
              <p:cNvPicPr>
                <a:picLocks noChangeAspect="1" noChangeArrowheads="1"/>
              </p:cNvPicPr>
              <p:nvPr/>
            </p:nvPicPr>
            <p:blipFill>
              <a:blip r:embed="rId10" cstate="print"/>
              <a:srcRect/>
              <a:stretch>
                <a:fillRect/>
              </a:stretch>
            </p:blipFill>
            <p:spPr bwMode="auto">
              <a:xfrm>
                <a:off x="17380922" y="27750269"/>
                <a:ext cx="5324873" cy="3733834"/>
              </a:xfrm>
              <a:prstGeom prst="rect">
                <a:avLst/>
              </a:prstGeom>
              <a:noFill/>
              <a:ln w="9525">
                <a:noFill/>
                <a:miter lim="800000"/>
                <a:headEnd/>
                <a:tailEnd/>
              </a:ln>
            </p:spPr>
          </p:pic>
        </p:grpSp>
        <p:sp>
          <p:nvSpPr>
            <p:cNvPr id="27" name="TextBox 64"/>
            <p:cNvSpPr txBox="1">
              <a:spLocks noChangeArrowheads="1"/>
            </p:cNvSpPr>
            <p:nvPr/>
          </p:nvSpPr>
          <p:spPr bwMode="auto">
            <a:xfrm>
              <a:off x="22478479" y="28128886"/>
              <a:ext cx="4792977" cy="1264159"/>
            </a:xfrm>
            <a:prstGeom prst="rect">
              <a:avLst/>
            </a:prstGeom>
            <a:noFill/>
            <a:ln w="9525">
              <a:noFill/>
              <a:miter lim="800000"/>
              <a:headEnd/>
              <a:tailEnd/>
            </a:ln>
          </p:spPr>
          <p:txBody>
            <a:bodyPr wrap="none">
              <a:spAutoFit/>
            </a:bodyPr>
            <a:lstStyle/>
            <a:p>
              <a:r>
                <a:rPr lang="en-US" sz="5100" dirty="0">
                  <a:latin typeface="Franklin Gothic Medium Cond" pitchFamily="34" charset="0"/>
                </a:rPr>
                <a:t> </a:t>
              </a:r>
              <a:r>
                <a:rPr lang="en-US" sz="2800" dirty="0" smtClean="0">
                  <a:latin typeface="Franklin Gothic Medium Cond" pitchFamily="34" charset="0"/>
                </a:rPr>
                <a:t>OUTCROPS AND ROCKS</a:t>
              </a:r>
              <a:endParaRPr lang="en-US" sz="2800" dirty="0">
                <a:latin typeface="Franklin Gothic Medium Cond" pitchFamily="34" charset="0"/>
              </a:endParaRPr>
            </a:p>
          </p:txBody>
        </p:sp>
      </p:grpSp>
      <p:grpSp>
        <p:nvGrpSpPr>
          <p:cNvPr id="36" name="Group 55"/>
          <p:cNvGrpSpPr>
            <a:grpSpLocks/>
          </p:cNvGrpSpPr>
          <p:nvPr/>
        </p:nvGrpSpPr>
        <p:grpSpPr bwMode="auto">
          <a:xfrm>
            <a:off x="13792199" y="10896601"/>
            <a:ext cx="4495801" cy="4582419"/>
            <a:chOff x="34877249" y="24411935"/>
            <a:chExt cx="6594085" cy="6916077"/>
          </a:xfrm>
        </p:grpSpPr>
        <p:sp>
          <p:nvSpPr>
            <p:cNvPr id="37" name="TextBox 71"/>
            <p:cNvSpPr txBox="1">
              <a:spLocks noChangeArrowheads="1"/>
            </p:cNvSpPr>
            <p:nvPr/>
          </p:nvSpPr>
          <p:spPr bwMode="auto">
            <a:xfrm>
              <a:off x="34877249" y="29702206"/>
              <a:ext cx="6594085" cy="1625806"/>
            </a:xfrm>
            <a:prstGeom prst="rect">
              <a:avLst/>
            </a:prstGeom>
            <a:noFill/>
            <a:ln w="9525">
              <a:noFill/>
              <a:miter lim="800000"/>
              <a:headEnd/>
              <a:tailEnd/>
            </a:ln>
          </p:spPr>
          <p:txBody>
            <a:bodyPr wrap="square">
              <a:spAutoFit/>
            </a:bodyPr>
            <a:lstStyle/>
            <a:p>
              <a:r>
                <a:rPr lang="en-US" sz="1600" dirty="0"/>
                <a:t>Typical hand-specimen of Lookout Pass </a:t>
              </a:r>
              <a:r>
                <a:rPr lang="en-US" sz="1600" dirty="0" err="1"/>
                <a:t>jasperoid</a:t>
              </a:r>
              <a:r>
                <a:rPr lang="en-US" sz="1600" dirty="0"/>
                <a:t>. </a:t>
              </a:r>
              <a:r>
                <a:rPr lang="en-US" sz="1600" dirty="0" smtClean="0"/>
                <a:t>Note </a:t>
              </a:r>
              <a:r>
                <a:rPr lang="en-US" sz="1600" dirty="0"/>
                <a:t>quartz-filled vugs and interpenetration of reduced </a:t>
              </a:r>
              <a:r>
                <a:rPr lang="en-US" sz="1600" dirty="0" smtClean="0"/>
                <a:t> zones (dark-gray</a:t>
              </a:r>
              <a:r>
                <a:rPr lang="en-US" sz="1600" dirty="0"/>
                <a:t>) and </a:t>
              </a:r>
              <a:r>
                <a:rPr lang="en-US" sz="1600" dirty="0" smtClean="0"/>
                <a:t>oxidized zones (</a:t>
              </a:r>
              <a:r>
                <a:rPr lang="en-US" sz="1600" dirty="0"/>
                <a:t>tan to </a:t>
              </a:r>
              <a:r>
                <a:rPr lang="en-US" sz="1600" dirty="0" smtClean="0"/>
                <a:t>reddish-brown with </a:t>
              </a:r>
              <a:r>
                <a:rPr lang="en-US" sz="1600" dirty="0" err="1" smtClean="0"/>
                <a:t>liesegang</a:t>
              </a:r>
              <a:r>
                <a:rPr lang="en-US" sz="1600" dirty="0" smtClean="0"/>
                <a:t> banding). </a:t>
              </a:r>
              <a:endParaRPr lang="en-US" sz="1600" dirty="0"/>
            </a:p>
          </p:txBody>
        </p:sp>
        <p:pic>
          <p:nvPicPr>
            <p:cNvPr id="38" name="Picture 2" descr="C:\Lookout Pass\LP2-21\LP2-21b-cr-r.jpg"/>
            <p:cNvPicPr>
              <a:picLocks noChangeAspect="1" noChangeArrowheads="1"/>
            </p:cNvPicPr>
            <p:nvPr/>
          </p:nvPicPr>
          <p:blipFill>
            <a:blip r:embed="rId11" cstate="print"/>
            <a:srcRect/>
            <a:stretch>
              <a:fillRect/>
            </a:stretch>
          </p:blipFill>
          <p:spPr bwMode="auto">
            <a:xfrm>
              <a:off x="34989013" y="24411935"/>
              <a:ext cx="6156363" cy="5175264"/>
            </a:xfrm>
            <a:prstGeom prst="rect">
              <a:avLst/>
            </a:prstGeom>
            <a:noFill/>
            <a:ln w="9525">
              <a:noFill/>
              <a:miter lim="800000"/>
              <a:headEnd/>
              <a:tailEnd/>
            </a:ln>
          </p:spPr>
        </p:pic>
      </p:grpSp>
      <p:grpSp>
        <p:nvGrpSpPr>
          <p:cNvPr id="39" name="Group 67"/>
          <p:cNvGrpSpPr>
            <a:grpSpLocks/>
          </p:cNvGrpSpPr>
          <p:nvPr/>
        </p:nvGrpSpPr>
        <p:grpSpPr bwMode="auto">
          <a:xfrm>
            <a:off x="8991600" y="11353800"/>
            <a:ext cx="4572000" cy="3805636"/>
            <a:chOff x="28569625" y="32471472"/>
            <a:chExt cx="5037408" cy="4977952"/>
          </a:xfrm>
        </p:grpSpPr>
        <p:pic>
          <p:nvPicPr>
            <p:cNvPr id="40" name="Picture 6" descr="C:\Lookout Pass\LP thin sections\LP2-20,TS,2,fov16.0-r-pr.jpg"/>
            <p:cNvPicPr>
              <a:picLocks noChangeAspect="1" noChangeArrowheads="1"/>
            </p:cNvPicPr>
            <p:nvPr/>
          </p:nvPicPr>
          <p:blipFill>
            <a:blip r:embed="rId12" cstate="print"/>
            <a:srcRect/>
            <a:stretch>
              <a:fillRect/>
            </a:stretch>
          </p:blipFill>
          <p:spPr bwMode="auto">
            <a:xfrm>
              <a:off x="28831618" y="32471472"/>
              <a:ext cx="4585000" cy="3488562"/>
            </a:xfrm>
            <a:prstGeom prst="rect">
              <a:avLst/>
            </a:prstGeom>
            <a:noFill/>
            <a:ln w="9525">
              <a:noFill/>
              <a:miter lim="800000"/>
              <a:headEnd/>
              <a:tailEnd/>
            </a:ln>
          </p:spPr>
        </p:pic>
        <p:sp>
          <p:nvSpPr>
            <p:cNvPr id="41" name="TextBox 66"/>
            <p:cNvSpPr txBox="1">
              <a:spLocks noChangeArrowheads="1"/>
            </p:cNvSpPr>
            <p:nvPr/>
          </p:nvSpPr>
          <p:spPr bwMode="auto">
            <a:xfrm>
              <a:off x="28569625" y="36040372"/>
              <a:ext cx="5037408" cy="1409052"/>
            </a:xfrm>
            <a:prstGeom prst="rect">
              <a:avLst/>
            </a:prstGeom>
            <a:noFill/>
            <a:ln w="9525">
              <a:noFill/>
              <a:miter lim="800000"/>
              <a:headEnd/>
              <a:tailEnd/>
            </a:ln>
          </p:spPr>
          <p:txBody>
            <a:bodyPr wrap="square">
              <a:spAutoFit/>
            </a:bodyPr>
            <a:lstStyle/>
            <a:p>
              <a:r>
                <a:rPr lang="en-US" sz="1600" dirty="0"/>
                <a:t>Thin section of organic-rich chert in </a:t>
              </a:r>
              <a:r>
                <a:rPr lang="en-US" sz="1600" dirty="0" smtClean="0"/>
                <a:t>cross-polarized </a:t>
              </a:r>
              <a:r>
                <a:rPr lang="en-US" sz="1600" dirty="0"/>
                <a:t>light showing multiple generations of </a:t>
              </a:r>
              <a:r>
                <a:rPr lang="en-US" sz="1600" dirty="0" err="1" smtClean="0"/>
                <a:t>brecciation</a:t>
              </a:r>
              <a:r>
                <a:rPr lang="en-US" sz="1600" dirty="0" smtClean="0"/>
                <a:t> and silicification. </a:t>
              </a:r>
              <a:r>
                <a:rPr lang="en-US" sz="1600" dirty="0"/>
                <a:t>Tiny </a:t>
              </a:r>
              <a:r>
                <a:rPr lang="en-US" sz="1600" dirty="0" smtClean="0"/>
                <a:t>opaque rhombs </a:t>
              </a:r>
              <a:r>
                <a:rPr lang="en-US" sz="1600" dirty="0"/>
                <a:t>are crystals of </a:t>
              </a:r>
              <a:r>
                <a:rPr lang="en-US" sz="1600" dirty="0" err="1"/>
                <a:t>parapierrotite</a:t>
              </a:r>
              <a:r>
                <a:rPr lang="en-US" sz="1600" dirty="0"/>
                <a:t>. </a:t>
              </a:r>
            </a:p>
          </p:txBody>
        </p:sp>
      </p:grpSp>
      <p:grpSp>
        <p:nvGrpSpPr>
          <p:cNvPr id="52" name="Group 75"/>
          <p:cNvGrpSpPr>
            <a:grpSpLocks/>
          </p:cNvGrpSpPr>
          <p:nvPr/>
        </p:nvGrpSpPr>
        <p:grpSpPr bwMode="auto">
          <a:xfrm>
            <a:off x="13944600" y="15849598"/>
            <a:ext cx="4114800" cy="4284822"/>
            <a:chOff x="34982834" y="36985612"/>
            <a:chExt cx="4902568" cy="5016515"/>
          </a:xfrm>
        </p:grpSpPr>
        <p:pic>
          <p:nvPicPr>
            <p:cNvPr id="53" name="Picture 4" descr="C:\Lookout Pass\LP2-float\LP2float3\LP2float3para,wide-fov2.4-r.jpg"/>
            <p:cNvPicPr>
              <a:picLocks noChangeAspect="1" noChangeArrowheads="1"/>
            </p:cNvPicPr>
            <p:nvPr/>
          </p:nvPicPr>
          <p:blipFill>
            <a:blip r:embed="rId13" cstate="print"/>
            <a:srcRect/>
            <a:stretch>
              <a:fillRect/>
            </a:stretch>
          </p:blipFill>
          <p:spPr bwMode="auto">
            <a:xfrm>
              <a:off x="35164413" y="36985612"/>
              <a:ext cx="4545722" cy="3409291"/>
            </a:xfrm>
            <a:prstGeom prst="rect">
              <a:avLst/>
            </a:prstGeom>
            <a:noFill/>
            <a:ln w="9525">
              <a:noFill/>
              <a:miter lim="800000"/>
              <a:headEnd/>
              <a:tailEnd/>
            </a:ln>
          </p:spPr>
        </p:pic>
        <p:sp>
          <p:nvSpPr>
            <p:cNvPr id="54" name="TextBox 72"/>
            <p:cNvSpPr txBox="1">
              <a:spLocks noChangeArrowheads="1"/>
            </p:cNvSpPr>
            <p:nvPr/>
          </p:nvSpPr>
          <p:spPr bwMode="auto">
            <a:xfrm>
              <a:off x="34982834" y="40452692"/>
              <a:ext cx="4902568" cy="1549435"/>
            </a:xfrm>
            <a:prstGeom prst="rect">
              <a:avLst/>
            </a:prstGeom>
            <a:noFill/>
            <a:ln w="9525">
              <a:noFill/>
              <a:miter lim="800000"/>
              <a:headEnd/>
              <a:tailEnd/>
            </a:ln>
          </p:spPr>
          <p:txBody>
            <a:bodyPr wrap="square">
              <a:spAutoFit/>
            </a:bodyPr>
            <a:lstStyle/>
            <a:p>
              <a:r>
                <a:rPr lang="en-US" sz="1600" dirty="0"/>
                <a:t>C</a:t>
              </a:r>
              <a:r>
                <a:rPr lang="en-US" sz="1600" dirty="0" smtClean="0"/>
                <a:t>hert </a:t>
              </a:r>
              <a:r>
                <a:rPr lang="en-US" sz="1600" dirty="0"/>
                <a:t>colored by iron oxides </a:t>
              </a:r>
              <a:r>
                <a:rPr lang="en-US" sz="1600" dirty="0" smtClean="0"/>
                <a:t>and </a:t>
              </a:r>
              <a:r>
                <a:rPr lang="en-US" sz="1600" dirty="0"/>
                <a:t>the arsenate </a:t>
              </a:r>
              <a:r>
                <a:rPr lang="en-US" sz="1600" dirty="0" err="1" smtClean="0"/>
                <a:t>arseniosiderite</a:t>
              </a:r>
              <a:r>
                <a:rPr lang="en-US" sz="1600" dirty="0"/>
                <a:t>. </a:t>
              </a:r>
              <a:r>
                <a:rPr lang="en-US" sz="1600" dirty="0" smtClean="0"/>
                <a:t>Gray metallic </a:t>
              </a:r>
              <a:r>
                <a:rPr lang="en-US" sz="1600" dirty="0"/>
                <a:t>crystals </a:t>
              </a:r>
              <a:r>
                <a:rPr lang="en-US" sz="1600" dirty="0" smtClean="0"/>
                <a:t>are </a:t>
              </a:r>
              <a:r>
                <a:rPr lang="en-US" sz="1600" dirty="0" err="1" smtClean="0"/>
                <a:t>para-pierrotite</a:t>
              </a:r>
              <a:r>
                <a:rPr lang="en-US" sz="1600" dirty="0"/>
                <a:t>. Spotty and/or whole-rock </a:t>
              </a:r>
              <a:r>
                <a:rPr lang="en-US" sz="1600" dirty="0" smtClean="0"/>
                <a:t> oxidation </a:t>
              </a:r>
              <a:r>
                <a:rPr lang="en-US" sz="1600" dirty="0"/>
                <a:t>probably occurred after the </a:t>
              </a:r>
              <a:r>
                <a:rPr lang="en-US" sz="1600" dirty="0" err="1" smtClean="0"/>
                <a:t>parapierrotite</a:t>
              </a:r>
              <a:r>
                <a:rPr lang="en-US" sz="1600" dirty="0" smtClean="0"/>
                <a:t> </a:t>
              </a:r>
              <a:r>
                <a:rPr lang="en-US" sz="1600" dirty="0"/>
                <a:t>crystallized. FOV 4 mm. </a:t>
              </a:r>
            </a:p>
          </p:txBody>
        </p:sp>
      </p:grpSp>
      <p:grpSp>
        <p:nvGrpSpPr>
          <p:cNvPr id="56" name="Group 55"/>
          <p:cNvGrpSpPr/>
          <p:nvPr/>
        </p:nvGrpSpPr>
        <p:grpSpPr>
          <a:xfrm>
            <a:off x="9144000" y="15849599"/>
            <a:ext cx="4267200" cy="4661985"/>
            <a:chOff x="9220200" y="18721560"/>
            <a:chExt cx="4267200" cy="4907269"/>
          </a:xfrm>
        </p:grpSpPr>
        <p:pic>
          <p:nvPicPr>
            <p:cNvPr id="50" name="Picture 6" descr="C:\Lookout Pass\LP2-19\LP2-19field-of-rhomboid-xtls-pr2-r.jpg"/>
            <p:cNvPicPr>
              <a:picLocks noChangeAspect="1" noChangeArrowheads="1"/>
            </p:cNvPicPr>
            <p:nvPr/>
          </p:nvPicPr>
          <p:blipFill>
            <a:blip r:embed="rId14" cstate="print"/>
            <a:srcRect/>
            <a:stretch>
              <a:fillRect/>
            </a:stretch>
          </p:blipFill>
          <p:spPr bwMode="auto">
            <a:xfrm>
              <a:off x="9296400" y="18721560"/>
              <a:ext cx="3962400" cy="3058328"/>
            </a:xfrm>
            <a:prstGeom prst="rect">
              <a:avLst/>
            </a:prstGeom>
            <a:noFill/>
            <a:ln w="9525">
              <a:noFill/>
              <a:miter lim="800000"/>
              <a:headEnd/>
              <a:tailEnd/>
            </a:ln>
          </p:spPr>
        </p:pic>
        <p:sp>
          <p:nvSpPr>
            <p:cNvPr id="55" name="TextBox 77"/>
            <p:cNvSpPr txBox="1">
              <a:spLocks noChangeArrowheads="1"/>
            </p:cNvSpPr>
            <p:nvPr/>
          </p:nvSpPr>
          <p:spPr bwMode="auto">
            <a:xfrm>
              <a:off x="9220200" y="21845763"/>
              <a:ext cx="4267200" cy="1783066"/>
            </a:xfrm>
            <a:prstGeom prst="rect">
              <a:avLst/>
            </a:prstGeom>
            <a:noFill/>
            <a:ln w="9525">
              <a:noFill/>
              <a:miter lim="800000"/>
              <a:headEnd/>
              <a:tailEnd/>
            </a:ln>
          </p:spPr>
          <p:txBody>
            <a:bodyPr wrap="square" lIns="77358" tIns="38680" rIns="77358" bIns="38680">
              <a:spAutoFit/>
            </a:bodyPr>
            <a:lstStyle/>
            <a:p>
              <a:r>
                <a:rPr lang="en-US" sz="1600" dirty="0"/>
                <a:t>Organic-rich </a:t>
              </a:r>
              <a:r>
                <a:rPr lang="en-US" sz="1600" dirty="0" smtClean="0"/>
                <a:t>chert containing  numerous  </a:t>
              </a:r>
              <a:r>
                <a:rPr lang="en-US" sz="1600" dirty="0"/>
                <a:t>“</a:t>
              </a:r>
              <a:r>
                <a:rPr lang="en-US" sz="1600" dirty="0" smtClean="0"/>
                <a:t>float-</a:t>
              </a:r>
              <a:r>
                <a:rPr lang="en-US" sz="1600" dirty="0" err="1" smtClean="0"/>
                <a:t>ing</a:t>
              </a:r>
              <a:r>
                <a:rPr lang="en-US" sz="1600" dirty="0"/>
                <a:t>” crystals </a:t>
              </a:r>
              <a:r>
                <a:rPr lang="en-US" sz="1600" dirty="0" smtClean="0"/>
                <a:t>of </a:t>
              </a:r>
              <a:r>
                <a:rPr lang="en-US" sz="1600" dirty="0" err="1" smtClean="0"/>
                <a:t>parapierrotite</a:t>
              </a:r>
              <a:r>
                <a:rPr lang="en-US" sz="1600" dirty="0" smtClean="0"/>
                <a:t>,  and </a:t>
              </a:r>
              <a:r>
                <a:rPr lang="en-US" sz="1600" dirty="0"/>
                <a:t>showing </a:t>
              </a:r>
              <a:r>
                <a:rPr lang="en-US" sz="1600" dirty="0" err="1"/>
                <a:t>stromatolitic</a:t>
              </a:r>
              <a:r>
                <a:rPr lang="en-US" sz="1600" dirty="0"/>
                <a:t> </a:t>
              </a:r>
              <a:r>
                <a:rPr lang="en-US" sz="1600" dirty="0" smtClean="0"/>
                <a:t>lamination</a:t>
              </a:r>
              <a:r>
                <a:rPr lang="en-US" sz="1600" dirty="0"/>
                <a:t>. </a:t>
              </a:r>
              <a:r>
                <a:rPr lang="en-US" sz="1600" dirty="0" err="1"/>
                <a:t>Vug</a:t>
              </a:r>
              <a:r>
                <a:rPr lang="en-US" sz="1600" dirty="0"/>
                <a:t> filled largely with chalcedony is </a:t>
              </a:r>
              <a:r>
                <a:rPr lang="en-US" sz="1600" dirty="0" smtClean="0"/>
                <a:t>at upper </a:t>
              </a:r>
              <a:r>
                <a:rPr lang="en-US" sz="1600" dirty="0"/>
                <a:t>right, and empty </a:t>
              </a:r>
              <a:r>
                <a:rPr lang="en-US" sz="1600" dirty="0" err="1"/>
                <a:t>vug</a:t>
              </a:r>
              <a:r>
                <a:rPr lang="en-US" sz="1600" dirty="0"/>
                <a:t> is at lower left. FOV </a:t>
              </a:r>
              <a:r>
                <a:rPr lang="en-US" sz="1600" dirty="0" smtClean="0"/>
                <a:t>25 </a:t>
              </a:r>
              <a:r>
                <a:rPr lang="en-US" sz="1600" dirty="0"/>
                <a:t>mm</a:t>
              </a:r>
              <a:r>
                <a:rPr lang="en-US" sz="1600" dirty="0" smtClean="0"/>
                <a:t>.</a:t>
              </a:r>
            </a:p>
            <a:p>
              <a:r>
                <a:rPr lang="en-US" sz="2500" dirty="0" smtClean="0"/>
                <a:t>  </a:t>
              </a:r>
              <a:endParaRPr lang="en-US" sz="2500" dirty="0"/>
            </a:p>
          </p:txBody>
        </p:sp>
      </p:grpSp>
      <p:sp>
        <p:nvSpPr>
          <p:cNvPr id="58" name="Rectangle 57"/>
          <p:cNvSpPr/>
          <p:nvPr/>
        </p:nvSpPr>
        <p:spPr>
          <a:xfrm>
            <a:off x="19888200" y="3236893"/>
            <a:ext cx="6477000" cy="954107"/>
          </a:xfrm>
          <a:prstGeom prst="rect">
            <a:avLst/>
          </a:prstGeom>
        </p:spPr>
        <p:txBody>
          <a:bodyPr wrap="square">
            <a:spAutoFit/>
          </a:bodyPr>
          <a:lstStyle/>
          <a:p>
            <a:r>
              <a:rPr lang="en-US" sz="2800" dirty="0" smtClean="0">
                <a:latin typeface="Franklin Gothic Medium Cond" pitchFamily="34" charset="0"/>
              </a:rPr>
              <a:t>MINERALS  FOUND  BY  SURFACE COLLECTING</a:t>
            </a:r>
          </a:p>
          <a:p>
            <a:r>
              <a:rPr lang="en-US" sz="2800" dirty="0">
                <a:latin typeface="Franklin Gothic Medium Cond" pitchFamily="34" charset="0"/>
              </a:rPr>
              <a:t> </a:t>
            </a:r>
            <a:r>
              <a:rPr lang="en-US" sz="2800" dirty="0" smtClean="0">
                <a:latin typeface="Franklin Gothic Medium Cond" pitchFamily="34" charset="0"/>
              </a:rPr>
              <a:t>                      AT  LOOKOUT  PASS </a:t>
            </a:r>
            <a:endParaRPr lang="en-US" sz="2800" dirty="0"/>
          </a:p>
        </p:txBody>
      </p:sp>
      <p:grpSp>
        <p:nvGrpSpPr>
          <p:cNvPr id="63" name="Group 104"/>
          <p:cNvGrpSpPr>
            <a:grpSpLocks/>
          </p:cNvGrpSpPr>
          <p:nvPr/>
        </p:nvGrpSpPr>
        <p:grpSpPr bwMode="auto">
          <a:xfrm>
            <a:off x="9248560" y="20345400"/>
            <a:ext cx="10030040" cy="4353818"/>
            <a:chOff x="13020461" y="21076421"/>
            <a:chExt cx="18059299" cy="9395473"/>
          </a:xfrm>
        </p:grpSpPr>
        <p:sp>
          <p:nvSpPr>
            <p:cNvPr id="64" name="TextBox 94"/>
            <p:cNvSpPr txBox="1">
              <a:spLocks noChangeArrowheads="1"/>
            </p:cNvSpPr>
            <p:nvPr/>
          </p:nvSpPr>
          <p:spPr bwMode="auto">
            <a:xfrm>
              <a:off x="18045787" y="21076421"/>
              <a:ext cx="5612930" cy="1892904"/>
            </a:xfrm>
            <a:prstGeom prst="rect">
              <a:avLst/>
            </a:prstGeom>
            <a:noFill/>
            <a:ln w="9525">
              <a:noFill/>
              <a:miter lim="800000"/>
              <a:headEnd/>
              <a:tailEnd/>
            </a:ln>
          </p:spPr>
          <p:txBody>
            <a:bodyPr wrap="square">
              <a:spAutoFit/>
            </a:bodyPr>
            <a:lstStyle/>
            <a:p>
              <a:r>
                <a:rPr lang="en-US" sz="5100" dirty="0">
                  <a:latin typeface="Franklin Gothic Medium Cond" pitchFamily="34" charset="0"/>
                </a:rPr>
                <a:t>   </a:t>
              </a:r>
              <a:r>
                <a:rPr lang="en-US" sz="2800" dirty="0">
                  <a:latin typeface="Franklin Gothic Medium Cond" pitchFamily="34" charset="0"/>
                </a:rPr>
                <a:t>AVICENNITE -- Tl</a:t>
              </a:r>
              <a:r>
                <a:rPr lang="en-US" sz="2800" baseline="-25000" dirty="0">
                  <a:latin typeface="Franklin Gothic Medium Cond" pitchFamily="34" charset="0"/>
                </a:rPr>
                <a:t>2</a:t>
              </a:r>
              <a:r>
                <a:rPr lang="en-US" sz="2800" dirty="0">
                  <a:latin typeface="Franklin Gothic Medium Cond" pitchFamily="34" charset="0"/>
                </a:rPr>
                <a:t>O</a:t>
              </a:r>
              <a:r>
                <a:rPr lang="en-US" sz="2800" baseline="-25000" dirty="0">
                  <a:latin typeface="Franklin Gothic Medium Cond" pitchFamily="34" charset="0"/>
                </a:rPr>
                <a:t>3</a:t>
              </a:r>
              <a:endParaRPr lang="en-US" sz="2800" dirty="0">
                <a:latin typeface="Franklin Gothic Medium Cond" pitchFamily="34" charset="0"/>
              </a:endParaRPr>
            </a:p>
          </p:txBody>
        </p:sp>
        <p:pic>
          <p:nvPicPr>
            <p:cNvPr id="65" name="Picture 36" descr="C:\Lookout Pass\LP2-16\LP2-16avicennite w para molds,fov19.5-cr-r.jpg"/>
            <p:cNvPicPr>
              <a:picLocks noChangeAspect="1" noChangeArrowheads="1"/>
            </p:cNvPicPr>
            <p:nvPr/>
          </p:nvPicPr>
          <p:blipFill>
            <a:blip r:embed="rId15" cstate="print"/>
            <a:srcRect/>
            <a:stretch>
              <a:fillRect/>
            </a:stretch>
          </p:blipFill>
          <p:spPr bwMode="auto">
            <a:xfrm>
              <a:off x="19586180" y="22885244"/>
              <a:ext cx="6005591" cy="5262030"/>
            </a:xfrm>
            <a:prstGeom prst="rect">
              <a:avLst/>
            </a:prstGeom>
            <a:noFill/>
            <a:ln w="9525">
              <a:noFill/>
              <a:miter lim="800000"/>
              <a:headEnd/>
              <a:tailEnd/>
            </a:ln>
          </p:spPr>
        </p:pic>
        <p:pic>
          <p:nvPicPr>
            <p:cNvPr id="66" name="Picture 37" descr="C:\Lookout Pass\LP3-54\LP3-54dendr-Avicennite,fov20.3-1a-r-cr.jpg"/>
            <p:cNvPicPr>
              <a:picLocks noChangeAspect="1" noChangeArrowheads="1"/>
            </p:cNvPicPr>
            <p:nvPr/>
          </p:nvPicPr>
          <p:blipFill>
            <a:blip r:embed="rId16" cstate="print"/>
            <a:srcRect/>
            <a:stretch>
              <a:fillRect/>
            </a:stretch>
          </p:blipFill>
          <p:spPr bwMode="auto">
            <a:xfrm>
              <a:off x="13020461" y="22885244"/>
              <a:ext cx="5848525" cy="5262030"/>
            </a:xfrm>
            <a:prstGeom prst="rect">
              <a:avLst/>
            </a:prstGeom>
            <a:noFill/>
            <a:ln w="9525">
              <a:noFill/>
              <a:miter lim="800000"/>
              <a:headEnd/>
              <a:tailEnd/>
            </a:ln>
          </p:spPr>
        </p:pic>
        <p:sp>
          <p:nvSpPr>
            <p:cNvPr id="68" name="TextBox 102"/>
            <p:cNvSpPr txBox="1">
              <a:spLocks noChangeArrowheads="1"/>
            </p:cNvSpPr>
            <p:nvPr/>
          </p:nvSpPr>
          <p:spPr bwMode="auto">
            <a:xfrm>
              <a:off x="19554984" y="28147274"/>
              <a:ext cx="6173987" cy="2324620"/>
            </a:xfrm>
            <a:prstGeom prst="rect">
              <a:avLst/>
            </a:prstGeom>
            <a:noFill/>
            <a:ln w="9525">
              <a:noFill/>
              <a:miter lim="800000"/>
              <a:headEnd/>
              <a:tailEnd/>
            </a:ln>
          </p:spPr>
          <p:txBody>
            <a:bodyPr wrap="square">
              <a:spAutoFit/>
            </a:bodyPr>
            <a:lstStyle/>
            <a:p>
              <a:r>
                <a:rPr lang="en-US" sz="1600" dirty="0" err="1"/>
                <a:t>Avicennite</a:t>
              </a:r>
              <a:r>
                <a:rPr lang="en-US" sz="1600" dirty="0"/>
                <a:t> (black) incorporating </a:t>
              </a:r>
              <a:r>
                <a:rPr lang="en-US" sz="1600" dirty="0" err="1" smtClean="0"/>
                <a:t>thal-lium</a:t>
              </a:r>
              <a:r>
                <a:rPr lang="en-US" sz="1600" dirty="0" smtClean="0"/>
                <a:t> </a:t>
              </a:r>
              <a:r>
                <a:rPr lang="en-US" sz="1600" dirty="0"/>
                <a:t>released from dissolution of </a:t>
              </a:r>
              <a:r>
                <a:rPr lang="en-US" sz="1600" dirty="0" err="1" smtClean="0"/>
                <a:t>para-pierrotite</a:t>
              </a:r>
              <a:r>
                <a:rPr lang="en-US" sz="1600" dirty="0" smtClean="0"/>
                <a:t> </a:t>
              </a:r>
              <a:r>
                <a:rPr lang="en-US" sz="1600" dirty="0"/>
                <a:t>crystals now </a:t>
              </a:r>
              <a:r>
                <a:rPr lang="en-US" sz="1600" dirty="0" smtClean="0"/>
                <a:t>represented </a:t>
              </a:r>
              <a:r>
                <a:rPr lang="en-US" sz="1600" dirty="0"/>
                <a:t>by crystal molds (tiny vugs). FOV 25 mm.  </a:t>
              </a:r>
            </a:p>
          </p:txBody>
        </p:sp>
        <p:sp>
          <p:nvSpPr>
            <p:cNvPr id="69" name="TextBox 103"/>
            <p:cNvSpPr txBox="1">
              <a:spLocks noChangeArrowheads="1"/>
            </p:cNvSpPr>
            <p:nvPr/>
          </p:nvSpPr>
          <p:spPr bwMode="auto">
            <a:xfrm>
              <a:off x="26202962" y="28147274"/>
              <a:ext cx="4876798" cy="1793279"/>
            </a:xfrm>
            <a:prstGeom prst="rect">
              <a:avLst/>
            </a:prstGeom>
            <a:noFill/>
            <a:ln w="9525">
              <a:noFill/>
              <a:miter lim="800000"/>
              <a:headEnd/>
              <a:tailEnd/>
            </a:ln>
          </p:spPr>
          <p:txBody>
            <a:bodyPr>
              <a:spAutoFit/>
            </a:bodyPr>
            <a:lstStyle/>
            <a:p>
              <a:r>
                <a:rPr lang="en-US" sz="1600" dirty="0"/>
                <a:t>EDS report for Lookout Pass </a:t>
              </a:r>
              <a:r>
                <a:rPr lang="en-US" sz="1600" dirty="0" err="1"/>
                <a:t>avicennite</a:t>
              </a:r>
              <a:r>
                <a:rPr lang="en-US" sz="1600" dirty="0"/>
                <a:t>. </a:t>
              </a:r>
              <a:r>
                <a:rPr lang="en-US" sz="1600" dirty="0" smtClean="0"/>
                <a:t>Ni and </a:t>
              </a:r>
              <a:r>
                <a:rPr lang="en-US" sz="1600" dirty="0" err="1" smtClean="0"/>
                <a:t>Sb</a:t>
              </a:r>
              <a:r>
                <a:rPr lang="en-US" sz="1600" dirty="0" smtClean="0"/>
                <a:t> </a:t>
              </a:r>
              <a:r>
                <a:rPr lang="en-US" sz="1600" dirty="0"/>
                <a:t>oxide </a:t>
              </a:r>
              <a:r>
                <a:rPr lang="en-US" sz="1600" dirty="0" smtClean="0"/>
                <a:t>are </a:t>
              </a:r>
              <a:r>
                <a:rPr lang="en-US" sz="1600" dirty="0"/>
                <a:t>also present.</a:t>
              </a:r>
            </a:p>
          </p:txBody>
        </p:sp>
      </p:grpSp>
      <p:grpSp>
        <p:nvGrpSpPr>
          <p:cNvPr id="70" name="Group 147"/>
          <p:cNvGrpSpPr>
            <a:grpSpLocks/>
          </p:cNvGrpSpPr>
          <p:nvPr/>
        </p:nvGrpSpPr>
        <p:grpSpPr bwMode="auto">
          <a:xfrm>
            <a:off x="16687800" y="21183600"/>
            <a:ext cx="2133600" cy="2438400"/>
            <a:chOff x="14782800" y="19354800"/>
            <a:chExt cx="3986213" cy="4648200"/>
          </a:xfrm>
        </p:grpSpPr>
        <p:pic>
          <p:nvPicPr>
            <p:cNvPr id="71" name="Picture 10" descr="C:\Lookout Pass\analyses\King03\King03,LP3-10,avicennite-cr3-r.jpg"/>
            <p:cNvPicPr>
              <a:picLocks noChangeAspect="1" noChangeArrowheads="1"/>
            </p:cNvPicPr>
            <p:nvPr/>
          </p:nvPicPr>
          <p:blipFill>
            <a:blip r:embed="rId17" cstate="print"/>
            <a:srcRect/>
            <a:stretch>
              <a:fillRect/>
            </a:stretch>
          </p:blipFill>
          <p:spPr bwMode="auto">
            <a:xfrm>
              <a:off x="14782800" y="19354800"/>
              <a:ext cx="3986213" cy="4648200"/>
            </a:xfrm>
            <a:prstGeom prst="rect">
              <a:avLst/>
            </a:prstGeom>
            <a:noFill/>
            <a:ln w="3175">
              <a:solidFill>
                <a:schemeClr val="tx1"/>
              </a:solidFill>
              <a:miter lim="800000"/>
              <a:headEnd/>
              <a:tailEnd/>
            </a:ln>
          </p:spPr>
        </p:pic>
        <p:pic>
          <p:nvPicPr>
            <p:cNvPr id="72" name="Picture 11" descr="C:\Lookout Pass\analyses\King03\King03,LP3-10,avicennite,results.jpg"/>
            <p:cNvPicPr>
              <a:picLocks noChangeAspect="1" noChangeArrowheads="1"/>
            </p:cNvPicPr>
            <p:nvPr/>
          </p:nvPicPr>
          <p:blipFill>
            <a:blip r:embed="rId18" cstate="print"/>
            <a:srcRect/>
            <a:stretch>
              <a:fillRect/>
            </a:stretch>
          </p:blipFill>
          <p:spPr bwMode="auto">
            <a:xfrm>
              <a:off x="14935200" y="22326600"/>
              <a:ext cx="2900960" cy="1524000"/>
            </a:xfrm>
            <a:prstGeom prst="rect">
              <a:avLst/>
            </a:prstGeom>
            <a:noFill/>
            <a:ln w="9525">
              <a:noFill/>
              <a:miter lim="800000"/>
              <a:headEnd/>
              <a:tailEnd/>
            </a:ln>
          </p:spPr>
        </p:pic>
      </p:grpSp>
      <p:sp>
        <p:nvSpPr>
          <p:cNvPr id="73" name="TextBox 72"/>
          <p:cNvSpPr txBox="1"/>
          <p:nvPr/>
        </p:nvSpPr>
        <p:spPr>
          <a:xfrm>
            <a:off x="9220200" y="23622000"/>
            <a:ext cx="3505200" cy="584775"/>
          </a:xfrm>
          <a:prstGeom prst="rect">
            <a:avLst/>
          </a:prstGeom>
          <a:noFill/>
        </p:spPr>
        <p:txBody>
          <a:bodyPr wrap="square" rtlCol="0">
            <a:spAutoFit/>
          </a:bodyPr>
          <a:lstStyle/>
          <a:p>
            <a:r>
              <a:rPr lang="en-US" sz="1600" dirty="0" err="1" smtClean="0"/>
              <a:t>Lobate</a:t>
            </a:r>
            <a:r>
              <a:rPr lang="en-US" sz="1600" dirty="0" smtClean="0"/>
              <a:t> </a:t>
            </a:r>
            <a:r>
              <a:rPr lang="en-US" sz="1600" dirty="0" err="1" smtClean="0"/>
              <a:t>dendroids</a:t>
            </a:r>
            <a:r>
              <a:rPr lang="en-US" sz="1600" dirty="0" smtClean="0"/>
              <a:t> of black </a:t>
            </a:r>
            <a:r>
              <a:rPr lang="en-US" sz="1600" dirty="0" err="1" smtClean="0"/>
              <a:t>avicennite</a:t>
            </a:r>
            <a:r>
              <a:rPr lang="en-US" sz="1600" dirty="0" smtClean="0"/>
              <a:t> </a:t>
            </a:r>
          </a:p>
          <a:p>
            <a:r>
              <a:rPr lang="en-US" sz="1600" dirty="0" smtClean="0"/>
              <a:t>on chert and chalcedony. FOV 20 mm.</a:t>
            </a:r>
            <a:endParaRPr lang="en-US" sz="1600" dirty="0"/>
          </a:p>
        </p:txBody>
      </p:sp>
      <p:grpSp>
        <p:nvGrpSpPr>
          <p:cNvPr id="80" name="Group 106"/>
          <p:cNvGrpSpPr>
            <a:grpSpLocks/>
          </p:cNvGrpSpPr>
          <p:nvPr/>
        </p:nvGrpSpPr>
        <p:grpSpPr bwMode="auto">
          <a:xfrm>
            <a:off x="27778354" y="3886200"/>
            <a:ext cx="11792516" cy="5016282"/>
            <a:chOff x="17748303" y="455927"/>
            <a:chExt cx="24000953" cy="12330099"/>
          </a:xfrm>
        </p:grpSpPr>
        <p:pic>
          <p:nvPicPr>
            <p:cNvPr id="81" name="Picture 17" descr="C:\Lookout Pass\LP3-43\LP3-43xtl-shapes&amp;stromat-lams,fov25-r.jpg"/>
            <p:cNvPicPr>
              <a:picLocks noChangeAspect="1" noChangeArrowheads="1"/>
            </p:cNvPicPr>
            <p:nvPr/>
          </p:nvPicPr>
          <p:blipFill>
            <a:blip r:embed="rId19" cstate="print"/>
            <a:srcRect/>
            <a:stretch>
              <a:fillRect/>
            </a:stretch>
          </p:blipFill>
          <p:spPr bwMode="auto">
            <a:xfrm>
              <a:off x="17909688" y="2098319"/>
              <a:ext cx="6018725" cy="6019803"/>
            </a:xfrm>
            <a:prstGeom prst="rect">
              <a:avLst/>
            </a:prstGeom>
            <a:noFill/>
            <a:ln w="9525">
              <a:noFill/>
              <a:miter lim="800000"/>
              <a:headEnd/>
              <a:tailEnd/>
            </a:ln>
          </p:spPr>
        </p:pic>
        <p:pic>
          <p:nvPicPr>
            <p:cNvPr id="82" name="Picture 19" descr="C:\Lookout Pass\LP3-43\LPweiss-xtl-gr-strew,fov9.2-r3.jpg"/>
            <p:cNvPicPr>
              <a:picLocks noChangeAspect="1" noChangeArrowheads="1"/>
            </p:cNvPicPr>
            <p:nvPr/>
          </p:nvPicPr>
          <p:blipFill>
            <a:blip r:embed="rId20" cstate="print"/>
            <a:srcRect/>
            <a:stretch>
              <a:fillRect/>
            </a:stretch>
          </p:blipFill>
          <p:spPr bwMode="auto">
            <a:xfrm>
              <a:off x="24548765" y="2098319"/>
              <a:ext cx="5117890" cy="5990545"/>
            </a:xfrm>
            <a:prstGeom prst="rect">
              <a:avLst/>
            </a:prstGeom>
            <a:noFill/>
            <a:ln w="3175">
              <a:solidFill>
                <a:schemeClr val="tx1"/>
              </a:solidFill>
              <a:miter lim="800000"/>
              <a:headEnd/>
              <a:tailEnd/>
            </a:ln>
          </p:spPr>
        </p:pic>
        <p:sp>
          <p:nvSpPr>
            <p:cNvPr id="83" name="TextBox 62"/>
            <p:cNvSpPr txBox="1">
              <a:spLocks noChangeArrowheads="1"/>
            </p:cNvSpPr>
            <p:nvPr/>
          </p:nvSpPr>
          <p:spPr bwMode="auto">
            <a:xfrm>
              <a:off x="25921833" y="455927"/>
              <a:ext cx="9793234" cy="1299071"/>
            </a:xfrm>
            <a:prstGeom prst="rect">
              <a:avLst/>
            </a:prstGeom>
            <a:noFill/>
            <a:ln w="9525">
              <a:noFill/>
              <a:miter lim="800000"/>
              <a:headEnd/>
              <a:tailEnd/>
            </a:ln>
          </p:spPr>
          <p:txBody>
            <a:bodyPr>
              <a:spAutoFit/>
            </a:bodyPr>
            <a:lstStyle/>
            <a:p>
              <a:r>
                <a:rPr lang="en-US" sz="2800" dirty="0">
                  <a:latin typeface="Franklin Gothic Medium Cond" pitchFamily="34" charset="0"/>
                </a:rPr>
                <a:t>PARAPIERROTITE --</a:t>
              </a:r>
              <a:r>
                <a:rPr lang="en-US" sz="2800" dirty="0"/>
                <a:t> </a:t>
              </a:r>
              <a:r>
                <a:rPr lang="en-US" sz="2800" dirty="0">
                  <a:latin typeface="Franklin Gothic Medium Cond" pitchFamily="34" charset="0"/>
                </a:rPr>
                <a:t>TlSb</a:t>
              </a:r>
              <a:r>
                <a:rPr lang="en-US" sz="2800" baseline="-25000" dirty="0">
                  <a:latin typeface="Franklin Gothic Medium Cond" pitchFamily="34" charset="0"/>
                </a:rPr>
                <a:t>5</a:t>
              </a:r>
              <a:r>
                <a:rPr lang="en-US" sz="2800" dirty="0">
                  <a:latin typeface="Franklin Gothic Medium Cond" pitchFamily="34" charset="0"/>
                </a:rPr>
                <a:t>S</a:t>
              </a:r>
              <a:r>
                <a:rPr lang="en-US" sz="2800" baseline="-25000" dirty="0">
                  <a:latin typeface="Franklin Gothic Medium Cond" pitchFamily="34" charset="0"/>
                </a:rPr>
                <a:t>8</a:t>
              </a:r>
              <a:endParaRPr lang="en-US" sz="2800" dirty="0">
                <a:latin typeface="Franklin Gothic Medium Cond" pitchFamily="34" charset="0"/>
              </a:endParaRPr>
            </a:p>
          </p:txBody>
        </p:sp>
        <p:sp>
          <p:nvSpPr>
            <p:cNvPr id="84" name="TextBox 64"/>
            <p:cNvSpPr txBox="1">
              <a:spLocks noChangeArrowheads="1"/>
            </p:cNvSpPr>
            <p:nvPr/>
          </p:nvSpPr>
          <p:spPr bwMode="auto">
            <a:xfrm>
              <a:off x="17748303" y="8322560"/>
              <a:ext cx="6800460" cy="4463466"/>
            </a:xfrm>
            <a:prstGeom prst="rect">
              <a:avLst/>
            </a:prstGeom>
            <a:noFill/>
            <a:ln w="9525">
              <a:noFill/>
              <a:miter lim="800000"/>
              <a:headEnd/>
              <a:tailEnd/>
            </a:ln>
          </p:spPr>
          <p:txBody>
            <a:bodyPr wrap="square">
              <a:spAutoFit/>
            </a:bodyPr>
            <a:lstStyle/>
            <a:p>
              <a:r>
                <a:rPr lang="en-US" sz="1600" dirty="0" err="1"/>
                <a:t>Parapierrotite</a:t>
              </a:r>
              <a:r>
                <a:rPr lang="en-US" sz="1600" dirty="0"/>
                <a:t> crystals in slice of organic-rich chert  having </a:t>
              </a:r>
              <a:r>
                <a:rPr lang="en-US" sz="1600" dirty="0" err="1" smtClean="0"/>
                <a:t>stromato-litic</a:t>
              </a:r>
              <a:r>
                <a:rPr lang="en-US" sz="1600" dirty="0" smtClean="0"/>
                <a:t> </a:t>
              </a:r>
              <a:r>
                <a:rPr lang="en-US" sz="1600" dirty="0"/>
                <a:t>lamination. Opposite side of </a:t>
              </a:r>
              <a:r>
                <a:rPr lang="en-US" sz="1600" dirty="0" smtClean="0"/>
                <a:t>this slice </a:t>
              </a:r>
              <a:r>
                <a:rPr lang="en-US" sz="1600" dirty="0"/>
                <a:t>was digested in HF, yielding whole crystals of </a:t>
              </a:r>
              <a:r>
                <a:rPr lang="en-US" sz="1600" dirty="0" err="1"/>
                <a:t>parapierrotite</a:t>
              </a:r>
              <a:r>
                <a:rPr lang="en-US" sz="1600" dirty="0"/>
                <a:t> and </a:t>
              </a:r>
              <a:r>
                <a:rPr lang="en-US" sz="1600" dirty="0" err="1" smtClean="0"/>
                <a:t>weissbergite</a:t>
              </a:r>
              <a:r>
                <a:rPr lang="en-US" sz="1600" dirty="0" smtClean="0"/>
                <a:t> </a:t>
              </a:r>
              <a:r>
                <a:rPr lang="en-US" sz="1600" dirty="0"/>
                <a:t>(see </a:t>
              </a:r>
              <a:r>
                <a:rPr lang="en-US" sz="1600" dirty="0" smtClean="0"/>
                <a:t>photo </a:t>
              </a:r>
              <a:r>
                <a:rPr lang="en-US" sz="1600" dirty="0"/>
                <a:t>to right). FOV 25 mm.</a:t>
              </a:r>
            </a:p>
          </p:txBody>
        </p:sp>
        <p:sp>
          <p:nvSpPr>
            <p:cNvPr id="85" name="TextBox 65"/>
            <p:cNvSpPr txBox="1">
              <a:spLocks noChangeArrowheads="1"/>
            </p:cNvSpPr>
            <p:nvPr/>
          </p:nvSpPr>
          <p:spPr bwMode="auto">
            <a:xfrm>
              <a:off x="24487582" y="8322560"/>
              <a:ext cx="5893328" cy="3253034"/>
            </a:xfrm>
            <a:prstGeom prst="rect">
              <a:avLst/>
            </a:prstGeom>
            <a:noFill/>
            <a:ln w="9525">
              <a:noFill/>
              <a:miter lim="800000"/>
              <a:headEnd/>
              <a:tailEnd/>
            </a:ln>
          </p:spPr>
          <p:txBody>
            <a:bodyPr wrap="square">
              <a:spAutoFit/>
            </a:bodyPr>
            <a:lstStyle/>
            <a:p>
              <a:r>
                <a:rPr lang="en-US" sz="1600" dirty="0"/>
                <a:t>Strew of </a:t>
              </a:r>
              <a:r>
                <a:rPr lang="en-US" sz="1600" dirty="0" err="1"/>
                <a:t>parapierrotite</a:t>
              </a:r>
              <a:r>
                <a:rPr lang="en-US" sz="1600" dirty="0"/>
                <a:t> </a:t>
              </a:r>
              <a:r>
                <a:rPr lang="en-US" sz="1600" dirty="0" smtClean="0"/>
                <a:t>crystals</a:t>
              </a:r>
            </a:p>
            <a:p>
              <a:r>
                <a:rPr lang="en-US" sz="1600" dirty="0" smtClean="0"/>
                <a:t>dissolved </a:t>
              </a:r>
              <a:r>
                <a:rPr lang="en-US" sz="1600" dirty="0"/>
                <a:t>from chert </a:t>
              </a:r>
              <a:r>
                <a:rPr lang="en-US" sz="1600" dirty="0" smtClean="0"/>
                <a:t>matrix</a:t>
              </a:r>
              <a:r>
                <a:rPr lang="en-US" sz="1600" dirty="0"/>
                <a:t>. </a:t>
              </a:r>
              <a:r>
                <a:rPr lang="en-US" sz="1600" dirty="0" smtClean="0"/>
                <a:t> Reddish </a:t>
              </a:r>
              <a:r>
                <a:rPr lang="en-US" sz="1600" dirty="0"/>
                <a:t>coating is </a:t>
              </a:r>
              <a:r>
                <a:rPr lang="en-US" sz="1600" b="1" dirty="0"/>
                <a:t>KERMESITE</a:t>
              </a:r>
              <a:r>
                <a:rPr lang="en-US" sz="1600" dirty="0"/>
                <a:t> (</a:t>
              </a:r>
              <a:r>
                <a:rPr lang="en-US" sz="1600" dirty="0" smtClean="0"/>
                <a:t>analyzed</a:t>
              </a:r>
              <a:r>
                <a:rPr lang="en-US" sz="1600" dirty="0"/>
                <a:t>). Largest crystal is about 2.0 </a:t>
              </a:r>
              <a:r>
                <a:rPr lang="en-US" sz="1600" dirty="0" err="1"/>
                <a:t>mmL</a:t>
              </a:r>
              <a:r>
                <a:rPr lang="en-US" sz="1600" dirty="0"/>
                <a:t>. </a:t>
              </a:r>
            </a:p>
          </p:txBody>
        </p:sp>
        <p:sp>
          <p:nvSpPr>
            <p:cNvPr id="86" name="TextBox 66"/>
            <p:cNvSpPr txBox="1">
              <a:spLocks noChangeArrowheads="1"/>
            </p:cNvSpPr>
            <p:nvPr/>
          </p:nvSpPr>
          <p:spPr bwMode="auto">
            <a:xfrm>
              <a:off x="30395841" y="8322560"/>
              <a:ext cx="4947871" cy="3253034"/>
            </a:xfrm>
            <a:prstGeom prst="rect">
              <a:avLst/>
            </a:prstGeom>
            <a:noFill/>
            <a:ln w="9525">
              <a:noFill/>
              <a:miter lim="800000"/>
              <a:headEnd/>
              <a:tailEnd/>
            </a:ln>
          </p:spPr>
          <p:txBody>
            <a:bodyPr wrap="square">
              <a:spAutoFit/>
            </a:bodyPr>
            <a:lstStyle/>
            <a:p>
              <a:r>
                <a:rPr lang="en-US" sz="1600" dirty="0"/>
                <a:t>EDS report for </a:t>
              </a:r>
              <a:r>
                <a:rPr lang="en-US" sz="1600" dirty="0" err="1" smtClean="0"/>
                <a:t>parapier-rotite</a:t>
              </a:r>
              <a:r>
                <a:rPr lang="en-US" sz="1600" dirty="0"/>
                <a:t>. Crystals </a:t>
              </a:r>
              <a:r>
                <a:rPr lang="en-US" sz="1600" dirty="0" smtClean="0"/>
                <a:t>also </a:t>
              </a:r>
              <a:r>
                <a:rPr lang="en-US" sz="1600" dirty="0" err="1" smtClean="0"/>
                <a:t>ana</a:t>
              </a:r>
              <a:r>
                <a:rPr lang="en-US" sz="1600" dirty="0" smtClean="0"/>
                <a:t>- </a:t>
              </a:r>
              <a:r>
                <a:rPr lang="en-US" sz="1600" dirty="0" err="1" smtClean="0"/>
                <a:t>lyzed</a:t>
              </a:r>
              <a:r>
                <a:rPr lang="en-US" sz="1600" dirty="0" smtClean="0"/>
                <a:t> </a:t>
              </a:r>
              <a:r>
                <a:rPr lang="en-US" sz="1600" dirty="0"/>
                <a:t>by PXRD, single-crystal XRD, and Raman spectroscopy.   </a:t>
              </a:r>
            </a:p>
          </p:txBody>
        </p:sp>
        <p:pic>
          <p:nvPicPr>
            <p:cNvPr id="87" name="Picture 23" descr="C:\Lookout Pass\Important LP photos\LP3-20basal-cleav,scale-cr.jpg"/>
            <p:cNvPicPr>
              <a:picLocks noChangeAspect="1" noChangeArrowheads="1"/>
            </p:cNvPicPr>
            <p:nvPr/>
          </p:nvPicPr>
          <p:blipFill>
            <a:blip r:embed="rId21" cstate="print"/>
            <a:srcRect/>
            <a:stretch>
              <a:fillRect/>
            </a:stretch>
          </p:blipFill>
          <p:spPr bwMode="auto">
            <a:xfrm>
              <a:off x="35498799" y="1954333"/>
              <a:ext cx="5710752" cy="6180923"/>
            </a:xfrm>
            <a:prstGeom prst="rect">
              <a:avLst/>
            </a:prstGeom>
            <a:noFill/>
            <a:ln w="9525">
              <a:noFill/>
              <a:miter lim="800000"/>
              <a:headEnd/>
              <a:tailEnd/>
            </a:ln>
          </p:spPr>
        </p:pic>
        <p:sp>
          <p:nvSpPr>
            <p:cNvPr id="88" name="TextBox 68"/>
            <p:cNvSpPr txBox="1">
              <a:spLocks noChangeArrowheads="1"/>
            </p:cNvSpPr>
            <p:nvPr/>
          </p:nvSpPr>
          <p:spPr bwMode="auto">
            <a:xfrm>
              <a:off x="35343712" y="8322560"/>
              <a:ext cx="6405544" cy="3253034"/>
            </a:xfrm>
            <a:prstGeom prst="rect">
              <a:avLst/>
            </a:prstGeom>
            <a:noFill/>
            <a:ln w="9525">
              <a:noFill/>
              <a:miter lim="800000"/>
              <a:headEnd/>
              <a:tailEnd/>
            </a:ln>
          </p:spPr>
          <p:txBody>
            <a:bodyPr>
              <a:spAutoFit/>
            </a:bodyPr>
            <a:lstStyle/>
            <a:p>
              <a:r>
                <a:rPr lang="en-US" sz="1600" dirty="0"/>
                <a:t>Excellent basal cleavage (crosses long direction of crystal) in </a:t>
              </a:r>
              <a:r>
                <a:rPr lang="en-US" sz="1600" dirty="0" err="1"/>
                <a:t>para-pierrotite</a:t>
              </a:r>
              <a:r>
                <a:rPr lang="en-US" sz="1600" dirty="0"/>
                <a:t> allows easy </a:t>
              </a:r>
              <a:r>
                <a:rPr lang="en-US" sz="1600" dirty="0" err="1"/>
                <a:t>differenti-ation</a:t>
              </a:r>
              <a:r>
                <a:rPr lang="en-US" sz="1600" dirty="0"/>
                <a:t> from stibnite (compare </a:t>
              </a:r>
              <a:r>
                <a:rPr lang="en-US" sz="1600" dirty="0" smtClean="0"/>
                <a:t>second photo </a:t>
              </a:r>
              <a:r>
                <a:rPr lang="en-US" sz="1600" dirty="0"/>
                <a:t>of stibnite </a:t>
              </a:r>
              <a:r>
                <a:rPr lang="en-US" sz="1600" dirty="0" smtClean="0"/>
                <a:t>below). </a:t>
              </a:r>
              <a:endParaRPr lang="en-US" sz="1600" dirty="0"/>
            </a:p>
          </p:txBody>
        </p:sp>
      </p:grpSp>
      <p:grpSp>
        <p:nvGrpSpPr>
          <p:cNvPr id="89" name="Group 143"/>
          <p:cNvGrpSpPr>
            <a:grpSpLocks/>
          </p:cNvGrpSpPr>
          <p:nvPr/>
        </p:nvGrpSpPr>
        <p:grpSpPr bwMode="auto">
          <a:xfrm>
            <a:off x="34061400" y="4495800"/>
            <a:ext cx="2057400" cy="2489200"/>
            <a:chOff x="12801600" y="8382000"/>
            <a:chExt cx="3962400" cy="4876800"/>
          </a:xfrm>
        </p:grpSpPr>
        <p:pic>
          <p:nvPicPr>
            <p:cNvPr id="90" name="Picture 6" descr="C:\Lookout Pass\LP2-17\parapierrotiteEDS,King05-cr.jpg"/>
            <p:cNvPicPr>
              <a:picLocks noChangeAspect="1" noChangeArrowheads="1"/>
            </p:cNvPicPr>
            <p:nvPr/>
          </p:nvPicPr>
          <p:blipFill>
            <a:blip r:embed="rId22" cstate="print"/>
            <a:srcRect/>
            <a:stretch>
              <a:fillRect/>
            </a:stretch>
          </p:blipFill>
          <p:spPr bwMode="auto">
            <a:xfrm>
              <a:off x="12801600" y="8382000"/>
              <a:ext cx="3962400" cy="4876800"/>
            </a:xfrm>
            <a:prstGeom prst="rect">
              <a:avLst/>
            </a:prstGeom>
            <a:noFill/>
            <a:ln w="3175">
              <a:solidFill>
                <a:schemeClr val="tx1"/>
              </a:solidFill>
              <a:miter lim="800000"/>
              <a:headEnd/>
              <a:tailEnd/>
            </a:ln>
          </p:spPr>
        </p:pic>
        <p:pic>
          <p:nvPicPr>
            <p:cNvPr id="91" name="Picture 7" descr="C:\Lookout Pass\LP2-17\parapierrotiteEDS,King05results-pr.jpg"/>
            <p:cNvPicPr>
              <a:picLocks noChangeAspect="1" noChangeArrowheads="1"/>
            </p:cNvPicPr>
            <p:nvPr/>
          </p:nvPicPr>
          <p:blipFill>
            <a:blip r:embed="rId23" cstate="print"/>
            <a:srcRect/>
            <a:stretch>
              <a:fillRect/>
            </a:stretch>
          </p:blipFill>
          <p:spPr bwMode="auto">
            <a:xfrm>
              <a:off x="12877800" y="11582400"/>
              <a:ext cx="2405576" cy="1295400"/>
            </a:xfrm>
            <a:prstGeom prst="rect">
              <a:avLst/>
            </a:prstGeom>
            <a:noFill/>
            <a:ln w="9525">
              <a:noFill/>
              <a:miter lim="800000"/>
              <a:headEnd/>
              <a:tailEnd/>
            </a:ln>
          </p:spPr>
        </p:pic>
      </p:grpSp>
      <p:grpSp>
        <p:nvGrpSpPr>
          <p:cNvPr id="92" name="Group 112"/>
          <p:cNvGrpSpPr>
            <a:grpSpLocks/>
          </p:cNvGrpSpPr>
          <p:nvPr/>
        </p:nvGrpSpPr>
        <p:grpSpPr bwMode="auto">
          <a:xfrm>
            <a:off x="41452800" y="1219200"/>
            <a:ext cx="8534400" cy="4523839"/>
            <a:chOff x="24510476" y="12325423"/>
            <a:chExt cx="18488628" cy="8106604"/>
          </a:xfrm>
        </p:grpSpPr>
        <p:sp>
          <p:nvSpPr>
            <p:cNvPr id="93" name="TextBox 47"/>
            <p:cNvSpPr txBox="1">
              <a:spLocks noChangeArrowheads="1"/>
            </p:cNvSpPr>
            <p:nvPr/>
          </p:nvSpPr>
          <p:spPr bwMode="auto">
            <a:xfrm>
              <a:off x="24510476" y="18060456"/>
              <a:ext cx="7428467" cy="2371569"/>
            </a:xfrm>
            <a:prstGeom prst="rect">
              <a:avLst/>
            </a:prstGeom>
            <a:noFill/>
            <a:ln w="9525">
              <a:noFill/>
              <a:miter lim="800000"/>
              <a:headEnd/>
              <a:tailEnd/>
            </a:ln>
          </p:spPr>
          <p:txBody>
            <a:bodyPr wrap="square">
              <a:spAutoFit/>
            </a:bodyPr>
            <a:lstStyle/>
            <a:p>
              <a:r>
                <a:rPr lang="en-US" sz="1600" dirty="0" err="1">
                  <a:cs typeface="Times New Roman" pitchFamily="18" charset="0"/>
                </a:rPr>
                <a:t>Weissbergite</a:t>
              </a:r>
              <a:r>
                <a:rPr lang="en-US" sz="1600" dirty="0">
                  <a:cs typeface="Times New Roman" pitchFamily="18" charset="0"/>
                </a:rPr>
                <a:t> in </a:t>
              </a:r>
              <a:r>
                <a:rPr lang="en-US" sz="1600" dirty="0" smtClean="0">
                  <a:cs typeface="Times New Roman" pitchFamily="18" charset="0"/>
                </a:rPr>
                <a:t> Lookout </a:t>
              </a:r>
              <a:r>
                <a:rPr lang="en-US" sz="1600" dirty="0">
                  <a:cs typeface="Times New Roman" pitchFamily="18" charset="0"/>
                </a:rPr>
                <a:t>Pass habit of simple small sprays with slight bluish </a:t>
              </a:r>
              <a:r>
                <a:rPr lang="en-US" sz="1600" dirty="0" smtClean="0">
                  <a:cs typeface="Times New Roman" pitchFamily="18" charset="0"/>
                </a:rPr>
                <a:t>cast. These were  </a:t>
              </a:r>
              <a:r>
                <a:rPr lang="en-US" sz="1600" dirty="0">
                  <a:cs typeface="Times New Roman" pitchFamily="18" charset="0"/>
                </a:rPr>
                <a:t>obtained by HF digestion of 32 grams of </a:t>
              </a:r>
              <a:r>
                <a:rPr lang="en-US" sz="1600" dirty="0" smtClean="0">
                  <a:cs typeface="Times New Roman" pitchFamily="18" charset="0"/>
                </a:rPr>
                <a:t>organic-rich chert, and then mounted </a:t>
              </a:r>
              <a:r>
                <a:rPr lang="en-US" sz="1600" dirty="0">
                  <a:cs typeface="Times New Roman" pitchFamily="18" charset="0"/>
                </a:rPr>
                <a:t>in </a:t>
              </a:r>
              <a:r>
                <a:rPr lang="en-US" sz="1600" dirty="0" smtClean="0">
                  <a:cs typeface="Times New Roman" pitchFamily="18" charset="0"/>
                </a:rPr>
                <a:t>epoxy.</a:t>
              </a:r>
            </a:p>
          </p:txBody>
        </p:sp>
        <p:sp>
          <p:nvSpPr>
            <p:cNvPr id="94" name="TextBox 49"/>
            <p:cNvSpPr txBox="1">
              <a:spLocks noChangeArrowheads="1"/>
            </p:cNvSpPr>
            <p:nvPr/>
          </p:nvSpPr>
          <p:spPr bwMode="auto">
            <a:xfrm>
              <a:off x="29569502" y="12325423"/>
              <a:ext cx="5010673" cy="648358"/>
            </a:xfrm>
            <a:prstGeom prst="rect">
              <a:avLst/>
            </a:prstGeom>
            <a:noFill/>
            <a:ln w="9525">
              <a:noFill/>
              <a:miter lim="800000"/>
              <a:headEnd/>
              <a:tailEnd/>
            </a:ln>
          </p:spPr>
          <p:txBody>
            <a:bodyPr wrap="none">
              <a:spAutoFit/>
            </a:bodyPr>
            <a:lstStyle/>
            <a:p>
              <a:r>
                <a:rPr lang="en-US" sz="2800" dirty="0">
                  <a:latin typeface="Franklin Gothic Medium Cond" pitchFamily="34" charset="0"/>
                </a:rPr>
                <a:t>WEISSBERGITE --</a:t>
              </a:r>
              <a:r>
                <a:rPr lang="en-US" sz="2800" dirty="0"/>
                <a:t> </a:t>
              </a:r>
              <a:r>
                <a:rPr lang="en-US" sz="2800" dirty="0">
                  <a:latin typeface="Franklin Gothic Medium Cond" pitchFamily="34" charset="0"/>
                </a:rPr>
                <a:t>TlSbS</a:t>
              </a:r>
              <a:r>
                <a:rPr lang="en-US" sz="2800" baseline="-25000" dirty="0">
                  <a:latin typeface="Franklin Gothic Medium Cond" pitchFamily="34" charset="0"/>
                </a:rPr>
                <a:t>2</a:t>
              </a:r>
              <a:r>
                <a:rPr lang="en-US" sz="2800" dirty="0">
                  <a:latin typeface="Franklin Gothic Medium Cond" pitchFamily="34" charset="0"/>
                </a:rPr>
                <a:t> </a:t>
              </a:r>
            </a:p>
          </p:txBody>
        </p:sp>
        <p:sp>
          <p:nvSpPr>
            <p:cNvPr id="95" name="TextBox 54"/>
            <p:cNvSpPr txBox="1">
              <a:spLocks noChangeArrowheads="1"/>
            </p:cNvSpPr>
            <p:nvPr/>
          </p:nvSpPr>
          <p:spPr bwMode="auto">
            <a:xfrm>
              <a:off x="32599251" y="18060458"/>
              <a:ext cx="4868414" cy="1489125"/>
            </a:xfrm>
            <a:prstGeom prst="rect">
              <a:avLst/>
            </a:prstGeom>
            <a:noFill/>
            <a:ln w="38100">
              <a:noFill/>
              <a:miter lim="800000"/>
              <a:headEnd/>
              <a:tailEnd/>
            </a:ln>
          </p:spPr>
          <p:txBody>
            <a:bodyPr wrap="square">
              <a:spAutoFit/>
            </a:bodyPr>
            <a:lstStyle/>
            <a:p>
              <a:r>
                <a:rPr lang="en-US" sz="1600" dirty="0">
                  <a:cs typeface="Times New Roman" pitchFamily="18" charset="0"/>
                </a:rPr>
                <a:t>EDS report for crystal </a:t>
              </a:r>
            </a:p>
            <a:p>
              <a:r>
                <a:rPr lang="en-US" sz="1600" dirty="0">
                  <a:cs typeface="Times New Roman" pitchFamily="18" charset="0"/>
                </a:rPr>
                <a:t>group at far left in epoxy </a:t>
              </a:r>
              <a:r>
                <a:rPr lang="en-US" sz="1600" dirty="0" smtClean="0">
                  <a:cs typeface="Times New Roman" pitchFamily="18" charset="0"/>
                </a:rPr>
                <a:t>mount.</a:t>
              </a:r>
              <a:endParaRPr lang="en-US" sz="1600" dirty="0"/>
            </a:p>
          </p:txBody>
        </p:sp>
        <p:sp>
          <p:nvSpPr>
            <p:cNvPr id="96" name="TextBox 55"/>
            <p:cNvSpPr txBox="1">
              <a:spLocks noChangeArrowheads="1"/>
            </p:cNvSpPr>
            <p:nvPr/>
          </p:nvSpPr>
          <p:spPr bwMode="auto">
            <a:xfrm>
              <a:off x="38069345" y="18060458"/>
              <a:ext cx="4929759" cy="2371569"/>
            </a:xfrm>
            <a:prstGeom prst="rect">
              <a:avLst/>
            </a:prstGeom>
            <a:noFill/>
            <a:ln w="9525">
              <a:noFill/>
              <a:miter lim="800000"/>
              <a:headEnd/>
              <a:tailEnd/>
            </a:ln>
          </p:spPr>
          <p:txBody>
            <a:bodyPr wrap="square">
              <a:spAutoFit/>
            </a:bodyPr>
            <a:lstStyle/>
            <a:p>
              <a:r>
                <a:rPr lang="en-US" sz="1600" dirty="0">
                  <a:cs typeface="Times New Roman" pitchFamily="18" charset="0"/>
                </a:rPr>
                <a:t>Close-up of the crystal spray </a:t>
              </a:r>
              <a:r>
                <a:rPr lang="en-US" sz="1600" dirty="0" smtClean="0">
                  <a:cs typeface="Times New Roman" pitchFamily="18" charset="0"/>
                </a:rPr>
                <a:t>nearest to right </a:t>
              </a:r>
              <a:r>
                <a:rPr lang="en-US" sz="1600" dirty="0">
                  <a:cs typeface="Times New Roman" pitchFamily="18" charset="0"/>
                </a:rPr>
                <a:t>edge of </a:t>
              </a:r>
              <a:r>
                <a:rPr lang="en-US" sz="1600" dirty="0" smtClean="0">
                  <a:cs typeface="Times New Roman" pitchFamily="18" charset="0"/>
                </a:rPr>
                <a:t>epoxy mount </a:t>
              </a:r>
              <a:r>
                <a:rPr lang="en-US" sz="1600" dirty="0">
                  <a:cs typeface="Times New Roman" pitchFamily="18" charset="0"/>
                </a:rPr>
                <a:t>(</a:t>
              </a:r>
              <a:r>
                <a:rPr lang="en-US" sz="1600" dirty="0" smtClean="0">
                  <a:cs typeface="Times New Roman" pitchFamily="18" charset="0"/>
                </a:rPr>
                <a:t>reoriented). </a:t>
              </a:r>
              <a:r>
                <a:rPr lang="en-US" sz="1600" dirty="0">
                  <a:cs typeface="Times New Roman" pitchFamily="18" charset="0"/>
                </a:rPr>
                <a:t>Length 0.82 mm.</a:t>
              </a:r>
            </a:p>
          </p:txBody>
        </p:sp>
      </p:grpSp>
      <p:pic>
        <p:nvPicPr>
          <p:cNvPr id="97" name="Picture 63" descr="C:\Lookout Pass\LP3-43\LP3-43strew-chip,fov13.3,pr2-r.jpg"/>
          <p:cNvPicPr>
            <a:picLocks noChangeAspect="1" noChangeArrowheads="1"/>
          </p:cNvPicPr>
          <p:nvPr/>
        </p:nvPicPr>
        <p:blipFill>
          <a:blip r:embed="rId24" cstate="print"/>
          <a:srcRect/>
          <a:stretch>
            <a:fillRect/>
          </a:stretch>
        </p:blipFill>
        <p:spPr bwMode="auto">
          <a:xfrm>
            <a:off x="41452800" y="1828800"/>
            <a:ext cx="3276600" cy="2501400"/>
          </a:xfrm>
          <a:prstGeom prst="rect">
            <a:avLst/>
          </a:prstGeom>
          <a:noFill/>
          <a:ln w="9525">
            <a:noFill/>
            <a:miter lim="800000"/>
            <a:headEnd/>
            <a:tailEnd/>
          </a:ln>
        </p:spPr>
      </p:pic>
      <p:pic>
        <p:nvPicPr>
          <p:cNvPr id="98" name="Picture 3" descr="C:\Lookout Pass\LP3-43\LP3-43strew-close-up-1,fov3.4-pr2-r.jpg"/>
          <p:cNvPicPr>
            <a:picLocks noChangeAspect="1" noChangeArrowheads="1"/>
          </p:cNvPicPr>
          <p:nvPr/>
        </p:nvPicPr>
        <p:blipFill>
          <a:blip r:embed="rId25" cstate="print"/>
          <a:srcRect/>
          <a:stretch>
            <a:fillRect/>
          </a:stretch>
        </p:blipFill>
        <p:spPr bwMode="auto">
          <a:xfrm>
            <a:off x="47820518" y="1828800"/>
            <a:ext cx="1938082" cy="2514600"/>
          </a:xfrm>
          <a:prstGeom prst="rect">
            <a:avLst/>
          </a:prstGeom>
          <a:noFill/>
          <a:ln w="9525">
            <a:noFill/>
            <a:miter lim="800000"/>
            <a:headEnd/>
            <a:tailEnd/>
          </a:ln>
        </p:spPr>
      </p:pic>
      <p:grpSp>
        <p:nvGrpSpPr>
          <p:cNvPr id="100" name="Group 50"/>
          <p:cNvGrpSpPr>
            <a:grpSpLocks/>
          </p:cNvGrpSpPr>
          <p:nvPr/>
        </p:nvGrpSpPr>
        <p:grpSpPr bwMode="auto">
          <a:xfrm>
            <a:off x="30556200" y="8839200"/>
            <a:ext cx="4114800" cy="4981039"/>
            <a:chOff x="32015936" y="-81623"/>
            <a:chExt cx="7577064" cy="12162671"/>
          </a:xfrm>
        </p:grpSpPr>
        <p:sp>
          <p:nvSpPr>
            <p:cNvPr id="101" name="TextBox 24"/>
            <p:cNvSpPr txBox="1">
              <a:spLocks noChangeArrowheads="1"/>
            </p:cNvSpPr>
            <p:nvPr/>
          </p:nvSpPr>
          <p:spPr bwMode="auto">
            <a:xfrm>
              <a:off x="34984770" y="-81623"/>
              <a:ext cx="4608230" cy="1277595"/>
            </a:xfrm>
            <a:prstGeom prst="rect">
              <a:avLst/>
            </a:prstGeom>
            <a:noFill/>
            <a:ln w="9525">
              <a:noFill/>
              <a:miter lim="800000"/>
              <a:headEnd/>
              <a:tailEnd/>
            </a:ln>
          </p:spPr>
          <p:txBody>
            <a:bodyPr wrap="none">
              <a:spAutoFit/>
            </a:bodyPr>
            <a:lstStyle/>
            <a:p>
              <a:r>
                <a:rPr lang="en-US" sz="2800" dirty="0">
                  <a:latin typeface="Franklin Gothic Medium Cond" pitchFamily="34" charset="0"/>
                </a:rPr>
                <a:t>STIBNITE -- Sb</a:t>
              </a:r>
              <a:r>
                <a:rPr lang="en-US" sz="2800" baseline="-25000" dirty="0">
                  <a:latin typeface="Franklin Gothic Medium Cond" pitchFamily="34" charset="0"/>
                </a:rPr>
                <a:t>2</a:t>
              </a:r>
              <a:r>
                <a:rPr lang="en-US" sz="2800" dirty="0">
                  <a:latin typeface="Franklin Gothic Medium Cond" pitchFamily="34" charset="0"/>
                </a:rPr>
                <a:t>S</a:t>
              </a:r>
              <a:r>
                <a:rPr lang="en-US" sz="2800" baseline="-25000" dirty="0">
                  <a:latin typeface="Franklin Gothic Medium Cond" pitchFamily="34" charset="0"/>
                </a:rPr>
                <a:t>3</a:t>
              </a:r>
              <a:endParaRPr lang="en-US" sz="2800" dirty="0">
                <a:latin typeface="Franklin Gothic Medium Cond" pitchFamily="34" charset="0"/>
              </a:endParaRPr>
            </a:p>
          </p:txBody>
        </p:sp>
        <p:grpSp>
          <p:nvGrpSpPr>
            <p:cNvPr id="102" name="Group 41"/>
            <p:cNvGrpSpPr>
              <a:grpSpLocks/>
            </p:cNvGrpSpPr>
            <p:nvPr/>
          </p:nvGrpSpPr>
          <p:grpSpPr bwMode="auto">
            <a:xfrm>
              <a:off x="32015936" y="1592960"/>
              <a:ext cx="4911060" cy="10488088"/>
              <a:chOff x="29473683" y="1305298"/>
              <a:chExt cx="5630177" cy="11585012"/>
            </a:xfrm>
          </p:grpSpPr>
          <p:pic>
            <p:nvPicPr>
              <p:cNvPr id="103" name="Picture 7" descr="C:\Lookout Pass\LP2-5\LP2-5cleav,xtl2.2mm-pr,scale-r,cr.jpg"/>
              <p:cNvPicPr>
                <a:picLocks noChangeAspect="1" noChangeArrowheads="1"/>
              </p:cNvPicPr>
              <p:nvPr/>
            </p:nvPicPr>
            <p:blipFill>
              <a:blip r:embed="rId26" cstate="print"/>
              <a:srcRect/>
              <a:stretch>
                <a:fillRect/>
              </a:stretch>
            </p:blipFill>
            <p:spPr bwMode="auto">
              <a:xfrm>
                <a:off x="29795403" y="1305298"/>
                <a:ext cx="4825866" cy="7779074"/>
              </a:xfrm>
              <a:prstGeom prst="rect">
                <a:avLst/>
              </a:prstGeom>
              <a:solidFill>
                <a:srgbClr val="FF0000"/>
              </a:solidFill>
              <a:ln w="9525">
                <a:noFill/>
                <a:miter lim="800000"/>
                <a:headEnd/>
                <a:tailEnd/>
              </a:ln>
            </p:spPr>
          </p:pic>
          <p:sp>
            <p:nvSpPr>
              <p:cNvPr id="105" name="TextBox 38"/>
              <p:cNvSpPr txBox="1">
                <a:spLocks noChangeArrowheads="1"/>
              </p:cNvSpPr>
              <p:nvPr/>
            </p:nvSpPr>
            <p:spPr bwMode="auto">
              <a:xfrm>
                <a:off x="29473683" y="9320763"/>
                <a:ext cx="5630177" cy="3569547"/>
              </a:xfrm>
              <a:prstGeom prst="rect">
                <a:avLst/>
              </a:prstGeom>
              <a:noFill/>
              <a:ln w="9525">
                <a:noFill/>
                <a:miter lim="800000"/>
                <a:headEnd/>
                <a:tailEnd/>
              </a:ln>
            </p:spPr>
            <p:txBody>
              <a:bodyPr wrap="square">
                <a:spAutoFit/>
              </a:bodyPr>
              <a:lstStyle/>
              <a:p>
                <a:r>
                  <a:rPr lang="en-US" sz="1600" dirty="0" smtClean="0"/>
                  <a:t>Single  crystal (</a:t>
                </a:r>
                <a:r>
                  <a:rPr lang="en-US" sz="1600" dirty="0"/>
                  <a:t>2.2 </a:t>
                </a:r>
                <a:r>
                  <a:rPr lang="en-US" sz="1600" dirty="0" err="1"/>
                  <a:t>mmL</a:t>
                </a:r>
                <a:r>
                  <a:rPr lang="en-US" sz="1600" dirty="0" smtClean="0"/>
                  <a:t>) of </a:t>
                </a:r>
                <a:r>
                  <a:rPr lang="en-US" sz="1600" dirty="0"/>
                  <a:t>stibnite in chert </a:t>
                </a:r>
                <a:r>
                  <a:rPr lang="en-US" sz="1600" dirty="0" smtClean="0"/>
                  <a:t>showing </a:t>
                </a:r>
                <a:r>
                  <a:rPr lang="en-US" sz="1600" dirty="0"/>
                  <a:t>perfect cleavage </a:t>
                </a:r>
                <a:r>
                  <a:rPr lang="en-US" sz="1600" dirty="0" smtClean="0"/>
                  <a:t>on (010), </a:t>
                </a:r>
                <a:r>
                  <a:rPr lang="en-US" sz="1600" dirty="0"/>
                  <a:t>parallel to direction of elongation. </a:t>
                </a:r>
              </a:p>
            </p:txBody>
          </p:sp>
        </p:grpSp>
      </p:grpSp>
      <p:grpSp>
        <p:nvGrpSpPr>
          <p:cNvPr id="107" name="Group 140"/>
          <p:cNvGrpSpPr>
            <a:grpSpLocks/>
          </p:cNvGrpSpPr>
          <p:nvPr/>
        </p:nvGrpSpPr>
        <p:grpSpPr bwMode="auto">
          <a:xfrm>
            <a:off x="35737800" y="9525000"/>
            <a:ext cx="2514600" cy="2895600"/>
            <a:chOff x="34009971" y="11413392"/>
            <a:chExt cx="4623429" cy="5198208"/>
          </a:xfrm>
        </p:grpSpPr>
        <p:pic>
          <p:nvPicPr>
            <p:cNvPr id="108" name="Picture 4" descr="C:\Lookout Pass\LP2-9\stibniteEDS,BSEI-cr.jpg"/>
            <p:cNvPicPr>
              <a:picLocks noChangeAspect="1" noChangeArrowheads="1"/>
            </p:cNvPicPr>
            <p:nvPr/>
          </p:nvPicPr>
          <p:blipFill>
            <a:blip r:embed="rId27" cstate="print"/>
            <a:srcRect/>
            <a:stretch>
              <a:fillRect/>
            </a:stretch>
          </p:blipFill>
          <p:spPr bwMode="auto">
            <a:xfrm>
              <a:off x="34009971" y="11413392"/>
              <a:ext cx="4623429" cy="5198208"/>
            </a:xfrm>
            <a:prstGeom prst="rect">
              <a:avLst/>
            </a:prstGeom>
            <a:noFill/>
            <a:ln w="3175">
              <a:solidFill>
                <a:schemeClr val="tx1"/>
              </a:solidFill>
              <a:miter lim="800000"/>
              <a:headEnd/>
              <a:tailEnd/>
            </a:ln>
          </p:spPr>
        </p:pic>
        <p:pic>
          <p:nvPicPr>
            <p:cNvPr id="109" name="Picture 5" descr="C:\Lookout Pass\LP2-9\stibniteEDS,resultsKing39.jpg"/>
            <p:cNvPicPr>
              <a:picLocks noChangeAspect="1" noChangeArrowheads="1"/>
            </p:cNvPicPr>
            <p:nvPr/>
          </p:nvPicPr>
          <p:blipFill>
            <a:blip r:embed="rId28" cstate="print"/>
            <a:srcRect/>
            <a:stretch>
              <a:fillRect/>
            </a:stretch>
          </p:blipFill>
          <p:spPr bwMode="auto">
            <a:xfrm>
              <a:off x="34137600" y="14782800"/>
              <a:ext cx="2819400" cy="1600200"/>
            </a:xfrm>
            <a:prstGeom prst="rect">
              <a:avLst/>
            </a:prstGeom>
            <a:noFill/>
            <a:ln w="9525">
              <a:noFill/>
              <a:miter lim="800000"/>
              <a:headEnd/>
              <a:tailEnd/>
            </a:ln>
          </p:spPr>
        </p:pic>
      </p:grpSp>
      <p:grpSp>
        <p:nvGrpSpPr>
          <p:cNvPr id="110" name="Group 175"/>
          <p:cNvGrpSpPr>
            <a:grpSpLocks/>
          </p:cNvGrpSpPr>
          <p:nvPr/>
        </p:nvGrpSpPr>
        <p:grpSpPr bwMode="auto">
          <a:xfrm>
            <a:off x="27660600" y="9525000"/>
            <a:ext cx="2819400" cy="5572705"/>
            <a:chOff x="23390946" y="11401277"/>
            <a:chExt cx="5729749" cy="11695123"/>
          </a:xfrm>
        </p:grpSpPr>
        <p:pic>
          <p:nvPicPr>
            <p:cNvPr id="111" name="Picture 27" descr="C:\Lookout Pass\LP2-3\LP2-3weiss-spray1,fov4.4-pr-cr-r.jpg"/>
            <p:cNvPicPr>
              <a:picLocks noChangeAspect="1" noChangeArrowheads="1"/>
            </p:cNvPicPr>
            <p:nvPr/>
          </p:nvPicPr>
          <p:blipFill>
            <a:blip r:embed="rId29" cstate="print"/>
            <a:srcRect/>
            <a:stretch>
              <a:fillRect/>
            </a:stretch>
          </p:blipFill>
          <p:spPr bwMode="auto">
            <a:xfrm>
              <a:off x="23709251" y="11401277"/>
              <a:ext cx="5101724" cy="5966929"/>
            </a:xfrm>
            <a:prstGeom prst="rect">
              <a:avLst/>
            </a:prstGeom>
            <a:noFill/>
            <a:ln w="9525">
              <a:noFill/>
              <a:miter lim="800000"/>
              <a:headEnd/>
              <a:tailEnd/>
            </a:ln>
          </p:spPr>
        </p:pic>
        <p:sp>
          <p:nvSpPr>
            <p:cNvPr id="112" name="TextBox 173"/>
            <p:cNvSpPr txBox="1">
              <a:spLocks noChangeArrowheads="1"/>
            </p:cNvSpPr>
            <p:nvPr/>
          </p:nvSpPr>
          <p:spPr bwMode="auto">
            <a:xfrm>
              <a:off x="23390946" y="17541546"/>
              <a:ext cx="5729749" cy="5554854"/>
            </a:xfrm>
            <a:prstGeom prst="rect">
              <a:avLst/>
            </a:prstGeom>
            <a:noFill/>
            <a:ln w="9525">
              <a:noFill/>
              <a:miter lim="800000"/>
              <a:headEnd/>
              <a:tailEnd/>
            </a:ln>
          </p:spPr>
          <p:txBody>
            <a:bodyPr wrap="square">
              <a:spAutoFit/>
            </a:bodyPr>
            <a:lstStyle/>
            <a:p>
              <a:r>
                <a:rPr lang="en-US" sz="1600" dirty="0"/>
                <a:t>Radial spray of </a:t>
              </a:r>
              <a:r>
                <a:rPr lang="en-US" sz="1600" dirty="0" smtClean="0"/>
                <a:t>stibnite crystals in </a:t>
              </a:r>
              <a:r>
                <a:rPr lang="en-US" sz="1600" dirty="0"/>
                <a:t>chalcedony-filled </a:t>
              </a:r>
              <a:r>
                <a:rPr lang="en-US" sz="1600" dirty="0" err="1"/>
                <a:t>vug</a:t>
              </a:r>
              <a:r>
                <a:rPr lang="en-US" sz="1600" dirty="0"/>
                <a:t>. </a:t>
              </a:r>
              <a:r>
                <a:rPr lang="en-US" sz="1600" dirty="0" smtClean="0"/>
                <a:t> Com-pare </a:t>
              </a:r>
              <a:r>
                <a:rPr lang="en-US" sz="1600" dirty="0"/>
                <a:t>with </a:t>
              </a:r>
              <a:r>
                <a:rPr lang="en-US" sz="1600" dirty="0" smtClean="0"/>
                <a:t>stout </a:t>
              </a:r>
              <a:r>
                <a:rPr lang="en-US" sz="1600" dirty="0" err="1" smtClean="0"/>
                <a:t>prisma</a:t>
              </a:r>
              <a:r>
                <a:rPr lang="en-US" sz="1600" dirty="0" smtClean="0"/>
                <a:t> tic </a:t>
              </a:r>
              <a:r>
                <a:rPr lang="en-US" sz="1600" dirty="0" err="1" smtClean="0"/>
                <a:t>crys-tals</a:t>
              </a:r>
              <a:r>
                <a:rPr lang="en-US" sz="1600" dirty="0" smtClean="0"/>
                <a:t> </a:t>
              </a:r>
              <a:r>
                <a:rPr lang="en-US" sz="1600" dirty="0"/>
                <a:t>of </a:t>
              </a:r>
              <a:r>
                <a:rPr lang="en-US" sz="1600" dirty="0" err="1" smtClean="0"/>
                <a:t>parapierrotite</a:t>
              </a:r>
              <a:r>
                <a:rPr lang="en-US" sz="1600" dirty="0" smtClean="0"/>
                <a:t> in dark chert. </a:t>
              </a:r>
              <a:r>
                <a:rPr lang="en-US" sz="1600" dirty="0"/>
                <a:t>FOV 2.3 mm (L-R).</a:t>
              </a:r>
            </a:p>
            <a:p>
              <a:endParaRPr lang="en-US" dirty="0"/>
            </a:p>
          </p:txBody>
        </p:sp>
      </p:grpSp>
      <p:grpSp>
        <p:nvGrpSpPr>
          <p:cNvPr id="115" name="Group 108"/>
          <p:cNvGrpSpPr>
            <a:grpSpLocks/>
          </p:cNvGrpSpPr>
          <p:nvPr/>
        </p:nvGrpSpPr>
        <p:grpSpPr bwMode="auto">
          <a:xfrm>
            <a:off x="39928800" y="12506980"/>
            <a:ext cx="4038600" cy="4942820"/>
            <a:chOff x="1979937" y="16113574"/>
            <a:chExt cx="7421095" cy="9625605"/>
          </a:xfrm>
        </p:grpSpPr>
        <p:sp>
          <p:nvSpPr>
            <p:cNvPr id="116" name="TextBox 89"/>
            <p:cNvSpPr txBox="1">
              <a:spLocks noChangeArrowheads="1"/>
            </p:cNvSpPr>
            <p:nvPr/>
          </p:nvSpPr>
          <p:spPr bwMode="auto">
            <a:xfrm>
              <a:off x="1979937" y="16113574"/>
              <a:ext cx="7080950" cy="1018914"/>
            </a:xfrm>
            <a:prstGeom prst="rect">
              <a:avLst/>
            </a:prstGeom>
            <a:noFill/>
            <a:ln w="9525">
              <a:noFill/>
              <a:miter lim="800000"/>
              <a:headEnd/>
              <a:tailEnd/>
            </a:ln>
          </p:spPr>
          <p:txBody>
            <a:bodyPr wrap="none">
              <a:spAutoFit/>
            </a:bodyPr>
            <a:lstStyle/>
            <a:p>
              <a:r>
                <a:rPr lang="en-US" sz="2800" dirty="0">
                  <a:latin typeface="Franklin Gothic Medium Cond" pitchFamily="34" charset="0"/>
                </a:rPr>
                <a:t> </a:t>
              </a:r>
              <a:r>
                <a:rPr lang="en-US" sz="2800" dirty="0" smtClean="0">
                  <a:latin typeface="Franklin Gothic Medium Cond" pitchFamily="34" charset="0"/>
                </a:rPr>
                <a:t>CINNABAR  AND  GRAPHITE</a:t>
              </a:r>
              <a:endParaRPr lang="en-US" sz="2800" dirty="0">
                <a:latin typeface="Franklin Gothic Medium Cond" pitchFamily="34" charset="0"/>
              </a:endParaRPr>
            </a:p>
          </p:txBody>
        </p:sp>
        <p:sp>
          <p:nvSpPr>
            <p:cNvPr id="118" name="TextBox 93"/>
            <p:cNvSpPr txBox="1">
              <a:spLocks noChangeArrowheads="1"/>
            </p:cNvSpPr>
            <p:nvPr/>
          </p:nvSpPr>
          <p:spPr bwMode="auto">
            <a:xfrm>
              <a:off x="1979937" y="23641414"/>
              <a:ext cx="7421095" cy="2097765"/>
            </a:xfrm>
            <a:prstGeom prst="rect">
              <a:avLst/>
            </a:prstGeom>
            <a:noFill/>
            <a:ln w="9525">
              <a:noFill/>
              <a:miter lim="800000"/>
              <a:headEnd/>
              <a:tailEnd/>
            </a:ln>
          </p:spPr>
          <p:txBody>
            <a:bodyPr wrap="square">
              <a:spAutoFit/>
            </a:bodyPr>
            <a:lstStyle/>
            <a:p>
              <a:r>
                <a:rPr lang="en-US" sz="1600" dirty="0"/>
                <a:t>Reddish </a:t>
              </a:r>
              <a:r>
                <a:rPr lang="en-US" sz="1600" dirty="0" err="1" smtClean="0"/>
                <a:t>pseudohexagonal</a:t>
              </a:r>
              <a:r>
                <a:rPr lang="en-US" sz="1600" dirty="0" smtClean="0"/>
                <a:t> </a:t>
              </a:r>
              <a:r>
                <a:rPr lang="en-US" sz="1600" dirty="0"/>
                <a:t>crystals of cinnabar (red arrows) and dark-gray </a:t>
              </a:r>
              <a:r>
                <a:rPr lang="en-US" sz="1600" dirty="0" err="1"/>
                <a:t>pseudohexagonal</a:t>
              </a:r>
              <a:r>
                <a:rPr lang="en-US" sz="1600" dirty="0"/>
                <a:t> crystals of graphite (black arrows) in </a:t>
              </a:r>
              <a:r>
                <a:rPr lang="en-US" sz="1600" dirty="0" smtClean="0"/>
                <a:t>chert. </a:t>
              </a:r>
              <a:r>
                <a:rPr lang="en-US" sz="1600" dirty="0"/>
                <a:t>Divisions in micrometer scale are 0.1 mm.   </a:t>
              </a:r>
            </a:p>
          </p:txBody>
        </p:sp>
      </p:grpSp>
      <p:grpSp>
        <p:nvGrpSpPr>
          <p:cNvPr id="120" name="Group 162"/>
          <p:cNvGrpSpPr>
            <a:grpSpLocks/>
          </p:cNvGrpSpPr>
          <p:nvPr/>
        </p:nvGrpSpPr>
        <p:grpSpPr bwMode="auto">
          <a:xfrm>
            <a:off x="40919400" y="6934200"/>
            <a:ext cx="8991599" cy="4811018"/>
            <a:chOff x="39847609" y="7999510"/>
            <a:chExt cx="9013352" cy="9440474"/>
          </a:xfrm>
        </p:grpSpPr>
        <p:sp>
          <p:nvSpPr>
            <p:cNvPr id="121" name="Rectangle 77"/>
            <p:cNvSpPr>
              <a:spLocks noChangeArrowheads="1"/>
            </p:cNvSpPr>
            <p:nvPr/>
          </p:nvSpPr>
          <p:spPr bwMode="auto">
            <a:xfrm>
              <a:off x="44354285" y="7999510"/>
              <a:ext cx="4506676" cy="2596933"/>
            </a:xfrm>
            <a:prstGeom prst="rect">
              <a:avLst/>
            </a:prstGeom>
            <a:noFill/>
            <a:ln w="9525">
              <a:noFill/>
              <a:miter lim="800000"/>
              <a:headEnd/>
              <a:tailEnd/>
            </a:ln>
          </p:spPr>
          <p:txBody>
            <a:bodyPr wrap="square">
              <a:spAutoFit/>
            </a:bodyPr>
            <a:lstStyle/>
            <a:p>
              <a:r>
                <a:rPr lang="en-US" sz="1600" dirty="0" smtClean="0">
                  <a:cs typeface="Times New Roman" pitchFamily="18" charset="0"/>
                </a:rPr>
                <a:t>EDS </a:t>
              </a:r>
              <a:r>
                <a:rPr lang="en-US" sz="1600" dirty="0">
                  <a:cs typeface="Times New Roman" pitchFamily="18" charset="0"/>
                </a:rPr>
                <a:t>does not </a:t>
              </a:r>
              <a:r>
                <a:rPr lang="en-US" sz="1600" dirty="0" smtClean="0">
                  <a:cs typeface="Times New Roman" pitchFamily="18" charset="0"/>
                </a:rPr>
                <a:t>distinguishing </a:t>
              </a:r>
              <a:r>
                <a:rPr lang="en-US" sz="1600" dirty="0">
                  <a:cs typeface="Times New Roman" pitchFamily="18" charset="0"/>
                </a:rPr>
                <a:t>pyrite from </a:t>
              </a:r>
              <a:r>
                <a:rPr lang="en-US" sz="1600" dirty="0" err="1">
                  <a:cs typeface="Times New Roman" pitchFamily="18" charset="0"/>
                </a:rPr>
                <a:t>marcasite</a:t>
              </a:r>
              <a:r>
                <a:rPr lang="en-US" sz="1600" dirty="0">
                  <a:cs typeface="Times New Roman" pitchFamily="18" charset="0"/>
                </a:rPr>
                <a:t>, and we have not separated enough material to run </a:t>
              </a:r>
              <a:r>
                <a:rPr lang="en-US" sz="1600" dirty="0" smtClean="0">
                  <a:cs typeface="Times New Roman" pitchFamily="18" charset="0"/>
                </a:rPr>
                <a:t>XRD. </a:t>
              </a:r>
              <a:r>
                <a:rPr lang="en-US" sz="1600" dirty="0">
                  <a:cs typeface="Times New Roman" pitchFamily="18" charset="0"/>
                </a:rPr>
                <a:t>Iron </a:t>
              </a:r>
              <a:r>
                <a:rPr lang="en-US" sz="1600" dirty="0" smtClean="0">
                  <a:cs typeface="Times New Roman" pitchFamily="18" charset="0"/>
                </a:rPr>
                <a:t>disulfide, indicated here as pyrite(?), occurs </a:t>
              </a:r>
              <a:r>
                <a:rPr lang="en-US" sz="1600" dirty="0">
                  <a:cs typeface="Times New Roman" pitchFamily="18" charset="0"/>
                </a:rPr>
                <a:t>as angular to nodular masses and wispy flakes. It is </a:t>
              </a:r>
              <a:r>
                <a:rPr lang="en-US" sz="1600" dirty="0" err="1">
                  <a:cs typeface="Times New Roman" pitchFamily="18" charset="0"/>
                </a:rPr>
                <a:t>arsenian</a:t>
              </a:r>
              <a:r>
                <a:rPr lang="en-US" sz="1600" dirty="0">
                  <a:cs typeface="Times New Roman" pitchFamily="18" charset="0"/>
                </a:rPr>
                <a:t> in the organic-rich </a:t>
              </a:r>
              <a:r>
                <a:rPr lang="en-US" sz="1600" dirty="0" smtClean="0">
                  <a:cs typeface="Times New Roman" pitchFamily="18" charset="0"/>
                </a:rPr>
                <a:t>chert.</a:t>
              </a:r>
              <a:endParaRPr lang="en-US" sz="1600" dirty="0">
                <a:cs typeface="Times New Roman" pitchFamily="18" charset="0"/>
              </a:endParaRPr>
            </a:p>
          </p:txBody>
        </p:sp>
        <p:grpSp>
          <p:nvGrpSpPr>
            <p:cNvPr id="122" name="Group 105"/>
            <p:cNvGrpSpPr>
              <a:grpSpLocks/>
            </p:cNvGrpSpPr>
            <p:nvPr/>
          </p:nvGrpSpPr>
          <p:grpSpPr bwMode="auto">
            <a:xfrm>
              <a:off x="39847609" y="9644277"/>
              <a:ext cx="6210539" cy="7795707"/>
              <a:chOff x="833209" y="8501277"/>
              <a:chExt cx="6210539" cy="7795707"/>
            </a:xfrm>
          </p:grpSpPr>
          <p:pic>
            <p:nvPicPr>
              <p:cNvPr id="123" name="Picture 29" descr="C:\Lookout Pass\LP2-13\LP2-13pyrite and parap-cr2,fov2.4.jpg"/>
              <p:cNvPicPr>
                <a:picLocks noChangeAspect="1" noChangeArrowheads="1"/>
              </p:cNvPicPr>
              <p:nvPr/>
            </p:nvPicPr>
            <p:blipFill>
              <a:blip r:embed="rId30" cstate="print"/>
              <a:srcRect/>
              <a:stretch>
                <a:fillRect/>
              </a:stretch>
            </p:blipFill>
            <p:spPr bwMode="auto">
              <a:xfrm>
                <a:off x="833209" y="8501277"/>
                <a:ext cx="3437296" cy="5595094"/>
              </a:xfrm>
              <a:prstGeom prst="rect">
                <a:avLst/>
              </a:prstGeom>
              <a:noFill/>
              <a:ln w="9525">
                <a:noFill/>
                <a:miter lim="800000"/>
                <a:headEnd/>
                <a:tailEnd/>
              </a:ln>
            </p:spPr>
          </p:pic>
          <p:sp>
            <p:nvSpPr>
              <p:cNvPr id="124" name="TextBox 85"/>
              <p:cNvSpPr txBox="1">
                <a:spLocks noChangeArrowheads="1"/>
              </p:cNvSpPr>
              <p:nvPr/>
            </p:nvSpPr>
            <p:spPr bwMode="auto">
              <a:xfrm>
                <a:off x="854517" y="14183201"/>
                <a:ext cx="3568756" cy="2113783"/>
              </a:xfrm>
              <a:prstGeom prst="rect">
                <a:avLst/>
              </a:prstGeom>
              <a:noFill/>
              <a:ln w="9525">
                <a:noFill/>
                <a:miter lim="800000"/>
                <a:headEnd/>
                <a:tailEnd/>
              </a:ln>
            </p:spPr>
            <p:txBody>
              <a:bodyPr wrap="square">
                <a:spAutoFit/>
              </a:bodyPr>
              <a:lstStyle/>
              <a:p>
                <a:r>
                  <a:rPr lang="en-US" sz="1600" dirty="0" smtClean="0"/>
                  <a:t>Silvery grain </a:t>
                </a:r>
                <a:r>
                  <a:rPr lang="en-US" sz="1600" dirty="0"/>
                  <a:t>of </a:t>
                </a:r>
                <a:r>
                  <a:rPr lang="en-US" sz="1600" dirty="0" err="1"/>
                  <a:t>arsenian</a:t>
                </a:r>
                <a:r>
                  <a:rPr lang="en-US" sz="1600" dirty="0"/>
                  <a:t> pyrite(?) </a:t>
                </a:r>
                <a:r>
                  <a:rPr lang="en-US" sz="1600" dirty="0" smtClean="0"/>
                  <a:t>in  organic-rich </a:t>
                </a:r>
                <a:r>
                  <a:rPr lang="en-US" sz="1600" dirty="0"/>
                  <a:t>chert, next </a:t>
                </a:r>
                <a:r>
                  <a:rPr lang="en-US" sz="1600" dirty="0" smtClean="0"/>
                  <a:t>to gray </a:t>
                </a:r>
                <a:r>
                  <a:rPr lang="en-US" sz="1600" dirty="0" err="1" smtClean="0"/>
                  <a:t>para-pierrotite</a:t>
                </a:r>
                <a:r>
                  <a:rPr lang="en-US" sz="1600" dirty="0" smtClean="0"/>
                  <a:t> crystal. </a:t>
                </a:r>
                <a:r>
                  <a:rPr lang="en-US" sz="1600" dirty="0"/>
                  <a:t>Pyrite grain </a:t>
                </a:r>
                <a:r>
                  <a:rPr lang="en-US" sz="1600" dirty="0" smtClean="0"/>
                  <a:t>0.45 </a:t>
                </a:r>
                <a:r>
                  <a:rPr lang="en-US" sz="1600" dirty="0" err="1"/>
                  <a:t>mmL</a:t>
                </a:r>
                <a:r>
                  <a:rPr lang="en-US" sz="1600" dirty="0"/>
                  <a:t>.</a:t>
                </a:r>
              </a:p>
            </p:txBody>
          </p:sp>
          <p:sp>
            <p:nvSpPr>
              <p:cNvPr id="125" name="TextBox 87"/>
              <p:cNvSpPr txBox="1">
                <a:spLocks noChangeArrowheads="1"/>
              </p:cNvSpPr>
              <p:nvPr/>
            </p:nvSpPr>
            <p:spPr bwMode="auto">
              <a:xfrm>
                <a:off x="4881579" y="12987006"/>
                <a:ext cx="2162169" cy="1630633"/>
              </a:xfrm>
              <a:prstGeom prst="rect">
                <a:avLst/>
              </a:prstGeom>
              <a:noFill/>
              <a:ln w="9525">
                <a:noFill/>
                <a:miter lim="800000"/>
                <a:headEnd/>
                <a:tailEnd/>
              </a:ln>
            </p:spPr>
            <p:txBody>
              <a:bodyPr wrap="square">
                <a:spAutoFit/>
              </a:bodyPr>
              <a:lstStyle/>
              <a:p>
                <a:r>
                  <a:rPr lang="en-US" sz="1600" dirty="0"/>
                  <a:t>EDS report for </a:t>
                </a:r>
                <a:r>
                  <a:rPr lang="en-US" sz="1600" dirty="0" err="1"/>
                  <a:t>arsenian</a:t>
                </a:r>
                <a:r>
                  <a:rPr lang="en-US" sz="1600" dirty="0"/>
                  <a:t> pyrite(?) grain.</a:t>
                </a:r>
              </a:p>
            </p:txBody>
          </p:sp>
        </p:grpSp>
      </p:grpSp>
      <p:grpSp>
        <p:nvGrpSpPr>
          <p:cNvPr id="126" name="Group 160"/>
          <p:cNvGrpSpPr>
            <a:grpSpLocks/>
          </p:cNvGrpSpPr>
          <p:nvPr/>
        </p:nvGrpSpPr>
        <p:grpSpPr bwMode="auto">
          <a:xfrm>
            <a:off x="47244000" y="8534400"/>
            <a:ext cx="2286000" cy="2743200"/>
            <a:chOff x="45646294" y="15849600"/>
            <a:chExt cx="3807506" cy="5029200"/>
          </a:xfrm>
        </p:grpSpPr>
        <p:pic>
          <p:nvPicPr>
            <p:cNvPr id="127" name="Picture 18" descr="C:\Lookout Pass\LP2-13\pyrite-marcasiteEDS,long-cr.jpg"/>
            <p:cNvPicPr>
              <a:picLocks noChangeAspect="1" noChangeArrowheads="1"/>
            </p:cNvPicPr>
            <p:nvPr/>
          </p:nvPicPr>
          <p:blipFill>
            <a:blip r:embed="rId31" cstate="print"/>
            <a:srcRect/>
            <a:stretch>
              <a:fillRect/>
            </a:stretch>
          </p:blipFill>
          <p:spPr bwMode="auto">
            <a:xfrm>
              <a:off x="45646294" y="15849600"/>
              <a:ext cx="3807506" cy="5029200"/>
            </a:xfrm>
            <a:prstGeom prst="rect">
              <a:avLst/>
            </a:prstGeom>
            <a:noFill/>
            <a:ln w="9525">
              <a:solidFill>
                <a:schemeClr val="tx1"/>
              </a:solidFill>
              <a:miter lim="800000"/>
              <a:headEnd/>
              <a:tailEnd/>
            </a:ln>
          </p:spPr>
        </p:pic>
        <p:pic>
          <p:nvPicPr>
            <p:cNvPr id="128" name="Picture 19" descr="C:\Lookout Pass\LP2-13\marcasiteEDS,results.jpg"/>
            <p:cNvPicPr>
              <a:picLocks noChangeAspect="1" noChangeArrowheads="1"/>
            </p:cNvPicPr>
            <p:nvPr/>
          </p:nvPicPr>
          <p:blipFill>
            <a:blip r:embed="rId32" cstate="print"/>
            <a:srcRect/>
            <a:stretch>
              <a:fillRect/>
            </a:stretch>
          </p:blipFill>
          <p:spPr bwMode="auto">
            <a:xfrm>
              <a:off x="45796200" y="19202400"/>
              <a:ext cx="3505200" cy="1524000"/>
            </a:xfrm>
            <a:prstGeom prst="rect">
              <a:avLst/>
            </a:prstGeom>
            <a:noFill/>
            <a:ln w="9525">
              <a:solidFill>
                <a:schemeClr val="tx1"/>
              </a:solidFill>
              <a:miter lim="800000"/>
              <a:headEnd/>
              <a:tailEnd/>
            </a:ln>
          </p:spPr>
        </p:pic>
      </p:grpSp>
      <p:grpSp>
        <p:nvGrpSpPr>
          <p:cNvPr id="132" name="Group 169"/>
          <p:cNvGrpSpPr>
            <a:grpSpLocks/>
          </p:cNvGrpSpPr>
          <p:nvPr/>
        </p:nvGrpSpPr>
        <p:grpSpPr bwMode="auto">
          <a:xfrm>
            <a:off x="40233600" y="19278600"/>
            <a:ext cx="3733800" cy="5625881"/>
            <a:chOff x="45011845" y="20297346"/>
            <a:chExt cx="5859126" cy="8571385"/>
          </a:xfrm>
        </p:grpSpPr>
        <p:pic>
          <p:nvPicPr>
            <p:cNvPr id="135" name="Picture 46" descr="C:\Lookout Pass\LP3-16\Valentinite,LP3-16cr.jpg"/>
            <p:cNvPicPr>
              <a:picLocks noChangeAspect="1" noChangeArrowheads="1"/>
            </p:cNvPicPr>
            <p:nvPr/>
          </p:nvPicPr>
          <p:blipFill>
            <a:blip r:embed="rId33" cstate="print"/>
            <a:srcRect/>
            <a:stretch>
              <a:fillRect/>
            </a:stretch>
          </p:blipFill>
          <p:spPr bwMode="auto">
            <a:xfrm>
              <a:off x="45250990" y="20297346"/>
              <a:ext cx="4977631" cy="5577055"/>
            </a:xfrm>
            <a:prstGeom prst="rect">
              <a:avLst/>
            </a:prstGeom>
            <a:noFill/>
            <a:ln w="9525">
              <a:noFill/>
              <a:miter lim="800000"/>
              <a:headEnd/>
              <a:tailEnd/>
            </a:ln>
          </p:spPr>
        </p:pic>
        <p:sp>
          <p:nvSpPr>
            <p:cNvPr id="136" name="TextBox 134"/>
            <p:cNvSpPr txBox="1">
              <a:spLocks noChangeArrowheads="1"/>
            </p:cNvSpPr>
            <p:nvPr/>
          </p:nvSpPr>
          <p:spPr bwMode="auto">
            <a:xfrm>
              <a:off x="45011845" y="26102120"/>
              <a:ext cx="5859126" cy="2766611"/>
            </a:xfrm>
            <a:prstGeom prst="rect">
              <a:avLst/>
            </a:prstGeom>
            <a:noFill/>
            <a:ln w="9525">
              <a:noFill/>
              <a:miter lim="800000"/>
              <a:headEnd/>
              <a:tailEnd/>
            </a:ln>
          </p:spPr>
          <p:txBody>
            <a:bodyPr wrap="square">
              <a:spAutoFit/>
            </a:bodyPr>
            <a:lstStyle/>
            <a:p>
              <a:r>
                <a:rPr lang="en-US" sz="1600" dirty="0" err="1" smtClean="0"/>
                <a:t>Stibiconite</a:t>
              </a:r>
              <a:r>
                <a:rPr lang="en-US" sz="1600" dirty="0" smtClean="0"/>
                <a:t> </a:t>
              </a:r>
              <a:r>
                <a:rPr lang="en-US" sz="1600" dirty="0"/>
                <a:t>forms </a:t>
              </a:r>
              <a:r>
                <a:rPr lang="en-US" sz="1600" dirty="0" err="1"/>
                <a:t>pseudomorphs</a:t>
              </a:r>
              <a:r>
                <a:rPr lang="en-US" sz="1600" dirty="0"/>
                <a:t> after stibnite. We used XRD to identify hydrous </a:t>
              </a:r>
              <a:r>
                <a:rPr lang="en-US" sz="1600" dirty="0" err="1"/>
                <a:t>stibiconite</a:t>
              </a:r>
              <a:r>
                <a:rPr lang="en-US" sz="1600" dirty="0"/>
                <a:t> because </a:t>
              </a:r>
              <a:r>
                <a:rPr lang="en-US" sz="1600" dirty="0" smtClean="0"/>
                <a:t>EDS </a:t>
              </a:r>
              <a:r>
                <a:rPr lang="en-US" sz="1600" dirty="0"/>
                <a:t>doesn’t register the H in </a:t>
              </a:r>
              <a:r>
                <a:rPr lang="en-US" sz="1600" dirty="0" smtClean="0"/>
                <a:t>water, and therefore  it might be confused with </a:t>
              </a:r>
              <a:r>
                <a:rPr lang="en-US" sz="1600" dirty="0" err="1" smtClean="0"/>
                <a:t>sénarmontite</a:t>
              </a:r>
              <a:r>
                <a:rPr lang="en-US" sz="1600" dirty="0" smtClean="0"/>
                <a:t> or valentinite if using only EDS.</a:t>
              </a:r>
            </a:p>
            <a:p>
              <a:endParaRPr lang="en-US" sz="1600" dirty="0"/>
            </a:p>
          </p:txBody>
        </p:sp>
      </p:grpSp>
      <p:grpSp>
        <p:nvGrpSpPr>
          <p:cNvPr id="137" name="Group 193"/>
          <p:cNvGrpSpPr>
            <a:grpSpLocks/>
          </p:cNvGrpSpPr>
          <p:nvPr/>
        </p:nvGrpSpPr>
        <p:grpSpPr bwMode="auto">
          <a:xfrm>
            <a:off x="29834294" y="20599824"/>
            <a:ext cx="8799106" cy="4242229"/>
            <a:chOff x="21311328" y="45996970"/>
            <a:chExt cx="12137475" cy="7784251"/>
          </a:xfrm>
        </p:grpSpPr>
        <p:sp>
          <p:nvSpPr>
            <p:cNvPr id="138" name="TextBox 178"/>
            <p:cNvSpPr txBox="1">
              <a:spLocks noChangeArrowheads="1"/>
            </p:cNvSpPr>
            <p:nvPr/>
          </p:nvSpPr>
          <p:spPr bwMode="auto">
            <a:xfrm>
              <a:off x="22832675" y="45996970"/>
              <a:ext cx="8615201" cy="1609545"/>
            </a:xfrm>
            <a:prstGeom prst="rect">
              <a:avLst/>
            </a:prstGeom>
            <a:noFill/>
            <a:ln w="9525">
              <a:noFill/>
              <a:miter lim="800000"/>
              <a:headEnd/>
              <a:tailEnd/>
            </a:ln>
          </p:spPr>
          <p:txBody>
            <a:bodyPr wrap="none">
              <a:spAutoFit/>
            </a:bodyPr>
            <a:lstStyle/>
            <a:p>
              <a:r>
                <a:rPr lang="en-US" sz="5100" dirty="0">
                  <a:latin typeface="Franklin Gothic Medium Cond" pitchFamily="34" charset="0"/>
                </a:rPr>
                <a:t> </a:t>
              </a:r>
              <a:r>
                <a:rPr lang="en-US" sz="2800" dirty="0" smtClean="0">
                  <a:latin typeface="Franklin Gothic Medium Cond" pitchFamily="34" charset="0"/>
                </a:rPr>
                <a:t>ARSENIOSIDERITE </a:t>
              </a:r>
              <a:r>
                <a:rPr lang="en-US" sz="2800" dirty="0">
                  <a:latin typeface="Franklin Gothic Medium Cond" pitchFamily="34" charset="0"/>
                </a:rPr>
                <a:t>-- Ca</a:t>
              </a:r>
              <a:r>
                <a:rPr lang="en-US" sz="2800" baseline="-25000" dirty="0">
                  <a:latin typeface="Franklin Gothic Medium Cond" pitchFamily="34" charset="0"/>
                </a:rPr>
                <a:t>2</a:t>
              </a:r>
              <a:r>
                <a:rPr lang="en-US" sz="2800" dirty="0">
                  <a:latin typeface="Franklin Gothic Medium Cond" pitchFamily="34" charset="0"/>
                </a:rPr>
                <a:t>Fe</a:t>
              </a:r>
              <a:r>
                <a:rPr lang="en-US" sz="2800" baseline="30000" dirty="0">
                  <a:latin typeface="Franklin Gothic Medium Cond" pitchFamily="34" charset="0"/>
                </a:rPr>
                <a:t>3+</a:t>
              </a:r>
              <a:r>
                <a:rPr lang="en-US" sz="2800" dirty="0">
                  <a:latin typeface="Franklin Gothic Medium Cond" pitchFamily="34" charset="0"/>
                </a:rPr>
                <a:t>(AsO</a:t>
              </a:r>
              <a:r>
                <a:rPr lang="en-US" sz="2800" baseline="-25000" dirty="0">
                  <a:latin typeface="Franklin Gothic Medium Cond" pitchFamily="34" charset="0"/>
                </a:rPr>
                <a:t>4</a:t>
              </a:r>
              <a:r>
                <a:rPr lang="en-US" sz="2800" dirty="0">
                  <a:latin typeface="Franklin Gothic Medium Cond" pitchFamily="34" charset="0"/>
                </a:rPr>
                <a:t>)</a:t>
              </a:r>
              <a:r>
                <a:rPr lang="en-US" sz="2800" baseline="-25000" dirty="0">
                  <a:latin typeface="Franklin Gothic Medium Cond" pitchFamily="34" charset="0"/>
                </a:rPr>
                <a:t>3</a:t>
              </a:r>
              <a:r>
                <a:rPr lang="en-US" sz="2800" dirty="0">
                  <a:latin typeface="Franklin Gothic Medium Cond" pitchFamily="34" charset="0"/>
                </a:rPr>
                <a:t>O</a:t>
              </a:r>
              <a:r>
                <a:rPr lang="en-US" sz="2800" baseline="-25000" dirty="0">
                  <a:latin typeface="Franklin Gothic Medium Cond" pitchFamily="34" charset="0"/>
                </a:rPr>
                <a:t>2</a:t>
              </a:r>
              <a:r>
                <a:rPr lang="en-US" sz="2800" dirty="0">
                  <a:latin typeface="Franklin Gothic Medium Cond" pitchFamily="34" charset="0"/>
                </a:rPr>
                <a:t>.3H</a:t>
              </a:r>
              <a:r>
                <a:rPr lang="en-US" sz="2800" baseline="-25000" dirty="0">
                  <a:latin typeface="Franklin Gothic Medium Cond" pitchFamily="34" charset="0"/>
                </a:rPr>
                <a:t>2</a:t>
              </a:r>
              <a:r>
                <a:rPr lang="en-US" sz="2800" dirty="0">
                  <a:latin typeface="Franklin Gothic Medium Cond" pitchFamily="34" charset="0"/>
                </a:rPr>
                <a:t>O)</a:t>
              </a:r>
            </a:p>
          </p:txBody>
        </p:sp>
        <p:sp>
          <p:nvSpPr>
            <p:cNvPr id="139" name="TextBox 183"/>
            <p:cNvSpPr txBox="1">
              <a:spLocks noChangeArrowheads="1"/>
            </p:cNvSpPr>
            <p:nvPr/>
          </p:nvSpPr>
          <p:spPr bwMode="auto">
            <a:xfrm>
              <a:off x="21311328" y="53018672"/>
              <a:ext cx="3678854" cy="621228"/>
            </a:xfrm>
            <a:prstGeom prst="rect">
              <a:avLst/>
            </a:prstGeom>
            <a:noFill/>
            <a:ln w="9525">
              <a:noFill/>
              <a:miter lim="800000"/>
              <a:headEnd/>
              <a:tailEnd/>
            </a:ln>
          </p:spPr>
          <p:txBody>
            <a:bodyPr wrap="square">
              <a:spAutoFit/>
            </a:bodyPr>
            <a:lstStyle/>
            <a:p>
              <a:r>
                <a:rPr lang="en-US" sz="1600" dirty="0"/>
                <a:t>Silky </a:t>
              </a:r>
              <a:r>
                <a:rPr lang="en-US" sz="1600" dirty="0" err="1"/>
                <a:t>arseniosiderite</a:t>
              </a:r>
              <a:r>
                <a:rPr lang="en-US" sz="1600" dirty="0"/>
                <a:t> in vugs.</a:t>
              </a:r>
            </a:p>
          </p:txBody>
        </p:sp>
        <p:grpSp>
          <p:nvGrpSpPr>
            <p:cNvPr id="140" name="Group 190"/>
            <p:cNvGrpSpPr>
              <a:grpSpLocks/>
            </p:cNvGrpSpPr>
            <p:nvPr/>
          </p:nvGrpSpPr>
          <p:grpSpPr bwMode="auto">
            <a:xfrm>
              <a:off x="25831063" y="47767354"/>
              <a:ext cx="3248086" cy="6013867"/>
              <a:chOff x="25831063" y="47767354"/>
              <a:chExt cx="3248086" cy="6013867"/>
            </a:xfrm>
          </p:grpSpPr>
          <p:pic>
            <p:nvPicPr>
              <p:cNvPr id="142" name="Picture 59" descr="C:\Lookout Pass\LP2-19\KING19-2-85x-cr.jpg"/>
              <p:cNvPicPr>
                <a:picLocks noChangeAspect="1" noChangeArrowheads="1"/>
              </p:cNvPicPr>
              <p:nvPr/>
            </p:nvPicPr>
            <p:blipFill>
              <a:blip r:embed="rId34" cstate="print"/>
              <a:srcRect/>
              <a:stretch>
                <a:fillRect/>
              </a:stretch>
            </p:blipFill>
            <p:spPr bwMode="auto">
              <a:xfrm>
                <a:off x="25831063" y="47767354"/>
                <a:ext cx="3248086" cy="5219321"/>
              </a:xfrm>
              <a:prstGeom prst="rect">
                <a:avLst/>
              </a:prstGeom>
              <a:noFill/>
              <a:ln w="9525">
                <a:noFill/>
                <a:miter lim="800000"/>
                <a:headEnd/>
                <a:tailEnd/>
              </a:ln>
            </p:spPr>
          </p:pic>
          <p:sp>
            <p:nvSpPr>
              <p:cNvPr id="143" name="TextBox 184"/>
              <p:cNvSpPr txBox="1">
                <a:spLocks noChangeArrowheads="1"/>
              </p:cNvSpPr>
              <p:nvPr/>
            </p:nvSpPr>
            <p:spPr bwMode="auto">
              <a:xfrm>
                <a:off x="25985980" y="53080621"/>
                <a:ext cx="2891426" cy="700600"/>
              </a:xfrm>
              <a:prstGeom prst="rect">
                <a:avLst/>
              </a:prstGeom>
              <a:noFill/>
              <a:ln w="9525">
                <a:noFill/>
                <a:miter lim="800000"/>
                <a:headEnd/>
                <a:tailEnd/>
              </a:ln>
            </p:spPr>
            <p:txBody>
              <a:bodyPr wrap="none">
                <a:spAutoFit/>
              </a:bodyPr>
              <a:lstStyle/>
              <a:p>
                <a:r>
                  <a:rPr lang="en-US" sz="1600" dirty="0"/>
                  <a:t>BSEI of </a:t>
                </a:r>
                <a:r>
                  <a:rPr lang="en-US" sz="1600" dirty="0" err="1"/>
                  <a:t>arseniosiderite</a:t>
                </a:r>
                <a:r>
                  <a:rPr lang="en-US" sz="1600" dirty="0"/>
                  <a:t>.</a:t>
                </a:r>
              </a:p>
            </p:txBody>
          </p:sp>
        </p:grpSp>
        <p:sp>
          <p:nvSpPr>
            <p:cNvPr id="141" name="TextBox 185"/>
            <p:cNvSpPr txBox="1">
              <a:spLocks noChangeArrowheads="1"/>
            </p:cNvSpPr>
            <p:nvPr/>
          </p:nvSpPr>
          <p:spPr bwMode="auto">
            <a:xfrm>
              <a:off x="29720134" y="53080547"/>
              <a:ext cx="3728669" cy="700598"/>
            </a:xfrm>
            <a:prstGeom prst="rect">
              <a:avLst/>
            </a:prstGeom>
            <a:noFill/>
            <a:ln w="9525">
              <a:noFill/>
              <a:miter lim="800000"/>
              <a:headEnd/>
              <a:tailEnd/>
            </a:ln>
          </p:spPr>
          <p:txBody>
            <a:bodyPr wrap="none">
              <a:spAutoFit/>
            </a:bodyPr>
            <a:lstStyle/>
            <a:p>
              <a:r>
                <a:rPr lang="en-US" sz="1600" dirty="0"/>
                <a:t>EDS report for </a:t>
              </a:r>
              <a:r>
                <a:rPr lang="en-US" sz="1600" dirty="0" err="1"/>
                <a:t>arseniosiderite</a:t>
              </a:r>
              <a:r>
                <a:rPr lang="en-US" sz="1600" dirty="0"/>
                <a:t>.</a:t>
              </a:r>
            </a:p>
          </p:txBody>
        </p:sp>
      </p:grpSp>
      <p:pic>
        <p:nvPicPr>
          <p:cNvPr id="144" name="Picture 2" descr="C:\Lookout Pass\LP2-19\LP2-19aseniosiderite,fov4.0.jpg"/>
          <p:cNvPicPr>
            <a:picLocks noChangeAspect="1" noChangeArrowheads="1"/>
          </p:cNvPicPr>
          <p:nvPr/>
        </p:nvPicPr>
        <p:blipFill>
          <a:blip r:embed="rId35" cstate="print"/>
          <a:srcRect/>
          <a:stretch>
            <a:fillRect/>
          </a:stretch>
        </p:blipFill>
        <p:spPr bwMode="auto">
          <a:xfrm>
            <a:off x="29641800" y="21564600"/>
            <a:ext cx="2850106" cy="2819400"/>
          </a:xfrm>
          <a:prstGeom prst="rect">
            <a:avLst/>
          </a:prstGeom>
          <a:noFill/>
          <a:ln w="9525">
            <a:noFill/>
            <a:miter lim="800000"/>
            <a:headEnd/>
            <a:tailEnd/>
          </a:ln>
        </p:spPr>
      </p:pic>
      <p:grpSp>
        <p:nvGrpSpPr>
          <p:cNvPr id="145" name="Group 161"/>
          <p:cNvGrpSpPr>
            <a:grpSpLocks/>
          </p:cNvGrpSpPr>
          <p:nvPr/>
        </p:nvGrpSpPr>
        <p:grpSpPr bwMode="auto">
          <a:xfrm>
            <a:off x="36042600" y="21564600"/>
            <a:ext cx="2286000" cy="2819400"/>
            <a:chOff x="45567600" y="35878133"/>
            <a:chExt cx="4066860" cy="5117467"/>
          </a:xfrm>
        </p:grpSpPr>
        <p:pic>
          <p:nvPicPr>
            <p:cNvPr id="146" name="Picture 20" descr="C:\Lookout Pass\analyses\King19\arseniosideriteEDSreport-cr-r.jpg"/>
            <p:cNvPicPr>
              <a:picLocks noChangeAspect="1" noChangeArrowheads="1"/>
            </p:cNvPicPr>
            <p:nvPr/>
          </p:nvPicPr>
          <p:blipFill>
            <a:blip r:embed="rId36" cstate="print"/>
            <a:srcRect/>
            <a:stretch>
              <a:fillRect/>
            </a:stretch>
          </p:blipFill>
          <p:spPr bwMode="auto">
            <a:xfrm>
              <a:off x="45567600" y="35878133"/>
              <a:ext cx="4066860" cy="5117467"/>
            </a:xfrm>
            <a:prstGeom prst="rect">
              <a:avLst/>
            </a:prstGeom>
            <a:noFill/>
            <a:ln w="3175">
              <a:solidFill>
                <a:schemeClr val="tx1"/>
              </a:solidFill>
              <a:miter lim="800000"/>
              <a:headEnd/>
              <a:tailEnd/>
            </a:ln>
          </p:spPr>
        </p:pic>
        <p:pic>
          <p:nvPicPr>
            <p:cNvPr id="147" name="Picture 21" descr="C:\Lookout Pass\analyses\King19\arseniosiderite EDS.jpg"/>
            <p:cNvPicPr>
              <a:picLocks noChangeAspect="1" noChangeArrowheads="1"/>
            </p:cNvPicPr>
            <p:nvPr/>
          </p:nvPicPr>
          <p:blipFill>
            <a:blip r:embed="rId37" cstate="print"/>
            <a:srcRect/>
            <a:stretch>
              <a:fillRect/>
            </a:stretch>
          </p:blipFill>
          <p:spPr bwMode="auto">
            <a:xfrm>
              <a:off x="46024800" y="38938199"/>
              <a:ext cx="3048000" cy="2026197"/>
            </a:xfrm>
            <a:prstGeom prst="rect">
              <a:avLst/>
            </a:prstGeom>
            <a:noFill/>
            <a:ln w="9525">
              <a:noFill/>
              <a:miter lim="800000"/>
              <a:headEnd/>
              <a:tailEnd/>
            </a:ln>
          </p:spPr>
        </p:pic>
      </p:grpSp>
      <p:grpSp>
        <p:nvGrpSpPr>
          <p:cNvPr id="154" name="Group 182"/>
          <p:cNvGrpSpPr>
            <a:grpSpLocks/>
          </p:cNvGrpSpPr>
          <p:nvPr/>
        </p:nvGrpSpPr>
        <p:grpSpPr bwMode="auto">
          <a:xfrm>
            <a:off x="29184600" y="14706600"/>
            <a:ext cx="9144000" cy="4887215"/>
            <a:chOff x="18651167" y="33604200"/>
            <a:chExt cx="10895053" cy="5721044"/>
          </a:xfrm>
        </p:grpSpPr>
        <p:pic>
          <p:nvPicPr>
            <p:cNvPr id="155" name="Picture 55" descr="C:\Lookout Pass\LP2-15\LP2-15trip&amp;senarmKing30-r,box.jpg"/>
            <p:cNvPicPr>
              <a:picLocks noChangeAspect="1" noChangeArrowheads="1"/>
            </p:cNvPicPr>
            <p:nvPr/>
          </p:nvPicPr>
          <p:blipFill>
            <a:blip r:embed="rId38" cstate="print"/>
            <a:srcRect/>
            <a:stretch>
              <a:fillRect/>
            </a:stretch>
          </p:blipFill>
          <p:spPr bwMode="auto">
            <a:xfrm>
              <a:off x="18698182" y="34407008"/>
              <a:ext cx="3039916" cy="3601797"/>
            </a:xfrm>
            <a:prstGeom prst="rect">
              <a:avLst/>
            </a:prstGeom>
            <a:noFill/>
            <a:ln w="9525">
              <a:noFill/>
              <a:miter lim="800000"/>
              <a:headEnd/>
              <a:tailEnd/>
            </a:ln>
          </p:spPr>
        </p:pic>
        <p:pic>
          <p:nvPicPr>
            <p:cNvPr id="156" name="Picture 56" descr="C:\Lookout Pass\LP2-15\LP2-15tripuhyite,senarmontiteSEM.jpg"/>
            <p:cNvPicPr>
              <a:picLocks noChangeAspect="1" noChangeArrowheads="1"/>
            </p:cNvPicPr>
            <p:nvPr/>
          </p:nvPicPr>
          <p:blipFill>
            <a:blip r:embed="rId39" cstate="print"/>
            <a:srcRect/>
            <a:stretch>
              <a:fillRect/>
            </a:stretch>
          </p:blipFill>
          <p:spPr bwMode="auto">
            <a:xfrm>
              <a:off x="22470885" y="34407008"/>
              <a:ext cx="3534443" cy="3653848"/>
            </a:xfrm>
            <a:prstGeom prst="rect">
              <a:avLst/>
            </a:prstGeom>
            <a:noFill/>
            <a:ln w="9525">
              <a:noFill/>
              <a:miter lim="800000"/>
              <a:headEnd/>
              <a:tailEnd/>
            </a:ln>
          </p:spPr>
        </p:pic>
        <p:sp>
          <p:nvSpPr>
            <p:cNvPr id="157" name="TextBox 174"/>
            <p:cNvSpPr txBox="1">
              <a:spLocks noChangeArrowheads="1"/>
            </p:cNvSpPr>
            <p:nvPr/>
          </p:nvSpPr>
          <p:spPr bwMode="auto">
            <a:xfrm>
              <a:off x="21564601" y="33604200"/>
              <a:ext cx="4687458" cy="612489"/>
            </a:xfrm>
            <a:prstGeom prst="rect">
              <a:avLst/>
            </a:prstGeom>
            <a:noFill/>
            <a:ln w="9525">
              <a:noFill/>
              <a:miter lim="800000"/>
              <a:headEnd/>
              <a:tailEnd/>
            </a:ln>
          </p:spPr>
          <p:txBody>
            <a:bodyPr wrap="none">
              <a:spAutoFit/>
            </a:bodyPr>
            <a:lstStyle/>
            <a:p>
              <a:r>
                <a:rPr lang="en-US" sz="2800" dirty="0">
                  <a:latin typeface="Franklin Gothic Medium Cond" pitchFamily="34" charset="0"/>
                </a:rPr>
                <a:t>     TRIPUHYITE --</a:t>
              </a:r>
              <a:r>
                <a:rPr lang="en-US" sz="2800" dirty="0"/>
                <a:t> </a:t>
              </a:r>
              <a:r>
                <a:rPr lang="en-US" sz="2800" dirty="0">
                  <a:latin typeface="Franklin Gothic Medium Cond" pitchFamily="34" charset="0"/>
                </a:rPr>
                <a:t>Fe</a:t>
              </a:r>
              <a:r>
                <a:rPr lang="en-US" sz="2800" baseline="30000" dirty="0">
                  <a:latin typeface="Franklin Gothic Medium Cond" pitchFamily="34" charset="0"/>
                </a:rPr>
                <a:t>3+</a:t>
              </a:r>
              <a:r>
                <a:rPr lang="en-US" sz="2800" dirty="0">
                  <a:latin typeface="Franklin Gothic Medium Cond" pitchFamily="34" charset="0"/>
                </a:rPr>
                <a:t>Sb</a:t>
              </a:r>
              <a:r>
                <a:rPr lang="en-US" sz="2800" baseline="30000" dirty="0">
                  <a:latin typeface="Franklin Gothic Medium Cond" pitchFamily="34" charset="0"/>
                </a:rPr>
                <a:t>5+</a:t>
              </a:r>
              <a:r>
                <a:rPr lang="en-US" sz="2800" dirty="0">
                  <a:latin typeface="Franklin Gothic Medium Cond" pitchFamily="34" charset="0"/>
                </a:rPr>
                <a:t>O</a:t>
              </a:r>
              <a:r>
                <a:rPr lang="en-US" sz="2800" baseline="-25000" dirty="0">
                  <a:latin typeface="Franklin Gothic Medium Cond" pitchFamily="34" charset="0"/>
                </a:rPr>
                <a:t>4</a:t>
              </a:r>
              <a:r>
                <a:rPr lang="en-US" sz="2800" dirty="0">
                  <a:latin typeface="Franklin Gothic Medium Cond" pitchFamily="34" charset="0"/>
                </a:rPr>
                <a:t> </a:t>
              </a:r>
            </a:p>
          </p:txBody>
        </p:sp>
        <p:sp>
          <p:nvSpPr>
            <p:cNvPr id="158" name="TextBox 179"/>
            <p:cNvSpPr txBox="1">
              <a:spLocks noChangeArrowheads="1"/>
            </p:cNvSpPr>
            <p:nvPr/>
          </p:nvSpPr>
          <p:spPr bwMode="auto">
            <a:xfrm>
              <a:off x="18651167" y="38064237"/>
              <a:ext cx="3359308" cy="1261007"/>
            </a:xfrm>
            <a:prstGeom prst="rect">
              <a:avLst/>
            </a:prstGeom>
            <a:noFill/>
            <a:ln w="9525">
              <a:noFill/>
              <a:miter lim="800000"/>
              <a:headEnd/>
              <a:tailEnd/>
            </a:ln>
          </p:spPr>
          <p:txBody>
            <a:bodyPr wrap="square">
              <a:spAutoFit/>
            </a:bodyPr>
            <a:lstStyle/>
            <a:p>
              <a:r>
                <a:rPr lang="en-US" sz="1600" dirty="0"/>
                <a:t>Vugs in chert created by </a:t>
              </a:r>
              <a:r>
                <a:rPr lang="en-US" sz="1600" dirty="0" smtClean="0"/>
                <a:t>disso-</a:t>
              </a:r>
              <a:r>
                <a:rPr lang="en-US" sz="1600" dirty="0" err="1" smtClean="0"/>
                <a:t>lution</a:t>
              </a:r>
              <a:r>
                <a:rPr lang="en-US" sz="1600" dirty="0" smtClean="0"/>
                <a:t> </a:t>
              </a:r>
              <a:r>
                <a:rPr lang="en-US" sz="1600" dirty="0"/>
                <a:t>of </a:t>
              </a:r>
              <a:r>
                <a:rPr lang="en-US" sz="1600" dirty="0" err="1"/>
                <a:t>parapierrotite</a:t>
              </a:r>
              <a:r>
                <a:rPr lang="en-US" sz="1600" dirty="0"/>
                <a:t> </a:t>
              </a:r>
              <a:r>
                <a:rPr lang="en-US" sz="1600" dirty="0" smtClean="0"/>
                <a:t>crystals </a:t>
              </a:r>
              <a:r>
                <a:rPr lang="en-US" sz="1600" dirty="0"/>
                <a:t>now filled with mixture of </a:t>
              </a:r>
              <a:r>
                <a:rPr lang="en-US" sz="1600" dirty="0" err="1"/>
                <a:t>tripuhyite</a:t>
              </a:r>
              <a:r>
                <a:rPr lang="en-US" sz="1600" dirty="0"/>
                <a:t> and </a:t>
              </a:r>
              <a:r>
                <a:rPr lang="en-US" sz="1600" dirty="0" err="1"/>
                <a:t>sénarmontite</a:t>
              </a:r>
              <a:r>
                <a:rPr lang="en-US" sz="1600" dirty="0"/>
                <a:t>. </a:t>
              </a:r>
            </a:p>
          </p:txBody>
        </p:sp>
        <p:sp>
          <p:nvSpPr>
            <p:cNvPr id="159" name="TextBox 180"/>
            <p:cNvSpPr txBox="1">
              <a:spLocks noChangeArrowheads="1"/>
            </p:cNvSpPr>
            <p:nvPr/>
          </p:nvSpPr>
          <p:spPr bwMode="auto">
            <a:xfrm>
              <a:off x="22464435" y="38064237"/>
              <a:ext cx="3722476" cy="1261007"/>
            </a:xfrm>
            <a:prstGeom prst="rect">
              <a:avLst/>
            </a:prstGeom>
            <a:noFill/>
            <a:ln w="9525">
              <a:noFill/>
              <a:miter lim="800000"/>
              <a:headEnd/>
              <a:tailEnd/>
            </a:ln>
          </p:spPr>
          <p:txBody>
            <a:bodyPr wrap="square">
              <a:spAutoFit/>
            </a:bodyPr>
            <a:lstStyle/>
            <a:p>
              <a:r>
                <a:rPr lang="en-US" sz="1600" dirty="0"/>
                <a:t>BSEI of </a:t>
              </a:r>
              <a:r>
                <a:rPr lang="en-US" sz="1600" dirty="0" err="1"/>
                <a:t>botryoidal</a:t>
              </a:r>
              <a:r>
                <a:rPr lang="en-US" sz="1600" dirty="0"/>
                <a:t> </a:t>
              </a:r>
              <a:r>
                <a:rPr lang="en-US" sz="1600" dirty="0" err="1"/>
                <a:t>tripuhyite</a:t>
              </a:r>
              <a:r>
                <a:rPr lang="en-US" sz="1600" dirty="0"/>
                <a:t> and octahedral </a:t>
              </a:r>
              <a:r>
                <a:rPr lang="en-US" sz="1600" dirty="0" err="1"/>
                <a:t>sénarmontite</a:t>
              </a:r>
              <a:r>
                <a:rPr lang="en-US" sz="1600" dirty="0"/>
                <a:t>.  (The forms are not visible on sawed surface.)  </a:t>
              </a:r>
            </a:p>
          </p:txBody>
        </p:sp>
        <p:sp>
          <p:nvSpPr>
            <p:cNvPr id="160" name="TextBox 181"/>
            <p:cNvSpPr txBox="1">
              <a:spLocks noChangeArrowheads="1"/>
            </p:cNvSpPr>
            <p:nvPr/>
          </p:nvSpPr>
          <p:spPr bwMode="auto">
            <a:xfrm>
              <a:off x="26828097" y="38215321"/>
              <a:ext cx="2718123" cy="396316"/>
            </a:xfrm>
            <a:prstGeom prst="rect">
              <a:avLst/>
            </a:prstGeom>
            <a:noFill/>
            <a:ln w="9525">
              <a:noFill/>
              <a:miter lim="800000"/>
              <a:headEnd/>
              <a:tailEnd/>
            </a:ln>
          </p:spPr>
          <p:txBody>
            <a:bodyPr wrap="none">
              <a:spAutoFit/>
            </a:bodyPr>
            <a:lstStyle/>
            <a:p>
              <a:r>
                <a:rPr lang="en-US" sz="1600" dirty="0"/>
                <a:t>EDS report for </a:t>
              </a:r>
              <a:r>
                <a:rPr lang="en-US" sz="1600" dirty="0" err="1"/>
                <a:t>tripuhyite</a:t>
              </a:r>
              <a:r>
                <a:rPr lang="en-US" sz="1600" dirty="0"/>
                <a:t>.</a:t>
              </a:r>
            </a:p>
          </p:txBody>
        </p:sp>
      </p:grpSp>
      <p:grpSp>
        <p:nvGrpSpPr>
          <p:cNvPr id="162" name="Group 153"/>
          <p:cNvGrpSpPr>
            <a:grpSpLocks/>
          </p:cNvGrpSpPr>
          <p:nvPr/>
        </p:nvGrpSpPr>
        <p:grpSpPr bwMode="auto">
          <a:xfrm>
            <a:off x="35890200" y="15468600"/>
            <a:ext cx="2667000" cy="3124200"/>
            <a:chOff x="29108400" y="34971485"/>
            <a:chExt cx="4553527" cy="5328321"/>
          </a:xfrm>
        </p:grpSpPr>
        <p:pic>
          <p:nvPicPr>
            <p:cNvPr id="163" name="Picture 12" descr="C:\Lookout Pass\LP2-15\tripuhyiteEDS,LP2-15,tall-cr.jpg"/>
            <p:cNvPicPr>
              <a:picLocks noChangeAspect="1" noChangeArrowheads="1"/>
            </p:cNvPicPr>
            <p:nvPr/>
          </p:nvPicPr>
          <p:blipFill>
            <a:blip r:embed="rId40" cstate="print"/>
            <a:srcRect/>
            <a:stretch>
              <a:fillRect/>
            </a:stretch>
          </p:blipFill>
          <p:spPr bwMode="auto">
            <a:xfrm>
              <a:off x="29108400" y="34971485"/>
              <a:ext cx="4553527" cy="5328321"/>
            </a:xfrm>
            <a:prstGeom prst="rect">
              <a:avLst/>
            </a:prstGeom>
            <a:noFill/>
            <a:ln w="3175">
              <a:solidFill>
                <a:schemeClr val="tx1"/>
              </a:solidFill>
              <a:miter lim="800000"/>
              <a:headEnd/>
              <a:tailEnd/>
            </a:ln>
          </p:spPr>
        </p:pic>
        <p:pic>
          <p:nvPicPr>
            <p:cNvPr id="164" name="Picture 13" descr="C:\Lookout Pass\LP2-15\LP2-15tripuhyiteEDS,results.jpg"/>
            <p:cNvPicPr>
              <a:picLocks noChangeAspect="1" noChangeArrowheads="1"/>
            </p:cNvPicPr>
            <p:nvPr/>
          </p:nvPicPr>
          <p:blipFill>
            <a:blip r:embed="rId41" cstate="print"/>
            <a:srcRect/>
            <a:stretch>
              <a:fillRect/>
            </a:stretch>
          </p:blipFill>
          <p:spPr bwMode="auto">
            <a:xfrm>
              <a:off x="29184600" y="38506400"/>
              <a:ext cx="3048000" cy="1651000"/>
            </a:xfrm>
            <a:prstGeom prst="rect">
              <a:avLst/>
            </a:prstGeom>
            <a:noFill/>
            <a:ln w="9525">
              <a:noFill/>
              <a:miter lim="800000"/>
              <a:headEnd/>
              <a:tailEnd/>
            </a:ln>
          </p:spPr>
        </p:pic>
      </p:grpSp>
      <p:sp>
        <p:nvSpPr>
          <p:cNvPr id="165" name="TextBox 137"/>
          <p:cNvSpPr txBox="1">
            <a:spLocks noChangeArrowheads="1"/>
          </p:cNvSpPr>
          <p:nvPr/>
        </p:nvSpPr>
        <p:spPr bwMode="auto">
          <a:xfrm>
            <a:off x="20747038" y="15544800"/>
            <a:ext cx="6608762" cy="1293833"/>
          </a:xfrm>
          <a:prstGeom prst="rect">
            <a:avLst/>
          </a:prstGeom>
          <a:noFill/>
          <a:ln w="9525">
            <a:noFill/>
            <a:miter lim="800000"/>
            <a:headEnd/>
            <a:tailEnd/>
          </a:ln>
        </p:spPr>
        <p:txBody>
          <a:bodyPr wrap="square" lIns="77358" tIns="38680" rIns="77358" bIns="38680">
            <a:spAutoFit/>
          </a:bodyPr>
          <a:lstStyle/>
          <a:p>
            <a:r>
              <a:rPr lang="en-US" sz="2800" dirty="0">
                <a:latin typeface="Franklin Gothic Medium Cond" pitchFamily="34" charset="0"/>
              </a:rPr>
              <a:t>SÉNARMONTITE,  </a:t>
            </a:r>
            <a:r>
              <a:rPr lang="en-US" sz="2800" dirty="0" smtClean="0">
                <a:latin typeface="Franklin Gothic Medium Cond" pitchFamily="34" charset="0"/>
              </a:rPr>
              <a:t>BARITE</a:t>
            </a:r>
            <a:r>
              <a:rPr lang="en-US" sz="2800" dirty="0">
                <a:latin typeface="Franklin Gothic Medium Cond" pitchFamily="34" charset="0"/>
              </a:rPr>
              <a:t>,  AND   CELESTINE</a:t>
            </a:r>
          </a:p>
          <a:p>
            <a:r>
              <a:rPr lang="en-US" sz="5100" dirty="0">
                <a:latin typeface="Franklin Gothic Medium Cond" pitchFamily="34" charset="0"/>
              </a:rPr>
              <a:t> </a:t>
            </a:r>
            <a:r>
              <a:rPr lang="en-US" sz="5100" dirty="0" smtClean="0">
                <a:latin typeface="Franklin Gothic Medium Cond" pitchFamily="34" charset="0"/>
              </a:rPr>
              <a:t> </a:t>
            </a:r>
            <a:endParaRPr lang="en-US" sz="5100" dirty="0">
              <a:latin typeface="Franklin Gothic Medium Cond" pitchFamily="34" charset="0"/>
            </a:endParaRPr>
          </a:p>
        </p:txBody>
      </p:sp>
      <p:sp>
        <p:nvSpPr>
          <p:cNvPr id="166" name="TextBox 139"/>
          <p:cNvSpPr txBox="1">
            <a:spLocks noChangeArrowheads="1"/>
          </p:cNvSpPr>
          <p:nvPr/>
        </p:nvSpPr>
        <p:spPr bwMode="auto">
          <a:xfrm>
            <a:off x="19964400" y="19050000"/>
            <a:ext cx="2743200" cy="1555443"/>
          </a:xfrm>
          <a:prstGeom prst="rect">
            <a:avLst/>
          </a:prstGeom>
          <a:noFill/>
          <a:ln w="9525">
            <a:noFill/>
            <a:miter lim="800000"/>
            <a:headEnd/>
            <a:tailEnd/>
          </a:ln>
        </p:spPr>
        <p:txBody>
          <a:bodyPr wrap="square" lIns="77358" tIns="38680" rIns="77358" bIns="38680">
            <a:spAutoFit/>
          </a:bodyPr>
          <a:lstStyle/>
          <a:p>
            <a:r>
              <a:rPr lang="en-US" sz="1600" dirty="0"/>
              <a:t>These three </a:t>
            </a:r>
            <a:r>
              <a:rPr lang="en-US" sz="1600" dirty="0" smtClean="0"/>
              <a:t>minerals in com-</a:t>
            </a:r>
            <a:r>
              <a:rPr lang="en-US" sz="1600" dirty="0" err="1" smtClean="0"/>
              <a:t>bination</a:t>
            </a:r>
            <a:r>
              <a:rPr lang="en-US" sz="1600" dirty="0" smtClean="0"/>
              <a:t> form a </a:t>
            </a:r>
            <a:r>
              <a:rPr lang="en-US" sz="1600" dirty="0" err="1"/>
              <a:t>pseudomorph</a:t>
            </a:r>
            <a:r>
              <a:rPr lang="en-US" sz="1600" dirty="0"/>
              <a:t> after a single </a:t>
            </a:r>
            <a:r>
              <a:rPr lang="en-US" sz="1600" dirty="0" err="1" smtClean="0"/>
              <a:t>parapierrotite</a:t>
            </a:r>
            <a:r>
              <a:rPr lang="en-US" sz="1600" dirty="0" smtClean="0"/>
              <a:t> crystal (below). </a:t>
            </a:r>
            <a:r>
              <a:rPr lang="en-US" sz="1600" dirty="0"/>
              <a:t>See BSEI at right for close-up of </a:t>
            </a:r>
            <a:r>
              <a:rPr lang="en-US" sz="1600" dirty="0" smtClean="0"/>
              <a:t>area in yellow </a:t>
            </a:r>
            <a:r>
              <a:rPr lang="en-US" sz="1600" dirty="0"/>
              <a:t>box.</a:t>
            </a:r>
          </a:p>
        </p:txBody>
      </p:sp>
      <p:grpSp>
        <p:nvGrpSpPr>
          <p:cNvPr id="167" name="Group 157"/>
          <p:cNvGrpSpPr>
            <a:grpSpLocks/>
          </p:cNvGrpSpPr>
          <p:nvPr/>
        </p:nvGrpSpPr>
        <p:grpSpPr bwMode="auto">
          <a:xfrm>
            <a:off x="22631400" y="16764008"/>
            <a:ext cx="3048000" cy="3726590"/>
            <a:chOff x="2210270" y="34098742"/>
            <a:chExt cx="4110797" cy="4363911"/>
          </a:xfrm>
        </p:grpSpPr>
        <p:pic>
          <p:nvPicPr>
            <p:cNvPr id="168" name="Picture 51" descr="C:\Lookout Pass\analyses\King06\King06b-2-500x,B&amp;S.jpg"/>
            <p:cNvPicPr>
              <a:picLocks noChangeAspect="1" noChangeArrowheads="1"/>
            </p:cNvPicPr>
            <p:nvPr/>
          </p:nvPicPr>
          <p:blipFill>
            <a:blip r:embed="rId42" cstate="print"/>
            <a:srcRect/>
            <a:stretch>
              <a:fillRect/>
            </a:stretch>
          </p:blipFill>
          <p:spPr bwMode="auto">
            <a:xfrm>
              <a:off x="2314906" y="34098742"/>
              <a:ext cx="3286771" cy="3390796"/>
            </a:xfrm>
            <a:prstGeom prst="rect">
              <a:avLst/>
            </a:prstGeom>
            <a:noFill/>
            <a:ln w="9525">
              <a:noFill/>
              <a:miter lim="800000"/>
              <a:headEnd/>
              <a:tailEnd/>
            </a:ln>
          </p:spPr>
        </p:pic>
        <p:sp>
          <p:nvSpPr>
            <p:cNvPr id="169" name="TextBox 148"/>
            <p:cNvSpPr txBox="1">
              <a:spLocks noChangeArrowheads="1"/>
            </p:cNvSpPr>
            <p:nvPr/>
          </p:nvSpPr>
          <p:spPr bwMode="auto">
            <a:xfrm>
              <a:off x="2210270" y="37489539"/>
              <a:ext cx="4110797" cy="973114"/>
            </a:xfrm>
            <a:prstGeom prst="rect">
              <a:avLst/>
            </a:prstGeom>
            <a:noFill/>
            <a:ln w="9525">
              <a:noFill/>
              <a:miter lim="800000"/>
              <a:headEnd/>
              <a:tailEnd/>
            </a:ln>
          </p:spPr>
          <p:txBody>
            <a:bodyPr wrap="square">
              <a:spAutoFit/>
            </a:bodyPr>
            <a:lstStyle/>
            <a:p>
              <a:r>
                <a:rPr lang="en-US" sz="1600" dirty="0"/>
                <a:t>BSEI showing location of the </a:t>
              </a:r>
              <a:r>
                <a:rPr lang="en-US" sz="1600" dirty="0" err="1"/>
                <a:t>sénarmontite</a:t>
              </a:r>
              <a:r>
                <a:rPr lang="en-US" sz="1600" dirty="0"/>
                <a:t> (S) and </a:t>
              </a:r>
              <a:r>
                <a:rPr lang="en-US" sz="1600" dirty="0" smtClean="0"/>
                <a:t>barite </a:t>
              </a:r>
              <a:r>
                <a:rPr lang="en-US" sz="1600" dirty="0"/>
                <a:t>(B) crystals tested.</a:t>
              </a:r>
            </a:p>
          </p:txBody>
        </p:sp>
      </p:grpSp>
      <p:sp>
        <p:nvSpPr>
          <p:cNvPr id="170" name="TextBox 151"/>
          <p:cNvSpPr txBox="1">
            <a:spLocks noChangeArrowheads="1"/>
          </p:cNvSpPr>
          <p:nvPr/>
        </p:nvSpPr>
        <p:spPr bwMode="auto">
          <a:xfrm>
            <a:off x="25603200" y="19534336"/>
            <a:ext cx="2667000" cy="1801664"/>
          </a:xfrm>
          <a:prstGeom prst="rect">
            <a:avLst/>
          </a:prstGeom>
          <a:noFill/>
          <a:ln w="9525">
            <a:noFill/>
            <a:miter lim="800000"/>
            <a:headEnd/>
            <a:tailEnd/>
          </a:ln>
        </p:spPr>
        <p:txBody>
          <a:bodyPr wrap="square" lIns="77358" tIns="38680" rIns="77358" bIns="38680">
            <a:spAutoFit/>
          </a:bodyPr>
          <a:lstStyle/>
          <a:p>
            <a:r>
              <a:rPr lang="en-US" sz="1600" dirty="0"/>
              <a:t>Dominance of </a:t>
            </a:r>
            <a:r>
              <a:rPr lang="en-US" sz="1600" dirty="0" err="1"/>
              <a:t>Sr</a:t>
            </a:r>
            <a:r>
              <a:rPr lang="en-US" sz="1600" dirty="0"/>
              <a:t> over </a:t>
            </a:r>
            <a:r>
              <a:rPr lang="en-US" sz="1600" dirty="0" err="1"/>
              <a:t>Ba</a:t>
            </a:r>
            <a:r>
              <a:rPr lang="en-US" sz="1600" dirty="0"/>
              <a:t> in this EDS report for the </a:t>
            </a:r>
            <a:r>
              <a:rPr lang="en-US" sz="1600" dirty="0" err="1"/>
              <a:t>sénarmontite</a:t>
            </a:r>
            <a:r>
              <a:rPr lang="en-US" sz="1600" dirty="0"/>
              <a:t>-dominated matrix is best explained by presence of </a:t>
            </a:r>
            <a:r>
              <a:rPr lang="en-US" sz="1600" dirty="0" err="1"/>
              <a:t>celestine</a:t>
            </a:r>
            <a:r>
              <a:rPr lang="en-US" sz="1600" dirty="0"/>
              <a:t> (not visible). However, no sulfur was registered at this spot.</a:t>
            </a:r>
          </a:p>
        </p:txBody>
      </p:sp>
      <p:pic>
        <p:nvPicPr>
          <p:cNvPr id="171" name="Picture 4" descr="C:\Lookout Pass\analyses\King06\King06-1-50x,w-outline.jpg"/>
          <p:cNvPicPr>
            <a:picLocks noChangeAspect="1" noChangeArrowheads="1"/>
          </p:cNvPicPr>
          <p:nvPr/>
        </p:nvPicPr>
        <p:blipFill>
          <a:blip r:embed="rId43" cstate="print"/>
          <a:srcRect/>
          <a:stretch>
            <a:fillRect/>
          </a:stretch>
        </p:blipFill>
        <p:spPr bwMode="auto">
          <a:xfrm>
            <a:off x="20142209" y="16764000"/>
            <a:ext cx="2108191" cy="2209800"/>
          </a:xfrm>
          <a:prstGeom prst="rect">
            <a:avLst/>
          </a:prstGeom>
          <a:noFill/>
          <a:ln w="9525">
            <a:noFill/>
            <a:miter lim="800000"/>
            <a:headEnd/>
            <a:tailEnd/>
          </a:ln>
        </p:spPr>
      </p:pic>
      <p:grpSp>
        <p:nvGrpSpPr>
          <p:cNvPr id="172" name="Group 132"/>
          <p:cNvGrpSpPr>
            <a:grpSpLocks/>
          </p:cNvGrpSpPr>
          <p:nvPr/>
        </p:nvGrpSpPr>
        <p:grpSpPr bwMode="auto">
          <a:xfrm>
            <a:off x="24357013" y="21656397"/>
            <a:ext cx="2160587" cy="3184804"/>
            <a:chOff x="7086600" y="36057359"/>
            <a:chExt cx="3990542" cy="6048893"/>
          </a:xfrm>
        </p:grpSpPr>
        <p:grpSp>
          <p:nvGrpSpPr>
            <p:cNvPr id="173" name="Group 159"/>
            <p:cNvGrpSpPr>
              <a:grpSpLocks/>
            </p:cNvGrpSpPr>
            <p:nvPr/>
          </p:nvGrpSpPr>
          <p:grpSpPr bwMode="auto">
            <a:xfrm>
              <a:off x="7086600" y="36057359"/>
              <a:ext cx="3990542" cy="6048893"/>
              <a:chOff x="17017682" y="33237959"/>
              <a:chExt cx="3990542" cy="6048893"/>
            </a:xfrm>
          </p:grpSpPr>
          <p:pic>
            <p:nvPicPr>
              <p:cNvPr id="175" name="Picture 52" descr="C:\Lookout Pass\analyses\King06\EDSBaryte-xtl.jpg"/>
              <p:cNvPicPr>
                <a:picLocks noChangeAspect="1" noChangeArrowheads="1"/>
              </p:cNvPicPr>
              <p:nvPr/>
            </p:nvPicPr>
            <p:blipFill>
              <a:blip r:embed="rId44" cstate="print"/>
              <a:srcRect/>
              <a:stretch>
                <a:fillRect/>
              </a:stretch>
            </p:blipFill>
            <p:spPr bwMode="auto">
              <a:xfrm>
                <a:off x="17017682" y="33237959"/>
                <a:ext cx="3990542" cy="4891077"/>
              </a:xfrm>
              <a:prstGeom prst="rect">
                <a:avLst/>
              </a:prstGeom>
              <a:noFill/>
              <a:ln w="3175">
                <a:solidFill>
                  <a:schemeClr val="tx1"/>
                </a:solidFill>
                <a:miter lim="800000"/>
                <a:headEnd/>
                <a:tailEnd/>
              </a:ln>
            </p:spPr>
          </p:pic>
          <p:sp>
            <p:nvSpPr>
              <p:cNvPr id="176" name="TextBox 150"/>
              <p:cNvSpPr txBox="1">
                <a:spLocks noChangeArrowheads="1"/>
              </p:cNvSpPr>
              <p:nvPr/>
            </p:nvSpPr>
            <p:spPr bwMode="auto">
              <a:xfrm>
                <a:off x="17208265" y="38176190"/>
                <a:ext cx="3581403" cy="1110662"/>
              </a:xfrm>
              <a:prstGeom prst="rect">
                <a:avLst/>
              </a:prstGeom>
              <a:noFill/>
              <a:ln w="9525">
                <a:noFill/>
                <a:miter lim="800000"/>
                <a:headEnd/>
                <a:tailEnd/>
              </a:ln>
            </p:spPr>
            <p:txBody>
              <a:bodyPr>
                <a:spAutoFit/>
              </a:bodyPr>
              <a:lstStyle/>
              <a:p>
                <a:r>
                  <a:rPr lang="en-US" sz="1600" dirty="0"/>
                  <a:t>EDS report for </a:t>
                </a:r>
                <a:r>
                  <a:rPr lang="en-US" sz="1600" dirty="0" smtClean="0"/>
                  <a:t>barite </a:t>
                </a:r>
                <a:r>
                  <a:rPr lang="en-US" sz="1600" dirty="0"/>
                  <a:t>(see BSEI).</a:t>
                </a:r>
              </a:p>
            </p:txBody>
          </p:sp>
        </p:grpSp>
        <p:pic>
          <p:nvPicPr>
            <p:cNvPr id="174" name="Picture 16" descr="C:\Lookout Pass\LP2-30\baryteKing06EDS,LP2-30,results.jpg"/>
            <p:cNvPicPr>
              <a:picLocks noChangeAspect="1" noChangeArrowheads="1"/>
            </p:cNvPicPr>
            <p:nvPr/>
          </p:nvPicPr>
          <p:blipFill>
            <a:blip r:embed="rId45" cstate="print"/>
            <a:srcRect/>
            <a:stretch>
              <a:fillRect/>
            </a:stretch>
          </p:blipFill>
          <p:spPr bwMode="auto">
            <a:xfrm>
              <a:off x="7162800" y="39501172"/>
              <a:ext cx="2647689" cy="1302539"/>
            </a:xfrm>
            <a:prstGeom prst="rect">
              <a:avLst/>
            </a:prstGeom>
            <a:noFill/>
            <a:ln w="9525">
              <a:noFill/>
              <a:miter lim="800000"/>
              <a:headEnd/>
              <a:tailEnd/>
            </a:ln>
          </p:spPr>
        </p:pic>
      </p:grpSp>
      <p:grpSp>
        <p:nvGrpSpPr>
          <p:cNvPr id="177" name="Group 166"/>
          <p:cNvGrpSpPr>
            <a:grpSpLocks/>
          </p:cNvGrpSpPr>
          <p:nvPr/>
        </p:nvGrpSpPr>
        <p:grpSpPr bwMode="auto">
          <a:xfrm>
            <a:off x="21056601" y="21647645"/>
            <a:ext cx="2565399" cy="3193553"/>
            <a:chOff x="1302286" y="31118057"/>
            <a:chExt cx="3356059" cy="5155050"/>
          </a:xfrm>
        </p:grpSpPr>
        <p:sp>
          <p:nvSpPr>
            <p:cNvPr id="178" name="TextBox 149"/>
            <p:cNvSpPr txBox="1">
              <a:spLocks noChangeArrowheads="1"/>
            </p:cNvSpPr>
            <p:nvPr/>
          </p:nvSpPr>
          <p:spPr bwMode="auto">
            <a:xfrm>
              <a:off x="1302286" y="35352109"/>
              <a:ext cx="3356059" cy="920998"/>
            </a:xfrm>
            <a:prstGeom prst="rect">
              <a:avLst/>
            </a:prstGeom>
            <a:noFill/>
            <a:ln w="9525">
              <a:noFill/>
              <a:miter lim="800000"/>
              <a:headEnd/>
              <a:tailEnd/>
            </a:ln>
          </p:spPr>
          <p:txBody>
            <a:bodyPr lIns="77358" tIns="38680" rIns="77358" bIns="38680">
              <a:spAutoFit/>
            </a:bodyPr>
            <a:lstStyle/>
            <a:p>
              <a:r>
                <a:rPr lang="en-US" sz="1600" dirty="0"/>
                <a:t>EDS report for </a:t>
              </a:r>
              <a:r>
                <a:rPr lang="en-US" sz="1600" dirty="0" err="1" smtClean="0"/>
                <a:t>sénarmontite</a:t>
              </a:r>
              <a:r>
                <a:rPr lang="en-US" sz="1600" dirty="0" smtClean="0"/>
                <a:t> </a:t>
              </a:r>
              <a:r>
                <a:rPr lang="en-US" sz="1600" dirty="0"/>
                <a:t>(see BSEI).</a:t>
              </a:r>
            </a:p>
          </p:txBody>
        </p:sp>
        <p:grpSp>
          <p:nvGrpSpPr>
            <p:cNvPr id="179" name="Group 138"/>
            <p:cNvGrpSpPr>
              <a:grpSpLocks/>
            </p:cNvGrpSpPr>
            <p:nvPr/>
          </p:nvGrpSpPr>
          <p:grpSpPr bwMode="auto">
            <a:xfrm>
              <a:off x="1534886" y="31118057"/>
              <a:ext cx="2757949" cy="4171033"/>
              <a:chOff x="2209801" y="36419745"/>
              <a:chExt cx="3643036" cy="4883160"/>
            </a:xfrm>
          </p:grpSpPr>
          <p:pic>
            <p:nvPicPr>
              <p:cNvPr id="180" name="Picture 19" descr="C:\Lookout Pass\analyses\King06\EDS6bHighDensity(Senamontite).jpg"/>
              <p:cNvPicPr>
                <a:picLocks noChangeAspect="1" noChangeArrowheads="1"/>
              </p:cNvPicPr>
              <p:nvPr/>
            </p:nvPicPr>
            <p:blipFill>
              <a:blip r:embed="rId46" cstate="print"/>
              <a:srcRect/>
              <a:stretch>
                <a:fillRect/>
              </a:stretch>
            </p:blipFill>
            <p:spPr bwMode="auto">
              <a:xfrm>
                <a:off x="2209801" y="36419745"/>
                <a:ext cx="3643036" cy="4883160"/>
              </a:xfrm>
              <a:prstGeom prst="rect">
                <a:avLst/>
              </a:prstGeom>
              <a:noFill/>
              <a:ln w="9525">
                <a:solidFill>
                  <a:schemeClr val="tx1"/>
                </a:solidFill>
                <a:miter lim="800000"/>
                <a:headEnd/>
                <a:tailEnd/>
              </a:ln>
            </p:spPr>
          </p:pic>
          <p:pic>
            <p:nvPicPr>
              <p:cNvPr id="181" name="Picture 20" descr="C:\Lookout Pass\analyses\King06\EDS6bHighDensity(Senamontite),results.jpg"/>
              <p:cNvPicPr>
                <a:picLocks noChangeAspect="1" noChangeArrowheads="1"/>
              </p:cNvPicPr>
              <p:nvPr/>
            </p:nvPicPr>
            <p:blipFill>
              <a:blip r:embed="rId47" cstate="print"/>
              <a:srcRect/>
              <a:stretch>
                <a:fillRect/>
              </a:stretch>
            </p:blipFill>
            <p:spPr bwMode="auto">
              <a:xfrm>
                <a:off x="2253690" y="39861650"/>
                <a:ext cx="2438400" cy="1153245"/>
              </a:xfrm>
              <a:prstGeom prst="rect">
                <a:avLst/>
              </a:prstGeom>
              <a:noFill/>
              <a:ln w="9525">
                <a:noFill/>
                <a:miter lim="800000"/>
                <a:headEnd/>
                <a:tailEnd/>
              </a:ln>
            </p:spPr>
          </p:pic>
        </p:grpSp>
      </p:grpSp>
      <p:grpSp>
        <p:nvGrpSpPr>
          <p:cNvPr id="182" name="Group 156"/>
          <p:cNvGrpSpPr>
            <a:grpSpLocks/>
          </p:cNvGrpSpPr>
          <p:nvPr/>
        </p:nvGrpSpPr>
        <p:grpSpPr bwMode="auto">
          <a:xfrm>
            <a:off x="25603200" y="16764000"/>
            <a:ext cx="2362200" cy="2743200"/>
            <a:chOff x="11264985" y="34594800"/>
            <a:chExt cx="4279815" cy="4740235"/>
          </a:xfrm>
        </p:grpSpPr>
        <p:pic>
          <p:nvPicPr>
            <p:cNvPr id="183" name="Picture 14" descr="C:\Lookout Pass\analyses\King06\celestineEDS,LP2-30-long-cr-r.jpg"/>
            <p:cNvPicPr>
              <a:picLocks noChangeAspect="1" noChangeArrowheads="1"/>
            </p:cNvPicPr>
            <p:nvPr/>
          </p:nvPicPr>
          <p:blipFill>
            <a:blip r:embed="rId48" cstate="print"/>
            <a:srcRect/>
            <a:stretch>
              <a:fillRect/>
            </a:stretch>
          </p:blipFill>
          <p:spPr bwMode="auto">
            <a:xfrm>
              <a:off x="11264985" y="34594800"/>
              <a:ext cx="4279815" cy="4740235"/>
            </a:xfrm>
            <a:prstGeom prst="rect">
              <a:avLst/>
            </a:prstGeom>
            <a:noFill/>
            <a:ln w="3175">
              <a:solidFill>
                <a:schemeClr val="tx1"/>
              </a:solidFill>
              <a:miter lim="800000"/>
              <a:headEnd/>
              <a:tailEnd/>
            </a:ln>
          </p:spPr>
        </p:pic>
        <p:pic>
          <p:nvPicPr>
            <p:cNvPr id="184" name="Picture 15" descr="C:\Lookout Pass\analyses\King06\celestineEDS-pr.jpg"/>
            <p:cNvPicPr>
              <a:picLocks noChangeAspect="1" noChangeArrowheads="1"/>
            </p:cNvPicPr>
            <p:nvPr/>
          </p:nvPicPr>
          <p:blipFill>
            <a:blip r:embed="rId49" cstate="print"/>
            <a:srcRect/>
            <a:stretch>
              <a:fillRect/>
            </a:stretch>
          </p:blipFill>
          <p:spPr bwMode="auto">
            <a:xfrm>
              <a:off x="11353800" y="37642800"/>
              <a:ext cx="2993413" cy="1600200"/>
            </a:xfrm>
            <a:prstGeom prst="rect">
              <a:avLst/>
            </a:prstGeom>
            <a:noFill/>
            <a:ln w="9525">
              <a:noFill/>
              <a:miter lim="800000"/>
              <a:headEnd/>
              <a:tailEnd/>
            </a:ln>
          </p:spPr>
        </p:pic>
      </p:grpSp>
      <p:sp>
        <p:nvSpPr>
          <p:cNvPr id="185" name="Rectangle 155"/>
          <p:cNvSpPr>
            <a:spLocks noChangeArrowheads="1"/>
          </p:cNvSpPr>
          <p:nvPr/>
        </p:nvSpPr>
        <p:spPr bwMode="auto">
          <a:xfrm>
            <a:off x="21049015" y="15621000"/>
            <a:ext cx="1201385" cy="862946"/>
          </a:xfrm>
          <a:prstGeom prst="rect">
            <a:avLst/>
          </a:prstGeom>
          <a:noFill/>
          <a:ln w="9525">
            <a:noFill/>
            <a:miter lim="800000"/>
            <a:headEnd/>
            <a:tailEnd/>
          </a:ln>
        </p:spPr>
        <p:txBody>
          <a:bodyPr wrap="none" lIns="77358" tIns="38680" rIns="77358" bIns="38680">
            <a:spAutoFit/>
          </a:bodyPr>
          <a:lstStyle/>
          <a:p>
            <a:r>
              <a:rPr lang="en-US" sz="5100" dirty="0">
                <a:latin typeface="Franklin Gothic Medium Cond" pitchFamily="34" charset="0"/>
              </a:rPr>
              <a:t>  </a:t>
            </a:r>
            <a:r>
              <a:rPr lang="en-US" sz="2800" dirty="0">
                <a:latin typeface="Franklin Gothic Medium Cond" pitchFamily="34" charset="0"/>
              </a:rPr>
              <a:t>Sb</a:t>
            </a:r>
            <a:r>
              <a:rPr lang="en-US" sz="2800" baseline="-25000" dirty="0">
                <a:latin typeface="Franklin Gothic Medium Cond" pitchFamily="34" charset="0"/>
              </a:rPr>
              <a:t>2</a:t>
            </a:r>
            <a:r>
              <a:rPr lang="en-US" sz="2800" dirty="0">
                <a:latin typeface="Franklin Gothic Medium Cond" pitchFamily="34" charset="0"/>
              </a:rPr>
              <a:t>O</a:t>
            </a:r>
            <a:r>
              <a:rPr lang="en-US" sz="2800" baseline="-25000" dirty="0">
                <a:latin typeface="Franklin Gothic Medium Cond" pitchFamily="34" charset="0"/>
              </a:rPr>
              <a:t>3</a:t>
            </a:r>
            <a:endParaRPr lang="en-US" sz="2800" dirty="0">
              <a:latin typeface="Franklin Gothic Medium Cond" pitchFamily="34" charset="0"/>
            </a:endParaRPr>
          </a:p>
        </p:txBody>
      </p:sp>
      <p:sp>
        <p:nvSpPr>
          <p:cNvPr id="186" name="Rectangle 163"/>
          <p:cNvSpPr>
            <a:spLocks noChangeArrowheads="1"/>
          </p:cNvSpPr>
          <p:nvPr/>
        </p:nvSpPr>
        <p:spPr bwMode="auto">
          <a:xfrm>
            <a:off x="23012400" y="15925800"/>
            <a:ext cx="1371600" cy="509003"/>
          </a:xfrm>
          <a:prstGeom prst="rect">
            <a:avLst/>
          </a:prstGeom>
          <a:noFill/>
          <a:ln w="9525">
            <a:noFill/>
            <a:miter lim="800000"/>
            <a:headEnd/>
            <a:tailEnd/>
          </a:ln>
        </p:spPr>
        <p:txBody>
          <a:bodyPr wrap="square" lIns="77358" tIns="38680" rIns="77358" bIns="38680">
            <a:spAutoFit/>
          </a:bodyPr>
          <a:lstStyle/>
          <a:p>
            <a:r>
              <a:rPr lang="en-US" sz="2800" dirty="0">
                <a:latin typeface="Franklin Gothic Medium Cond" pitchFamily="34" charset="0"/>
              </a:rPr>
              <a:t>BaSO</a:t>
            </a:r>
            <a:r>
              <a:rPr lang="en-US" sz="2800" baseline="-25000" dirty="0">
                <a:latin typeface="Franklin Gothic Medium Cond" pitchFamily="34" charset="0"/>
              </a:rPr>
              <a:t>4</a:t>
            </a:r>
            <a:endParaRPr lang="en-US" sz="2800" dirty="0">
              <a:latin typeface="Franklin Gothic Medium Cond" pitchFamily="34" charset="0"/>
            </a:endParaRPr>
          </a:p>
        </p:txBody>
      </p:sp>
      <p:sp>
        <p:nvSpPr>
          <p:cNvPr id="187" name="Rectangle 167"/>
          <p:cNvSpPr>
            <a:spLocks noChangeArrowheads="1"/>
          </p:cNvSpPr>
          <p:nvPr/>
        </p:nvSpPr>
        <p:spPr bwMode="auto">
          <a:xfrm>
            <a:off x="25298400" y="15925800"/>
            <a:ext cx="1371600" cy="509003"/>
          </a:xfrm>
          <a:prstGeom prst="rect">
            <a:avLst/>
          </a:prstGeom>
          <a:noFill/>
          <a:ln w="9525">
            <a:noFill/>
            <a:miter lim="800000"/>
            <a:headEnd/>
            <a:tailEnd/>
          </a:ln>
        </p:spPr>
        <p:txBody>
          <a:bodyPr wrap="square" lIns="77358" tIns="38680" rIns="77358" bIns="38680">
            <a:spAutoFit/>
          </a:bodyPr>
          <a:lstStyle/>
          <a:p>
            <a:r>
              <a:rPr lang="en-US" sz="2800" dirty="0" smtClean="0">
                <a:latin typeface="Franklin Gothic Medium Cond" pitchFamily="34" charset="0"/>
              </a:rPr>
              <a:t>SrSO</a:t>
            </a:r>
            <a:r>
              <a:rPr lang="en-US" sz="2800" baseline="-25000" dirty="0" smtClean="0">
                <a:latin typeface="Franklin Gothic Medium Cond" pitchFamily="34" charset="0"/>
              </a:rPr>
              <a:t>4 </a:t>
            </a:r>
            <a:endParaRPr lang="en-US" sz="2800" dirty="0">
              <a:latin typeface="Franklin Gothic Medium Cond" pitchFamily="34" charset="0"/>
            </a:endParaRPr>
          </a:p>
        </p:txBody>
      </p:sp>
      <p:pic>
        <p:nvPicPr>
          <p:cNvPr id="189" name="Picture 39" descr="C:\Lookout Pass\LP2-5\LP2-5two-mins,fov4.0-r2.jpg"/>
          <p:cNvPicPr>
            <a:picLocks noChangeAspect="1" noChangeArrowheads="1"/>
          </p:cNvPicPr>
          <p:nvPr/>
        </p:nvPicPr>
        <p:blipFill>
          <a:blip r:embed="rId50" cstate="print"/>
          <a:srcRect/>
          <a:stretch>
            <a:fillRect/>
          </a:stretch>
        </p:blipFill>
        <p:spPr bwMode="auto">
          <a:xfrm>
            <a:off x="45982122" y="13106400"/>
            <a:ext cx="3395478" cy="2914489"/>
          </a:xfrm>
          <a:prstGeom prst="rect">
            <a:avLst/>
          </a:prstGeom>
          <a:noFill/>
          <a:ln w="9525">
            <a:noFill/>
            <a:miter lim="800000"/>
            <a:headEnd/>
            <a:tailEnd/>
          </a:ln>
        </p:spPr>
      </p:pic>
      <p:sp>
        <p:nvSpPr>
          <p:cNvPr id="191" name="TextBox 120"/>
          <p:cNvSpPr txBox="1">
            <a:spLocks noChangeArrowheads="1"/>
          </p:cNvSpPr>
          <p:nvPr/>
        </p:nvSpPr>
        <p:spPr bwMode="auto">
          <a:xfrm>
            <a:off x="45415200" y="16078200"/>
            <a:ext cx="4953000" cy="1323439"/>
          </a:xfrm>
          <a:prstGeom prst="rect">
            <a:avLst/>
          </a:prstGeom>
          <a:noFill/>
          <a:ln w="9525">
            <a:noFill/>
            <a:miter lim="800000"/>
            <a:headEnd/>
            <a:tailEnd/>
          </a:ln>
        </p:spPr>
        <p:txBody>
          <a:bodyPr wrap="square">
            <a:spAutoFit/>
          </a:bodyPr>
          <a:lstStyle/>
          <a:p>
            <a:r>
              <a:rPr lang="en-US" sz="1600" dirty="0"/>
              <a:t>This </a:t>
            </a:r>
            <a:r>
              <a:rPr lang="en-US" sz="1600" dirty="0" err="1"/>
              <a:t>botryoidal</a:t>
            </a:r>
            <a:r>
              <a:rPr lang="en-US" sz="1600" dirty="0"/>
              <a:t> patch of iron oxide lies in a </a:t>
            </a:r>
            <a:r>
              <a:rPr lang="en-US" sz="1600" dirty="0" err="1"/>
              <a:t>vug</a:t>
            </a:r>
            <a:r>
              <a:rPr lang="en-US" sz="1600" dirty="0"/>
              <a:t> in chert lined by </a:t>
            </a:r>
            <a:r>
              <a:rPr lang="en-US" sz="1600" dirty="0" err="1"/>
              <a:t>drusy</a:t>
            </a:r>
            <a:r>
              <a:rPr lang="en-US" sz="1600" dirty="0"/>
              <a:t> quartz. Identification is based on EDS and the reddish color of very finely-divided material on the quartz. </a:t>
            </a:r>
            <a:r>
              <a:rPr lang="en-US" sz="1600" dirty="0" smtClean="0"/>
              <a:t>Distinguished </a:t>
            </a:r>
            <a:r>
              <a:rPr lang="en-US" sz="1600" dirty="0"/>
              <a:t>from </a:t>
            </a:r>
            <a:r>
              <a:rPr lang="en-US" sz="1600" dirty="0" err="1"/>
              <a:t>avicennite</a:t>
            </a:r>
            <a:r>
              <a:rPr lang="en-US" sz="1600" dirty="0"/>
              <a:t> by its </a:t>
            </a:r>
            <a:r>
              <a:rPr lang="en-US" sz="1600" dirty="0" err="1"/>
              <a:t>botryoidal</a:t>
            </a:r>
            <a:r>
              <a:rPr lang="en-US" sz="1600" dirty="0"/>
              <a:t> habit and brilliant metallic luster. FOV 3.0 mm.</a:t>
            </a:r>
          </a:p>
        </p:txBody>
      </p:sp>
      <p:grpSp>
        <p:nvGrpSpPr>
          <p:cNvPr id="204" name="Group 203"/>
          <p:cNvGrpSpPr/>
          <p:nvPr/>
        </p:nvGrpSpPr>
        <p:grpSpPr>
          <a:xfrm>
            <a:off x="45948600" y="12496800"/>
            <a:ext cx="3276600" cy="523220"/>
            <a:chOff x="38709600" y="16154400"/>
            <a:chExt cx="3276600" cy="523220"/>
          </a:xfrm>
        </p:grpSpPr>
        <p:sp>
          <p:nvSpPr>
            <p:cNvPr id="190" name="TextBox 119"/>
            <p:cNvSpPr txBox="1">
              <a:spLocks noChangeArrowheads="1"/>
            </p:cNvSpPr>
            <p:nvPr/>
          </p:nvSpPr>
          <p:spPr bwMode="auto">
            <a:xfrm>
              <a:off x="38709600" y="16154400"/>
              <a:ext cx="2133600" cy="523220"/>
            </a:xfrm>
            <a:prstGeom prst="rect">
              <a:avLst/>
            </a:prstGeom>
            <a:noFill/>
            <a:ln w="9525">
              <a:noFill/>
              <a:miter lim="800000"/>
              <a:headEnd/>
              <a:tailEnd/>
            </a:ln>
          </p:spPr>
          <p:txBody>
            <a:bodyPr wrap="square">
              <a:spAutoFit/>
            </a:bodyPr>
            <a:lstStyle/>
            <a:p>
              <a:r>
                <a:rPr lang="en-US" sz="2800" dirty="0">
                  <a:latin typeface="Franklin Gothic Medium Cond" pitchFamily="34" charset="0"/>
                </a:rPr>
                <a:t>     HEMATITE --  </a:t>
              </a:r>
            </a:p>
          </p:txBody>
        </p:sp>
        <p:sp>
          <p:nvSpPr>
            <p:cNvPr id="192" name="Rectangle 154"/>
            <p:cNvSpPr>
              <a:spLocks noChangeArrowheads="1"/>
            </p:cNvSpPr>
            <p:nvPr/>
          </p:nvSpPr>
          <p:spPr bwMode="auto">
            <a:xfrm>
              <a:off x="40651765" y="16154400"/>
              <a:ext cx="1334435" cy="509003"/>
            </a:xfrm>
            <a:prstGeom prst="rect">
              <a:avLst/>
            </a:prstGeom>
            <a:noFill/>
            <a:ln w="9525">
              <a:noFill/>
              <a:miter lim="800000"/>
              <a:headEnd/>
              <a:tailEnd/>
            </a:ln>
          </p:spPr>
          <p:txBody>
            <a:bodyPr wrap="none" lIns="77358" tIns="38680" rIns="77358" bIns="38680">
              <a:spAutoFit/>
            </a:bodyPr>
            <a:lstStyle/>
            <a:p>
              <a:r>
                <a:rPr lang="en-US" sz="2800" dirty="0">
                  <a:latin typeface="Franklin Gothic Medium Cond" pitchFamily="34" charset="0"/>
                </a:rPr>
                <a:t> </a:t>
              </a:r>
              <a:r>
                <a:rPr lang="el-GR" sz="2800" dirty="0">
                  <a:latin typeface="Franklin Gothic Medium Cond" pitchFamily="34" charset="0"/>
                </a:rPr>
                <a:t>α-</a:t>
              </a:r>
              <a:r>
                <a:rPr lang="en-US" sz="2800" dirty="0">
                  <a:latin typeface="Franklin Gothic Medium Cond" pitchFamily="34" charset="0"/>
                </a:rPr>
                <a:t>Fe</a:t>
              </a:r>
              <a:r>
                <a:rPr lang="en-US" sz="2800" baseline="-25000" dirty="0">
                  <a:latin typeface="Franklin Gothic Medium Cond" pitchFamily="34" charset="0"/>
                </a:rPr>
                <a:t>2</a:t>
              </a:r>
              <a:r>
                <a:rPr lang="en-US" sz="2800" dirty="0">
                  <a:latin typeface="Franklin Gothic Medium Cond" pitchFamily="34" charset="0"/>
                </a:rPr>
                <a:t>O</a:t>
              </a:r>
              <a:r>
                <a:rPr lang="en-US" sz="2800" baseline="-25000" dirty="0">
                  <a:latin typeface="Franklin Gothic Medium Cond" pitchFamily="34" charset="0"/>
                </a:rPr>
                <a:t>3</a:t>
              </a:r>
              <a:r>
                <a:rPr lang="en-US" sz="2800" dirty="0">
                  <a:latin typeface="Franklin Gothic Medium Cond" pitchFamily="34" charset="0"/>
                </a:rPr>
                <a:t> </a:t>
              </a:r>
            </a:p>
          </p:txBody>
        </p:sp>
      </p:grpSp>
      <p:grpSp>
        <p:nvGrpSpPr>
          <p:cNvPr id="196" name="Group 170"/>
          <p:cNvGrpSpPr>
            <a:grpSpLocks/>
          </p:cNvGrpSpPr>
          <p:nvPr/>
        </p:nvGrpSpPr>
        <p:grpSpPr bwMode="auto">
          <a:xfrm>
            <a:off x="45385334" y="19126200"/>
            <a:ext cx="4601866" cy="5231951"/>
            <a:chOff x="62671034" y="23302866"/>
            <a:chExt cx="17440886" cy="6131063"/>
          </a:xfrm>
        </p:grpSpPr>
        <p:sp>
          <p:nvSpPr>
            <p:cNvPr id="198" name="TextBox 129"/>
            <p:cNvSpPr txBox="1">
              <a:spLocks noChangeArrowheads="1"/>
            </p:cNvSpPr>
            <p:nvPr/>
          </p:nvSpPr>
          <p:spPr bwMode="auto">
            <a:xfrm>
              <a:off x="62784225" y="23302866"/>
              <a:ext cx="17327695" cy="1911541"/>
            </a:xfrm>
            <a:prstGeom prst="rect">
              <a:avLst/>
            </a:prstGeom>
            <a:noFill/>
            <a:ln w="9525">
              <a:noFill/>
              <a:miter lim="800000"/>
              <a:headEnd/>
              <a:tailEnd/>
            </a:ln>
          </p:spPr>
          <p:txBody>
            <a:bodyPr wrap="square">
              <a:spAutoFit/>
            </a:bodyPr>
            <a:lstStyle/>
            <a:p>
              <a:r>
                <a:rPr lang="en-US" sz="2800" dirty="0" smtClean="0">
                  <a:latin typeface="Franklin Gothic Medium Cond" pitchFamily="34" charset="0"/>
                </a:rPr>
                <a:t>      (</a:t>
              </a:r>
              <a:r>
                <a:rPr lang="en-US" sz="2800" dirty="0">
                  <a:latin typeface="Franklin Gothic Medium Cond" pitchFamily="34" charset="0"/>
                </a:rPr>
                <a:t>Ca,Sb</a:t>
              </a:r>
              <a:r>
                <a:rPr lang="en-US" sz="2800" baseline="30000" dirty="0">
                  <a:latin typeface="Franklin Gothic Medium Cond" pitchFamily="34" charset="0"/>
                </a:rPr>
                <a:t>3+</a:t>
              </a:r>
              <a:r>
                <a:rPr lang="en-US" sz="2800" dirty="0">
                  <a:latin typeface="Franklin Gothic Medium Cond" pitchFamily="34" charset="0"/>
                </a:rPr>
                <a:t>)</a:t>
              </a:r>
              <a:r>
                <a:rPr lang="en-US" sz="2800" baseline="-25000" dirty="0">
                  <a:latin typeface="Franklin Gothic Medium Cond" pitchFamily="34" charset="0"/>
                </a:rPr>
                <a:t> 2</a:t>
              </a:r>
              <a:r>
                <a:rPr lang="vi-VN" sz="2800" dirty="0"/>
                <a:t>(</a:t>
              </a:r>
              <a:r>
                <a:rPr lang="en-US" sz="2800" dirty="0">
                  <a:latin typeface="Franklin Gothic Medium Cond" pitchFamily="34" charset="0"/>
                </a:rPr>
                <a:t>Sb</a:t>
              </a:r>
              <a:r>
                <a:rPr lang="en-US" sz="2800" baseline="30000" dirty="0">
                  <a:latin typeface="Franklin Gothic Medium Cond" pitchFamily="34" charset="0"/>
                </a:rPr>
                <a:t>5+</a:t>
              </a:r>
              <a:r>
                <a:rPr lang="en-US" sz="2800" dirty="0">
                  <a:latin typeface="Franklin Gothic Medium Cond" pitchFamily="34" charset="0"/>
                </a:rPr>
                <a:t>,Ti)</a:t>
              </a:r>
              <a:r>
                <a:rPr lang="en-US" sz="2800" baseline="-25000" dirty="0">
                  <a:latin typeface="Franklin Gothic Medium Cond" pitchFamily="34" charset="0"/>
                </a:rPr>
                <a:t> 2</a:t>
              </a:r>
              <a:r>
                <a:rPr lang="en-US" sz="2800" dirty="0">
                  <a:latin typeface="Franklin Gothic Medium Cond" pitchFamily="34" charset="0"/>
                </a:rPr>
                <a:t>O</a:t>
              </a:r>
              <a:r>
                <a:rPr lang="en-US" sz="2800" baseline="-25000" dirty="0">
                  <a:latin typeface="Franklin Gothic Medium Cond" pitchFamily="34" charset="0"/>
                </a:rPr>
                <a:t>6</a:t>
              </a:r>
              <a:r>
                <a:rPr lang="en-US" sz="2800" dirty="0">
                  <a:latin typeface="Franklin Gothic Medium Cond" pitchFamily="34" charset="0"/>
                </a:rPr>
                <a:t>(OH)</a:t>
              </a:r>
            </a:p>
            <a:p>
              <a:endParaRPr lang="en-US" sz="800" dirty="0"/>
            </a:p>
            <a:p>
              <a:r>
                <a:rPr lang="en-US" sz="1600" dirty="0" smtClean="0"/>
                <a:t> </a:t>
              </a:r>
              <a:r>
                <a:rPr lang="en-US" sz="1600" dirty="0" err="1" smtClean="0"/>
                <a:t>Hydroxycalcioroméite</a:t>
              </a:r>
              <a:r>
                <a:rPr lang="en-US" sz="1600" dirty="0" smtClean="0"/>
                <a:t> </a:t>
              </a:r>
              <a:r>
                <a:rPr lang="en-US" sz="1600" dirty="0"/>
                <a:t>(lewisite is synonym</a:t>
              </a:r>
              <a:r>
                <a:rPr lang="en-US" sz="1600" dirty="0" smtClean="0"/>
                <a:t>) formed</a:t>
              </a:r>
              <a:endParaRPr lang="en-US" sz="1600" dirty="0"/>
            </a:p>
            <a:p>
              <a:r>
                <a:rPr lang="en-US" sz="1600" dirty="0" err="1" smtClean="0"/>
                <a:t>pseudomorphs</a:t>
              </a:r>
              <a:r>
                <a:rPr lang="en-US" sz="1600" dirty="0" smtClean="0"/>
                <a:t> </a:t>
              </a:r>
              <a:r>
                <a:rPr lang="en-US" sz="1600" dirty="0"/>
                <a:t>after </a:t>
              </a:r>
              <a:r>
                <a:rPr lang="en-US" sz="1600" dirty="0" err="1"/>
                <a:t>parapierrotite</a:t>
              </a:r>
              <a:r>
                <a:rPr lang="en-US" sz="1600" dirty="0"/>
                <a:t> </a:t>
              </a:r>
              <a:r>
                <a:rPr lang="en-US" sz="1600" dirty="0" smtClean="0"/>
                <a:t>in an environ-</a:t>
              </a:r>
            </a:p>
            <a:p>
              <a:r>
                <a:rPr lang="en-US" sz="1600" dirty="0" err="1" smtClean="0"/>
                <a:t>ment</a:t>
              </a:r>
              <a:r>
                <a:rPr lang="en-US" sz="1600" dirty="0" smtClean="0"/>
                <a:t> </a:t>
              </a:r>
              <a:r>
                <a:rPr lang="en-US" sz="1600" dirty="0"/>
                <a:t>rich in calcium </a:t>
              </a:r>
              <a:r>
                <a:rPr lang="en-US" sz="1600" dirty="0" smtClean="0"/>
                <a:t> (Ajax Dolomite) . </a:t>
              </a:r>
              <a:r>
                <a:rPr lang="en-US" sz="1600" dirty="0"/>
                <a:t>FOV 8.6 mm. Identified by XRD.</a:t>
              </a:r>
            </a:p>
          </p:txBody>
        </p:sp>
        <p:pic>
          <p:nvPicPr>
            <p:cNvPr id="199" name="Picture 44" descr="C:\Lookout Pass\LP2-11\LP2-11white,fov8,6-a-r2.jpg"/>
            <p:cNvPicPr>
              <a:picLocks noChangeAspect="1" noChangeArrowheads="1"/>
            </p:cNvPicPr>
            <p:nvPr/>
          </p:nvPicPr>
          <p:blipFill>
            <a:blip r:embed="rId51" cstate="print"/>
            <a:srcRect/>
            <a:stretch>
              <a:fillRect/>
            </a:stretch>
          </p:blipFill>
          <p:spPr bwMode="auto">
            <a:xfrm>
              <a:off x="62671034" y="25356652"/>
              <a:ext cx="17440886" cy="4077277"/>
            </a:xfrm>
            <a:prstGeom prst="rect">
              <a:avLst/>
            </a:prstGeom>
            <a:noFill/>
            <a:ln w="9525">
              <a:noFill/>
              <a:miter lim="800000"/>
              <a:headEnd/>
              <a:tailEnd/>
            </a:ln>
          </p:spPr>
        </p:pic>
      </p:grpSp>
      <p:sp>
        <p:nvSpPr>
          <p:cNvPr id="225" name="Rectangle 224"/>
          <p:cNvSpPr/>
          <p:nvPr/>
        </p:nvSpPr>
        <p:spPr>
          <a:xfrm>
            <a:off x="19126200" y="4191000"/>
            <a:ext cx="7772400" cy="10248960"/>
          </a:xfrm>
          <a:prstGeom prst="rect">
            <a:avLst/>
          </a:prstGeom>
        </p:spPr>
        <p:txBody>
          <a:bodyPr wrap="square">
            <a:spAutoFit/>
          </a:bodyPr>
          <a:lstStyle/>
          <a:p>
            <a:r>
              <a:rPr lang="en-US" sz="2000" dirty="0" smtClean="0"/>
              <a:t>Lookout Pass </a:t>
            </a:r>
            <a:r>
              <a:rPr lang="en-US" sz="2000" dirty="0" err="1" smtClean="0"/>
              <a:t>jasperoid</a:t>
            </a:r>
            <a:r>
              <a:rPr lang="en-US" sz="2000" dirty="0" smtClean="0"/>
              <a:t> minerals are listed by whether they formed in</a:t>
            </a:r>
          </a:p>
          <a:p>
            <a:r>
              <a:rPr lang="en-US" sz="2000" dirty="0" smtClean="0"/>
              <a:t>a reducing or oxidizing environment, and by approximate order of </a:t>
            </a:r>
            <a:r>
              <a:rPr lang="en-US" sz="2000" dirty="0" err="1" smtClean="0"/>
              <a:t>abun</a:t>
            </a:r>
            <a:r>
              <a:rPr lang="en-US" sz="2000" dirty="0" smtClean="0"/>
              <a:t>- dance within those groups as estimated from subjective observations and consideration of processes likely involved in Carlin-type mineralization. Both criteria can be debated, so this order is only qualitative and </a:t>
            </a:r>
            <a:r>
              <a:rPr lang="en-US" sz="2000" dirty="0" err="1" smtClean="0"/>
              <a:t>approxi</a:t>
            </a:r>
            <a:r>
              <a:rPr lang="en-US" sz="2000" dirty="0" smtClean="0"/>
              <a:t>-mate. Stibnite was identified by analysis after deadline for abstract sub-missions, necessitating a revision of the abstract (see other “handout”). Minerals illustrated in this report  are marked by an asterisk (*).</a:t>
            </a:r>
          </a:p>
          <a:p>
            <a:endParaRPr lang="en-US" sz="2000" b="1" dirty="0" smtClean="0"/>
          </a:p>
          <a:p>
            <a:r>
              <a:rPr lang="en-US" sz="2000" b="1" dirty="0" smtClean="0"/>
              <a:t> Reducing environment--dark, organic-rich </a:t>
            </a:r>
            <a:r>
              <a:rPr lang="en-US" sz="2000" b="1" dirty="0" err="1" smtClean="0"/>
              <a:t>jasperoid</a:t>
            </a:r>
            <a:r>
              <a:rPr lang="en-US" sz="2000" b="1" dirty="0" smtClean="0"/>
              <a:t>:</a:t>
            </a:r>
          </a:p>
          <a:p>
            <a:r>
              <a:rPr lang="en-US" sz="2000" dirty="0" smtClean="0"/>
              <a:t> * </a:t>
            </a:r>
            <a:r>
              <a:rPr lang="en-US" sz="2000" dirty="0" err="1" smtClean="0"/>
              <a:t>Parapierrotite</a:t>
            </a:r>
            <a:r>
              <a:rPr lang="en-US" sz="2000" dirty="0" smtClean="0"/>
              <a:t>  TlSb</a:t>
            </a:r>
            <a:r>
              <a:rPr lang="en-US" sz="2000" baseline="-25000" dirty="0" smtClean="0"/>
              <a:t>5</a:t>
            </a:r>
            <a:r>
              <a:rPr lang="en-US" sz="2000" dirty="0" smtClean="0"/>
              <a:t>S</a:t>
            </a:r>
            <a:r>
              <a:rPr lang="en-US" sz="2000" baseline="-25000" dirty="0" smtClean="0"/>
              <a:t>8</a:t>
            </a:r>
            <a:endParaRPr lang="en-US" sz="2000" dirty="0" smtClean="0"/>
          </a:p>
          <a:p>
            <a:r>
              <a:rPr lang="en-US" sz="2000" dirty="0" smtClean="0"/>
              <a:t> * Pyrite and/or </a:t>
            </a:r>
            <a:r>
              <a:rPr lang="en-US" sz="2000" dirty="0" err="1" smtClean="0"/>
              <a:t>Marcasite</a:t>
            </a:r>
            <a:r>
              <a:rPr lang="en-US" sz="2000" dirty="0" smtClean="0"/>
              <a:t>  FeS</a:t>
            </a:r>
            <a:r>
              <a:rPr lang="en-US" sz="2000" baseline="-25000" dirty="0" smtClean="0"/>
              <a:t>2</a:t>
            </a:r>
            <a:endParaRPr lang="en-US" sz="2000" dirty="0" smtClean="0"/>
          </a:p>
          <a:p>
            <a:r>
              <a:rPr lang="en-US" sz="2000" dirty="0" smtClean="0"/>
              <a:t> * Graphite  C</a:t>
            </a:r>
          </a:p>
          <a:p>
            <a:r>
              <a:rPr lang="en-US" sz="2000" dirty="0" smtClean="0"/>
              <a:t> * Cinnabar  </a:t>
            </a:r>
            <a:r>
              <a:rPr lang="en-US" sz="2000" dirty="0" err="1" smtClean="0"/>
              <a:t>HgS</a:t>
            </a:r>
            <a:endParaRPr lang="en-US" sz="2000" dirty="0" smtClean="0"/>
          </a:p>
          <a:p>
            <a:r>
              <a:rPr lang="en-US" sz="2000" dirty="0" smtClean="0"/>
              <a:t> * Stibnite  Sb</a:t>
            </a:r>
            <a:r>
              <a:rPr lang="en-US" sz="2000" baseline="-25000" dirty="0" smtClean="0"/>
              <a:t>2</a:t>
            </a:r>
            <a:r>
              <a:rPr lang="en-US" sz="2000" dirty="0" smtClean="0"/>
              <a:t>S</a:t>
            </a:r>
            <a:r>
              <a:rPr lang="en-US" sz="2000" baseline="-25000" dirty="0" smtClean="0"/>
              <a:t>3</a:t>
            </a:r>
            <a:endParaRPr lang="en-US" sz="2000" dirty="0" smtClean="0"/>
          </a:p>
          <a:p>
            <a:r>
              <a:rPr lang="en-US" sz="2000" dirty="0" smtClean="0"/>
              <a:t> * </a:t>
            </a:r>
            <a:r>
              <a:rPr lang="en-US" sz="2000" dirty="0" err="1" smtClean="0"/>
              <a:t>Weissbergite</a:t>
            </a:r>
            <a:r>
              <a:rPr lang="en-US" sz="2000" dirty="0" smtClean="0"/>
              <a:t>  TlSbS</a:t>
            </a:r>
            <a:r>
              <a:rPr lang="en-US" sz="2000" baseline="-25000" dirty="0" smtClean="0"/>
              <a:t>2</a:t>
            </a:r>
          </a:p>
          <a:p>
            <a:endParaRPr lang="en-US" sz="2000" dirty="0" smtClean="0"/>
          </a:p>
          <a:p>
            <a:r>
              <a:rPr lang="en-US" sz="2000" b="1" dirty="0" smtClean="0"/>
              <a:t>Oxidizing environment--tan, yellow, orange, and red </a:t>
            </a:r>
            <a:r>
              <a:rPr lang="en-US" sz="2000" b="1" dirty="0" err="1" smtClean="0"/>
              <a:t>jasperoid</a:t>
            </a:r>
            <a:r>
              <a:rPr lang="en-US" sz="2000" b="1" dirty="0" smtClean="0"/>
              <a:t> and/or as coatings and replacements formed during relatively recent weathering:</a:t>
            </a:r>
          </a:p>
          <a:p>
            <a:r>
              <a:rPr lang="en-US" sz="2000" dirty="0" smtClean="0"/>
              <a:t> * </a:t>
            </a:r>
            <a:r>
              <a:rPr lang="en-US" sz="2000" dirty="0" err="1" smtClean="0"/>
              <a:t>Avicennite</a:t>
            </a:r>
            <a:r>
              <a:rPr lang="en-US" sz="2000" dirty="0" smtClean="0"/>
              <a:t>  Tl</a:t>
            </a:r>
            <a:r>
              <a:rPr lang="en-US" sz="2000" baseline="-25000" dirty="0" smtClean="0"/>
              <a:t>2</a:t>
            </a:r>
            <a:r>
              <a:rPr lang="en-US" sz="2000" dirty="0" smtClean="0"/>
              <a:t>O</a:t>
            </a:r>
            <a:r>
              <a:rPr lang="en-US" sz="2000" baseline="-25000" dirty="0" smtClean="0"/>
              <a:t>3</a:t>
            </a:r>
            <a:endParaRPr lang="en-US" sz="2000" dirty="0" smtClean="0"/>
          </a:p>
          <a:p>
            <a:r>
              <a:rPr lang="en-US" sz="2000" dirty="0" smtClean="0"/>
              <a:t> * Hematite  </a:t>
            </a:r>
            <a:r>
              <a:rPr lang="el-GR" sz="2000" dirty="0" smtClean="0"/>
              <a:t>α-</a:t>
            </a:r>
            <a:r>
              <a:rPr lang="en-US" sz="2000" dirty="0" smtClean="0"/>
              <a:t>Fe</a:t>
            </a:r>
            <a:r>
              <a:rPr lang="en-US" sz="2000" baseline="-25000" dirty="0" smtClean="0"/>
              <a:t>2</a:t>
            </a:r>
            <a:r>
              <a:rPr lang="en-US" sz="2000" dirty="0" smtClean="0"/>
              <a:t>O</a:t>
            </a:r>
            <a:r>
              <a:rPr lang="en-US" sz="2000" baseline="-25000" dirty="0" smtClean="0"/>
              <a:t>3</a:t>
            </a:r>
            <a:r>
              <a:rPr lang="en-US" sz="2000" dirty="0" smtClean="0"/>
              <a:t> </a:t>
            </a:r>
          </a:p>
          <a:p>
            <a:r>
              <a:rPr lang="en-US" sz="2000" dirty="0" smtClean="0"/>
              <a:t> *</a:t>
            </a:r>
            <a:r>
              <a:rPr lang="vi-VN" sz="2000" dirty="0" smtClean="0"/>
              <a:t> Hydroxycalcioroméite </a:t>
            </a:r>
            <a:r>
              <a:rPr lang="en-US" sz="2000" dirty="0" smtClean="0"/>
              <a:t> </a:t>
            </a:r>
            <a:r>
              <a:rPr lang="vi-VN" sz="2000" dirty="0" smtClean="0"/>
              <a:t>(Ca,Sb</a:t>
            </a:r>
            <a:r>
              <a:rPr lang="vi-VN" sz="2000" baseline="30000" dirty="0" smtClean="0"/>
              <a:t>3+</a:t>
            </a:r>
            <a:r>
              <a:rPr lang="vi-VN" sz="2000" dirty="0" smtClean="0"/>
              <a:t>)</a:t>
            </a:r>
            <a:r>
              <a:rPr lang="vi-VN" sz="2000" baseline="-25000" dirty="0" smtClean="0"/>
              <a:t>2</a:t>
            </a:r>
            <a:r>
              <a:rPr lang="vi-VN" sz="2000" dirty="0" smtClean="0"/>
              <a:t>(Sb</a:t>
            </a:r>
            <a:r>
              <a:rPr lang="vi-VN" sz="2000" baseline="30000" dirty="0" smtClean="0"/>
              <a:t>5+</a:t>
            </a:r>
            <a:r>
              <a:rPr lang="vi-VN" sz="2000" dirty="0" smtClean="0"/>
              <a:t>,Ti)</a:t>
            </a:r>
            <a:r>
              <a:rPr lang="vi-VN" sz="2000" baseline="-25000" dirty="0" smtClean="0"/>
              <a:t>2</a:t>
            </a:r>
            <a:r>
              <a:rPr lang="vi-VN" sz="2000" dirty="0" smtClean="0"/>
              <a:t>O</a:t>
            </a:r>
            <a:r>
              <a:rPr lang="vi-VN" sz="2000" baseline="-25000" dirty="0" smtClean="0"/>
              <a:t>6</a:t>
            </a:r>
            <a:r>
              <a:rPr lang="vi-VN" sz="2000" dirty="0" smtClean="0"/>
              <a:t>(OH)</a:t>
            </a:r>
          </a:p>
          <a:p>
            <a:r>
              <a:rPr lang="en-US" sz="2000" dirty="0" smtClean="0"/>
              <a:t> * </a:t>
            </a:r>
            <a:r>
              <a:rPr lang="en-US" sz="2000" dirty="0" err="1" smtClean="0"/>
              <a:t>Stibiconite</a:t>
            </a:r>
            <a:r>
              <a:rPr lang="en-US" sz="2000" dirty="0" smtClean="0"/>
              <a:t>  Sb</a:t>
            </a:r>
            <a:r>
              <a:rPr lang="en-US" sz="2000" baseline="30000" dirty="0" smtClean="0"/>
              <a:t>3+</a:t>
            </a:r>
            <a:r>
              <a:rPr lang="en-US" sz="2000" dirty="0" smtClean="0"/>
              <a:t>Sb</a:t>
            </a:r>
            <a:r>
              <a:rPr lang="en-US" sz="2000" baseline="30000" dirty="0" smtClean="0"/>
              <a:t>5+</a:t>
            </a:r>
            <a:r>
              <a:rPr lang="en-US" sz="2000" baseline="-25000" dirty="0" smtClean="0"/>
              <a:t>2</a:t>
            </a:r>
            <a:r>
              <a:rPr lang="en-US" sz="2000" dirty="0" smtClean="0"/>
              <a:t>O</a:t>
            </a:r>
            <a:r>
              <a:rPr lang="en-US" sz="2000" baseline="-25000" dirty="0" smtClean="0"/>
              <a:t>6</a:t>
            </a:r>
            <a:r>
              <a:rPr lang="en-US" sz="2000" dirty="0" smtClean="0"/>
              <a:t>(OH)</a:t>
            </a:r>
          </a:p>
          <a:p>
            <a:r>
              <a:rPr lang="en-US" sz="2000" dirty="0" smtClean="0"/>
              <a:t>    Calcite  CaCO</a:t>
            </a:r>
            <a:r>
              <a:rPr lang="en-US" sz="2000" baseline="-25000" dirty="0" smtClean="0"/>
              <a:t>3</a:t>
            </a:r>
          </a:p>
          <a:p>
            <a:r>
              <a:rPr lang="en-US" sz="2000" dirty="0" smtClean="0"/>
              <a:t> * </a:t>
            </a:r>
            <a:r>
              <a:rPr lang="en-US" sz="2000" dirty="0" err="1" smtClean="0"/>
              <a:t>Sénarmontite</a:t>
            </a:r>
            <a:r>
              <a:rPr lang="en-US" sz="2000" dirty="0" smtClean="0"/>
              <a:t>  Sb</a:t>
            </a:r>
            <a:r>
              <a:rPr lang="en-US" sz="2000" baseline="-25000" dirty="0" smtClean="0"/>
              <a:t>2</a:t>
            </a:r>
            <a:r>
              <a:rPr lang="en-US" sz="2000" dirty="0" smtClean="0"/>
              <a:t>O</a:t>
            </a:r>
            <a:r>
              <a:rPr lang="en-US" sz="2000" baseline="-25000" dirty="0" smtClean="0"/>
              <a:t>3</a:t>
            </a:r>
            <a:endParaRPr lang="en-US" sz="2000" dirty="0" smtClean="0"/>
          </a:p>
          <a:p>
            <a:r>
              <a:rPr lang="en-US" sz="2000" dirty="0" smtClean="0"/>
              <a:t> * </a:t>
            </a:r>
            <a:r>
              <a:rPr lang="en-US" sz="2000" dirty="0" err="1" smtClean="0"/>
              <a:t>Tripuhyite</a:t>
            </a:r>
            <a:r>
              <a:rPr lang="en-US" sz="2000" dirty="0" smtClean="0"/>
              <a:t>  Fe</a:t>
            </a:r>
            <a:r>
              <a:rPr lang="en-US" sz="2000" baseline="30000" dirty="0" smtClean="0"/>
              <a:t>3+</a:t>
            </a:r>
            <a:r>
              <a:rPr lang="en-US" sz="2000" dirty="0" smtClean="0"/>
              <a:t>Sb</a:t>
            </a:r>
            <a:r>
              <a:rPr lang="en-US" sz="2000" baseline="30000" dirty="0" smtClean="0"/>
              <a:t>5+</a:t>
            </a:r>
            <a:r>
              <a:rPr lang="en-US" sz="2000" dirty="0" smtClean="0"/>
              <a:t>O</a:t>
            </a:r>
            <a:r>
              <a:rPr lang="en-US" sz="2000" baseline="-25000" dirty="0" smtClean="0"/>
              <a:t>4</a:t>
            </a:r>
            <a:endParaRPr lang="en-US" sz="2000" dirty="0" smtClean="0"/>
          </a:p>
          <a:p>
            <a:r>
              <a:rPr lang="en-US" sz="2000" dirty="0" smtClean="0"/>
              <a:t> * </a:t>
            </a:r>
            <a:r>
              <a:rPr lang="en-US" sz="2000" dirty="0" err="1" smtClean="0"/>
              <a:t>Arseniosiderite</a:t>
            </a:r>
            <a:r>
              <a:rPr lang="en-US" sz="2000" dirty="0" smtClean="0"/>
              <a:t>  Ca</a:t>
            </a:r>
            <a:r>
              <a:rPr lang="en-US" sz="2000" baseline="-25000" dirty="0" smtClean="0"/>
              <a:t>2</a:t>
            </a:r>
            <a:r>
              <a:rPr lang="en-US" sz="2000" dirty="0" smtClean="0"/>
              <a:t>Fe</a:t>
            </a:r>
            <a:r>
              <a:rPr lang="en-US" sz="2000" baseline="30000" dirty="0" smtClean="0"/>
              <a:t>3+</a:t>
            </a:r>
            <a:r>
              <a:rPr lang="en-US" sz="2000" dirty="0" smtClean="0"/>
              <a:t>(AsO</a:t>
            </a:r>
            <a:r>
              <a:rPr lang="en-US" sz="2000" baseline="-25000" dirty="0" smtClean="0"/>
              <a:t>4</a:t>
            </a:r>
            <a:r>
              <a:rPr lang="en-US" sz="2000" dirty="0" smtClean="0"/>
              <a:t>)</a:t>
            </a:r>
            <a:r>
              <a:rPr lang="en-US" sz="2000" baseline="-25000" dirty="0" smtClean="0"/>
              <a:t>3</a:t>
            </a:r>
            <a:r>
              <a:rPr lang="en-US" sz="2000" dirty="0" smtClean="0"/>
              <a:t>O</a:t>
            </a:r>
            <a:r>
              <a:rPr lang="en-US" sz="2000" baseline="-25000" dirty="0" smtClean="0"/>
              <a:t>2</a:t>
            </a:r>
            <a:r>
              <a:rPr lang="en-US" sz="2000" dirty="0" smtClean="0"/>
              <a:t>.3H</a:t>
            </a:r>
            <a:r>
              <a:rPr lang="en-US" sz="2000" baseline="-25000" dirty="0" smtClean="0"/>
              <a:t>2</a:t>
            </a:r>
            <a:r>
              <a:rPr lang="en-US" sz="2000" dirty="0" smtClean="0"/>
              <a:t>O)</a:t>
            </a:r>
          </a:p>
          <a:p>
            <a:r>
              <a:rPr lang="en-US" sz="2000" dirty="0" smtClean="0"/>
              <a:t>    </a:t>
            </a:r>
            <a:r>
              <a:rPr lang="en-US" sz="2000" dirty="0" err="1" smtClean="0"/>
              <a:t>Geothite</a:t>
            </a:r>
            <a:r>
              <a:rPr lang="en-US" sz="2000" dirty="0" smtClean="0"/>
              <a:t>  </a:t>
            </a:r>
            <a:r>
              <a:rPr lang="el-GR" sz="2000" dirty="0" smtClean="0"/>
              <a:t>α-</a:t>
            </a:r>
            <a:r>
              <a:rPr lang="en-US" sz="2000" dirty="0" smtClean="0"/>
              <a:t>Fe</a:t>
            </a:r>
            <a:r>
              <a:rPr lang="en-US" sz="2000" baseline="30000" dirty="0" smtClean="0"/>
              <a:t>3+</a:t>
            </a:r>
            <a:r>
              <a:rPr lang="en-US" sz="2000" dirty="0" smtClean="0"/>
              <a:t>O(OH)</a:t>
            </a:r>
          </a:p>
          <a:p>
            <a:r>
              <a:rPr lang="en-US" sz="2000" dirty="0" smtClean="0"/>
              <a:t> * </a:t>
            </a:r>
            <a:r>
              <a:rPr lang="en-US" sz="2000" dirty="0" err="1" smtClean="0"/>
              <a:t>Kermesite</a:t>
            </a:r>
            <a:r>
              <a:rPr lang="en-US" sz="2000" dirty="0" smtClean="0"/>
              <a:t>  Sb</a:t>
            </a:r>
            <a:r>
              <a:rPr lang="en-US" sz="2000" baseline="-25000" dirty="0" smtClean="0"/>
              <a:t>2</a:t>
            </a:r>
            <a:r>
              <a:rPr lang="en-US" sz="2000" dirty="0" smtClean="0"/>
              <a:t>S</a:t>
            </a:r>
            <a:r>
              <a:rPr lang="en-US" sz="2000" baseline="-25000" dirty="0" smtClean="0"/>
              <a:t>2</a:t>
            </a:r>
            <a:r>
              <a:rPr lang="en-US" sz="2000" dirty="0" smtClean="0"/>
              <a:t>O  </a:t>
            </a:r>
          </a:p>
          <a:p>
            <a:r>
              <a:rPr lang="en-US" sz="2000" dirty="0" smtClean="0"/>
              <a:t> * </a:t>
            </a:r>
            <a:r>
              <a:rPr lang="en-US" sz="2000" dirty="0" err="1" smtClean="0"/>
              <a:t>Baryte</a:t>
            </a:r>
            <a:r>
              <a:rPr lang="en-US" sz="2000" dirty="0" smtClean="0"/>
              <a:t>  BaSO</a:t>
            </a:r>
            <a:r>
              <a:rPr lang="en-US" sz="2000" baseline="-25000" dirty="0" smtClean="0"/>
              <a:t>4</a:t>
            </a:r>
            <a:endParaRPr lang="en-US" sz="2000" dirty="0" smtClean="0"/>
          </a:p>
          <a:p>
            <a:r>
              <a:rPr lang="en-US" sz="2000" dirty="0" smtClean="0"/>
              <a:t>    Celestine  SrSO</a:t>
            </a:r>
            <a:r>
              <a:rPr lang="en-US" sz="2000" baseline="-25000" dirty="0" smtClean="0"/>
              <a:t>4</a:t>
            </a:r>
            <a:endParaRPr lang="en-US" sz="2000" dirty="0" smtClean="0"/>
          </a:p>
          <a:p>
            <a:r>
              <a:rPr lang="en-US" sz="2000" dirty="0" smtClean="0"/>
              <a:t>    Sulfur  S</a:t>
            </a:r>
            <a:endParaRPr lang="en-US" sz="2000" baseline="-25000" dirty="0"/>
          </a:p>
        </p:txBody>
      </p:sp>
      <p:pic>
        <p:nvPicPr>
          <p:cNvPr id="230" name="Picture 229" descr="weissbergiteEDS,BSEI-no table.jpg"/>
          <p:cNvPicPr>
            <a:picLocks noChangeAspect="1"/>
          </p:cNvPicPr>
          <p:nvPr/>
        </p:nvPicPr>
        <p:blipFill>
          <a:blip r:embed="rId52" cstate="print"/>
          <a:stretch>
            <a:fillRect/>
          </a:stretch>
        </p:blipFill>
        <p:spPr>
          <a:xfrm>
            <a:off x="45224700" y="1828800"/>
            <a:ext cx="2095500" cy="2514600"/>
          </a:xfrm>
          <a:prstGeom prst="rect">
            <a:avLst/>
          </a:prstGeom>
          <a:ln w="3175">
            <a:solidFill>
              <a:schemeClr val="tx1"/>
            </a:solidFill>
          </a:ln>
        </p:spPr>
      </p:pic>
      <p:pic>
        <p:nvPicPr>
          <p:cNvPr id="228" name="Picture 3" descr="C:\Lookout Pass\LP3-43\weissbergiteEDS,results-pr.jpg"/>
          <p:cNvPicPr>
            <a:picLocks noChangeAspect="1" noChangeArrowheads="1"/>
          </p:cNvPicPr>
          <p:nvPr/>
        </p:nvPicPr>
        <p:blipFill>
          <a:blip r:embed="rId53" cstate="print"/>
          <a:srcRect/>
          <a:stretch>
            <a:fillRect/>
          </a:stretch>
        </p:blipFill>
        <p:spPr bwMode="auto">
          <a:xfrm>
            <a:off x="45339000" y="3485973"/>
            <a:ext cx="1828800" cy="781227"/>
          </a:xfrm>
          <a:prstGeom prst="rect">
            <a:avLst/>
          </a:prstGeom>
          <a:noFill/>
          <a:ln w="9525">
            <a:noFill/>
            <a:miter lim="800000"/>
            <a:headEnd/>
            <a:tailEnd/>
          </a:ln>
        </p:spPr>
      </p:pic>
      <p:pic>
        <p:nvPicPr>
          <p:cNvPr id="193" name="Picture 192" descr="LP2-5acic-xtl-chip12.6x11.7-cr,r.jpg"/>
          <p:cNvPicPr>
            <a:picLocks noChangeAspect="1"/>
          </p:cNvPicPr>
          <p:nvPr/>
        </p:nvPicPr>
        <p:blipFill>
          <a:blip r:embed="rId54" cstate="print"/>
          <a:stretch>
            <a:fillRect/>
          </a:stretch>
        </p:blipFill>
        <p:spPr>
          <a:xfrm>
            <a:off x="33319010" y="9525000"/>
            <a:ext cx="2113990" cy="2895600"/>
          </a:xfrm>
          <a:prstGeom prst="rect">
            <a:avLst/>
          </a:prstGeom>
        </p:spPr>
      </p:pic>
      <p:sp>
        <p:nvSpPr>
          <p:cNvPr id="194" name="TextBox 193"/>
          <p:cNvSpPr txBox="1"/>
          <p:nvPr/>
        </p:nvSpPr>
        <p:spPr>
          <a:xfrm>
            <a:off x="33223200" y="12496800"/>
            <a:ext cx="2362200" cy="1323439"/>
          </a:xfrm>
          <a:prstGeom prst="rect">
            <a:avLst/>
          </a:prstGeom>
          <a:noFill/>
        </p:spPr>
        <p:txBody>
          <a:bodyPr wrap="square" rtlCol="0">
            <a:spAutoFit/>
          </a:bodyPr>
          <a:lstStyle/>
          <a:p>
            <a:r>
              <a:rPr lang="en-US" sz="1600" dirty="0" smtClean="0"/>
              <a:t>Scattered elongated </a:t>
            </a:r>
            <a:r>
              <a:rPr lang="en-US" sz="1600" dirty="0" err="1" smtClean="0"/>
              <a:t>crys-tals</a:t>
            </a:r>
            <a:r>
              <a:rPr lang="en-US" sz="1600" dirty="0" smtClean="0"/>
              <a:t> of stibnite in chert. The longest crystal  here  is unusually long for this locality, at 7 mm.</a:t>
            </a:r>
            <a:endParaRPr lang="en-US" sz="1600" dirty="0"/>
          </a:p>
        </p:txBody>
      </p:sp>
      <p:sp>
        <p:nvSpPr>
          <p:cNvPr id="207" name="TextBox 206"/>
          <p:cNvSpPr txBox="1"/>
          <p:nvPr/>
        </p:nvSpPr>
        <p:spPr>
          <a:xfrm>
            <a:off x="35814000" y="12496800"/>
            <a:ext cx="2362200" cy="830997"/>
          </a:xfrm>
          <a:prstGeom prst="rect">
            <a:avLst/>
          </a:prstGeom>
          <a:noFill/>
        </p:spPr>
        <p:txBody>
          <a:bodyPr wrap="square" rtlCol="0">
            <a:spAutoFit/>
          </a:bodyPr>
          <a:lstStyle/>
          <a:p>
            <a:r>
              <a:rPr lang="en-US" sz="1600" dirty="0" smtClean="0"/>
              <a:t>EDS report for Lookout Pass stibnite.</a:t>
            </a:r>
          </a:p>
          <a:p>
            <a:endParaRPr lang="en-US" sz="1600" dirty="0"/>
          </a:p>
        </p:txBody>
      </p:sp>
      <p:sp>
        <p:nvSpPr>
          <p:cNvPr id="211" name="Rectangle 210"/>
          <p:cNvSpPr/>
          <p:nvPr/>
        </p:nvSpPr>
        <p:spPr>
          <a:xfrm>
            <a:off x="27736800" y="1211520"/>
            <a:ext cx="12954000" cy="2369880"/>
          </a:xfrm>
          <a:prstGeom prst="rect">
            <a:avLst/>
          </a:prstGeom>
        </p:spPr>
        <p:txBody>
          <a:bodyPr wrap="square">
            <a:spAutoFit/>
          </a:bodyPr>
          <a:lstStyle/>
          <a:p>
            <a:pPr>
              <a:defRPr/>
            </a:pPr>
            <a:r>
              <a:rPr lang="en-US" sz="2800" dirty="0" smtClean="0">
                <a:latin typeface="Franklin Gothic Medium Cond" pitchFamily="34" charset="0"/>
              </a:rPr>
              <a:t>                                           PARAPIERROTITE,  WEISSBERGITE,  and  STIBNITE</a:t>
            </a:r>
            <a:r>
              <a:rPr lang="en-US" sz="1600" dirty="0" smtClean="0">
                <a:latin typeface="Franklin Gothic Medium Cond" pitchFamily="34" charset="0"/>
              </a:rPr>
              <a:t> </a:t>
            </a:r>
            <a:endParaRPr lang="en-US" sz="2800" dirty="0" smtClean="0"/>
          </a:p>
          <a:p>
            <a:pPr>
              <a:defRPr/>
            </a:pPr>
            <a:endParaRPr lang="en-US" sz="800" dirty="0" smtClean="0"/>
          </a:p>
          <a:p>
            <a:pPr>
              <a:defRPr/>
            </a:pPr>
            <a:r>
              <a:rPr lang="en-US" sz="1600" dirty="0" smtClean="0">
                <a:cs typeface="Times New Roman" pitchFamily="18" charset="0"/>
              </a:rPr>
              <a:t>These are gray to black minerals having metallic luster and conspicuous cleavage. Stibnite and </a:t>
            </a:r>
            <a:r>
              <a:rPr lang="en-US" sz="1600" dirty="0" err="1" smtClean="0">
                <a:cs typeface="Times New Roman" pitchFamily="18" charset="0"/>
              </a:rPr>
              <a:t>parapierrotite</a:t>
            </a:r>
            <a:r>
              <a:rPr lang="en-US" sz="1600" dirty="0" smtClean="0">
                <a:cs typeface="Times New Roman" pitchFamily="18" charset="0"/>
              </a:rPr>
              <a:t> were both identified early from Lookout Pass deposits, and both species were described in essentially the same terms—as acicular crystals forming radiating masses of a few centimeters. This is the characteristic habit  for stibnite, but there is no record of such material from Lookout Pass having been analyzed, and we found such crystal groups of stibnite only in widely-scattered chalcedony-filled vugs  (after the abstract deadline!). The </a:t>
            </a:r>
            <a:r>
              <a:rPr lang="en-US" sz="1600" dirty="0" err="1" smtClean="0">
                <a:cs typeface="Times New Roman" pitchFamily="18" charset="0"/>
              </a:rPr>
              <a:t>parapierrotite</a:t>
            </a:r>
            <a:r>
              <a:rPr lang="en-US" sz="1600" dirty="0" smtClean="0">
                <a:cs typeface="Times New Roman" pitchFamily="18" charset="0"/>
              </a:rPr>
              <a:t> was identified by XRD in 1987, but we did not find </a:t>
            </a:r>
            <a:r>
              <a:rPr lang="en-US" sz="1600" dirty="0" err="1" smtClean="0">
                <a:cs typeface="Times New Roman" pitchFamily="18" charset="0"/>
              </a:rPr>
              <a:t>parapierrotite</a:t>
            </a:r>
            <a:r>
              <a:rPr lang="en-US" sz="1600" dirty="0" smtClean="0">
                <a:cs typeface="Times New Roman" pitchFamily="18" charset="0"/>
              </a:rPr>
              <a:t> in radial masses of acicular crystals, despite the original characterization. </a:t>
            </a:r>
            <a:r>
              <a:rPr lang="en-US" sz="1600" dirty="0" err="1" smtClean="0">
                <a:cs typeface="Times New Roman" pitchFamily="18" charset="0"/>
              </a:rPr>
              <a:t>Weissbergite</a:t>
            </a:r>
            <a:r>
              <a:rPr lang="en-US" sz="1600" dirty="0" smtClean="0">
                <a:cs typeface="Times New Roman" pitchFamily="18" charset="0"/>
              </a:rPr>
              <a:t> was reported anecdotally to have been identified by EDS from Lookout Pass, but no such specimen has been illustrated or otherwise described. We found that the habits of these species at Lookout Pass are distinct, so each can be distinguished from the other materials at Lookout Pass by visual inspection aided only by moderate magnification.</a:t>
            </a:r>
          </a:p>
        </p:txBody>
      </p:sp>
      <p:sp>
        <p:nvSpPr>
          <p:cNvPr id="229" name="Rectangle 228"/>
          <p:cNvSpPr/>
          <p:nvPr/>
        </p:nvSpPr>
        <p:spPr>
          <a:xfrm>
            <a:off x="40742639" y="6934200"/>
            <a:ext cx="4672561" cy="523220"/>
          </a:xfrm>
          <a:prstGeom prst="rect">
            <a:avLst/>
          </a:prstGeom>
        </p:spPr>
        <p:txBody>
          <a:bodyPr wrap="none">
            <a:spAutoFit/>
          </a:bodyPr>
          <a:lstStyle/>
          <a:p>
            <a:r>
              <a:rPr lang="en-US" sz="2800" dirty="0" smtClean="0">
                <a:latin typeface="Franklin Gothic Medium Cond" pitchFamily="34" charset="0"/>
              </a:rPr>
              <a:t>PYRITE and/or MARCASITE -- FeS</a:t>
            </a:r>
            <a:r>
              <a:rPr lang="en-US" sz="2800" baseline="-25000" dirty="0" smtClean="0">
                <a:latin typeface="Franklin Gothic Medium Cond" pitchFamily="34" charset="0"/>
              </a:rPr>
              <a:t>2</a:t>
            </a:r>
            <a:endParaRPr lang="en-US" sz="2800" dirty="0"/>
          </a:p>
        </p:txBody>
      </p:sp>
      <p:sp>
        <p:nvSpPr>
          <p:cNvPr id="234" name="TextBox 233"/>
          <p:cNvSpPr txBox="1"/>
          <p:nvPr/>
        </p:nvSpPr>
        <p:spPr>
          <a:xfrm>
            <a:off x="40386000" y="12887980"/>
            <a:ext cx="2971800" cy="523220"/>
          </a:xfrm>
          <a:prstGeom prst="rect">
            <a:avLst/>
          </a:prstGeom>
          <a:noFill/>
        </p:spPr>
        <p:txBody>
          <a:bodyPr wrap="square" rtlCol="0">
            <a:spAutoFit/>
          </a:bodyPr>
          <a:lstStyle/>
          <a:p>
            <a:r>
              <a:rPr lang="en-US" sz="2800" dirty="0" smtClean="0">
                <a:latin typeface="Franklin Gothic Medium Cond" pitchFamily="34" charset="0"/>
              </a:rPr>
              <a:t>  HGS                           C</a:t>
            </a:r>
            <a:endParaRPr lang="en-US" sz="2800" dirty="0">
              <a:latin typeface="Franklin Gothic Medium" pitchFamily="34" charset="0"/>
            </a:endParaRPr>
          </a:p>
        </p:txBody>
      </p:sp>
      <p:sp>
        <p:nvSpPr>
          <p:cNvPr id="236" name="Rectangle 235"/>
          <p:cNvSpPr/>
          <p:nvPr/>
        </p:nvSpPr>
        <p:spPr>
          <a:xfrm>
            <a:off x="45852750" y="18755380"/>
            <a:ext cx="3601050" cy="523220"/>
          </a:xfrm>
          <a:prstGeom prst="rect">
            <a:avLst/>
          </a:prstGeom>
        </p:spPr>
        <p:txBody>
          <a:bodyPr wrap="none">
            <a:spAutoFit/>
          </a:bodyPr>
          <a:lstStyle/>
          <a:p>
            <a:r>
              <a:rPr lang="en-US" sz="2800" dirty="0" smtClean="0">
                <a:latin typeface="Franklin Gothic Medium Cond" pitchFamily="34" charset="0"/>
              </a:rPr>
              <a:t>HYDROXYCALCIOROMÉITE</a:t>
            </a:r>
            <a:endParaRPr lang="en-US" sz="2800" dirty="0"/>
          </a:p>
        </p:txBody>
      </p:sp>
      <p:grpSp>
        <p:nvGrpSpPr>
          <p:cNvPr id="238" name="Group 237"/>
          <p:cNvGrpSpPr/>
          <p:nvPr/>
        </p:nvGrpSpPr>
        <p:grpSpPr>
          <a:xfrm>
            <a:off x="40719566" y="18211800"/>
            <a:ext cx="2409634" cy="894040"/>
            <a:chOff x="40719566" y="18526780"/>
            <a:chExt cx="2409634" cy="894040"/>
          </a:xfrm>
        </p:grpSpPr>
        <p:sp>
          <p:nvSpPr>
            <p:cNvPr id="232" name="Rectangle 231"/>
            <p:cNvSpPr/>
            <p:nvPr/>
          </p:nvSpPr>
          <p:spPr>
            <a:xfrm>
              <a:off x="40719566" y="18897600"/>
              <a:ext cx="2409634" cy="523220"/>
            </a:xfrm>
            <a:prstGeom prst="rect">
              <a:avLst/>
            </a:prstGeom>
          </p:spPr>
          <p:txBody>
            <a:bodyPr wrap="none">
              <a:spAutoFit/>
            </a:bodyPr>
            <a:lstStyle/>
            <a:p>
              <a:r>
                <a:rPr lang="en-US" sz="2800" dirty="0" smtClean="0">
                  <a:latin typeface="Franklin Gothic Medium Cond" pitchFamily="34" charset="0"/>
                </a:rPr>
                <a:t>Sb</a:t>
              </a:r>
              <a:r>
                <a:rPr lang="en-US" sz="2800" baseline="30000" dirty="0" smtClean="0">
                  <a:latin typeface="Franklin Gothic Medium Cond" pitchFamily="34" charset="0"/>
                </a:rPr>
                <a:t>3+</a:t>
              </a:r>
              <a:r>
                <a:rPr lang="en-US" sz="2800" dirty="0" smtClean="0">
                  <a:latin typeface="Franklin Gothic Medium Cond" pitchFamily="34" charset="0"/>
                </a:rPr>
                <a:t>Sb</a:t>
              </a:r>
              <a:r>
                <a:rPr lang="en-US" sz="2800" baseline="30000" dirty="0" smtClean="0">
                  <a:latin typeface="Franklin Gothic Medium Cond" pitchFamily="34" charset="0"/>
                </a:rPr>
                <a:t>5+</a:t>
              </a:r>
              <a:r>
                <a:rPr lang="en-US" sz="2800" baseline="-25000" dirty="0" smtClean="0">
                  <a:latin typeface="Franklin Gothic Medium Cond" pitchFamily="34" charset="0"/>
                </a:rPr>
                <a:t>2</a:t>
              </a:r>
              <a:r>
                <a:rPr lang="en-US" sz="2800" dirty="0" smtClean="0">
                  <a:latin typeface="Franklin Gothic Medium Cond" pitchFamily="34" charset="0"/>
                </a:rPr>
                <a:t>O</a:t>
              </a:r>
              <a:r>
                <a:rPr lang="en-US" sz="2800" baseline="-25000" dirty="0" smtClean="0">
                  <a:latin typeface="Franklin Gothic Medium Cond" pitchFamily="34" charset="0"/>
                </a:rPr>
                <a:t>6</a:t>
              </a:r>
              <a:r>
                <a:rPr lang="en-US" sz="2800" dirty="0" smtClean="0">
                  <a:latin typeface="Franklin Gothic Medium Cond" pitchFamily="34" charset="0"/>
                </a:rPr>
                <a:t>(OH)</a:t>
              </a:r>
              <a:endParaRPr lang="en-US" sz="2800" dirty="0"/>
            </a:p>
          </p:txBody>
        </p:sp>
        <p:sp>
          <p:nvSpPr>
            <p:cNvPr id="237" name="Rectangle 236"/>
            <p:cNvSpPr/>
            <p:nvPr/>
          </p:nvSpPr>
          <p:spPr>
            <a:xfrm>
              <a:off x="40919400" y="18526780"/>
              <a:ext cx="1851725" cy="523220"/>
            </a:xfrm>
            <a:prstGeom prst="rect">
              <a:avLst/>
            </a:prstGeom>
          </p:spPr>
          <p:txBody>
            <a:bodyPr wrap="none">
              <a:spAutoFit/>
            </a:bodyPr>
            <a:lstStyle/>
            <a:p>
              <a:r>
                <a:rPr lang="en-US" sz="2800" dirty="0" smtClean="0">
                  <a:latin typeface="Franklin Gothic Medium Cond" pitchFamily="34" charset="0"/>
                </a:rPr>
                <a:t>STIBICONITE</a:t>
              </a:r>
              <a:endParaRPr lang="en-US" sz="2800" dirty="0"/>
            </a:p>
          </p:txBody>
        </p:sp>
      </p:grpSp>
      <p:cxnSp>
        <p:nvCxnSpPr>
          <p:cNvPr id="241" name="Straight Connector 240"/>
          <p:cNvCxnSpPr/>
          <p:nvPr/>
        </p:nvCxnSpPr>
        <p:spPr>
          <a:xfrm flipV="1">
            <a:off x="30403800" y="15468600"/>
            <a:ext cx="1905000" cy="1600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0403800" y="17373600"/>
            <a:ext cx="19050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20802600" y="16764000"/>
            <a:ext cx="1905000" cy="1143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20726400" y="18135600"/>
            <a:ext cx="1447800" cy="9906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31318200" y="21717000"/>
            <a:ext cx="2667000" cy="838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1546800" y="23469600"/>
            <a:ext cx="2743200" cy="6858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88" name="Picture 187" descr="LP2-5org-red-hex-xtls,scale-r-arrows-2.jpg"/>
          <p:cNvPicPr>
            <a:picLocks noChangeAspect="1"/>
          </p:cNvPicPr>
          <p:nvPr/>
        </p:nvPicPr>
        <p:blipFill>
          <a:blip r:embed="rId55" cstate="print"/>
          <a:stretch>
            <a:fillRect/>
          </a:stretch>
        </p:blipFill>
        <p:spPr>
          <a:xfrm>
            <a:off x="40005000" y="13506450"/>
            <a:ext cx="3733800" cy="28003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2321</TotalTime>
  <Words>1854</Words>
  <Application>Microsoft Office PowerPoint</Application>
  <PresentationFormat>Custom</PresentationFormat>
  <Paragraphs>734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35</cp:revision>
  <dcterms:created xsi:type="dcterms:W3CDTF">2014-10-31T15:54:20Z</dcterms:created>
  <dcterms:modified xsi:type="dcterms:W3CDTF">2014-12-17T22:55:06Z</dcterms:modified>
</cp:coreProperties>
</file>