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88" r:id="rId3"/>
    <p:sldId id="289" r:id="rId4"/>
    <p:sldId id="295" r:id="rId5"/>
    <p:sldId id="309" r:id="rId6"/>
    <p:sldId id="302" r:id="rId7"/>
    <p:sldId id="311" r:id="rId8"/>
    <p:sldId id="310" r:id="rId9"/>
    <p:sldId id="257" r:id="rId10"/>
    <p:sldId id="266" r:id="rId11"/>
    <p:sldId id="290" r:id="rId12"/>
    <p:sldId id="287" r:id="rId13"/>
    <p:sldId id="276" r:id="rId14"/>
    <p:sldId id="300" r:id="rId15"/>
    <p:sldId id="298" r:id="rId16"/>
    <p:sldId id="321" r:id="rId17"/>
    <p:sldId id="323" r:id="rId18"/>
    <p:sldId id="319" r:id="rId19"/>
    <p:sldId id="324" r:id="rId20"/>
    <p:sldId id="274" r:id="rId21"/>
    <p:sldId id="318" r:id="rId22"/>
    <p:sldId id="277" r:id="rId23"/>
    <p:sldId id="278" r:id="rId24"/>
    <p:sldId id="293" r:id="rId25"/>
    <p:sldId id="312" r:id="rId26"/>
    <p:sldId id="299" r:id="rId27"/>
    <p:sldId id="279" r:id="rId28"/>
    <p:sldId id="28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A0"/>
    <a:srgbClr val="FFF587"/>
    <a:srgbClr val="FFF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-112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rooksgr:Desktop:SE%20GSA%202009:MAR%20TMA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02A and 05A Terrigenous Mass Accumulation Rates (TMAR)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725711734486797"/>
          <c:y val="0.107551487414188"/>
          <c:w val="0.886869180012292"/>
          <c:h val="0.73563890040060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Sheet1!$A$42</c:f>
              <c:strCache>
                <c:ptCount val="1"/>
                <c:pt idx="0">
                  <c:v>T-2 02A-TMAR</c:v>
                </c:pt>
              </c:strCache>
            </c:strRef>
          </c:tx>
          <c:spPr>
            <a:ln w="38100">
              <a:solidFill>
                <a:srgbClr val="0000FF"/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Sheet1!$B$43:$B$55</c:f>
              <c:numCache>
                <c:formatCode>0</c:formatCode>
                <c:ptCount val="13"/>
                <c:pt idx="0">
                  <c:v>2006.056501587483</c:v>
                </c:pt>
                <c:pt idx="1">
                  <c:v>2002.670375630194</c:v>
                </c:pt>
                <c:pt idx="2">
                  <c:v>1998.191542329956</c:v>
                </c:pt>
                <c:pt idx="3">
                  <c:v>1994.348148522367</c:v>
                </c:pt>
                <c:pt idx="4">
                  <c:v>1990.347538330479</c:v>
                </c:pt>
                <c:pt idx="5">
                  <c:v>1985.941538783384</c:v>
                </c:pt>
                <c:pt idx="6">
                  <c:v>1981.928553165965</c:v>
                </c:pt>
                <c:pt idx="7">
                  <c:v>1977.417258482827</c:v>
                </c:pt>
                <c:pt idx="8">
                  <c:v>1972.96131519683</c:v>
                </c:pt>
                <c:pt idx="9">
                  <c:v>1966.075508939281</c:v>
                </c:pt>
                <c:pt idx="10">
                  <c:v>1954.51797219177</c:v>
                </c:pt>
                <c:pt idx="11">
                  <c:v>1941.386202793113</c:v>
                </c:pt>
                <c:pt idx="12">
                  <c:v>1921.708127550987</c:v>
                </c:pt>
              </c:numCache>
            </c:numRef>
          </c:xVal>
          <c:yVal>
            <c:numRef>
              <c:f>Sheet1!$A$43:$A$55</c:f>
              <c:numCache>
                <c:formatCode>0.00</c:formatCode>
                <c:ptCount val="13"/>
                <c:pt idx="0">
                  <c:v>0.398265019120863</c:v>
                </c:pt>
                <c:pt idx="1">
                  <c:v>0.157680010165565</c:v>
                </c:pt>
                <c:pt idx="2">
                  <c:v>0.189041555472212</c:v>
                </c:pt>
                <c:pt idx="3">
                  <c:v>0.168905571503916</c:v>
                </c:pt>
                <c:pt idx="4">
                  <c:v>0.170292450260984</c:v>
                </c:pt>
                <c:pt idx="5">
                  <c:v>0.166413191297701</c:v>
                </c:pt>
                <c:pt idx="6">
                  <c:v>0.191815168183852</c:v>
                </c:pt>
                <c:pt idx="7">
                  <c:v>0.158208945720687</c:v>
                </c:pt>
                <c:pt idx="8">
                  <c:v>0.216016340206489</c:v>
                </c:pt>
                <c:pt idx="9">
                  <c:v>0.076752356639854</c:v>
                </c:pt>
                <c:pt idx="10">
                  <c:v>0.0603794571211211</c:v>
                </c:pt>
                <c:pt idx="11">
                  <c:v>0.0607368707969908</c:v>
                </c:pt>
                <c:pt idx="12">
                  <c:v>0.034368319697012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Sheet1!$C$42</c:f>
              <c:strCache>
                <c:ptCount val="1"/>
                <c:pt idx="0">
                  <c:v>T-1 05A-TMAR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Sheet1!$D$43:$D$57</c:f>
              <c:numCache>
                <c:formatCode>0</c:formatCode>
                <c:ptCount val="15"/>
                <c:pt idx="0">
                  <c:v>2006.35071312323</c:v>
                </c:pt>
                <c:pt idx="1">
                  <c:v>2004.379749451084</c:v>
                </c:pt>
                <c:pt idx="2">
                  <c:v>2001.173903750602</c:v>
                </c:pt>
                <c:pt idx="3">
                  <c:v>1998.883106804122</c:v>
                </c:pt>
                <c:pt idx="4">
                  <c:v>1997.054638764678</c:v>
                </c:pt>
                <c:pt idx="5">
                  <c:v>1993.516608312318</c:v>
                </c:pt>
                <c:pt idx="6">
                  <c:v>1988.27848689201</c:v>
                </c:pt>
                <c:pt idx="7">
                  <c:v>1981.900643826742</c:v>
                </c:pt>
                <c:pt idx="8">
                  <c:v>1976.332742955305</c:v>
                </c:pt>
                <c:pt idx="9">
                  <c:v>1971.131079847226</c:v>
                </c:pt>
                <c:pt idx="10">
                  <c:v>1965.251396714371</c:v>
                </c:pt>
                <c:pt idx="11">
                  <c:v>1961.179142929515</c:v>
                </c:pt>
                <c:pt idx="12">
                  <c:v>1955.963226646372</c:v>
                </c:pt>
                <c:pt idx="13">
                  <c:v>1936.438139284105</c:v>
                </c:pt>
                <c:pt idx="14">
                  <c:v>1901.443042295807</c:v>
                </c:pt>
              </c:numCache>
            </c:numRef>
          </c:xVal>
          <c:yVal>
            <c:numRef>
              <c:f>Sheet1!$C$43:$C$57</c:f>
              <c:numCache>
                <c:formatCode>0.00</c:formatCode>
                <c:ptCount val="15"/>
                <c:pt idx="0">
                  <c:v>0.239303574788654</c:v>
                </c:pt>
                <c:pt idx="1">
                  <c:v>0.219539800185111</c:v>
                </c:pt>
                <c:pt idx="2">
                  <c:v>0.152254571005076</c:v>
                </c:pt>
                <c:pt idx="3">
                  <c:v>0.188769819959545</c:v>
                </c:pt>
                <c:pt idx="4">
                  <c:v>0.182924819149831</c:v>
                </c:pt>
                <c:pt idx="5">
                  <c:v>0.136456183268222</c:v>
                </c:pt>
                <c:pt idx="6">
                  <c:v>0.105525704333383</c:v>
                </c:pt>
                <c:pt idx="7">
                  <c:v>0.104467111058507</c:v>
                </c:pt>
                <c:pt idx="8">
                  <c:v>0.133762765318265</c:v>
                </c:pt>
                <c:pt idx="9">
                  <c:v>0.139535524324766</c:v>
                </c:pt>
                <c:pt idx="10">
                  <c:v>0.161957157961023</c:v>
                </c:pt>
                <c:pt idx="11">
                  <c:v>0.505474285068762</c:v>
                </c:pt>
                <c:pt idx="12">
                  <c:v>0.119700913252718</c:v>
                </c:pt>
                <c:pt idx="13">
                  <c:v>0.0403690941841108</c:v>
                </c:pt>
                <c:pt idx="14">
                  <c:v>0.0257482026309821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0159224"/>
        <c:axId val="250166680"/>
      </c:scatterChart>
      <c:valAx>
        <c:axId val="250159224"/>
        <c:scaling>
          <c:orientation val="maxMin"/>
          <c:max val="2010.0"/>
          <c:min val="1920.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Year (CRS method)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250166680"/>
        <c:crosses val="autoZero"/>
        <c:crossBetween val="midCat"/>
      </c:valAx>
      <c:valAx>
        <c:axId val="2501666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TMAR (g/cm2/yr)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250159224"/>
        <c:crosses val="max"/>
        <c:crossBetween val="midCat"/>
      </c:valAx>
    </c:plotArea>
    <c:legend>
      <c:legendPos val="r"/>
      <c:layout>
        <c:manualLayout>
          <c:xMode val="edge"/>
          <c:yMode val="edge"/>
          <c:x val="0.748159057437408"/>
          <c:y val="0.149695850375682"/>
          <c:w val="0.147275405007364"/>
          <c:h val="0.26967597232164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9BEB0-4986-C147-8AC3-36658AFDDA41}" type="datetimeFigureOut">
              <a:rPr lang="en-US" smtClean="0"/>
              <a:t>10/18/14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493B5-16ED-2B44-A1AE-479AB916A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25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F2283-543E-4C3E-8B32-E90F0F8CF1A5}" type="slidenum">
              <a:rPr lang="en-US"/>
              <a:pPr/>
              <a:t>13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24" charset="0"/>
              <a:ea typeface="ＭＳ Ｐゴシック" pitchFamily="24" charset="-128"/>
              <a:cs typeface="ＭＳ Ｐゴシック" pitchFamily="2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EF3D6-07A8-42EF-8FB6-A4A4EA9CE2D9}" type="slidenum">
              <a:rPr lang="en-US"/>
              <a:pPr/>
              <a:t>20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24" charset="0"/>
              <a:ea typeface="ＭＳ Ｐゴシック" pitchFamily="24" charset="-128"/>
              <a:cs typeface="ＭＳ Ｐゴシック" pitchFamily="2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EF3D6-07A8-42EF-8FB6-A4A4EA9CE2D9}" type="slidenum">
              <a:rPr lang="en-US"/>
              <a:pPr/>
              <a:t>22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24" charset="0"/>
              <a:ea typeface="ＭＳ Ｐゴシック" pitchFamily="24" charset="-128"/>
              <a:cs typeface="ＭＳ Ｐゴシック" pitchFamily="2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AEC0-AA32-7B44-8271-6719E332CAC0}" type="datetimeFigureOut">
              <a:rPr lang="en-US" smtClean="0"/>
              <a:t>10/18/14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7D0A-EF83-EB4D-869D-92B2E1B8B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7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AEC0-AA32-7B44-8271-6719E332CAC0}" type="datetimeFigureOut">
              <a:rPr lang="en-US" smtClean="0"/>
              <a:t>10/18/14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7D0A-EF83-EB4D-869D-92B2E1B8B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21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AEC0-AA32-7B44-8271-6719E332CAC0}" type="datetimeFigureOut">
              <a:rPr lang="en-US" smtClean="0"/>
              <a:t>10/18/14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7D0A-EF83-EB4D-869D-92B2E1B8B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66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AEC0-AA32-7B44-8271-6719E332CAC0}" type="datetimeFigureOut">
              <a:rPr lang="en-US" smtClean="0"/>
              <a:t>10/18/14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7D0A-EF83-EB4D-869D-92B2E1B8B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1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AEC0-AA32-7B44-8271-6719E332CAC0}" type="datetimeFigureOut">
              <a:rPr lang="en-US" smtClean="0"/>
              <a:t>10/18/14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7D0A-EF83-EB4D-869D-92B2E1B8B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45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AEC0-AA32-7B44-8271-6719E332CAC0}" type="datetimeFigureOut">
              <a:rPr lang="en-US" smtClean="0"/>
              <a:t>10/18/14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7D0A-EF83-EB4D-869D-92B2E1B8B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1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AEC0-AA32-7B44-8271-6719E332CAC0}" type="datetimeFigureOut">
              <a:rPr lang="en-US" smtClean="0"/>
              <a:t>10/18/14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7D0A-EF83-EB4D-869D-92B2E1B8B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AEC0-AA32-7B44-8271-6719E332CAC0}" type="datetimeFigureOut">
              <a:rPr lang="en-US" smtClean="0"/>
              <a:t>10/18/14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7D0A-EF83-EB4D-869D-92B2E1B8B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77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AEC0-AA32-7B44-8271-6719E332CAC0}" type="datetimeFigureOut">
              <a:rPr lang="en-US" smtClean="0"/>
              <a:t>10/18/14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7D0A-EF83-EB4D-869D-92B2E1B8B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77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AEC0-AA32-7B44-8271-6719E332CAC0}" type="datetimeFigureOut">
              <a:rPr lang="en-US" smtClean="0"/>
              <a:t>10/18/14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7D0A-EF83-EB4D-869D-92B2E1B8B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3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AEC0-AA32-7B44-8271-6719E332CAC0}" type="datetimeFigureOut">
              <a:rPr lang="en-US" smtClean="0"/>
              <a:t>10/18/14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7D0A-EF83-EB4D-869D-92B2E1B8B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1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00000"/>
            </a:gs>
          </a:gsLst>
          <a:lin ang="29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3AEC0-AA32-7B44-8271-6719E332CAC0}" type="datetimeFigureOut">
              <a:rPr lang="en-US" smtClean="0"/>
              <a:t>10/18/14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27D0A-EF83-EB4D-869D-92B2E1B8B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3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7102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989" y="1172634"/>
            <a:ext cx="2658337" cy="2318583"/>
          </a:xfrm>
          <a:prstGeom prst="rect">
            <a:avLst/>
          </a:prstGeom>
          <a:noFill/>
          <a:effectLst>
            <a:outerShdw blurRad="50800" dist="76200" dir="2700000">
              <a:schemeClr val="tx2">
                <a:lumMod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FC7A"/>
                </a:solidFill>
                <a:latin typeface="+mj-lt"/>
                <a:cs typeface="Verdana"/>
              </a:rPr>
              <a:t>Rebekka A. Larson</a:t>
            </a:r>
            <a:r>
              <a:rPr lang="en-US" sz="2200" b="1" baseline="30000" dirty="0" smtClean="0">
                <a:solidFill>
                  <a:srgbClr val="FFFC7A"/>
                </a:solidFill>
                <a:latin typeface="+mj-lt"/>
                <a:cs typeface="Verdana"/>
              </a:rPr>
              <a:t>1,2</a:t>
            </a:r>
            <a:r>
              <a:rPr lang="en-US" sz="2200" b="1" dirty="0" smtClean="0">
                <a:solidFill>
                  <a:srgbClr val="FFFC7A"/>
                </a:solidFill>
                <a:latin typeface="+mj-lt"/>
                <a:cs typeface="Verdana"/>
              </a:rPr>
              <a:t> </a:t>
            </a:r>
          </a:p>
          <a:p>
            <a:r>
              <a:rPr lang="en-US" b="1" dirty="0" smtClean="0">
                <a:solidFill>
                  <a:srgbClr val="FFFC7A"/>
                </a:solidFill>
                <a:latin typeface="+mj-lt"/>
                <a:cs typeface="Verdana"/>
              </a:rPr>
              <a:t>Brooks, G.R.</a:t>
            </a:r>
            <a:r>
              <a:rPr lang="en-US" b="1" baseline="30000" dirty="0" smtClean="0">
                <a:solidFill>
                  <a:srgbClr val="FFFC7A"/>
                </a:solidFill>
                <a:latin typeface="+mj-lt"/>
                <a:cs typeface="Verdana"/>
              </a:rPr>
              <a:t>1</a:t>
            </a:r>
            <a:endParaRPr lang="en-US" b="1" dirty="0">
              <a:solidFill>
                <a:srgbClr val="FFFC7A"/>
              </a:solidFill>
              <a:latin typeface="+mj-lt"/>
              <a:cs typeface="Verdana"/>
            </a:endParaRPr>
          </a:p>
          <a:p>
            <a:r>
              <a:rPr lang="en-US" b="1" dirty="0" smtClean="0">
                <a:solidFill>
                  <a:srgbClr val="FFFC7A"/>
                </a:solidFill>
                <a:latin typeface="+mj-lt"/>
                <a:cs typeface="Verdana"/>
              </a:rPr>
              <a:t>Devine, B.</a:t>
            </a:r>
            <a:r>
              <a:rPr lang="en-US" b="1" baseline="30000" dirty="0" smtClean="0">
                <a:solidFill>
                  <a:srgbClr val="FFFC7A"/>
                </a:solidFill>
                <a:latin typeface="+mj-lt"/>
                <a:cs typeface="Verdana"/>
              </a:rPr>
              <a:t>3</a:t>
            </a:r>
            <a:endParaRPr lang="en-US" b="1" dirty="0">
              <a:solidFill>
                <a:srgbClr val="FFFC7A"/>
              </a:solidFill>
              <a:latin typeface="+mj-lt"/>
              <a:cs typeface="Verdana"/>
            </a:endParaRPr>
          </a:p>
          <a:p>
            <a:r>
              <a:rPr lang="en-US" b="1" dirty="0" err="1" smtClean="0">
                <a:solidFill>
                  <a:srgbClr val="FFFC7A"/>
                </a:solidFill>
                <a:latin typeface="+mj-lt"/>
                <a:cs typeface="Verdana"/>
              </a:rPr>
              <a:t>Schwing</a:t>
            </a:r>
            <a:r>
              <a:rPr lang="en-US" b="1" dirty="0" smtClean="0">
                <a:solidFill>
                  <a:srgbClr val="FFFC7A"/>
                </a:solidFill>
                <a:latin typeface="+mj-lt"/>
                <a:cs typeface="Verdana"/>
              </a:rPr>
              <a:t>, P.T.</a:t>
            </a:r>
            <a:r>
              <a:rPr lang="en-US" b="1" baseline="30000" dirty="0" smtClean="0">
                <a:solidFill>
                  <a:srgbClr val="FFFC7A"/>
                </a:solidFill>
                <a:latin typeface="+mj-lt"/>
                <a:cs typeface="Verdana"/>
              </a:rPr>
              <a:t>2</a:t>
            </a:r>
          </a:p>
          <a:p>
            <a:r>
              <a:rPr lang="en-US" b="1" dirty="0" smtClean="0">
                <a:solidFill>
                  <a:srgbClr val="FFFC7A"/>
                </a:solidFill>
                <a:cs typeface="Verdana"/>
              </a:rPr>
              <a:t>O’Donnell, B.</a:t>
            </a:r>
            <a:r>
              <a:rPr lang="en-US" b="1" baseline="30000" dirty="0">
                <a:solidFill>
                  <a:srgbClr val="FFFC7A"/>
                </a:solidFill>
                <a:cs typeface="Verdana"/>
              </a:rPr>
              <a:t>1</a:t>
            </a:r>
          </a:p>
          <a:p>
            <a:r>
              <a:rPr lang="en-US" b="1" dirty="0" smtClean="0">
                <a:solidFill>
                  <a:srgbClr val="FFFC7A"/>
                </a:solidFill>
                <a:cs typeface="Verdana"/>
              </a:rPr>
              <a:t>Browning, T.</a:t>
            </a:r>
            <a:r>
              <a:rPr lang="en-US" b="1" baseline="30000" dirty="0">
                <a:solidFill>
                  <a:srgbClr val="FFFC7A"/>
                </a:solidFill>
                <a:cs typeface="Verdana"/>
              </a:rPr>
              <a:t>1</a:t>
            </a:r>
          </a:p>
          <a:p>
            <a:r>
              <a:rPr lang="en-US" b="1" dirty="0" smtClean="0">
                <a:solidFill>
                  <a:srgbClr val="FFFC7A"/>
                </a:solidFill>
                <a:cs typeface="Verdana"/>
              </a:rPr>
              <a:t>Holmes, C.W.</a:t>
            </a:r>
            <a:r>
              <a:rPr lang="en-US" b="1" baseline="30000" dirty="0">
                <a:solidFill>
                  <a:srgbClr val="FFFC7A"/>
                </a:solidFill>
                <a:cs typeface="Verdana"/>
              </a:rPr>
              <a:t>4</a:t>
            </a:r>
          </a:p>
          <a:p>
            <a:endParaRPr lang="en-US" sz="2200" b="1" baseline="30000" dirty="0">
              <a:solidFill>
                <a:srgbClr val="FFFC7A"/>
              </a:solidFill>
              <a:latin typeface="+mj-lt"/>
              <a:cs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5801261"/>
            <a:ext cx="6218214" cy="1323439"/>
          </a:xfrm>
          <a:prstGeom prst="rect">
            <a:avLst/>
          </a:prstGeom>
          <a:noFill/>
          <a:effectLst>
            <a:outerShdw blurRad="50800" dist="76200" dir="2700000">
              <a:schemeClr val="tx2">
                <a:lumMod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baseline="30000" dirty="0" smtClean="0">
                <a:solidFill>
                  <a:srgbClr val="FFFC7A"/>
                </a:solidFill>
                <a:latin typeface="+mj-lt"/>
                <a:cs typeface="Verdana"/>
              </a:rPr>
              <a:t>1</a:t>
            </a:r>
            <a:r>
              <a:rPr lang="en-US" sz="2000" b="1" dirty="0" smtClean="0">
                <a:solidFill>
                  <a:srgbClr val="FFFC7A"/>
                </a:solidFill>
                <a:latin typeface="+mj-lt"/>
                <a:cs typeface="Verdana"/>
              </a:rPr>
              <a:t>Eckerd College, St. Petersburg FL</a:t>
            </a:r>
            <a:r>
              <a:rPr lang="en-US" sz="2000" b="1" baseline="30000" dirty="0">
                <a:solidFill>
                  <a:srgbClr val="FFFC7A"/>
                </a:solidFill>
                <a:latin typeface="+mj-lt"/>
                <a:cs typeface="Verdana"/>
              </a:rPr>
              <a:t> </a:t>
            </a:r>
          </a:p>
          <a:p>
            <a:r>
              <a:rPr lang="en-US" sz="2000" b="1" baseline="30000" dirty="0" smtClean="0">
                <a:solidFill>
                  <a:srgbClr val="FFFC7A"/>
                </a:solidFill>
                <a:latin typeface="+mj-lt"/>
                <a:cs typeface="Verdana"/>
              </a:rPr>
              <a:t>2</a:t>
            </a:r>
            <a:r>
              <a:rPr lang="en-US" sz="2000" b="1" dirty="0" smtClean="0">
                <a:solidFill>
                  <a:srgbClr val="FFFC7A"/>
                </a:solidFill>
                <a:latin typeface="+mj-lt"/>
                <a:cs typeface="Verdana"/>
              </a:rPr>
              <a:t>University of South Florida, St. Petersburg, FL</a:t>
            </a:r>
          </a:p>
          <a:p>
            <a:r>
              <a:rPr lang="en-US" sz="2000" b="1" baseline="30000" dirty="0" smtClean="0">
                <a:solidFill>
                  <a:srgbClr val="FFFC7A"/>
                </a:solidFill>
                <a:latin typeface="+mj-lt"/>
                <a:cs typeface="Verdana"/>
              </a:rPr>
              <a:t>3</a:t>
            </a:r>
            <a:r>
              <a:rPr lang="en-US" sz="2000" b="1" dirty="0" smtClean="0">
                <a:solidFill>
                  <a:srgbClr val="FFFC7A"/>
                </a:solidFill>
                <a:latin typeface="+mj-lt"/>
                <a:cs typeface="Verdana"/>
              </a:rPr>
              <a:t>Tropical Ecosystems Consulting, St. John, USVI</a:t>
            </a:r>
          </a:p>
          <a:p>
            <a:r>
              <a:rPr lang="en-US" sz="2000" b="1" baseline="30000" dirty="0" smtClean="0">
                <a:solidFill>
                  <a:srgbClr val="FFFC7A"/>
                </a:solidFill>
                <a:cs typeface="Verdana"/>
              </a:rPr>
              <a:t>4</a:t>
            </a:r>
            <a:r>
              <a:rPr lang="en-US" sz="2000" b="1" dirty="0" smtClean="0">
                <a:solidFill>
                  <a:srgbClr val="FFFC7A"/>
                </a:solidFill>
                <a:cs typeface="Verdana"/>
              </a:rPr>
              <a:t>Environchron, Bradenton, FL</a:t>
            </a:r>
            <a:endParaRPr lang="en-US" sz="2000" b="1" dirty="0">
              <a:solidFill>
                <a:srgbClr val="FFFC7A"/>
              </a:solidFill>
              <a:cs typeface="Verdan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849100" y="31613"/>
            <a:ext cx="713484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b="1" dirty="0" smtClean="0">
                <a:solidFill>
                  <a:srgbClr val="000090"/>
                </a:solidFill>
              </a:rPr>
              <a:t>Understanding Natural Coastal Sedimentation to Determine Anthropogenic Impacts: </a:t>
            </a:r>
          </a:p>
          <a:p>
            <a:pPr algn="r"/>
            <a:r>
              <a:rPr lang="en-US" sz="2800" b="1" dirty="0" smtClean="0">
                <a:solidFill>
                  <a:srgbClr val="000090"/>
                </a:solidFill>
                <a:latin typeface="Calibri"/>
                <a:cs typeface="Calibri"/>
              </a:rPr>
              <a:t>Virgin Islands National Park</a:t>
            </a:r>
          </a:p>
        </p:txBody>
      </p:sp>
      <p:pic>
        <p:nvPicPr>
          <p:cNvPr id="2" name="Picture 1" descr="Ecke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48" y="5680267"/>
            <a:ext cx="2050797" cy="636097"/>
          </a:xfrm>
          <a:prstGeom prst="rect">
            <a:avLst/>
          </a:prstGeom>
        </p:spPr>
      </p:pic>
      <p:pic>
        <p:nvPicPr>
          <p:cNvPr id="3" name="Picture 2" descr="usf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120" y="6405726"/>
            <a:ext cx="1873825" cy="59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08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879079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000" dirty="0" smtClean="0">
                <a:solidFill>
                  <a:srgbClr val="FFF9A0"/>
                </a:solidFill>
              </a:rPr>
              <a:t>Sediment Sampling - Cores and Surface Samples:  USVI</a:t>
            </a:r>
            <a:endParaRPr lang="en-US" sz="3000" dirty="0" smtClean="0">
              <a:solidFill>
                <a:srgbClr val="FFF9A0"/>
              </a:solidFill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6774" y="608681"/>
            <a:ext cx="437818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u="sng" dirty="0">
                <a:solidFill>
                  <a:srgbClr val="FFF9A0"/>
                </a:solidFill>
              </a:rPr>
              <a:t>Sediment </a:t>
            </a:r>
            <a:r>
              <a:rPr lang="en-US" sz="2200" u="sng" dirty="0" smtClean="0">
                <a:solidFill>
                  <a:srgbClr val="FFF9A0"/>
                </a:solidFill>
              </a:rPr>
              <a:t>cores: </a:t>
            </a:r>
          </a:p>
          <a:p>
            <a:r>
              <a:rPr lang="en-US" sz="2200" dirty="0">
                <a:solidFill>
                  <a:srgbClr val="FFF9A0"/>
                </a:solidFill>
              </a:rPr>
              <a:t>	</a:t>
            </a:r>
            <a:r>
              <a:rPr lang="en-US" sz="2200" u="sng" dirty="0" smtClean="0">
                <a:solidFill>
                  <a:srgbClr val="FFF9A0"/>
                </a:solidFill>
              </a:rPr>
              <a:t>Coastal Marine and Salt Ponds</a:t>
            </a:r>
          </a:p>
          <a:p>
            <a:endParaRPr lang="en-US" sz="2000" dirty="0" smtClean="0">
              <a:solidFill>
                <a:srgbClr val="FFF9A0"/>
              </a:solidFill>
            </a:endParaRPr>
          </a:p>
          <a:p>
            <a:r>
              <a:rPr lang="en-US" sz="2000" dirty="0" smtClean="0">
                <a:solidFill>
                  <a:srgbClr val="FFF9A0"/>
                </a:solidFill>
              </a:rPr>
              <a:t>Provide </a:t>
            </a:r>
            <a:r>
              <a:rPr lang="en-US" sz="2000" dirty="0">
                <a:solidFill>
                  <a:srgbClr val="FFF9A0"/>
                </a:solidFill>
              </a:rPr>
              <a:t>a </a:t>
            </a:r>
            <a:r>
              <a:rPr lang="en-US" sz="2000" dirty="0" smtClean="0">
                <a:solidFill>
                  <a:srgbClr val="FFF9A0"/>
                </a:solidFill>
              </a:rPr>
              <a:t>several </a:t>
            </a:r>
            <a:r>
              <a:rPr lang="en-US" sz="2000" dirty="0">
                <a:solidFill>
                  <a:srgbClr val="FFF9A0"/>
                </a:solidFill>
              </a:rPr>
              <a:t>thousand-year record of </a:t>
            </a:r>
            <a:r>
              <a:rPr lang="en-US" sz="2000" dirty="0" smtClean="0">
                <a:solidFill>
                  <a:srgbClr val="FFF9A0"/>
                </a:solidFill>
              </a:rPr>
              <a:t>sedimentation.</a:t>
            </a:r>
          </a:p>
          <a:p>
            <a:endParaRPr lang="en-US" sz="1000" dirty="0" smtClean="0">
              <a:solidFill>
                <a:srgbClr val="FFF9A0"/>
              </a:solidFill>
            </a:endParaRPr>
          </a:p>
          <a:p>
            <a:r>
              <a:rPr lang="en-US" sz="2000" dirty="0" smtClean="0">
                <a:solidFill>
                  <a:srgbClr val="FFF9A0"/>
                </a:solidFill>
              </a:rPr>
              <a:t>How </a:t>
            </a:r>
            <a:r>
              <a:rPr lang="en-US" sz="2000" dirty="0">
                <a:solidFill>
                  <a:srgbClr val="FFF9A0"/>
                </a:solidFill>
              </a:rPr>
              <a:t>the </a:t>
            </a:r>
            <a:r>
              <a:rPr lang="en-US" sz="2000" dirty="0" smtClean="0">
                <a:solidFill>
                  <a:srgbClr val="FFF9A0"/>
                </a:solidFill>
              </a:rPr>
              <a:t>system </a:t>
            </a:r>
            <a:r>
              <a:rPr lang="en-US" sz="2000" dirty="0">
                <a:solidFill>
                  <a:srgbClr val="FFF9A0"/>
                </a:solidFill>
              </a:rPr>
              <a:t>has developed </a:t>
            </a:r>
            <a:r>
              <a:rPr lang="en-US" sz="2000" dirty="0" smtClean="0">
                <a:solidFill>
                  <a:srgbClr val="FFF9A0"/>
                </a:solidFill>
              </a:rPr>
              <a:t>naturally as well as the degree to which the sediments deviate due to human impacts </a:t>
            </a:r>
            <a:r>
              <a:rPr lang="en-US" sz="2000" dirty="0">
                <a:solidFill>
                  <a:srgbClr val="FFF9A0"/>
                </a:solidFill>
              </a:rPr>
              <a:t>from </a:t>
            </a:r>
            <a:r>
              <a:rPr lang="en-US" sz="2000" dirty="0" smtClean="0">
                <a:solidFill>
                  <a:srgbClr val="FFF9A0"/>
                </a:solidFill>
              </a:rPr>
              <a:t>the </a:t>
            </a:r>
            <a:r>
              <a:rPr lang="en-US" sz="2000" dirty="0">
                <a:solidFill>
                  <a:srgbClr val="FFF9A0"/>
                </a:solidFill>
              </a:rPr>
              <a:t>natural </a:t>
            </a:r>
            <a:r>
              <a:rPr lang="en-US" sz="2000" dirty="0" smtClean="0">
                <a:solidFill>
                  <a:srgbClr val="FFF9A0"/>
                </a:solidFill>
              </a:rPr>
              <a:t>sediments</a:t>
            </a:r>
            <a:r>
              <a:rPr lang="en-US" sz="2000" dirty="0">
                <a:solidFill>
                  <a:srgbClr val="FFF9A0"/>
                </a:solidFill>
              </a:rPr>
              <a:t>.  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774" y="3952837"/>
            <a:ext cx="530174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u="sng" dirty="0" smtClean="0">
                <a:solidFill>
                  <a:srgbClr val="FFF9A0"/>
                </a:solidFill>
              </a:rPr>
              <a:t>Surface Sediment Samples: </a:t>
            </a:r>
          </a:p>
          <a:p>
            <a:r>
              <a:rPr lang="en-US" sz="2200" dirty="0">
                <a:solidFill>
                  <a:srgbClr val="FFF9A0"/>
                </a:solidFill>
              </a:rPr>
              <a:t>	</a:t>
            </a:r>
            <a:r>
              <a:rPr lang="en-US" sz="2200" u="sng" dirty="0" smtClean="0">
                <a:solidFill>
                  <a:srgbClr val="FFF9A0"/>
                </a:solidFill>
              </a:rPr>
              <a:t>Coastal Marine</a:t>
            </a:r>
          </a:p>
          <a:p>
            <a:endParaRPr lang="en-US" sz="1000" dirty="0" smtClean="0">
              <a:solidFill>
                <a:srgbClr val="FFF9A0"/>
              </a:solidFill>
            </a:endParaRPr>
          </a:p>
          <a:p>
            <a:r>
              <a:rPr lang="en-US" sz="2000" dirty="0" smtClean="0">
                <a:solidFill>
                  <a:srgbClr val="FFF9A0"/>
                </a:solidFill>
              </a:rPr>
              <a:t>Current sediment distribution patterns.</a:t>
            </a:r>
          </a:p>
        </p:txBody>
      </p:sp>
      <p:pic>
        <p:nvPicPr>
          <p:cNvPr id="10" name="Picture 4" descr="P1010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41" y="553998"/>
            <a:ext cx="4466159" cy="334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vibracore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946" y="3271670"/>
            <a:ext cx="2599376" cy="346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28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" y="501650"/>
            <a:ext cx="41148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i="1" dirty="0">
                <a:solidFill>
                  <a:srgbClr val="FFF9A0"/>
                </a:solidFill>
              </a:rPr>
              <a:t>USVI Coastal </a:t>
            </a:r>
          </a:p>
          <a:p>
            <a:pPr algn="ctr"/>
            <a:r>
              <a:rPr lang="en-US" sz="2800" i="1" dirty="0">
                <a:solidFill>
                  <a:srgbClr val="FFF9A0"/>
                </a:solidFill>
              </a:rPr>
              <a:t>Sedimentary Framework</a:t>
            </a:r>
            <a:r>
              <a:rPr lang="en-US" sz="4800" i="1" dirty="0">
                <a:solidFill>
                  <a:srgbClr val="FFF9A0"/>
                </a:solidFill>
              </a:rPr>
              <a:t> </a:t>
            </a:r>
          </a:p>
        </p:txBody>
      </p:sp>
      <p:pic>
        <p:nvPicPr>
          <p:cNvPr id="5" name="Picture 1" descr="STX sites 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9"/>
          <a:stretch>
            <a:fillRect/>
          </a:stretch>
        </p:blipFill>
        <p:spPr bwMode="auto">
          <a:xfrm>
            <a:off x="2971800" y="3886200"/>
            <a:ext cx="5943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tt coll 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t="22627" r="9167" b="12553"/>
          <a:stretch>
            <a:fillRect/>
          </a:stretch>
        </p:blipFill>
        <p:spPr bwMode="auto">
          <a:xfrm>
            <a:off x="0" y="2286000"/>
            <a:ext cx="53340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STJ coll ma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9" b="7562"/>
          <a:stretch>
            <a:fillRect/>
          </a:stretch>
        </p:blipFill>
        <p:spPr bwMode="auto">
          <a:xfrm>
            <a:off x="4419600" y="258763"/>
            <a:ext cx="45720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6200" y="4924425"/>
            <a:ext cx="322059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dirty="0">
                <a:solidFill>
                  <a:srgbClr val="FFF9A0"/>
                </a:solidFill>
              </a:rPr>
              <a:t>&gt;</a:t>
            </a:r>
            <a:r>
              <a:rPr lang="en-US" i="1" dirty="0">
                <a:solidFill>
                  <a:srgbClr val="FFF9A0"/>
                </a:solidFill>
              </a:rPr>
              <a:t>100 cores</a:t>
            </a:r>
          </a:p>
          <a:p>
            <a:pPr>
              <a:buFont typeface="Wingdings" charset="0"/>
              <a:buNone/>
            </a:pPr>
            <a:endParaRPr lang="en-US" i="1" dirty="0">
              <a:solidFill>
                <a:srgbClr val="FFF9A0"/>
              </a:solidFill>
            </a:endParaRPr>
          </a:p>
          <a:p>
            <a:pPr>
              <a:buFont typeface="Wingdings" charset="0"/>
              <a:buNone/>
            </a:pPr>
            <a:r>
              <a:rPr lang="en-US" i="1" dirty="0">
                <a:solidFill>
                  <a:srgbClr val="FFF9A0"/>
                </a:solidFill>
              </a:rPr>
              <a:t>&gt;150 surface samples</a:t>
            </a:r>
            <a:endParaRPr lang="en-US" dirty="0">
              <a:solidFill>
                <a:srgbClr val="FFF9A0"/>
              </a:solidFill>
            </a:endParaRPr>
          </a:p>
          <a:p>
            <a:pPr>
              <a:buFont typeface="Wingdings" charset="0"/>
              <a:buNone/>
            </a:pPr>
            <a:endParaRPr lang="en-US" dirty="0">
              <a:solidFill>
                <a:srgbClr val="FFF9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23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55353"/>
            <a:ext cx="9125410" cy="45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350" dirty="0" smtClean="0">
                <a:solidFill>
                  <a:srgbClr val="FFF9A0"/>
                </a:solidFill>
              </a:rPr>
              <a:t>St. John, National Park (green) and Coral Reef National Monuments (blue)</a:t>
            </a:r>
            <a:endParaRPr lang="en-US" sz="2350" dirty="0" smtClean="0">
              <a:solidFill>
                <a:srgbClr val="FFF9A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StJohnMergedMap-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0" y="749565"/>
            <a:ext cx="9144000" cy="557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1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4800" y="45243"/>
            <a:ext cx="327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u="sng" dirty="0" smtClean="0">
                <a:solidFill>
                  <a:srgbClr val="FEFD90"/>
                </a:solidFill>
              </a:rPr>
              <a:t>Sediment Cores</a:t>
            </a:r>
            <a:endParaRPr lang="en-US" sz="2800" u="sng" dirty="0">
              <a:solidFill>
                <a:srgbClr val="FEFD90"/>
              </a:solidFill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7787" y="762000"/>
            <a:ext cx="4356929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pitchFamily="24" charset="2"/>
              <a:buChar char="§"/>
            </a:pPr>
            <a:r>
              <a:rPr lang="en-US" sz="2000" dirty="0">
                <a:solidFill>
                  <a:srgbClr val="FEFD90"/>
                </a:solidFill>
              </a:rPr>
              <a:t> Provides natural pre-anthropogenic record to compare to anthropogenic timeframe</a:t>
            </a:r>
          </a:p>
          <a:p>
            <a:pPr>
              <a:buFont typeface="Wingdings" pitchFamily="24" charset="2"/>
              <a:buChar char="§"/>
            </a:pPr>
            <a:endParaRPr lang="en-US" sz="2000" dirty="0">
              <a:solidFill>
                <a:srgbClr val="FEFD90"/>
              </a:solidFill>
            </a:endParaRPr>
          </a:p>
          <a:p>
            <a:pPr>
              <a:buFont typeface="Wingdings" pitchFamily="24" charset="2"/>
              <a:buChar char="§"/>
            </a:pPr>
            <a:r>
              <a:rPr lang="en-US" sz="2000" dirty="0">
                <a:solidFill>
                  <a:srgbClr val="FEFD90"/>
                </a:solidFill>
              </a:rPr>
              <a:t> Records terrestrial sediment </a:t>
            </a:r>
            <a:r>
              <a:rPr lang="en-US" sz="2000" dirty="0" smtClean="0">
                <a:solidFill>
                  <a:srgbClr val="FEFD90"/>
                </a:solidFill>
              </a:rPr>
              <a:t>deposition – Texture, Composition, Rates</a:t>
            </a:r>
          </a:p>
          <a:p>
            <a:pPr>
              <a:buFont typeface="Wingdings" pitchFamily="24" charset="2"/>
              <a:buChar char="§"/>
            </a:pPr>
            <a:endParaRPr lang="en-US" sz="2000" dirty="0" smtClean="0">
              <a:solidFill>
                <a:srgbClr val="FEFD90"/>
              </a:solidFill>
            </a:endParaRPr>
          </a:p>
          <a:p>
            <a:pPr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 Geochronology</a:t>
            </a:r>
          </a:p>
          <a:p>
            <a:pPr lvl="1"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 </a:t>
            </a:r>
            <a:r>
              <a:rPr lang="en-US" sz="2000" baseline="30000" dirty="0" smtClean="0">
                <a:solidFill>
                  <a:srgbClr val="FEFD90"/>
                </a:solidFill>
              </a:rPr>
              <a:t>14</a:t>
            </a:r>
            <a:r>
              <a:rPr lang="en-US" sz="2000" dirty="0" smtClean="0">
                <a:solidFill>
                  <a:srgbClr val="FEFD90"/>
                </a:solidFill>
              </a:rPr>
              <a:t>C	</a:t>
            </a:r>
          </a:p>
          <a:p>
            <a:pPr lvl="1"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 </a:t>
            </a:r>
            <a:r>
              <a:rPr lang="en-US" sz="2000" baseline="30000" dirty="0" smtClean="0">
                <a:solidFill>
                  <a:srgbClr val="FEFD90"/>
                </a:solidFill>
              </a:rPr>
              <a:t>210</a:t>
            </a:r>
            <a:r>
              <a:rPr lang="en-US" sz="2000" dirty="0" smtClean="0">
                <a:solidFill>
                  <a:srgbClr val="FEFD90"/>
                </a:solidFill>
              </a:rPr>
              <a:t>Pb</a:t>
            </a:r>
          </a:p>
          <a:p>
            <a:pPr lvl="1"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 </a:t>
            </a:r>
            <a:r>
              <a:rPr lang="en-US" sz="2000" baseline="30000" dirty="0" smtClean="0">
                <a:solidFill>
                  <a:srgbClr val="FEFD90"/>
                </a:solidFill>
              </a:rPr>
              <a:t>137</a:t>
            </a:r>
            <a:r>
              <a:rPr lang="en-US" sz="2000" dirty="0" smtClean="0">
                <a:solidFill>
                  <a:srgbClr val="FEFD90"/>
                </a:solidFill>
              </a:rPr>
              <a:t>Cs</a:t>
            </a:r>
          </a:p>
          <a:p>
            <a:pPr lvl="1"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 </a:t>
            </a:r>
            <a:r>
              <a:rPr lang="en-US" sz="2000" baseline="30000" dirty="0" smtClean="0">
                <a:solidFill>
                  <a:srgbClr val="FEFD90"/>
                </a:solidFill>
              </a:rPr>
              <a:t>7</a:t>
            </a:r>
            <a:r>
              <a:rPr lang="en-US" sz="2000" dirty="0" smtClean="0">
                <a:solidFill>
                  <a:srgbClr val="FEFD90"/>
                </a:solidFill>
              </a:rPr>
              <a:t>Be</a:t>
            </a:r>
          </a:p>
          <a:p>
            <a:pPr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 Sediment Accumulation Rates</a:t>
            </a:r>
          </a:p>
          <a:p>
            <a:pPr lvl="1"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MAR</a:t>
            </a:r>
          </a:p>
          <a:p>
            <a:pPr lvl="1"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TMAR (Terrigenous)</a:t>
            </a:r>
          </a:p>
        </p:txBody>
      </p:sp>
      <p:pic>
        <p:nvPicPr>
          <p:cNvPr id="8" name="Picture 7" descr="G Brooks Fig 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5" b="12532"/>
          <a:stretch/>
        </p:blipFill>
        <p:spPr>
          <a:xfrm>
            <a:off x="4642918" y="45244"/>
            <a:ext cx="4418233" cy="67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992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g ph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2102"/>
            <a:ext cx="9144000" cy="4124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14" y="378599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EB6"/>
                </a:solidFill>
              </a:rPr>
              <a:t>-Terrigenous Runoff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314" y="-11535"/>
            <a:ext cx="711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FEB6"/>
                </a:solidFill>
              </a:rPr>
              <a:t>Salt Ponds - Sediment Sources/Inputs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113" y="671730"/>
            <a:ext cx="31540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>
                <a:solidFill>
                  <a:srgbClr val="FFFEB6"/>
                </a:solidFill>
              </a:rPr>
              <a:t>Rainfall events lead to </a:t>
            </a:r>
          </a:p>
          <a:p>
            <a:pPr lvl="1">
              <a:buFontTx/>
              <a:buChar char="-"/>
            </a:pPr>
            <a:r>
              <a:rPr lang="en-US" sz="1600" dirty="0" smtClean="0">
                <a:solidFill>
                  <a:srgbClr val="FFFEB6"/>
                </a:solidFill>
              </a:rPr>
              <a:t>Erosion of </a:t>
            </a:r>
            <a:r>
              <a:rPr lang="en-US" sz="1600" dirty="0" err="1" smtClean="0">
                <a:solidFill>
                  <a:srgbClr val="FFFEB6"/>
                </a:solidFill>
              </a:rPr>
              <a:t>hillslopes</a:t>
            </a:r>
            <a:endParaRPr lang="en-US" sz="1600" dirty="0" smtClean="0">
              <a:solidFill>
                <a:srgbClr val="FFFEB6"/>
              </a:solidFill>
            </a:endParaRPr>
          </a:p>
          <a:p>
            <a:pPr lvl="1">
              <a:buFontTx/>
              <a:buChar char="-"/>
            </a:pPr>
            <a:r>
              <a:rPr lang="en-US" sz="1600" dirty="0" smtClean="0">
                <a:solidFill>
                  <a:srgbClr val="FFFEB6"/>
                </a:solidFill>
              </a:rPr>
              <a:t>Down-slope transport of water and sediment through natural </a:t>
            </a:r>
            <a:r>
              <a:rPr lang="en-US" sz="1600" dirty="0" err="1" smtClean="0">
                <a:solidFill>
                  <a:srgbClr val="FFFEB6"/>
                </a:solidFill>
              </a:rPr>
              <a:t>ghut</a:t>
            </a:r>
            <a:r>
              <a:rPr lang="en-US" sz="1600" dirty="0" smtClean="0">
                <a:solidFill>
                  <a:srgbClr val="FFFEB6"/>
                </a:solidFill>
              </a:rPr>
              <a:t> systems.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3102" y="406400"/>
            <a:ext cx="3729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EB6"/>
                </a:solidFill>
              </a:rPr>
              <a:t>-Marine Overwash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4401" y="712232"/>
            <a:ext cx="3390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>
                <a:solidFill>
                  <a:srgbClr val="FFFEB6"/>
                </a:solidFill>
              </a:rPr>
              <a:t>High marine surge and wave activity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FFFEB6"/>
                </a:solidFill>
              </a:rPr>
              <a:t>Waters and sediment overtop </a:t>
            </a:r>
            <a:r>
              <a:rPr lang="en-US" sz="1600" dirty="0" err="1" smtClean="0">
                <a:solidFill>
                  <a:srgbClr val="FFFEB6"/>
                </a:solidFill>
              </a:rPr>
              <a:t>berm</a:t>
            </a:r>
            <a:endParaRPr lang="en-US" sz="1600" dirty="0" smtClean="0">
              <a:solidFill>
                <a:srgbClr val="FFFEB6"/>
              </a:solidFill>
            </a:endParaRPr>
          </a:p>
          <a:p>
            <a:pPr lvl="1">
              <a:buFontTx/>
              <a:buChar char="-"/>
            </a:pPr>
            <a:r>
              <a:rPr lang="en-US" sz="1600" dirty="0" smtClean="0">
                <a:solidFill>
                  <a:srgbClr val="FFFEB6"/>
                </a:solidFill>
              </a:rPr>
              <a:t>Tropical Cyclones</a:t>
            </a:r>
          </a:p>
          <a:p>
            <a:pPr lvl="1">
              <a:buFontTx/>
              <a:buChar char="-"/>
            </a:pPr>
            <a:r>
              <a:rPr lang="en-US" sz="1600" dirty="0" smtClean="0">
                <a:solidFill>
                  <a:srgbClr val="FFFEB6"/>
                </a:solidFill>
              </a:rPr>
              <a:t>Tsunamis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9979" y="428943"/>
            <a:ext cx="2378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EB6"/>
                </a:solidFill>
              </a:rPr>
              <a:t>-Atmospheric fallout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9078" y="722075"/>
            <a:ext cx="19595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400" dirty="0" smtClean="0">
                <a:solidFill>
                  <a:srgbClr val="FFFEB6"/>
                </a:solidFill>
              </a:rPr>
              <a:t>Dust fallout to salt pond and land surfaces</a:t>
            </a:r>
          </a:p>
          <a:p>
            <a:pPr lvl="1">
              <a:buFontTx/>
              <a:buChar char="-"/>
            </a:pPr>
            <a:r>
              <a:rPr lang="en-US" sz="1400" dirty="0" smtClean="0">
                <a:solidFill>
                  <a:srgbClr val="FFFEB6"/>
                </a:solidFill>
              </a:rPr>
              <a:t>Volcanic ash</a:t>
            </a:r>
          </a:p>
          <a:p>
            <a:pPr lvl="1">
              <a:buFontTx/>
              <a:buChar char="-"/>
            </a:pPr>
            <a:r>
              <a:rPr lang="en-US" sz="1400" dirty="0" smtClean="0">
                <a:solidFill>
                  <a:srgbClr val="FFFEB6"/>
                </a:solidFill>
              </a:rPr>
              <a:t>African Dust</a:t>
            </a:r>
          </a:p>
        </p:txBody>
      </p:sp>
    </p:spTree>
    <p:extLst>
      <p:ext uri="{BB962C8B-B14F-4D97-AF65-F5344CB8AC3E}">
        <p14:creationId xmlns:p14="http://schemas.microsoft.com/office/powerpoint/2010/main" val="1027044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F-08-PC-15 COLOR XRAY0-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31783" y="-786566"/>
            <a:ext cx="6037612" cy="8844311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-1" y="0"/>
            <a:ext cx="897274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600" b="1" u="sng" dirty="0" smtClean="0">
                <a:solidFill>
                  <a:srgbClr val="FEFD90"/>
                </a:solidFill>
              </a:rPr>
              <a:t>Sediment Cores </a:t>
            </a:r>
            <a:r>
              <a:rPr lang="en-US" sz="2600" b="1" dirty="0" smtClean="0">
                <a:solidFill>
                  <a:srgbClr val="FEFD90"/>
                </a:solidFill>
              </a:rPr>
              <a:t>– Preservation of “Events” - Stratigraphy</a:t>
            </a:r>
            <a:endParaRPr lang="en-US" sz="2600" b="1" dirty="0">
              <a:solidFill>
                <a:srgbClr val="FEFD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38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 Brooks Fig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16" y="0"/>
            <a:ext cx="7204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01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J map si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144"/>
            <a:ext cx="8982360" cy="5022660"/>
          </a:xfrm>
          <a:prstGeom prst="rect">
            <a:avLst/>
          </a:prstGeom>
        </p:spPr>
      </p:pic>
      <p:pic>
        <p:nvPicPr>
          <p:cNvPr id="3" name="Picture 2" descr="Map lege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24" y="4350950"/>
            <a:ext cx="2466136" cy="158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93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 Brooks Fig 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81"/>
          <a:stretch/>
        </p:blipFill>
        <p:spPr>
          <a:xfrm>
            <a:off x="4505958" y="547955"/>
            <a:ext cx="3826053" cy="6268401"/>
          </a:xfrm>
          <a:prstGeom prst="rect">
            <a:avLst/>
          </a:prstGeom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630878" y="7910"/>
            <a:ext cx="4469851" cy="49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 typeface="Times" charset="0"/>
              <a:buNone/>
            </a:pPr>
            <a:r>
              <a:rPr lang="en-US" sz="1600" dirty="0">
                <a:solidFill>
                  <a:srgbClr val="FFFF8D"/>
                </a:solidFill>
              </a:rPr>
              <a:t>Fish Bay - Moderate development, modest increase in accumulation rate (2.5X).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-23322"/>
            <a:ext cx="430096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8D"/>
                </a:solidFill>
              </a:rPr>
              <a:t>Newfound Bay - </a:t>
            </a:r>
            <a:r>
              <a:rPr lang="en-US" sz="1700" dirty="0">
                <a:solidFill>
                  <a:srgbClr val="FFFF8D"/>
                </a:solidFill>
              </a:rPr>
              <a:t>no</a:t>
            </a:r>
            <a:r>
              <a:rPr lang="en-US" sz="1600" dirty="0">
                <a:solidFill>
                  <a:srgbClr val="FFFF8D"/>
                </a:solidFill>
              </a:rPr>
              <a:t> modern development, no increase in accumulation rate.</a:t>
            </a:r>
          </a:p>
        </p:txBody>
      </p:sp>
      <p:pic>
        <p:nvPicPr>
          <p:cNvPr id="8" name="Picture 7" descr="G Brooks Fig 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5"/>
          <a:stretch/>
        </p:blipFill>
        <p:spPr>
          <a:xfrm>
            <a:off x="114510" y="579188"/>
            <a:ext cx="3564603" cy="6268401"/>
          </a:xfrm>
          <a:prstGeom prst="rect">
            <a:avLst/>
          </a:prstGeom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3637473" y="1472046"/>
            <a:ext cx="87011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8D"/>
                </a:solidFill>
              </a:rPr>
              <a:t>0.018 </a:t>
            </a:r>
          </a:p>
          <a:p>
            <a:r>
              <a:rPr lang="en-US" sz="1400" dirty="0" smtClean="0">
                <a:solidFill>
                  <a:srgbClr val="FFFF8D"/>
                </a:solidFill>
              </a:rPr>
              <a:t>g/cm</a:t>
            </a:r>
            <a:r>
              <a:rPr lang="en-US" sz="1400" baseline="30000" dirty="0" smtClean="0">
                <a:solidFill>
                  <a:srgbClr val="FFFF8D"/>
                </a:solidFill>
              </a:rPr>
              <a:t>2</a:t>
            </a:r>
            <a:r>
              <a:rPr lang="en-US" sz="1400" dirty="0" smtClean="0">
                <a:solidFill>
                  <a:srgbClr val="FFFF8D"/>
                </a:solidFill>
              </a:rPr>
              <a:t>/</a:t>
            </a:r>
            <a:r>
              <a:rPr lang="en-US" sz="1400" dirty="0" err="1" smtClean="0">
                <a:solidFill>
                  <a:srgbClr val="FFFF8D"/>
                </a:solidFill>
              </a:rPr>
              <a:t>yr</a:t>
            </a:r>
            <a:endParaRPr lang="en-US" sz="1400" dirty="0">
              <a:solidFill>
                <a:srgbClr val="FFFF8D"/>
              </a:solidFill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3637473" y="972926"/>
            <a:ext cx="8701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8D"/>
                </a:solidFill>
              </a:rPr>
              <a:t>MAR</a:t>
            </a:r>
            <a:endParaRPr lang="en-US" sz="1400" dirty="0">
              <a:solidFill>
                <a:srgbClr val="FFFF8D"/>
              </a:solidFill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3689524" y="2884134"/>
            <a:ext cx="87011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8D"/>
                </a:solidFill>
              </a:rPr>
              <a:t>0.015 </a:t>
            </a:r>
          </a:p>
          <a:p>
            <a:r>
              <a:rPr lang="en-US" sz="1400" dirty="0" smtClean="0">
                <a:solidFill>
                  <a:srgbClr val="FFFF8D"/>
                </a:solidFill>
              </a:rPr>
              <a:t>g/cm</a:t>
            </a:r>
            <a:r>
              <a:rPr lang="en-US" sz="1400" baseline="30000" dirty="0" smtClean="0">
                <a:solidFill>
                  <a:srgbClr val="FFFF8D"/>
                </a:solidFill>
              </a:rPr>
              <a:t>2</a:t>
            </a:r>
            <a:r>
              <a:rPr lang="en-US" sz="1400" dirty="0" smtClean="0">
                <a:solidFill>
                  <a:srgbClr val="FFFF8D"/>
                </a:solidFill>
              </a:rPr>
              <a:t>/</a:t>
            </a:r>
            <a:r>
              <a:rPr lang="en-US" sz="1400" dirty="0" err="1" smtClean="0">
                <a:solidFill>
                  <a:srgbClr val="FFFF8D"/>
                </a:solidFill>
              </a:rPr>
              <a:t>yr</a:t>
            </a:r>
            <a:endParaRPr lang="en-US" sz="1400" dirty="0">
              <a:solidFill>
                <a:srgbClr val="FFFF8D"/>
              </a:solidFill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300782" y="1968889"/>
            <a:ext cx="87011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8D"/>
                </a:solidFill>
              </a:rPr>
              <a:t>0.1 </a:t>
            </a:r>
          </a:p>
          <a:p>
            <a:r>
              <a:rPr lang="en-US" sz="1400" dirty="0" smtClean="0">
                <a:solidFill>
                  <a:srgbClr val="FFFF8D"/>
                </a:solidFill>
              </a:rPr>
              <a:t>g/cm</a:t>
            </a:r>
            <a:r>
              <a:rPr lang="en-US" sz="1400" baseline="30000" dirty="0" smtClean="0">
                <a:solidFill>
                  <a:srgbClr val="FFFF8D"/>
                </a:solidFill>
              </a:rPr>
              <a:t>2</a:t>
            </a:r>
            <a:r>
              <a:rPr lang="en-US" sz="1400" dirty="0" smtClean="0">
                <a:solidFill>
                  <a:srgbClr val="FFFF8D"/>
                </a:solidFill>
              </a:rPr>
              <a:t>/</a:t>
            </a:r>
            <a:r>
              <a:rPr lang="en-US" sz="1400" dirty="0" err="1" smtClean="0">
                <a:solidFill>
                  <a:srgbClr val="FFFF8D"/>
                </a:solidFill>
              </a:rPr>
              <a:t>yr</a:t>
            </a:r>
            <a:endParaRPr lang="en-US" sz="1400" dirty="0">
              <a:solidFill>
                <a:srgbClr val="FFFF8D"/>
              </a:solidFill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8279961" y="1125326"/>
            <a:ext cx="8701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8D"/>
                </a:solidFill>
              </a:rPr>
              <a:t>MAR</a:t>
            </a:r>
            <a:endParaRPr lang="en-US" sz="1400" dirty="0">
              <a:solidFill>
                <a:srgbClr val="FFFF8D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8311192" y="4941679"/>
            <a:ext cx="87011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8D"/>
                </a:solidFill>
              </a:rPr>
              <a:t>0.04 </a:t>
            </a:r>
          </a:p>
          <a:p>
            <a:r>
              <a:rPr lang="en-US" sz="1400" dirty="0" smtClean="0">
                <a:solidFill>
                  <a:srgbClr val="FFFF8D"/>
                </a:solidFill>
              </a:rPr>
              <a:t>g/cm</a:t>
            </a:r>
            <a:r>
              <a:rPr lang="en-US" sz="1400" baseline="30000" dirty="0" smtClean="0">
                <a:solidFill>
                  <a:srgbClr val="FFFF8D"/>
                </a:solidFill>
              </a:rPr>
              <a:t>2</a:t>
            </a:r>
            <a:r>
              <a:rPr lang="en-US" sz="1400" dirty="0" smtClean="0">
                <a:solidFill>
                  <a:srgbClr val="FFFF8D"/>
                </a:solidFill>
              </a:rPr>
              <a:t>/</a:t>
            </a:r>
            <a:r>
              <a:rPr lang="en-US" sz="1400" dirty="0" err="1" smtClean="0">
                <a:solidFill>
                  <a:srgbClr val="FFFF8D"/>
                </a:solidFill>
              </a:rPr>
              <a:t>yr</a:t>
            </a:r>
            <a:endParaRPr lang="en-US" sz="1400" dirty="0">
              <a:solidFill>
                <a:srgbClr val="FFFF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97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J map sit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144"/>
            <a:ext cx="8982360" cy="5022660"/>
          </a:xfrm>
          <a:prstGeom prst="rect">
            <a:avLst/>
          </a:prstGeom>
        </p:spPr>
      </p:pic>
      <p:pic>
        <p:nvPicPr>
          <p:cNvPr id="3" name="Picture 2" descr="Map lege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24" y="4350950"/>
            <a:ext cx="2466136" cy="158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93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 1 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"/>
          <a:stretch>
            <a:fillRect/>
          </a:stretch>
        </p:blipFill>
        <p:spPr bwMode="auto">
          <a:xfrm rot="5400000">
            <a:off x="1600200" y="-1136650"/>
            <a:ext cx="5943600" cy="913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870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 map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06541" cy="5273337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257800" y="664239"/>
            <a:ext cx="38862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FF9A0"/>
                </a:solidFill>
              </a:rPr>
              <a:t> Most drainage to inner Coral Harbor via 2 main “guts”.</a:t>
            </a:r>
          </a:p>
          <a:p>
            <a:pPr lvl="1"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FF9A0"/>
                </a:solidFill>
              </a:rPr>
              <a:t>Tributary 1 (T1) </a:t>
            </a:r>
          </a:p>
          <a:p>
            <a:pPr lvl="1"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FF9A0"/>
                </a:solidFill>
              </a:rPr>
              <a:t>Tributary 2 (T2)</a:t>
            </a:r>
          </a:p>
          <a:p>
            <a:endParaRPr lang="en-US" sz="1000" dirty="0" smtClean="0">
              <a:solidFill>
                <a:srgbClr val="FFF9A0"/>
              </a:solidFill>
            </a:endParaRPr>
          </a:p>
          <a:p>
            <a:pPr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FF9A0"/>
                </a:solidFill>
              </a:rPr>
              <a:t> Rapid funneling of water and sediments - “</a:t>
            </a:r>
            <a:r>
              <a:rPr lang="en-US" sz="2000" dirty="0" err="1" smtClean="0">
                <a:solidFill>
                  <a:srgbClr val="FFF9A0"/>
                </a:solidFill>
              </a:rPr>
              <a:t>ghuts</a:t>
            </a:r>
            <a:r>
              <a:rPr lang="en-US" sz="2000" dirty="0" smtClean="0">
                <a:solidFill>
                  <a:srgbClr val="FFF9A0"/>
                </a:solidFill>
              </a:rPr>
              <a:t>” - drainage system and delivery to Inner Coral Harbor.</a:t>
            </a:r>
          </a:p>
          <a:p>
            <a:pPr>
              <a:buFont typeface="Wingdings" pitchFamily="24" charset="2"/>
              <a:buChar char="§"/>
            </a:pPr>
            <a:endParaRPr lang="en-US" sz="1000" dirty="0" smtClean="0">
              <a:solidFill>
                <a:srgbClr val="FFF9A0"/>
              </a:solidFill>
            </a:endParaRPr>
          </a:p>
          <a:p>
            <a:pPr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FF9A0"/>
                </a:solidFill>
              </a:rPr>
              <a:t> Large watershed drainage area with small coastal input area.</a:t>
            </a:r>
          </a:p>
          <a:p>
            <a:pPr>
              <a:buFont typeface="Wingdings" pitchFamily="24" charset="2"/>
              <a:buChar char="§"/>
            </a:pPr>
            <a:endParaRPr lang="en-US" sz="1000" dirty="0" smtClean="0">
              <a:solidFill>
                <a:srgbClr val="FFF9A0"/>
              </a:solidFill>
            </a:endParaRPr>
          </a:p>
          <a:p>
            <a:pPr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FF9A0"/>
                </a:solidFill>
              </a:rPr>
              <a:t>Inner Coral Harbor less flushing by waves and tides.</a:t>
            </a:r>
          </a:p>
          <a:p>
            <a:pPr>
              <a:buFont typeface="Wingdings" pitchFamily="24" charset="2"/>
              <a:buNone/>
            </a:pPr>
            <a:endParaRPr lang="en-US" sz="1000" dirty="0">
              <a:solidFill>
                <a:srgbClr val="FFF9A0"/>
              </a:solidFill>
            </a:endParaRPr>
          </a:p>
          <a:p>
            <a:pPr>
              <a:buFont typeface="Wingdings" pitchFamily="24" charset="2"/>
              <a:buChar char="§"/>
            </a:pPr>
            <a:r>
              <a:rPr lang="en-US" sz="2000" dirty="0">
                <a:solidFill>
                  <a:srgbClr val="FFF9A0"/>
                </a:solidFill>
              </a:rPr>
              <a:t> Defined as “Highly Disturbed” by </a:t>
            </a:r>
            <a:r>
              <a:rPr lang="en-US" sz="2000" dirty="0" smtClean="0">
                <a:solidFill>
                  <a:srgbClr val="FFF9A0"/>
                </a:solidFill>
              </a:rPr>
              <a:t>due </a:t>
            </a:r>
            <a:r>
              <a:rPr lang="en-US" sz="2000" dirty="0">
                <a:solidFill>
                  <a:srgbClr val="FFF9A0"/>
                </a:solidFill>
              </a:rPr>
              <a:t>to extent of land-use change in the watershed associated with anthropogenic activities</a:t>
            </a:r>
            <a:r>
              <a:rPr lang="en-US" sz="2000" dirty="0" smtClean="0">
                <a:solidFill>
                  <a:srgbClr val="FFF9A0"/>
                </a:solidFill>
              </a:rPr>
              <a:t>.</a:t>
            </a:r>
            <a:endParaRPr lang="en-US" sz="2000" dirty="0">
              <a:solidFill>
                <a:srgbClr val="FFF9A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264872" y="-30832"/>
            <a:ext cx="23689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u="sng" dirty="0" smtClean="0">
                <a:solidFill>
                  <a:srgbClr val="FFF9A0"/>
                </a:solidFill>
              </a:rPr>
              <a:t>Coral Bay</a:t>
            </a:r>
            <a:endParaRPr lang="en-US" sz="2800" u="sng" dirty="0">
              <a:solidFill>
                <a:srgbClr val="FFF9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306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 Brooks Fig 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7" t="45" b="7437"/>
          <a:stretch/>
        </p:blipFill>
        <p:spPr>
          <a:xfrm>
            <a:off x="530917" y="364815"/>
            <a:ext cx="4974636" cy="6477799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47637" y="31233"/>
            <a:ext cx="86130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 typeface="Times" charset="0"/>
              <a:buNone/>
            </a:pPr>
            <a:r>
              <a:rPr lang="en-US" sz="1800" dirty="0">
                <a:solidFill>
                  <a:srgbClr val="FFFF8D"/>
                </a:solidFill>
              </a:rPr>
              <a:t>Coral Bay - Heavy development, dramatic increase in accumulation rate (10X).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5526374" y="1491835"/>
            <a:ext cx="87011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8D"/>
                </a:solidFill>
              </a:rPr>
              <a:t>0.15</a:t>
            </a:r>
          </a:p>
          <a:p>
            <a:r>
              <a:rPr lang="en-US" sz="1400" dirty="0" smtClean="0">
                <a:solidFill>
                  <a:srgbClr val="FFFF8D"/>
                </a:solidFill>
              </a:rPr>
              <a:t>g/cm</a:t>
            </a:r>
            <a:r>
              <a:rPr lang="en-US" sz="1400" baseline="30000" dirty="0" smtClean="0">
                <a:solidFill>
                  <a:srgbClr val="FFFF8D"/>
                </a:solidFill>
              </a:rPr>
              <a:t>2</a:t>
            </a:r>
            <a:r>
              <a:rPr lang="en-US" sz="1400" dirty="0" smtClean="0">
                <a:solidFill>
                  <a:srgbClr val="FFFF8D"/>
                </a:solidFill>
              </a:rPr>
              <a:t>/</a:t>
            </a:r>
            <a:r>
              <a:rPr lang="en-US" sz="1400" dirty="0" err="1" smtClean="0">
                <a:solidFill>
                  <a:srgbClr val="FFFF8D"/>
                </a:solidFill>
              </a:rPr>
              <a:t>yr</a:t>
            </a:r>
            <a:endParaRPr lang="en-US" sz="1400" dirty="0">
              <a:solidFill>
                <a:srgbClr val="FFFF8D"/>
              </a:solidFill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505553" y="940660"/>
            <a:ext cx="8701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8D"/>
                </a:solidFill>
              </a:rPr>
              <a:t>MAR</a:t>
            </a:r>
            <a:endParaRPr lang="en-US" sz="1400" dirty="0">
              <a:solidFill>
                <a:srgbClr val="FFFF8D"/>
              </a:solidFill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509887" y="3018438"/>
            <a:ext cx="87011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8D"/>
                </a:solidFill>
              </a:rPr>
              <a:t>0.01 </a:t>
            </a:r>
          </a:p>
          <a:p>
            <a:r>
              <a:rPr lang="en-US" sz="1400" dirty="0" smtClean="0">
                <a:solidFill>
                  <a:srgbClr val="FFFF8D"/>
                </a:solidFill>
              </a:rPr>
              <a:t>g/cm</a:t>
            </a:r>
            <a:r>
              <a:rPr lang="en-US" sz="1400" baseline="30000" dirty="0" smtClean="0">
                <a:solidFill>
                  <a:srgbClr val="FFFF8D"/>
                </a:solidFill>
              </a:rPr>
              <a:t>2</a:t>
            </a:r>
            <a:r>
              <a:rPr lang="en-US" sz="1400" dirty="0" smtClean="0">
                <a:solidFill>
                  <a:srgbClr val="FFFF8D"/>
                </a:solidFill>
              </a:rPr>
              <a:t>/</a:t>
            </a:r>
            <a:r>
              <a:rPr lang="en-US" sz="1400" dirty="0" err="1" smtClean="0">
                <a:solidFill>
                  <a:srgbClr val="FFFF8D"/>
                </a:solidFill>
              </a:rPr>
              <a:t>yr</a:t>
            </a:r>
            <a:endParaRPr lang="en-US" sz="1400" dirty="0">
              <a:solidFill>
                <a:srgbClr val="FFFF8D"/>
              </a:solidFill>
            </a:endParaRPr>
          </a:p>
        </p:txBody>
      </p:sp>
      <p:pic>
        <p:nvPicPr>
          <p:cNvPr id="9" name="Picture 8" descr="G Brooks Fig 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7" t="92254"/>
          <a:stretch/>
        </p:blipFill>
        <p:spPr>
          <a:xfrm>
            <a:off x="5635786" y="5859764"/>
            <a:ext cx="3424934" cy="430279"/>
          </a:xfrm>
          <a:prstGeom prst="rect">
            <a:avLst/>
          </a:prstGeom>
        </p:spPr>
      </p:pic>
      <p:pic>
        <p:nvPicPr>
          <p:cNvPr id="10" name="Picture 9" descr="G Brooks Fig 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4" r="51547"/>
          <a:stretch/>
        </p:blipFill>
        <p:spPr>
          <a:xfrm>
            <a:off x="5649103" y="5356295"/>
            <a:ext cx="3411617" cy="43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64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 map 2.jpg"/>
          <p:cNvPicPr>
            <a:picLocks noChangeAspect="1"/>
          </p:cNvPicPr>
          <p:nvPr/>
        </p:nvPicPr>
        <p:blipFill>
          <a:blip r:embed="rId3"/>
          <a:srcRect t="28889" r="18006" b="6667"/>
          <a:stretch>
            <a:fillRect/>
          </a:stretch>
        </p:blipFill>
        <p:spPr>
          <a:xfrm>
            <a:off x="4495800" y="0"/>
            <a:ext cx="4648200" cy="3700187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34777" y="45243"/>
            <a:ext cx="33596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u="sng" dirty="0" smtClean="0">
                <a:solidFill>
                  <a:srgbClr val="FEFD90"/>
                </a:solidFill>
              </a:rPr>
              <a:t>Historical Context</a:t>
            </a:r>
            <a:endParaRPr lang="en-US" sz="2800" u="sng" dirty="0">
              <a:solidFill>
                <a:srgbClr val="FEFD90"/>
              </a:solidFill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7788" y="589329"/>
            <a:ext cx="268803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 St. John Pop.</a:t>
            </a:r>
          </a:p>
          <a:p>
            <a:pPr lvl="1"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1940  ~722</a:t>
            </a:r>
          </a:p>
          <a:p>
            <a:pPr lvl="1"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1960 ~925</a:t>
            </a:r>
          </a:p>
          <a:p>
            <a:pPr lvl="1"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1970 ~1729</a:t>
            </a:r>
          </a:p>
          <a:p>
            <a:pPr lvl="1"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1980 ~2472</a:t>
            </a:r>
          </a:p>
          <a:p>
            <a:pPr lvl="1"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1990 ~3504</a:t>
            </a:r>
          </a:p>
          <a:p>
            <a:pPr lvl="1"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2004 ~4307</a:t>
            </a:r>
          </a:p>
          <a:p>
            <a:pPr>
              <a:buFont typeface="Wingdings" pitchFamily="24" charset="2"/>
              <a:buChar char="§"/>
            </a:pPr>
            <a:endParaRPr lang="en-US" sz="2000" dirty="0" smtClean="0">
              <a:solidFill>
                <a:srgbClr val="FEFD90"/>
              </a:solidFill>
            </a:endParaRPr>
          </a:p>
          <a:p>
            <a:pPr lvl="1">
              <a:buFont typeface="Wingdings" pitchFamily="24" charset="2"/>
              <a:buChar char="§"/>
            </a:pPr>
            <a:endParaRPr lang="en-US" sz="2000" dirty="0">
              <a:solidFill>
                <a:srgbClr val="FEFD90"/>
              </a:solidFill>
            </a:endParaRPr>
          </a:p>
        </p:txBody>
      </p:sp>
      <p:pic>
        <p:nvPicPr>
          <p:cNvPr id="5" name="Picture 4" descr="CB road terrain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510643"/>
            <a:ext cx="4648200" cy="334735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149850" y="4305300"/>
            <a:ext cx="2089150" cy="806450"/>
          </a:xfrm>
          <a:custGeom>
            <a:avLst/>
            <a:gdLst>
              <a:gd name="connsiteX0" fmla="*/ 0 w 2089150"/>
              <a:gd name="connsiteY0" fmla="*/ 0 h 806450"/>
              <a:gd name="connsiteX1" fmla="*/ 101600 w 2089150"/>
              <a:gd name="connsiteY1" fmla="*/ 57150 h 806450"/>
              <a:gd name="connsiteX2" fmla="*/ 158750 w 2089150"/>
              <a:gd name="connsiteY2" fmla="*/ 44450 h 806450"/>
              <a:gd name="connsiteX3" fmla="*/ 381000 w 2089150"/>
              <a:gd name="connsiteY3" fmla="*/ 158750 h 806450"/>
              <a:gd name="connsiteX4" fmla="*/ 412750 w 2089150"/>
              <a:gd name="connsiteY4" fmla="*/ 139700 h 806450"/>
              <a:gd name="connsiteX5" fmla="*/ 482600 w 2089150"/>
              <a:gd name="connsiteY5" fmla="*/ 196850 h 806450"/>
              <a:gd name="connsiteX6" fmla="*/ 457200 w 2089150"/>
              <a:gd name="connsiteY6" fmla="*/ 234950 h 806450"/>
              <a:gd name="connsiteX7" fmla="*/ 387350 w 2089150"/>
              <a:gd name="connsiteY7" fmla="*/ 260350 h 806450"/>
              <a:gd name="connsiteX8" fmla="*/ 304800 w 2089150"/>
              <a:gd name="connsiteY8" fmla="*/ 247650 h 806450"/>
              <a:gd name="connsiteX9" fmla="*/ 304800 w 2089150"/>
              <a:gd name="connsiteY9" fmla="*/ 247650 h 806450"/>
              <a:gd name="connsiteX10" fmla="*/ 304800 w 2089150"/>
              <a:gd name="connsiteY10" fmla="*/ 247650 h 806450"/>
              <a:gd name="connsiteX11" fmla="*/ 266700 w 2089150"/>
              <a:gd name="connsiteY11" fmla="*/ 254000 h 806450"/>
              <a:gd name="connsiteX12" fmla="*/ 374650 w 2089150"/>
              <a:gd name="connsiteY12" fmla="*/ 323850 h 806450"/>
              <a:gd name="connsiteX13" fmla="*/ 457200 w 2089150"/>
              <a:gd name="connsiteY13" fmla="*/ 374650 h 806450"/>
              <a:gd name="connsiteX14" fmla="*/ 508000 w 2089150"/>
              <a:gd name="connsiteY14" fmla="*/ 406400 h 806450"/>
              <a:gd name="connsiteX15" fmla="*/ 647700 w 2089150"/>
              <a:gd name="connsiteY15" fmla="*/ 330200 h 806450"/>
              <a:gd name="connsiteX16" fmla="*/ 736600 w 2089150"/>
              <a:gd name="connsiteY16" fmla="*/ 438150 h 806450"/>
              <a:gd name="connsiteX17" fmla="*/ 736600 w 2089150"/>
              <a:gd name="connsiteY17" fmla="*/ 495300 h 806450"/>
              <a:gd name="connsiteX18" fmla="*/ 768350 w 2089150"/>
              <a:gd name="connsiteY18" fmla="*/ 520700 h 806450"/>
              <a:gd name="connsiteX19" fmla="*/ 768350 w 2089150"/>
              <a:gd name="connsiteY19" fmla="*/ 520700 h 806450"/>
              <a:gd name="connsiteX20" fmla="*/ 800100 w 2089150"/>
              <a:gd name="connsiteY20" fmla="*/ 501650 h 806450"/>
              <a:gd name="connsiteX21" fmla="*/ 857250 w 2089150"/>
              <a:gd name="connsiteY21" fmla="*/ 577850 h 806450"/>
              <a:gd name="connsiteX22" fmla="*/ 914400 w 2089150"/>
              <a:gd name="connsiteY22" fmla="*/ 577850 h 806450"/>
              <a:gd name="connsiteX23" fmla="*/ 2089150 w 2089150"/>
              <a:gd name="connsiteY23" fmla="*/ 806450 h 80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89150" h="806450">
                <a:moveTo>
                  <a:pt x="0" y="0"/>
                </a:moveTo>
                <a:lnTo>
                  <a:pt x="101600" y="57150"/>
                </a:lnTo>
                <a:lnTo>
                  <a:pt x="158750" y="44450"/>
                </a:lnTo>
                <a:lnTo>
                  <a:pt x="381000" y="158750"/>
                </a:lnTo>
                <a:lnTo>
                  <a:pt x="412750" y="139700"/>
                </a:lnTo>
                <a:lnTo>
                  <a:pt x="482600" y="196850"/>
                </a:lnTo>
                <a:lnTo>
                  <a:pt x="457200" y="234950"/>
                </a:lnTo>
                <a:lnTo>
                  <a:pt x="387350" y="260350"/>
                </a:lnTo>
                <a:lnTo>
                  <a:pt x="304800" y="247650"/>
                </a:lnTo>
                <a:lnTo>
                  <a:pt x="304800" y="247650"/>
                </a:lnTo>
                <a:lnTo>
                  <a:pt x="304800" y="247650"/>
                </a:lnTo>
                <a:lnTo>
                  <a:pt x="266700" y="254000"/>
                </a:lnTo>
                <a:lnTo>
                  <a:pt x="374650" y="323850"/>
                </a:lnTo>
                <a:lnTo>
                  <a:pt x="457200" y="374650"/>
                </a:lnTo>
                <a:lnTo>
                  <a:pt x="508000" y="406400"/>
                </a:lnTo>
                <a:lnTo>
                  <a:pt x="647700" y="330200"/>
                </a:lnTo>
                <a:lnTo>
                  <a:pt x="736600" y="438150"/>
                </a:lnTo>
                <a:lnTo>
                  <a:pt x="736600" y="495300"/>
                </a:lnTo>
                <a:lnTo>
                  <a:pt x="768350" y="520700"/>
                </a:lnTo>
                <a:lnTo>
                  <a:pt x="768350" y="520700"/>
                </a:lnTo>
                <a:lnTo>
                  <a:pt x="800100" y="501650"/>
                </a:lnTo>
                <a:lnTo>
                  <a:pt x="857250" y="577850"/>
                </a:lnTo>
                <a:lnTo>
                  <a:pt x="914400" y="577850"/>
                </a:lnTo>
                <a:lnTo>
                  <a:pt x="2089150" y="8064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124450" y="3867150"/>
            <a:ext cx="2336800" cy="1193800"/>
          </a:xfrm>
          <a:custGeom>
            <a:avLst/>
            <a:gdLst>
              <a:gd name="connsiteX0" fmla="*/ 0 w 2336800"/>
              <a:gd name="connsiteY0" fmla="*/ 425450 h 1193800"/>
              <a:gd name="connsiteX1" fmla="*/ 88900 w 2336800"/>
              <a:gd name="connsiteY1" fmla="*/ 330200 h 1193800"/>
              <a:gd name="connsiteX2" fmla="*/ 241300 w 2336800"/>
              <a:gd name="connsiteY2" fmla="*/ 266700 h 1193800"/>
              <a:gd name="connsiteX3" fmla="*/ 292100 w 2336800"/>
              <a:gd name="connsiteY3" fmla="*/ 203200 h 1193800"/>
              <a:gd name="connsiteX4" fmla="*/ 330200 w 2336800"/>
              <a:gd name="connsiteY4" fmla="*/ 177800 h 1193800"/>
              <a:gd name="connsiteX5" fmla="*/ 400050 w 2336800"/>
              <a:gd name="connsiteY5" fmla="*/ 203200 h 1193800"/>
              <a:gd name="connsiteX6" fmla="*/ 488950 w 2336800"/>
              <a:gd name="connsiteY6" fmla="*/ 158750 h 1193800"/>
              <a:gd name="connsiteX7" fmla="*/ 546100 w 2336800"/>
              <a:gd name="connsiteY7" fmla="*/ 107950 h 1193800"/>
              <a:gd name="connsiteX8" fmla="*/ 558800 w 2336800"/>
              <a:gd name="connsiteY8" fmla="*/ 57150 h 1193800"/>
              <a:gd name="connsiteX9" fmla="*/ 615950 w 2336800"/>
              <a:gd name="connsiteY9" fmla="*/ 44450 h 1193800"/>
              <a:gd name="connsiteX10" fmla="*/ 704850 w 2336800"/>
              <a:gd name="connsiteY10" fmla="*/ 101600 h 1193800"/>
              <a:gd name="connsiteX11" fmla="*/ 742950 w 2336800"/>
              <a:gd name="connsiteY11" fmla="*/ 184150 h 1193800"/>
              <a:gd name="connsiteX12" fmla="*/ 781050 w 2336800"/>
              <a:gd name="connsiteY12" fmla="*/ 222250 h 1193800"/>
              <a:gd name="connsiteX13" fmla="*/ 857250 w 2336800"/>
              <a:gd name="connsiteY13" fmla="*/ 190500 h 1193800"/>
              <a:gd name="connsiteX14" fmla="*/ 914400 w 2336800"/>
              <a:gd name="connsiteY14" fmla="*/ 152400 h 1193800"/>
              <a:gd name="connsiteX15" fmla="*/ 1085850 w 2336800"/>
              <a:gd name="connsiteY15" fmla="*/ 171450 h 1193800"/>
              <a:gd name="connsiteX16" fmla="*/ 1098550 w 2336800"/>
              <a:gd name="connsiteY16" fmla="*/ 114300 h 1193800"/>
              <a:gd name="connsiteX17" fmla="*/ 1174750 w 2336800"/>
              <a:gd name="connsiteY17" fmla="*/ 12700 h 1193800"/>
              <a:gd name="connsiteX18" fmla="*/ 1257300 w 2336800"/>
              <a:gd name="connsiteY18" fmla="*/ 0 h 1193800"/>
              <a:gd name="connsiteX19" fmla="*/ 1390650 w 2336800"/>
              <a:gd name="connsiteY19" fmla="*/ 69850 h 1193800"/>
              <a:gd name="connsiteX20" fmla="*/ 1390650 w 2336800"/>
              <a:gd name="connsiteY20" fmla="*/ 69850 h 1193800"/>
              <a:gd name="connsiteX21" fmla="*/ 1460500 w 2336800"/>
              <a:gd name="connsiteY21" fmla="*/ 76200 h 1193800"/>
              <a:gd name="connsiteX22" fmla="*/ 1555750 w 2336800"/>
              <a:gd name="connsiteY22" fmla="*/ 127000 h 1193800"/>
              <a:gd name="connsiteX23" fmla="*/ 1619250 w 2336800"/>
              <a:gd name="connsiteY23" fmla="*/ 120650 h 1193800"/>
              <a:gd name="connsiteX24" fmla="*/ 1733550 w 2336800"/>
              <a:gd name="connsiteY24" fmla="*/ 69850 h 1193800"/>
              <a:gd name="connsiteX25" fmla="*/ 1841500 w 2336800"/>
              <a:gd name="connsiteY25" fmla="*/ 95250 h 1193800"/>
              <a:gd name="connsiteX26" fmla="*/ 1873250 w 2336800"/>
              <a:gd name="connsiteY26" fmla="*/ 177800 h 1193800"/>
              <a:gd name="connsiteX27" fmla="*/ 1822450 w 2336800"/>
              <a:gd name="connsiteY27" fmla="*/ 336550 h 1193800"/>
              <a:gd name="connsiteX28" fmla="*/ 1771650 w 2336800"/>
              <a:gd name="connsiteY28" fmla="*/ 527050 h 1193800"/>
              <a:gd name="connsiteX29" fmla="*/ 1771650 w 2336800"/>
              <a:gd name="connsiteY29" fmla="*/ 527050 h 1193800"/>
              <a:gd name="connsiteX30" fmla="*/ 1771650 w 2336800"/>
              <a:gd name="connsiteY30" fmla="*/ 527050 h 1193800"/>
              <a:gd name="connsiteX31" fmla="*/ 1771650 w 2336800"/>
              <a:gd name="connsiteY31" fmla="*/ 527050 h 1193800"/>
              <a:gd name="connsiteX32" fmla="*/ 1784350 w 2336800"/>
              <a:gd name="connsiteY32" fmla="*/ 565150 h 1193800"/>
              <a:gd name="connsiteX33" fmla="*/ 1860550 w 2336800"/>
              <a:gd name="connsiteY33" fmla="*/ 520700 h 1193800"/>
              <a:gd name="connsiteX34" fmla="*/ 1993900 w 2336800"/>
              <a:gd name="connsiteY34" fmla="*/ 495300 h 1193800"/>
              <a:gd name="connsiteX35" fmla="*/ 2012950 w 2336800"/>
              <a:gd name="connsiteY35" fmla="*/ 546100 h 1193800"/>
              <a:gd name="connsiteX36" fmla="*/ 2012950 w 2336800"/>
              <a:gd name="connsiteY36" fmla="*/ 546100 h 1193800"/>
              <a:gd name="connsiteX37" fmla="*/ 1993900 w 2336800"/>
              <a:gd name="connsiteY37" fmla="*/ 622300 h 1193800"/>
              <a:gd name="connsiteX38" fmla="*/ 2025650 w 2336800"/>
              <a:gd name="connsiteY38" fmla="*/ 647700 h 1193800"/>
              <a:gd name="connsiteX39" fmla="*/ 2095500 w 2336800"/>
              <a:gd name="connsiteY39" fmla="*/ 622300 h 1193800"/>
              <a:gd name="connsiteX40" fmla="*/ 2133600 w 2336800"/>
              <a:gd name="connsiteY40" fmla="*/ 711200 h 1193800"/>
              <a:gd name="connsiteX41" fmla="*/ 2152650 w 2336800"/>
              <a:gd name="connsiteY41" fmla="*/ 850900 h 1193800"/>
              <a:gd name="connsiteX42" fmla="*/ 2197100 w 2336800"/>
              <a:gd name="connsiteY42" fmla="*/ 914400 h 1193800"/>
              <a:gd name="connsiteX43" fmla="*/ 2311400 w 2336800"/>
              <a:gd name="connsiteY43" fmla="*/ 996950 h 1193800"/>
              <a:gd name="connsiteX44" fmla="*/ 2336800 w 2336800"/>
              <a:gd name="connsiteY44" fmla="*/ 1028700 h 1193800"/>
              <a:gd name="connsiteX45" fmla="*/ 2273300 w 2336800"/>
              <a:gd name="connsiteY45" fmla="*/ 11938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336800" h="1193800">
                <a:moveTo>
                  <a:pt x="0" y="425450"/>
                </a:moveTo>
                <a:lnTo>
                  <a:pt x="88900" y="330200"/>
                </a:lnTo>
                <a:lnTo>
                  <a:pt x="241300" y="266700"/>
                </a:lnTo>
                <a:lnTo>
                  <a:pt x="292100" y="203200"/>
                </a:lnTo>
                <a:lnTo>
                  <a:pt x="330200" y="177800"/>
                </a:lnTo>
                <a:lnTo>
                  <a:pt x="400050" y="203200"/>
                </a:lnTo>
                <a:lnTo>
                  <a:pt x="488950" y="158750"/>
                </a:lnTo>
                <a:lnTo>
                  <a:pt x="546100" y="107950"/>
                </a:lnTo>
                <a:lnTo>
                  <a:pt x="558800" y="57150"/>
                </a:lnTo>
                <a:lnTo>
                  <a:pt x="615950" y="44450"/>
                </a:lnTo>
                <a:lnTo>
                  <a:pt x="704850" y="101600"/>
                </a:lnTo>
                <a:lnTo>
                  <a:pt x="742950" y="184150"/>
                </a:lnTo>
                <a:lnTo>
                  <a:pt x="781050" y="222250"/>
                </a:lnTo>
                <a:lnTo>
                  <a:pt x="857250" y="190500"/>
                </a:lnTo>
                <a:lnTo>
                  <a:pt x="914400" y="152400"/>
                </a:lnTo>
                <a:lnTo>
                  <a:pt x="1085850" y="171450"/>
                </a:lnTo>
                <a:lnTo>
                  <a:pt x="1098550" y="114300"/>
                </a:lnTo>
                <a:lnTo>
                  <a:pt x="1174750" y="12700"/>
                </a:lnTo>
                <a:lnTo>
                  <a:pt x="1257300" y="0"/>
                </a:lnTo>
                <a:lnTo>
                  <a:pt x="1390650" y="69850"/>
                </a:lnTo>
                <a:lnTo>
                  <a:pt x="1390650" y="69850"/>
                </a:lnTo>
                <a:lnTo>
                  <a:pt x="1460500" y="76200"/>
                </a:lnTo>
                <a:lnTo>
                  <a:pt x="1555750" y="127000"/>
                </a:lnTo>
                <a:lnTo>
                  <a:pt x="1619250" y="120650"/>
                </a:lnTo>
                <a:lnTo>
                  <a:pt x="1733550" y="69850"/>
                </a:lnTo>
                <a:lnTo>
                  <a:pt x="1841500" y="95250"/>
                </a:lnTo>
                <a:lnTo>
                  <a:pt x="1873250" y="177800"/>
                </a:lnTo>
                <a:lnTo>
                  <a:pt x="1822450" y="336550"/>
                </a:lnTo>
                <a:lnTo>
                  <a:pt x="1771650" y="527050"/>
                </a:lnTo>
                <a:lnTo>
                  <a:pt x="1771650" y="527050"/>
                </a:lnTo>
                <a:lnTo>
                  <a:pt x="1771650" y="527050"/>
                </a:lnTo>
                <a:lnTo>
                  <a:pt x="1771650" y="527050"/>
                </a:lnTo>
                <a:lnTo>
                  <a:pt x="1784350" y="565150"/>
                </a:lnTo>
                <a:lnTo>
                  <a:pt x="1860550" y="520700"/>
                </a:lnTo>
                <a:lnTo>
                  <a:pt x="1993900" y="495300"/>
                </a:lnTo>
                <a:lnTo>
                  <a:pt x="2012950" y="546100"/>
                </a:lnTo>
                <a:lnTo>
                  <a:pt x="2012950" y="546100"/>
                </a:lnTo>
                <a:lnTo>
                  <a:pt x="1993900" y="622300"/>
                </a:lnTo>
                <a:lnTo>
                  <a:pt x="2025650" y="647700"/>
                </a:lnTo>
                <a:lnTo>
                  <a:pt x="2095500" y="622300"/>
                </a:lnTo>
                <a:lnTo>
                  <a:pt x="2133600" y="711200"/>
                </a:lnTo>
                <a:lnTo>
                  <a:pt x="2152650" y="850900"/>
                </a:lnTo>
                <a:lnTo>
                  <a:pt x="2197100" y="914400"/>
                </a:lnTo>
                <a:lnTo>
                  <a:pt x="2311400" y="996950"/>
                </a:lnTo>
                <a:lnTo>
                  <a:pt x="2336800" y="1028700"/>
                </a:lnTo>
                <a:lnTo>
                  <a:pt x="2273300" y="1193800"/>
                </a:ln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308621" y="609600"/>
            <a:ext cx="218717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 Coral Bay Pop.</a:t>
            </a:r>
          </a:p>
          <a:p>
            <a:pPr lvl="1"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1980 ~256</a:t>
            </a:r>
          </a:p>
          <a:p>
            <a:pPr lvl="1"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1990 ~363</a:t>
            </a:r>
          </a:p>
          <a:p>
            <a:pPr lvl="1"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2004 ~649</a:t>
            </a:r>
          </a:p>
          <a:p>
            <a:pPr lvl="1">
              <a:buFont typeface="Wingdings" pitchFamily="24" charset="2"/>
              <a:buChar char="§"/>
            </a:pPr>
            <a:endParaRPr lang="en-US" sz="2000" dirty="0">
              <a:solidFill>
                <a:srgbClr val="FEFD9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7787" y="2456795"/>
            <a:ext cx="441801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endParaRPr lang="en-US" sz="2000" dirty="0" smtClean="0">
              <a:solidFill>
                <a:srgbClr val="FEFD90"/>
              </a:solidFill>
            </a:endParaRPr>
          </a:p>
          <a:p>
            <a:pPr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1960 ~ 10 automobiles, mostly donkey/horse/wagon transportation</a:t>
            </a:r>
          </a:p>
          <a:p>
            <a:pPr>
              <a:buFont typeface="Wingdings" pitchFamily="24" charset="2"/>
              <a:buChar char="§"/>
            </a:pPr>
            <a:endParaRPr lang="en-US" sz="2000" dirty="0" smtClean="0">
              <a:solidFill>
                <a:srgbClr val="FEFD90"/>
              </a:solidFill>
            </a:endParaRPr>
          </a:p>
          <a:p>
            <a:pPr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1947 aerials of Coral Bay, Centerline road (Blue) not in existence.  King Hill Road (Red) route to Coral Bay.</a:t>
            </a:r>
          </a:p>
          <a:p>
            <a:pPr>
              <a:buFont typeface="Wingdings" pitchFamily="24" charset="2"/>
              <a:buChar char="§"/>
            </a:pPr>
            <a:endParaRPr lang="en-US" sz="2000" dirty="0" smtClean="0">
              <a:solidFill>
                <a:srgbClr val="FEFD90"/>
              </a:solidFill>
            </a:endParaRPr>
          </a:p>
          <a:p>
            <a:pPr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1971 aerials of Coral Bay show existence of Centerline Road (Blue).</a:t>
            </a:r>
          </a:p>
          <a:p>
            <a:pPr>
              <a:buFont typeface="Wingdings" pitchFamily="24" charset="2"/>
              <a:buChar char="§"/>
            </a:pPr>
            <a:endParaRPr lang="en-US" sz="2000" dirty="0" smtClean="0">
              <a:solidFill>
                <a:srgbClr val="FEFD90"/>
              </a:solidFill>
            </a:endParaRPr>
          </a:p>
          <a:p>
            <a:pPr>
              <a:buFont typeface="Wingdings" pitchFamily="24" charset="2"/>
              <a:buChar char="§"/>
            </a:pPr>
            <a:r>
              <a:rPr lang="en-US" sz="2000" dirty="0" smtClean="0">
                <a:solidFill>
                  <a:srgbClr val="FEFD90"/>
                </a:solidFill>
              </a:rPr>
              <a:t> Since 2000 increased construction of larger homes/villas.</a:t>
            </a:r>
          </a:p>
          <a:p>
            <a:pPr lvl="1">
              <a:buFont typeface="Wingdings" pitchFamily="24" charset="2"/>
              <a:buChar char="§"/>
            </a:pPr>
            <a:endParaRPr lang="en-US" sz="2000" dirty="0">
              <a:solidFill>
                <a:srgbClr val="FEFD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48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 map 2.jpg"/>
          <p:cNvPicPr>
            <a:picLocks noChangeAspect="1"/>
          </p:cNvPicPr>
          <p:nvPr/>
        </p:nvPicPr>
        <p:blipFill>
          <a:blip r:embed="rId2"/>
          <a:srcRect t="28889" b="6667"/>
          <a:stretch>
            <a:fillRect/>
          </a:stretch>
        </p:blipFill>
        <p:spPr>
          <a:xfrm>
            <a:off x="0" y="2895599"/>
            <a:ext cx="6070671" cy="3962401"/>
          </a:xfrm>
          <a:prstGeom prst="rect">
            <a:avLst/>
          </a:prstGeom>
        </p:spPr>
      </p:pic>
      <p:graphicFrame>
        <p:nvGraphicFramePr>
          <p:cNvPr id="5" name="Chart 4"/>
          <p:cNvGraphicFramePr/>
          <p:nvPr/>
        </p:nvGraphicFramePr>
        <p:xfrm>
          <a:off x="0" y="0"/>
          <a:ext cx="9144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070671" y="2819400"/>
            <a:ext cx="3073329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pitchFamily="24" charset="2"/>
              <a:buChar char="§"/>
            </a:pPr>
            <a:r>
              <a:rPr lang="en-US" sz="1700" dirty="0" smtClean="0">
                <a:solidFill>
                  <a:srgbClr val="FEFD90"/>
                </a:solidFill>
              </a:rPr>
              <a:t> Overall increase in TMAR over the last 100 years</a:t>
            </a:r>
          </a:p>
          <a:p>
            <a:pPr>
              <a:buFont typeface="Wingdings" pitchFamily="24" charset="2"/>
              <a:buChar char="§"/>
            </a:pPr>
            <a:endParaRPr lang="en-US" sz="1700" dirty="0" smtClean="0">
              <a:solidFill>
                <a:srgbClr val="FEFD90"/>
              </a:solidFill>
            </a:endParaRPr>
          </a:p>
          <a:p>
            <a:pPr>
              <a:buFont typeface="Wingdings" pitchFamily="24" charset="2"/>
              <a:buChar char="§"/>
            </a:pPr>
            <a:r>
              <a:rPr lang="en-US" sz="1700" dirty="0" smtClean="0">
                <a:solidFill>
                  <a:srgbClr val="FEFD90"/>
                </a:solidFill>
              </a:rPr>
              <a:t> Increase in T1 delivery ~1960’s associated with road construction</a:t>
            </a:r>
          </a:p>
          <a:p>
            <a:pPr>
              <a:buFont typeface="Wingdings" pitchFamily="24" charset="2"/>
              <a:buChar char="§"/>
            </a:pPr>
            <a:endParaRPr lang="en-US" sz="1700" dirty="0" smtClean="0">
              <a:solidFill>
                <a:srgbClr val="FEFD90"/>
              </a:solidFill>
            </a:endParaRPr>
          </a:p>
          <a:p>
            <a:pPr>
              <a:buFont typeface="Wingdings" pitchFamily="24" charset="2"/>
              <a:buChar char="§"/>
            </a:pPr>
            <a:r>
              <a:rPr lang="en-US" sz="1700" dirty="0" smtClean="0">
                <a:solidFill>
                  <a:srgbClr val="FEFD90"/>
                </a:solidFill>
              </a:rPr>
              <a:t> Increase in T2 delivery ~ 1970’s with change in drainage to centerline road</a:t>
            </a:r>
          </a:p>
          <a:p>
            <a:pPr>
              <a:buFont typeface="Wingdings" pitchFamily="24" charset="2"/>
              <a:buChar char="§"/>
            </a:pPr>
            <a:endParaRPr lang="en-US" sz="1700" dirty="0" smtClean="0">
              <a:solidFill>
                <a:srgbClr val="FEFD90"/>
              </a:solidFill>
            </a:endParaRPr>
          </a:p>
          <a:p>
            <a:pPr>
              <a:buFont typeface="Wingdings" pitchFamily="24" charset="2"/>
              <a:buChar char="§"/>
            </a:pPr>
            <a:r>
              <a:rPr lang="en-US" sz="1700" dirty="0" smtClean="0">
                <a:solidFill>
                  <a:srgbClr val="FEFD90"/>
                </a:solidFill>
              </a:rPr>
              <a:t>Increase in T1 and T2 ~2000’s with increased large homes/villas</a:t>
            </a:r>
          </a:p>
          <a:p>
            <a:pPr>
              <a:buFont typeface="Wingdings" pitchFamily="24" charset="2"/>
              <a:buChar char="§"/>
            </a:pPr>
            <a:endParaRPr lang="en-US" sz="1700" dirty="0" smtClean="0">
              <a:solidFill>
                <a:srgbClr val="FEFD90"/>
              </a:solidFill>
            </a:endParaRPr>
          </a:p>
          <a:p>
            <a:pPr lvl="1">
              <a:buFont typeface="Wingdings" pitchFamily="24" charset="2"/>
              <a:buChar char="§"/>
            </a:pPr>
            <a:endParaRPr lang="en-US" sz="1700" dirty="0">
              <a:solidFill>
                <a:srgbClr val="FEFD9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0600" y="457200"/>
            <a:ext cx="533400" cy="198120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33800" y="457200"/>
            <a:ext cx="838200" cy="1981200"/>
          </a:xfrm>
          <a:prstGeom prst="rect">
            <a:avLst/>
          </a:prstGeom>
          <a:solidFill>
            <a:srgbClr val="0000FF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8200" y="457200"/>
            <a:ext cx="533400" cy="1981200"/>
          </a:xfrm>
          <a:prstGeom prst="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94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"/>
          <a:stretch>
            <a:fillRect/>
          </a:stretch>
        </p:blipFill>
        <p:spPr bwMode="auto">
          <a:xfrm>
            <a:off x="-12700" y="1130300"/>
            <a:ext cx="92329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371345" y="268288"/>
            <a:ext cx="68156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i="1" dirty="0">
                <a:solidFill>
                  <a:srgbClr val="FFF9A0"/>
                </a:solidFill>
              </a:rPr>
              <a:t>STJ and STX MAR Comparison</a:t>
            </a:r>
          </a:p>
        </p:txBody>
      </p:sp>
    </p:spTree>
    <p:extLst>
      <p:ext uri="{BB962C8B-B14F-4D97-AF65-F5344CB8AC3E}">
        <p14:creationId xmlns:p14="http://schemas.microsoft.com/office/powerpoint/2010/main" val="1996163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-76200"/>
            <a:ext cx="77724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smtClean="0">
                <a:solidFill>
                  <a:srgbClr val="FFF9A0"/>
                </a:solidFill>
                <a:latin typeface="Arial Bold Italic" charset="0"/>
                <a:ea typeface="ＭＳ Ｐゴシック" charset="0"/>
                <a:cs typeface="ＭＳ Ｐゴシック" charset="0"/>
              </a:rPr>
              <a:t>Conclusions</a:t>
            </a:r>
            <a:endParaRPr lang="en-US" u="sng" dirty="0">
              <a:solidFill>
                <a:srgbClr val="FFF9A0"/>
              </a:solidFill>
              <a:latin typeface="Arial Bold Ital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718622"/>
            <a:ext cx="9144000" cy="6172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F9A0"/>
                </a:solidFill>
                <a:latin typeface="Arial Bold Italic" charset="0"/>
                <a:ea typeface="ＭＳ Ｐゴシック" charset="0"/>
                <a:cs typeface="ＭＳ Ｐゴシック" charset="0"/>
              </a:rPr>
              <a:t>Rapid sediment input – natural and human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200" dirty="0" smtClean="0">
              <a:solidFill>
                <a:srgbClr val="FFF9A0"/>
              </a:solidFill>
              <a:latin typeface="Arial Bold Italic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F9A0"/>
                </a:solidFill>
                <a:latin typeface="Arial Bold Italic" charset="0"/>
                <a:ea typeface="ＭＳ Ｐゴシック" charset="0"/>
                <a:cs typeface="ＭＳ Ｐゴシック" charset="0"/>
              </a:rPr>
              <a:t>Human impacts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FFF9A0"/>
                </a:solidFill>
                <a:latin typeface="Arial Bold Italic" charset="0"/>
                <a:ea typeface="ＭＳ Ｐゴシック" charset="0"/>
                <a:cs typeface="ＭＳ Ｐゴシック" charset="0"/>
              </a:rPr>
              <a:t>	- Increased sediment input/accumulation since ~1950s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FFF9A0"/>
                </a:solidFill>
                <a:latin typeface="Arial Bold Italic" charset="0"/>
                <a:ea typeface="ＭＳ Ｐゴシック" charset="0"/>
                <a:cs typeface="ＭＳ Ｐゴシック" charset="0"/>
              </a:rPr>
              <a:t>	- Directly related to level of human activities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 smtClean="0">
                <a:solidFill>
                  <a:srgbClr val="FFF9A0"/>
                </a:solidFill>
                <a:latin typeface="Arial Bold Italic" charset="0"/>
                <a:ea typeface="ＭＳ Ｐゴシック" charset="0"/>
                <a:cs typeface="ＭＳ Ｐゴシック" charset="0"/>
              </a:rPr>
              <a:t>		</a:t>
            </a:r>
            <a:r>
              <a:rPr lang="en-US" sz="2400" dirty="0">
                <a:solidFill>
                  <a:srgbClr val="FFF9A0"/>
                </a:solidFill>
                <a:latin typeface="Arial Bold Italic" charset="0"/>
                <a:ea typeface="ＭＳ Ｐゴシック" charset="0"/>
                <a:cs typeface="ＭＳ Ｐゴシック" charset="0"/>
              </a:rPr>
              <a:t>		- Heavily developed --- ~10x increase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rgbClr val="FFF9A0"/>
                </a:solidFill>
                <a:latin typeface="Arial Bold Italic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400" dirty="0" smtClean="0">
                <a:solidFill>
                  <a:srgbClr val="FFF9A0"/>
                </a:solidFill>
                <a:latin typeface="Arial Bold Italic" charset="0"/>
                <a:ea typeface="ＭＳ Ｐゴシック" charset="0"/>
                <a:cs typeface="ＭＳ Ｐゴシック" charset="0"/>
              </a:rPr>
              <a:t>		</a:t>
            </a:r>
            <a:r>
              <a:rPr lang="en-US" sz="2400" dirty="0">
                <a:solidFill>
                  <a:srgbClr val="FFF9A0"/>
                </a:solidFill>
                <a:latin typeface="Arial Bold Italic" charset="0"/>
                <a:ea typeface="ＭＳ Ｐゴシック" charset="0"/>
                <a:cs typeface="ＭＳ Ｐゴシック" charset="0"/>
              </a:rPr>
              <a:t>	- Moderately developed --- ~2.5x increase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rgbClr val="FFF9A0"/>
                </a:solidFill>
                <a:latin typeface="Arial Bold Italic" charset="0"/>
                <a:ea typeface="ＭＳ Ｐゴシック" charset="0"/>
                <a:cs typeface="ＭＳ Ｐゴシック" charset="0"/>
              </a:rPr>
              <a:t>		</a:t>
            </a:r>
            <a:r>
              <a:rPr lang="en-US" sz="2400" dirty="0" smtClean="0">
                <a:solidFill>
                  <a:srgbClr val="FFF9A0"/>
                </a:solidFill>
                <a:latin typeface="Arial Bold Italic" charset="0"/>
                <a:ea typeface="ＭＳ Ｐゴシック" charset="0"/>
                <a:cs typeface="ＭＳ Ｐゴシック" charset="0"/>
              </a:rPr>
              <a:t>		- </a:t>
            </a:r>
            <a:r>
              <a:rPr lang="en-US" sz="2400" dirty="0">
                <a:solidFill>
                  <a:srgbClr val="FFF9A0"/>
                </a:solidFill>
                <a:latin typeface="Arial Bold Italic" charset="0"/>
                <a:ea typeface="ＭＳ Ｐゴシック" charset="0"/>
                <a:cs typeface="ＭＳ Ｐゴシック" charset="0"/>
              </a:rPr>
              <a:t>No development --- 0 increase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200" dirty="0" smtClean="0">
              <a:solidFill>
                <a:srgbClr val="FFF9A0"/>
              </a:solidFill>
              <a:latin typeface="Arial Bold Italic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F9A0"/>
                </a:solidFill>
                <a:latin typeface="Arial Bold Italic" charset="0"/>
                <a:ea typeface="ＭＳ Ｐゴシック" charset="0"/>
                <a:cs typeface="ＭＳ Ｐゴシック" charset="0"/>
              </a:rPr>
              <a:t> Correlate with specific events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FFF9A0"/>
                </a:solidFill>
                <a:latin typeface="Arial Bold Italic" charset="0"/>
                <a:ea typeface="ＭＳ Ｐゴシック" charset="0"/>
                <a:cs typeface="ＭＳ Ｐゴシック" charset="0"/>
              </a:rPr>
              <a:t>	- Human – road construction, major development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FFF9A0"/>
                </a:solidFill>
                <a:latin typeface="Arial Bold Italic" charset="0"/>
                <a:ea typeface="ＭＳ Ｐゴシック" charset="0"/>
                <a:cs typeface="ＭＳ Ｐゴシック" charset="0"/>
              </a:rPr>
              <a:t>	- Natural - tropical cyclones, rainfall variability</a:t>
            </a:r>
            <a:endParaRPr lang="en-US" sz="1200" dirty="0" smtClean="0">
              <a:solidFill>
                <a:srgbClr val="FFF9A0"/>
              </a:solidFill>
              <a:latin typeface="Arial Bold Italic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200" dirty="0" smtClean="0">
              <a:solidFill>
                <a:srgbClr val="FFF9A0"/>
              </a:solidFill>
              <a:latin typeface="Arial Bold Italic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F9A0"/>
                </a:solidFill>
                <a:latin typeface="Arial Bold Italic" charset="0"/>
                <a:ea typeface="ＭＳ Ｐゴシック" charset="0"/>
                <a:cs typeface="ＭＳ Ｐゴシック" charset="0"/>
              </a:rPr>
              <a:t>Natural variability – necessary for human impacts</a:t>
            </a:r>
          </a:p>
          <a:p>
            <a:pPr>
              <a:lnSpc>
                <a:spcPct val="90000"/>
              </a:lnSpc>
            </a:pPr>
            <a:endParaRPr lang="en-US" sz="1200" dirty="0" smtClean="0">
              <a:solidFill>
                <a:srgbClr val="FFF9A0"/>
              </a:solidFill>
              <a:latin typeface="Arial Bold Italic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566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849128" y="0"/>
            <a:ext cx="66494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u="sng" dirty="0" smtClean="0">
                <a:solidFill>
                  <a:srgbClr val="FFFEB6"/>
                </a:solidFill>
              </a:rPr>
              <a:t>USVI – Event Stratigraphy</a:t>
            </a:r>
            <a:endParaRPr lang="en-US" sz="4000" u="sng" dirty="0">
              <a:solidFill>
                <a:srgbClr val="FFFEB6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67435" y="1191302"/>
            <a:ext cx="8531315" cy="409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EB6"/>
                </a:solidFill>
              </a:rPr>
              <a:t>Sediment cores from coastal environments.  </a:t>
            </a:r>
          </a:p>
          <a:p>
            <a:endParaRPr lang="en-US" sz="2800" dirty="0" smtClean="0">
              <a:solidFill>
                <a:srgbClr val="FFFEB6"/>
              </a:solidFill>
            </a:endParaRPr>
          </a:p>
          <a:p>
            <a:pPr marL="457200" indent="-457200">
              <a:buAutoNum type="arabicParenR"/>
            </a:pPr>
            <a:r>
              <a:rPr lang="en-US" sz="2800" dirty="0" smtClean="0">
                <a:solidFill>
                  <a:srgbClr val="FFFEB6"/>
                </a:solidFill>
              </a:rPr>
              <a:t>Heavy rainfall – terrigenous sediment runoff to coast</a:t>
            </a:r>
          </a:p>
          <a:p>
            <a:pPr marL="457200" indent="-457200">
              <a:buAutoNum type="arabicParenR"/>
            </a:pPr>
            <a:endParaRPr lang="en-US" sz="2800" dirty="0" smtClean="0">
              <a:solidFill>
                <a:srgbClr val="FFFEB6"/>
              </a:solidFill>
            </a:endParaRPr>
          </a:p>
          <a:p>
            <a:pPr marL="457200" indent="-457200">
              <a:buAutoNum type="arabicParenR"/>
            </a:pPr>
            <a:r>
              <a:rPr lang="en-US" sz="2800" dirty="0" smtClean="0">
                <a:solidFill>
                  <a:srgbClr val="FFFEB6"/>
                </a:solidFill>
              </a:rPr>
              <a:t>Tropical Cyclones/Hurricanes </a:t>
            </a:r>
          </a:p>
          <a:p>
            <a:pPr marL="457200" indent="-457200">
              <a:buAutoNum type="arabicParenR"/>
            </a:pPr>
            <a:endParaRPr lang="en-US" sz="2800" dirty="0" smtClean="0">
              <a:solidFill>
                <a:srgbClr val="FFFEB6"/>
              </a:solidFill>
            </a:endParaRPr>
          </a:p>
          <a:p>
            <a:pPr marL="457200" indent="-457200">
              <a:buAutoNum type="arabicParenR"/>
            </a:pPr>
            <a:r>
              <a:rPr lang="en-US" sz="2800" dirty="0" smtClean="0">
                <a:solidFill>
                  <a:srgbClr val="FFFEB6"/>
                </a:solidFill>
              </a:rPr>
              <a:t>Tsunamis</a:t>
            </a:r>
          </a:p>
          <a:p>
            <a:pPr marL="457200" indent="-457200">
              <a:buAutoNum type="arabicParenR"/>
            </a:pPr>
            <a:endParaRPr lang="en-US" sz="2800" dirty="0" smtClean="0">
              <a:solidFill>
                <a:srgbClr val="FFFEB6"/>
              </a:solidFill>
            </a:endParaRPr>
          </a:p>
          <a:p>
            <a:pPr marL="457200" indent="-457200">
              <a:buAutoNum type="arabicParenR"/>
            </a:pPr>
            <a:r>
              <a:rPr lang="en-US" sz="2800" dirty="0" smtClean="0">
                <a:solidFill>
                  <a:srgbClr val="FFFEB6"/>
                </a:solidFill>
              </a:rPr>
              <a:t>Anthropogenic – Land use change, roads, houses, etc.</a:t>
            </a:r>
          </a:p>
        </p:txBody>
      </p:sp>
    </p:spTree>
    <p:extLst>
      <p:ext uri="{BB962C8B-B14F-4D97-AF65-F5344CB8AC3E}">
        <p14:creationId xmlns:p14="http://schemas.microsoft.com/office/powerpoint/2010/main" val="4237328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28600" y="905976"/>
            <a:ext cx="8763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400" dirty="0" smtClean="0">
              <a:solidFill>
                <a:srgbClr val="FFF9A0"/>
              </a:solidFill>
            </a:endParaRPr>
          </a:p>
          <a:p>
            <a:pPr lvl="1">
              <a:buFont typeface="Wingdings" pitchFamily="24" charset="2"/>
              <a:buChar char="§"/>
            </a:pPr>
            <a:endParaRPr lang="en-US" sz="2400" dirty="0">
              <a:solidFill>
                <a:srgbClr val="FEFD90"/>
              </a:solidFill>
            </a:endParaRPr>
          </a:p>
        </p:txBody>
      </p:sp>
      <p:pic>
        <p:nvPicPr>
          <p:cNvPr id="6" name="Picture 5" descr="Trunk B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1" y="630303"/>
            <a:ext cx="89154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National Park Service</a:t>
            </a:r>
          </a:p>
          <a:p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Rafe</a:t>
            </a:r>
            <a:r>
              <a:rPr lang="en-US" dirty="0" smtClean="0"/>
              <a:t> </a:t>
            </a:r>
            <a:r>
              <a:rPr lang="en-US" dirty="0" err="1"/>
              <a:t>Boulon</a:t>
            </a:r>
            <a:r>
              <a:rPr lang="en-US" dirty="0"/>
              <a:t>, Kelly Thomas, Ester Francis, </a:t>
            </a:r>
            <a:r>
              <a:rPr lang="en-US" dirty="0" err="1"/>
              <a:t>Zandy</a:t>
            </a:r>
            <a:r>
              <a:rPr lang="en-US" dirty="0"/>
              <a:t> </a:t>
            </a:r>
            <a:r>
              <a:rPr lang="en-US" dirty="0" err="1"/>
              <a:t>Hillis</a:t>
            </a:r>
            <a:r>
              <a:rPr lang="en-US" dirty="0"/>
              <a:t>-Starr, Meredith </a:t>
            </a:r>
            <a:r>
              <a:rPr lang="en-US" dirty="0" smtClean="0"/>
              <a:t>Hardy</a:t>
            </a:r>
            <a:endParaRPr lang="en-US" dirty="0"/>
          </a:p>
          <a:p>
            <a:r>
              <a:rPr lang="en-US" dirty="0" smtClean="0"/>
              <a:t>Department </a:t>
            </a:r>
            <a:r>
              <a:rPr lang="en-US" dirty="0"/>
              <a:t>of Planning and Natural Resources - Division of Environmental </a:t>
            </a:r>
            <a:r>
              <a:rPr lang="en-US" dirty="0" smtClean="0"/>
              <a:t>Protection</a:t>
            </a:r>
            <a:r>
              <a:rPr lang="en-US" dirty="0"/>
              <a:t>	   	   </a:t>
            </a:r>
            <a:endParaRPr lang="en-US" dirty="0" smtClean="0"/>
          </a:p>
          <a:p>
            <a:r>
              <a:rPr lang="en-US" dirty="0" smtClean="0"/>
              <a:t>Environmental </a:t>
            </a:r>
            <a:r>
              <a:rPr lang="en-US" dirty="0"/>
              <a:t>Protection Agency	 </a:t>
            </a:r>
          </a:p>
          <a:p>
            <a:r>
              <a:rPr lang="en-US" dirty="0" smtClean="0"/>
              <a:t>US </a:t>
            </a:r>
            <a:r>
              <a:rPr lang="en-US" dirty="0"/>
              <a:t>Fish and Wildlife Service</a:t>
            </a:r>
          </a:p>
          <a:p>
            <a:r>
              <a:rPr lang="en-US" dirty="0"/>
              <a:t>Department of Planning and Natural Resources - Fish and Wildlife	</a:t>
            </a:r>
            <a:endParaRPr lang="en-US" dirty="0" smtClean="0"/>
          </a:p>
          <a:p>
            <a:r>
              <a:rPr lang="en-US" dirty="0"/>
              <a:t>Division of Environmental </a:t>
            </a:r>
            <a:r>
              <a:rPr lang="en-US" dirty="0" smtClean="0"/>
              <a:t>Protection</a:t>
            </a:r>
            <a:r>
              <a:rPr lang="en-US" dirty="0"/>
              <a:t>				  </a:t>
            </a:r>
            <a:endParaRPr lang="en-US" dirty="0" smtClean="0"/>
          </a:p>
          <a:p>
            <a:r>
              <a:rPr lang="en-US" dirty="0"/>
              <a:t>National Oceanic and Atmospheric Administration	</a:t>
            </a:r>
            <a:endParaRPr lang="en-US" dirty="0" smtClean="0"/>
          </a:p>
          <a:p>
            <a:r>
              <a:rPr lang="en-US" dirty="0" smtClean="0"/>
              <a:t>University </a:t>
            </a:r>
            <a:r>
              <a:rPr lang="en-US" dirty="0"/>
              <a:t>of the Virgin Islands</a:t>
            </a:r>
          </a:p>
          <a:p>
            <a:r>
              <a:rPr lang="en-US" dirty="0" smtClean="0"/>
              <a:t>Conservation </a:t>
            </a:r>
            <a:r>
              <a:rPr lang="en-US" dirty="0"/>
              <a:t>Data Center		</a:t>
            </a:r>
            <a:endParaRPr lang="en-US" dirty="0" smtClean="0"/>
          </a:p>
          <a:p>
            <a:r>
              <a:rPr lang="en-US" dirty="0">
                <a:solidFill>
                  <a:srgbClr val="FFF9A0"/>
                </a:solidFill>
              </a:rPr>
              <a:t>Virgin Islands Environmental Resource </a:t>
            </a:r>
            <a:r>
              <a:rPr lang="en-US" dirty="0" smtClean="0">
                <a:solidFill>
                  <a:srgbClr val="FFF9A0"/>
                </a:solidFill>
              </a:rPr>
              <a:t>Station</a:t>
            </a:r>
          </a:p>
          <a:p>
            <a:r>
              <a:rPr lang="en-US" dirty="0" smtClean="0">
                <a:solidFill>
                  <a:srgbClr val="FFF9A0"/>
                </a:solidFill>
              </a:rPr>
              <a:t>Coral </a:t>
            </a:r>
            <a:r>
              <a:rPr lang="en-US" dirty="0">
                <a:solidFill>
                  <a:srgbClr val="FFF9A0"/>
                </a:solidFill>
              </a:rPr>
              <a:t>Bay Community Council</a:t>
            </a:r>
          </a:p>
          <a:p>
            <a:r>
              <a:rPr lang="en-US" dirty="0">
                <a:solidFill>
                  <a:srgbClr val="FFF9A0"/>
                </a:solidFill>
              </a:rPr>
              <a:t>Experimental Program to Stimulate Competitive Research University of the Virgin </a:t>
            </a:r>
            <a:r>
              <a:rPr lang="en-US" dirty="0" smtClean="0">
                <a:solidFill>
                  <a:srgbClr val="FFF9A0"/>
                </a:solidFill>
              </a:rPr>
              <a:t>Islands</a:t>
            </a:r>
          </a:p>
          <a:p>
            <a:r>
              <a:rPr lang="en-US" dirty="0" smtClean="0">
                <a:solidFill>
                  <a:srgbClr val="FFF9A0"/>
                </a:solidFill>
              </a:rPr>
              <a:t>The </a:t>
            </a:r>
            <a:r>
              <a:rPr lang="en-US" dirty="0">
                <a:solidFill>
                  <a:srgbClr val="FFF9A0"/>
                </a:solidFill>
              </a:rPr>
              <a:t>Nature </a:t>
            </a:r>
            <a:r>
              <a:rPr lang="en-US" dirty="0" smtClean="0">
                <a:solidFill>
                  <a:srgbClr val="FFF9A0"/>
                </a:solidFill>
              </a:rPr>
              <a:t>Conservancy</a:t>
            </a:r>
          </a:p>
          <a:p>
            <a:r>
              <a:rPr lang="en-US" dirty="0" smtClean="0">
                <a:solidFill>
                  <a:srgbClr val="FFF9A0"/>
                </a:solidFill>
              </a:rPr>
              <a:t>Island </a:t>
            </a:r>
            <a:r>
              <a:rPr lang="en-US" dirty="0">
                <a:solidFill>
                  <a:srgbClr val="FFF9A0"/>
                </a:solidFill>
              </a:rPr>
              <a:t>Resources Foundation		 </a:t>
            </a:r>
            <a:endParaRPr lang="en-US" dirty="0" smtClean="0">
              <a:solidFill>
                <a:srgbClr val="FFF9A0"/>
              </a:solidFill>
            </a:endParaRPr>
          </a:p>
          <a:p>
            <a:r>
              <a:rPr lang="en-US" dirty="0" smtClean="0">
                <a:solidFill>
                  <a:srgbClr val="FFF9A0"/>
                </a:solidFill>
              </a:rPr>
              <a:t>Island </a:t>
            </a:r>
            <a:r>
              <a:rPr lang="en-US" dirty="0">
                <a:solidFill>
                  <a:srgbClr val="FFF9A0"/>
                </a:solidFill>
              </a:rPr>
              <a:t>Green </a:t>
            </a:r>
            <a:r>
              <a:rPr lang="en-US" dirty="0" smtClean="0">
                <a:solidFill>
                  <a:srgbClr val="FFF9A0"/>
                </a:solidFill>
              </a:rPr>
              <a:t>Building</a:t>
            </a:r>
          </a:p>
          <a:p>
            <a:r>
              <a:rPr lang="en-US" dirty="0" smtClean="0">
                <a:solidFill>
                  <a:srgbClr val="FFF9A0"/>
                </a:solidFill>
              </a:rPr>
              <a:t>Eckerd College</a:t>
            </a:r>
          </a:p>
          <a:p>
            <a:r>
              <a:rPr lang="en-US" dirty="0">
                <a:solidFill>
                  <a:srgbClr val="FFF9A0"/>
                </a:solidFill>
              </a:rPr>
              <a:t>University of South Florida </a:t>
            </a:r>
            <a:r>
              <a:rPr lang="en-US" dirty="0" smtClean="0">
                <a:solidFill>
                  <a:srgbClr val="FFF9A0"/>
                </a:solidFill>
              </a:rPr>
              <a:t>– Endowed Fellowship Program</a:t>
            </a:r>
            <a:r>
              <a:rPr lang="en-US" dirty="0">
                <a:solidFill>
                  <a:srgbClr val="FFF9A0"/>
                </a:solidFill>
              </a:rPr>
              <a:t>	</a:t>
            </a:r>
          </a:p>
          <a:p>
            <a:r>
              <a:rPr lang="en-US" dirty="0" smtClean="0">
                <a:solidFill>
                  <a:srgbClr val="FFF9A0"/>
                </a:solidFill>
              </a:rPr>
              <a:t>University </a:t>
            </a:r>
            <a:r>
              <a:rPr lang="en-US" dirty="0">
                <a:solidFill>
                  <a:srgbClr val="FFF9A0"/>
                </a:solidFill>
              </a:rPr>
              <a:t>of South Florida - Institute for the Study of Latin America and the Caribbean	  </a:t>
            </a:r>
            <a:endParaRPr lang="en-US" dirty="0" smtClean="0">
              <a:solidFill>
                <a:srgbClr val="FFF9A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6201" y="0"/>
            <a:ext cx="834533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u="sng" dirty="0">
                <a:solidFill>
                  <a:srgbClr val="0D0D0D"/>
                </a:solidFill>
              </a:rPr>
              <a:t>Contributors</a:t>
            </a:r>
            <a:r>
              <a:rPr lang="en-US" sz="3200" u="sng" dirty="0" smtClean="0">
                <a:solidFill>
                  <a:srgbClr val="0D0D0D"/>
                </a:solidFill>
              </a:rPr>
              <a:t>/Collaborators/Funding </a:t>
            </a:r>
            <a:r>
              <a:rPr lang="en-US" sz="3200" u="sng" dirty="0">
                <a:solidFill>
                  <a:srgbClr val="0D0D0D"/>
                </a:solidFill>
              </a:rPr>
              <a:t>Agencies</a:t>
            </a:r>
          </a:p>
        </p:txBody>
      </p:sp>
    </p:spTree>
    <p:extLst>
      <p:ext uri="{BB962C8B-B14F-4D97-AF65-F5344CB8AC3E}">
        <p14:creationId xmlns:p14="http://schemas.microsoft.com/office/powerpoint/2010/main" val="4241270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4944" y="700970"/>
            <a:ext cx="233098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000" dirty="0" smtClean="0">
                <a:solidFill>
                  <a:srgbClr val="FFF9A0"/>
                </a:solidFill>
                <a:latin typeface="Arial Bold Italic" charset="0"/>
              </a:rPr>
              <a:t>Questions?</a:t>
            </a:r>
            <a:endParaRPr lang="en-US" dirty="0">
              <a:solidFill>
                <a:srgbClr val="FFF9A0"/>
              </a:solidFill>
              <a:latin typeface="Arial Bold 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989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tj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 r="7783" b="17327"/>
          <a:stretch/>
        </p:blipFill>
        <p:spPr bwMode="auto">
          <a:xfrm>
            <a:off x="4810256" y="900262"/>
            <a:ext cx="4215329" cy="245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st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t="17811" r="7677" b="25878"/>
          <a:stretch/>
        </p:blipFill>
        <p:spPr bwMode="auto">
          <a:xfrm>
            <a:off x="155042" y="1249274"/>
            <a:ext cx="4394186" cy="210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st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t="27526" r="7308" b="27329"/>
          <a:stretch/>
        </p:blipFill>
        <p:spPr bwMode="auto">
          <a:xfrm>
            <a:off x="843701" y="3651012"/>
            <a:ext cx="7713428" cy="277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5042" y="1216306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/>
              <a:t>St. Thomas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810256" y="900262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/>
              <a:t>St. John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843701" y="3651012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/>
              <a:t>St. Croix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78493" y="232688"/>
            <a:ext cx="417269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000" dirty="0" smtClean="0">
                <a:solidFill>
                  <a:srgbClr val="FFF9A0"/>
                </a:solidFill>
              </a:rPr>
              <a:t>US Virgin Islands</a:t>
            </a:r>
            <a:endParaRPr lang="en-US" sz="3000" dirty="0" smtClean="0">
              <a:solidFill>
                <a:srgbClr val="FFF9A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617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038600"/>
            <a:ext cx="48006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000">
                <a:solidFill>
                  <a:srgbClr val="D8E433"/>
                </a:solidFill>
              </a:rPr>
              <a:t>Vulnerable to Erosion!</a:t>
            </a:r>
          </a:p>
          <a:p>
            <a:endParaRPr lang="en-US">
              <a:solidFill>
                <a:srgbClr val="D8E433"/>
              </a:solidFill>
            </a:endParaRPr>
          </a:p>
          <a:p>
            <a:r>
              <a:rPr lang="en-US">
                <a:solidFill>
                  <a:srgbClr val="D8E433"/>
                </a:solidFill>
              </a:rPr>
              <a:t>   - Unstable rocks (STT &amp; STJ)</a:t>
            </a:r>
          </a:p>
          <a:p>
            <a:r>
              <a:rPr lang="en-US">
                <a:solidFill>
                  <a:srgbClr val="D8E433"/>
                </a:solidFill>
              </a:rPr>
              <a:t>   - Steep gradients</a:t>
            </a:r>
          </a:p>
          <a:p>
            <a:r>
              <a:rPr lang="en-US">
                <a:solidFill>
                  <a:srgbClr val="D8E433"/>
                </a:solidFill>
              </a:rPr>
              <a:t>   - Hot, humid climate</a:t>
            </a:r>
          </a:p>
          <a:p>
            <a:r>
              <a:rPr lang="en-US">
                <a:solidFill>
                  <a:srgbClr val="D8E433"/>
                </a:solidFill>
              </a:rPr>
              <a:t>   - Human influences?</a:t>
            </a:r>
          </a:p>
          <a:p>
            <a:endParaRPr lang="en-US">
              <a:solidFill>
                <a:srgbClr val="D8E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58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N2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646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38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76200"/>
            <a:ext cx="4410075" cy="5880100"/>
          </a:xfrm>
          <a:prstGeom prst="rect">
            <a:avLst/>
          </a:prstGeom>
        </p:spPr>
      </p:pic>
      <p:pic>
        <p:nvPicPr>
          <p:cNvPr id="5" name="Picture 4" descr="34422_10150097720811632_98575561631_7519477_814877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075" y="38100"/>
            <a:ext cx="4429125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00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N49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834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22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463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42974" y="1427034"/>
            <a:ext cx="417269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F9A0"/>
                </a:solidFill>
              </a:rPr>
              <a:t>The detrimental impacts of sedimentation on coastal environments are well established, and are particularly relevant to the USVI due to:</a:t>
            </a:r>
          </a:p>
        </p:txBody>
      </p:sp>
      <p:pic>
        <p:nvPicPr>
          <p:cNvPr id="5" name="Picture 4" descr="Coral bay Mu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1298" y="0"/>
            <a:ext cx="4742702" cy="3557027"/>
          </a:xfrm>
          <a:prstGeom prst="rect">
            <a:avLst/>
          </a:prstGeom>
          <a:noFill/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31936" y="3758163"/>
            <a:ext cx="5227075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 smtClean="0">
                <a:solidFill>
                  <a:srgbClr val="FFF9A0"/>
                </a:solidFill>
              </a:rPr>
              <a:t>Exceptionally fragile nature of the coastal ecosystems.</a:t>
            </a:r>
          </a:p>
          <a:p>
            <a:pPr marL="457200" indent="-457200">
              <a:buAutoNum type="arabicParenR"/>
            </a:pPr>
            <a:endParaRPr lang="en-US" sz="1000" dirty="0" smtClean="0">
              <a:solidFill>
                <a:srgbClr val="FFF9A0"/>
              </a:solidFill>
            </a:endParaRPr>
          </a:p>
          <a:p>
            <a:pPr marL="457200" indent="-457200">
              <a:buAutoNum type="arabicParenR" startAt="2"/>
            </a:pPr>
            <a:r>
              <a:rPr lang="en-US" sz="2400" dirty="0" err="1" smtClean="0">
                <a:solidFill>
                  <a:srgbClr val="FFF9A0"/>
                </a:solidFill>
              </a:rPr>
              <a:t>Erodibility</a:t>
            </a:r>
            <a:r>
              <a:rPr lang="en-US" sz="2400" dirty="0" smtClean="0">
                <a:solidFill>
                  <a:srgbClr val="FFF9A0"/>
                </a:solidFill>
              </a:rPr>
              <a:t> of the unstable island rocks that promotes excessive runoff to coastal environments.</a:t>
            </a:r>
          </a:p>
          <a:p>
            <a:pPr marL="457200" indent="-457200">
              <a:buAutoNum type="arabicParenR" startAt="2"/>
            </a:pPr>
            <a:endParaRPr lang="en-US" sz="1000" dirty="0" smtClean="0">
              <a:solidFill>
                <a:srgbClr val="FFF9A0"/>
              </a:solidFill>
            </a:endParaRPr>
          </a:p>
          <a:p>
            <a:r>
              <a:rPr lang="en-US" sz="2400" dirty="0" smtClean="0">
                <a:solidFill>
                  <a:srgbClr val="FFF9A0"/>
                </a:solidFill>
              </a:rPr>
              <a:t>3)   Exceptionally steep slopes.</a:t>
            </a:r>
            <a:endParaRPr lang="en-US" sz="2400" dirty="0" smtClean="0">
              <a:solidFill>
                <a:srgbClr val="FFF9A0"/>
              </a:solidFill>
              <a:latin typeface="Calibri"/>
              <a:cs typeface="Calibri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56936" y="179034"/>
            <a:ext cx="417269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000" dirty="0" smtClean="0">
                <a:solidFill>
                  <a:srgbClr val="FFF9A0"/>
                </a:solidFill>
              </a:rPr>
              <a:t>Sediment Pollution: Terrigenous Runoff</a:t>
            </a:r>
            <a:endParaRPr lang="en-US" sz="3000" dirty="0" smtClean="0">
              <a:solidFill>
                <a:srgbClr val="FFF9A0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P1010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942" y="3758163"/>
            <a:ext cx="3271080" cy="245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113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5075</TotalTime>
  <Words>736</Words>
  <Application>Microsoft Macintosh PowerPoint</Application>
  <PresentationFormat>On-screen Show (4:3)</PresentationFormat>
  <Paragraphs>185</Paragraphs>
  <Slides>28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Gregg Brooks</dc:creator>
  <cp:lastModifiedBy>Gregg Brooks</cp:lastModifiedBy>
  <cp:revision>37</cp:revision>
  <dcterms:created xsi:type="dcterms:W3CDTF">2013-03-17T12:56:56Z</dcterms:created>
  <dcterms:modified xsi:type="dcterms:W3CDTF">2014-10-18T23:55:02Z</dcterms:modified>
</cp:coreProperties>
</file>