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1"/>
  </p:notesMasterIdLst>
  <p:sldIdLst>
    <p:sldId id="256" r:id="rId2"/>
    <p:sldId id="257" r:id="rId3"/>
    <p:sldId id="292" r:id="rId4"/>
    <p:sldId id="260" r:id="rId5"/>
    <p:sldId id="294" r:id="rId6"/>
    <p:sldId id="266" r:id="rId7"/>
    <p:sldId id="272" r:id="rId8"/>
    <p:sldId id="270" r:id="rId9"/>
    <p:sldId id="279" r:id="rId10"/>
    <p:sldId id="281" r:id="rId11"/>
    <p:sldId id="282" r:id="rId12"/>
    <p:sldId id="283" r:id="rId13"/>
    <p:sldId id="289" r:id="rId14"/>
    <p:sldId id="284" r:id="rId15"/>
    <p:sldId id="286" r:id="rId16"/>
    <p:sldId id="287" r:id="rId17"/>
    <p:sldId id="258" r:id="rId18"/>
    <p:sldId id="293" r:id="rId19"/>
    <p:sldId id="259" r:id="rId20"/>
    <p:sldId id="295" r:id="rId21"/>
    <p:sldId id="262" r:id="rId22"/>
    <p:sldId id="274" r:id="rId23"/>
    <p:sldId id="264" r:id="rId24"/>
    <p:sldId id="277" r:id="rId25"/>
    <p:sldId id="280" r:id="rId26"/>
    <p:sldId id="271" r:id="rId27"/>
    <p:sldId id="301" r:id="rId28"/>
    <p:sldId id="302" r:id="rId29"/>
    <p:sldId id="300" r:id="rId30"/>
    <p:sldId id="299" r:id="rId31"/>
    <p:sldId id="290" r:id="rId32"/>
    <p:sldId id="296" r:id="rId33"/>
    <p:sldId id="298" r:id="rId34"/>
    <p:sldId id="267" r:id="rId35"/>
    <p:sldId id="288" r:id="rId36"/>
    <p:sldId id="278" r:id="rId37"/>
    <p:sldId id="291" r:id="rId38"/>
    <p:sldId id="263" r:id="rId39"/>
    <p:sldId id="26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43" autoAdjust="0"/>
  </p:normalViewPr>
  <p:slideViewPr>
    <p:cSldViewPr>
      <p:cViewPr>
        <p:scale>
          <a:sx n="80" d="100"/>
          <a:sy n="80" d="100"/>
        </p:scale>
        <p:origin x="-77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Sheet1!$N$1:$Q$1</c:f>
              <c:strCache>
                <c:ptCount val="4"/>
                <c:pt idx="0">
                  <c:v>As 5+</c:v>
                </c:pt>
                <c:pt idx="1">
                  <c:v>As 3+</c:v>
                </c:pt>
                <c:pt idx="2">
                  <c:v>Fe 3+</c:v>
                </c:pt>
                <c:pt idx="3">
                  <c:v>Fe 2+</c:v>
                </c:pt>
              </c:strCache>
            </c:strRef>
          </c:cat>
          <c:val>
            <c:numRef>
              <c:f>Sheet1!$N$2:$Q$2</c:f>
              <c:numCache>
                <c:formatCode>General</c:formatCode>
                <c:ptCount val="4"/>
                <c:pt idx="0">
                  <c:v>100</c:v>
                </c:pt>
                <c:pt idx="1">
                  <c:v>1.8494446478701401E-19</c:v>
                </c:pt>
                <c:pt idx="2">
                  <c:v>99.999678848097872</c:v>
                </c:pt>
                <c:pt idx="3">
                  <c:v>3.2115190214772403E-4</c:v>
                </c:pt>
              </c:numCache>
            </c:numRef>
          </c:val>
        </c:ser>
        <c:dLbls>
          <c:showLegendKey val="0"/>
          <c:showVal val="0"/>
          <c:showCatName val="0"/>
          <c:showSerName val="0"/>
          <c:showPercent val="0"/>
          <c:showBubbleSize val="0"/>
        </c:dLbls>
        <c:gapWidth val="150"/>
        <c:axId val="21875328"/>
        <c:axId val="21877120"/>
      </c:barChart>
      <c:catAx>
        <c:axId val="21875328"/>
        <c:scaling>
          <c:orientation val="minMax"/>
        </c:scaling>
        <c:delete val="0"/>
        <c:axPos val="b"/>
        <c:majorTickMark val="out"/>
        <c:minorTickMark val="none"/>
        <c:tickLblPos val="nextTo"/>
        <c:crossAx val="21877120"/>
        <c:crosses val="autoZero"/>
        <c:auto val="1"/>
        <c:lblAlgn val="ctr"/>
        <c:lblOffset val="100"/>
        <c:noMultiLvlLbl val="0"/>
      </c:catAx>
      <c:valAx>
        <c:axId val="21877120"/>
        <c:scaling>
          <c:orientation val="minMax"/>
          <c:max val="100"/>
        </c:scaling>
        <c:delete val="0"/>
        <c:axPos val="l"/>
        <c:majorGridlines/>
        <c:title>
          <c:tx>
            <c:rich>
              <a:bodyPr rot="-5400000" vert="horz"/>
              <a:lstStyle/>
              <a:p>
                <a:pPr>
                  <a:defRPr/>
                </a:pPr>
                <a:r>
                  <a:rPr lang="en-US" sz="1800" dirty="0"/>
                  <a:t>Percent Species</a:t>
                </a:r>
              </a:p>
            </c:rich>
          </c:tx>
          <c:layout/>
          <c:overlay val="0"/>
        </c:title>
        <c:numFmt formatCode="General" sourceLinked="1"/>
        <c:majorTickMark val="out"/>
        <c:minorTickMark val="none"/>
        <c:tickLblPos val="nextTo"/>
        <c:crossAx val="21875328"/>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2FFCC3-4B4E-433B-B2FA-81320A28CFB9}" type="datetimeFigureOut">
              <a:rPr lang="en-US" smtClean="0"/>
              <a:t>5/13/2014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9C71D-6986-4E80-B31A-C6519AB042A6}" type="slidenum">
              <a:rPr lang="en-US" smtClean="0"/>
              <a:t>‹#›</a:t>
            </a:fld>
            <a:endParaRPr lang="en-US" dirty="0"/>
          </a:p>
        </p:txBody>
      </p:sp>
    </p:spTree>
    <p:extLst>
      <p:ext uri="{BB962C8B-B14F-4D97-AF65-F5344CB8AC3E}">
        <p14:creationId xmlns:p14="http://schemas.microsoft.com/office/powerpoint/2010/main" val="376510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of you who don’t know</a:t>
            </a:r>
            <a:r>
              <a:rPr lang="en-US" baseline="0" dirty="0" smtClean="0"/>
              <a:t> me I’m Connor Newman and I will be presenting today on my thesis research which is focused on the geochemistry of </a:t>
            </a:r>
            <a:r>
              <a:rPr lang="en-US" baseline="0" smtClean="0"/>
              <a:t>non-conservative elements in </a:t>
            </a:r>
            <a:r>
              <a:rPr lang="en-US" baseline="0" dirty="0" smtClean="0"/>
              <a:t>DPL</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a:t>
            </a:fld>
            <a:endParaRPr lang="en-US" dirty="0"/>
          </a:p>
        </p:txBody>
      </p:sp>
    </p:spTree>
    <p:extLst>
      <p:ext uri="{BB962C8B-B14F-4D97-AF65-F5344CB8AC3E}">
        <p14:creationId xmlns:p14="http://schemas.microsoft.com/office/powerpoint/2010/main" val="197413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a:t>
            </a:r>
            <a:r>
              <a:rPr lang="en-US" baseline="0" dirty="0" smtClean="0"/>
              <a:t> showing dissolved Fe concentrations are similar, although they differ to a larger degree from observed values than dissolved Mn concentrations</a:t>
            </a:r>
          </a:p>
          <a:p>
            <a:r>
              <a:rPr lang="en-US" baseline="0" dirty="0" smtClean="0"/>
              <a:t>-it is interesting to note that modeled Fe concentrations following turnover (point to January) drop down to nearly zero, this is due to thermodynamic predictions and is not representative of natural systems, but has been noted in other modeling research</a:t>
            </a:r>
          </a:p>
          <a:p>
            <a:r>
              <a:rPr lang="en-US" baseline="0" dirty="0" smtClean="0"/>
              <a:t>-WHY DOESN’T THIS MATCH CLOSER? COME UP WITH REASONS</a:t>
            </a:r>
          </a:p>
          <a:p>
            <a:r>
              <a:rPr lang="en-US" baseline="0" dirty="0" smtClean="0"/>
              <a:t>	-I previously tried differing amounts of input mineral dissolution, and these resulted in vastly too much [Fe] in solution</a:t>
            </a:r>
          </a:p>
          <a:p>
            <a:r>
              <a:rPr lang="en-US" baseline="0" dirty="0" smtClean="0"/>
              <a:t>	-the results which most closely matched are shown</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10</a:t>
            </a:fld>
            <a:endParaRPr lang="en-US" dirty="0"/>
          </a:p>
        </p:txBody>
      </p:sp>
    </p:spTree>
    <p:extLst>
      <p:ext uri="{BB962C8B-B14F-4D97-AF65-F5344CB8AC3E}">
        <p14:creationId xmlns:p14="http://schemas.microsoft.com/office/powerpoint/2010/main" val="340556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most interesting</a:t>
            </a:r>
            <a:r>
              <a:rPr lang="en-US" baseline="0" dirty="0" smtClean="0"/>
              <a:t> plot as it shows As concentrations and how they are effected by adsorption</a:t>
            </a:r>
          </a:p>
          <a:p>
            <a:r>
              <a:rPr lang="en-US" baseline="0" dirty="0" smtClean="0"/>
              <a:t>-the red line shows the model without adsorption, and the blue line shows the model with adsorption</a:t>
            </a:r>
          </a:p>
          <a:p>
            <a:r>
              <a:rPr lang="en-US" baseline="0" dirty="0" smtClean="0"/>
              <a:t>-immediately following turnover the red line (no adsorption) accurately matches observed values, however As concentrations in later months show more agreement with the adsorption model</a:t>
            </a:r>
          </a:p>
          <a:p>
            <a:r>
              <a:rPr lang="en-US" baseline="0" dirty="0" smtClean="0"/>
              <a:t>-this result may indicate that adsorption plays a role, but that the majority of the As is DPL is not adsorbed </a:t>
            </a:r>
          </a:p>
          <a:p>
            <a:r>
              <a:rPr lang="en-US" baseline="0" dirty="0" smtClean="0"/>
              <a:t>-the amount adsorbed is of concern, and this is likely dictated by the amount of solid material present</a:t>
            </a:r>
          </a:p>
          <a:p>
            <a:r>
              <a:rPr lang="en-US" baseline="0" dirty="0" smtClean="0"/>
              <a:t>-WHY DOES AS SHOW A SHARP DECREASE FOLLOWING TURNOVER IF NO AS MINERALS ARE FORMED (in no adsorption case)?</a:t>
            </a:r>
          </a:p>
          <a:p>
            <a:r>
              <a:rPr lang="en-US" baseline="0" dirty="0" smtClean="0"/>
              <a:t>	-likely due to the relative volumes of the epilimnion and hypolimnion</a:t>
            </a:r>
          </a:p>
        </p:txBody>
      </p:sp>
      <p:sp>
        <p:nvSpPr>
          <p:cNvPr id="4" name="Slide Number Placeholder 3"/>
          <p:cNvSpPr>
            <a:spLocks noGrp="1"/>
          </p:cNvSpPr>
          <p:nvPr>
            <p:ph type="sldNum" sz="quarter" idx="10"/>
          </p:nvPr>
        </p:nvSpPr>
        <p:spPr/>
        <p:txBody>
          <a:bodyPr/>
          <a:lstStyle/>
          <a:p>
            <a:fld id="{F049C71D-6986-4E80-B31A-C6519AB042A6}" type="slidenum">
              <a:rPr lang="en-US" smtClean="0"/>
              <a:t>11</a:t>
            </a:fld>
            <a:endParaRPr lang="en-US" dirty="0"/>
          </a:p>
        </p:txBody>
      </p:sp>
    </p:spTree>
    <p:extLst>
      <p:ext uri="{BB962C8B-B14F-4D97-AF65-F5344CB8AC3E}">
        <p14:creationId xmlns:p14="http://schemas.microsoft.com/office/powerpoint/2010/main" val="1291083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 that the</a:t>
            </a:r>
            <a:r>
              <a:rPr lang="en-US" baseline="0" dirty="0" smtClean="0"/>
              <a:t> percent of As adsorbed depends largely on the mass of sorbent (surface for adsorption) present in solution, and on the type of adsorption modeled</a:t>
            </a:r>
          </a:p>
          <a:p>
            <a:r>
              <a:rPr lang="en-US" baseline="0" dirty="0" smtClean="0"/>
              <a:t>-the amount of As adsorbed in model calculations varied from 2-98%</a:t>
            </a:r>
          </a:p>
          <a:p>
            <a:r>
              <a:rPr lang="en-US" baseline="0" dirty="0" smtClean="0"/>
              <a:t>-it is evident that adsorption quickly increases when even small amounts of solid are present in solution</a:t>
            </a:r>
          </a:p>
          <a:p>
            <a:r>
              <a:rPr lang="en-US" baseline="0" dirty="0" smtClean="0"/>
              <a:t>-notice the grouping of points between roughly 10%-20% adsorption, these points closely match dissolved concentrations of As observed in DPL, and thus it is likely that between 10% and 20% of As is adsorbed in DPL </a:t>
            </a:r>
          </a:p>
        </p:txBody>
      </p:sp>
      <p:sp>
        <p:nvSpPr>
          <p:cNvPr id="4" name="Slide Number Placeholder 3"/>
          <p:cNvSpPr>
            <a:spLocks noGrp="1"/>
          </p:cNvSpPr>
          <p:nvPr>
            <p:ph type="sldNum" sz="quarter" idx="10"/>
          </p:nvPr>
        </p:nvSpPr>
        <p:spPr/>
        <p:txBody>
          <a:bodyPr/>
          <a:lstStyle/>
          <a:p>
            <a:fld id="{F049C71D-6986-4E80-B31A-C6519AB042A6}" type="slidenum">
              <a:rPr lang="en-US" smtClean="0"/>
              <a:t>12</a:t>
            </a:fld>
            <a:endParaRPr lang="en-US" dirty="0"/>
          </a:p>
        </p:txBody>
      </p:sp>
    </p:spTree>
    <p:extLst>
      <p:ext uri="{BB962C8B-B14F-4D97-AF65-F5344CB8AC3E}">
        <p14:creationId xmlns:p14="http://schemas.microsoft.com/office/powerpoint/2010/main" val="26792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draw</a:t>
            </a:r>
            <a:r>
              <a:rPr lang="en-US" baseline="0" dirty="0" smtClean="0"/>
              <a:t> your attention to this result (point to third from bottom), which is the closest adsorption match for the observed values, this indicates that likely ~20% of the As present in DPL is adsorbed</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13</a:t>
            </a:fld>
            <a:endParaRPr lang="en-US" dirty="0"/>
          </a:p>
        </p:txBody>
      </p:sp>
    </p:spTree>
    <p:extLst>
      <p:ext uri="{BB962C8B-B14F-4D97-AF65-F5344CB8AC3E}">
        <p14:creationId xmlns:p14="http://schemas.microsoft.com/office/powerpoint/2010/main" val="128790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-modeling shows the</a:t>
            </a:r>
            <a:r>
              <a:rPr lang="en-US" baseline="0" dirty="0" smtClean="0"/>
              <a:t> water balance of DPL</a:t>
            </a:r>
          </a:p>
          <a:p>
            <a:r>
              <a:rPr lang="en-US" baseline="0" dirty="0" smtClean="0"/>
              <a:t>-modeling also indicates that wall rock dissolution is a necessity to produce the observed metal concentrations of DPL (although this is not necessarily still going on, it may just have occurred during the first few years of pit lake formation, as the pit lake is now stable)</a:t>
            </a:r>
          </a:p>
          <a:p>
            <a:r>
              <a:rPr lang="en-US" baseline="0" dirty="0" smtClean="0"/>
              <a:t>-these metals are then up taken during seasonal overturn and precipitated as oxides</a:t>
            </a:r>
          </a:p>
          <a:p>
            <a:r>
              <a:rPr lang="en-US" dirty="0" smtClean="0"/>
              <a:t>-modeling shows</a:t>
            </a:r>
            <a:r>
              <a:rPr lang="en-US" baseline="0" dirty="0" smtClean="0"/>
              <a:t> that various amounts of As may be adsorbed depending on other parameters such as solid concentration, it is most likely however that ~1/5 of As is adsorbed</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14</a:t>
            </a:fld>
            <a:endParaRPr lang="en-US" dirty="0"/>
          </a:p>
        </p:txBody>
      </p:sp>
    </p:spTree>
    <p:extLst>
      <p:ext uri="{BB962C8B-B14F-4D97-AF65-F5344CB8AC3E}">
        <p14:creationId xmlns:p14="http://schemas.microsoft.com/office/powerpoint/2010/main" val="1547014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15</a:t>
            </a:fld>
            <a:endParaRPr lang="en-US" dirty="0"/>
          </a:p>
        </p:txBody>
      </p:sp>
    </p:spTree>
    <p:extLst>
      <p:ext uri="{BB962C8B-B14F-4D97-AF65-F5344CB8AC3E}">
        <p14:creationId xmlns:p14="http://schemas.microsoft.com/office/powerpoint/2010/main" val="18461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PICTURE(S)</a:t>
            </a:r>
            <a:r>
              <a:rPr lang="en-US" baseline="0" dirty="0" smtClean="0"/>
              <a:t> OF DEXTER</a:t>
            </a:r>
          </a:p>
          <a:p>
            <a:r>
              <a:rPr lang="en-US" dirty="0" smtClean="0"/>
              <a:t>-possibly make my own regional figure? THIS IS A PAIN!</a:t>
            </a:r>
          </a:p>
          <a:p>
            <a:r>
              <a:rPr lang="en-US" dirty="0" smtClean="0"/>
              <a:t>-this is the Dexter</a:t>
            </a:r>
            <a:r>
              <a:rPr lang="en-US" baseline="0" dirty="0" smtClean="0"/>
              <a:t> pit lake, found in the Dexter pit which is located right outside of the town of Tuscarora</a:t>
            </a:r>
          </a:p>
          <a:p>
            <a:r>
              <a:rPr lang="en-US" baseline="0" dirty="0" smtClean="0"/>
              <a:t>-the Dexter mine was operational from 1898-1903 and again from 1987-1990 (when the pit was excavated)</a:t>
            </a:r>
          </a:p>
          <a:p>
            <a:r>
              <a:rPr lang="en-US" baseline="0" dirty="0" smtClean="0"/>
              <a:t>-the Dexter mine was a gold mine which targeted low-sulfidation epithermal mineralization created by a mineralizing episode at roughly 40 Ma</a:t>
            </a:r>
          </a:p>
          <a:p>
            <a:r>
              <a:rPr lang="en-US" baseline="0" dirty="0" smtClean="0"/>
              <a:t>-following the end of mining activities in 1990 the DPL started to form</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17</a:t>
            </a:fld>
            <a:endParaRPr lang="en-US" dirty="0"/>
          </a:p>
        </p:txBody>
      </p:sp>
    </p:spTree>
    <p:extLst>
      <p:ext uri="{BB962C8B-B14F-4D97-AF65-F5344CB8AC3E}">
        <p14:creationId xmlns:p14="http://schemas.microsoft.com/office/powerpoint/2010/main" val="225260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region of the Dexter Pit</a:t>
            </a:r>
            <a:r>
              <a:rPr lang="en-US" baseline="0" dirty="0" smtClean="0"/>
              <a:t> (shown by black star)</a:t>
            </a:r>
          </a:p>
          <a:p>
            <a:r>
              <a:rPr lang="en-US" baseline="0" dirty="0" smtClean="0"/>
              <a:t>-region is characterized by volcanic rocks including </a:t>
            </a:r>
            <a:r>
              <a:rPr lang="en-US" baseline="0" dirty="0" err="1" smtClean="0"/>
              <a:t>Tps</a:t>
            </a:r>
            <a:r>
              <a:rPr lang="en-US" baseline="0" dirty="0" smtClean="0"/>
              <a:t> which is a tuffaceous sedimentary rock, and </a:t>
            </a:r>
            <a:r>
              <a:rPr lang="en-US" baseline="0" dirty="0" err="1" smtClean="0"/>
              <a:t>Tmd</a:t>
            </a:r>
            <a:r>
              <a:rPr lang="en-US" baseline="0" dirty="0" smtClean="0"/>
              <a:t> which is a porphyritic dacite</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18</a:t>
            </a:fld>
            <a:endParaRPr lang="en-US" dirty="0"/>
          </a:p>
        </p:txBody>
      </p:sp>
    </p:spTree>
    <p:extLst>
      <p:ext uri="{BB962C8B-B14F-4D97-AF65-F5344CB8AC3E}">
        <p14:creationId xmlns:p14="http://schemas.microsoft.com/office/powerpoint/2010/main" val="204962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a:t>
            </a:r>
            <a:r>
              <a:rPr lang="en-US" baseline="0" dirty="0" smtClean="0"/>
              <a:t> give everyone a primer on pit lakes, I will review several basic processes</a:t>
            </a:r>
          </a:p>
          <a:p>
            <a:r>
              <a:rPr lang="en-US" baseline="0" dirty="0" smtClean="0"/>
              <a:t>-the map on the left shows the location of pit lakes in NV in 1999, there are currently roughly 30 pit lakes in NV</a:t>
            </a:r>
          </a:p>
          <a:p>
            <a:r>
              <a:rPr lang="en-US" baseline="0" dirty="0" smtClean="0"/>
              <a:t>-pit lakes form in former open pit mines, and because of this pit lakes are much deeper compared to their surface area than average natural lakes</a:t>
            </a:r>
          </a:p>
          <a:p>
            <a:r>
              <a:rPr lang="en-US" baseline="0" dirty="0" smtClean="0"/>
              <a:t>-this large relative depth results in some pit lakes being either seasonally or perennially stratified according to density (shown in the figure at right)</a:t>
            </a:r>
          </a:p>
        </p:txBody>
      </p:sp>
      <p:sp>
        <p:nvSpPr>
          <p:cNvPr id="4" name="Slide Number Placeholder 3"/>
          <p:cNvSpPr>
            <a:spLocks noGrp="1"/>
          </p:cNvSpPr>
          <p:nvPr>
            <p:ph type="sldNum" sz="quarter" idx="10"/>
          </p:nvPr>
        </p:nvSpPr>
        <p:spPr/>
        <p:txBody>
          <a:bodyPr/>
          <a:lstStyle/>
          <a:p>
            <a:fld id="{F049C71D-6986-4E80-B31A-C6519AB042A6}" type="slidenum">
              <a:rPr lang="en-US" smtClean="0"/>
              <a:t>19</a:t>
            </a:fld>
            <a:endParaRPr lang="en-US" dirty="0"/>
          </a:p>
        </p:txBody>
      </p:sp>
    </p:spTree>
    <p:extLst>
      <p:ext uri="{BB962C8B-B14F-4D97-AF65-F5344CB8AC3E}">
        <p14:creationId xmlns:p14="http://schemas.microsoft.com/office/powerpoint/2010/main" val="60174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will be talking about several of the layers seen in this figure, and so it is useful to remember a couple terms; the epilimnion is the surface layer, and the hypolimnion is the bottom layer</a:t>
            </a:r>
          </a:p>
          <a:p>
            <a:r>
              <a:rPr lang="en-US" baseline="0" dirty="0" smtClean="0"/>
              <a:t>-DPL does not have a monimolimnion and in my research the metalimnion is disregarded for simplicity</a:t>
            </a:r>
            <a:endParaRPr lang="en-US" dirty="0" smtClean="0"/>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20</a:t>
            </a:fld>
            <a:endParaRPr lang="en-US" dirty="0"/>
          </a:p>
        </p:txBody>
      </p:sp>
    </p:spTree>
    <p:extLst>
      <p:ext uri="{BB962C8B-B14F-4D97-AF65-F5344CB8AC3E}">
        <p14:creationId xmlns:p14="http://schemas.microsoft.com/office/powerpoint/2010/main" val="373199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outline for my presentation today</a:t>
            </a:r>
          </a:p>
          <a:p>
            <a:r>
              <a:rPr lang="en-US" baseline="0" dirty="0" smtClean="0"/>
              <a:t>-first I will introduce the study area and the concept of pit lakes in general</a:t>
            </a:r>
          </a:p>
          <a:p>
            <a:r>
              <a:rPr lang="en-US" baseline="0" dirty="0" smtClean="0"/>
              <a:t>-I will also introduce some background on As geochemistry</a:t>
            </a:r>
          </a:p>
          <a:p>
            <a:r>
              <a:rPr lang="en-US" baseline="0" dirty="0" smtClean="0"/>
              <a:t>-I will then talk about the methods for this research which involved both statistics and numerical computer modeling</a:t>
            </a:r>
          </a:p>
          <a:p>
            <a:r>
              <a:rPr lang="en-US" baseline="0" dirty="0" smtClean="0"/>
              <a:t>-following methods I will take you through some of my results (some because I am still currently doing modeling)</a:t>
            </a:r>
          </a:p>
          <a:p>
            <a:r>
              <a:rPr lang="en-US" baseline="0" dirty="0" smtClean="0"/>
              <a:t>-I will finish up with my conclusions thus far and I will talk about the research which I will continue to work on in the coming months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a:t>
            </a:fld>
            <a:endParaRPr lang="en-US" dirty="0"/>
          </a:p>
        </p:txBody>
      </p:sp>
    </p:spTree>
    <p:extLst>
      <p:ext uri="{BB962C8B-B14F-4D97-AF65-F5344CB8AC3E}">
        <p14:creationId xmlns:p14="http://schemas.microsoft.com/office/powerpoint/2010/main" val="1461784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most important findings of the Balistrieri et al. study was that As, Mn, and Fe do not behave conservatively in DPL waters, while many other elements do</a:t>
            </a:r>
          </a:p>
          <a:p>
            <a:r>
              <a:rPr lang="en-US" baseline="0" dirty="0" smtClean="0"/>
              <a:t>-explain conservative behavior </a:t>
            </a:r>
          </a:p>
          <a:p>
            <a:r>
              <a:rPr lang="en-US" baseline="0" dirty="0" smtClean="0"/>
              <a:t>	-conservative behavior is when the dissolved concentration of an element is only affected by physical processes (dilution, </a:t>
            </a:r>
            <a:r>
              <a:rPr lang="en-US" baseline="0" dirty="0" err="1" smtClean="0"/>
              <a:t>evapo</a:t>
            </a:r>
            <a:r>
              <a:rPr lang="en-US" baseline="0" dirty="0" smtClean="0"/>
              <a:t>-	concentration, point to these on figure) and not by chemical processes such as mineral precipitation/dissolution</a:t>
            </a:r>
          </a:p>
          <a:p>
            <a:r>
              <a:rPr lang="en-US" baseline="0" dirty="0" smtClean="0"/>
              <a:t>-so on this figure many of the elements in DPL do not participate in these reactions, while As, Mn, and Fe do (point to chemical rxns, precipitation, etc.)</a:t>
            </a:r>
          </a:p>
          <a:p>
            <a:r>
              <a:rPr lang="en-US" baseline="0" dirty="0" smtClean="0"/>
              <a:t>-non-conservative behavior of As, Mn, and Fe was one of the driving reasons for my study</a:t>
            </a:r>
          </a:p>
          <a:p>
            <a:r>
              <a:rPr lang="en-US" baseline="0" dirty="0" smtClean="0"/>
              <a:t>-the dataset which was used in my research is the same as that collected for the Balistrieri et al. (2006) study</a:t>
            </a:r>
            <a:endParaRPr lang="en-US" dirty="0" smtClean="0"/>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21</a:t>
            </a:fld>
            <a:endParaRPr lang="en-US" dirty="0"/>
          </a:p>
        </p:txBody>
      </p:sp>
    </p:spTree>
    <p:extLst>
      <p:ext uri="{BB962C8B-B14F-4D97-AF65-F5344CB8AC3E}">
        <p14:creationId xmlns:p14="http://schemas.microsoft.com/office/powerpoint/2010/main" val="2868945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this study also show that the pit lake</a:t>
            </a:r>
            <a:r>
              <a:rPr lang="en-US" baseline="0" dirty="0" smtClean="0"/>
              <a:t> is seasonally stratified, seen here is DO stratification while stratification of other elements (As, Mn, Fe) and temperature also exists</a:t>
            </a:r>
          </a:p>
          <a:p>
            <a:r>
              <a:rPr lang="en-US" baseline="0" dirty="0" smtClean="0"/>
              <a:t>-the findings of Balistrieri et al. showed that the lake is stratified during late summer and fall, and undergoes turnover in late fall</a:t>
            </a:r>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22</a:t>
            </a:fld>
            <a:endParaRPr lang="en-US" dirty="0"/>
          </a:p>
        </p:txBody>
      </p:sp>
    </p:spTree>
    <p:extLst>
      <p:ext uri="{BB962C8B-B14F-4D97-AF65-F5344CB8AC3E}">
        <p14:creationId xmlns:p14="http://schemas.microsoft.com/office/powerpoint/2010/main" val="3226907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non-conservative behavior of As is one of the driving reasons for this study</a:t>
            </a:r>
            <a:r>
              <a:rPr lang="en-US" baseline="0" dirty="0" smtClean="0"/>
              <a:t> it is useful to give everyone a background on As geochemistry</a:t>
            </a:r>
          </a:p>
          <a:p>
            <a:r>
              <a:rPr lang="en-US" baseline="0" dirty="0" smtClean="0"/>
              <a:t>-As occurs in 2 common valence states in nature, as both the 3+ and the 5+ ion, with the 3+ form being more toxic to life</a:t>
            </a:r>
          </a:p>
          <a:p>
            <a:r>
              <a:rPr lang="en-US" baseline="0" dirty="0" smtClean="0"/>
              <a:t>-As occurs naturally in numerous minerals, the mineral which has been noted in the Dexter pit is orpiment, with a coarse grained sample seen on the right and a finer grained sample which we are all probably more used to on the left</a:t>
            </a:r>
          </a:p>
        </p:txBody>
      </p:sp>
      <p:sp>
        <p:nvSpPr>
          <p:cNvPr id="4" name="Slide Number Placeholder 3"/>
          <p:cNvSpPr>
            <a:spLocks noGrp="1"/>
          </p:cNvSpPr>
          <p:nvPr>
            <p:ph type="sldNum" sz="quarter" idx="10"/>
          </p:nvPr>
        </p:nvSpPr>
        <p:spPr/>
        <p:txBody>
          <a:bodyPr/>
          <a:lstStyle/>
          <a:p>
            <a:fld id="{F049C71D-6986-4E80-B31A-C6519AB042A6}" type="slidenum">
              <a:rPr lang="en-US" smtClean="0"/>
              <a:t>23</a:t>
            </a:fld>
            <a:endParaRPr lang="en-US" dirty="0"/>
          </a:p>
        </p:txBody>
      </p:sp>
    </p:spTree>
    <p:extLst>
      <p:ext uri="{BB962C8B-B14F-4D97-AF65-F5344CB8AC3E}">
        <p14:creationId xmlns:p14="http://schemas.microsoft.com/office/powerpoint/2010/main" val="222486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also undergoes a process called adsorption</a:t>
            </a:r>
          </a:p>
          <a:p>
            <a:r>
              <a:rPr lang="en-US" baseline="0" dirty="0" smtClean="0"/>
              <a:t>	-adsorption is the attachment of a species in solution to the surface of a solid, often times iron oxides or other oxides</a:t>
            </a:r>
          </a:p>
          <a:p>
            <a:r>
              <a:rPr lang="en-US" baseline="0" dirty="0" smtClean="0"/>
              <a:t>	-adsorption essentially takes the species (As in our case) out of solution as it becomes unreactive, but the As does not become part 	of the mineral structure of the solid it is adsorbed onto</a:t>
            </a:r>
          </a:p>
          <a:p>
            <a:r>
              <a:rPr lang="en-US" baseline="0" dirty="0" smtClean="0"/>
              <a:t>-this schematic shows that As</a:t>
            </a:r>
            <a:r>
              <a:rPr lang="en-US" baseline="30000" dirty="0" smtClean="0"/>
              <a:t>5+</a:t>
            </a:r>
            <a:r>
              <a:rPr lang="en-US" baseline="0" dirty="0" smtClean="0"/>
              <a:t> is more strongly adsorbed than As</a:t>
            </a:r>
            <a:r>
              <a:rPr lang="en-US" baseline="30000" dirty="0" smtClean="0"/>
              <a:t>3+</a:t>
            </a:r>
            <a:r>
              <a:rPr lang="en-US" baseline="0" dirty="0" smtClean="0"/>
              <a:t> </a:t>
            </a:r>
          </a:p>
          <a:p>
            <a:r>
              <a:rPr lang="en-US" baseline="0" dirty="0" smtClean="0"/>
              <a:t>-the inset graphic shows how As is adsorbed, with bonding between tetrahedral O atoms and the surface of the oxide</a:t>
            </a:r>
            <a:endParaRPr lang="en-US" dirty="0" smtClean="0"/>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24</a:t>
            </a:fld>
            <a:endParaRPr lang="en-US" dirty="0"/>
          </a:p>
        </p:txBody>
      </p:sp>
    </p:spTree>
    <p:extLst>
      <p:ext uri="{BB962C8B-B14F-4D97-AF65-F5344CB8AC3E}">
        <p14:creationId xmlns:p14="http://schemas.microsoft.com/office/powerpoint/2010/main" val="1413413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a:t>
            </a:r>
            <a:r>
              <a:rPr lang="en-US" baseline="0" dirty="0" smtClean="0"/>
              <a:t> all of the redox sensitive elements are present in their oxidized form</a:t>
            </a:r>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25</a:t>
            </a:fld>
            <a:endParaRPr lang="en-US" dirty="0"/>
          </a:p>
        </p:txBody>
      </p:sp>
    </p:spTree>
    <p:extLst>
      <p:ext uri="{BB962C8B-B14F-4D97-AF65-F5344CB8AC3E}">
        <p14:creationId xmlns:p14="http://schemas.microsoft.com/office/powerpoint/2010/main" val="3997253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results from PCA analysis, which I will briefly explain</a:t>
            </a:r>
          </a:p>
          <a:p>
            <a:r>
              <a:rPr lang="en-US" dirty="0" smtClean="0"/>
              <a:t>	-PCA converts all the original values for variables in “components”,</a:t>
            </a:r>
            <a:r>
              <a:rPr lang="en-US" baseline="0" dirty="0" smtClean="0"/>
              <a:t> which are weighted combinations of the original scores</a:t>
            </a:r>
          </a:p>
          <a:p>
            <a:r>
              <a:rPr lang="en-US" baseline="0" dirty="0" smtClean="0"/>
              <a:t>	-the association of each original variable with the extracted components are then displayed as scores, which may be interpreted the 	same way as a correlation coefficient (Pearson’s r)</a:t>
            </a:r>
          </a:p>
          <a:p>
            <a:r>
              <a:rPr lang="en-US" baseline="0" dirty="0" smtClean="0"/>
              <a:t>-this is the table of extracted components and parameter scores, since we all like visuals better than tables I will move on quickly</a:t>
            </a:r>
          </a:p>
          <a:p>
            <a:r>
              <a:rPr lang="en-US" baseline="0" dirty="0" smtClean="0"/>
              <a:t>-the one thing I want to point out is that component 1 has high scores for conservative parameters, and that component two appears to be linked to As, Mn, and F</a:t>
            </a:r>
            <a:endParaRPr lang="en-US" dirty="0" smtClean="0"/>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26</a:t>
            </a:fld>
            <a:endParaRPr lang="en-US" dirty="0"/>
          </a:p>
        </p:txBody>
      </p:sp>
    </p:spTree>
    <p:extLst>
      <p:ext uri="{BB962C8B-B14F-4D97-AF65-F5344CB8AC3E}">
        <p14:creationId xmlns:p14="http://schemas.microsoft.com/office/powerpoint/2010/main" val="332012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I have highlighted here the results of correlations analysis, which unfortunately do not provide very useful results</a:t>
            </a:r>
          </a:p>
          <a:p>
            <a:r>
              <a:rPr lang="en-US" baseline="0" dirty="0" smtClean="0"/>
              <a:t>-using a cutoff for a strong correlation of r=</a:t>
            </a:r>
            <a:r>
              <a:rPr lang="en-US" u="sng" baseline="0" dirty="0" smtClean="0"/>
              <a:t>+</a:t>
            </a:r>
            <a:r>
              <a:rPr lang="en-US" u="none" baseline="0" dirty="0" smtClean="0"/>
              <a:t>0.5 (all of which are highlighted in red)</a:t>
            </a:r>
          </a:p>
          <a:p>
            <a:r>
              <a:rPr lang="en-US" u="none" baseline="0" dirty="0" smtClean="0"/>
              <a:t>-this shows that conservative elements correlate well, which is expected</a:t>
            </a:r>
          </a:p>
          <a:p>
            <a:r>
              <a:rPr lang="en-US" u="none" baseline="0" dirty="0" smtClean="0"/>
              <a:t>-it also shows that Fe has a negative correlation with pH, which may be expected as Fe minerals become less soluble at increasing pH</a:t>
            </a:r>
          </a:p>
          <a:p>
            <a:r>
              <a:rPr lang="en-US" u="none" baseline="0" dirty="0" smtClean="0"/>
              <a:t>-also significance scores are not shown but all strong correlations showed low significance scores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34</a:t>
            </a:fld>
            <a:endParaRPr lang="en-US" dirty="0"/>
          </a:p>
        </p:txBody>
      </p:sp>
    </p:spTree>
    <p:extLst>
      <p:ext uri="{BB962C8B-B14F-4D97-AF65-F5344CB8AC3E}">
        <p14:creationId xmlns:p14="http://schemas.microsoft.com/office/powerpoint/2010/main" val="449112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AS STRATIFICATION FIGURE</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36</a:t>
            </a:fld>
            <a:endParaRPr lang="en-US" dirty="0"/>
          </a:p>
        </p:txBody>
      </p:sp>
    </p:spTree>
    <p:extLst>
      <p:ext uri="{BB962C8B-B14F-4D97-AF65-F5344CB8AC3E}">
        <p14:creationId xmlns:p14="http://schemas.microsoft.com/office/powerpoint/2010/main" val="212411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a:t>
            </a:r>
            <a:r>
              <a:rPr lang="en-US" baseline="0" dirty="0" smtClean="0"/>
              <a:t> the necessary background, it is time to talk about my research</a:t>
            </a:r>
            <a:endParaRPr lang="en-US" dirty="0" smtClean="0"/>
          </a:p>
          <a:p>
            <a:r>
              <a:rPr lang="en-US" dirty="0" smtClean="0"/>
              <a:t>-the goal of my research is to accurately describe the chemical and physical processes which affect the concentrations</a:t>
            </a:r>
            <a:r>
              <a:rPr lang="en-US" baseline="0" dirty="0" smtClean="0"/>
              <a:t> of non-conservative elements, with a special emphasis on As, in DPL</a:t>
            </a:r>
          </a:p>
          <a:p>
            <a:r>
              <a:rPr lang="en-US" baseline="0" dirty="0" smtClean="0"/>
              <a:t>-this research will create a “conceptual model” for the system, this conceptual model may hopefully be more widely applied to other systems in the future, as many conceptual models currently do not deal with all complexities concerning As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38</a:t>
            </a:fld>
            <a:endParaRPr lang="en-US" dirty="0"/>
          </a:p>
        </p:txBody>
      </p:sp>
    </p:spTree>
    <p:extLst>
      <p:ext uri="{BB962C8B-B14F-4D97-AF65-F5344CB8AC3E}">
        <p14:creationId xmlns:p14="http://schemas.microsoft.com/office/powerpoint/2010/main" val="3499216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a:t>
            </a:r>
            <a:r>
              <a:rPr lang="en-US" baseline="0" dirty="0" smtClean="0"/>
              <a:t> just said my goals are to determine the controlling factors on As, Mn, and Fe</a:t>
            </a:r>
          </a:p>
          <a:p>
            <a:r>
              <a:rPr lang="en-US" baseline="0" dirty="0" smtClean="0"/>
              <a:t>-my hypotheses for this research are that Mn and Fe concentrations are controlled by mineral precipitation and dissolution, and that these cycles are linked to pit lake stratification</a:t>
            </a:r>
          </a:p>
          <a:p>
            <a:r>
              <a:rPr lang="en-US" baseline="0" dirty="0" smtClean="0"/>
              <a:t>-following from this hypothesis is the prediction that As concentrations are partly controlled by adsorption onto Mn/Fe minerals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39</a:t>
            </a:fld>
            <a:endParaRPr lang="en-US" dirty="0"/>
          </a:p>
        </p:txBody>
      </p:sp>
    </p:spTree>
    <p:extLst>
      <p:ext uri="{BB962C8B-B14F-4D97-AF65-F5344CB8AC3E}">
        <p14:creationId xmlns:p14="http://schemas.microsoft.com/office/powerpoint/2010/main" val="94982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distribution</a:t>
            </a:r>
            <a:r>
              <a:rPr lang="en-US" baseline="0" dirty="0" smtClean="0"/>
              <a:t> of pit lakes in NV in 1999, there are currently roughly 30 pit lakes in the state</a:t>
            </a:r>
          </a:p>
          <a:p>
            <a:r>
              <a:rPr lang="en-US" baseline="0" dirty="0" smtClean="0"/>
              <a:t>-point to location of Tuscarora for regional context</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3</a:t>
            </a:fld>
            <a:endParaRPr lang="en-US" dirty="0"/>
          </a:p>
        </p:txBody>
      </p:sp>
    </p:spTree>
    <p:extLst>
      <p:ext uri="{BB962C8B-B14F-4D97-AF65-F5344CB8AC3E}">
        <p14:creationId xmlns:p14="http://schemas.microsoft.com/office/powerpoint/2010/main" val="190431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-DPL has been the subject of a previous study, this study served</a:t>
            </a:r>
            <a:r>
              <a:rPr lang="en-US" baseline="0" dirty="0" smtClean="0"/>
              <a:t> to outline both hydrology and geochemistry of the lake</a:t>
            </a:r>
          </a:p>
          <a:p>
            <a:r>
              <a:rPr lang="en-US" baseline="0" dirty="0" smtClean="0"/>
              <a:t>-the study determined that the pit lake is a flow through system, with water primarily derived from groundwater inflow from the north-west supplemented by surface inflow from the east</a:t>
            </a:r>
          </a:p>
          <a:p>
            <a:r>
              <a:rPr lang="en-US" dirty="0" smtClean="0"/>
              <a:t>-this study also showed that the pit lake is chemically stratified,</a:t>
            </a:r>
            <a:r>
              <a:rPr lang="en-US" baseline="0" dirty="0" smtClean="0"/>
              <a:t> with levels of dissolved As concentrations above the EPA limit in the bottom of the lake</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4</a:t>
            </a:fld>
            <a:endParaRPr lang="en-US" dirty="0"/>
          </a:p>
        </p:txBody>
      </p:sp>
    </p:spTree>
    <p:extLst>
      <p:ext uri="{BB962C8B-B14F-4D97-AF65-F5344CB8AC3E}">
        <p14:creationId xmlns:p14="http://schemas.microsoft.com/office/powerpoint/2010/main" val="139063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goal of my study is</a:t>
            </a:r>
            <a:r>
              <a:rPr lang="en-US" baseline="0" dirty="0" smtClean="0"/>
              <a:t> to determine the physical and chemical processes which affect As, Mn and Fe in the pit lake</a:t>
            </a:r>
          </a:p>
          <a:p>
            <a:r>
              <a:rPr lang="en-US" baseline="0" dirty="0" smtClean="0"/>
              <a:t>-this will lead to the creation of an accurate conceptual model, similar to those seen here, which may be applied to other pit lakes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5</a:t>
            </a:fld>
            <a:endParaRPr lang="en-US" dirty="0"/>
          </a:p>
        </p:txBody>
      </p:sp>
    </p:spTree>
    <p:extLst>
      <p:ext uri="{BB962C8B-B14F-4D97-AF65-F5344CB8AC3E}">
        <p14:creationId xmlns:p14="http://schemas.microsoft.com/office/powerpoint/2010/main" val="66027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SCREEN SHOTS OF PROGRAMS TO MAKE IT MORE INTERESTING?</a:t>
            </a:r>
          </a:p>
          <a:p>
            <a:r>
              <a:rPr lang="en-US" dirty="0" smtClean="0"/>
              <a:t>-first</a:t>
            </a:r>
            <a:r>
              <a:rPr lang="en-US" baseline="0" dirty="0" smtClean="0"/>
              <a:t> I applied statistical analyses to my dataset</a:t>
            </a:r>
          </a:p>
          <a:p>
            <a:r>
              <a:rPr lang="en-US" baseline="0" dirty="0" smtClean="0"/>
              <a:t>	-I used both correlations analysis and PCA</a:t>
            </a:r>
          </a:p>
          <a:p>
            <a:r>
              <a:rPr lang="en-US" baseline="0" dirty="0" smtClean="0"/>
              <a:t>	-these are common procedures in large geochemical datasets and was done to allow parameters to be grouped and to determine 	underlying trends and connections</a:t>
            </a:r>
          </a:p>
          <a:p>
            <a:r>
              <a:rPr lang="en-US" baseline="0" dirty="0" smtClean="0"/>
              <a:t>-following statistical analyses I used several geochemical modeling programs</a:t>
            </a:r>
          </a:p>
          <a:p>
            <a:r>
              <a:rPr lang="en-US" baseline="0" dirty="0" smtClean="0"/>
              <a:t>	-the first program is called EQ3/6, this allowed me to model water mixing, mineral dissolution and precipitation, and gave elemental 	speciation results</a:t>
            </a:r>
          </a:p>
          <a:p>
            <a:r>
              <a:rPr lang="en-US" baseline="0" dirty="0" smtClean="0"/>
              <a:t>	-following EQ3/6 modeling I moved onto to use the program Visual MINTEQ, which allows for adsorption calculations and also 	speciation results</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6</a:t>
            </a:fld>
            <a:endParaRPr lang="en-US" dirty="0"/>
          </a:p>
        </p:txBody>
      </p:sp>
    </p:spTree>
    <p:extLst>
      <p:ext uri="{BB962C8B-B14F-4D97-AF65-F5344CB8AC3E}">
        <p14:creationId xmlns:p14="http://schemas.microsoft.com/office/powerpoint/2010/main" val="278226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plots are a much better way to visualize the PCA analysis results</a:t>
            </a:r>
          </a:p>
          <a:p>
            <a:r>
              <a:rPr lang="en-US" baseline="0" dirty="0" smtClean="0"/>
              <a:t>-this shows that as we observed previously As, Mn, and F group together, as do conservative elements</a:t>
            </a:r>
          </a:p>
          <a:p>
            <a:r>
              <a:rPr lang="en-US" baseline="0" dirty="0" smtClean="0"/>
              <a:t>-it is interesting to note that Fe does not group with either set of elements, and thus may be controlled by differing factors</a:t>
            </a:r>
          </a:p>
          <a:p>
            <a:r>
              <a:rPr lang="en-US" baseline="0" dirty="0" smtClean="0"/>
              <a:t>-WHJAT OTHER FACTORS CONTROL FE AND DO?</a:t>
            </a:r>
            <a:endParaRPr lang="en-US" dirty="0" smtClean="0"/>
          </a:p>
          <a:p>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7</a:t>
            </a:fld>
            <a:endParaRPr lang="en-US" dirty="0"/>
          </a:p>
        </p:txBody>
      </p:sp>
    </p:spTree>
    <p:extLst>
      <p:ext uri="{BB962C8B-B14F-4D97-AF65-F5344CB8AC3E}">
        <p14:creationId xmlns:p14="http://schemas.microsoft.com/office/powerpoint/2010/main" val="154453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a:t>
            </a:r>
            <a:r>
              <a:rPr lang="en-US" baseline="0" dirty="0" smtClean="0"/>
              <a:t> earlier DPL waters are made up of a mixture between groundwater and precipitation, which have differing chemical makeups</a:t>
            </a:r>
          </a:p>
          <a:p>
            <a:r>
              <a:rPr lang="en-US" baseline="0" dirty="0" smtClean="0"/>
              <a:t>-the first step in modeling was to determine the mixing proportions of these two endmembers, to do this chloride was used as this element is conservative and thus only affected by dilution, evaporation and mixing</a:t>
            </a:r>
          </a:p>
          <a:p>
            <a:r>
              <a:rPr lang="en-US" baseline="0" dirty="0" smtClean="0"/>
              <a:t>-I used EQ3/6 to mix the compositions of local groundwater and regional precipitation, seen on this figure</a:t>
            </a:r>
          </a:p>
          <a:p>
            <a:r>
              <a:rPr lang="en-US" baseline="0" dirty="0" smtClean="0"/>
              <a:t>	-conceptually this figure displays pure groundwater on the right, and pure rainwater on the left</a:t>
            </a:r>
          </a:p>
          <a:p>
            <a:r>
              <a:rPr lang="en-US" baseline="0" dirty="0" smtClean="0"/>
              <a:t>	-the position on the x-axis essentially represents % rainwater</a:t>
            </a:r>
          </a:p>
          <a:p>
            <a:r>
              <a:rPr lang="en-US" baseline="0" dirty="0" smtClean="0"/>
              <a:t>-different mixing calculations are shown by the black dots, with the observed value shown as the red line</a:t>
            </a:r>
          </a:p>
          <a:p>
            <a:r>
              <a:rPr lang="en-US" baseline="0" dirty="0" smtClean="0"/>
              <a:t>-the results of this calculation showed a makeup of 14% precipitation and 86% groundwater</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8</a:t>
            </a:fld>
            <a:endParaRPr lang="en-US" dirty="0"/>
          </a:p>
        </p:txBody>
      </p:sp>
    </p:spTree>
    <p:extLst>
      <p:ext uri="{BB962C8B-B14F-4D97-AF65-F5344CB8AC3E}">
        <p14:creationId xmlns:p14="http://schemas.microsoft.com/office/powerpoint/2010/main" val="4265706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water mixing I started to model mineral dissolution during stratification, followed by mixing and possible adsorption</a:t>
            </a:r>
          </a:p>
          <a:p>
            <a:r>
              <a:rPr lang="en-US" baseline="0" dirty="0" smtClean="0"/>
              <a:t>-I will show several of these plots, the x-axis is time and the y-axis is the dissolved concentration of our element of interest, different lines represent observed and modeled values, you only see two lines on this plot because two of them overlap</a:t>
            </a:r>
          </a:p>
          <a:p>
            <a:r>
              <a:rPr lang="en-US" baseline="0" dirty="0" smtClean="0"/>
              <a:t>-these results show dissolved Mn concentrations, which closely approximate observed values</a:t>
            </a:r>
          </a:p>
          <a:p>
            <a:r>
              <a:rPr lang="en-US" baseline="0" dirty="0" smtClean="0"/>
              <a:t>-this was done by modeling the dissolution of manganite, a Mn oxide, which illustrates that inflowing ground and surface waters do not alone account for dissolved metal concentrations, thus wall rock mineral dissolution is necessary</a:t>
            </a:r>
          </a:p>
          <a:p>
            <a:r>
              <a:rPr lang="en-US" baseline="0" dirty="0" smtClean="0"/>
              <a:t>-the sharp decline in January represents overturn of the lake, dissolved metals are then taken up as oxide minerals</a:t>
            </a:r>
          </a:p>
          <a:p>
            <a:r>
              <a:rPr lang="en-US" baseline="0" dirty="0" smtClean="0"/>
              <a:t>	-much of this decline is also caused by dilution with the epilimnion waters, which are much lower in [Mn] and make up a </a:t>
            </a:r>
            <a:r>
              <a:rPr lang="en-US" baseline="0" smtClean="0"/>
              <a:t>larger 	volume </a:t>
            </a:r>
            <a:r>
              <a:rPr lang="en-US" baseline="0" dirty="0" smtClean="0"/>
              <a:t>of </a:t>
            </a:r>
            <a:r>
              <a:rPr lang="en-US" baseline="0" smtClean="0"/>
              <a:t>the lake</a:t>
            </a:r>
            <a:endParaRPr lang="en-US" dirty="0"/>
          </a:p>
        </p:txBody>
      </p:sp>
      <p:sp>
        <p:nvSpPr>
          <p:cNvPr id="4" name="Slide Number Placeholder 3"/>
          <p:cNvSpPr>
            <a:spLocks noGrp="1"/>
          </p:cNvSpPr>
          <p:nvPr>
            <p:ph type="sldNum" sz="quarter" idx="10"/>
          </p:nvPr>
        </p:nvSpPr>
        <p:spPr/>
        <p:txBody>
          <a:bodyPr/>
          <a:lstStyle/>
          <a:p>
            <a:fld id="{F049C71D-6986-4E80-B31A-C6519AB042A6}" type="slidenum">
              <a:rPr lang="en-US" smtClean="0"/>
              <a:t>9</a:t>
            </a:fld>
            <a:endParaRPr lang="en-US" dirty="0"/>
          </a:p>
        </p:txBody>
      </p:sp>
    </p:spTree>
    <p:extLst>
      <p:ext uri="{BB962C8B-B14F-4D97-AF65-F5344CB8AC3E}">
        <p14:creationId xmlns:p14="http://schemas.microsoft.com/office/powerpoint/2010/main" val="225364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FDECC0BC-D348-40F9-91E3-A3317EB2B1B4}" type="datetimeFigureOut">
              <a:rPr lang="en-US" smtClean="0"/>
              <a:t>5/13/2014</a:t>
            </a:fld>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0EC2A04-34BF-4DB6-A37F-085C51C96342}" type="slidenum">
              <a:rPr lang="en-US" smtClean="0"/>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0EC2A04-34BF-4DB6-A37F-085C51C9634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0EC2A04-34BF-4DB6-A37F-085C51C9634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0EC2A04-34BF-4DB6-A37F-085C51C9634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FDECC0BC-D348-40F9-91E3-A3317EB2B1B4}" type="datetimeFigureOut">
              <a:rPr lang="en-US" smtClean="0"/>
              <a:t>5/13/2014</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0EC2A04-34BF-4DB6-A37F-085C51C96342}" type="slidenum">
              <a:rPr lang="en-US" smtClean="0"/>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20EC2A04-34BF-4DB6-A37F-085C51C96342}" type="slidenum">
              <a:rPr lang="en-US" smtClean="0"/>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20EC2A04-34BF-4DB6-A37F-085C51C9634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20EC2A04-34BF-4DB6-A37F-085C51C96342}" type="slidenum">
              <a:rPr lang="en-US" smtClean="0"/>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ECC0BC-D348-40F9-91E3-A3317EB2B1B4}" type="datetimeFigureOut">
              <a:rPr lang="en-US" smtClean="0"/>
              <a:t>5/13/2014</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20EC2A04-34BF-4DB6-A37F-085C51C9634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FDECC0BC-D348-40F9-91E3-A3317EB2B1B4}" type="datetimeFigureOut">
              <a:rPr lang="en-US" smtClean="0"/>
              <a:t>5/13/2014</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0EC2A04-34BF-4DB6-A37F-085C51C96342}" type="slidenum">
              <a:rPr lang="en-US" smtClean="0"/>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FDECC0BC-D348-40F9-91E3-A3317EB2B1B4}" type="datetimeFigureOut">
              <a:rPr lang="en-US" smtClean="0"/>
              <a:t>5/13/2014</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0EC2A04-34BF-4DB6-A37F-085C51C96342}" type="slidenum">
              <a:rPr lang="en-US" smtClean="0"/>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FDECC0BC-D348-40F9-91E3-A3317EB2B1B4}" type="datetimeFigureOut">
              <a:rPr lang="en-US" smtClean="0"/>
              <a:t>5/13/2014</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0EC2A04-34BF-4DB6-A37F-085C51C96342}" type="slidenum">
              <a:rPr lang="en-US" smtClean="0"/>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65" y="0"/>
            <a:ext cx="8693834" cy="2209800"/>
          </a:xfrm>
        </p:spPr>
        <p:txBody>
          <a:bodyPr>
            <a:noAutofit/>
          </a:bodyPr>
          <a:lstStyle/>
          <a:p>
            <a:r>
              <a:rPr lang="en-US" sz="3600" dirty="0" smtClean="0"/>
              <a:t>Geochemical Modeling and Principal Component Analysis of the Dexter Pit Lake, Tuscarora, Nevada</a:t>
            </a:r>
            <a:endParaRPr lang="en-US" sz="3600" dirty="0"/>
          </a:p>
        </p:txBody>
      </p:sp>
      <p:sp>
        <p:nvSpPr>
          <p:cNvPr id="3" name="Subtitle 2"/>
          <p:cNvSpPr>
            <a:spLocks noGrp="1"/>
          </p:cNvSpPr>
          <p:nvPr>
            <p:ph type="subTitle" idx="1"/>
          </p:nvPr>
        </p:nvSpPr>
        <p:spPr>
          <a:xfrm>
            <a:off x="2438400" y="5093525"/>
            <a:ext cx="6560234" cy="1752600"/>
          </a:xfrm>
        </p:spPr>
        <p:txBody>
          <a:bodyPr/>
          <a:lstStyle/>
          <a:p>
            <a:endParaRPr lang="en-US" dirty="0" smtClean="0"/>
          </a:p>
          <a:p>
            <a:r>
              <a:rPr lang="en-US" sz="2000" dirty="0" smtClean="0"/>
              <a:t>Connor Newman</a:t>
            </a:r>
          </a:p>
          <a:p>
            <a:r>
              <a:rPr lang="en-US" sz="2000" dirty="0" smtClean="0"/>
              <a:t>University of Nevada, Reno</a:t>
            </a:r>
          </a:p>
          <a:p>
            <a:r>
              <a:rPr lang="en-US" sz="2000" dirty="0" smtClean="0"/>
              <a:t>5/19/2014</a:t>
            </a:r>
            <a:endParaRPr lang="en-US" sz="2000" dirty="0"/>
          </a:p>
        </p:txBody>
      </p:sp>
    </p:spTree>
    <p:extLst>
      <p:ext uri="{BB962C8B-B14F-4D97-AF65-F5344CB8AC3E}">
        <p14:creationId xmlns:p14="http://schemas.microsoft.com/office/powerpoint/2010/main" val="3670316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828800" y="101025"/>
            <a:ext cx="5562600" cy="584775"/>
          </a:xfrm>
          <a:prstGeom prst="rect">
            <a:avLst/>
          </a:prstGeom>
          <a:noFill/>
        </p:spPr>
        <p:txBody>
          <a:bodyPr wrap="square" rtlCol="0">
            <a:spAutoFit/>
          </a:bodyPr>
          <a:lstStyle/>
          <a:p>
            <a:pPr algn="ctr"/>
            <a:r>
              <a:rPr lang="en-US" sz="3200" dirty="0" smtClean="0"/>
              <a:t>Iron Time Series</a:t>
            </a:r>
            <a:endParaRPr lang="en-US" sz="3200" dirty="0"/>
          </a:p>
        </p:txBody>
      </p:sp>
      <p:pic>
        <p:nvPicPr>
          <p:cNvPr id="2" name="Picture 1" descr="Fe_time seri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29412"/>
            <a:ext cx="6101700" cy="6076188"/>
          </a:xfrm>
          <a:prstGeom prst="rect">
            <a:avLst/>
          </a:prstGeom>
        </p:spPr>
      </p:pic>
    </p:spTree>
    <p:extLst>
      <p:ext uri="{BB962C8B-B14F-4D97-AF65-F5344CB8AC3E}">
        <p14:creationId xmlns:p14="http://schemas.microsoft.com/office/powerpoint/2010/main" val="4085329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1828800" y="24825"/>
            <a:ext cx="5562600" cy="584775"/>
          </a:xfrm>
          <a:prstGeom prst="rect">
            <a:avLst/>
          </a:prstGeom>
          <a:noFill/>
        </p:spPr>
        <p:txBody>
          <a:bodyPr wrap="square" rtlCol="0">
            <a:spAutoFit/>
          </a:bodyPr>
          <a:lstStyle/>
          <a:p>
            <a:pPr algn="ctr"/>
            <a:r>
              <a:rPr lang="en-US" sz="3200" dirty="0" smtClean="0"/>
              <a:t>Arsenic Time Series</a:t>
            </a:r>
            <a:endParaRPr lang="en-US" sz="3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52444"/>
            <a:ext cx="5919404" cy="6153156"/>
          </a:xfrm>
          <a:prstGeom prst="rect">
            <a:avLst/>
          </a:prstGeom>
        </p:spPr>
      </p:pic>
    </p:spTree>
    <p:extLst>
      <p:ext uri="{BB962C8B-B14F-4D97-AF65-F5344CB8AC3E}">
        <p14:creationId xmlns:p14="http://schemas.microsoft.com/office/powerpoint/2010/main" val="4207059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76200"/>
            <a:ext cx="5791200" cy="584775"/>
          </a:xfrm>
          <a:prstGeom prst="rect">
            <a:avLst/>
          </a:prstGeom>
          <a:noFill/>
        </p:spPr>
        <p:txBody>
          <a:bodyPr wrap="square" rtlCol="0">
            <a:spAutoFit/>
          </a:bodyPr>
          <a:lstStyle/>
          <a:p>
            <a:pPr algn="ctr"/>
            <a:r>
              <a:rPr lang="en-US" sz="3200" dirty="0" smtClean="0"/>
              <a:t>Adsorption Modeling Results</a:t>
            </a:r>
            <a:endParaRPr lang="en-US" sz="3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737745"/>
            <a:ext cx="5922270" cy="5810127"/>
          </a:xfrm>
          <a:prstGeom prst="rect">
            <a:avLst/>
          </a:prstGeom>
        </p:spPr>
      </p:pic>
    </p:spTree>
    <p:extLst>
      <p:ext uri="{BB962C8B-B14F-4D97-AF65-F5344CB8AC3E}">
        <p14:creationId xmlns:p14="http://schemas.microsoft.com/office/powerpoint/2010/main" val="2180668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7737045"/>
              </p:ext>
            </p:extLst>
          </p:nvPr>
        </p:nvGraphicFramePr>
        <p:xfrm>
          <a:off x="1295399" y="838196"/>
          <a:ext cx="6553201" cy="5105404"/>
        </p:xfrm>
        <a:graphic>
          <a:graphicData uri="http://schemas.openxmlformats.org/drawingml/2006/table">
            <a:tbl>
              <a:tblPr firstRow="1" firstCol="1" bandRow="1">
                <a:tableStyleId>{5C22544A-7EE6-4342-B048-85BDC9FD1C3A}</a:tableStyleId>
              </a:tblPr>
              <a:tblGrid>
                <a:gridCol w="2717181"/>
                <a:gridCol w="2042326"/>
                <a:gridCol w="1793694"/>
              </a:tblGrid>
              <a:tr h="1574060">
                <a:tc>
                  <a:txBody>
                    <a:bodyPr/>
                    <a:lstStyle/>
                    <a:p>
                      <a:pPr marL="0" marR="0" algn="ctr">
                        <a:lnSpc>
                          <a:spcPct val="200000"/>
                        </a:lnSpc>
                        <a:spcBef>
                          <a:spcPts val="0"/>
                        </a:spcBef>
                        <a:spcAft>
                          <a:spcPts val="0"/>
                        </a:spcAft>
                      </a:pPr>
                      <a:r>
                        <a:rPr lang="en-US" sz="1600" dirty="0">
                          <a:effectLst/>
                        </a:rPr>
                        <a:t>% As Adsorbed</a:t>
                      </a:r>
                      <a:endParaRPr lang="en-US" sz="1400" dirty="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1600" dirty="0" smtClean="0">
                          <a:effectLst/>
                        </a:rPr>
                        <a:t>Modeled</a:t>
                      </a:r>
                    </a:p>
                    <a:p>
                      <a:pPr marL="0" marR="0" algn="ctr">
                        <a:lnSpc>
                          <a:spcPct val="200000"/>
                        </a:lnSpc>
                        <a:spcBef>
                          <a:spcPts val="0"/>
                        </a:spcBef>
                        <a:spcAft>
                          <a:spcPts val="0"/>
                        </a:spcAft>
                      </a:pPr>
                      <a:r>
                        <a:rPr lang="en-US" sz="1600" dirty="0" smtClean="0">
                          <a:effectLst/>
                        </a:rPr>
                        <a:t>Dissolved </a:t>
                      </a:r>
                      <a:r>
                        <a:rPr lang="en-US" sz="1600" dirty="0">
                          <a:effectLst/>
                        </a:rPr>
                        <a:t>As </a:t>
                      </a:r>
                      <a:r>
                        <a:rPr lang="en-US" sz="1600" dirty="0" smtClean="0">
                          <a:effectLst/>
                        </a:rPr>
                        <a:t>(</a:t>
                      </a:r>
                      <a:r>
                        <a:rPr lang="el-GR" sz="1600" dirty="0" smtClean="0">
                          <a:effectLst/>
                          <a:latin typeface="Calibri"/>
                          <a:cs typeface="Calibri"/>
                        </a:rPr>
                        <a:t>μ</a:t>
                      </a:r>
                      <a:r>
                        <a:rPr lang="en-US" sz="1600" dirty="0" smtClean="0">
                          <a:effectLst/>
                        </a:rPr>
                        <a:t>g/L</a:t>
                      </a:r>
                      <a:r>
                        <a:rPr lang="en-US" sz="1100" dirty="0">
                          <a:effectLst/>
                        </a:rPr>
                        <a:t>)</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600" dirty="0" smtClean="0">
                          <a:effectLst/>
                          <a:latin typeface="+mn-lt"/>
                          <a:ea typeface="Calibri"/>
                          <a:cs typeface="Times New Roman"/>
                        </a:rPr>
                        <a:t>Observed Dissolved As (</a:t>
                      </a:r>
                      <a:r>
                        <a:rPr lang="el-GR" sz="1600" dirty="0" smtClean="0">
                          <a:effectLst/>
                          <a:latin typeface="Calibri"/>
                          <a:ea typeface="Calibri"/>
                          <a:cs typeface="Calibri"/>
                        </a:rPr>
                        <a:t>μ</a:t>
                      </a:r>
                      <a:r>
                        <a:rPr lang="en-US" sz="1600" dirty="0" smtClean="0">
                          <a:effectLst/>
                          <a:latin typeface="+mn-lt"/>
                          <a:ea typeface="Calibri"/>
                          <a:cs typeface="Times New Roman"/>
                        </a:rPr>
                        <a:t>g/L)</a:t>
                      </a:r>
                      <a:endParaRPr lang="en-US" sz="1600" dirty="0">
                        <a:effectLst/>
                        <a:latin typeface="+mn-lt"/>
                        <a:ea typeface="Calibri"/>
                        <a:cs typeface="Times New Roman"/>
                      </a:endParaRPr>
                    </a:p>
                  </a:txBody>
                  <a:tcPr marL="68580" marR="68580" marT="0" marB="0"/>
                </a:tc>
              </a:tr>
              <a:tr h="441418">
                <a:tc>
                  <a:txBody>
                    <a:bodyPr/>
                    <a:lstStyle/>
                    <a:p>
                      <a:pPr marL="0" marR="0" algn="ctr">
                        <a:lnSpc>
                          <a:spcPct val="200000"/>
                        </a:lnSpc>
                        <a:spcBef>
                          <a:spcPts val="0"/>
                        </a:spcBef>
                        <a:spcAft>
                          <a:spcPts val="0"/>
                        </a:spcAft>
                      </a:pPr>
                      <a:r>
                        <a:rPr lang="en-US" sz="1200" dirty="0">
                          <a:solidFill>
                            <a:schemeClr val="bg1"/>
                          </a:solidFill>
                          <a:effectLst/>
                          <a:latin typeface="Arial"/>
                          <a:ea typeface="Calibri"/>
                          <a:cs typeface="Times New Roman"/>
                        </a:rPr>
                        <a:t>18.45</a:t>
                      </a:r>
                      <a:endParaRPr lang="en-US" sz="1100" dirty="0">
                        <a:solidFill>
                          <a:schemeClr val="bg1"/>
                        </a:solidFill>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dirty="0">
                          <a:solidFill>
                            <a:srgbClr val="000000"/>
                          </a:solidFill>
                          <a:effectLst/>
                          <a:latin typeface="Arial"/>
                          <a:ea typeface="Calibri"/>
                          <a:cs typeface="Times New Roman"/>
                        </a:rPr>
                        <a:t>6.05</a:t>
                      </a:r>
                      <a:endParaRPr lang="en-US" sz="1100" dirty="0">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kern="1200">
                          <a:solidFill>
                            <a:srgbClr val="000000"/>
                          </a:solidFill>
                          <a:effectLst/>
                          <a:latin typeface="Arial"/>
                          <a:ea typeface="Calibri"/>
                          <a:cs typeface="Times New Roman"/>
                        </a:rPr>
                        <a:t>5.06</a:t>
                      </a:r>
                      <a:endParaRPr lang="en-US" sz="1100">
                        <a:effectLst/>
                        <a:latin typeface="Calibri"/>
                        <a:ea typeface="Calibri"/>
                        <a:cs typeface="Times New Roman"/>
                      </a:endParaRPr>
                    </a:p>
                  </a:txBody>
                  <a:tcPr marL="68580" marR="68580"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a:ea typeface="Calibri"/>
                          <a:cs typeface="Times New Roman"/>
                        </a:rPr>
                        <a:t>69.57</a:t>
                      </a:r>
                      <a:endParaRPr lang="en-US" sz="1100" dirty="0">
                        <a:solidFill>
                          <a:schemeClr val="bg1"/>
                        </a:solidFill>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dirty="0">
                          <a:solidFill>
                            <a:srgbClr val="000000"/>
                          </a:solidFill>
                          <a:effectLst/>
                          <a:latin typeface="Arial"/>
                          <a:ea typeface="Calibri"/>
                          <a:cs typeface="Times New Roman"/>
                        </a:rPr>
                        <a:t>6.05</a:t>
                      </a:r>
                      <a:endParaRPr lang="en-US" sz="1100" dirty="0">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kern="1200">
                          <a:solidFill>
                            <a:srgbClr val="000000"/>
                          </a:solidFill>
                          <a:effectLst/>
                          <a:latin typeface="Arial"/>
                          <a:ea typeface="Calibri"/>
                          <a:cs typeface="Times New Roman"/>
                        </a:rPr>
                        <a:t>5.06</a:t>
                      </a:r>
                      <a:endParaRPr lang="en-US" sz="1100">
                        <a:effectLst/>
                        <a:latin typeface="Calibri"/>
                        <a:ea typeface="Calibri"/>
                        <a:cs typeface="Times New Roman"/>
                      </a:endParaRPr>
                    </a:p>
                  </a:txBody>
                  <a:tcPr marL="68580" marR="68580"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a:ea typeface="Calibri"/>
                          <a:cs typeface="Times New Roman"/>
                        </a:rPr>
                        <a:t>2.27</a:t>
                      </a:r>
                      <a:endParaRPr lang="en-US" sz="1100" dirty="0">
                        <a:solidFill>
                          <a:schemeClr val="bg1"/>
                        </a:solidFill>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dirty="0">
                          <a:solidFill>
                            <a:srgbClr val="000000"/>
                          </a:solidFill>
                          <a:effectLst/>
                          <a:latin typeface="Arial"/>
                          <a:ea typeface="Calibri"/>
                          <a:cs typeface="Times New Roman"/>
                        </a:rPr>
                        <a:t>5.45</a:t>
                      </a:r>
                      <a:endParaRPr lang="en-US" sz="1100" dirty="0">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kern="1200" dirty="0">
                          <a:solidFill>
                            <a:srgbClr val="000000"/>
                          </a:solidFill>
                          <a:effectLst/>
                          <a:latin typeface="Arial"/>
                          <a:ea typeface="Calibri"/>
                          <a:cs typeface="Times New Roman"/>
                        </a:rPr>
                        <a:t>5.06</a:t>
                      </a:r>
                      <a:endParaRPr lang="en-US" sz="1100" dirty="0">
                        <a:effectLst/>
                        <a:latin typeface="Calibri"/>
                        <a:ea typeface="Calibri"/>
                        <a:cs typeface="Times New Roman"/>
                      </a:endParaRPr>
                    </a:p>
                  </a:txBody>
                  <a:tcPr marL="68580" marR="68580"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a:ea typeface="Calibri"/>
                          <a:cs typeface="Times New Roman"/>
                        </a:rPr>
                        <a:t>19.56</a:t>
                      </a:r>
                      <a:endParaRPr lang="en-US" sz="1100" dirty="0">
                        <a:solidFill>
                          <a:schemeClr val="bg1"/>
                        </a:solidFill>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dirty="0">
                          <a:solidFill>
                            <a:srgbClr val="000000"/>
                          </a:solidFill>
                          <a:effectLst/>
                          <a:latin typeface="Arial"/>
                          <a:ea typeface="Calibri"/>
                          <a:cs typeface="Times New Roman"/>
                        </a:rPr>
                        <a:t>4.44</a:t>
                      </a:r>
                      <a:endParaRPr lang="en-US" sz="1100" dirty="0">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kern="1200" dirty="0">
                          <a:solidFill>
                            <a:srgbClr val="000000"/>
                          </a:solidFill>
                          <a:effectLst/>
                          <a:latin typeface="Arial"/>
                          <a:ea typeface="Calibri"/>
                          <a:cs typeface="Times New Roman"/>
                        </a:rPr>
                        <a:t>5.06</a:t>
                      </a:r>
                      <a:endParaRPr lang="en-US" sz="1100" dirty="0">
                        <a:effectLst/>
                        <a:latin typeface="Calibri"/>
                        <a:ea typeface="Calibri"/>
                        <a:cs typeface="Times New Roman"/>
                      </a:endParaRPr>
                    </a:p>
                  </a:txBody>
                  <a:tcPr marL="68580" marR="68580"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a:ea typeface="Calibri"/>
                          <a:cs typeface="Times New Roman"/>
                        </a:rPr>
                        <a:t>76.52</a:t>
                      </a:r>
                      <a:endParaRPr lang="en-US" sz="1100" dirty="0">
                        <a:solidFill>
                          <a:schemeClr val="bg1"/>
                        </a:solidFill>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dirty="0">
                          <a:solidFill>
                            <a:srgbClr val="000000"/>
                          </a:solidFill>
                          <a:effectLst/>
                          <a:latin typeface="Arial"/>
                          <a:ea typeface="Calibri"/>
                          <a:cs typeface="Times New Roman"/>
                        </a:rPr>
                        <a:t>1.31</a:t>
                      </a:r>
                      <a:endParaRPr lang="en-US" sz="1100" dirty="0">
                        <a:effectLst/>
                        <a:latin typeface="Calibri"/>
                        <a:ea typeface="Calibri"/>
                        <a:cs typeface="Times New Roman"/>
                      </a:endParaRPr>
                    </a:p>
                  </a:txBody>
                  <a:tcPr marL="68580" marR="68580" marT="0" marB="0" anchor="ctr"/>
                </a:tc>
                <a:tc>
                  <a:txBody>
                    <a:bodyPr/>
                    <a:lstStyle/>
                    <a:p>
                      <a:pPr marL="0" marR="0" algn="ctr">
                        <a:lnSpc>
                          <a:spcPct val="200000"/>
                        </a:lnSpc>
                        <a:spcBef>
                          <a:spcPts val="0"/>
                        </a:spcBef>
                        <a:spcAft>
                          <a:spcPts val="0"/>
                        </a:spcAft>
                      </a:pPr>
                      <a:r>
                        <a:rPr lang="en-US" sz="1200" kern="1200" dirty="0">
                          <a:solidFill>
                            <a:srgbClr val="000000"/>
                          </a:solidFill>
                          <a:effectLst/>
                          <a:latin typeface="Arial"/>
                          <a:ea typeface="Calibri"/>
                          <a:cs typeface="Times New Roman"/>
                        </a:rPr>
                        <a:t>5.06</a:t>
                      </a:r>
                      <a:endParaRPr lang="en-US" sz="1100" dirty="0">
                        <a:effectLst/>
                        <a:latin typeface="Calibri"/>
                        <a:ea typeface="Calibri"/>
                        <a:cs typeface="Times New Roman"/>
                      </a:endParaRPr>
                    </a:p>
                  </a:txBody>
                  <a:tcPr marL="68580" marR="68580"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9.971</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5.86</a:t>
                      </a:r>
                      <a:endParaRPr lang="en-US" sz="1200" dirty="0">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a:effectLst/>
                          <a:latin typeface="Arial" panose="020B0604020202020204" pitchFamily="34" charset="0"/>
                          <a:cs typeface="Arial" panose="020B0604020202020204" pitchFamily="34" charset="0"/>
                        </a:rPr>
                        <a:t>5.60</a:t>
                      </a:r>
                      <a:endParaRPr lang="en-US" sz="1200">
                        <a:effectLst/>
                        <a:latin typeface="Arial" panose="020B0604020202020204" pitchFamily="34" charset="0"/>
                        <a:ea typeface="Calibri"/>
                        <a:cs typeface="Arial" panose="020B0604020202020204" pitchFamily="34" charset="0"/>
                      </a:endParaRPr>
                    </a:p>
                  </a:txBody>
                  <a:tcPr marL="44084" marR="44084"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70.837</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1.89</a:t>
                      </a:r>
                      <a:endParaRPr lang="en-US" sz="1200" dirty="0">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5.60</a:t>
                      </a:r>
                      <a:endParaRPr lang="en-US" sz="1200" dirty="0">
                        <a:effectLst/>
                        <a:latin typeface="Arial" panose="020B0604020202020204" pitchFamily="34" charset="0"/>
                        <a:ea typeface="Calibri"/>
                        <a:cs typeface="Arial" panose="020B0604020202020204" pitchFamily="34" charset="0"/>
                      </a:endParaRPr>
                    </a:p>
                  </a:txBody>
                  <a:tcPr marL="44084" marR="44084" marT="0" marB="0" anchor="ctr"/>
                </a:tc>
              </a:tr>
              <a:tr h="441418">
                <a:tc>
                  <a:txBody>
                    <a:bodyPr/>
                    <a:lstStyle/>
                    <a:p>
                      <a:pPr marL="0" marR="0" algn="ctr">
                        <a:lnSpc>
                          <a:spcPct val="20000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99.023</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6.36*10</a:t>
                      </a:r>
                      <a:r>
                        <a:rPr lang="en-US" sz="1200" baseline="30000" dirty="0">
                          <a:effectLst/>
                          <a:latin typeface="Arial" panose="020B0604020202020204" pitchFamily="34" charset="0"/>
                          <a:cs typeface="Arial" panose="020B0604020202020204" pitchFamily="34" charset="0"/>
                        </a:rPr>
                        <a:t>-2</a:t>
                      </a:r>
                      <a:endParaRPr lang="en-US" sz="1200" dirty="0">
                        <a:effectLst/>
                        <a:latin typeface="Arial" panose="020B0604020202020204" pitchFamily="34" charset="0"/>
                        <a:ea typeface="Calibri"/>
                        <a:cs typeface="Arial" panose="020B0604020202020204" pitchFamily="34" charset="0"/>
                      </a:endParaRPr>
                    </a:p>
                  </a:txBody>
                  <a:tcPr marL="44084" marR="44084" marT="0" marB="0" anchor="ctr"/>
                </a:tc>
                <a:tc>
                  <a:txBody>
                    <a:bodyPr/>
                    <a:lstStyle/>
                    <a:p>
                      <a:pPr marL="0" marR="0" algn="ctr">
                        <a:lnSpc>
                          <a:spcPct val="200000"/>
                        </a:lnSpc>
                        <a:spcBef>
                          <a:spcPts val="0"/>
                        </a:spcBef>
                        <a:spcAft>
                          <a:spcPts val="0"/>
                        </a:spcAft>
                      </a:pPr>
                      <a:r>
                        <a:rPr lang="en-US" sz="1200" dirty="0">
                          <a:effectLst/>
                          <a:latin typeface="Arial" panose="020B0604020202020204" pitchFamily="34" charset="0"/>
                          <a:cs typeface="Arial" panose="020B0604020202020204" pitchFamily="34" charset="0"/>
                        </a:rPr>
                        <a:t>5.60</a:t>
                      </a:r>
                      <a:endParaRPr lang="en-US" sz="1200" dirty="0">
                        <a:effectLst/>
                        <a:latin typeface="Arial" panose="020B0604020202020204" pitchFamily="34" charset="0"/>
                        <a:ea typeface="Calibri"/>
                        <a:cs typeface="Arial" panose="020B0604020202020204" pitchFamily="34" charset="0"/>
                      </a:endParaRPr>
                    </a:p>
                  </a:txBody>
                  <a:tcPr marL="44084" marR="44084" marT="0" marB="0" anchor="ctr"/>
                </a:tc>
              </a:tr>
            </a:tbl>
          </a:graphicData>
        </a:graphic>
      </p:graphicFrame>
      <p:sp>
        <p:nvSpPr>
          <p:cNvPr id="3" name="Rectangle 2"/>
          <p:cNvSpPr/>
          <p:nvPr/>
        </p:nvSpPr>
        <p:spPr>
          <a:xfrm>
            <a:off x="1905000" y="3810000"/>
            <a:ext cx="5715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00200" y="152400"/>
            <a:ext cx="5867400" cy="584775"/>
          </a:xfrm>
          <a:prstGeom prst="rect">
            <a:avLst/>
          </a:prstGeom>
          <a:noFill/>
        </p:spPr>
        <p:txBody>
          <a:bodyPr wrap="square" rtlCol="0">
            <a:spAutoFit/>
          </a:bodyPr>
          <a:lstStyle/>
          <a:p>
            <a:pPr algn="ctr"/>
            <a:r>
              <a:rPr lang="en-US" sz="3200" dirty="0" smtClean="0"/>
              <a:t>Adsorption Modeling Results</a:t>
            </a:r>
            <a:endParaRPr lang="en-US" sz="3200" dirty="0"/>
          </a:p>
        </p:txBody>
      </p:sp>
      <p:sp>
        <p:nvSpPr>
          <p:cNvPr id="5" name="Rectangle 4"/>
          <p:cNvSpPr/>
          <p:nvPr/>
        </p:nvSpPr>
        <p:spPr>
          <a:xfrm>
            <a:off x="1905000" y="4648200"/>
            <a:ext cx="5715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5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sp>
        <p:nvSpPr>
          <p:cNvPr id="3" name="Content Placeholder 2"/>
          <p:cNvSpPr>
            <a:spLocks noGrp="1"/>
          </p:cNvSpPr>
          <p:nvPr>
            <p:ph idx="1"/>
          </p:nvPr>
        </p:nvSpPr>
        <p:spPr>
          <a:xfrm>
            <a:off x="457200" y="1752600"/>
            <a:ext cx="8229600" cy="4526280"/>
          </a:xfrm>
        </p:spPr>
        <p:txBody>
          <a:bodyPr>
            <a:normAutofit lnSpcReduction="10000"/>
          </a:bodyPr>
          <a:lstStyle/>
          <a:p>
            <a:r>
              <a:rPr lang="en-US" dirty="0" smtClean="0"/>
              <a:t>Dexter Pit Lake is a mix of 86% ground water and 14% precipitation/surface runoff</a:t>
            </a:r>
          </a:p>
          <a:p>
            <a:r>
              <a:rPr lang="en-US" dirty="0" smtClean="0"/>
              <a:t>Dissolution of wall rock minerals is necessary, which may be the source for As, Mn and F</a:t>
            </a:r>
          </a:p>
          <a:p>
            <a:r>
              <a:rPr lang="en-US" dirty="0" smtClean="0"/>
              <a:t>Turnover results in oxide mineral precipitation</a:t>
            </a:r>
          </a:p>
          <a:p>
            <a:r>
              <a:rPr lang="en-US" dirty="0" smtClean="0"/>
              <a:t>Between 10% and 20% of the total arsenic present is adsorbed</a:t>
            </a:r>
          </a:p>
          <a:p>
            <a:pPr marL="0" indent="0">
              <a:buNone/>
            </a:pPr>
            <a:endParaRPr lang="en-US" dirty="0" smtClean="0"/>
          </a:p>
          <a:p>
            <a:endParaRPr lang="en-US" dirty="0"/>
          </a:p>
        </p:txBody>
      </p:sp>
    </p:spTree>
    <p:extLst>
      <p:ext uri="{BB962C8B-B14F-4D97-AF65-F5344CB8AC3E}">
        <p14:creationId xmlns:p14="http://schemas.microsoft.com/office/powerpoint/2010/main" val="4119686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56807" y="3956209"/>
            <a:ext cx="5308826" cy="2646878"/>
          </a:xfrm>
          <a:prstGeom prst="rect">
            <a:avLst/>
          </a:prstGeom>
          <a:noFill/>
        </p:spPr>
        <p:txBody>
          <a:bodyPr wrap="none" rtlCol="0">
            <a:spAutoFit/>
          </a:bodyPr>
          <a:lstStyle/>
          <a:p>
            <a:r>
              <a:rPr lang="en-US" sz="2800" dirty="0" smtClean="0"/>
              <a:t>Thank you to Gina Tempel,</a:t>
            </a:r>
          </a:p>
          <a:p>
            <a:r>
              <a:rPr lang="en-US" sz="2800" dirty="0" smtClean="0"/>
              <a:t>Lisa Stillings, Laurie Balistrieri, </a:t>
            </a:r>
          </a:p>
          <a:p>
            <a:r>
              <a:rPr lang="en-US" sz="2800" dirty="0" smtClean="0"/>
              <a:t>Ron </a:t>
            </a:r>
            <a:r>
              <a:rPr lang="en-US" sz="2800" dirty="0" err="1" smtClean="0"/>
              <a:t>Breitmeyer</a:t>
            </a:r>
            <a:r>
              <a:rPr lang="en-US" sz="2800" dirty="0"/>
              <a:t>,</a:t>
            </a:r>
            <a:r>
              <a:rPr lang="en-US" sz="2800" dirty="0" smtClean="0"/>
              <a:t> Tom Albright, </a:t>
            </a:r>
          </a:p>
          <a:p>
            <a:r>
              <a:rPr lang="en-US" sz="2800" dirty="0" smtClean="0"/>
              <a:t>the USGS and UNR.</a:t>
            </a:r>
            <a:endParaRPr lang="en-US" sz="2800" dirty="0"/>
          </a:p>
          <a:p>
            <a:pPr algn="ctr"/>
            <a:r>
              <a:rPr lang="en-US" sz="5400" dirty="0" smtClean="0"/>
              <a:t>Questions?</a:t>
            </a:r>
            <a:endParaRPr lang="en-US" sz="5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906637"/>
            <a:ext cx="1066800" cy="1066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6017972"/>
            <a:ext cx="1676400" cy="693563"/>
          </a:xfrm>
          <a:prstGeom prst="rect">
            <a:avLst/>
          </a:prstGeom>
        </p:spPr>
      </p:pic>
    </p:spTree>
    <p:extLst>
      <p:ext uri="{BB962C8B-B14F-4D97-AF65-F5344CB8AC3E}">
        <p14:creationId xmlns:p14="http://schemas.microsoft.com/office/powerpoint/2010/main" val="3191732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457200" y="2103120"/>
            <a:ext cx="8229600" cy="4526280"/>
          </a:xfrm>
        </p:spPr>
        <p:txBody>
          <a:bodyPr>
            <a:normAutofit fontScale="32500" lnSpcReduction="20000"/>
          </a:bodyPr>
          <a:lstStyle/>
          <a:p>
            <a:pPr marL="304800" marR="0" indent="-304800"/>
            <a:r>
              <a:rPr lang="en-US" dirty="0">
                <a:latin typeface="Calibri"/>
                <a:ea typeface="Times New Roman"/>
              </a:rPr>
              <a:t>Balistrieri, L.S., Tempel, R.N., Stillings, L.L., and Shevenell, L. a., 2006, Modeling spatial and temporal variations in temperature and salinity during </a:t>
            </a:r>
            <a:r>
              <a:rPr lang="en-US" dirty="0" smtClean="0">
                <a:latin typeface="Calibri"/>
                <a:ea typeface="Times New Roman"/>
              </a:rPr>
              <a:t>	stratification </a:t>
            </a:r>
            <a:r>
              <a:rPr lang="en-US" dirty="0">
                <a:latin typeface="Calibri"/>
                <a:ea typeface="Times New Roman"/>
              </a:rPr>
              <a:t>and overturn in Dexter Pit Lake, Tuscarora, Nevada, USA: Applied Geochemistry, v. 21, no. 7, p. 1184–1203, </a:t>
            </a:r>
            <a:r>
              <a:rPr lang="en-US" dirty="0" err="1">
                <a:latin typeface="Calibri"/>
                <a:ea typeface="Times New Roman"/>
              </a:rPr>
              <a:t>doi</a:t>
            </a:r>
            <a:r>
              <a:rPr lang="en-US" dirty="0">
                <a:latin typeface="Calibri"/>
                <a:ea typeface="Times New Roman"/>
              </a:rPr>
              <a:t>: </a:t>
            </a:r>
            <a:r>
              <a:rPr lang="en-US" dirty="0" smtClean="0">
                <a:latin typeface="Calibri"/>
                <a:ea typeface="Times New Roman"/>
              </a:rPr>
              <a:t>	10.1016/j.apgeochem.2006.03.013</a:t>
            </a:r>
            <a:r>
              <a:rPr lang="en-US" dirty="0">
                <a:latin typeface="Calibri"/>
                <a:ea typeface="Times New Roman"/>
              </a:rPr>
              <a:t>.</a:t>
            </a:r>
            <a:endParaRPr lang="en-US" sz="3600" dirty="0">
              <a:latin typeface="Times New Roman"/>
              <a:ea typeface="Times New Roman"/>
            </a:endParaRPr>
          </a:p>
          <a:p>
            <a:pPr marL="304800" marR="0" indent="-304800"/>
            <a:r>
              <a:rPr lang="en-US" dirty="0">
                <a:latin typeface="Calibri"/>
                <a:ea typeface="Times New Roman"/>
              </a:rPr>
              <a:t>Boehrer, B., Schultze, M., 2009, Stratification and Circulation of Pit Lakes, </a:t>
            </a:r>
            <a:r>
              <a:rPr lang="en-US" i="1" dirty="0">
                <a:latin typeface="Calibri"/>
                <a:ea typeface="Times New Roman"/>
              </a:rPr>
              <a:t>in</a:t>
            </a:r>
            <a:r>
              <a:rPr lang="en-US" dirty="0">
                <a:latin typeface="Calibri"/>
                <a:ea typeface="Times New Roman"/>
              </a:rPr>
              <a:t> Castendyk, D., Eary, E. ed., Mine Pit Lakes: Characteristics, Predictive </a:t>
            </a:r>
            <a:r>
              <a:rPr lang="en-US" dirty="0" smtClean="0">
                <a:latin typeface="Calibri"/>
                <a:ea typeface="Times New Roman"/>
              </a:rPr>
              <a:t>	Modeling </a:t>
            </a:r>
            <a:r>
              <a:rPr lang="en-US" dirty="0">
                <a:latin typeface="Calibri"/>
                <a:ea typeface="Times New Roman"/>
              </a:rPr>
              <a:t>and Sustainability, SME, Littleton, Colorado, p. 304.</a:t>
            </a:r>
            <a:endParaRPr lang="en-US" sz="3600" dirty="0">
              <a:latin typeface="Times New Roman"/>
              <a:ea typeface="Times New Roman"/>
            </a:endParaRPr>
          </a:p>
          <a:p>
            <a:pPr marL="304800" marR="0" indent="-304800"/>
            <a:r>
              <a:rPr lang="en-US" dirty="0">
                <a:latin typeface="Calibri"/>
                <a:ea typeface="Times New Roman"/>
              </a:rPr>
              <a:t>Bowell, R., 2002, The </a:t>
            </a:r>
            <a:r>
              <a:rPr lang="en-US" dirty="0" err="1">
                <a:latin typeface="Calibri"/>
                <a:ea typeface="Times New Roman"/>
              </a:rPr>
              <a:t>hydrogeochemical</a:t>
            </a:r>
            <a:r>
              <a:rPr lang="en-US" dirty="0">
                <a:latin typeface="Calibri"/>
                <a:ea typeface="Times New Roman"/>
              </a:rPr>
              <a:t> dynamics of mine pit lakes: Mine Water Hydrogeology and Geochemistry, v. 198, p. 159–185.</a:t>
            </a:r>
            <a:endParaRPr lang="en-US" sz="3600" dirty="0">
              <a:latin typeface="Times New Roman"/>
              <a:ea typeface="Times New Roman"/>
            </a:endParaRPr>
          </a:p>
          <a:p>
            <a:pPr marL="304800" marR="0" indent="-304800"/>
            <a:r>
              <a:rPr lang="en-US" dirty="0">
                <a:latin typeface="Calibri"/>
                <a:ea typeface="Times New Roman"/>
              </a:rPr>
              <a:t>Castendyk, D.N., 2009, Conceptual Models of Pit Lakes, </a:t>
            </a:r>
            <a:r>
              <a:rPr lang="en-US" i="1" dirty="0">
                <a:latin typeface="Calibri"/>
                <a:ea typeface="Times New Roman"/>
              </a:rPr>
              <a:t>in</a:t>
            </a:r>
            <a:r>
              <a:rPr lang="en-US" dirty="0">
                <a:latin typeface="Calibri"/>
                <a:ea typeface="Times New Roman"/>
              </a:rPr>
              <a:t> Castendyk, D. N., Eary, L.E. ed., Mine Pit Lakes: Characteristics, Predictive Modeling and </a:t>
            </a:r>
            <a:r>
              <a:rPr lang="en-US" dirty="0" smtClean="0">
                <a:latin typeface="Calibri"/>
                <a:ea typeface="Times New Roman"/>
              </a:rPr>
              <a:t>	Sustainability</a:t>
            </a:r>
            <a:r>
              <a:rPr lang="en-US" dirty="0">
                <a:latin typeface="Calibri"/>
                <a:ea typeface="Times New Roman"/>
              </a:rPr>
              <a:t>, SME, Littleton, Colorado, p. 304.</a:t>
            </a:r>
            <a:endParaRPr lang="en-US" sz="3600" dirty="0">
              <a:latin typeface="Times New Roman"/>
              <a:ea typeface="Times New Roman"/>
            </a:endParaRPr>
          </a:p>
          <a:p>
            <a:pPr marL="304800" marR="0" indent="-304800"/>
            <a:r>
              <a:rPr lang="en-US" dirty="0">
                <a:latin typeface="Calibri"/>
                <a:ea typeface="Times New Roman"/>
              </a:rPr>
              <a:t>Castor, S.B., </a:t>
            </a:r>
            <a:r>
              <a:rPr lang="en-US" dirty="0" err="1">
                <a:latin typeface="Calibri"/>
                <a:ea typeface="Times New Roman"/>
              </a:rPr>
              <a:t>Boden</a:t>
            </a:r>
            <a:r>
              <a:rPr lang="en-US" dirty="0">
                <a:latin typeface="Calibri"/>
                <a:ea typeface="Times New Roman"/>
              </a:rPr>
              <a:t>, D.R., Henry, C.D., Cline, J.S., Hofstra, A.H., McIntosh, W.C., </a:t>
            </a:r>
            <a:r>
              <a:rPr lang="en-US" dirty="0" err="1">
                <a:latin typeface="Calibri"/>
                <a:ea typeface="Times New Roman"/>
              </a:rPr>
              <a:t>Tosdal</a:t>
            </a:r>
            <a:r>
              <a:rPr lang="en-US" dirty="0">
                <a:latin typeface="Calibri"/>
                <a:ea typeface="Times New Roman"/>
              </a:rPr>
              <a:t>, R.M., Wooden, J.P., 2003, The Tuscarora Au-Ag District : Eocene </a:t>
            </a:r>
            <a:r>
              <a:rPr lang="en-US" dirty="0" smtClean="0">
                <a:latin typeface="Calibri"/>
                <a:ea typeface="Times New Roman"/>
              </a:rPr>
              <a:t>	Volcanic-Hosted </a:t>
            </a:r>
            <a:r>
              <a:rPr lang="en-US" dirty="0">
                <a:latin typeface="Calibri"/>
                <a:ea typeface="Times New Roman"/>
              </a:rPr>
              <a:t>Epithermal Deposits in the Carlin Gold Region , Nevada: Economic Geology, v. 98, p. 339–366.</a:t>
            </a:r>
            <a:endParaRPr lang="en-US" sz="3600" dirty="0">
              <a:latin typeface="Times New Roman"/>
              <a:ea typeface="Times New Roman"/>
            </a:endParaRPr>
          </a:p>
          <a:p>
            <a:pPr marL="304800" marR="0" indent="-304800"/>
            <a:r>
              <a:rPr lang="en-US" dirty="0">
                <a:latin typeface="Calibri"/>
                <a:ea typeface="Times New Roman"/>
              </a:rPr>
              <a:t>Eary, L.E., 1999, Geochemical and equilibrium trends in mine pit lakes: Applied Geochemistry, v. 14, no. 8, p. 963–987, </a:t>
            </a:r>
            <a:r>
              <a:rPr lang="en-US" dirty="0" err="1">
                <a:latin typeface="Calibri"/>
                <a:ea typeface="Times New Roman"/>
              </a:rPr>
              <a:t>doi</a:t>
            </a:r>
            <a:r>
              <a:rPr lang="en-US" dirty="0">
                <a:latin typeface="Calibri"/>
                <a:ea typeface="Times New Roman"/>
              </a:rPr>
              <a:t>: </a:t>
            </a:r>
            <a:r>
              <a:rPr lang="en-US" dirty="0" smtClean="0">
                <a:latin typeface="Calibri"/>
                <a:ea typeface="Times New Roman"/>
              </a:rPr>
              <a:t>10.1016/S0883-	2927(99)00049-9</a:t>
            </a:r>
            <a:r>
              <a:rPr lang="en-US" dirty="0">
                <a:latin typeface="Calibri"/>
                <a:ea typeface="Times New Roman"/>
              </a:rPr>
              <a:t>.</a:t>
            </a:r>
            <a:endParaRPr lang="en-US" sz="3600" dirty="0">
              <a:latin typeface="Times New Roman"/>
              <a:ea typeface="Times New Roman"/>
            </a:endParaRPr>
          </a:p>
          <a:p>
            <a:pPr marL="304800" marR="0" indent="-304800"/>
            <a:r>
              <a:rPr lang="en-US" dirty="0">
                <a:latin typeface="Calibri"/>
                <a:ea typeface="Times New Roman"/>
              </a:rPr>
              <a:t>Lengke, M., Tempel, R., Stillings, S., Balistrieri, L., 2000, Wall Rock Mineralogy and Geochemistry of Dexter Pit, Elko County, Nevada, </a:t>
            </a:r>
            <a:r>
              <a:rPr lang="en-US" i="1" dirty="0">
                <a:latin typeface="Calibri"/>
                <a:ea typeface="Times New Roman"/>
              </a:rPr>
              <a:t>in</a:t>
            </a:r>
            <a:r>
              <a:rPr lang="en-US" dirty="0">
                <a:latin typeface="Calibri"/>
                <a:ea typeface="Times New Roman"/>
              </a:rPr>
              <a:t> International </a:t>
            </a:r>
            <a:r>
              <a:rPr lang="en-US" dirty="0" smtClean="0">
                <a:latin typeface="Calibri"/>
                <a:ea typeface="Times New Roman"/>
              </a:rPr>
              <a:t>	Conference </a:t>
            </a:r>
            <a:r>
              <a:rPr lang="en-US" dirty="0">
                <a:latin typeface="Calibri"/>
                <a:ea typeface="Times New Roman"/>
              </a:rPr>
              <a:t>on Acid Rock Drainage (ICARD), p. 319–325.</a:t>
            </a:r>
            <a:endParaRPr lang="en-US" sz="3600" dirty="0">
              <a:latin typeface="Times New Roman"/>
              <a:ea typeface="Times New Roman"/>
            </a:endParaRPr>
          </a:p>
          <a:p>
            <a:pPr marL="304800" marR="0" indent="-304800"/>
            <a:r>
              <a:rPr lang="en-US" dirty="0">
                <a:latin typeface="Calibri"/>
                <a:ea typeface="Times New Roman"/>
              </a:rPr>
              <a:t>Lu, K.-L., Liu, C.-W., and Jang, C.-S., 2012, Using multivariate statistical methods to assess the groundwater quality in an arsenic-contaminated area of </a:t>
            </a:r>
            <a:r>
              <a:rPr lang="en-US" dirty="0" smtClean="0">
                <a:latin typeface="Calibri"/>
                <a:ea typeface="Times New Roman"/>
              </a:rPr>
              <a:t>	Southwestern </a:t>
            </a:r>
            <a:r>
              <a:rPr lang="en-US" dirty="0">
                <a:latin typeface="Calibri"/>
                <a:ea typeface="Times New Roman"/>
              </a:rPr>
              <a:t>Taiwan.: Environmental monitoring and assessment, v. 184, no. 10, p. 6071–85, </a:t>
            </a:r>
            <a:r>
              <a:rPr lang="en-US" dirty="0" err="1">
                <a:latin typeface="Calibri"/>
                <a:ea typeface="Times New Roman"/>
              </a:rPr>
              <a:t>doi</a:t>
            </a:r>
            <a:r>
              <a:rPr lang="en-US" dirty="0">
                <a:latin typeface="Calibri"/>
                <a:ea typeface="Times New Roman"/>
              </a:rPr>
              <a:t>: 10.1007/s10661-011-2406-y.</a:t>
            </a:r>
            <a:endParaRPr lang="en-US" sz="3600" dirty="0">
              <a:latin typeface="Times New Roman"/>
              <a:ea typeface="Times New Roman"/>
            </a:endParaRPr>
          </a:p>
          <a:p>
            <a:pPr marL="304800" marR="0" indent="-304800"/>
            <a:r>
              <a:rPr lang="en-US" dirty="0">
                <a:latin typeface="Calibri"/>
                <a:ea typeface="Times New Roman"/>
              </a:rPr>
              <a:t>Mahlknecht, J., </a:t>
            </a:r>
            <a:r>
              <a:rPr lang="en-US" dirty="0" err="1">
                <a:latin typeface="Calibri"/>
                <a:ea typeface="Times New Roman"/>
              </a:rPr>
              <a:t>Steinich</a:t>
            </a:r>
            <a:r>
              <a:rPr lang="en-US" dirty="0">
                <a:latin typeface="Calibri"/>
                <a:ea typeface="Times New Roman"/>
              </a:rPr>
              <a:t>, B., and Navarro de Leon, I., 2004, Groundwater chemistry and mass transfers in the Independence aquifer, central Mexico, </a:t>
            </a:r>
            <a:r>
              <a:rPr lang="en-US" dirty="0" smtClean="0">
                <a:latin typeface="Calibri"/>
                <a:ea typeface="Times New Roman"/>
              </a:rPr>
              <a:t>	by </a:t>
            </a:r>
            <a:r>
              <a:rPr lang="en-US" dirty="0">
                <a:latin typeface="Calibri"/>
                <a:ea typeface="Times New Roman"/>
              </a:rPr>
              <a:t>using multivariate statistics and mass-balance models: Environmental Geology, v. 45, no. 6, p. 781–795, </a:t>
            </a:r>
            <a:r>
              <a:rPr lang="en-US" dirty="0" err="1">
                <a:latin typeface="Calibri"/>
                <a:ea typeface="Times New Roman"/>
              </a:rPr>
              <a:t>doi</a:t>
            </a:r>
            <a:r>
              <a:rPr lang="en-US" dirty="0">
                <a:latin typeface="Calibri"/>
                <a:ea typeface="Times New Roman"/>
              </a:rPr>
              <a:t>: </a:t>
            </a:r>
            <a:r>
              <a:rPr lang="en-US" dirty="0" smtClean="0">
                <a:latin typeface="Calibri"/>
                <a:ea typeface="Times New Roman"/>
              </a:rPr>
              <a:t>10.1007/s00254-003-	0938-3</a:t>
            </a:r>
            <a:r>
              <a:rPr lang="en-US" dirty="0">
                <a:latin typeface="Calibri"/>
                <a:ea typeface="Times New Roman"/>
              </a:rPr>
              <a:t>.</a:t>
            </a:r>
            <a:endParaRPr lang="en-US" sz="3600" dirty="0">
              <a:latin typeface="Times New Roman"/>
              <a:ea typeface="Times New Roman"/>
            </a:endParaRPr>
          </a:p>
          <a:p>
            <a:pPr marL="304800" marR="0" indent="-304800"/>
            <a:r>
              <a:rPr lang="en-US" dirty="0">
                <a:latin typeface="Calibri"/>
                <a:ea typeface="Times New Roman"/>
              </a:rPr>
              <a:t>Pedersen, H.D., Postma, D., and </a:t>
            </a:r>
            <a:r>
              <a:rPr lang="en-US" dirty="0" err="1">
                <a:latin typeface="Calibri"/>
                <a:ea typeface="Times New Roman"/>
              </a:rPr>
              <a:t>Jakobsen</a:t>
            </a:r>
            <a:r>
              <a:rPr lang="en-US" dirty="0">
                <a:latin typeface="Calibri"/>
                <a:ea typeface="Times New Roman"/>
              </a:rPr>
              <a:t>, R., 2006, Release of arsenic associated with the reduction and transformation of iron oxides: </a:t>
            </a:r>
            <a:r>
              <a:rPr lang="en-US" dirty="0" err="1">
                <a:latin typeface="Calibri"/>
                <a:ea typeface="Times New Roman"/>
              </a:rPr>
              <a:t>Geochimica</a:t>
            </a:r>
            <a:r>
              <a:rPr lang="en-US" dirty="0">
                <a:latin typeface="Calibri"/>
                <a:ea typeface="Times New Roman"/>
              </a:rPr>
              <a:t> et </a:t>
            </a:r>
            <a:r>
              <a:rPr lang="en-US" dirty="0" smtClean="0">
                <a:latin typeface="Calibri"/>
                <a:ea typeface="Times New Roman"/>
              </a:rPr>
              <a:t>	</a:t>
            </a:r>
            <a:r>
              <a:rPr lang="en-US" dirty="0" err="1" smtClean="0">
                <a:latin typeface="Calibri"/>
                <a:ea typeface="Times New Roman"/>
              </a:rPr>
              <a:t>Cosmochimica</a:t>
            </a:r>
            <a:r>
              <a:rPr lang="en-US" dirty="0" smtClean="0">
                <a:latin typeface="Calibri"/>
                <a:ea typeface="Times New Roman"/>
              </a:rPr>
              <a:t> </a:t>
            </a:r>
            <a:r>
              <a:rPr lang="en-US" dirty="0" err="1">
                <a:latin typeface="Calibri"/>
                <a:ea typeface="Times New Roman"/>
              </a:rPr>
              <a:t>Acta</a:t>
            </a:r>
            <a:r>
              <a:rPr lang="en-US" dirty="0">
                <a:latin typeface="Calibri"/>
                <a:ea typeface="Times New Roman"/>
              </a:rPr>
              <a:t>, v. 70, no. 16, p. 4116–4129, </a:t>
            </a:r>
            <a:r>
              <a:rPr lang="en-US" dirty="0" err="1">
                <a:latin typeface="Calibri"/>
                <a:ea typeface="Times New Roman"/>
              </a:rPr>
              <a:t>doi</a:t>
            </a:r>
            <a:r>
              <a:rPr lang="en-US" dirty="0">
                <a:latin typeface="Calibri"/>
                <a:ea typeface="Times New Roman"/>
              </a:rPr>
              <a:t>: 10.1016/j.gca.2006.06.1370.</a:t>
            </a:r>
            <a:endParaRPr lang="en-US" sz="3600" dirty="0">
              <a:latin typeface="Times New Roman"/>
              <a:ea typeface="Times New Roman"/>
            </a:endParaRPr>
          </a:p>
          <a:p>
            <a:pPr marL="304800" marR="0" indent="-304800"/>
            <a:r>
              <a:rPr lang="en-US" dirty="0">
                <a:latin typeface="Calibri"/>
                <a:ea typeface="Times New Roman"/>
              </a:rPr>
              <a:t>Radu, T., Kumar, A., Clement, T.P., </a:t>
            </a:r>
            <a:r>
              <a:rPr lang="en-US" dirty="0" err="1">
                <a:latin typeface="Calibri"/>
                <a:ea typeface="Times New Roman"/>
              </a:rPr>
              <a:t>Jeppu</a:t>
            </a:r>
            <a:r>
              <a:rPr lang="en-US" dirty="0">
                <a:latin typeface="Calibri"/>
                <a:ea typeface="Times New Roman"/>
              </a:rPr>
              <a:t>, G., and Barnett, M.O., 2008, Development of a scalable model for predicting arsenic transport coupled with </a:t>
            </a:r>
            <a:r>
              <a:rPr lang="en-US" dirty="0" smtClean="0">
                <a:latin typeface="Calibri"/>
                <a:ea typeface="Times New Roman"/>
              </a:rPr>
              <a:t>	oxidation </a:t>
            </a:r>
            <a:r>
              <a:rPr lang="en-US" dirty="0">
                <a:latin typeface="Calibri"/>
                <a:ea typeface="Times New Roman"/>
              </a:rPr>
              <a:t>and adsorption reactions.: Journal of contaminant hydrology, v. 95, no. 1-2, p. 30–41, </a:t>
            </a:r>
            <a:r>
              <a:rPr lang="en-US" dirty="0" err="1">
                <a:latin typeface="Calibri"/>
                <a:ea typeface="Times New Roman"/>
              </a:rPr>
              <a:t>doi</a:t>
            </a:r>
            <a:r>
              <a:rPr lang="en-US" dirty="0">
                <a:latin typeface="Calibri"/>
                <a:ea typeface="Times New Roman"/>
              </a:rPr>
              <a:t>: 10.1016/j.jconhyd.2007.07.004.</a:t>
            </a:r>
            <a:endParaRPr lang="en-US" sz="3600" dirty="0">
              <a:latin typeface="Times New Roman"/>
              <a:ea typeface="Times New Roman"/>
            </a:endParaRPr>
          </a:p>
          <a:p>
            <a:pPr marL="304800" marR="0" indent="-304800"/>
            <a:r>
              <a:rPr lang="en-US" dirty="0">
                <a:latin typeface="Calibri"/>
                <a:ea typeface="Times New Roman"/>
              </a:rPr>
              <a:t>Sherman, D.M., and Randall, S.R., 2003, Surface complexation of arsenic(V) to iron(III) (</a:t>
            </a:r>
            <a:r>
              <a:rPr lang="en-US" dirty="0" err="1">
                <a:latin typeface="Calibri"/>
                <a:ea typeface="Times New Roman"/>
              </a:rPr>
              <a:t>hydr</a:t>
            </a:r>
            <a:r>
              <a:rPr lang="en-US" dirty="0">
                <a:latin typeface="Calibri"/>
                <a:ea typeface="Times New Roman"/>
              </a:rPr>
              <a:t>)oxides: structural mechanism from </a:t>
            </a:r>
            <a:r>
              <a:rPr lang="en-US" dirty="0" err="1">
                <a:latin typeface="Calibri"/>
                <a:ea typeface="Times New Roman"/>
              </a:rPr>
              <a:t>ab</a:t>
            </a:r>
            <a:r>
              <a:rPr lang="en-US" dirty="0">
                <a:latin typeface="Calibri"/>
                <a:ea typeface="Times New Roman"/>
              </a:rPr>
              <a:t> initio molecular </a:t>
            </a:r>
            <a:r>
              <a:rPr lang="en-US" dirty="0" smtClean="0">
                <a:latin typeface="Calibri"/>
                <a:ea typeface="Times New Roman"/>
              </a:rPr>
              <a:t>	geometries </a:t>
            </a:r>
            <a:r>
              <a:rPr lang="en-US" dirty="0">
                <a:latin typeface="Calibri"/>
                <a:ea typeface="Times New Roman"/>
              </a:rPr>
              <a:t>and EXAFS spectroscopy: </a:t>
            </a:r>
            <a:r>
              <a:rPr lang="en-US" dirty="0" err="1">
                <a:latin typeface="Calibri"/>
                <a:ea typeface="Times New Roman"/>
              </a:rPr>
              <a:t>Geochimica</a:t>
            </a:r>
            <a:r>
              <a:rPr lang="en-US" dirty="0">
                <a:latin typeface="Calibri"/>
                <a:ea typeface="Times New Roman"/>
              </a:rPr>
              <a:t> et </a:t>
            </a:r>
            <a:r>
              <a:rPr lang="en-US" dirty="0" err="1">
                <a:latin typeface="Calibri"/>
                <a:ea typeface="Times New Roman"/>
              </a:rPr>
              <a:t>Cosmochimica</a:t>
            </a:r>
            <a:r>
              <a:rPr lang="en-US" dirty="0">
                <a:latin typeface="Calibri"/>
                <a:ea typeface="Times New Roman"/>
              </a:rPr>
              <a:t> </a:t>
            </a:r>
            <a:r>
              <a:rPr lang="en-US" dirty="0" err="1">
                <a:latin typeface="Calibri"/>
                <a:ea typeface="Times New Roman"/>
              </a:rPr>
              <a:t>Acta</a:t>
            </a:r>
            <a:r>
              <a:rPr lang="en-US" dirty="0">
                <a:latin typeface="Calibri"/>
                <a:ea typeface="Times New Roman"/>
              </a:rPr>
              <a:t>, v. 67, no. 22, p. 4223–4230, </a:t>
            </a:r>
            <a:r>
              <a:rPr lang="en-US" dirty="0" err="1">
                <a:latin typeface="Calibri"/>
                <a:ea typeface="Times New Roman"/>
              </a:rPr>
              <a:t>doi</a:t>
            </a:r>
            <a:r>
              <a:rPr lang="en-US" dirty="0">
                <a:latin typeface="Calibri"/>
                <a:ea typeface="Times New Roman"/>
              </a:rPr>
              <a:t>: </a:t>
            </a:r>
            <a:r>
              <a:rPr lang="en-US" dirty="0" smtClean="0">
                <a:latin typeface="Calibri"/>
                <a:ea typeface="Times New Roman"/>
              </a:rPr>
              <a:t>10.1016/S0016-7037(03)00237-	0</a:t>
            </a:r>
            <a:r>
              <a:rPr lang="en-US" dirty="0">
                <a:latin typeface="Calibri"/>
                <a:ea typeface="Times New Roman"/>
              </a:rPr>
              <a:t>.</a:t>
            </a:r>
            <a:endParaRPr lang="en-US" sz="3600" dirty="0">
              <a:latin typeface="Times New Roman"/>
              <a:ea typeface="Times New Roman"/>
            </a:endParaRPr>
          </a:p>
          <a:p>
            <a:pPr marL="304800" marR="0" indent="-304800"/>
            <a:r>
              <a:rPr lang="en-US" dirty="0">
                <a:latin typeface="Calibri"/>
                <a:ea typeface="Times New Roman"/>
              </a:rPr>
              <a:t>Shevenell, L., Connors, K. a, and Henry, C.D., 1999, Controls on pit lake water quality at sixteen open-pit mines in Nevada: Applied Geochemistry, v. </a:t>
            </a:r>
            <a:r>
              <a:rPr lang="en-US" dirty="0" smtClean="0">
                <a:latin typeface="Calibri"/>
                <a:ea typeface="Times New Roman"/>
              </a:rPr>
              <a:t>	14</a:t>
            </a:r>
            <a:r>
              <a:rPr lang="en-US" dirty="0">
                <a:latin typeface="Calibri"/>
                <a:ea typeface="Times New Roman"/>
              </a:rPr>
              <a:t>, no. 5, p. 669–687, </a:t>
            </a:r>
            <a:r>
              <a:rPr lang="en-US" dirty="0" err="1">
                <a:latin typeface="Calibri"/>
                <a:ea typeface="Times New Roman"/>
              </a:rPr>
              <a:t>doi</a:t>
            </a:r>
            <a:r>
              <a:rPr lang="en-US" dirty="0">
                <a:latin typeface="Calibri"/>
                <a:ea typeface="Times New Roman"/>
              </a:rPr>
              <a:t>: 10.1016/S0883-2927(98)00091-2.</a:t>
            </a:r>
            <a:endParaRPr lang="en-US" sz="3600" dirty="0">
              <a:latin typeface="Times New Roman"/>
              <a:ea typeface="Times New Roman"/>
            </a:endParaRPr>
          </a:p>
          <a:p>
            <a:pPr marL="304800" marR="0" indent="-304800"/>
            <a:r>
              <a:rPr lang="en-US" dirty="0">
                <a:latin typeface="Calibri"/>
                <a:ea typeface="Times New Roman"/>
              </a:rPr>
              <a:t>Tempel, R.N., Shevenell, L. a, </a:t>
            </a:r>
            <a:r>
              <a:rPr lang="en-US" dirty="0" err="1">
                <a:latin typeface="Calibri"/>
                <a:ea typeface="Times New Roman"/>
              </a:rPr>
              <a:t>Lechler</a:t>
            </a:r>
            <a:r>
              <a:rPr lang="en-US" dirty="0">
                <a:latin typeface="Calibri"/>
                <a:ea typeface="Times New Roman"/>
              </a:rPr>
              <a:t>, P., and Price, J., 2000, Geochemical modeling approach to predicting arsenic concentrations in a mine pit lake: </a:t>
            </a:r>
            <a:r>
              <a:rPr lang="en-US" dirty="0" smtClean="0">
                <a:latin typeface="Calibri"/>
                <a:ea typeface="Times New Roman"/>
              </a:rPr>
              <a:t>	Applied </a:t>
            </a:r>
            <a:r>
              <a:rPr lang="en-US" dirty="0">
                <a:latin typeface="Calibri"/>
                <a:ea typeface="Times New Roman"/>
              </a:rPr>
              <a:t>Geochemistry, v. 15, no. 4, p. 475–492, </a:t>
            </a:r>
            <a:r>
              <a:rPr lang="en-US" dirty="0" err="1">
                <a:latin typeface="Calibri"/>
                <a:ea typeface="Times New Roman"/>
              </a:rPr>
              <a:t>doi</a:t>
            </a:r>
            <a:r>
              <a:rPr lang="en-US" dirty="0">
                <a:latin typeface="Calibri"/>
                <a:ea typeface="Times New Roman"/>
              </a:rPr>
              <a:t>: 10.1016/S0883-2927(99)00057-8.</a:t>
            </a:r>
            <a:endParaRPr lang="en-US" sz="3600" dirty="0">
              <a:latin typeface="Times New Roman"/>
              <a:ea typeface="Times New Roman"/>
            </a:endParaRPr>
          </a:p>
          <a:p>
            <a:pPr marL="304800" marR="0" indent="-304800"/>
            <a:r>
              <a:rPr lang="en-US" dirty="0">
                <a:latin typeface="Calibri"/>
                <a:ea typeface="Times New Roman"/>
              </a:rPr>
              <a:t>Tempel, R.N., </a:t>
            </a:r>
            <a:r>
              <a:rPr lang="en-US" dirty="0" err="1">
                <a:latin typeface="Calibri"/>
                <a:ea typeface="Times New Roman"/>
              </a:rPr>
              <a:t>Sturmer</a:t>
            </a:r>
            <a:r>
              <a:rPr lang="en-US" dirty="0">
                <a:latin typeface="Calibri"/>
                <a:ea typeface="Times New Roman"/>
              </a:rPr>
              <a:t>, D.M., </a:t>
            </a:r>
            <a:r>
              <a:rPr lang="en-US" dirty="0" smtClean="0">
                <a:latin typeface="Calibri"/>
                <a:ea typeface="Times New Roman"/>
              </a:rPr>
              <a:t>and  </a:t>
            </a:r>
            <a:r>
              <a:rPr lang="en-US" dirty="0">
                <a:latin typeface="Calibri"/>
                <a:ea typeface="Times New Roman"/>
              </a:rPr>
              <a:t>Schilling, J., 2011, Geochemical modeling of the near-surface hydrothermal system beneath the southern moat of </a:t>
            </a:r>
            <a:r>
              <a:rPr lang="en-US" dirty="0" smtClean="0">
                <a:latin typeface="Calibri"/>
                <a:ea typeface="Times New Roman"/>
              </a:rPr>
              <a:t>	Long </a:t>
            </a:r>
            <a:r>
              <a:rPr lang="en-US" dirty="0">
                <a:latin typeface="Calibri"/>
                <a:ea typeface="Times New Roman"/>
              </a:rPr>
              <a:t>Valley Caldera, California: </a:t>
            </a:r>
            <a:r>
              <a:rPr lang="en-US" dirty="0" err="1">
                <a:latin typeface="Calibri"/>
                <a:ea typeface="Times New Roman"/>
              </a:rPr>
              <a:t>Geothermics</a:t>
            </a:r>
            <a:r>
              <a:rPr lang="en-US" dirty="0">
                <a:latin typeface="Calibri"/>
                <a:ea typeface="Times New Roman"/>
              </a:rPr>
              <a:t>, v. 40, no. 2, p. 91–101, </a:t>
            </a:r>
            <a:r>
              <a:rPr lang="en-US" dirty="0" err="1">
                <a:latin typeface="Calibri"/>
                <a:ea typeface="Times New Roman"/>
              </a:rPr>
              <a:t>doi</a:t>
            </a:r>
            <a:r>
              <a:rPr lang="en-US" dirty="0">
                <a:latin typeface="Calibri"/>
                <a:ea typeface="Times New Roman"/>
              </a:rPr>
              <a:t>: 10.1016/j.geothermics.2011.03.001.</a:t>
            </a:r>
            <a:endParaRPr lang="en-US" sz="3600" dirty="0">
              <a:latin typeface="Times New Roman"/>
              <a:ea typeface="Times New Roman"/>
            </a:endParaRPr>
          </a:p>
          <a:p>
            <a:endParaRPr lang="en-US" dirty="0"/>
          </a:p>
        </p:txBody>
      </p:sp>
    </p:spTree>
    <p:extLst>
      <p:ext uri="{BB962C8B-B14F-4D97-AF65-F5344CB8AC3E}">
        <p14:creationId xmlns:p14="http://schemas.microsoft.com/office/powerpoint/2010/main" val="2589847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Dexter Pit Lake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90600"/>
            <a:ext cx="5242034" cy="5715000"/>
          </a:xfrm>
          <a:prstGeom prst="rect">
            <a:avLst/>
          </a:prstGeom>
        </p:spPr>
      </p:pic>
      <p:sp>
        <p:nvSpPr>
          <p:cNvPr id="3" name="TextBox 2"/>
          <p:cNvSpPr txBox="1"/>
          <p:nvPr/>
        </p:nvSpPr>
        <p:spPr>
          <a:xfrm>
            <a:off x="5233676" y="6332633"/>
            <a:ext cx="2065758" cy="369332"/>
          </a:xfrm>
          <a:prstGeom prst="rect">
            <a:avLst/>
          </a:prstGeom>
          <a:noFill/>
        </p:spPr>
        <p:txBody>
          <a:bodyPr wrap="none" rtlCol="0">
            <a:spAutoFit/>
          </a:bodyPr>
          <a:lstStyle/>
          <a:p>
            <a:r>
              <a:rPr lang="en-US" dirty="0" smtClean="0">
                <a:solidFill>
                  <a:schemeClr val="bg1"/>
                </a:solidFill>
              </a:rPr>
              <a:t>Castor et al., 2003</a:t>
            </a:r>
            <a:endParaRPr lang="en-US" dirty="0">
              <a:solidFill>
                <a:schemeClr val="bg1"/>
              </a:solidFill>
            </a:endParaRPr>
          </a:p>
        </p:txBody>
      </p:sp>
    </p:spTree>
    <p:extLst>
      <p:ext uri="{BB962C8B-B14F-4D97-AF65-F5344CB8AC3E}">
        <p14:creationId xmlns:p14="http://schemas.microsoft.com/office/powerpoint/2010/main" val="77895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04800"/>
            <a:ext cx="4648200" cy="6015317"/>
          </a:xfrm>
          <a:prstGeom prst="rect">
            <a:avLst/>
          </a:prstGeom>
        </p:spPr>
      </p:pic>
      <p:sp>
        <p:nvSpPr>
          <p:cNvPr id="3" name="5-Point Star 2"/>
          <p:cNvSpPr/>
          <p:nvPr/>
        </p:nvSpPr>
        <p:spPr>
          <a:xfrm>
            <a:off x="5143500" y="3312458"/>
            <a:ext cx="228600" cy="2286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7000" y="327839"/>
            <a:ext cx="1524000" cy="5961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818" y="2495550"/>
            <a:ext cx="552450" cy="3238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066" y="3810000"/>
            <a:ext cx="561975" cy="323850"/>
          </a:xfrm>
          <a:prstGeom prst="rect">
            <a:avLst/>
          </a:prstGeom>
        </p:spPr>
      </p:pic>
      <p:sp>
        <p:nvSpPr>
          <p:cNvPr id="9" name="TextBox 8"/>
          <p:cNvSpPr txBox="1"/>
          <p:nvPr/>
        </p:nvSpPr>
        <p:spPr>
          <a:xfrm>
            <a:off x="6096000" y="2819400"/>
            <a:ext cx="1600200" cy="430887"/>
          </a:xfrm>
          <a:prstGeom prst="rect">
            <a:avLst/>
          </a:prstGeom>
          <a:noFill/>
        </p:spPr>
        <p:txBody>
          <a:bodyPr wrap="square" rtlCol="0">
            <a:spAutoFit/>
          </a:bodyPr>
          <a:lstStyle/>
          <a:p>
            <a:r>
              <a:rPr lang="en-US" sz="1100" dirty="0" smtClean="0">
                <a:solidFill>
                  <a:schemeClr val="bg1"/>
                </a:solidFill>
              </a:rPr>
              <a:t>Tuffaceous sedimentary rocks</a:t>
            </a:r>
            <a:endParaRPr lang="en-US" sz="1100" dirty="0">
              <a:solidFill>
                <a:schemeClr val="bg1"/>
              </a:solidFill>
            </a:endParaRPr>
          </a:p>
        </p:txBody>
      </p:sp>
      <p:sp>
        <p:nvSpPr>
          <p:cNvPr id="10" name="TextBox 9"/>
          <p:cNvSpPr txBox="1"/>
          <p:nvPr/>
        </p:nvSpPr>
        <p:spPr>
          <a:xfrm>
            <a:off x="6096000" y="4267200"/>
            <a:ext cx="1600200" cy="430887"/>
          </a:xfrm>
          <a:prstGeom prst="rect">
            <a:avLst/>
          </a:prstGeom>
          <a:noFill/>
        </p:spPr>
        <p:txBody>
          <a:bodyPr wrap="square" rtlCol="0">
            <a:spAutoFit/>
          </a:bodyPr>
          <a:lstStyle/>
          <a:p>
            <a:r>
              <a:rPr lang="en-US" sz="1100" dirty="0" smtClean="0">
                <a:solidFill>
                  <a:schemeClr val="bg1"/>
                </a:solidFill>
              </a:rPr>
              <a:t>Early porphyritic dacite</a:t>
            </a:r>
            <a:endParaRPr lang="en-US" sz="1100" dirty="0">
              <a:solidFill>
                <a:schemeClr val="bg1"/>
              </a:solidFill>
            </a:endParaRPr>
          </a:p>
        </p:txBody>
      </p:sp>
      <p:sp>
        <p:nvSpPr>
          <p:cNvPr id="4" name="TextBox 3"/>
          <p:cNvSpPr txBox="1"/>
          <p:nvPr/>
        </p:nvSpPr>
        <p:spPr>
          <a:xfrm>
            <a:off x="5976663" y="5920395"/>
            <a:ext cx="2024337" cy="369332"/>
          </a:xfrm>
          <a:prstGeom prst="rect">
            <a:avLst/>
          </a:prstGeom>
          <a:noFill/>
        </p:spPr>
        <p:txBody>
          <a:bodyPr wrap="none" rtlCol="0">
            <a:spAutoFit/>
          </a:bodyPr>
          <a:lstStyle/>
          <a:p>
            <a:r>
              <a:rPr lang="en-US" dirty="0" smtClean="0">
                <a:solidFill>
                  <a:schemeClr val="bg1"/>
                </a:solidFill>
              </a:rPr>
              <a:t>Henry et al., 1999</a:t>
            </a:r>
            <a:endParaRPr lang="en-US" dirty="0">
              <a:solidFill>
                <a:schemeClr val="bg1"/>
              </a:solidFill>
            </a:endParaRPr>
          </a:p>
        </p:txBody>
      </p:sp>
    </p:spTree>
    <p:extLst>
      <p:ext uri="{BB962C8B-B14F-4D97-AF65-F5344CB8AC3E}">
        <p14:creationId xmlns:p14="http://schemas.microsoft.com/office/powerpoint/2010/main" val="1582123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pPr algn="ctr"/>
            <a:r>
              <a:rPr lang="en-US" dirty="0" smtClean="0"/>
              <a:t>Pit Lakes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38400"/>
            <a:ext cx="8458200" cy="3212463"/>
          </a:xfrm>
          <a:prstGeom prst="rect">
            <a:avLst/>
          </a:prstGeom>
        </p:spPr>
      </p:pic>
    </p:spTree>
    <p:extLst>
      <p:ext uri="{BB962C8B-B14F-4D97-AF65-F5344CB8AC3E}">
        <p14:creationId xmlns:p14="http://schemas.microsoft.com/office/powerpoint/2010/main" val="3214720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Outline for Today</a:t>
            </a:r>
            <a:endParaRPr lang="en-US" dirty="0"/>
          </a:p>
        </p:txBody>
      </p:sp>
      <p:sp>
        <p:nvSpPr>
          <p:cNvPr id="3" name="Content Placeholder 2"/>
          <p:cNvSpPr>
            <a:spLocks noGrp="1"/>
          </p:cNvSpPr>
          <p:nvPr>
            <p:ph idx="1"/>
          </p:nvPr>
        </p:nvSpPr>
        <p:spPr/>
        <p:txBody>
          <a:bodyPr/>
          <a:lstStyle/>
          <a:p>
            <a:r>
              <a:rPr lang="en-US" dirty="0" smtClean="0"/>
              <a:t>Site background</a:t>
            </a:r>
          </a:p>
          <a:p>
            <a:endParaRPr lang="en-US" dirty="0"/>
          </a:p>
          <a:p>
            <a:r>
              <a:rPr lang="en-US" dirty="0" smtClean="0"/>
              <a:t>Methods</a:t>
            </a:r>
          </a:p>
          <a:p>
            <a:pPr lvl="1"/>
            <a:r>
              <a:rPr lang="en-US" dirty="0"/>
              <a:t>Statistics</a:t>
            </a:r>
          </a:p>
          <a:p>
            <a:pPr lvl="1"/>
            <a:r>
              <a:rPr lang="en-US" dirty="0"/>
              <a:t>Computer modeling</a:t>
            </a:r>
          </a:p>
          <a:p>
            <a:pPr lvl="1"/>
            <a:endParaRPr lang="en-US" dirty="0"/>
          </a:p>
          <a:p>
            <a:r>
              <a:rPr lang="en-US" dirty="0" smtClean="0"/>
              <a:t>Results</a:t>
            </a:r>
          </a:p>
          <a:p>
            <a:endParaRPr lang="en-US" dirty="0"/>
          </a:p>
          <a:p>
            <a:r>
              <a:rPr lang="en-US" dirty="0" smtClean="0"/>
              <a:t>Summary and Conclusions </a:t>
            </a:r>
            <a:endParaRPr lang="en-US" dirty="0" smtClean="0"/>
          </a:p>
          <a:p>
            <a:pPr marL="411480" lvl="1" indent="0">
              <a:buNone/>
            </a:pPr>
            <a:endParaRPr lang="en-US" dirty="0" smtClean="0"/>
          </a:p>
          <a:p>
            <a:pPr marL="411480" lvl="1" indent="0">
              <a:buNone/>
            </a:pPr>
            <a:endParaRPr lang="en-US" dirty="0"/>
          </a:p>
        </p:txBody>
      </p:sp>
    </p:spTree>
    <p:extLst>
      <p:ext uri="{BB962C8B-B14F-4D97-AF65-F5344CB8AC3E}">
        <p14:creationId xmlns:p14="http://schemas.microsoft.com/office/powerpoint/2010/main" val="2912763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90600"/>
            <a:ext cx="7924192" cy="4724400"/>
          </a:xfrm>
          <a:prstGeom prst="rect">
            <a:avLst/>
          </a:prstGeom>
        </p:spPr>
      </p:pic>
      <p:sp>
        <p:nvSpPr>
          <p:cNvPr id="3" name="Rectangle 2"/>
          <p:cNvSpPr/>
          <p:nvPr/>
        </p:nvSpPr>
        <p:spPr>
          <a:xfrm>
            <a:off x="613558" y="5267673"/>
            <a:ext cx="2414315" cy="369332"/>
          </a:xfrm>
          <a:prstGeom prst="rect">
            <a:avLst/>
          </a:prstGeom>
        </p:spPr>
        <p:txBody>
          <a:bodyPr wrap="none">
            <a:spAutoFit/>
          </a:bodyPr>
          <a:lstStyle/>
          <a:p>
            <a:r>
              <a:rPr lang="en-US" dirty="0">
                <a:solidFill>
                  <a:schemeClr val="bg1"/>
                </a:solidFill>
              </a:rPr>
              <a:t>www.lakeaccess.org </a:t>
            </a:r>
          </a:p>
        </p:txBody>
      </p:sp>
    </p:spTree>
    <p:extLst>
      <p:ext uri="{BB962C8B-B14F-4D97-AF65-F5344CB8AC3E}">
        <p14:creationId xmlns:p14="http://schemas.microsoft.com/office/powerpoint/2010/main" val="1422010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Previous Study</a:t>
            </a:r>
            <a:endParaRPr lang="en-US" dirty="0"/>
          </a:p>
        </p:txBody>
      </p:sp>
      <p:pic>
        <p:nvPicPr>
          <p:cNvPr id="4" name="Content Placeholder 3" descr="pitlakq_processes.png"/>
          <p:cNvPicPr>
            <a:picLocks noGrp="1" noChangeAspect="1"/>
          </p:cNvPicPr>
          <p:nvPr>
            <p:ph idx="1"/>
          </p:nvPr>
        </p:nvPicPr>
        <p:blipFill>
          <a:blip r:embed="rId3">
            <a:extLst>
              <a:ext uri="{28A0092B-C50C-407E-A947-70E740481C1C}">
                <a14:useLocalDpi xmlns:a14="http://schemas.microsoft.com/office/drawing/2010/main" val="0"/>
              </a:ext>
            </a:extLst>
          </a:blip>
          <a:srcRect t="12541" b="12541"/>
          <a:stretch>
            <a:fillRect/>
          </a:stretch>
        </p:blipFill>
        <p:spPr/>
      </p:pic>
      <p:sp>
        <p:nvSpPr>
          <p:cNvPr id="5" name="TextBox 4"/>
          <p:cNvSpPr txBox="1"/>
          <p:nvPr/>
        </p:nvSpPr>
        <p:spPr>
          <a:xfrm>
            <a:off x="621385" y="5791200"/>
            <a:ext cx="2045615" cy="369332"/>
          </a:xfrm>
          <a:prstGeom prst="rect">
            <a:avLst/>
          </a:prstGeom>
          <a:noFill/>
        </p:spPr>
        <p:txBody>
          <a:bodyPr wrap="none" rtlCol="0">
            <a:spAutoFit/>
          </a:bodyPr>
          <a:lstStyle/>
          <a:p>
            <a:r>
              <a:rPr lang="en-US" dirty="0" smtClean="0">
                <a:solidFill>
                  <a:srgbClr val="0D0D0D"/>
                </a:solidFill>
              </a:rPr>
              <a:t>www.pitlakq.com</a:t>
            </a:r>
            <a:endParaRPr lang="en-US" dirty="0">
              <a:solidFill>
                <a:srgbClr val="0D0D0D"/>
              </a:solidFill>
            </a:endParaRPr>
          </a:p>
        </p:txBody>
      </p:sp>
    </p:spTree>
    <p:extLst>
      <p:ext uri="{BB962C8B-B14F-4D97-AF65-F5344CB8AC3E}">
        <p14:creationId xmlns:p14="http://schemas.microsoft.com/office/powerpoint/2010/main" val="3294815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476" y="571857"/>
            <a:ext cx="6019048" cy="5714286"/>
          </a:xfrm>
          <a:prstGeom prst="rect">
            <a:avLst/>
          </a:prstGeom>
        </p:spPr>
      </p:pic>
    </p:spTree>
    <p:extLst>
      <p:ext uri="{BB962C8B-B14F-4D97-AF65-F5344CB8AC3E}">
        <p14:creationId xmlns:p14="http://schemas.microsoft.com/office/powerpoint/2010/main" val="2361938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Arsenic Geochemistry</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54" y="1905000"/>
            <a:ext cx="4523746" cy="32312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743200"/>
            <a:ext cx="3596807" cy="3198713"/>
          </a:xfrm>
          <a:prstGeom prst="rect">
            <a:avLst/>
          </a:prstGeom>
        </p:spPr>
      </p:pic>
      <p:sp>
        <p:nvSpPr>
          <p:cNvPr id="5" name="TextBox 4"/>
          <p:cNvSpPr txBox="1"/>
          <p:nvPr/>
        </p:nvSpPr>
        <p:spPr>
          <a:xfrm>
            <a:off x="6688938" y="5572581"/>
            <a:ext cx="1937069" cy="369332"/>
          </a:xfrm>
          <a:prstGeom prst="rect">
            <a:avLst/>
          </a:prstGeom>
          <a:noFill/>
        </p:spPr>
        <p:txBody>
          <a:bodyPr wrap="none" rtlCol="0">
            <a:spAutoFit/>
          </a:bodyPr>
          <a:lstStyle/>
          <a:p>
            <a:r>
              <a:rPr lang="en-US" dirty="0" smtClean="0">
                <a:solidFill>
                  <a:schemeClr val="bg1"/>
                </a:solidFill>
              </a:rPr>
              <a:t>www.mindat.org</a:t>
            </a:r>
            <a:endParaRPr lang="en-US" dirty="0">
              <a:solidFill>
                <a:schemeClr val="bg1"/>
              </a:solidFill>
            </a:endParaRPr>
          </a:p>
        </p:txBody>
      </p:sp>
    </p:spTree>
    <p:extLst>
      <p:ext uri="{BB962C8B-B14F-4D97-AF65-F5344CB8AC3E}">
        <p14:creationId xmlns:p14="http://schemas.microsoft.com/office/powerpoint/2010/main" val="1818541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5048631" cy="6349578"/>
          </a:xfrm>
          <a:prstGeom prst="rect">
            <a:avLst/>
          </a:prstGeom>
        </p:spPr>
      </p:pic>
    </p:spTree>
    <p:extLst>
      <p:ext uri="{BB962C8B-B14F-4D97-AF65-F5344CB8AC3E}">
        <p14:creationId xmlns:p14="http://schemas.microsoft.com/office/powerpoint/2010/main" val="734874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Redox Sensitive Speciation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00441955"/>
              </p:ext>
            </p:extLst>
          </p:nvPr>
        </p:nvGraphicFramePr>
        <p:xfrm>
          <a:off x="1219200" y="1600200"/>
          <a:ext cx="66294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4504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996272405"/>
              </p:ext>
            </p:extLst>
          </p:nvPr>
        </p:nvGraphicFramePr>
        <p:xfrm>
          <a:off x="2133600" y="533393"/>
          <a:ext cx="5105401" cy="5815972"/>
        </p:xfrm>
        <a:graphic>
          <a:graphicData uri="http://schemas.openxmlformats.org/drawingml/2006/table">
            <a:tbl>
              <a:tblPr>
                <a:tableStyleId>{5C22544A-7EE6-4342-B048-85BDC9FD1C3A}</a:tableStyleId>
              </a:tblPr>
              <a:tblGrid>
                <a:gridCol w="1013751"/>
                <a:gridCol w="818330"/>
                <a:gridCol w="818330"/>
                <a:gridCol w="818330"/>
                <a:gridCol w="818330"/>
                <a:gridCol w="818330"/>
              </a:tblGrid>
              <a:tr h="342116">
                <a:tc rowSpan="2">
                  <a:txBody>
                    <a:bodyPr/>
                    <a:lstStyle/>
                    <a:p>
                      <a:pPr algn="l" fontAlgn="b"/>
                      <a:r>
                        <a:rPr lang="en-US" sz="1800" u="none" strike="noStrike" dirty="0">
                          <a:effectLst/>
                        </a:rPr>
                        <a:t> </a:t>
                      </a:r>
                      <a:endParaRPr lang="en-US" sz="1800" b="0" i="0" u="none" strike="noStrike" dirty="0">
                        <a:solidFill>
                          <a:srgbClr val="000000"/>
                        </a:solidFill>
                        <a:effectLst/>
                        <a:latin typeface="Arial"/>
                      </a:endParaRPr>
                    </a:p>
                  </a:txBody>
                  <a:tcPr marL="9525" marR="9525" marT="9525" marB="0" anchor="b"/>
                </a:tc>
                <a:tc gridSpan="5">
                  <a:txBody>
                    <a:bodyPr/>
                    <a:lstStyle/>
                    <a:p>
                      <a:pPr algn="ctr" fontAlgn="b"/>
                      <a:r>
                        <a:rPr lang="en-US" sz="1800" u="none" strike="noStrike">
                          <a:effectLst/>
                        </a:rPr>
                        <a:t>Component</a:t>
                      </a:r>
                      <a:endParaRPr lang="en-US" sz="1800" b="0" i="0" u="none" strike="noStrike">
                        <a:solidFill>
                          <a:srgbClr val="000000"/>
                        </a:solidFill>
                        <a:effectLst/>
                        <a:latin typeface="Arial"/>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116">
                <a:tc vMerge="1">
                  <a:txBody>
                    <a:bodyPr/>
                    <a:lstStyle/>
                    <a:p>
                      <a:endParaRPr lang="en-US"/>
                    </a:p>
                  </a:txBody>
                  <a:tcPr/>
                </a:tc>
                <a:tc>
                  <a:txBody>
                    <a:bodyPr/>
                    <a:lstStyle/>
                    <a:p>
                      <a:pPr algn="ctr" fontAlgn="b"/>
                      <a:r>
                        <a:rPr lang="en-US" sz="1800" u="none" strike="noStrike">
                          <a:effectLst/>
                        </a:rPr>
                        <a:t>1</a:t>
                      </a:r>
                      <a:endParaRPr lang="en-US" sz="1800" b="0" i="0" u="none" strike="noStrike">
                        <a:solidFill>
                          <a:srgbClr val="000000"/>
                        </a:solidFill>
                        <a:effectLst/>
                        <a:latin typeface="Arial"/>
                      </a:endParaRPr>
                    </a:p>
                  </a:txBody>
                  <a:tcPr marL="9525" marR="9525" marT="9525" marB="0" anchor="b"/>
                </a:tc>
                <a:tc>
                  <a:txBody>
                    <a:bodyPr/>
                    <a:lstStyle/>
                    <a:p>
                      <a:pPr algn="ctr" fontAlgn="b"/>
                      <a:r>
                        <a:rPr lang="en-US" sz="1800" u="none" strike="noStrike">
                          <a:effectLst/>
                        </a:rPr>
                        <a:t>2</a:t>
                      </a:r>
                      <a:endParaRPr lang="en-US" sz="1800" b="0" i="0" u="none" strike="noStrike">
                        <a:solidFill>
                          <a:srgbClr val="000000"/>
                        </a:solidFill>
                        <a:effectLst/>
                        <a:latin typeface="Arial"/>
                      </a:endParaRPr>
                    </a:p>
                  </a:txBody>
                  <a:tcPr marL="9525" marR="9525" marT="9525" marB="0" anchor="b"/>
                </a:tc>
                <a:tc>
                  <a:txBody>
                    <a:bodyPr/>
                    <a:lstStyle/>
                    <a:p>
                      <a:pPr algn="ctr" fontAlgn="b"/>
                      <a:r>
                        <a:rPr lang="en-US" sz="1800" u="none" strike="noStrike">
                          <a:effectLst/>
                        </a:rPr>
                        <a:t>3</a:t>
                      </a:r>
                      <a:endParaRPr lang="en-US" sz="1800" b="0" i="0" u="none" strike="noStrike">
                        <a:solidFill>
                          <a:srgbClr val="000000"/>
                        </a:solidFill>
                        <a:effectLst/>
                        <a:latin typeface="Arial"/>
                      </a:endParaRPr>
                    </a:p>
                  </a:txBody>
                  <a:tcPr marL="9525" marR="9525" marT="9525" marB="0" anchor="b"/>
                </a:tc>
                <a:tc>
                  <a:txBody>
                    <a:bodyPr/>
                    <a:lstStyle/>
                    <a:p>
                      <a:pPr algn="ctr" fontAlgn="b"/>
                      <a:r>
                        <a:rPr lang="en-US" sz="1800" u="none" strike="noStrike">
                          <a:effectLst/>
                        </a:rPr>
                        <a:t>4</a:t>
                      </a:r>
                      <a:endParaRPr lang="en-US" sz="1800" b="0" i="0" u="none" strike="noStrike">
                        <a:solidFill>
                          <a:srgbClr val="000000"/>
                        </a:solidFill>
                        <a:effectLst/>
                        <a:latin typeface="Arial"/>
                      </a:endParaRPr>
                    </a:p>
                  </a:txBody>
                  <a:tcPr marL="9525" marR="9525" marT="9525" marB="0" anchor="b"/>
                </a:tc>
                <a:tc>
                  <a:txBody>
                    <a:bodyPr/>
                    <a:lstStyle/>
                    <a:p>
                      <a:pPr algn="ctr" fontAlgn="b"/>
                      <a:r>
                        <a:rPr lang="en-US" sz="1800" u="none" strike="noStrike">
                          <a:effectLst/>
                        </a:rPr>
                        <a:t>5</a:t>
                      </a:r>
                      <a:endParaRPr lang="en-US" sz="1800" b="0" i="0" u="none" strike="noStrike">
                        <a:solidFill>
                          <a:srgbClr val="000000"/>
                        </a:solidFill>
                        <a:effectLst/>
                        <a:latin typeface="Arial"/>
                      </a:endParaRPr>
                    </a:p>
                  </a:txBody>
                  <a:tcPr marL="9525" marR="9525" marT="9525" marB="0" anchor="b"/>
                </a:tc>
              </a:tr>
              <a:tr h="342116">
                <a:tc>
                  <a:txBody>
                    <a:bodyPr/>
                    <a:lstStyle/>
                    <a:p>
                      <a:pPr algn="l" fontAlgn="t"/>
                      <a:r>
                        <a:rPr lang="en-US" sz="1800" u="none" strike="noStrike" dirty="0">
                          <a:effectLst/>
                        </a:rPr>
                        <a:t>Temp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effectLst/>
                        </a:rPr>
                        <a:t>.012</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.100</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-.808</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.361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.043</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Cond</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effectLst/>
                        </a:rPr>
                        <a:t>.268</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dirty="0">
                          <a:effectLst/>
                        </a:rPr>
                        <a:t>-.003</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.069</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-.402</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.012</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a:effectLst/>
                        </a:rPr>
                        <a:t>Ca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.873</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-.023</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-.133</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-.101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-.214</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a:effectLst/>
                        </a:rPr>
                        <a:t>K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.842</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dirty="0">
                          <a:effectLst/>
                        </a:rPr>
                        <a:t>-.155</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dirty="0">
                          <a:effectLst/>
                        </a:rPr>
                        <a:t>-.182</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-.246</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-.170</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Mg</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.848</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.155</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.296</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.131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.270</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Mn</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a:effectLst/>
                        </a:rPr>
                        <a:t>.181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.673</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dirty="0">
                          <a:effectLst/>
                        </a:rPr>
                        <a:t>.080</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dirty="0">
                          <a:effectLst/>
                        </a:rPr>
                        <a:t>-.002</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.261</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a:effectLst/>
                        </a:rPr>
                        <a:t>Na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.853</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.062</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.169</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.034</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.300</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a:effectLst/>
                        </a:rPr>
                        <a:t>Cl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.728</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.447</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.312</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.030</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.230</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SO</a:t>
                      </a:r>
                      <a:r>
                        <a:rPr lang="en-US" sz="1800" u="none" strike="noStrike" baseline="-25000" dirty="0" smtClean="0">
                          <a:effectLst/>
                        </a:rPr>
                        <a:t>4</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solidFill>
                            <a:srgbClr val="FF0000"/>
                          </a:solidFill>
                          <a:effectLst/>
                        </a:rPr>
                        <a:t>.767</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.104</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.411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.167</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.202</a:t>
                      </a:r>
                      <a:endParaRPr lang="en-US" sz="1800" b="0" i="0" u="none" strike="noStrike">
                        <a:solidFill>
                          <a:srgbClr val="000000"/>
                        </a:solidFill>
                        <a:effectLst/>
                        <a:latin typeface="Arial"/>
                      </a:endParaRPr>
                    </a:p>
                  </a:txBody>
                  <a:tcPr marL="9525" marR="9525" marT="9525" marB="0" anchor="ctr"/>
                </a:tc>
              </a:tr>
              <a:tr h="342116">
                <a:tc>
                  <a:txBody>
                    <a:bodyPr/>
                    <a:lstStyle/>
                    <a:p>
                      <a:pPr algn="l" fontAlgn="t"/>
                      <a:r>
                        <a:rPr lang="en-US" sz="1800" b="0" i="0" u="none" strike="noStrike" dirty="0" smtClean="0">
                          <a:solidFill>
                            <a:srgbClr val="000000"/>
                          </a:solidFill>
                          <a:effectLst/>
                          <a:latin typeface="Arial"/>
                        </a:rPr>
                        <a:t>HCO</a:t>
                      </a:r>
                      <a:r>
                        <a:rPr lang="en-US" sz="1800" b="0" i="0" u="none" strike="noStrike" baseline="-25000" dirty="0" smtClean="0">
                          <a:solidFill>
                            <a:srgbClr val="000000"/>
                          </a:solidFill>
                          <a:effectLst/>
                          <a:latin typeface="Arial"/>
                        </a:rPr>
                        <a:t>3</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a:effectLst/>
                        </a:rPr>
                        <a:t>.112</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-.031</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-.120</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-.020</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.895</a:t>
                      </a:r>
                      <a:endParaRPr lang="en-US" sz="1800" b="0" i="0" u="none" strike="noStrike" dirty="0">
                        <a:solidFill>
                          <a:srgbClr val="FF0000"/>
                        </a:solidFill>
                        <a:effectLst/>
                        <a:latin typeface="Arial"/>
                      </a:endParaRPr>
                    </a:p>
                  </a:txBody>
                  <a:tcPr marL="9525" marR="9525" marT="9525" marB="0" anchor="ctr"/>
                </a:tc>
              </a:tr>
              <a:tr h="342116">
                <a:tc>
                  <a:txBody>
                    <a:bodyPr/>
                    <a:lstStyle/>
                    <a:p>
                      <a:pPr algn="l" fontAlgn="t"/>
                      <a:r>
                        <a:rPr lang="en-US" sz="1800" u="none" strike="noStrike" dirty="0">
                          <a:effectLst/>
                        </a:rPr>
                        <a:t>F </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effectLst/>
                        </a:rPr>
                        <a:t>-.105</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.728</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.094</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.100</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-.142</a:t>
                      </a:r>
                      <a:endParaRPr lang="en-US" sz="1800" b="0" i="0" u="none" strike="noStrike" dirty="0">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Fe</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a:effectLst/>
                        </a:rPr>
                        <a:t>-.225</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-.245</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-.479</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-.633</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dirty="0">
                          <a:effectLst/>
                        </a:rPr>
                        <a:t>-.039</a:t>
                      </a:r>
                      <a:endParaRPr lang="en-US" sz="1800" b="0" i="0" u="none" strike="noStrike" dirty="0">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As</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a:effectLst/>
                        </a:rPr>
                        <a:t>.062</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.762</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-.170</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-.093</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-.070</a:t>
                      </a:r>
                      <a:endParaRPr lang="en-US" sz="1800" b="0" i="0" u="none" strike="noStrike" dirty="0">
                        <a:solidFill>
                          <a:srgbClr val="000000"/>
                        </a:solidFill>
                        <a:effectLst/>
                        <a:latin typeface="Arial"/>
                      </a:endParaRPr>
                    </a:p>
                  </a:txBody>
                  <a:tcPr marL="9525" marR="9525" marT="9525" marB="0" anchor="ctr"/>
                </a:tc>
              </a:tr>
              <a:tr h="342116">
                <a:tc>
                  <a:txBody>
                    <a:bodyPr/>
                    <a:lstStyle/>
                    <a:p>
                      <a:pPr algn="l" fontAlgn="t"/>
                      <a:r>
                        <a:rPr lang="en-US" sz="1800" b="0" i="0" u="none" strike="noStrike" dirty="0" smtClean="0">
                          <a:solidFill>
                            <a:schemeClr val="dk1"/>
                          </a:solidFill>
                          <a:effectLst/>
                          <a:latin typeface="+mn-lt"/>
                        </a:rPr>
                        <a:t>O</a:t>
                      </a:r>
                      <a:r>
                        <a:rPr lang="en-US" sz="1800" b="0" i="0" u="none" strike="noStrike" baseline="-25000" dirty="0" smtClean="0">
                          <a:solidFill>
                            <a:schemeClr val="dk1"/>
                          </a:solidFill>
                          <a:effectLst/>
                          <a:latin typeface="+mn-lt"/>
                        </a:rPr>
                        <a:t>2</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dirty="0">
                          <a:effectLst/>
                        </a:rPr>
                        <a:t>.223</a:t>
                      </a:r>
                      <a:endParaRPr lang="en-US" sz="1800" b="0" i="0" u="none" strike="noStrike" dirty="0">
                        <a:solidFill>
                          <a:srgbClr val="000000"/>
                        </a:solidFill>
                        <a:effectLst/>
                        <a:latin typeface="Arial"/>
                      </a:endParaRPr>
                    </a:p>
                  </a:txBody>
                  <a:tcPr marL="9525" marR="9525" marT="9525" marB="0" anchor="ctr"/>
                </a:tc>
                <a:tc>
                  <a:txBody>
                    <a:bodyPr/>
                    <a:lstStyle/>
                    <a:p>
                      <a:pPr algn="r" fontAlgn="ctr"/>
                      <a:r>
                        <a:rPr lang="en-US" sz="1800" u="none" strike="noStrike">
                          <a:effectLst/>
                        </a:rPr>
                        <a:t>.044</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.662</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a:effectLst/>
                        </a:rPr>
                        <a:t>.313</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effectLst/>
                        </a:rPr>
                        <a:t>-.129</a:t>
                      </a:r>
                      <a:endParaRPr lang="en-US" sz="1800" b="0" i="0" u="none" strike="noStrike" dirty="0">
                        <a:solidFill>
                          <a:srgbClr val="000000"/>
                        </a:solidFill>
                        <a:effectLst/>
                        <a:latin typeface="Arial"/>
                      </a:endParaRPr>
                    </a:p>
                  </a:txBody>
                  <a:tcPr marL="9525" marR="9525" marT="9525" marB="0" anchor="ctr"/>
                </a:tc>
              </a:tr>
              <a:tr h="342116">
                <a:tc>
                  <a:txBody>
                    <a:bodyPr/>
                    <a:lstStyle/>
                    <a:p>
                      <a:pPr algn="l" fontAlgn="t"/>
                      <a:r>
                        <a:rPr lang="en-US" sz="1800" u="none" strike="noStrike" dirty="0" smtClean="0">
                          <a:effectLst/>
                        </a:rPr>
                        <a:t>pH</a:t>
                      </a:r>
                      <a:endParaRPr lang="en-US" sz="1800" b="0" i="0" u="none" strike="noStrike" dirty="0">
                        <a:solidFill>
                          <a:srgbClr val="000000"/>
                        </a:solidFill>
                        <a:effectLst/>
                        <a:latin typeface="Arial"/>
                      </a:endParaRPr>
                    </a:p>
                  </a:txBody>
                  <a:tcPr marL="9525" marR="9525" marT="9525" marB="0"/>
                </a:tc>
                <a:tc>
                  <a:txBody>
                    <a:bodyPr/>
                    <a:lstStyle/>
                    <a:p>
                      <a:pPr algn="r" fontAlgn="ctr"/>
                      <a:r>
                        <a:rPr lang="en-US" sz="1800" u="none" strike="noStrike">
                          <a:effectLst/>
                        </a:rPr>
                        <a:t>.050</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-.103</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a:effectLst/>
                        </a:rPr>
                        <a:t>-.038</a:t>
                      </a:r>
                      <a:endParaRPr lang="en-US" sz="1800" b="0" i="0" u="none" strike="noStrike">
                        <a:solidFill>
                          <a:srgbClr val="000000"/>
                        </a:solidFill>
                        <a:effectLst/>
                        <a:latin typeface="Arial"/>
                      </a:endParaRPr>
                    </a:p>
                  </a:txBody>
                  <a:tcPr marL="9525" marR="9525" marT="9525" marB="0" anchor="ctr"/>
                </a:tc>
                <a:tc>
                  <a:txBody>
                    <a:bodyPr/>
                    <a:lstStyle/>
                    <a:p>
                      <a:pPr algn="r" fontAlgn="ctr"/>
                      <a:r>
                        <a:rPr lang="en-US" sz="1800" u="none" strike="noStrike" dirty="0">
                          <a:solidFill>
                            <a:srgbClr val="FF0000"/>
                          </a:solidFill>
                          <a:effectLst/>
                        </a:rPr>
                        <a:t>.905</a:t>
                      </a:r>
                      <a:endParaRPr lang="en-US" sz="1800" b="0" i="0" u="none" strike="noStrike" dirty="0">
                        <a:solidFill>
                          <a:srgbClr val="FF0000"/>
                        </a:solidFill>
                        <a:effectLst/>
                        <a:latin typeface="Arial"/>
                      </a:endParaRPr>
                    </a:p>
                  </a:txBody>
                  <a:tcPr marL="9525" marR="9525" marT="9525" marB="0" anchor="ctr"/>
                </a:tc>
                <a:tc>
                  <a:txBody>
                    <a:bodyPr/>
                    <a:lstStyle/>
                    <a:p>
                      <a:pPr algn="r" fontAlgn="ctr"/>
                      <a:r>
                        <a:rPr lang="en-US" sz="1800" u="none" strike="noStrike" dirty="0">
                          <a:effectLst/>
                        </a:rPr>
                        <a:t>-.008</a:t>
                      </a:r>
                      <a:endParaRPr lang="en-US" sz="1800" b="0" i="0" u="none" strike="noStrike" dirty="0">
                        <a:solidFill>
                          <a:srgbClr val="000000"/>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3117451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310" y="1151376"/>
            <a:ext cx="6005490" cy="5325624"/>
          </a:xfrm>
          <a:prstGeom prst="rect">
            <a:avLst/>
          </a:prstGeom>
        </p:spPr>
      </p:pic>
      <p:sp>
        <p:nvSpPr>
          <p:cNvPr id="3" name="TextBox 2"/>
          <p:cNvSpPr txBox="1"/>
          <p:nvPr/>
        </p:nvSpPr>
        <p:spPr>
          <a:xfrm>
            <a:off x="1447800" y="304800"/>
            <a:ext cx="6096000" cy="584775"/>
          </a:xfrm>
          <a:prstGeom prst="rect">
            <a:avLst/>
          </a:prstGeom>
          <a:noFill/>
        </p:spPr>
        <p:txBody>
          <a:bodyPr wrap="square" rtlCol="0">
            <a:spAutoFit/>
          </a:bodyPr>
          <a:lstStyle/>
          <a:p>
            <a:pPr algn="ctr"/>
            <a:r>
              <a:rPr lang="en-US" sz="3200" dirty="0" smtClean="0"/>
              <a:t>PCA Water Sourcing Results </a:t>
            </a:r>
            <a:endParaRPr lang="en-US" sz="3200" dirty="0"/>
          </a:p>
        </p:txBody>
      </p:sp>
    </p:spTree>
    <p:extLst>
      <p:ext uri="{BB962C8B-B14F-4D97-AF65-F5344CB8AC3E}">
        <p14:creationId xmlns:p14="http://schemas.microsoft.com/office/powerpoint/2010/main" val="3589919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828800" y="1014095"/>
            <a:ext cx="5486400" cy="5462905"/>
          </a:xfrm>
          <a:prstGeom prst="rect">
            <a:avLst/>
          </a:prstGeom>
        </p:spPr>
      </p:pic>
      <p:sp>
        <p:nvSpPr>
          <p:cNvPr id="3" name="TextBox 2"/>
          <p:cNvSpPr txBox="1"/>
          <p:nvPr/>
        </p:nvSpPr>
        <p:spPr>
          <a:xfrm>
            <a:off x="1676400" y="228600"/>
            <a:ext cx="5715000" cy="523220"/>
          </a:xfrm>
          <a:prstGeom prst="rect">
            <a:avLst/>
          </a:prstGeom>
          <a:noFill/>
        </p:spPr>
        <p:txBody>
          <a:bodyPr wrap="square" rtlCol="0">
            <a:spAutoFit/>
          </a:bodyPr>
          <a:lstStyle/>
          <a:p>
            <a:pPr algn="ctr"/>
            <a:r>
              <a:rPr lang="en-US" sz="2800" dirty="0" smtClean="0"/>
              <a:t>Down-gradient As Contamination</a:t>
            </a:r>
            <a:endParaRPr lang="en-US" sz="2800" dirty="0"/>
          </a:p>
        </p:txBody>
      </p:sp>
    </p:spTree>
    <p:extLst>
      <p:ext uri="{BB962C8B-B14F-4D97-AF65-F5344CB8AC3E}">
        <p14:creationId xmlns:p14="http://schemas.microsoft.com/office/powerpoint/2010/main" val="144440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17751614"/>
              </p:ext>
            </p:extLst>
          </p:nvPr>
        </p:nvGraphicFramePr>
        <p:xfrm>
          <a:off x="990600" y="627715"/>
          <a:ext cx="7391399" cy="6588035"/>
        </p:xfrm>
        <a:graphic>
          <a:graphicData uri="http://schemas.openxmlformats.org/drawingml/2006/table">
            <a:tbl>
              <a:tblPr firstRow="1" firstCol="1" bandRow="1">
                <a:tableStyleId>{5C22544A-7EE6-4342-B048-85BDC9FD1C3A}</a:tableStyleId>
              </a:tblPr>
              <a:tblGrid>
                <a:gridCol w="2294907"/>
                <a:gridCol w="1874085"/>
                <a:gridCol w="1772324"/>
                <a:gridCol w="1450083"/>
              </a:tblGrid>
              <a:tr h="827315">
                <a:tc>
                  <a:txBody>
                    <a:bodyPr/>
                    <a:lstStyle/>
                    <a:p>
                      <a:pPr marL="0" marR="0" algn="ctr">
                        <a:lnSpc>
                          <a:spcPct val="200000"/>
                        </a:lnSpc>
                        <a:spcBef>
                          <a:spcPts val="0"/>
                        </a:spcBef>
                        <a:spcAft>
                          <a:spcPts val="0"/>
                        </a:spcAft>
                      </a:pPr>
                      <a:r>
                        <a:rPr lang="en-US" sz="1050" dirty="0">
                          <a:effectLst/>
                        </a:rPr>
                        <a:t>Total Solid Mass (g/L)</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kern="1200">
                          <a:effectLst/>
                        </a:rPr>
                        <a:t>Modeled</a:t>
                      </a:r>
                      <a:endParaRPr lang="en-US" sz="1050">
                        <a:effectLst/>
                      </a:endParaRPr>
                    </a:p>
                    <a:p>
                      <a:pPr marL="0" marR="0" algn="ctr">
                        <a:lnSpc>
                          <a:spcPct val="200000"/>
                        </a:lnSpc>
                        <a:spcBef>
                          <a:spcPts val="0"/>
                        </a:spcBef>
                        <a:spcAft>
                          <a:spcPts val="0"/>
                        </a:spcAft>
                      </a:pPr>
                      <a:r>
                        <a:rPr lang="en-US" sz="1050" kern="1200">
                          <a:effectLst/>
                        </a:rPr>
                        <a:t>Dissolved As (</a:t>
                      </a:r>
                      <a:r>
                        <a:rPr lang="el-GR" sz="1050" kern="1200">
                          <a:effectLst/>
                        </a:rPr>
                        <a:t>μ</a:t>
                      </a:r>
                      <a:r>
                        <a:rPr lang="en-US" sz="1050" kern="1200">
                          <a:effectLst/>
                        </a:rPr>
                        <a:t>g/L)</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kern="1200">
                          <a:effectLst/>
                        </a:rPr>
                        <a:t>Observed Dissolved As (</a:t>
                      </a:r>
                      <a:r>
                        <a:rPr lang="el-GR" sz="1050" kern="1200">
                          <a:effectLst/>
                        </a:rPr>
                        <a:t>μ</a:t>
                      </a:r>
                      <a:r>
                        <a:rPr lang="en-US" sz="1050" kern="1200">
                          <a:effectLst/>
                        </a:rPr>
                        <a:t>g/L)</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 As Adsorbed</a:t>
                      </a:r>
                      <a:endParaRPr lang="en-US" sz="1050">
                        <a:effectLst/>
                        <a:latin typeface="Calibri"/>
                        <a:ea typeface="Calibri"/>
                        <a:cs typeface="Times New Roman"/>
                      </a:endParaRPr>
                    </a:p>
                  </a:txBody>
                  <a:tcPr marL="44084" marR="44084" marT="0" marB="0"/>
                </a:tc>
              </a:tr>
              <a:tr h="275771">
                <a:tc>
                  <a:txBody>
                    <a:bodyPr/>
                    <a:lstStyle/>
                    <a:p>
                      <a:pPr marL="0" marR="0" algn="ctr">
                        <a:lnSpc>
                          <a:spcPct val="200000"/>
                        </a:lnSpc>
                        <a:spcBef>
                          <a:spcPts val="0"/>
                        </a:spcBef>
                        <a:spcAft>
                          <a:spcPts val="0"/>
                        </a:spcAft>
                      </a:pPr>
                      <a:r>
                        <a:rPr lang="en-US" sz="1050" dirty="0">
                          <a:effectLst/>
                        </a:rPr>
                        <a:t>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6.51</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0</a:t>
                      </a:r>
                      <a:endParaRPr lang="en-US" sz="1050">
                        <a:effectLst/>
                        <a:latin typeface="Calibri"/>
                        <a:ea typeface="Calibri"/>
                        <a:cs typeface="Times New Roman"/>
                      </a:endParaRPr>
                    </a:p>
                  </a:txBody>
                  <a:tcPr marL="44084" marR="44084" marT="0" marB="0"/>
                </a:tc>
              </a:tr>
              <a:tr h="275771">
                <a:tc>
                  <a:txBody>
                    <a:bodyPr/>
                    <a:lstStyle/>
                    <a:p>
                      <a:pPr marL="0" marR="0" algn="ctr">
                        <a:lnSpc>
                          <a:spcPct val="200000"/>
                        </a:lnSpc>
                        <a:spcBef>
                          <a:spcPts val="0"/>
                        </a:spcBef>
                        <a:spcAft>
                          <a:spcPts val="0"/>
                        </a:spcAft>
                      </a:pPr>
                      <a:r>
                        <a:rPr lang="en-US" sz="1050" dirty="0">
                          <a:effectLst/>
                        </a:rPr>
                        <a:t>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6.51</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0</a:t>
                      </a:r>
                      <a:endParaRPr lang="en-US" sz="1050">
                        <a:effectLst/>
                        <a:latin typeface="Calibri"/>
                        <a:ea typeface="Calibri"/>
                        <a:cs typeface="Times New Roman"/>
                      </a:endParaRPr>
                    </a:p>
                  </a:txBody>
                  <a:tcPr marL="44084" marR="44084" marT="0" marB="0"/>
                </a:tc>
              </a:tr>
              <a:tr h="275771">
                <a:tc>
                  <a:txBody>
                    <a:bodyPr/>
                    <a:lstStyle/>
                    <a:p>
                      <a:pPr marL="0" marR="0" algn="ctr">
                        <a:lnSpc>
                          <a:spcPct val="200000"/>
                        </a:lnSpc>
                        <a:spcBef>
                          <a:spcPts val="0"/>
                        </a:spcBef>
                        <a:spcAft>
                          <a:spcPts val="0"/>
                        </a:spcAft>
                      </a:pPr>
                      <a:r>
                        <a:rPr lang="en-US" sz="1050" dirty="0">
                          <a:effectLst/>
                        </a:rPr>
                        <a:t>4.86*10</a:t>
                      </a:r>
                      <a:r>
                        <a:rPr lang="en-US" sz="1050" baseline="30000" dirty="0">
                          <a:effectLst/>
                        </a:rPr>
                        <a:t>-5</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6.51</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9.292</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dirty="0">
                          <a:effectLst/>
                        </a:rPr>
                        <a:t>4.86*10</a:t>
                      </a:r>
                      <a:r>
                        <a:rPr lang="en-US" sz="1050" baseline="30000" dirty="0">
                          <a:effectLst/>
                        </a:rPr>
                        <a:t>-4</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6.51</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50.602</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-3</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6.51</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91.104</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-2</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6.51</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99.03</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-5</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5.86</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9.971</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-4</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1.89</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70.837</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-3</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6.36*10</a:t>
                      </a:r>
                      <a:r>
                        <a:rPr lang="en-US" sz="1050" baseline="30000" dirty="0">
                          <a:effectLst/>
                        </a:rPr>
                        <a:t>-2</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99.023</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-2</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5.30*10</a:t>
                      </a:r>
                      <a:r>
                        <a:rPr lang="en-US" sz="1050" baseline="30000" dirty="0">
                          <a:effectLst/>
                        </a:rPr>
                        <a:t>-3</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99.919</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-5</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kern="1200">
                          <a:effectLst/>
                        </a:rPr>
                        <a:t>6.51</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3.735</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-4</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kern="1200">
                          <a:effectLst/>
                        </a:rPr>
                        <a:t>6.51</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a:effectLst/>
                        </a:rPr>
                        <a:t>27.95</a:t>
                      </a:r>
                      <a:endParaRPr lang="en-US" sz="105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-3</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kern="1200">
                          <a:effectLst/>
                        </a:rPr>
                        <a:t>6.51</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79.501</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-2</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kern="1200">
                          <a:effectLst/>
                        </a:rPr>
                        <a:t>6.51</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97.48</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-5</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a:effectLst/>
                        </a:rPr>
                        <a:t>6.26</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3.85</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-4</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a:effectLst/>
                        </a:rPr>
                        <a:t>4.20</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35.464</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a:effectLst/>
                        </a:rPr>
                        <a:t>4.86*10</a:t>
                      </a:r>
                      <a:r>
                        <a:rPr lang="en-US" sz="1050" baseline="30000">
                          <a:effectLst/>
                        </a:rPr>
                        <a:t>-3</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a:effectLst/>
                        </a:rPr>
                        <a:t>7.13*10</a:t>
                      </a:r>
                      <a:r>
                        <a:rPr lang="en-US" sz="1050" baseline="30000">
                          <a:effectLst/>
                        </a:rPr>
                        <a:t>-2</a:t>
                      </a:r>
                      <a:endParaRPr lang="en-US" sz="105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a:effectLst/>
                        </a:rPr>
                        <a:t>5.60</a:t>
                      </a:r>
                      <a:endParaRPr lang="en-US" sz="105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98.904</a:t>
                      </a:r>
                      <a:endParaRPr lang="en-US" sz="1050" dirty="0">
                        <a:effectLst/>
                        <a:latin typeface="Calibri"/>
                        <a:ea typeface="Calibri"/>
                        <a:cs typeface="Times New Roman"/>
                      </a:endParaRPr>
                    </a:p>
                  </a:txBody>
                  <a:tcPr marL="44084" marR="44084" marT="0" marB="0" anchor="b"/>
                </a:tc>
              </a:tr>
              <a:tr h="275771">
                <a:tc>
                  <a:txBody>
                    <a:bodyPr/>
                    <a:lstStyle/>
                    <a:p>
                      <a:pPr marL="0" marR="0" algn="ctr">
                        <a:lnSpc>
                          <a:spcPct val="200000"/>
                        </a:lnSpc>
                        <a:spcBef>
                          <a:spcPts val="0"/>
                        </a:spcBef>
                        <a:spcAft>
                          <a:spcPts val="0"/>
                        </a:spcAft>
                      </a:pPr>
                      <a:r>
                        <a:rPr lang="en-US" sz="1050" dirty="0">
                          <a:effectLst/>
                        </a:rPr>
                        <a:t>4.86*10</a:t>
                      </a:r>
                      <a:r>
                        <a:rPr lang="en-US" sz="1050" baseline="30000" dirty="0">
                          <a:effectLst/>
                        </a:rPr>
                        <a:t>-2</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1.72*10</a:t>
                      </a:r>
                      <a:r>
                        <a:rPr lang="en-US" sz="1050" baseline="30000" dirty="0">
                          <a:effectLst/>
                        </a:rPr>
                        <a:t>-3</a:t>
                      </a:r>
                      <a:endParaRPr lang="en-US" sz="1050" dirty="0">
                        <a:effectLst/>
                        <a:latin typeface="Calibri"/>
                        <a:ea typeface="Calibri"/>
                        <a:cs typeface="Times New Roman"/>
                      </a:endParaRPr>
                    </a:p>
                  </a:txBody>
                  <a:tcPr marL="44084" marR="44084" marT="0" marB="0" anchor="b"/>
                </a:tc>
                <a:tc>
                  <a:txBody>
                    <a:bodyPr/>
                    <a:lstStyle/>
                    <a:p>
                      <a:pPr marL="0" marR="0" algn="ctr">
                        <a:lnSpc>
                          <a:spcPct val="200000"/>
                        </a:lnSpc>
                        <a:spcBef>
                          <a:spcPts val="0"/>
                        </a:spcBef>
                        <a:spcAft>
                          <a:spcPts val="0"/>
                        </a:spcAft>
                      </a:pPr>
                      <a:r>
                        <a:rPr lang="en-US" sz="1050" dirty="0">
                          <a:effectLst/>
                        </a:rPr>
                        <a:t>5.60</a:t>
                      </a:r>
                      <a:endParaRPr lang="en-US" sz="1050" dirty="0">
                        <a:effectLst/>
                        <a:latin typeface="Calibri"/>
                        <a:ea typeface="Calibri"/>
                        <a:cs typeface="Times New Roman"/>
                      </a:endParaRPr>
                    </a:p>
                  </a:txBody>
                  <a:tcPr marL="44084" marR="44084" marT="0" marB="0"/>
                </a:tc>
                <a:tc>
                  <a:txBody>
                    <a:bodyPr/>
                    <a:lstStyle/>
                    <a:p>
                      <a:pPr marL="0" marR="0" algn="ctr">
                        <a:lnSpc>
                          <a:spcPct val="200000"/>
                        </a:lnSpc>
                        <a:spcBef>
                          <a:spcPts val="0"/>
                        </a:spcBef>
                        <a:spcAft>
                          <a:spcPts val="0"/>
                        </a:spcAft>
                      </a:pPr>
                      <a:r>
                        <a:rPr lang="en-US" sz="1050" dirty="0">
                          <a:effectLst/>
                        </a:rPr>
                        <a:t>99.973</a:t>
                      </a:r>
                      <a:endParaRPr lang="en-US" sz="1050" dirty="0">
                        <a:effectLst/>
                        <a:latin typeface="Calibri"/>
                        <a:ea typeface="Calibri"/>
                        <a:cs typeface="Times New Roman"/>
                      </a:endParaRPr>
                    </a:p>
                  </a:txBody>
                  <a:tcPr marL="44084" marR="44084" marT="0" marB="0" anchor="b"/>
                </a:tc>
              </a:tr>
            </a:tbl>
          </a:graphicData>
        </a:graphic>
      </p:graphicFrame>
      <p:sp>
        <p:nvSpPr>
          <p:cNvPr id="3" name="TextBox 2"/>
          <p:cNvSpPr txBox="1"/>
          <p:nvPr/>
        </p:nvSpPr>
        <p:spPr>
          <a:xfrm>
            <a:off x="1905000" y="0"/>
            <a:ext cx="5257800" cy="584775"/>
          </a:xfrm>
          <a:prstGeom prst="rect">
            <a:avLst/>
          </a:prstGeom>
          <a:noFill/>
        </p:spPr>
        <p:txBody>
          <a:bodyPr wrap="square" rtlCol="0">
            <a:spAutoFit/>
          </a:bodyPr>
          <a:lstStyle/>
          <a:p>
            <a:pPr algn="ctr"/>
            <a:r>
              <a:rPr lang="en-US" sz="3200" dirty="0" smtClean="0"/>
              <a:t>Interval Four Adsorption</a:t>
            </a:r>
            <a:endParaRPr lang="en-US" sz="3200" dirty="0"/>
          </a:p>
        </p:txBody>
      </p:sp>
    </p:spTree>
    <p:extLst>
      <p:ext uri="{BB962C8B-B14F-4D97-AF65-F5344CB8AC3E}">
        <p14:creationId xmlns:p14="http://schemas.microsoft.com/office/powerpoint/2010/main" val="2012880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143000"/>
            <a:ext cx="4490290" cy="5486402"/>
          </a:xfrm>
          <a:prstGeom prst="rect">
            <a:avLst/>
          </a:prstGeom>
        </p:spPr>
      </p:pic>
      <p:sp>
        <p:nvSpPr>
          <p:cNvPr id="5" name="TextBox 4"/>
          <p:cNvSpPr txBox="1"/>
          <p:nvPr/>
        </p:nvSpPr>
        <p:spPr>
          <a:xfrm>
            <a:off x="2393868" y="6260068"/>
            <a:ext cx="2514600" cy="369332"/>
          </a:xfrm>
          <a:prstGeom prst="rect">
            <a:avLst/>
          </a:prstGeom>
          <a:noFill/>
        </p:spPr>
        <p:txBody>
          <a:bodyPr wrap="square" rtlCol="0">
            <a:spAutoFit/>
          </a:bodyPr>
          <a:lstStyle/>
          <a:p>
            <a:r>
              <a:rPr lang="en-US" dirty="0" smtClean="0">
                <a:solidFill>
                  <a:schemeClr val="bg1"/>
                </a:solidFill>
              </a:rPr>
              <a:t>Shevenell et al., 1999</a:t>
            </a:r>
            <a:endParaRPr lang="en-US" dirty="0">
              <a:solidFill>
                <a:schemeClr val="bg1"/>
              </a:solidFill>
            </a:endParaRPr>
          </a:p>
        </p:txBody>
      </p:sp>
      <p:sp>
        <p:nvSpPr>
          <p:cNvPr id="2" name="TextBox 1"/>
          <p:cNvSpPr txBox="1"/>
          <p:nvPr/>
        </p:nvSpPr>
        <p:spPr>
          <a:xfrm>
            <a:off x="1524000" y="304800"/>
            <a:ext cx="6248400" cy="769441"/>
          </a:xfrm>
          <a:prstGeom prst="rect">
            <a:avLst/>
          </a:prstGeom>
          <a:noFill/>
        </p:spPr>
        <p:txBody>
          <a:bodyPr wrap="square" rtlCol="0">
            <a:spAutoFit/>
          </a:bodyPr>
          <a:lstStyle/>
          <a:p>
            <a:pPr algn="ctr"/>
            <a:r>
              <a:rPr lang="en-US" sz="4400" dirty="0" smtClean="0"/>
              <a:t>Nevada Pit Lakes</a:t>
            </a:r>
            <a:endParaRPr lang="en-US" sz="4400" dirty="0"/>
          </a:p>
        </p:txBody>
      </p:sp>
    </p:spTree>
    <p:extLst>
      <p:ext uri="{BB962C8B-B14F-4D97-AF65-F5344CB8AC3E}">
        <p14:creationId xmlns:p14="http://schemas.microsoft.com/office/powerpoint/2010/main" val="2207445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1466393"/>
              </p:ext>
            </p:extLst>
          </p:nvPr>
        </p:nvGraphicFramePr>
        <p:xfrm>
          <a:off x="1295400" y="1676400"/>
          <a:ext cx="6781800" cy="3739780"/>
        </p:xfrm>
        <a:graphic>
          <a:graphicData uri="http://schemas.openxmlformats.org/drawingml/2006/table">
            <a:tbl>
              <a:tblPr firstRow="1" firstCol="1" bandRow="1">
                <a:tableStyleId>{5C22544A-7EE6-4342-B048-85BDC9FD1C3A}</a:tableStyleId>
              </a:tblPr>
              <a:tblGrid>
                <a:gridCol w="2260600"/>
                <a:gridCol w="2260600"/>
                <a:gridCol w="2260600"/>
              </a:tblGrid>
              <a:tr h="747956">
                <a:tc>
                  <a:txBody>
                    <a:bodyPr/>
                    <a:lstStyle/>
                    <a:p>
                      <a:pPr marL="0" marR="0" algn="ctr">
                        <a:lnSpc>
                          <a:spcPct val="200000"/>
                        </a:lnSpc>
                        <a:spcBef>
                          <a:spcPts val="0"/>
                        </a:spcBef>
                        <a:spcAft>
                          <a:spcPts val="0"/>
                        </a:spcAft>
                      </a:pPr>
                      <a:r>
                        <a:rPr lang="en-US" sz="2000" dirty="0">
                          <a:effectLst/>
                        </a:rPr>
                        <a:t>Interval</a:t>
                      </a:r>
                      <a:endParaRPr lang="en-US" sz="1800" dirty="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a:effectLst/>
                        </a:rPr>
                        <a:t>As Valence State</a:t>
                      </a:r>
                      <a:endParaRPr lang="en-US" sz="180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a:effectLst/>
                        </a:rPr>
                        <a:t>Molality</a:t>
                      </a:r>
                      <a:endParaRPr lang="en-US" sz="1800">
                        <a:effectLst/>
                        <a:latin typeface="Calibri"/>
                        <a:ea typeface="Calibri"/>
                        <a:cs typeface="Times New Roman"/>
                      </a:endParaRPr>
                    </a:p>
                  </a:txBody>
                  <a:tcPr marL="68580" marR="68580" marT="0" marB="0"/>
                </a:tc>
              </a:tr>
              <a:tr h="747956">
                <a:tc>
                  <a:txBody>
                    <a:bodyPr/>
                    <a:lstStyle/>
                    <a:p>
                      <a:pPr marL="0" marR="0" algn="ctr">
                        <a:lnSpc>
                          <a:spcPct val="200000"/>
                        </a:lnSpc>
                        <a:spcBef>
                          <a:spcPts val="0"/>
                        </a:spcBef>
                        <a:spcAft>
                          <a:spcPts val="0"/>
                        </a:spcAft>
                      </a:pPr>
                      <a:r>
                        <a:rPr lang="en-US" sz="2000">
                          <a:effectLst/>
                        </a:rPr>
                        <a:t>3</a:t>
                      </a:r>
                      <a:endParaRPr lang="en-US" sz="180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a:effectLst/>
                        </a:rPr>
                        <a:t>+3</a:t>
                      </a:r>
                      <a:endParaRPr lang="en-US" sz="180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a:effectLst/>
                        </a:rPr>
                        <a:t>1.21*10</a:t>
                      </a:r>
                      <a:r>
                        <a:rPr lang="en-US" sz="2000" baseline="30000">
                          <a:effectLst/>
                        </a:rPr>
                        <a:t>-28</a:t>
                      </a:r>
                      <a:endParaRPr lang="en-US" sz="1800">
                        <a:effectLst/>
                        <a:latin typeface="Calibri"/>
                        <a:ea typeface="Calibri"/>
                        <a:cs typeface="Times New Roman"/>
                      </a:endParaRPr>
                    </a:p>
                  </a:txBody>
                  <a:tcPr marL="68580" marR="68580" marT="0" marB="0"/>
                </a:tc>
              </a:tr>
              <a:tr h="747956">
                <a:tc>
                  <a:txBody>
                    <a:bodyPr/>
                    <a:lstStyle/>
                    <a:p>
                      <a:pPr marL="0" marR="0" algn="ctr">
                        <a:lnSpc>
                          <a:spcPct val="200000"/>
                        </a:lnSpc>
                        <a:spcBef>
                          <a:spcPts val="0"/>
                        </a:spcBef>
                        <a:spcAft>
                          <a:spcPts val="0"/>
                        </a:spcAft>
                      </a:pPr>
                      <a:r>
                        <a:rPr lang="en-US" sz="2000" dirty="0">
                          <a:effectLst/>
                        </a:rPr>
                        <a:t>3</a:t>
                      </a:r>
                      <a:endParaRPr lang="en-US" sz="1800" dirty="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a:effectLst/>
                        </a:rPr>
                        <a:t>+5</a:t>
                      </a:r>
                      <a:endParaRPr lang="en-US" sz="1800">
                        <a:effectLst/>
                        <a:latin typeface="Calibri"/>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dirty="0">
                          <a:effectLst/>
                        </a:rPr>
                        <a:t>6.55*10</a:t>
                      </a:r>
                      <a:r>
                        <a:rPr lang="en-US" sz="2000" baseline="30000" dirty="0">
                          <a:effectLst/>
                        </a:rPr>
                        <a:t>-8</a:t>
                      </a:r>
                      <a:endParaRPr lang="en-US" sz="1800" dirty="0">
                        <a:effectLst/>
                        <a:latin typeface="Calibri"/>
                        <a:ea typeface="Calibri"/>
                        <a:cs typeface="Times New Roman"/>
                      </a:endParaRPr>
                    </a:p>
                  </a:txBody>
                  <a:tcPr marL="68580" marR="68580" marT="0" marB="0"/>
                </a:tc>
              </a:tr>
              <a:tr h="747956">
                <a:tc>
                  <a:txBody>
                    <a:bodyPr/>
                    <a:lstStyle/>
                    <a:p>
                      <a:pPr marL="0" marR="0" algn="ctr">
                        <a:lnSpc>
                          <a:spcPct val="200000"/>
                        </a:lnSpc>
                        <a:spcBef>
                          <a:spcPts val="0"/>
                        </a:spcBef>
                        <a:spcAft>
                          <a:spcPts val="0"/>
                        </a:spcAft>
                      </a:pPr>
                      <a:r>
                        <a:rPr lang="en-US" sz="2000" dirty="0">
                          <a:effectLst/>
                          <a:latin typeface="+mn-lt"/>
                          <a:ea typeface="Calibri"/>
                          <a:cs typeface="Times New Roman"/>
                        </a:rPr>
                        <a:t>4</a:t>
                      </a:r>
                      <a:endParaRPr lang="en-US" sz="1800" dirty="0">
                        <a:effectLst/>
                        <a:latin typeface="+mn-lt"/>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dirty="0">
                          <a:effectLst/>
                          <a:latin typeface="+mn-lt"/>
                          <a:ea typeface="Calibri"/>
                          <a:cs typeface="Times New Roman"/>
                        </a:rPr>
                        <a:t>+3</a:t>
                      </a:r>
                      <a:endParaRPr lang="en-US" sz="1800" dirty="0">
                        <a:effectLst/>
                        <a:latin typeface="+mn-lt"/>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dirty="0">
                          <a:effectLst/>
                          <a:latin typeface="+mn-lt"/>
                          <a:ea typeface="Calibri"/>
                          <a:cs typeface="Times New Roman"/>
                        </a:rPr>
                        <a:t>4.91*10</a:t>
                      </a:r>
                      <a:r>
                        <a:rPr lang="en-US" sz="2000" baseline="30000" dirty="0">
                          <a:effectLst/>
                          <a:latin typeface="+mn-lt"/>
                          <a:ea typeface="Calibri"/>
                          <a:cs typeface="Times New Roman"/>
                        </a:rPr>
                        <a:t>-29</a:t>
                      </a:r>
                      <a:endParaRPr lang="en-US" sz="1800" dirty="0">
                        <a:effectLst/>
                        <a:latin typeface="+mn-lt"/>
                        <a:ea typeface="Calibri"/>
                        <a:cs typeface="Times New Roman"/>
                      </a:endParaRPr>
                    </a:p>
                  </a:txBody>
                  <a:tcPr marL="68580" marR="68580" marT="0" marB="0"/>
                </a:tc>
              </a:tr>
              <a:tr h="747956">
                <a:tc>
                  <a:txBody>
                    <a:bodyPr/>
                    <a:lstStyle/>
                    <a:p>
                      <a:pPr marL="0" marR="0" algn="ctr">
                        <a:lnSpc>
                          <a:spcPct val="200000"/>
                        </a:lnSpc>
                        <a:spcBef>
                          <a:spcPts val="0"/>
                        </a:spcBef>
                        <a:spcAft>
                          <a:spcPts val="0"/>
                        </a:spcAft>
                      </a:pPr>
                      <a:r>
                        <a:rPr lang="en-US" sz="2000">
                          <a:effectLst/>
                          <a:latin typeface="+mn-lt"/>
                          <a:ea typeface="Calibri"/>
                          <a:cs typeface="Times New Roman"/>
                        </a:rPr>
                        <a:t>4</a:t>
                      </a:r>
                      <a:endParaRPr lang="en-US" sz="1800">
                        <a:effectLst/>
                        <a:latin typeface="+mn-lt"/>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dirty="0">
                          <a:effectLst/>
                          <a:latin typeface="+mn-lt"/>
                          <a:ea typeface="Calibri"/>
                          <a:cs typeface="Times New Roman"/>
                        </a:rPr>
                        <a:t>+5</a:t>
                      </a:r>
                      <a:endParaRPr lang="en-US" sz="1800" dirty="0">
                        <a:effectLst/>
                        <a:latin typeface="+mn-lt"/>
                        <a:ea typeface="Calibri"/>
                        <a:cs typeface="Times New Roman"/>
                      </a:endParaRPr>
                    </a:p>
                  </a:txBody>
                  <a:tcPr marL="68580" marR="68580" marT="0" marB="0"/>
                </a:tc>
                <a:tc>
                  <a:txBody>
                    <a:bodyPr/>
                    <a:lstStyle/>
                    <a:p>
                      <a:pPr marL="0" marR="0" algn="ctr">
                        <a:lnSpc>
                          <a:spcPct val="200000"/>
                        </a:lnSpc>
                        <a:spcBef>
                          <a:spcPts val="0"/>
                        </a:spcBef>
                        <a:spcAft>
                          <a:spcPts val="0"/>
                        </a:spcAft>
                      </a:pPr>
                      <a:r>
                        <a:rPr lang="en-US" sz="2000" dirty="0">
                          <a:effectLst/>
                          <a:latin typeface="+mn-lt"/>
                          <a:ea typeface="Calibri"/>
                          <a:cs typeface="Times New Roman"/>
                        </a:rPr>
                        <a:t>7.83*10</a:t>
                      </a:r>
                      <a:r>
                        <a:rPr lang="en-US" sz="2000" baseline="30000" dirty="0">
                          <a:effectLst/>
                          <a:latin typeface="+mn-lt"/>
                          <a:ea typeface="Calibri"/>
                          <a:cs typeface="Times New Roman"/>
                        </a:rPr>
                        <a:t>-8</a:t>
                      </a:r>
                      <a:endParaRPr lang="en-US" sz="1800" dirty="0">
                        <a:effectLst/>
                        <a:latin typeface="+mn-lt"/>
                        <a:ea typeface="Calibri"/>
                        <a:cs typeface="Times New Roman"/>
                      </a:endParaRPr>
                    </a:p>
                  </a:txBody>
                  <a:tcPr marL="68580" marR="68580" marT="0" marB="0"/>
                </a:tc>
              </a:tr>
            </a:tbl>
          </a:graphicData>
        </a:graphic>
      </p:graphicFrame>
      <p:sp>
        <p:nvSpPr>
          <p:cNvPr id="3" name="TextBox 2"/>
          <p:cNvSpPr txBox="1"/>
          <p:nvPr/>
        </p:nvSpPr>
        <p:spPr>
          <a:xfrm>
            <a:off x="1212273" y="685800"/>
            <a:ext cx="6858000" cy="646331"/>
          </a:xfrm>
          <a:prstGeom prst="rect">
            <a:avLst/>
          </a:prstGeom>
          <a:noFill/>
        </p:spPr>
        <p:txBody>
          <a:bodyPr wrap="square" rtlCol="0">
            <a:spAutoFit/>
          </a:bodyPr>
          <a:lstStyle/>
          <a:p>
            <a:pPr algn="ctr"/>
            <a:r>
              <a:rPr lang="en-US" sz="3600" dirty="0" smtClean="0"/>
              <a:t>Arsenic Oxidation State</a:t>
            </a:r>
            <a:endParaRPr lang="en-US" sz="3600" dirty="0"/>
          </a:p>
        </p:txBody>
      </p:sp>
    </p:spTree>
    <p:extLst>
      <p:ext uri="{BB962C8B-B14F-4D97-AF65-F5344CB8AC3E}">
        <p14:creationId xmlns:p14="http://schemas.microsoft.com/office/powerpoint/2010/main" val="2670885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Arsenic Complexation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15292460"/>
              </p:ext>
            </p:extLst>
          </p:nvPr>
        </p:nvGraphicFramePr>
        <p:xfrm>
          <a:off x="1447799" y="914400"/>
          <a:ext cx="6019801" cy="6035040"/>
        </p:xfrm>
        <a:graphic>
          <a:graphicData uri="http://schemas.openxmlformats.org/drawingml/2006/table">
            <a:tbl>
              <a:tblPr firstRow="1" firstCol="1" bandRow="1">
                <a:tableStyleId>{5C22544A-7EE6-4342-B048-85BDC9FD1C3A}</a:tableStyleId>
              </a:tblPr>
              <a:tblGrid>
                <a:gridCol w="1244608"/>
                <a:gridCol w="1275197"/>
                <a:gridCol w="1163891"/>
                <a:gridCol w="1467393"/>
                <a:gridCol w="868712"/>
              </a:tblGrid>
              <a:tr h="629193">
                <a:tc>
                  <a:txBody>
                    <a:bodyPr/>
                    <a:lstStyle/>
                    <a:p>
                      <a:pPr marL="0" marR="0" algn="ctr">
                        <a:lnSpc>
                          <a:spcPct val="200000"/>
                        </a:lnSpc>
                        <a:spcBef>
                          <a:spcPts val="0"/>
                        </a:spcBef>
                        <a:spcAft>
                          <a:spcPts val="0"/>
                        </a:spcAft>
                      </a:pPr>
                      <a:r>
                        <a:rPr lang="en-US" sz="1100" dirty="0">
                          <a:effectLst/>
                        </a:rPr>
                        <a:t>Interval</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Program</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Lake Layer</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As Species</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 of total As</a:t>
                      </a:r>
                      <a:endParaRPr lang="en-US" sz="1100">
                        <a:effectLst/>
                        <a:latin typeface="Calibri"/>
                        <a:ea typeface="Calibri"/>
                        <a:cs typeface="Times New Roman"/>
                      </a:endParaRPr>
                    </a:p>
                  </a:txBody>
                  <a:tcPr marL="47145" marR="47145" marT="0" marB="0"/>
                </a:tc>
              </a:tr>
              <a:tr h="629193">
                <a:tc>
                  <a:txBody>
                    <a:bodyPr/>
                    <a:lstStyle/>
                    <a:p>
                      <a:pPr marL="0" marR="0" algn="ctr">
                        <a:lnSpc>
                          <a:spcPct val="200000"/>
                        </a:lnSpc>
                        <a:spcBef>
                          <a:spcPts val="0"/>
                        </a:spcBef>
                        <a:spcAft>
                          <a:spcPts val="0"/>
                        </a:spcAft>
                      </a:pPr>
                      <a:r>
                        <a:rPr lang="en-US" sz="1100" dirty="0">
                          <a:effectLst/>
                        </a:rPr>
                        <a:t>1</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EQ3/6</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Bulk pit lake</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AsO</a:t>
                      </a:r>
                      <a:r>
                        <a:rPr lang="en-US" sz="1100" baseline="-25000">
                          <a:effectLst/>
                        </a:rPr>
                        <a:t>3</a:t>
                      </a:r>
                      <a:r>
                        <a:rPr lang="en-US" sz="1100">
                          <a:effectLst/>
                        </a:rPr>
                        <a:t>F</a:t>
                      </a:r>
                      <a:r>
                        <a:rPr lang="en-US" sz="1100" baseline="30000">
                          <a:effectLst/>
                        </a:rPr>
                        <a:t>2-</a:t>
                      </a:r>
                      <a:endParaRPr lang="en-US" sz="1100">
                        <a:effectLst/>
                      </a:endParaRPr>
                    </a:p>
                    <a:p>
                      <a:pPr marL="0" marR="0" algn="ctr">
                        <a:lnSpc>
                          <a:spcPct val="200000"/>
                        </a:lnSpc>
                        <a:spcBef>
                          <a:spcPts val="0"/>
                        </a:spcBef>
                        <a:spcAft>
                          <a:spcPts val="0"/>
                        </a:spcAft>
                      </a:pPr>
                      <a:r>
                        <a:rPr lang="en-US" sz="1100">
                          <a:effectLst/>
                        </a:rPr>
                        <a:t>HAsO</a:t>
                      </a:r>
                      <a:r>
                        <a:rPr lang="en-US" sz="1100" baseline="-25000">
                          <a:effectLst/>
                        </a:rPr>
                        <a:t>3</a:t>
                      </a:r>
                      <a:r>
                        <a:rPr lang="en-US" sz="1100">
                          <a:effectLst/>
                        </a:rPr>
                        <a:t>F</a:t>
                      </a:r>
                      <a:r>
                        <a:rPr lang="en-US" sz="1100" baseline="30000">
                          <a:effectLst/>
                        </a:rPr>
                        <a:t>-</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95.18</a:t>
                      </a:r>
                    </a:p>
                    <a:p>
                      <a:pPr marL="0" marR="0" algn="ctr">
                        <a:lnSpc>
                          <a:spcPct val="200000"/>
                        </a:lnSpc>
                        <a:spcBef>
                          <a:spcPts val="0"/>
                        </a:spcBef>
                        <a:spcAft>
                          <a:spcPts val="0"/>
                        </a:spcAft>
                      </a:pPr>
                      <a:r>
                        <a:rPr lang="en-US" sz="1100">
                          <a:effectLst/>
                        </a:rPr>
                        <a:t>4.82</a:t>
                      </a:r>
                      <a:endParaRPr lang="en-US" sz="1100">
                        <a:effectLst/>
                        <a:latin typeface="Calibri"/>
                        <a:ea typeface="Calibri"/>
                        <a:cs typeface="Times New Roman"/>
                      </a:endParaRPr>
                    </a:p>
                  </a:txBody>
                  <a:tcPr marL="47145" marR="47145" marT="0" marB="0"/>
                </a:tc>
              </a:tr>
              <a:tr h="629193">
                <a:tc>
                  <a:txBody>
                    <a:bodyPr/>
                    <a:lstStyle/>
                    <a:p>
                      <a:pPr marL="0" marR="0" algn="ctr">
                        <a:lnSpc>
                          <a:spcPct val="200000"/>
                        </a:lnSpc>
                        <a:spcBef>
                          <a:spcPts val="0"/>
                        </a:spcBef>
                        <a:spcAft>
                          <a:spcPts val="0"/>
                        </a:spcAft>
                      </a:pPr>
                      <a:r>
                        <a:rPr lang="en-US" sz="1100">
                          <a:effectLst/>
                        </a:rPr>
                        <a:t>2</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EQ3/6</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Bulk pit lake</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AsO</a:t>
                      </a:r>
                      <a:r>
                        <a:rPr lang="en-US" sz="1100" baseline="-25000" dirty="0">
                          <a:effectLst/>
                        </a:rPr>
                        <a:t>3</a:t>
                      </a:r>
                      <a:r>
                        <a:rPr lang="en-US" sz="1100" dirty="0">
                          <a:effectLst/>
                        </a:rPr>
                        <a:t>F</a:t>
                      </a:r>
                      <a:r>
                        <a:rPr lang="en-US" sz="1100" baseline="30000" dirty="0">
                          <a:effectLst/>
                        </a:rPr>
                        <a:t>2-</a:t>
                      </a:r>
                      <a:endParaRPr lang="en-US" sz="1100" dirty="0">
                        <a:effectLst/>
                      </a:endParaRPr>
                    </a:p>
                    <a:p>
                      <a:pPr marL="0" marR="0" algn="ctr">
                        <a:lnSpc>
                          <a:spcPct val="200000"/>
                        </a:lnSpc>
                        <a:spcBef>
                          <a:spcPts val="0"/>
                        </a:spcBef>
                        <a:spcAft>
                          <a:spcPts val="0"/>
                        </a:spcAft>
                      </a:pPr>
                      <a:r>
                        <a:rPr lang="en-US" sz="1100" dirty="0" smtClean="0">
                          <a:effectLst/>
                        </a:rPr>
                        <a:t>HAsO</a:t>
                      </a:r>
                      <a:r>
                        <a:rPr lang="en-US" sz="1100" baseline="-25000" dirty="0" smtClean="0">
                          <a:effectLst/>
                        </a:rPr>
                        <a:t>3</a:t>
                      </a:r>
                      <a:r>
                        <a:rPr lang="en-US" sz="1100" dirty="0" smtClean="0">
                          <a:effectLst/>
                        </a:rPr>
                        <a:t>F</a:t>
                      </a:r>
                      <a:r>
                        <a:rPr lang="en-US" sz="1100" baseline="30000" dirty="0" smtClean="0">
                          <a:effectLst/>
                        </a:rPr>
                        <a:t>-</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98.41</a:t>
                      </a:r>
                    </a:p>
                    <a:p>
                      <a:pPr marL="0" marR="0" algn="ctr">
                        <a:lnSpc>
                          <a:spcPct val="200000"/>
                        </a:lnSpc>
                        <a:spcBef>
                          <a:spcPts val="0"/>
                        </a:spcBef>
                        <a:spcAft>
                          <a:spcPts val="0"/>
                        </a:spcAft>
                      </a:pPr>
                      <a:r>
                        <a:rPr lang="en-US" sz="1100">
                          <a:effectLst/>
                        </a:rPr>
                        <a:t>1.59</a:t>
                      </a:r>
                      <a:endParaRPr lang="en-US" sz="1100">
                        <a:effectLst/>
                        <a:latin typeface="Calibri"/>
                        <a:ea typeface="Calibri"/>
                        <a:cs typeface="Times New Roman"/>
                      </a:endParaRPr>
                    </a:p>
                  </a:txBody>
                  <a:tcPr marL="47145" marR="47145" marT="0" marB="0"/>
                </a:tc>
              </a:tr>
              <a:tr h="629193">
                <a:tc>
                  <a:txBody>
                    <a:bodyPr/>
                    <a:lstStyle/>
                    <a:p>
                      <a:pPr marL="0" marR="0" algn="ctr">
                        <a:lnSpc>
                          <a:spcPct val="200000"/>
                        </a:lnSpc>
                        <a:spcBef>
                          <a:spcPts val="0"/>
                        </a:spcBef>
                        <a:spcAft>
                          <a:spcPts val="0"/>
                        </a:spcAft>
                      </a:pPr>
                      <a:r>
                        <a:rPr lang="en-US" sz="1100">
                          <a:effectLst/>
                        </a:rPr>
                        <a:t>2</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EQ3/6</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Epilimnion</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AsO</a:t>
                      </a:r>
                      <a:r>
                        <a:rPr lang="en-US" sz="1100" baseline="-25000" dirty="0">
                          <a:effectLst/>
                        </a:rPr>
                        <a:t>3</a:t>
                      </a:r>
                      <a:r>
                        <a:rPr lang="en-US" sz="1100" dirty="0">
                          <a:effectLst/>
                        </a:rPr>
                        <a:t>F</a:t>
                      </a:r>
                      <a:r>
                        <a:rPr lang="en-US" sz="1100" baseline="30000" dirty="0">
                          <a:effectLst/>
                        </a:rPr>
                        <a:t>2-</a:t>
                      </a:r>
                      <a:endParaRPr lang="en-US" sz="1100" dirty="0">
                        <a:effectLst/>
                      </a:endParaRPr>
                    </a:p>
                    <a:p>
                      <a:pPr marL="0" marR="0" algn="ctr">
                        <a:lnSpc>
                          <a:spcPct val="200000"/>
                        </a:lnSpc>
                        <a:spcBef>
                          <a:spcPts val="0"/>
                        </a:spcBef>
                        <a:spcAft>
                          <a:spcPts val="0"/>
                        </a:spcAft>
                      </a:pPr>
                      <a:r>
                        <a:rPr lang="en-US" sz="1100" dirty="0" smtClean="0">
                          <a:effectLst/>
                        </a:rPr>
                        <a:t>HAsO</a:t>
                      </a:r>
                      <a:r>
                        <a:rPr lang="en-US" sz="1100" baseline="-25000" dirty="0" smtClean="0">
                          <a:effectLst/>
                        </a:rPr>
                        <a:t>3</a:t>
                      </a:r>
                      <a:r>
                        <a:rPr lang="en-US" sz="1100" dirty="0" smtClean="0">
                          <a:effectLst/>
                        </a:rPr>
                        <a:t>F</a:t>
                      </a:r>
                      <a:r>
                        <a:rPr lang="en-US" sz="1100" baseline="30000" dirty="0" smtClean="0">
                          <a:effectLst/>
                        </a:rPr>
                        <a:t>-</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98.52</a:t>
                      </a:r>
                    </a:p>
                    <a:p>
                      <a:pPr marL="0" marR="0" algn="ctr">
                        <a:lnSpc>
                          <a:spcPct val="200000"/>
                        </a:lnSpc>
                        <a:spcBef>
                          <a:spcPts val="0"/>
                        </a:spcBef>
                        <a:spcAft>
                          <a:spcPts val="0"/>
                        </a:spcAft>
                      </a:pPr>
                      <a:r>
                        <a:rPr lang="en-US" sz="1100">
                          <a:effectLst/>
                        </a:rPr>
                        <a:t>1.48</a:t>
                      </a:r>
                      <a:endParaRPr lang="en-US" sz="1100">
                        <a:effectLst/>
                        <a:latin typeface="Calibri"/>
                        <a:ea typeface="Calibri"/>
                        <a:cs typeface="Times New Roman"/>
                      </a:endParaRPr>
                    </a:p>
                  </a:txBody>
                  <a:tcPr marL="47145" marR="47145" marT="0" marB="0"/>
                </a:tc>
              </a:tr>
              <a:tr h="629193">
                <a:tc>
                  <a:txBody>
                    <a:bodyPr/>
                    <a:lstStyle/>
                    <a:p>
                      <a:pPr marL="0" marR="0" algn="ctr">
                        <a:lnSpc>
                          <a:spcPct val="200000"/>
                        </a:lnSpc>
                        <a:spcBef>
                          <a:spcPts val="0"/>
                        </a:spcBef>
                        <a:spcAft>
                          <a:spcPts val="0"/>
                        </a:spcAft>
                      </a:pPr>
                      <a:r>
                        <a:rPr lang="en-US" sz="1100">
                          <a:effectLst/>
                        </a:rPr>
                        <a:t>2</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EQ3/6</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Hypolimnion</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AsO</a:t>
                      </a:r>
                      <a:r>
                        <a:rPr lang="en-US" sz="1100" baseline="-25000" dirty="0">
                          <a:effectLst/>
                        </a:rPr>
                        <a:t>3</a:t>
                      </a:r>
                      <a:r>
                        <a:rPr lang="en-US" sz="1100" dirty="0">
                          <a:effectLst/>
                        </a:rPr>
                        <a:t>F</a:t>
                      </a:r>
                      <a:r>
                        <a:rPr lang="en-US" sz="1100" baseline="30000" dirty="0">
                          <a:effectLst/>
                        </a:rPr>
                        <a:t>2-</a:t>
                      </a:r>
                      <a:endParaRPr lang="en-US" sz="1100" dirty="0">
                        <a:effectLst/>
                      </a:endParaRPr>
                    </a:p>
                    <a:p>
                      <a:pPr marL="0" marR="0" algn="ctr">
                        <a:lnSpc>
                          <a:spcPct val="200000"/>
                        </a:lnSpc>
                        <a:spcBef>
                          <a:spcPts val="0"/>
                        </a:spcBef>
                        <a:spcAft>
                          <a:spcPts val="0"/>
                        </a:spcAft>
                      </a:pPr>
                      <a:r>
                        <a:rPr lang="en-US" sz="1100" dirty="0" smtClean="0">
                          <a:effectLst/>
                        </a:rPr>
                        <a:t>HAsO</a:t>
                      </a:r>
                      <a:r>
                        <a:rPr lang="en-US" sz="1100" baseline="-25000" dirty="0" smtClean="0">
                          <a:effectLst/>
                        </a:rPr>
                        <a:t>3</a:t>
                      </a:r>
                      <a:r>
                        <a:rPr lang="en-US" sz="1100" dirty="0" smtClean="0">
                          <a:effectLst/>
                        </a:rPr>
                        <a:t>F</a:t>
                      </a:r>
                      <a:r>
                        <a:rPr lang="en-US" sz="1100" baseline="30000" dirty="0" smtClean="0">
                          <a:effectLst/>
                        </a:rPr>
                        <a:t>-</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98.54</a:t>
                      </a:r>
                    </a:p>
                    <a:p>
                      <a:pPr marL="0" marR="0" algn="ctr">
                        <a:lnSpc>
                          <a:spcPct val="200000"/>
                        </a:lnSpc>
                        <a:spcBef>
                          <a:spcPts val="0"/>
                        </a:spcBef>
                        <a:spcAft>
                          <a:spcPts val="0"/>
                        </a:spcAft>
                      </a:pPr>
                      <a:r>
                        <a:rPr lang="en-US" sz="1100">
                          <a:effectLst/>
                        </a:rPr>
                        <a:t>1.46</a:t>
                      </a:r>
                      <a:endParaRPr lang="en-US" sz="1100">
                        <a:effectLst/>
                        <a:latin typeface="Calibri"/>
                        <a:ea typeface="Calibri"/>
                        <a:cs typeface="Times New Roman"/>
                      </a:endParaRPr>
                    </a:p>
                  </a:txBody>
                  <a:tcPr marL="47145" marR="47145" marT="0" marB="0"/>
                </a:tc>
              </a:tr>
              <a:tr h="629193">
                <a:tc>
                  <a:txBody>
                    <a:bodyPr/>
                    <a:lstStyle/>
                    <a:p>
                      <a:pPr marL="0" marR="0" algn="ctr">
                        <a:lnSpc>
                          <a:spcPct val="200000"/>
                        </a:lnSpc>
                        <a:spcBef>
                          <a:spcPts val="0"/>
                        </a:spcBef>
                        <a:spcAft>
                          <a:spcPts val="0"/>
                        </a:spcAft>
                      </a:pPr>
                      <a:r>
                        <a:rPr lang="en-US" sz="1100">
                          <a:effectLst/>
                        </a:rPr>
                        <a:t>3</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EQ3/6</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Bulk pit lake</a:t>
                      </a:r>
                      <a:endParaRPr lang="en-US" sz="110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AsO</a:t>
                      </a:r>
                      <a:r>
                        <a:rPr lang="en-US" sz="1100" baseline="-25000" dirty="0">
                          <a:effectLst/>
                        </a:rPr>
                        <a:t>3</a:t>
                      </a:r>
                      <a:r>
                        <a:rPr lang="en-US" sz="1100" dirty="0">
                          <a:effectLst/>
                        </a:rPr>
                        <a:t>F</a:t>
                      </a:r>
                      <a:r>
                        <a:rPr lang="en-US" sz="1100" baseline="30000" dirty="0">
                          <a:effectLst/>
                        </a:rPr>
                        <a:t>2-</a:t>
                      </a:r>
                      <a:endParaRPr lang="en-US" sz="1100" dirty="0">
                        <a:effectLst/>
                      </a:endParaRPr>
                    </a:p>
                    <a:p>
                      <a:pPr marL="0" marR="0" algn="ctr">
                        <a:lnSpc>
                          <a:spcPct val="200000"/>
                        </a:lnSpc>
                        <a:spcBef>
                          <a:spcPts val="0"/>
                        </a:spcBef>
                        <a:spcAft>
                          <a:spcPts val="0"/>
                        </a:spcAft>
                      </a:pPr>
                      <a:r>
                        <a:rPr lang="en-US" sz="1100" dirty="0" smtClean="0">
                          <a:effectLst/>
                        </a:rPr>
                        <a:t>HAsO</a:t>
                      </a:r>
                      <a:r>
                        <a:rPr lang="en-US" sz="1100" baseline="-25000" dirty="0" smtClean="0">
                          <a:effectLst/>
                        </a:rPr>
                        <a:t>3</a:t>
                      </a:r>
                      <a:r>
                        <a:rPr lang="en-US" sz="1100" dirty="0" smtClean="0">
                          <a:effectLst/>
                        </a:rPr>
                        <a:t>F</a:t>
                      </a:r>
                      <a:r>
                        <a:rPr lang="en-US" sz="1100" baseline="30000" dirty="0" smtClean="0">
                          <a:effectLst/>
                        </a:rPr>
                        <a:t>-</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a:effectLst/>
                        </a:rPr>
                        <a:t>98.49</a:t>
                      </a:r>
                    </a:p>
                    <a:p>
                      <a:pPr marL="0" marR="0" algn="ctr">
                        <a:lnSpc>
                          <a:spcPct val="200000"/>
                        </a:lnSpc>
                        <a:spcBef>
                          <a:spcPts val="0"/>
                        </a:spcBef>
                        <a:spcAft>
                          <a:spcPts val="0"/>
                        </a:spcAft>
                      </a:pPr>
                      <a:r>
                        <a:rPr lang="en-US" sz="1100">
                          <a:effectLst/>
                        </a:rPr>
                        <a:t>1.51</a:t>
                      </a:r>
                      <a:endParaRPr lang="en-US" sz="1100">
                        <a:effectLst/>
                        <a:latin typeface="Calibri"/>
                        <a:ea typeface="Calibri"/>
                        <a:cs typeface="Times New Roman"/>
                      </a:endParaRPr>
                    </a:p>
                  </a:txBody>
                  <a:tcPr marL="47145" marR="47145" marT="0" marB="0"/>
                </a:tc>
              </a:tr>
              <a:tr h="1925177">
                <a:tc>
                  <a:txBody>
                    <a:bodyPr/>
                    <a:lstStyle/>
                    <a:p>
                      <a:pPr marL="0" marR="0" algn="ctr">
                        <a:lnSpc>
                          <a:spcPct val="200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Visual MINTEQ</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Bulk pit lake</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smtClean="0">
                          <a:effectLst/>
                        </a:rPr>
                        <a:t>HAsO</a:t>
                      </a:r>
                      <a:r>
                        <a:rPr lang="en-US" sz="1100" baseline="-25000" dirty="0" smtClean="0">
                          <a:effectLst/>
                        </a:rPr>
                        <a:t>4</a:t>
                      </a:r>
                      <a:r>
                        <a:rPr lang="en-US" sz="1100" baseline="30000" dirty="0" smtClean="0">
                          <a:effectLst/>
                        </a:rPr>
                        <a:t>2-</a:t>
                      </a:r>
                      <a:endParaRPr lang="en-US" sz="1100" dirty="0">
                        <a:effectLst/>
                      </a:endParaRPr>
                    </a:p>
                    <a:p>
                      <a:pPr marL="0" marR="0" algn="ctr">
                        <a:lnSpc>
                          <a:spcPct val="200000"/>
                        </a:lnSpc>
                        <a:spcBef>
                          <a:spcPts val="0"/>
                        </a:spcBef>
                        <a:spcAft>
                          <a:spcPts val="0"/>
                        </a:spcAft>
                      </a:pPr>
                      <a:r>
                        <a:rPr lang="en-US" sz="1100" dirty="0">
                          <a:effectLst/>
                        </a:rPr>
                        <a:t>H</a:t>
                      </a:r>
                      <a:r>
                        <a:rPr lang="en-US" sz="1100" baseline="-25000" dirty="0">
                          <a:effectLst/>
                        </a:rPr>
                        <a:t>2</a:t>
                      </a:r>
                      <a:r>
                        <a:rPr lang="en-US" sz="1100" dirty="0">
                          <a:effectLst/>
                        </a:rPr>
                        <a:t>AsO</a:t>
                      </a:r>
                      <a:r>
                        <a:rPr lang="en-US" sz="1100" baseline="-25000" dirty="0">
                          <a:effectLst/>
                        </a:rPr>
                        <a:t>4</a:t>
                      </a:r>
                      <a:r>
                        <a:rPr lang="en-US" sz="1100" baseline="30000" dirty="0">
                          <a:effectLst/>
                        </a:rPr>
                        <a:t>-</a:t>
                      </a:r>
                      <a:endParaRPr lang="en-US" sz="1100" dirty="0">
                        <a:effectLst/>
                      </a:endParaRPr>
                    </a:p>
                    <a:p>
                      <a:pPr marL="0" marR="0" algn="ctr">
                        <a:lnSpc>
                          <a:spcPct val="200000"/>
                        </a:lnSpc>
                        <a:spcBef>
                          <a:spcPts val="0"/>
                        </a:spcBef>
                        <a:spcAft>
                          <a:spcPts val="0"/>
                        </a:spcAft>
                      </a:pPr>
                      <a:r>
                        <a:rPr lang="en-US" sz="1100" dirty="0">
                          <a:effectLst/>
                        </a:rPr>
                        <a:t>&gt;FeH</a:t>
                      </a:r>
                      <a:r>
                        <a:rPr lang="en-US" sz="1100" baseline="-25000" dirty="0">
                          <a:effectLst/>
                        </a:rPr>
                        <a:t>2</a:t>
                      </a:r>
                      <a:r>
                        <a:rPr lang="en-US" sz="1100" dirty="0">
                          <a:effectLst/>
                        </a:rPr>
                        <a:t>AsO</a:t>
                      </a:r>
                      <a:r>
                        <a:rPr lang="en-US" sz="1100" baseline="-25000" dirty="0">
                          <a:effectLst/>
                        </a:rPr>
                        <a:t>4</a:t>
                      </a:r>
                      <a:r>
                        <a:rPr lang="en-US" sz="1100" dirty="0">
                          <a:effectLst/>
                        </a:rPr>
                        <a:t> (1)</a:t>
                      </a:r>
                    </a:p>
                    <a:p>
                      <a:pPr marL="0" marR="0" algn="ctr">
                        <a:lnSpc>
                          <a:spcPct val="200000"/>
                        </a:lnSpc>
                        <a:spcBef>
                          <a:spcPts val="0"/>
                        </a:spcBef>
                        <a:spcAft>
                          <a:spcPts val="0"/>
                        </a:spcAft>
                      </a:pPr>
                      <a:r>
                        <a:rPr lang="en-US" sz="1100" dirty="0">
                          <a:effectLst/>
                        </a:rPr>
                        <a:t>&gt;FeHAsO</a:t>
                      </a:r>
                      <a:r>
                        <a:rPr lang="en-US" sz="1100" baseline="-25000" dirty="0">
                          <a:effectLst/>
                        </a:rPr>
                        <a:t>4</a:t>
                      </a:r>
                      <a:r>
                        <a:rPr lang="en-US" sz="1100" baseline="30000" dirty="0">
                          <a:effectLst/>
                        </a:rPr>
                        <a:t>-</a:t>
                      </a:r>
                      <a:r>
                        <a:rPr lang="en-US" sz="1100" dirty="0">
                          <a:effectLst/>
                        </a:rPr>
                        <a:t> (1)</a:t>
                      </a:r>
                    </a:p>
                    <a:p>
                      <a:pPr marL="0" marR="0" algn="ctr">
                        <a:lnSpc>
                          <a:spcPct val="200000"/>
                        </a:lnSpc>
                        <a:spcBef>
                          <a:spcPts val="0"/>
                        </a:spcBef>
                        <a:spcAft>
                          <a:spcPts val="0"/>
                        </a:spcAft>
                      </a:pPr>
                      <a:r>
                        <a:rPr lang="en-US" sz="1100" dirty="0">
                          <a:effectLst/>
                        </a:rPr>
                        <a:t>&gt;FeAsO</a:t>
                      </a:r>
                      <a:r>
                        <a:rPr lang="en-US" sz="1100" baseline="-25000" dirty="0">
                          <a:effectLst/>
                        </a:rPr>
                        <a:t>4</a:t>
                      </a:r>
                      <a:r>
                        <a:rPr lang="en-US" sz="1100" baseline="30000" dirty="0">
                          <a:effectLst/>
                        </a:rPr>
                        <a:t>2-</a:t>
                      </a:r>
                      <a:r>
                        <a:rPr lang="en-US" sz="1100" dirty="0">
                          <a:effectLst/>
                        </a:rPr>
                        <a:t> (1)</a:t>
                      </a:r>
                    </a:p>
                    <a:p>
                      <a:pPr marL="0" marR="0" algn="ctr">
                        <a:lnSpc>
                          <a:spcPct val="200000"/>
                        </a:lnSpc>
                        <a:spcBef>
                          <a:spcPts val="0"/>
                        </a:spcBef>
                        <a:spcAft>
                          <a:spcPts val="0"/>
                        </a:spcAft>
                      </a:pPr>
                      <a:r>
                        <a:rPr lang="en-US" sz="1100" dirty="0">
                          <a:effectLst/>
                        </a:rPr>
                        <a:t>&gt;FeOHAsO</a:t>
                      </a:r>
                      <a:r>
                        <a:rPr lang="en-US" sz="1100" baseline="-25000" dirty="0">
                          <a:effectLst/>
                        </a:rPr>
                        <a:t>4</a:t>
                      </a:r>
                      <a:r>
                        <a:rPr lang="en-US" sz="1100" baseline="30000" dirty="0">
                          <a:effectLst/>
                        </a:rPr>
                        <a:t>2-</a:t>
                      </a:r>
                      <a:r>
                        <a:rPr lang="en-US" sz="1100" dirty="0">
                          <a:effectLst/>
                        </a:rPr>
                        <a:t> (1)</a:t>
                      </a:r>
                      <a:endParaRPr lang="en-US" sz="1100" dirty="0">
                        <a:effectLst/>
                        <a:latin typeface="Calibri"/>
                        <a:ea typeface="Calibri"/>
                        <a:cs typeface="Times New Roman"/>
                      </a:endParaRPr>
                    </a:p>
                  </a:txBody>
                  <a:tcPr marL="47145" marR="47145" marT="0" marB="0"/>
                </a:tc>
                <a:tc>
                  <a:txBody>
                    <a:bodyPr/>
                    <a:lstStyle/>
                    <a:p>
                      <a:pPr marL="0" marR="0" algn="ctr">
                        <a:lnSpc>
                          <a:spcPct val="200000"/>
                        </a:lnSpc>
                        <a:spcBef>
                          <a:spcPts val="0"/>
                        </a:spcBef>
                        <a:spcAft>
                          <a:spcPts val="0"/>
                        </a:spcAft>
                      </a:pPr>
                      <a:r>
                        <a:rPr lang="en-US" sz="1100" dirty="0">
                          <a:effectLst/>
                        </a:rPr>
                        <a:t>67.127</a:t>
                      </a:r>
                    </a:p>
                    <a:p>
                      <a:pPr marL="0" marR="0" algn="ctr">
                        <a:lnSpc>
                          <a:spcPct val="200000"/>
                        </a:lnSpc>
                        <a:spcBef>
                          <a:spcPts val="0"/>
                        </a:spcBef>
                        <a:spcAft>
                          <a:spcPts val="0"/>
                        </a:spcAft>
                      </a:pPr>
                      <a:r>
                        <a:rPr lang="en-US" sz="1100" dirty="0">
                          <a:effectLst/>
                        </a:rPr>
                        <a:t>13.954</a:t>
                      </a:r>
                    </a:p>
                    <a:p>
                      <a:pPr marL="0" marR="0" algn="ctr">
                        <a:lnSpc>
                          <a:spcPct val="200000"/>
                        </a:lnSpc>
                        <a:spcBef>
                          <a:spcPts val="0"/>
                        </a:spcBef>
                        <a:spcAft>
                          <a:spcPts val="0"/>
                        </a:spcAft>
                      </a:pPr>
                      <a:r>
                        <a:rPr lang="en-US" sz="1100" dirty="0">
                          <a:effectLst/>
                        </a:rPr>
                        <a:t>0.023</a:t>
                      </a:r>
                    </a:p>
                    <a:p>
                      <a:pPr marL="0" marR="0" algn="ctr">
                        <a:lnSpc>
                          <a:spcPct val="200000"/>
                        </a:lnSpc>
                        <a:spcBef>
                          <a:spcPts val="0"/>
                        </a:spcBef>
                        <a:spcAft>
                          <a:spcPts val="0"/>
                        </a:spcAft>
                      </a:pPr>
                      <a:r>
                        <a:rPr lang="en-US" sz="1100" dirty="0">
                          <a:effectLst/>
                        </a:rPr>
                        <a:t>2.158</a:t>
                      </a:r>
                    </a:p>
                    <a:p>
                      <a:pPr marL="0" marR="0" algn="ctr">
                        <a:lnSpc>
                          <a:spcPct val="200000"/>
                        </a:lnSpc>
                        <a:spcBef>
                          <a:spcPts val="0"/>
                        </a:spcBef>
                        <a:spcAft>
                          <a:spcPts val="0"/>
                        </a:spcAft>
                      </a:pPr>
                      <a:r>
                        <a:rPr lang="en-US" sz="1100" dirty="0">
                          <a:effectLst/>
                        </a:rPr>
                        <a:t>12.534</a:t>
                      </a:r>
                    </a:p>
                    <a:p>
                      <a:pPr marL="0" marR="0" algn="ctr">
                        <a:lnSpc>
                          <a:spcPct val="200000"/>
                        </a:lnSpc>
                        <a:spcBef>
                          <a:spcPts val="0"/>
                        </a:spcBef>
                        <a:spcAft>
                          <a:spcPts val="0"/>
                        </a:spcAft>
                      </a:pPr>
                      <a:r>
                        <a:rPr lang="en-US" sz="1100" dirty="0">
                          <a:effectLst/>
                        </a:rPr>
                        <a:t>4.189</a:t>
                      </a:r>
                      <a:endParaRPr lang="en-US" sz="1100" dirty="0">
                        <a:effectLst/>
                        <a:latin typeface="Calibri"/>
                        <a:ea typeface="Calibri"/>
                        <a:cs typeface="Times New Roman"/>
                      </a:endParaRPr>
                    </a:p>
                  </a:txBody>
                  <a:tcPr marL="47145" marR="47145" marT="0" marB="0"/>
                </a:tc>
              </a:tr>
            </a:tbl>
          </a:graphicData>
        </a:graphic>
      </p:graphicFrame>
    </p:spTree>
    <p:extLst>
      <p:ext uri="{BB962C8B-B14F-4D97-AF65-F5344CB8AC3E}">
        <p14:creationId xmlns:p14="http://schemas.microsoft.com/office/powerpoint/2010/main" val="1800895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4609441"/>
              </p:ext>
            </p:extLst>
          </p:nvPr>
        </p:nvGraphicFramePr>
        <p:xfrm>
          <a:off x="838200" y="457194"/>
          <a:ext cx="7467600" cy="5867406"/>
        </p:xfrm>
        <a:graphic>
          <a:graphicData uri="http://schemas.openxmlformats.org/drawingml/2006/table">
            <a:tbl>
              <a:tblPr firstRow="1" firstCol="1" bandRow="1">
                <a:tableStyleId>{5C22544A-7EE6-4342-B048-85BDC9FD1C3A}</a:tableStyleId>
              </a:tblPr>
              <a:tblGrid>
                <a:gridCol w="1866901"/>
                <a:gridCol w="2322242"/>
                <a:gridCol w="1745475"/>
                <a:gridCol w="1532982"/>
              </a:tblGrid>
              <a:tr h="902677">
                <a:tc>
                  <a:txBody>
                    <a:bodyPr/>
                    <a:lstStyle/>
                    <a:p>
                      <a:pPr marL="0" marR="0" algn="ctr">
                        <a:lnSpc>
                          <a:spcPct val="200000"/>
                        </a:lnSpc>
                        <a:spcBef>
                          <a:spcPts val="0"/>
                        </a:spcBef>
                        <a:spcAft>
                          <a:spcPts val="0"/>
                        </a:spcAft>
                      </a:pPr>
                      <a:r>
                        <a:rPr lang="en-US" sz="1100" dirty="0">
                          <a:effectLst/>
                        </a:rPr>
                        <a:t>Adsorption Type</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a:effectLst/>
                        </a:rPr>
                        <a:t>Total Solid Mass (g/L)</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a:effectLst/>
                        </a:rPr>
                        <a:t>Dissolved As </a:t>
                      </a:r>
                      <a:r>
                        <a:rPr lang="en-US" sz="1100" dirty="0" smtClean="0">
                          <a:effectLst/>
                        </a:rPr>
                        <a:t>(</a:t>
                      </a:r>
                      <a:r>
                        <a:rPr lang="el-GR" sz="1100" dirty="0" smtClean="0">
                          <a:effectLst/>
                          <a:latin typeface="Calibri"/>
                          <a:cs typeface="Calibri"/>
                        </a:rPr>
                        <a:t>μ</a:t>
                      </a:r>
                      <a:r>
                        <a:rPr lang="en-US" sz="1100" dirty="0" smtClean="0">
                          <a:effectLst/>
                        </a:rPr>
                        <a:t>g/L</a:t>
                      </a:r>
                      <a:r>
                        <a:rPr lang="en-US" sz="1100" dirty="0">
                          <a:effectLst/>
                        </a:rPr>
                        <a:t>)</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 As Adsorbed</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A</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2.03*10</a:t>
                      </a:r>
                      <a:r>
                        <a:rPr lang="en-US" sz="1100" baseline="30000">
                          <a:effectLst/>
                        </a:rPr>
                        <a:t>-5</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6.05</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2.29</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B</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2.03*10</a:t>
                      </a:r>
                      <a:r>
                        <a:rPr lang="en-US" sz="1100" baseline="30000">
                          <a:effectLst/>
                        </a:rPr>
                        <a:t>-5</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5.97</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2.28</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C</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6.05</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18.01</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C</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6.05</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68.94</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C</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6.05</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96.07</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D</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4.91</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18.91</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D</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1.43</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76.31</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D</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0.0167</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dirty="0" smtClean="0">
                          <a:effectLst/>
                        </a:rPr>
                        <a:t>0.13</a:t>
                      </a:r>
                      <a:endParaRPr lang="en-US" sz="1000" dirty="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97.85</a:t>
                      </a:r>
                      <a:endParaRPr lang="en-US" sz="1000">
                        <a:effectLst/>
                        <a:latin typeface="Calibri"/>
                        <a:ea typeface="Calibri"/>
                        <a:cs typeface="Times New Roman"/>
                      </a:endParaRPr>
                    </a:p>
                  </a:txBody>
                  <a:tcPr marL="65278" marR="65278" marT="0" marB="0"/>
                </a:tc>
              </a:tr>
              <a:tr h="451339">
                <a:tc>
                  <a:txBody>
                    <a:bodyPr/>
                    <a:lstStyle/>
                    <a:p>
                      <a:pPr marL="0" marR="0" algn="ctr">
                        <a:lnSpc>
                          <a:spcPct val="200000"/>
                        </a:lnSpc>
                        <a:spcBef>
                          <a:spcPts val="0"/>
                        </a:spcBef>
                        <a:spcAft>
                          <a:spcPts val="0"/>
                        </a:spcAft>
                      </a:pPr>
                      <a:r>
                        <a:rPr lang="en-US" sz="1100">
                          <a:effectLst/>
                        </a:rPr>
                        <a:t>E</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0.00002482</a:t>
                      </a:r>
                      <a:endParaRPr lang="en-US" sz="100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dirty="0" smtClean="0">
                          <a:effectLst/>
                        </a:rPr>
                        <a:t>5.41</a:t>
                      </a:r>
                      <a:endParaRPr lang="en-US" sz="1000" dirty="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a:effectLst/>
                        </a:rPr>
                        <a:t>2.86</a:t>
                      </a:r>
                      <a:endParaRPr lang="en-US" sz="1000">
                        <a:effectLst/>
                        <a:latin typeface="Calibri"/>
                        <a:ea typeface="Calibri"/>
                        <a:cs typeface="Times New Roman"/>
                      </a:endParaRPr>
                    </a:p>
                  </a:txBody>
                  <a:tcPr marL="65278" marR="65278" marT="0" marB="0" anchor="b"/>
                </a:tc>
              </a:tr>
              <a:tr h="451339">
                <a:tc>
                  <a:txBody>
                    <a:bodyPr/>
                    <a:lstStyle/>
                    <a:p>
                      <a:pPr marL="0" marR="0" algn="ctr">
                        <a:lnSpc>
                          <a:spcPct val="200000"/>
                        </a:lnSpc>
                        <a:spcBef>
                          <a:spcPts val="0"/>
                        </a:spcBef>
                        <a:spcAft>
                          <a:spcPts val="0"/>
                        </a:spcAft>
                      </a:pPr>
                      <a:r>
                        <a:rPr lang="en-US" sz="1100">
                          <a:effectLst/>
                        </a:rPr>
                        <a:t>E</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0.0002482</a:t>
                      </a:r>
                      <a:endParaRPr lang="en-US" sz="100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dirty="0" smtClean="0">
                          <a:effectLst/>
                        </a:rPr>
                        <a:t>4.06</a:t>
                      </a:r>
                      <a:endParaRPr lang="en-US" sz="1000" dirty="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a:effectLst/>
                        </a:rPr>
                        <a:t>27.18</a:t>
                      </a:r>
                      <a:endParaRPr lang="en-US" sz="1000">
                        <a:effectLst/>
                        <a:latin typeface="Calibri"/>
                        <a:ea typeface="Calibri"/>
                        <a:cs typeface="Times New Roman"/>
                      </a:endParaRPr>
                    </a:p>
                  </a:txBody>
                  <a:tcPr marL="65278" marR="65278" marT="0" marB="0" anchor="b"/>
                </a:tc>
              </a:tr>
              <a:tr h="451339">
                <a:tc>
                  <a:txBody>
                    <a:bodyPr/>
                    <a:lstStyle/>
                    <a:p>
                      <a:pPr marL="0" marR="0" algn="ctr">
                        <a:lnSpc>
                          <a:spcPct val="200000"/>
                        </a:lnSpc>
                        <a:spcBef>
                          <a:spcPts val="0"/>
                        </a:spcBef>
                        <a:spcAft>
                          <a:spcPts val="0"/>
                        </a:spcAft>
                      </a:pPr>
                      <a:r>
                        <a:rPr lang="en-US" sz="1100">
                          <a:effectLst/>
                        </a:rPr>
                        <a:t>E</a:t>
                      </a:r>
                      <a:endParaRPr lang="en-US" sz="1000">
                        <a:effectLst/>
                        <a:latin typeface="Calibri"/>
                        <a:ea typeface="Calibri"/>
                        <a:cs typeface="Times New Roman"/>
                      </a:endParaRPr>
                    </a:p>
                  </a:txBody>
                  <a:tcPr marL="65278" marR="65278" marT="0" marB="0"/>
                </a:tc>
                <a:tc>
                  <a:txBody>
                    <a:bodyPr/>
                    <a:lstStyle/>
                    <a:p>
                      <a:pPr marL="0" marR="0" algn="ctr">
                        <a:lnSpc>
                          <a:spcPct val="200000"/>
                        </a:lnSpc>
                        <a:spcBef>
                          <a:spcPts val="0"/>
                        </a:spcBef>
                        <a:spcAft>
                          <a:spcPts val="0"/>
                        </a:spcAft>
                      </a:pPr>
                      <a:r>
                        <a:rPr lang="en-US" sz="1100">
                          <a:effectLst/>
                        </a:rPr>
                        <a:t>0.002482</a:t>
                      </a:r>
                      <a:endParaRPr lang="en-US" sz="100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dirty="0" smtClean="0">
                          <a:effectLst/>
                        </a:rPr>
                        <a:t>0.16</a:t>
                      </a:r>
                      <a:endParaRPr lang="en-US" sz="1000" dirty="0">
                        <a:effectLst/>
                        <a:latin typeface="Calibri"/>
                        <a:ea typeface="Calibri"/>
                        <a:cs typeface="Times New Roman"/>
                      </a:endParaRPr>
                    </a:p>
                  </a:txBody>
                  <a:tcPr marL="65278" marR="65278" marT="0" marB="0" anchor="b"/>
                </a:tc>
                <a:tc>
                  <a:txBody>
                    <a:bodyPr/>
                    <a:lstStyle/>
                    <a:p>
                      <a:pPr marL="0" marR="0" algn="ctr">
                        <a:lnSpc>
                          <a:spcPct val="200000"/>
                        </a:lnSpc>
                        <a:spcBef>
                          <a:spcPts val="0"/>
                        </a:spcBef>
                        <a:spcAft>
                          <a:spcPts val="0"/>
                        </a:spcAft>
                      </a:pPr>
                      <a:r>
                        <a:rPr lang="en-US" sz="1100" dirty="0">
                          <a:effectLst/>
                        </a:rPr>
                        <a:t>96.97</a:t>
                      </a:r>
                      <a:endParaRPr lang="en-US" sz="1000" dirty="0">
                        <a:effectLst/>
                        <a:latin typeface="Calibri"/>
                        <a:ea typeface="Calibri"/>
                        <a:cs typeface="Times New Roman"/>
                      </a:endParaRPr>
                    </a:p>
                  </a:txBody>
                  <a:tcPr marL="65278" marR="65278" marT="0" marB="0" anchor="b"/>
                </a:tc>
              </a:tr>
            </a:tbl>
          </a:graphicData>
        </a:graphic>
      </p:graphicFrame>
    </p:spTree>
    <p:extLst>
      <p:ext uri="{BB962C8B-B14F-4D97-AF65-F5344CB8AC3E}">
        <p14:creationId xmlns:p14="http://schemas.microsoft.com/office/powerpoint/2010/main" val="1144776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Precipitant Mass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4829853"/>
              </p:ext>
            </p:extLst>
          </p:nvPr>
        </p:nvGraphicFramePr>
        <p:xfrm>
          <a:off x="1295400" y="2556934"/>
          <a:ext cx="6477000" cy="2319865"/>
        </p:xfrm>
        <a:graphic>
          <a:graphicData uri="http://schemas.openxmlformats.org/drawingml/2006/table">
            <a:tbl>
              <a:tblPr firstRow="1" bandRow="1">
                <a:tableStyleId>{5C22544A-7EE6-4342-B048-85BDC9FD1C3A}</a:tableStyleId>
              </a:tblPr>
              <a:tblGrid>
                <a:gridCol w="2514600"/>
                <a:gridCol w="1803400"/>
                <a:gridCol w="2159000"/>
              </a:tblGrid>
              <a:tr h="728133">
                <a:tc>
                  <a:txBody>
                    <a:bodyPr/>
                    <a:lstStyle/>
                    <a:p>
                      <a:pPr algn="ctr"/>
                      <a:r>
                        <a:rPr lang="en-US" dirty="0" smtClean="0"/>
                        <a:t>Mineral</a:t>
                      </a:r>
                      <a:endParaRPr lang="en-US" dirty="0"/>
                    </a:p>
                  </a:txBody>
                  <a:tcPr/>
                </a:tc>
                <a:tc>
                  <a:txBody>
                    <a:bodyPr/>
                    <a:lstStyle/>
                    <a:p>
                      <a:pPr algn="ctr"/>
                      <a:r>
                        <a:rPr lang="en-US" dirty="0" smtClean="0"/>
                        <a:t>Precipitant Mass (g/L)</a:t>
                      </a:r>
                      <a:endParaRPr lang="en-US" dirty="0"/>
                    </a:p>
                  </a:txBody>
                  <a:tcPr/>
                </a:tc>
                <a:tc>
                  <a:txBody>
                    <a:bodyPr/>
                    <a:lstStyle/>
                    <a:p>
                      <a:pPr algn="ctr"/>
                      <a:r>
                        <a:rPr lang="en-US" dirty="0" smtClean="0"/>
                        <a:t>Total Pit Lake Precipitant Mass (g) </a:t>
                      </a:r>
                      <a:endParaRPr lang="en-US" dirty="0"/>
                    </a:p>
                  </a:txBody>
                  <a:tcPr/>
                </a:tc>
              </a:tr>
              <a:tr h="702733">
                <a:tc>
                  <a:txBody>
                    <a:bodyPr/>
                    <a:lstStyle/>
                    <a:p>
                      <a:pPr algn="ctr"/>
                      <a:r>
                        <a:rPr lang="en-US" dirty="0" smtClean="0"/>
                        <a:t>Goethite (</a:t>
                      </a:r>
                      <a:r>
                        <a:rPr lang="en-US" dirty="0" err="1" smtClean="0"/>
                        <a:t>FeOOH</a:t>
                      </a:r>
                      <a:r>
                        <a:rPr lang="en-US" dirty="0" smtClean="0"/>
                        <a:t>)</a:t>
                      </a:r>
                      <a:endParaRPr lang="en-US" dirty="0"/>
                    </a:p>
                  </a:txBody>
                  <a:tcPr/>
                </a:tc>
                <a:tc>
                  <a:txBody>
                    <a:bodyPr/>
                    <a:lstStyle/>
                    <a:p>
                      <a:pPr algn="ctr"/>
                      <a:r>
                        <a:rPr lang="en-US" dirty="0" smtClean="0"/>
                        <a:t>1.53*10</a:t>
                      </a:r>
                      <a:r>
                        <a:rPr lang="en-US" baseline="30000" dirty="0" smtClean="0"/>
                        <a:t>-5</a:t>
                      </a:r>
                      <a:endParaRPr lang="en-US" dirty="0"/>
                    </a:p>
                  </a:txBody>
                  <a:tcPr/>
                </a:tc>
                <a:tc>
                  <a:txBody>
                    <a:bodyPr/>
                    <a:lstStyle/>
                    <a:p>
                      <a:pPr algn="ctr"/>
                      <a:r>
                        <a:rPr lang="en-US" dirty="0" smtClean="0"/>
                        <a:t>9,121</a:t>
                      </a:r>
                      <a:endParaRPr lang="en-US" dirty="0"/>
                    </a:p>
                  </a:txBody>
                  <a:tcPr/>
                </a:tc>
              </a:tr>
              <a:tr h="702733">
                <a:tc>
                  <a:txBody>
                    <a:bodyPr/>
                    <a:lstStyle/>
                    <a:p>
                      <a:pPr algn="ctr"/>
                      <a:r>
                        <a:rPr lang="en-US" dirty="0" smtClean="0"/>
                        <a:t>Manganite (MnOOH)</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9.53*10</a:t>
                      </a:r>
                      <a:r>
                        <a:rPr lang="en-US" baseline="30000" dirty="0" smtClean="0"/>
                        <a:t>-6</a:t>
                      </a:r>
                      <a:endParaRPr lang="en-US" dirty="0" smtClean="0"/>
                    </a:p>
                    <a:p>
                      <a:pPr algn="ctr"/>
                      <a:endParaRPr lang="en-US" dirty="0"/>
                    </a:p>
                  </a:txBody>
                  <a:tcPr/>
                </a:tc>
                <a:tc>
                  <a:txBody>
                    <a:bodyPr/>
                    <a:lstStyle/>
                    <a:p>
                      <a:pPr algn="ctr"/>
                      <a:r>
                        <a:rPr lang="en-US" dirty="0" smtClean="0"/>
                        <a:t>5,681</a:t>
                      </a:r>
                      <a:endParaRPr lang="en-US" dirty="0"/>
                    </a:p>
                  </a:txBody>
                  <a:tcPr/>
                </a:tc>
              </a:tr>
            </a:tbl>
          </a:graphicData>
        </a:graphic>
      </p:graphicFrame>
    </p:spTree>
    <p:extLst>
      <p:ext uri="{BB962C8B-B14F-4D97-AF65-F5344CB8AC3E}">
        <p14:creationId xmlns:p14="http://schemas.microsoft.com/office/powerpoint/2010/main" val="1315348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Statistical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0854956"/>
              </p:ext>
            </p:extLst>
          </p:nvPr>
        </p:nvGraphicFramePr>
        <p:xfrm>
          <a:off x="691449" y="1905000"/>
          <a:ext cx="7690551" cy="4114800"/>
        </p:xfrm>
        <a:graphic>
          <a:graphicData uri="http://schemas.openxmlformats.org/drawingml/2006/table">
            <a:tbl>
              <a:tblPr>
                <a:tableStyleId>{5C22544A-7EE6-4342-B048-85BDC9FD1C3A}</a:tableStyleId>
              </a:tblPr>
              <a:tblGrid>
                <a:gridCol w="578813"/>
                <a:gridCol w="459781"/>
                <a:gridCol w="548993"/>
                <a:gridCol w="459781"/>
                <a:gridCol w="459781"/>
                <a:gridCol w="459781"/>
                <a:gridCol w="459781"/>
                <a:gridCol w="459781"/>
                <a:gridCol w="459781"/>
                <a:gridCol w="459781"/>
                <a:gridCol w="475793"/>
                <a:gridCol w="459781"/>
                <a:gridCol w="459781"/>
                <a:gridCol w="569580"/>
                <a:gridCol w="459781"/>
                <a:gridCol w="459781"/>
              </a:tblGrid>
              <a:tr h="257175">
                <a:tc>
                  <a:txBody>
                    <a:bodyPr/>
                    <a:lstStyle/>
                    <a:p>
                      <a:pPr algn="l" fontAlgn="b"/>
                      <a:r>
                        <a:rPr lang="en-US" sz="600" u="none" strike="noStrike" dirty="0">
                          <a:effectLst/>
                        </a:rPr>
                        <a:t> </a:t>
                      </a:r>
                      <a:endParaRPr lang="en-US" sz="6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Temp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Cond</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err="1">
                          <a:effectLst/>
                        </a:rPr>
                        <a:t>Ca</a:t>
                      </a:r>
                      <a:r>
                        <a:rPr lang="en-US" sz="1200" u="none" strike="noStrike" dirty="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K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Mg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Mn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Na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Cl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SO</a:t>
                      </a:r>
                      <a:r>
                        <a:rPr lang="en-US" sz="1200" u="none" strike="noStrike" baseline="-25000" dirty="0" smtClean="0">
                          <a:effectLst/>
                        </a:rPr>
                        <a:t>4</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HCO</a:t>
                      </a:r>
                      <a:r>
                        <a:rPr lang="en-US" sz="1200" u="none" strike="noStrike" baseline="-25000" dirty="0" smtClean="0">
                          <a:effectLst/>
                        </a:rPr>
                        <a:t>3</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F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Fe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As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O</a:t>
                      </a:r>
                      <a:r>
                        <a:rPr lang="en-US" sz="1200" u="none" strike="noStrike" baseline="-25000" dirty="0" smtClean="0">
                          <a:effectLst/>
                        </a:rPr>
                        <a:t>2</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pH </a:t>
                      </a:r>
                      <a:endParaRPr lang="en-US" sz="1200" b="0" i="0" u="none" strike="noStrike" dirty="0">
                        <a:solidFill>
                          <a:srgbClr val="000000"/>
                        </a:solidFill>
                        <a:effectLst/>
                        <a:latin typeface="Arial"/>
                      </a:endParaRPr>
                    </a:p>
                  </a:txBody>
                  <a:tcPr marL="6828" marR="6828" marT="6828" marB="0" anchor="b"/>
                </a:tc>
              </a:tr>
              <a:tr h="257175">
                <a:tc>
                  <a:txBody>
                    <a:bodyPr/>
                    <a:lstStyle/>
                    <a:p>
                      <a:pPr algn="l" fontAlgn="t"/>
                      <a:r>
                        <a:rPr lang="en-US" sz="1200" u="none" strike="noStrike" dirty="0">
                          <a:effectLst/>
                        </a:rPr>
                        <a:t>Temp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Cond</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dirty="0">
                          <a:effectLst/>
                        </a:rPr>
                        <a:t>-.088</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Ca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dirty="0">
                          <a:effectLst/>
                        </a:rPr>
                        <a:t>-.003</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.178</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K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-.015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.264</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.855</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Mg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-.131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.166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.552</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.500</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Mn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.057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.046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.133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.049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.302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Na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-.121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.210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.577</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.565</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.947</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effectLst/>
                        </a:rPr>
                        <a:t>.183</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Cl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-.121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.135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.493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.399</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.865</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.506</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.760</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SO</a:t>
                      </a:r>
                      <a:r>
                        <a:rPr lang="en-US" sz="1200" u="none" strike="noStrike" baseline="-25000" dirty="0" smtClean="0">
                          <a:effectLst/>
                        </a:rPr>
                        <a:t>4</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-.219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.121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.518</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a:effectLst/>
                        </a:rPr>
                        <a:t>.410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.891</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a:effectLst/>
                        </a:rPr>
                        <a:t>.220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.787</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.812</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HCO</a:t>
                      </a:r>
                      <a:r>
                        <a:rPr lang="en-US" sz="1200" u="none" strike="noStrike" baseline="-25000" dirty="0" smtClean="0">
                          <a:effectLst/>
                        </a:rPr>
                        <a:t>3</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.059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.038</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.033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.210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.165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.272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.172</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.161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F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-.041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-.042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-.086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-.198</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.040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.267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-.009</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.241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.065</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-.107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1.000</a:t>
                      </a: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Fe</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.144</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-.012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-.426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-.222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-.301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-.410</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-.427</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-.017</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-.169</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As</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.103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.025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.084</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.010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.074</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.316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.065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.243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.016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.022</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.338</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-.143</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smtClean="0">
                          <a:effectLst/>
                        </a:rPr>
                        <a:t>O</a:t>
                      </a:r>
                      <a:r>
                        <a:rPr lang="en-US" sz="1200" u="none" strike="noStrike" baseline="-25000" dirty="0" smtClean="0">
                          <a:effectLst/>
                        </a:rPr>
                        <a:t>2</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-.283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-.039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.150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.332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.208</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.167</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.345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.409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-.072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-.006</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-.497</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-.031</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c>
                  <a:txBody>
                    <a:bodyPr/>
                    <a:lstStyle/>
                    <a:p>
                      <a:pPr algn="r" fontAlgn="ctr"/>
                      <a:endParaRPr lang="en-US" sz="1200" b="0" i="0" u="none" strike="noStrike" dirty="0">
                        <a:solidFill>
                          <a:srgbClr val="000000"/>
                        </a:solidFill>
                        <a:effectLst/>
                        <a:latin typeface="Arial"/>
                      </a:endParaRPr>
                    </a:p>
                  </a:txBody>
                  <a:tcPr marL="6828" marR="6828" marT="6828" marB="0" anchor="ctr"/>
                </a:tc>
              </a:tr>
              <a:tr h="257175">
                <a:tc>
                  <a:txBody>
                    <a:bodyPr/>
                    <a:lstStyle/>
                    <a:p>
                      <a:pPr algn="l" fontAlgn="t"/>
                      <a:r>
                        <a:rPr lang="en-US" sz="1200" u="none" strike="noStrike" dirty="0">
                          <a:effectLst/>
                        </a:rPr>
                        <a:t>pH </a:t>
                      </a:r>
                      <a:endParaRPr lang="en-US" sz="1200" b="0" i="0" u="none" strike="noStrike" dirty="0">
                        <a:solidFill>
                          <a:srgbClr val="000000"/>
                        </a:solidFill>
                        <a:effectLst/>
                        <a:latin typeface="Arial"/>
                      </a:endParaRPr>
                    </a:p>
                  </a:txBody>
                  <a:tcPr marL="6828" marR="6828" marT="6828" marB="0"/>
                </a:tc>
                <a:tc>
                  <a:txBody>
                    <a:bodyPr/>
                    <a:lstStyle/>
                    <a:p>
                      <a:pPr algn="r" fontAlgn="ctr"/>
                      <a:r>
                        <a:rPr lang="en-US" sz="1200" u="none" strike="noStrike">
                          <a:effectLst/>
                        </a:rPr>
                        <a:t>.242</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-.184</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-.030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-.128</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.109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-.060</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.067</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-.049</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.145</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.021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a:effectLst/>
                        </a:rPr>
                        <a:t>.081</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solidFill>
                            <a:srgbClr val="FF0000"/>
                          </a:solidFill>
                          <a:effectLst/>
                        </a:rPr>
                        <a:t>-.521</a:t>
                      </a:r>
                      <a:endParaRPr lang="en-US" sz="1200" b="0" i="0" u="none" strike="noStrike" dirty="0">
                        <a:solidFill>
                          <a:srgbClr val="FF0000"/>
                        </a:solidFill>
                        <a:effectLst/>
                        <a:latin typeface="Arial"/>
                      </a:endParaRPr>
                    </a:p>
                  </a:txBody>
                  <a:tcPr marL="6828" marR="6828" marT="6828" marB="0" anchor="ctr"/>
                </a:tc>
                <a:tc>
                  <a:txBody>
                    <a:bodyPr/>
                    <a:lstStyle/>
                    <a:p>
                      <a:pPr algn="r" fontAlgn="ctr"/>
                      <a:r>
                        <a:rPr lang="en-US" sz="1200" u="none" strike="noStrike" dirty="0">
                          <a:effectLst/>
                        </a:rPr>
                        <a:t>-.138</a:t>
                      </a:r>
                      <a:endParaRPr lang="en-US" sz="1200" b="0" i="0" u="none" strike="noStrike" dirty="0">
                        <a:solidFill>
                          <a:srgbClr val="000000"/>
                        </a:solidFill>
                        <a:effectLst/>
                        <a:latin typeface="Arial"/>
                      </a:endParaRPr>
                    </a:p>
                  </a:txBody>
                  <a:tcPr marL="6828" marR="6828" marT="6828" marB="0" anchor="ctr"/>
                </a:tc>
                <a:tc>
                  <a:txBody>
                    <a:bodyPr/>
                    <a:lstStyle/>
                    <a:p>
                      <a:pPr algn="r" fontAlgn="ctr"/>
                      <a:r>
                        <a:rPr lang="en-US" sz="1200" u="none" strike="noStrike">
                          <a:effectLst/>
                        </a:rPr>
                        <a:t>.193</a:t>
                      </a:r>
                      <a:endParaRPr lang="en-US" sz="1200" b="0" i="0" u="none" strike="noStrike">
                        <a:solidFill>
                          <a:srgbClr val="000000"/>
                        </a:solidFill>
                        <a:effectLst/>
                        <a:latin typeface="Arial"/>
                      </a:endParaRPr>
                    </a:p>
                  </a:txBody>
                  <a:tcPr marL="6828" marR="6828" marT="6828" marB="0" anchor="ctr"/>
                </a:tc>
                <a:tc>
                  <a:txBody>
                    <a:bodyPr/>
                    <a:lstStyle/>
                    <a:p>
                      <a:pPr algn="r" fontAlgn="ctr"/>
                      <a:r>
                        <a:rPr lang="en-US" sz="1200" u="none" strike="noStrike" dirty="0">
                          <a:effectLst/>
                        </a:rPr>
                        <a:t>1.000</a:t>
                      </a:r>
                      <a:endParaRPr lang="en-US" sz="1200" b="0" i="0" u="none" strike="noStrike" dirty="0">
                        <a:solidFill>
                          <a:srgbClr val="000000"/>
                        </a:solidFill>
                        <a:effectLst/>
                        <a:latin typeface="Arial"/>
                      </a:endParaRPr>
                    </a:p>
                  </a:txBody>
                  <a:tcPr marL="6828" marR="6828" marT="6828" marB="0" anchor="ctr"/>
                </a:tc>
              </a:tr>
            </a:tbl>
          </a:graphicData>
        </a:graphic>
      </p:graphicFrame>
    </p:spTree>
    <p:extLst>
      <p:ext uri="{BB962C8B-B14F-4D97-AF65-F5344CB8AC3E}">
        <p14:creationId xmlns:p14="http://schemas.microsoft.com/office/powerpoint/2010/main" val="571070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34045672"/>
              </p:ext>
            </p:extLst>
          </p:nvPr>
        </p:nvGraphicFramePr>
        <p:xfrm>
          <a:off x="457200" y="1025428"/>
          <a:ext cx="8229599" cy="4613372"/>
        </p:xfrm>
        <a:graphic>
          <a:graphicData uri="http://schemas.openxmlformats.org/drawingml/2006/table">
            <a:tbl>
              <a:tblPr>
                <a:tableStyleId>{5C22544A-7EE6-4342-B048-85BDC9FD1C3A}</a:tableStyleId>
              </a:tblPr>
              <a:tblGrid>
                <a:gridCol w="623490"/>
                <a:gridCol w="569256"/>
                <a:gridCol w="454251"/>
                <a:gridCol w="548871"/>
                <a:gridCol w="454251"/>
                <a:gridCol w="454251"/>
                <a:gridCol w="454251"/>
                <a:gridCol w="454251"/>
                <a:gridCol w="454251"/>
                <a:gridCol w="454251"/>
                <a:gridCol w="454251"/>
                <a:gridCol w="467714"/>
                <a:gridCol w="454251"/>
                <a:gridCol w="454251"/>
                <a:gridCol w="569256"/>
                <a:gridCol w="454251"/>
                <a:gridCol w="454251"/>
              </a:tblGrid>
              <a:tr h="127337">
                <a:tc>
                  <a:txBody>
                    <a:bodyPr/>
                    <a:lstStyle/>
                    <a:p>
                      <a:pPr marL="38100" marR="38100">
                        <a:lnSpc>
                          <a:spcPts val="1600"/>
                        </a:lnSpc>
                        <a:spcBef>
                          <a:spcPts val="0"/>
                        </a:spcBef>
                        <a:spcAft>
                          <a:spcPts val="0"/>
                        </a:spcAft>
                      </a:pPr>
                      <a:endParaRPr lang="en-US" sz="1600" dirty="0">
                        <a:effectLst/>
                        <a:latin typeface="Calibri"/>
                        <a:ea typeface="Calibri"/>
                        <a:cs typeface="Times New Roman"/>
                      </a:endParaRPr>
                    </a:p>
                  </a:txBody>
                  <a:tcPr marL="0" marR="0" marT="0" marB="0"/>
                </a:tc>
                <a:tc>
                  <a:txBody>
                    <a:bodyPr/>
                    <a:lstStyle/>
                    <a:p>
                      <a:endParaRPr lang="en-US"/>
                    </a:p>
                  </a:txBody>
                  <a:tcPr marL="6828" marR="6828" marT="6828" marB="0" anchor="b"/>
                </a:tc>
                <a:tc>
                  <a:txBody>
                    <a:bodyPr/>
                    <a:lstStyle/>
                    <a:p>
                      <a:pPr algn="ctr" fontAlgn="b"/>
                      <a:r>
                        <a:rPr lang="en-US" sz="1200" u="none" strike="noStrike" dirty="0">
                          <a:effectLst/>
                        </a:rPr>
                        <a:t>Temp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Cond</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err="1">
                          <a:effectLst/>
                        </a:rPr>
                        <a:t>Ca</a:t>
                      </a:r>
                      <a:r>
                        <a:rPr lang="en-US" sz="1200" u="none" strike="noStrike" dirty="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K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Mg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Mn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Na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Cl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SO</a:t>
                      </a:r>
                      <a:r>
                        <a:rPr lang="en-US" sz="1200" u="none" strike="noStrike" baseline="-25000" dirty="0" smtClean="0">
                          <a:effectLst/>
                        </a:rPr>
                        <a:t>4</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HCO</a:t>
                      </a:r>
                      <a:r>
                        <a:rPr lang="en-US" sz="1200" u="none" strike="noStrike" baseline="-25000" dirty="0" smtClean="0">
                          <a:effectLst/>
                        </a:rPr>
                        <a:t>3</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F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Fe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As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smtClean="0">
                          <a:effectLst/>
                        </a:rPr>
                        <a:t>O</a:t>
                      </a:r>
                      <a:r>
                        <a:rPr lang="en-US" sz="1200" u="none" strike="noStrike" baseline="-25000" dirty="0" smtClean="0">
                          <a:effectLst/>
                        </a:rPr>
                        <a:t>2</a:t>
                      </a:r>
                      <a:r>
                        <a:rPr lang="en-US" sz="1200" u="none" strike="noStrike" dirty="0" smtClean="0">
                          <a:effectLst/>
                        </a:rPr>
                        <a:t> </a:t>
                      </a:r>
                      <a:endParaRPr lang="en-US" sz="1200" b="0" i="0" u="none" strike="noStrike" dirty="0">
                        <a:solidFill>
                          <a:srgbClr val="000000"/>
                        </a:solidFill>
                        <a:effectLst/>
                        <a:latin typeface="Arial"/>
                      </a:endParaRPr>
                    </a:p>
                  </a:txBody>
                  <a:tcPr marL="6828" marR="6828" marT="6828" marB="0" anchor="b"/>
                </a:tc>
                <a:tc>
                  <a:txBody>
                    <a:bodyPr/>
                    <a:lstStyle/>
                    <a:p>
                      <a:pPr algn="ctr" fontAlgn="b"/>
                      <a:r>
                        <a:rPr lang="en-US" sz="1200" u="none" strike="noStrike" dirty="0">
                          <a:effectLst/>
                        </a:rPr>
                        <a:t>pH </a:t>
                      </a:r>
                      <a:endParaRPr lang="en-US" sz="1200" b="0" i="0" u="none" strike="noStrike" dirty="0">
                        <a:solidFill>
                          <a:srgbClr val="000000"/>
                        </a:solidFill>
                        <a:effectLst/>
                        <a:latin typeface="Arial"/>
                      </a:endParaRPr>
                    </a:p>
                  </a:txBody>
                  <a:tcPr marL="6828" marR="6828" marT="6828" marB="0" anchor="b"/>
                </a:tc>
              </a:tr>
              <a:tr h="127337">
                <a:tc>
                  <a:txBody>
                    <a:bodyPr/>
                    <a:lstStyle/>
                    <a:p>
                      <a:pPr marL="38100" marR="38100">
                        <a:lnSpc>
                          <a:spcPts val="1600"/>
                        </a:lnSpc>
                        <a:spcBef>
                          <a:spcPts val="0"/>
                        </a:spcBef>
                        <a:spcAft>
                          <a:spcPts val="0"/>
                        </a:spcAft>
                      </a:pPr>
                      <a:r>
                        <a:rPr lang="en-US" sz="1200" dirty="0">
                          <a:effectLst/>
                        </a:rPr>
                        <a:t>Sig. (1-tailed)</a:t>
                      </a:r>
                      <a:endParaRPr lang="en-US" sz="1600" dirty="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Temp</a:t>
                      </a:r>
                      <a:endParaRPr lang="en-US" sz="1600" dirty="0">
                        <a:effectLst/>
                        <a:latin typeface="Calibri"/>
                        <a:ea typeface="Calibri"/>
                        <a:cs typeface="Times New Roman"/>
                      </a:endParaRPr>
                    </a:p>
                  </a:txBody>
                  <a:tcPr marL="0" marR="0" marT="0" marB="0"/>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Cond.</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dirty="0">
                          <a:effectLst/>
                        </a:rPr>
                        <a:t>.230</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err="1">
                          <a:effectLst/>
                        </a:rPr>
                        <a:t>Ca</a:t>
                      </a:r>
                      <a:r>
                        <a:rPr lang="en-US" sz="1200" dirty="0">
                          <a:effectLst/>
                        </a:rPr>
                        <a:t> </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.490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.068</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a:effectLst/>
                        </a:rPr>
                        <a:t>K </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.450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chemeClr val="bg1"/>
                          </a:solidFill>
                          <a:effectLst/>
                        </a:rPr>
                        <a:t>.012</a:t>
                      </a:r>
                      <a:endParaRPr lang="en-US" sz="1600" dirty="0">
                        <a:solidFill>
                          <a:schemeClr val="bg1"/>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Mg</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.137</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chemeClr val="bg1"/>
                          </a:solidFill>
                          <a:effectLst/>
                        </a:rPr>
                        <a:t>.082</a:t>
                      </a:r>
                      <a:endParaRPr lang="en-US" sz="1600" dirty="0">
                        <a:solidFill>
                          <a:schemeClr val="bg1"/>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Mn</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.318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.351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.132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.341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.005</a:t>
                      </a:r>
                      <a:endParaRPr lang="en-US" sz="16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Na</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.156</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chemeClr val="bg1"/>
                          </a:solidFill>
                          <a:effectLst/>
                        </a:rPr>
                        <a:t>.038</a:t>
                      </a:r>
                      <a:endParaRPr lang="en-US" sz="1600" dirty="0">
                        <a:solidFill>
                          <a:schemeClr val="bg1"/>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.062</a:t>
                      </a:r>
                      <a:endParaRPr lang="en-US" sz="16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err="1">
                          <a:effectLst/>
                        </a:rPr>
                        <a:t>Cl</a:t>
                      </a:r>
                      <a:r>
                        <a:rPr lang="en-US" sz="1200" dirty="0">
                          <a:effectLst/>
                        </a:rPr>
                        <a:t> </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.155</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.129</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SO</a:t>
                      </a:r>
                      <a:r>
                        <a:rPr lang="en-US" sz="1200" baseline="-25000" dirty="0" smtClean="0">
                          <a:effectLst/>
                        </a:rPr>
                        <a:t>4</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.032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chemeClr val="bg1"/>
                          </a:solidFill>
                          <a:effectLst/>
                        </a:rPr>
                        <a:t>.155</a:t>
                      </a:r>
                      <a:endParaRPr lang="en-US" sz="1600" dirty="0">
                        <a:solidFill>
                          <a:schemeClr val="bg1"/>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.000</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.032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HCO</a:t>
                      </a:r>
                      <a:r>
                        <a:rPr lang="en-US" sz="1200" baseline="-25000" dirty="0" smtClean="0">
                          <a:effectLst/>
                        </a:rPr>
                        <a:t>3</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.312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.375</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.393</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.280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.038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.082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.010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.074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.088</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a:effectLst/>
                        </a:rPr>
                        <a:t>F </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.367</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.362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.237</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.048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.370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.012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.472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.021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.294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.185</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Fe</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.114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.460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.260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.274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.030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.005</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.443</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.077</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As</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.194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.416</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.242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.466</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.268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.003</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.293</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.020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.448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.427</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.115</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r>
              <a:tr h="127337">
                <a:tc>
                  <a:txBody>
                    <a:bodyPr/>
                    <a:lstStyle/>
                    <a:p>
                      <a:pPr marL="0" marR="0">
                        <a:lnSpc>
                          <a:spcPct val="115000"/>
                        </a:lnSpc>
                        <a:spcBef>
                          <a:spcPts val="0"/>
                        </a:spcBef>
                        <a:spcAft>
                          <a:spcPts val="0"/>
                        </a:spcAft>
                      </a:pPr>
                      <a:r>
                        <a:rPr lang="en-US" sz="1200">
                          <a:effectLst/>
                        </a:rPr>
                        <a:t> </a:t>
                      </a:r>
                      <a:endParaRPr lang="en-US" sz="160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latin typeface="+mn-lt"/>
                          <a:ea typeface="+mn-ea"/>
                          <a:cs typeface="+mn-cs"/>
                        </a:rPr>
                        <a:t>O</a:t>
                      </a:r>
                      <a:r>
                        <a:rPr lang="en-US" sz="1200" baseline="-25000" dirty="0" smtClean="0">
                          <a:effectLst/>
                          <a:latin typeface="+mn-lt"/>
                          <a:ea typeface="+mn-ea"/>
                          <a:cs typeface="+mn-cs"/>
                        </a:rPr>
                        <a:t>2</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.008</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.374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.104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.260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.040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.081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.273</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.480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.399</a:t>
                      </a:r>
                      <a:endParaRPr lang="en-US" sz="16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nchor="ctr"/>
                </a:tc>
              </a:tr>
              <a:tr h="128619">
                <a:tc>
                  <a:txBody>
                    <a:bodyPr/>
                    <a:lstStyle/>
                    <a:p>
                      <a:pPr marL="0" marR="0">
                        <a:lnSpc>
                          <a:spcPct val="115000"/>
                        </a:lnSpc>
                        <a:spcBef>
                          <a:spcPts val="0"/>
                        </a:spcBef>
                        <a:spcAft>
                          <a:spcPts val="0"/>
                        </a:spcAft>
                      </a:pPr>
                      <a:r>
                        <a:rPr lang="en-US" sz="1200" dirty="0">
                          <a:effectLst/>
                        </a:rPr>
                        <a:t> </a:t>
                      </a:r>
                      <a:endParaRPr lang="en-US" sz="1600" dirty="0">
                        <a:effectLst/>
                        <a:latin typeface="Calibri"/>
                        <a:ea typeface="Calibri"/>
                        <a:cs typeface="Times New Roman"/>
                      </a:endParaRPr>
                    </a:p>
                  </a:txBody>
                  <a:tcPr marL="0" marR="0" marT="0" marB="0"/>
                </a:tc>
                <a:tc>
                  <a:txBody>
                    <a:bodyPr/>
                    <a:lstStyle/>
                    <a:p>
                      <a:pPr marL="38100" marR="38100">
                        <a:lnSpc>
                          <a:spcPts val="1600"/>
                        </a:lnSpc>
                        <a:spcBef>
                          <a:spcPts val="0"/>
                        </a:spcBef>
                        <a:spcAft>
                          <a:spcPts val="0"/>
                        </a:spcAft>
                      </a:pPr>
                      <a:r>
                        <a:rPr lang="en-US" sz="1200" dirty="0" smtClean="0">
                          <a:effectLst/>
                        </a:rPr>
                        <a:t>pH</a:t>
                      </a:r>
                      <a:endParaRPr lang="en-US" sz="1600" dirty="0">
                        <a:effectLst/>
                        <a:latin typeface="Calibri"/>
                        <a:ea typeface="Calibri"/>
                        <a:cs typeface="Times New Roman"/>
                      </a:endParaRPr>
                    </a:p>
                  </a:txBody>
                  <a:tcPr marL="0" marR="0" marT="0" marB="0"/>
                </a:tc>
                <a:tc>
                  <a:txBody>
                    <a:bodyPr/>
                    <a:lstStyle/>
                    <a:p>
                      <a:pPr marL="38100" marR="38100" algn="r">
                        <a:lnSpc>
                          <a:spcPts val="1600"/>
                        </a:lnSpc>
                        <a:spcBef>
                          <a:spcPts val="0"/>
                        </a:spcBef>
                        <a:spcAft>
                          <a:spcPts val="0"/>
                        </a:spcAft>
                      </a:pPr>
                      <a:r>
                        <a:rPr lang="en-US" sz="1200">
                          <a:effectLst/>
                        </a:rPr>
                        <a:t>.020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.061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.400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.143</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.181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.310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.287</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.342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.112</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.431</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.250</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dirty="0">
                          <a:solidFill>
                            <a:srgbClr val="FF0000"/>
                          </a:solidFill>
                          <a:effectLst/>
                        </a:rPr>
                        <a:t>.000</a:t>
                      </a:r>
                      <a:endParaRPr lang="en-US" sz="1600" dirty="0">
                        <a:solidFill>
                          <a:srgbClr val="FF0000"/>
                        </a:solidFill>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.124</a:t>
                      </a:r>
                      <a:endParaRPr lang="en-US" sz="1600">
                        <a:effectLst/>
                        <a:latin typeface="Calibri"/>
                        <a:ea typeface="Calibri"/>
                        <a:cs typeface="Times New Roman"/>
                      </a:endParaRPr>
                    </a:p>
                  </a:txBody>
                  <a:tcPr marL="0" marR="0" marT="0" marB="0" anchor="ctr"/>
                </a:tc>
                <a:tc>
                  <a:txBody>
                    <a:bodyPr/>
                    <a:lstStyle/>
                    <a:p>
                      <a:pPr marL="38100" marR="38100" algn="r">
                        <a:lnSpc>
                          <a:spcPts val="1600"/>
                        </a:lnSpc>
                        <a:spcBef>
                          <a:spcPts val="0"/>
                        </a:spcBef>
                        <a:spcAft>
                          <a:spcPts val="0"/>
                        </a:spcAft>
                      </a:pPr>
                      <a:r>
                        <a:rPr lang="en-US" sz="1200">
                          <a:effectLst/>
                        </a:rPr>
                        <a:t>.052</a:t>
                      </a:r>
                      <a:endParaRPr lang="en-US" sz="16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0" marR="0" marT="0" marB="0" anchor="ctr"/>
                </a:tc>
              </a:tr>
            </a:tbl>
          </a:graphicData>
        </a:graphic>
      </p:graphicFrame>
    </p:spTree>
    <p:extLst>
      <p:ext uri="{BB962C8B-B14F-4D97-AF65-F5344CB8AC3E}">
        <p14:creationId xmlns:p14="http://schemas.microsoft.com/office/powerpoint/2010/main" val="11770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044" y="382518"/>
            <a:ext cx="6057912" cy="6092964"/>
          </a:xfrm>
          <a:prstGeom prst="rect">
            <a:avLst/>
          </a:prstGeom>
        </p:spPr>
      </p:pic>
    </p:spTree>
    <p:extLst>
      <p:ext uri="{BB962C8B-B14F-4D97-AF65-F5344CB8AC3E}">
        <p14:creationId xmlns:p14="http://schemas.microsoft.com/office/powerpoint/2010/main" val="28097850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854" y="382518"/>
            <a:ext cx="5288291" cy="6092964"/>
          </a:xfrm>
          <a:prstGeom prst="rect">
            <a:avLst/>
          </a:prstGeom>
        </p:spPr>
      </p:pic>
    </p:spTree>
    <p:extLst>
      <p:ext uri="{BB962C8B-B14F-4D97-AF65-F5344CB8AC3E}">
        <p14:creationId xmlns:p14="http://schemas.microsoft.com/office/powerpoint/2010/main" val="1689706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Research</a:t>
            </a:r>
            <a:endParaRPr lang="en-US" dirty="0"/>
          </a:p>
        </p:txBody>
      </p:sp>
      <p:pic>
        <p:nvPicPr>
          <p:cNvPr id="4" name="Content Placeholder 3" descr="hydro conceptual model.JPG"/>
          <p:cNvPicPr>
            <a:picLocks noGrp="1" noChangeAspect="1"/>
          </p:cNvPicPr>
          <p:nvPr>
            <p:ph idx="1"/>
          </p:nvPr>
        </p:nvPicPr>
        <p:blipFill>
          <a:blip r:embed="rId3">
            <a:extLst>
              <a:ext uri="{28A0092B-C50C-407E-A947-70E740481C1C}">
                <a14:useLocalDpi xmlns:a14="http://schemas.microsoft.com/office/drawing/2010/main" val="0"/>
              </a:ext>
            </a:extLst>
          </a:blip>
          <a:srcRect t="6908" b="6908"/>
          <a:stretch>
            <a:fillRect/>
          </a:stretch>
        </p:blipFill>
        <p:spPr>
          <a:xfrm>
            <a:off x="457201" y="1646238"/>
            <a:ext cx="4648200" cy="2556510"/>
          </a:xfrm>
        </p:spPr>
      </p:pic>
      <p:sp>
        <p:nvSpPr>
          <p:cNvPr id="7" name="TextBox 6"/>
          <p:cNvSpPr txBox="1"/>
          <p:nvPr/>
        </p:nvSpPr>
        <p:spPr>
          <a:xfrm>
            <a:off x="457200" y="3886200"/>
            <a:ext cx="2402596" cy="369332"/>
          </a:xfrm>
          <a:prstGeom prst="rect">
            <a:avLst/>
          </a:prstGeom>
          <a:noFill/>
        </p:spPr>
        <p:txBody>
          <a:bodyPr wrap="none" rtlCol="0">
            <a:spAutoFit/>
          </a:bodyPr>
          <a:lstStyle/>
          <a:p>
            <a:r>
              <a:rPr lang="en-US" dirty="0" smtClean="0">
                <a:solidFill>
                  <a:srgbClr val="0D0D0D"/>
                </a:solidFill>
              </a:rPr>
              <a:t>Balistrieri et al., 2006</a:t>
            </a:r>
            <a:endParaRPr lang="en-US" dirty="0">
              <a:solidFill>
                <a:srgbClr val="0D0D0D"/>
              </a:solidFill>
            </a:endParaRPr>
          </a:p>
        </p:txBody>
      </p:sp>
      <p:pic>
        <p:nvPicPr>
          <p:cNvPr id="8" name="Picture 7" descr="pitlake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267200"/>
            <a:ext cx="6350000" cy="2451100"/>
          </a:xfrm>
          <a:prstGeom prst="rect">
            <a:avLst/>
          </a:prstGeom>
        </p:spPr>
      </p:pic>
      <p:pic>
        <p:nvPicPr>
          <p:cNvPr id="10" name="Picture 9" descr="conceptual_modell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905000"/>
            <a:ext cx="4114800" cy="3086100"/>
          </a:xfrm>
          <a:prstGeom prst="rect">
            <a:avLst/>
          </a:prstGeom>
        </p:spPr>
      </p:pic>
      <p:sp>
        <p:nvSpPr>
          <p:cNvPr id="11" name="Rectangle 10"/>
          <p:cNvSpPr/>
          <p:nvPr/>
        </p:nvSpPr>
        <p:spPr>
          <a:xfrm>
            <a:off x="6477000" y="4495800"/>
            <a:ext cx="2457937" cy="369332"/>
          </a:xfrm>
          <a:prstGeom prst="rect">
            <a:avLst/>
          </a:prstGeom>
        </p:spPr>
        <p:txBody>
          <a:bodyPr wrap="none">
            <a:spAutoFit/>
          </a:bodyPr>
          <a:lstStyle/>
          <a:p>
            <a:r>
              <a:rPr lang="en-US" dirty="0">
                <a:solidFill>
                  <a:srgbClr val="0D0D0D"/>
                </a:solidFill>
              </a:rPr>
              <a:t>members.iinet.net.au</a:t>
            </a:r>
          </a:p>
        </p:txBody>
      </p:sp>
      <p:sp>
        <p:nvSpPr>
          <p:cNvPr id="12" name="TextBox 11"/>
          <p:cNvSpPr txBox="1"/>
          <p:nvPr/>
        </p:nvSpPr>
        <p:spPr>
          <a:xfrm>
            <a:off x="5029200" y="6412468"/>
            <a:ext cx="2016873" cy="369332"/>
          </a:xfrm>
          <a:prstGeom prst="rect">
            <a:avLst/>
          </a:prstGeom>
          <a:noFill/>
        </p:spPr>
        <p:txBody>
          <a:bodyPr wrap="none" rtlCol="0">
            <a:spAutoFit/>
          </a:bodyPr>
          <a:lstStyle/>
          <a:p>
            <a:r>
              <a:rPr lang="en-US" dirty="0" smtClean="0">
                <a:solidFill>
                  <a:srgbClr val="0D0D0D"/>
                </a:solidFill>
              </a:rPr>
              <a:t>www.hgcinc.com</a:t>
            </a:r>
            <a:endParaRPr lang="en-US" dirty="0">
              <a:solidFill>
                <a:srgbClr val="0D0D0D"/>
              </a:solidFill>
            </a:endParaRPr>
          </a:p>
        </p:txBody>
      </p:sp>
    </p:spTree>
    <p:extLst>
      <p:ext uri="{BB962C8B-B14F-4D97-AF65-F5344CB8AC3E}">
        <p14:creationId xmlns:p14="http://schemas.microsoft.com/office/powerpoint/2010/main" val="3369099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Hypotheses</a:t>
            </a:r>
            <a:endParaRPr lang="en-US" dirty="0"/>
          </a:p>
        </p:txBody>
      </p:sp>
      <p:sp>
        <p:nvSpPr>
          <p:cNvPr id="3" name="Content Placeholder 2"/>
          <p:cNvSpPr>
            <a:spLocks noGrp="1"/>
          </p:cNvSpPr>
          <p:nvPr>
            <p:ph idx="1"/>
          </p:nvPr>
        </p:nvSpPr>
        <p:spPr/>
        <p:txBody>
          <a:bodyPr/>
          <a:lstStyle/>
          <a:p>
            <a:r>
              <a:rPr lang="en-US" dirty="0" smtClean="0"/>
              <a:t>Dissolved concentrations of manganese and iron are controlled by mineral equilibria</a:t>
            </a:r>
          </a:p>
          <a:p>
            <a:endParaRPr lang="en-US" dirty="0" smtClean="0"/>
          </a:p>
          <a:p>
            <a:r>
              <a:rPr lang="en-US" dirty="0" smtClean="0"/>
              <a:t>Dissolved concentrations of arsenic are partially controlled by adsorption</a:t>
            </a:r>
            <a:endParaRPr lang="en-US" dirty="0"/>
          </a:p>
        </p:txBody>
      </p:sp>
    </p:spTree>
    <p:extLst>
      <p:ext uri="{BB962C8B-B14F-4D97-AF65-F5344CB8AC3E}">
        <p14:creationId xmlns:p14="http://schemas.microsoft.com/office/powerpoint/2010/main" val="837433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Previous Study</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1371600"/>
            <a:ext cx="6601061" cy="4590393"/>
          </a:xfrm>
        </p:spPr>
      </p:pic>
      <p:sp>
        <p:nvSpPr>
          <p:cNvPr id="3" name="TextBox 2"/>
          <p:cNvSpPr txBox="1"/>
          <p:nvPr/>
        </p:nvSpPr>
        <p:spPr>
          <a:xfrm>
            <a:off x="1371600" y="5562600"/>
            <a:ext cx="2400401" cy="369332"/>
          </a:xfrm>
          <a:prstGeom prst="rect">
            <a:avLst/>
          </a:prstGeom>
          <a:noFill/>
        </p:spPr>
        <p:txBody>
          <a:bodyPr wrap="none" rtlCol="0">
            <a:spAutoFit/>
          </a:bodyPr>
          <a:lstStyle/>
          <a:p>
            <a:r>
              <a:rPr lang="en-US" dirty="0" smtClean="0">
                <a:solidFill>
                  <a:schemeClr val="bg1"/>
                </a:solidFill>
              </a:rPr>
              <a:t>Balistrieri et al., 2006</a:t>
            </a:r>
            <a:endParaRPr lang="en-US"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1143000"/>
            <a:ext cx="5606361" cy="5638800"/>
          </a:xfrm>
          <a:prstGeom prst="rect">
            <a:avLst/>
          </a:prstGeom>
        </p:spPr>
      </p:pic>
    </p:spTree>
    <p:extLst>
      <p:ext uri="{BB962C8B-B14F-4D97-AF65-F5344CB8AC3E}">
        <p14:creationId xmlns:p14="http://schemas.microsoft.com/office/powerpoint/2010/main" val="17085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onceptual model_interv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8787170" cy="6665333"/>
          </a:xfrm>
          <a:prstGeom prst="rect">
            <a:avLst/>
          </a:prstGeom>
        </p:spPr>
      </p:pic>
    </p:spTree>
    <p:extLst>
      <p:ext uri="{BB962C8B-B14F-4D97-AF65-F5344CB8AC3E}">
        <p14:creationId xmlns:p14="http://schemas.microsoft.com/office/powerpoint/2010/main" val="3697030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Methods</a:t>
            </a:r>
            <a:endParaRPr lang="en-US" dirty="0"/>
          </a:p>
        </p:txBody>
      </p:sp>
      <p:sp>
        <p:nvSpPr>
          <p:cNvPr id="3" name="Content Placeholder 2"/>
          <p:cNvSpPr>
            <a:spLocks noGrp="1"/>
          </p:cNvSpPr>
          <p:nvPr>
            <p:ph idx="1"/>
          </p:nvPr>
        </p:nvSpPr>
        <p:spPr/>
        <p:txBody>
          <a:bodyPr>
            <a:normAutofit lnSpcReduction="10000"/>
          </a:bodyPr>
          <a:lstStyle/>
          <a:p>
            <a:r>
              <a:rPr lang="en-US" dirty="0" smtClean="0"/>
              <a:t>Statistics </a:t>
            </a:r>
          </a:p>
          <a:p>
            <a:pPr lvl="1"/>
            <a:r>
              <a:rPr lang="en-US" dirty="0" smtClean="0"/>
              <a:t>SPSS</a:t>
            </a:r>
          </a:p>
          <a:p>
            <a:pPr lvl="1"/>
            <a:r>
              <a:rPr lang="en-US" dirty="0" smtClean="0"/>
              <a:t>Correlations analysis</a:t>
            </a:r>
          </a:p>
          <a:p>
            <a:pPr lvl="1"/>
            <a:r>
              <a:rPr lang="en-US" dirty="0" smtClean="0"/>
              <a:t>Principal component analysis (PCA)</a:t>
            </a:r>
          </a:p>
          <a:p>
            <a:endParaRPr lang="en-US" dirty="0"/>
          </a:p>
          <a:p>
            <a:r>
              <a:rPr lang="en-US" dirty="0" smtClean="0"/>
              <a:t>Geochemical Modeling </a:t>
            </a:r>
          </a:p>
          <a:p>
            <a:pPr lvl="1"/>
            <a:r>
              <a:rPr lang="en-US" dirty="0" smtClean="0"/>
              <a:t>EQ3/6 and Visual MINTEQ</a:t>
            </a:r>
          </a:p>
          <a:p>
            <a:pPr lvl="1"/>
            <a:r>
              <a:rPr lang="en-US" dirty="0" smtClean="0"/>
              <a:t>Fluid mixing</a:t>
            </a:r>
          </a:p>
          <a:p>
            <a:pPr lvl="1"/>
            <a:r>
              <a:rPr lang="en-US" dirty="0" smtClean="0"/>
              <a:t>Mineral precipitation/dissolution</a:t>
            </a:r>
          </a:p>
          <a:p>
            <a:pPr lvl="1"/>
            <a:r>
              <a:rPr lang="en-US" dirty="0" smtClean="0"/>
              <a:t>Adsorption</a:t>
            </a:r>
            <a:endParaRPr lang="en-US" dirty="0"/>
          </a:p>
        </p:txBody>
      </p:sp>
    </p:spTree>
    <p:extLst>
      <p:ext uri="{BB962C8B-B14F-4D97-AF65-F5344CB8AC3E}">
        <p14:creationId xmlns:p14="http://schemas.microsoft.com/office/powerpoint/2010/main" val="305490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62" y="609600"/>
            <a:ext cx="7564138" cy="5943855"/>
          </a:xfrm>
          <a:prstGeom prst="rect">
            <a:avLst/>
          </a:prstGeom>
        </p:spPr>
      </p:pic>
      <p:sp>
        <p:nvSpPr>
          <p:cNvPr id="3" name="TextBox 2"/>
          <p:cNvSpPr txBox="1"/>
          <p:nvPr/>
        </p:nvSpPr>
        <p:spPr>
          <a:xfrm>
            <a:off x="762000" y="0"/>
            <a:ext cx="7696200" cy="584775"/>
          </a:xfrm>
          <a:prstGeom prst="rect">
            <a:avLst/>
          </a:prstGeom>
          <a:noFill/>
        </p:spPr>
        <p:txBody>
          <a:bodyPr wrap="square" rtlCol="0">
            <a:spAutoFit/>
          </a:bodyPr>
          <a:lstStyle/>
          <a:p>
            <a:pPr algn="ctr"/>
            <a:r>
              <a:rPr lang="en-US" sz="3200" dirty="0" smtClean="0"/>
              <a:t>Principal Components Analysis Results</a:t>
            </a:r>
            <a:endParaRPr lang="en-US" sz="3200" dirty="0"/>
          </a:p>
        </p:txBody>
      </p:sp>
    </p:spTree>
    <p:extLst>
      <p:ext uri="{BB962C8B-B14F-4D97-AF65-F5344CB8AC3E}">
        <p14:creationId xmlns:p14="http://schemas.microsoft.com/office/powerpoint/2010/main" val="1574835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dirty="0" smtClean="0"/>
              <a:t>Fluid Mixing</a:t>
            </a:r>
            <a:endParaRPr lang="en-US" dirty="0"/>
          </a:p>
        </p:txBody>
      </p:sp>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0200" y="1828800"/>
            <a:ext cx="5943600" cy="4133193"/>
          </a:xfrm>
        </p:spPr>
      </p:pic>
      <p:sp>
        <p:nvSpPr>
          <p:cNvPr id="6" name="TextBox 5"/>
          <p:cNvSpPr txBox="1"/>
          <p:nvPr/>
        </p:nvSpPr>
        <p:spPr>
          <a:xfrm>
            <a:off x="1676400" y="5562600"/>
            <a:ext cx="2400401" cy="369332"/>
          </a:xfrm>
          <a:prstGeom prst="rect">
            <a:avLst/>
          </a:prstGeom>
          <a:noFill/>
        </p:spPr>
        <p:txBody>
          <a:bodyPr wrap="none" rtlCol="0">
            <a:spAutoFit/>
          </a:bodyPr>
          <a:lstStyle/>
          <a:p>
            <a:r>
              <a:rPr lang="en-US" dirty="0" smtClean="0">
                <a:solidFill>
                  <a:schemeClr val="bg1"/>
                </a:solidFill>
              </a:rPr>
              <a:t>Balistrieri et al., 2006</a:t>
            </a:r>
            <a:endParaRPr lang="en-US" dirty="0">
              <a:solidFill>
                <a:schemeClr val="bg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756" y="1283713"/>
            <a:ext cx="5333244" cy="5362457"/>
          </a:xfrm>
          <a:prstGeom prst="rect">
            <a:avLst/>
          </a:prstGeom>
        </p:spPr>
      </p:pic>
    </p:spTree>
    <p:extLst>
      <p:ext uri="{BB962C8B-B14F-4D97-AF65-F5344CB8AC3E}">
        <p14:creationId xmlns:p14="http://schemas.microsoft.com/office/powerpoint/2010/main" val="332471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830" y="685800"/>
            <a:ext cx="5896970" cy="6010663"/>
          </a:xfrm>
          <a:prstGeom prst="rect">
            <a:avLst/>
          </a:prstGeom>
        </p:spPr>
      </p:pic>
      <p:sp>
        <p:nvSpPr>
          <p:cNvPr id="4" name="TextBox 3"/>
          <p:cNvSpPr txBox="1"/>
          <p:nvPr/>
        </p:nvSpPr>
        <p:spPr>
          <a:xfrm>
            <a:off x="1752600" y="0"/>
            <a:ext cx="5562600" cy="584775"/>
          </a:xfrm>
          <a:prstGeom prst="rect">
            <a:avLst/>
          </a:prstGeom>
          <a:noFill/>
        </p:spPr>
        <p:txBody>
          <a:bodyPr wrap="square" rtlCol="0">
            <a:spAutoFit/>
          </a:bodyPr>
          <a:lstStyle/>
          <a:p>
            <a:pPr algn="ctr"/>
            <a:r>
              <a:rPr lang="en-US" sz="3200" dirty="0" smtClean="0"/>
              <a:t>Manganese Time Series</a:t>
            </a:r>
            <a:endParaRPr lang="en-US" sz="3200" dirty="0"/>
          </a:p>
        </p:txBody>
      </p:sp>
    </p:spTree>
    <p:extLst>
      <p:ext uri="{BB962C8B-B14F-4D97-AF65-F5344CB8AC3E}">
        <p14:creationId xmlns:p14="http://schemas.microsoft.com/office/powerpoint/2010/main" val="36676323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Foundry</Template>
  <TotalTime>4202</TotalTime>
  <Words>3196</Words>
  <Application>Microsoft Office PowerPoint</Application>
  <PresentationFormat>On-screen Show (4:3)</PresentationFormat>
  <Paragraphs>978</Paragraphs>
  <Slides>39</Slides>
  <Notes>29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Foundry</vt:lpstr>
      <vt:lpstr>Geochemical Modeling and Principal Component Analysis of the Dexter Pit Lake, Tuscarora, Nevada</vt:lpstr>
      <vt:lpstr>Outline for Today</vt:lpstr>
      <vt:lpstr>PowerPoint Presentation</vt:lpstr>
      <vt:lpstr>Previous Study</vt:lpstr>
      <vt:lpstr>PowerPoint Presentation</vt:lpstr>
      <vt:lpstr>Methods</vt:lpstr>
      <vt:lpstr>PowerPoint Presentation</vt:lpstr>
      <vt:lpstr>Fluid Mixing</vt:lpstr>
      <vt:lpstr>PowerPoint Presentation</vt:lpstr>
      <vt:lpstr>PowerPoint Presentation</vt:lpstr>
      <vt:lpstr>PowerPoint Presentation</vt:lpstr>
      <vt:lpstr>PowerPoint Presentation</vt:lpstr>
      <vt:lpstr>PowerPoint Presentation</vt:lpstr>
      <vt:lpstr>Conclusions</vt:lpstr>
      <vt:lpstr>PowerPoint Presentation</vt:lpstr>
      <vt:lpstr>References</vt:lpstr>
      <vt:lpstr>Dexter Pit Lake</vt:lpstr>
      <vt:lpstr>PowerPoint Presentation</vt:lpstr>
      <vt:lpstr>Pit Lakes</vt:lpstr>
      <vt:lpstr>PowerPoint Presentation</vt:lpstr>
      <vt:lpstr>Previous Study</vt:lpstr>
      <vt:lpstr>PowerPoint Presentation</vt:lpstr>
      <vt:lpstr>Arsenic Geochemistry</vt:lpstr>
      <vt:lpstr>PowerPoint Presentation</vt:lpstr>
      <vt:lpstr>Redox Sensitive Speciation</vt:lpstr>
      <vt:lpstr>PowerPoint Presentation</vt:lpstr>
      <vt:lpstr>PowerPoint Presentation</vt:lpstr>
      <vt:lpstr>PowerPoint Presentation</vt:lpstr>
      <vt:lpstr>PowerPoint Presentation</vt:lpstr>
      <vt:lpstr>PowerPoint Presentation</vt:lpstr>
      <vt:lpstr>Arsenic Complexation</vt:lpstr>
      <vt:lpstr>PowerPoint Presentation</vt:lpstr>
      <vt:lpstr>Precipitant Mass</vt:lpstr>
      <vt:lpstr>Statistical Results</vt:lpstr>
      <vt:lpstr>PowerPoint Presentation</vt:lpstr>
      <vt:lpstr>PowerPoint Presentation</vt:lpstr>
      <vt:lpstr>PowerPoint Presentation</vt:lpstr>
      <vt:lpstr>Current Research</vt:lpstr>
      <vt:lpstr>Hypotheses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Arsenic Geochemistry of the Dexter Pit Lake, Tuscarora, Nevada</dc:title>
  <dc:creator>Connor Newman</dc:creator>
  <cp:lastModifiedBy>Connor Newman</cp:lastModifiedBy>
  <cp:revision>127</cp:revision>
  <dcterms:created xsi:type="dcterms:W3CDTF">2014-03-25T22:23:05Z</dcterms:created>
  <dcterms:modified xsi:type="dcterms:W3CDTF">2014-05-13T15:34:22Z</dcterms:modified>
</cp:coreProperties>
</file>