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32"/>
  </p:handoutMasterIdLst>
  <p:sldIdLst>
    <p:sldId id="256" r:id="rId3"/>
    <p:sldId id="265" r:id="rId4"/>
    <p:sldId id="272" r:id="rId5"/>
    <p:sldId id="277" r:id="rId6"/>
    <p:sldId id="274" r:id="rId7"/>
    <p:sldId id="258" r:id="rId8"/>
    <p:sldId id="264" r:id="rId9"/>
    <p:sldId id="283" r:id="rId10"/>
    <p:sldId id="292" r:id="rId11"/>
    <p:sldId id="267" r:id="rId12"/>
    <p:sldId id="290" r:id="rId13"/>
    <p:sldId id="262" r:id="rId14"/>
    <p:sldId id="263" r:id="rId15"/>
    <p:sldId id="284" r:id="rId16"/>
    <p:sldId id="269" r:id="rId17"/>
    <p:sldId id="261" r:id="rId18"/>
    <p:sldId id="260" r:id="rId19"/>
    <p:sldId id="257" r:id="rId20"/>
    <p:sldId id="268" r:id="rId21"/>
    <p:sldId id="282" r:id="rId22"/>
    <p:sldId id="270" r:id="rId23"/>
    <p:sldId id="289" r:id="rId24"/>
    <p:sldId id="288" r:id="rId25"/>
    <p:sldId id="259" r:id="rId26"/>
    <p:sldId id="279" r:id="rId27"/>
    <p:sldId id="287" r:id="rId28"/>
    <p:sldId id="278" r:id="rId29"/>
    <p:sldId id="286" r:id="rId30"/>
    <p:sldId id="27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068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/>
              <a:t>5/16/2014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53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/>
              <a:t>5/16/2014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86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/>
              <a:t>5/16/2014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4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32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943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3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46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53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738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042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2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/>
              <a:t>5/16/2014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099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155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72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623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/>
              <a:t>5/16/2014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/>
              <a:t>5/16/2014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0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/>
              <a:t>5/16/2014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21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/>
              <a:t>5/16/2014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00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/>
              <a:t>5/16/2014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78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/>
              <a:t>5/16/2014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/>
              <a:t>5/16/2014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7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6596E-8BDA-4D2F-B4D2-C10EA0CC2894}" type="datetimeFigureOut">
              <a:rPr lang="en-US" smtClean="0"/>
              <a:t>5/16/2014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FD9FB-93F0-4857-B40E-BFA4765A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1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0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5334000"/>
            <a:ext cx="55626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76200"/>
            <a:ext cx="8305800" cy="2743200"/>
          </a:xfrm>
        </p:spPr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Newly Recognized Pre-Belt Quartzite in the Southern Priest River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895600"/>
            <a:ext cx="8763000" cy="23622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Andy Buddington </a:t>
            </a:r>
            <a:r>
              <a:rPr lang="en-US" sz="2400" dirty="0" smtClean="0">
                <a:solidFill>
                  <a:schemeClr val="tx1"/>
                </a:solidFill>
              </a:rPr>
              <a:t>– Spokane Community College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Ted Doughty </a:t>
            </a:r>
            <a:r>
              <a:rPr lang="en-US" sz="2400" dirty="0" smtClean="0">
                <a:solidFill>
                  <a:schemeClr val="tx1"/>
                </a:solidFill>
              </a:rPr>
              <a:t>– PRISEM Geoscience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Da Wang, Jeff </a:t>
            </a:r>
            <a:r>
              <a:rPr lang="en-US" sz="2400" b="1" dirty="0" err="1" smtClean="0">
                <a:solidFill>
                  <a:schemeClr val="tx1"/>
                </a:solidFill>
              </a:rPr>
              <a:t>Vervoort</a:t>
            </a:r>
            <a:r>
              <a:rPr lang="en-US" sz="2400" b="1" dirty="0" smtClean="0">
                <a:solidFill>
                  <a:schemeClr val="tx1"/>
                </a:solidFill>
              </a:rPr>
              <a:t>, Chris Fisher </a:t>
            </a:r>
            <a:r>
              <a:rPr lang="en-US" sz="2400" dirty="0" smtClean="0">
                <a:solidFill>
                  <a:schemeClr val="tx1"/>
                </a:solidFill>
              </a:rPr>
              <a:t>– Washington State University 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Reed </a:t>
            </a:r>
            <a:r>
              <a:rPr lang="en-US" sz="2400" dirty="0" smtClean="0">
                <a:solidFill>
                  <a:schemeClr val="tx1"/>
                </a:solidFill>
              </a:rPr>
              <a:t>“</a:t>
            </a:r>
            <a:r>
              <a:rPr lang="en-US" sz="2400" i="1" dirty="0" smtClean="0">
                <a:solidFill>
                  <a:schemeClr val="tx1"/>
                </a:solidFill>
              </a:rPr>
              <a:t>The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</a:rPr>
              <a:t>Interim”</a:t>
            </a:r>
            <a:r>
              <a:rPr lang="en-US" sz="2400" b="1" dirty="0" smtClean="0">
                <a:solidFill>
                  <a:schemeClr val="tx1"/>
                </a:solidFill>
              </a:rPr>
              <a:t> Lewis </a:t>
            </a:r>
            <a:r>
              <a:rPr lang="en-US" sz="2400" dirty="0" smtClean="0">
                <a:solidFill>
                  <a:schemeClr val="tx1"/>
                </a:solidFill>
              </a:rPr>
              <a:t>– Idaho Geologic Survey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www.google.com/url?sa=i&amp;source=images&amp;cd=&amp;docid=lCYOeKabUxZu0M&amp;tbnid=M6XfPgUxZZCNOM&amp;ved=0CAUQjBw&amp;url=https%3A%2F%2Fportal.ccs.spokane.edu%2F_netapps%2Fcampusalerts%2Fimages%2FCCSLogo.jpg&amp;ei=eNU1U_CbBIGGyAHKmYGQDw&amp;psig=AFQjCNG0qi1NxZ-0W-F-trb-3Meb5eQLpQ&amp;ust=13961233841154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041" y="5410200"/>
            <a:ext cx="988258" cy="10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915" y="5410200"/>
            <a:ext cx="1034285" cy="108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https://pbs.twimg.com/profile_images/378800000261471144/7d00726cbf0708d95daa189afb206ba7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1020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jmkoontz.com/wp-content/uploads/2011/11/WSU-Log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t="5073" r="53236" b="43540"/>
          <a:stretch/>
        </p:blipFill>
        <p:spPr bwMode="auto">
          <a:xfrm>
            <a:off x="4496954" y="5410200"/>
            <a:ext cx="1370446" cy="104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42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563" y="6324600"/>
            <a:ext cx="3047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Hauser Lake Gneiss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164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5000"/>
                    </a14:imgEffect>
                    <a14:imgEffect>
                      <a14:brightnessContrast bright="-6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6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6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3"/>
          <a:stretch/>
        </p:blipFill>
        <p:spPr>
          <a:xfrm>
            <a:off x="0" y="457200"/>
            <a:ext cx="9144000" cy="554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8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5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0"/>
            <a:ext cx="2536825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6248400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mm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249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6324600"/>
            <a:ext cx="2514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10203" y="647700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b="1" dirty="0" smtClean="0"/>
              <a:t>μm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836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9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8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0" y="6172200"/>
            <a:ext cx="6099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1.86 Ga granitic orthogneiss, 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Wang et al., 2014</a:t>
            </a:r>
          </a:p>
        </p:txBody>
      </p:sp>
    </p:spTree>
    <p:extLst>
      <p:ext uri="{BB962C8B-B14F-4D97-AF65-F5344CB8AC3E}">
        <p14:creationId xmlns:p14="http://schemas.microsoft.com/office/powerpoint/2010/main" val="194070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4958" y="6248400"/>
            <a:ext cx="6099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1.87 Ga granitic orthogneiss, 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Wang et al., 2014</a:t>
            </a:r>
          </a:p>
        </p:txBody>
      </p:sp>
    </p:spTree>
    <p:extLst>
      <p:ext uri="{BB962C8B-B14F-4D97-AF65-F5344CB8AC3E}">
        <p14:creationId xmlns:p14="http://schemas.microsoft.com/office/powerpoint/2010/main" val="254425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8600" y="6172200"/>
            <a:ext cx="5125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2.64 Ga amphibolite, Wang et al., 2014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524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0" t="88972" r="10988"/>
          <a:stretch/>
        </p:blipFill>
        <p:spPr bwMode="auto">
          <a:xfrm>
            <a:off x="838200" y="2994891"/>
            <a:ext cx="2988333" cy="28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53000" y="1143000"/>
            <a:ext cx="21500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Razorback</a:t>
            </a:r>
          </a:p>
          <a:p>
            <a:r>
              <a:rPr lang="en-US" dirty="0"/>
              <a:t>(</a:t>
            </a:r>
            <a:r>
              <a:rPr lang="en-US" dirty="0" smtClean="0"/>
              <a:t>this study)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0" t="29199" r="27109" b="26634"/>
          <a:stretch/>
        </p:blipFill>
        <p:spPr bwMode="auto">
          <a:xfrm>
            <a:off x="285750" y="228600"/>
            <a:ext cx="4514850" cy="268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10453" b="7578"/>
          <a:stretch/>
        </p:blipFill>
        <p:spPr bwMode="auto">
          <a:xfrm>
            <a:off x="285750" y="3255677"/>
            <a:ext cx="4514850" cy="314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0" y="4343400"/>
            <a:ext cx="3018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 Cup</a:t>
            </a:r>
          </a:p>
          <a:p>
            <a:r>
              <a:rPr lang="en-US" dirty="0" smtClean="0"/>
              <a:t>Doughty &amp; Chamberlain,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02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10436" r="10428" b="3811"/>
          <a:stretch/>
        </p:blipFill>
        <p:spPr>
          <a:xfrm>
            <a:off x="152399" y="0"/>
            <a:ext cx="3145305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2" t="9822" r="11020" b="4945"/>
          <a:stretch/>
        </p:blipFill>
        <p:spPr>
          <a:xfrm>
            <a:off x="152400" y="4504226"/>
            <a:ext cx="3145304" cy="2313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1400" y="5240484"/>
            <a:ext cx="3863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Hauser Lake Gneiss</a:t>
            </a:r>
          </a:p>
          <a:p>
            <a:r>
              <a:rPr lang="en-US" dirty="0" smtClean="0"/>
              <a:t>Doughty &amp; Chamberlain, 2007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81400" y="429491"/>
            <a:ext cx="3018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 Cup</a:t>
            </a:r>
          </a:p>
          <a:p>
            <a:r>
              <a:rPr lang="en-US" dirty="0" smtClean="0"/>
              <a:t>Doughty &amp; Chamberlain, 2007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68542"/>
            <a:ext cx="3124200" cy="185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94804"/>
            <a:ext cx="29876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3124200"/>
            <a:ext cx="21500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Razorback</a:t>
            </a:r>
          </a:p>
          <a:p>
            <a:r>
              <a:rPr lang="en-US" dirty="0" smtClean="0"/>
              <a:t>(this study)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6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t="5031"/>
          <a:stretch/>
        </p:blipFill>
        <p:spPr bwMode="auto">
          <a:xfrm>
            <a:off x="609600" y="3262812"/>
            <a:ext cx="4191000" cy="339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42187" y="4433455"/>
            <a:ext cx="19595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Neihart </a:t>
            </a:r>
            <a:endParaRPr lang="en-US" sz="3200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Mueller et al, 2008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187" y="975518"/>
            <a:ext cx="22796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2"/>
          <a:stretch/>
        </p:blipFill>
        <p:spPr bwMode="auto">
          <a:xfrm>
            <a:off x="423431" y="152400"/>
            <a:ext cx="4305588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44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1295400"/>
            <a:ext cx="914400" cy="44196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40756"/>
            <a:ext cx="938213" cy="3138488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2286000" y="2743200"/>
            <a:ext cx="9144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200" y="4732913"/>
            <a:ext cx="18197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XA – orthogneiss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&amp; amphibolite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(1.8-2.6  Ga)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" y="3200400"/>
            <a:ext cx="213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Razorback quartzite</a:t>
            </a:r>
          </a:p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(graphitic)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6342" y="1676400"/>
            <a:ext cx="1393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Hauser Lake 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Gneiss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(meta-Belt)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0" y="4382869"/>
            <a:ext cx="2031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Pend Oreille Gneiss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(2.6 Ga)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6000" y="3581400"/>
            <a:ext cx="20076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 Cup Quartzite</a:t>
            </a:r>
          </a:p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(graphitic)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0" y="2286000"/>
            <a:ext cx="2018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Hauser Lake Gneiss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(1.47 Ga)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48200" y="1447800"/>
            <a:ext cx="2042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Priest River, ID</a:t>
            </a:r>
          </a:p>
          <a:p>
            <a:pPr algn="ctr"/>
            <a:r>
              <a:rPr lang="en-US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(Doughty, et al 1998)</a:t>
            </a:r>
            <a:endParaRPr lang="en-US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00200" y="533400"/>
            <a:ext cx="2340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Cougar Gulch, ID</a:t>
            </a:r>
          </a:p>
          <a:p>
            <a:pPr algn="ctr"/>
            <a:r>
              <a:rPr lang="en-US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(this study, south of CDA)</a:t>
            </a:r>
            <a:endParaRPr lang="en-US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309" y="4267200"/>
            <a:ext cx="914400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4038600"/>
            <a:ext cx="914400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129213" y="3657600"/>
            <a:ext cx="9144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105400" y="3124200"/>
            <a:ext cx="914400" cy="152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591295" y="3048000"/>
            <a:ext cx="952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/>
              <a:t>amphibolites</a:t>
            </a:r>
            <a:endParaRPr lang="en-US" sz="11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202709" y="2743200"/>
            <a:ext cx="1902691" cy="914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202709" y="4056856"/>
            <a:ext cx="1902691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70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eology.isu.edu/Digital_Geology_Idaho/Module2/winderme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5902"/>
            <a:ext cx="7000875" cy="669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4419600" y="35052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3048000"/>
            <a:ext cx="298450" cy="3111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0"/>
            <a:ext cx="2984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6504801"/>
            <a:ext cx="1358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IGS - website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457200"/>
            <a:ext cx="2286001" cy="19661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93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381000"/>
            <a:ext cx="2583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Don!</a:t>
            </a: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896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3000"/>
              </a:spcBef>
            </a:pPr>
            <a:r>
              <a:rPr lang="en-US" sz="3600" dirty="0"/>
              <a:t>o</a:t>
            </a:r>
            <a:r>
              <a:rPr lang="en-US" sz="3600" dirty="0" smtClean="0"/>
              <a:t>riginally mapped as </a:t>
            </a:r>
            <a:r>
              <a:rPr lang="en-US" sz="3600" b="1" dirty="0" smtClean="0"/>
              <a:t>Prichard Fm. (1973)</a:t>
            </a:r>
          </a:p>
          <a:p>
            <a:pPr>
              <a:spcBef>
                <a:spcPts val="3000"/>
              </a:spcBef>
            </a:pPr>
            <a:r>
              <a:rPr lang="en-US" sz="3600" dirty="0" smtClean="0"/>
              <a:t>later workers </a:t>
            </a:r>
            <a:r>
              <a:rPr lang="en-US" sz="3600" dirty="0" smtClean="0">
                <a:sym typeface="Wingdings" panose="05000000000000000000" pitchFamily="2" charset="2"/>
              </a:rPr>
              <a:t> orthogneisses =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Cretaceous</a:t>
            </a:r>
          </a:p>
          <a:p>
            <a:pPr lvl="0">
              <a:spcBef>
                <a:spcPts val="3000"/>
              </a:spcBef>
            </a:pPr>
            <a:r>
              <a:rPr lang="en-US" sz="3600" dirty="0">
                <a:solidFill>
                  <a:prstClr val="black"/>
                </a:solidFill>
                <a:sym typeface="Wingdings" panose="05000000000000000000" pitchFamily="2" charset="2"/>
              </a:rPr>
              <a:t>quartzites </a:t>
            </a:r>
            <a:r>
              <a:rPr lang="en-US" sz="3600" dirty="0" smtClean="0">
                <a:solidFill>
                  <a:prstClr val="black"/>
                </a:solidFill>
                <a:sym typeface="Wingdings" panose="05000000000000000000" pitchFamily="2" charset="2"/>
              </a:rPr>
              <a:t>assumed </a:t>
            </a:r>
            <a:r>
              <a:rPr lang="en-US" sz="3600" dirty="0">
                <a:solidFill>
                  <a:prstClr val="black"/>
                </a:solidFill>
                <a:sym typeface="Wingdings" panose="05000000000000000000" pitchFamily="2" charset="2"/>
              </a:rPr>
              <a:t>to be </a:t>
            </a:r>
            <a:r>
              <a:rPr lang="en-US" sz="3600" b="1" dirty="0">
                <a:solidFill>
                  <a:prstClr val="black"/>
                </a:solidFill>
                <a:sym typeface="Wingdings" panose="05000000000000000000" pitchFamily="2" charset="2"/>
              </a:rPr>
              <a:t>Belt</a:t>
            </a:r>
            <a:r>
              <a:rPr lang="en-US" sz="36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sym typeface="Wingdings" panose="05000000000000000000" pitchFamily="2" charset="2"/>
              </a:rPr>
              <a:t>(?)</a:t>
            </a:r>
            <a:endParaRPr lang="en-US" sz="36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lvl="0">
              <a:spcBef>
                <a:spcPts val="3000"/>
              </a:spcBef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1.8 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Ga </a:t>
            </a: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date (orthogneiss)  </a:t>
            </a:r>
            <a:r>
              <a:rPr lang="en-US" sz="3600" dirty="0" err="1" smtClean="0">
                <a:sym typeface="Wingdings" panose="05000000000000000000" pitchFamily="2" charset="2"/>
              </a:rPr>
              <a:t>Gaschnig</a:t>
            </a:r>
            <a:r>
              <a:rPr lang="en-US" sz="3600" dirty="0" smtClean="0">
                <a:sym typeface="Wingdings" panose="05000000000000000000" pitchFamily="2" charset="2"/>
              </a:rPr>
              <a:t> &amp; </a:t>
            </a:r>
            <a:r>
              <a:rPr lang="en-US" sz="3600" dirty="0" err="1" smtClean="0">
                <a:sym typeface="Wingdings" panose="05000000000000000000" pitchFamily="2" charset="2"/>
              </a:rPr>
              <a:t>Vervoort</a:t>
            </a:r>
            <a:r>
              <a:rPr lang="en-US" sz="3600" dirty="0" smtClean="0">
                <a:sym typeface="Wingdings" panose="05000000000000000000" pitchFamily="2" charset="2"/>
              </a:rPr>
              <a:t> (WSU)</a:t>
            </a:r>
          </a:p>
        </p:txBody>
      </p:sp>
    </p:spTree>
    <p:extLst>
      <p:ext uri="{BB962C8B-B14F-4D97-AF65-F5344CB8AC3E}">
        <p14:creationId xmlns:p14="http://schemas.microsoft.com/office/powerpoint/2010/main" val="292496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1" y="0"/>
            <a:ext cx="78765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15899" y="228600"/>
            <a:ext cx="2018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Coeur d’Alene, ID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 rot="19616381">
            <a:off x="1265382" y="3593068"/>
            <a:ext cx="94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Hwy. 95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 rot="1569440">
            <a:off x="2083698" y="-108147"/>
            <a:ext cx="518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738621" y="428655"/>
            <a:ext cx="497360" cy="878291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83842" y="1306945"/>
            <a:ext cx="882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Cougar Bay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2971800" y="26670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1800" y="2831068"/>
            <a:ext cx="19656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1.8 Ga orthogneiss</a:t>
            </a:r>
          </a:p>
          <a:p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Gaschnig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Vervoort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914400" y="1089891"/>
            <a:ext cx="7213600" cy="775879"/>
          </a:xfrm>
          <a:custGeom>
            <a:avLst/>
            <a:gdLst>
              <a:gd name="connsiteX0" fmla="*/ 7213600 w 7213600"/>
              <a:gd name="connsiteY0" fmla="*/ 775854 h 775879"/>
              <a:gd name="connsiteX1" fmla="*/ 7121236 w 7213600"/>
              <a:gd name="connsiteY1" fmla="*/ 766618 h 775879"/>
              <a:gd name="connsiteX2" fmla="*/ 7093527 w 7213600"/>
              <a:gd name="connsiteY2" fmla="*/ 757382 h 775879"/>
              <a:gd name="connsiteX3" fmla="*/ 7056582 w 7213600"/>
              <a:gd name="connsiteY3" fmla="*/ 748145 h 775879"/>
              <a:gd name="connsiteX4" fmla="*/ 7001164 w 7213600"/>
              <a:gd name="connsiteY4" fmla="*/ 738909 h 775879"/>
              <a:gd name="connsiteX5" fmla="*/ 6927273 w 7213600"/>
              <a:gd name="connsiteY5" fmla="*/ 720436 h 775879"/>
              <a:gd name="connsiteX6" fmla="*/ 6862618 w 7213600"/>
              <a:gd name="connsiteY6" fmla="*/ 711200 h 775879"/>
              <a:gd name="connsiteX7" fmla="*/ 6825673 w 7213600"/>
              <a:gd name="connsiteY7" fmla="*/ 701964 h 775879"/>
              <a:gd name="connsiteX8" fmla="*/ 6770255 w 7213600"/>
              <a:gd name="connsiteY8" fmla="*/ 692727 h 775879"/>
              <a:gd name="connsiteX9" fmla="*/ 6724073 w 7213600"/>
              <a:gd name="connsiteY9" fmla="*/ 683491 h 775879"/>
              <a:gd name="connsiteX10" fmla="*/ 6631709 w 7213600"/>
              <a:gd name="connsiteY10" fmla="*/ 674254 h 775879"/>
              <a:gd name="connsiteX11" fmla="*/ 6567055 w 7213600"/>
              <a:gd name="connsiteY11" fmla="*/ 665018 h 775879"/>
              <a:gd name="connsiteX12" fmla="*/ 6123709 w 7213600"/>
              <a:gd name="connsiteY12" fmla="*/ 674254 h 775879"/>
              <a:gd name="connsiteX13" fmla="*/ 5763491 w 7213600"/>
              <a:gd name="connsiteY13" fmla="*/ 692727 h 775879"/>
              <a:gd name="connsiteX14" fmla="*/ 5588000 w 7213600"/>
              <a:gd name="connsiteY14" fmla="*/ 674254 h 775879"/>
              <a:gd name="connsiteX15" fmla="*/ 5532582 w 7213600"/>
              <a:gd name="connsiteY15" fmla="*/ 655782 h 775879"/>
              <a:gd name="connsiteX16" fmla="*/ 5477164 w 7213600"/>
              <a:gd name="connsiteY16" fmla="*/ 637309 h 775879"/>
              <a:gd name="connsiteX17" fmla="*/ 5449455 w 7213600"/>
              <a:gd name="connsiteY17" fmla="*/ 628073 h 775879"/>
              <a:gd name="connsiteX18" fmla="*/ 5412509 w 7213600"/>
              <a:gd name="connsiteY18" fmla="*/ 618836 h 775879"/>
              <a:gd name="connsiteX19" fmla="*/ 5357091 w 7213600"/>
              <a:gd name="connsiteY19" fmla="*/ 609600 h 775879"/>
              <a:gd name="connsiteX20" fmla="*/ 5329382 w 7213600"/>
              <a:gd name="connsiteY20" fmla="*/ 600364 h 775879"/>
              <a:gd name="connsiteX21" fmla="*/ 5200073 w 7213600"/>
              <a:gd name="connsiteY21" fmla="*/ 581891 h 775879"/>
              <a:gd name="connsiteX22" fmla="*/ 5163127 w 7213600"/>
              <a:gd name="connsiteY22" fmla="*/ 572654 h 775879"/>
              <a:gd name="connsiteX23" fmla="*/ 5061527 w 7213600"/>
              <a:gd name="connsiteY23" fmla="*/ 554182 h 775879"/>
              <a:gd name="connsiteX24" fmla="*/ 5033818 w 7213600"/>
              <a:gd name="connsiteY24" fmla="*/ 544945 h 775879"/>
              <a:gd name="connsiteX25" fmla="*/ 4959927 w 7213600"/>
              <a:gd name="connsiteY25" fmla="*/ 526473 h 775879"/>
              <a:gd name="connsiteX26" fmla="*/ 4904509 w 7213600"/>
              <a:gd name="connsiteY26" fmla="*/ 508000 h 775879"/>
              <a:gd name="connsiteX27" fmla="*/ 4812145 w 7213600"/>
              <a:gd name="connsiteY27" fmla="*/ 480291 h 775879"/>
              <a:gd name="connsiteX28" fmla="*/ 4729018 w 7213600"/>
              <a:gd name="connsiteY28" fmla="*/ 452582 h 775879"/>
              <a:gd name="connsiteX29" fmla="*/ 4673600 w 7213600"/>
              <a:gd name="connsiteY29" fmla="*/ 434109 h 775879"/>
              <a:gd name="connsiteX30" fmla="*/ 4636655 w 7213600"/>
              <a:gd name="connsiteY30" fmla="*/ 424873 h 775879"/>
              <a:gd name="connsiteX31" fmla="*/ 4590473 w 7213600"/>
              <a:gd name="connsiteY31" fmla="*/ 415636 h 775879"/>
              <a:gd name="connsiteX32" fmla="*/ 4535055 w 7213600"/>
              <a:gd name="connsiteY32" fmla="*/ 397164 h 775879"/>
              <a:gd name="connsiteX33" fmla="*/ 4507345 w 7213600"/>
              <a:gd name="connsiteY33" fmla="*/ 387927 h 775879"/>
              <a:gd name="connsiteX34" fmla="*/ 4414982 w 7213600"/>
              <a:gd name="connsiteY34" fmla="*/ 360218 h 775879"/>
              <a:gd name="connsiteX35" fmla="*/ 4368800 w 7213600"/>
              <a:gd name="connsiteY35" fmla="*/ 341745 h 775879"/>
              <a:gd name="connsiteX36" fmla="*/ 4313382 w 7213600"/>
              <a:gd name="connsiteY36" fmla="*/ 323273 h 775879"/>
              <a:gd name="connsiteX37" fmla="*/ 4239491 w 7213600"/>
              <a:gd name="connsiteY37" fmla="*/ 304800 h 775879"/>
              <a:gd name="connsiteX38" fmla="*/ 4147127 w 7213600"/>
              <a:gd name="connsiteY38" fmla="*/ 277091 h 775879"/>
              <a:gd name="connsiteX39" fmla="*/ 4119418 w 7213600"/>
              <a:gd name="connsiteY39" fmla="*/ 267854 h 775879"/>
              <a:gd name="connsiteX40" fmla="*/ 4045527 w 7213600"/>
              <a:gd name="connsiteY40" fmla="*/ 249382 h 775879"/>
              <a:gd name="connsiteX41" fmla="*/ 3971636 w 7213600"/>
              <a:gd name="connsiteY41" fmla="*/ 230909 h 775879"/>
              <a:gd name="connsiteX42" fmla="*/ 3916218 w 7213600"/>
              <a:gd name="connsiteY42" fmla="*/ 221673 h 775879"/>
              <a:gd name="connsiteX43" fmla="*/ 3713018 w 7213600"/>
              <a:gd name="connsiteY43" fmla="*/ 193964 h 775879"/>
              <a:gd name="connsiteX44" fmla="*/ 3648364 w 7213600"/>
              <a:gd name="connsiteY44" fmla="*/ 175491 h 775879"/>
              <a:gd name="connsiteX45" fmla="*/ 3611418 w 7213600"/>
              <a:gd name="connsiteY45" fmla="*/ 166254 h 775879"/>
              <a:gd name="connsiteX46" fmla="*/ 3583709 w 7213600"/>
              <a:gd name="connsiteY46" fmla="*/ 157018 h 775879"/>
              <a:gd name="connsiteX47" fmla="*/ 3546764 w 7213600"/>
              <a:gd name="connsiteY47" fmla="*/ 147782 h 775879"/>
              <a:gd name="connsiteX48" fmla="*/ 3519055 w 7213600"/>
              <a:gd name="connsiteY48" fmla="*/ 138545 h 775879"/>
              <a:gd name="connsiteX49" fmla="*/ 3398982 w 7213600"/>
              <a:gd name="connsiteY49" fmla="*/ 110836 h 775879"/>
              <a:gd name="connsiteX50" fmla="*/ 3343564 w 7213600"/>
              <a:gd name="connsiteY50" fmla="*/ 92364 h 775879"/>
              <a:gd name="connsiteX51" fmla="*/ 3269673 w 7213600"/>
              <a:gd name="connsiteY51" fmla="*/ 73891 h 775879"/>
              <a:gd name="connsiteX52" fmla="*/ 3232727 w 7213600"/>
              <a:gd name="connsiteY52" fmla="*/ 55418 h 775879"/>
              <a:gd name="connsiteX53" fmla="*/ 3205018 w 7213600"/>
              <a:gd name="connsiteY53" fmla="*/ 46182 h 775879"/>
              <a:gd name="connsiteX54" fmla="*/ 2900218 w 7213600"/>
              <a:gd name="connsiteY54" fmla="*/ 27709 h 775879"/>
              <a:gd name="connsiteX55" fmla="*/ 2530764 w 7213600"/>
              <a:gd name="connsiteY55" fmla="*/ 0 h 775879"/>
              <a:gd name="connsiteX56" fmla="*/ 2207491 w 7213600"/>
              <a:gd name="connsiteY56" fmla="*/ 9236 h 775879"/>
              <a:gd name="connsiteX57" fmla="*/ 2161309 w 7213600"/>
              <a:gd name="connsiteY57" fmla="*/ 18473 h 775879"/>
              <a:gd name="connsiteX58" fmla="*/ 2105891 w 7213600"/>
              <a:gd name="connsiteY58" fmla="*/ 27709 h 775879"/>
              <a:gd name="connsiteX59" fmla="*/ 2078182 w 7213600"/>
              <a:gd name="connsiteY59" fmla="*/ 36945 h 775879"/>
              <a:gd name="connsiteX60" fmla="*/ 1967345 w 7213600"/>
              <a:gd name="connsiteY60" fmla="*/ 55418 h 775879"/>
              <a:gd name="connsiteX61" fmla="*/ 1856509 w 7213600"/>
              <a:gd name="connsiteY61" fmla="*/ 83127 h 775879"/>
              <a:gd name="connsiteX62" fmla="*/ 1801091 w 7213600"/>
              <a:gd name="connsiteY62" fmla="*/ 101600 h 775879"/>
              <a:gd name="connsiteX63" fmla="*/ 1773382 w 7213600"/>
              <a:gd name="connsiteY63" fmla="*/ 110836 h 775879"/>
              <a:gd name="connsiteX64" fmla="*/ 1699491 w 7213600"/>
              <a:gd name="connsiteY64" fmla="*/ 129309 h 775879"/>
              <a:gd name="connsiteX65" fmla="*/ 1662545 w 7213600"/>
              <a:gd name="connsiteY65" fmla="*/ 138545 h 775879"/>
              <a:gd name="connsiteX66" fmla="*/ 1607127 w 7213600"/>
              <a:gd name="connsiteY66" fmla="*/ 157018 h 775879"/>
              <a:gd name="connsiteX67" fmla="*/ 1524000 w 7213600"/>
              <a:gd name="connsiteY67" fmla="*/ 175491 h 775879"/>
              <a:gd name="connsiteX68" fmla="*/ 1496291 w 7213600"/>
              <a:gd name="connsiteY68" fmla="*/ 184727 h 775879"/>
              <a:gd name="connsiteX69" fmla="*/ 1450109 w 7213600"/>
              <a:gd name="connsiteY69" fmla="*/ 193964 h 775879"/>
              <a:gd name="connsiteX70" fmla="*/ 1394691 w 7213600"/>
              <a:gd name="connsiteY70" fmla="*/ 212436 h 775879"/>
              <a:gd name="connsiteX71" fmla="*/ 1339273 w 7213600"/>
              <a:gd name="connsiteY71" fmla="*/ 221673 h 775879"/>
              <a:gd name="connsiteX72" fmla="*/ 1246909 w 7213600"/>
              <a:gd name="connsiteY72" fmla="*/ 240145 h 775879"/>
              <a:gd name="connsiteX73" fmla="*/ 1173018 w 7213600"/>
              <a:gd name="connsiteY73" fmla="*/ 249382 h 775879"/>
              <a:gd name="connsiteX74" fmla="*/ 1117600 w 7213600"/>
              <a:gd name="connsiteY74" fmla="*/ 267854 h 775879"/>
              <a:gd name="connsiteX75" fmla="*/ 1089891 w 7213600"/>
              <a:gd name="connsiteY75" fmla="*/ 277091 h 775879"/>
              <a:gd name="connsiteX76" fmla="*/ 1016000 w 7213600"/>
              <a:gd name="connsiteY76" fmla="*/ 295564 h 775879"/>
              <a:gd name="connsiteX77" fmla="*/ 960582 w 7213600"/>
              <a:gd name="connsiteY77" fmla="*/ 314036 h 775879"/>
              <a:gd name="connsiteX78" fmla="*/ 932873 w 7213600"/>
              <a:gd name="connsiteY78" fmla="*/ 323273 h 775879"/>
              <a:gd name="connsiteX79" fmla="*/ 895927 w 7213600"/>
              <a:gd name="connsiteY79" fmla="*/ 332509 h 775879"/>
              <a:gd name="connsiteX80" fmla="*/ 840509 w 7213600"/>
              <a:gd name="connsiteY80" fmla="*/ 350982 h 775879"/>
              <a:gd name="connsiteX81" fmla="*/ 803564 w 7213600"/>
              <a:gd name="connsiteY81" fmla="*/ 360218 h 775879"/>
              <a:gd name="connsiteX82" fmla="*/ 738909 w 7213600"/>
              <a:gd name="connsiteY82" fmla="*/ 378691 h 775879"/>
              <a:gd name="connsiteX83" fmla="*/ 711200 w 7213600"/>
              <a:gd name="connsiteY83" fmla="*/ 397164 h 775879"/>
              <a:gd name="connsiteX84" fmla="*/ 683491 w 7213600"/>
              <a:gd name="connsiteY84" fmla="*/ 406400 h 775879"/>
              <a:gd name="connsiteX85" fmla="*/ 646545 w 7213600"/>
              <a:gd name="connsiteY85" fmla="*/ 424873 h 775879"/>
              <a:gd name="connsiteX86" fmla="*/ 591127 w 7213600"/>
              <a:gd name="connsiteY86" fmla="*/ 452582 h 775879"/>
              <a:gd name="connsiteX87" fmla="*/ 563418 w 7213600"/>
              <a:gd name="connsiteY87" fmla="*/ 480291 h 775879"/>
              <a:gd name="connsiteX88" fmla="*/ 535709 w 7213600"/>
              <a:gd name="connsiteY88" fmla="*/ 489527 h 775879"/>
              <a:gd name="connsiteX89" fmla="*/ 480291 w 7213600"/>
              <a:gd name="connsiteY89" fmla="*/ 526473 h 775879"/>
              <a:gd name="connsiteX90" fmla="*/ 480291 w 7213600"/>
              <a:gd name="connsiteY90" fmla="*/ 526473 h 775879"/>
              <a:gd name="connsiteX91" fmla="*/ 397164 w 7213600"/>
              <a:gd name="connsiteY91" fmla="*/ 591127 h 775879"/>
              <a:gd name="connsiteX92" fmla="*/ 341745 w 7213600"/>
              <a:gd name="connsiteY92" fmla="*/ 618836 h 775879"/>
              <a:gd name="connsiteX93" fmla="*/ 286327 w 7213600"/>
              <a:gd name="connsiteY93" fmla="*/ 646545 h 775879"/>
              <a:gd name="connsiteX94" fmla="*/ 258618 w 7213600"/>
              <a:gd name="connsiteY94" fmla="*/ 665018 h 775879"/>
              <a:gd name="connsiteX95" fmla="*/ 203200 w 7213600"/>
              <a:gd name="connsiteY95" fmla="*/ 683491 h 775879"/>
              <a:gd name="connsiteX96" fmla="*/ 175491 w 7213600"/>
              <a:gd name="connsiteY96" fmla="*/ 701964 h 775879"/>
              <a:gd name="connsiteX97" fmla="*/ 120073 w 7213600"/>
              <a:gd name="connsiteY97" fmla="*/ 720436 h 775879"/>
              <a:gd name="connsiteX98" fmla="*/ 64655 w 7213600"/>
              <a:gd name="connsiteY98" fmla="*/ 748145 h 775879"/>
              <a:gd name="connsiteX99" fmla="*/ 36945 w 7213600"/>
              <a:gd name="connsiteY99" fmla="*/ 766618 h 775879"/>
              <a:gd name="connsiteX100" fmla="*/ 0 w 7213600"/>
              <a:gd name="connsiteY100" fmla="*/ 775854 h 77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213600" h="775879">
                <a:moveTo>
                  <a:pt x="7213600" y="775854"/>
                </a:moveTo>
                <a:cubicBezTo>
                  <a:pt x="7182812" y="772775"/>
                  <a:pt x="7151818" y="771323"/>
                  <a:pt x="7121236" y="766618"/>
                </a:cubicBezTo>
                <a:cubicBezTo>
                  <a:pt x="7111613" y="765138"/>
                  <a:pt x="7102888" y="760057"/>
                  <a:pt x="7093527" y="757382"/>
                </a:cubicBezTo>
                <a:cubicBezTo>
                  <a:pt x="7081321" y="753895"/>
                  <a:pt x="7069030" y="750635"/>
                  <a:pt x="7056582" y="748145"/>
                </a:cubicBezTo>
                <a:cubicBezTo>
                  <a:pt x="7038218" y="744472"/>
                  <a:pt x="7019446" y="742971"/>
                  <a:pt x="7001164" y="738909"/>
                </a:cubicBezTo>
                <a:cubicBezTo>
                  <a:pt x="6894093" y="715116"/>
                  <a:pt x="7086956" y="747050"/>
                  <a:pt x="6927273" y="720436"/>
                </a:cubicBezTo>
                <a:cubicBezTo>
                  <a:pt x="6905799" y="716857"/>
                  <a:pt x="6884037" y="715094"/>
                  <a:pt x="6862618" y="711200"/>
                </a:cubicBezTo>
                <a:cubicBezTo>
                  <a:pt x="6850129" y="708929"/>
                  <a:pt x="6838120" y="704454"/>
                  <a:pt x="6825673" y="701964"/>
                </a:cubicBezTo>
                <a:cubicBezTo>
                  <a:pt x="6807309" y="698291"/>
                  <a:pt x="6788680" y="696077"/>
                  <a:pt x="6770255" y="692727"/>
                </a:cubicBezTo>
                <a:cubicBezTo>
                  <a:pt x="6754809" y="689919"/>
                  <a:pt x="6739634" y="685566"/>
                  <a:pt x="6724073" y="683491"/>
                </a:cubicBezTo>
                <a:cubicBezTo>
                  <a:pt x="6693403" y="679402"/>
                  <a:pt x="6662439" y="677869"/>
                  <a:pt x="6631709" y="674254"/>
                </a:cubicBezTo>
                <a:cubicBezTo>
                  <a:pt x="6610088" y="671710"/>
                  <a:pt x="6588606" y="668097"/>
                  <a:pt x="6567055" y="665018"/>
                </a:cubicBezTo>
                <a:lnTo>
                  <a:pt x="6123709" y="674254"/>
                </a:lnTo>
                <a:cubicBezTo>
                  <a:pt x="6003550" y="678397"/>
                  <a:pt x="5763491" y="692727"/>
                  <a:pt x="5763491" y="692727"/>
                </a:cubicBezTo>
                <a:cubicBezTo>
                  <a:pt x="5706573" y="688662"/>
                  <a:pt x="5644568" y="689681"/>
                  <a:pt x="5588000" y="674254"/>
                </a:cubicBezTo>
                <a:cubicBezTo>
                  <a:pt x="5569214" y="669131"/>
                  <a:pt x="5551055" y="661940"/>
                  <a:pt x="5532582" y="655782"/>
                </a:cubicBezTo>
                <a:lnTo>
                  <a:pt x="5477164" y="637309"/>
                </a:lnTo>
                <a:cubicBezTo>
                  <a:pt x="5467928" y="634230"/>
                  <a:pt x="5458900" y="630434"/>
                  <a:pt x="5449455" y="628073"/>
                </a:cubicBezTo>
                <a:cubicBezTo>
                  <a:pt x="5437140" y="624994"/>
                  <a:pt x="5424957" y="621326"/>
                  <a:pt x="5412509" y="618836"/>
                </a:cubicBezTo>
                <a:cubicBezTo>
                  <a:pt x="5394145" y="615163"/>
                  <a:pt x="5375373" y="613662"/>
                  <a:pt x="5357091" y="609600"/>
                </a:cubicBezTo>
                <a:cubicBezTo>
                  <a:pt x="5347587" y="607488"/>
                  <a:pt x="5338970" y="602056"/>
                  <a:pt x="5329382" y="600364"/>
                </a:cubicBezTo>
                <a:cubicBezTo>
                  <a:pt x="5286504" y="592797"/>
                  <a:pt x="5242313" y="592452"/>
                  <a:pt x="5200073" y="581891"/>
                </a:cubicBezTo>
                <a:cubicBezTo>
                  <a:pt x="5187758" y="578812"/>
                  <a:pt x="5175575" y="575144"/>
                  <a:pt x="5163127" y="572654"/>
                </a:cubicBezTo>
                <a:cubicBezTo>
                  <a:pt x="5121959" y="564420"/>
                  <a:pt x="5101146" y="564087"/>
                  <a:pt x="5061527" y="554182"/>
                </a:cubicBezTo>
                <a:cubicBezTo>
                  <a:pt x="5052082" y="551821"/>
                  <a:pt x="5043211" y="547507"/>
                  <a:pt x="5033818" y="544945"/>
                </a:cubicBezTo>
                <a:cubicBezTo>
                  <a:pt x="5009324" y="538265"/>
                  <a:pt x="4984012" y="534502"/>
                  <a:pt x="4959927" y="526473"/>
                </a:cubicBezTo>
                <a:cubicBezTo>
                  <a:pt x="4941454" y="520315"/>
                  <a:pt x="4923400" y="512723"/>
                  <a:pt x="4904509" y="508000"/>
                </a:cubicBezTo>
                <a:cubicBezTo>
                  <a:pt x="4848677" y="494042"/>
                  <a:pt x="4879600" y="502777"/>
                  <a:pt x="4812145" y="480291"/>
                </a:cubicBezTo>
                <a:lnTo>
                  <a:pt x="4729018" y="452582"/>
                </a:lnTo>
                <a:lnTo>
                  <a:pt x="4673600" y="434109"/>
                </a:lnTo>
                <a:cubicBezTo>
                  <a:pt x="4661285" y="431030"/>
                  <a:pt x="4649047" y="427627"/>
                  <a:pt x="4636655" y="424873"/>
                </a:cubicBezTo>
                <a:cubicBezTo>
                  <a:pt x="4621330" y="421467"/>
                  <a:pt x="4605619" y="419767"/>
                  <a:pt x="4590473" y="415636"/>
                </a:cubicBezTo>
                <a:cubicBezTo>
                  <a:pt x="4571687" y="410513"/>
                  <a:pt x="4553528" y="403321"/>
                  <a:pt x="4535055" y="397164"/>
                </a:cubicBezTo>
                <a:cubicBezTo>
                  <a:pt x="4525818" y="394085"/>
                  <a:pt x="4516791" y="390288"/>
                  <a:pt x="4507345" y="387927"/>
                </a:cubicBezTo>
                <a:cubicBezTo>
                  <a:pt x="4471053" y="378854"/>
                  <a:pt x="4452463" y="375211"/>
                  <a:pt x="4414982" y="360218"/>
                </a:cubicBezTo>
                <a:cubicBezTo>
                  <a:pt x="4399588" y="354060"/>
                  <a:pt x="4384382" y="347411"/>
                  <a:pt x="4368800" y="341745"/>
                </a:cubicBezTo>
                <a:cubicBezTo>
                  <a:pt x="4350500" y="335091"/>
                  <a:pt x="4332272" y="327996"/>
                  <a:pt x="4313382" y="323273"/>
                </a:cubicBezTo>
                <a:cubicBezTo>
                  <a:pt x="4288752" y="317115"/>
                  <a:pt x="4263576" y="312829"/>
                  <a:pt x="4239491" y="304800"/>
                </a:cubicBezTo>
                <a:cubicBezTo>
                  <a:pt x="4107771" y="260892"/>
                  <a:pt x="4244856" y="305014"/>
                  <a:pt x="4147127" y="277091"/>
                </a:cubicBezTo>
                <a:cubicBezTo>
                  <a:pt x="4137766" y="274416"/>
                  <a:pt x="4128811" y="270416"/>
                  <a:pt x="4119418" y="267854"/>
                </a:cubicBezTo>
                <a:cubicBezTo>
                  <a:pt x="4094924" y="261174"/>
                  <a:pt x="4070157" y="255540"/>
                  <a:pt x="4045527" y="249382"/>
                </a:cubicBezTo>
                <a:lnTo>
                  <a:pt x="3971636" y="230909"/>
                </a:lnTo>
                <a:cubicBezTo>
                  <a:pt x="3953163" y="227830"/>
                  <a:pt x="3934801" y="223996"/>
                  <a:pt x="3916218" y="221673"/>
                </a:cubicBezTo>
                <a:cubicBezTo>
                  <a:pt x="3838532" y="211962"/>
                  <a:pt x="3791493" y="213584"/>
                  <a:pt x="3713018" y="193964"/>
                </a:cubicBezTo>
                <a:cubicBezTo>
                  <a:pt x="3597507" y="165084"/>
                  <a:pt x="3741129" y="201995"/>
                  <a:pt x="3648364" y="175491"/>
                </a:cubicBezTo>
                <a:cubicBezTo>
                  <a:pt x="3636158" y="172004"/>
                  <a:pt x="3623624" y="169741"/>
                  <a:pt x="3611418" y="166254"/>
                </a:cubicBezTo>
                <a:cubicBezTo>
                  <a:pt x="3602057" y="163579"/>
                  <a:pt x="3593070" y="159693"/>
                  <a:pt x="3583709" y="157018"/>
                </a:cubicBezTo>
                <a:cubicBezTo>
                  <a:pt x="3571503" y="153531"/>
                  <a:pt x="3558970" y="151269"/>
                  <a:pt x="3546764" y="147782"/>
                </a:cubicBezTo>
                <a:cubicBezTo>
                  <a:pt x="3537403" y="145107"/>
                  <a:pt x="3528500" y="140906"/>
                  <a:pt x="3519055" y="138545"/>
                </a:cubicBezTo>
                <a:cubicBezTo>
                  <a:pt x="3460421" y="123886"/>
                  <a:pt x="3467980" y="133834"/>
                  <a:pt x="3398982" y="110836"/>
                </a:cubicBezTo>
                <a:cubicBezTo>
                  <a:pt x="3380509" y="104679"/>
                  <a:pt x="3362454" y="97087"/>
                  <a:pt x="3343564" y="92364"/>
                </a:cubicBezTo>
                <a:lnTo>
                  <a:pt x="3269673" y="73891"/>
                </a:lnTo>
                <a:cubicBezTo>
                  <a:pt x="3257358" y="67733"/>
                  <a:pt x="3245383" y="60842"/>
                  <a:pt x="3232727" y="55418"/>
                </a:cubicBezTo>
                <a:cubicBezTo>
                  <a:pt x="3223778" y="51583"/>
                  <a:pt x="3214463" y="48543"/>
                  <a:pt x="3205018" y="46182"/>
                </a:cubicBezTo>
                <a:cubicBezTo>
                  <a:pt x="3103369" y="20769"/>
                  <a:pt x="3014525" y="33424"/>
                  <a:pt x="2900218" y="27709"/>
                </a:cubicBezTo>
                <a:cubicBezTo>
                  <a:pt x="2633279" y="14362"/>
                  <a:pt x="2689179" y="19801"/>
                  <a:pt x="2530764" y="0"/>
                </a:cubicBezTo>
                <a:cubicBezTo>
                  <a:pt x="2423006" y="3079"/>
                  <a:pt x="2315158" y="3853"/>
                  <a:pt x="2207491" y="9236"/>
                </a:cubicBezTo>
                <a:cubicBezTo>
                  <a:pt x="2191812" y="10020"/>
                  <a:pt x="2176755" y="15665"/>
                  <a:pt x="2161309" y="18473"/>
                </a:cubicBezTo>
                <a:cubicBezTo>
                  <a:pt x="2142884" y="21823"/>
                  <a:pt x="2124173" y="23647"/>
                  <a:pt x="2105891" y="27709"/>
                </a:cubicBezTo>
                <a:cubicBezTo>
                  <a:pt x="2096387" y="29821"/>
                  <a:pt x="2087729" y="35036"/>
                  <a:pt x="2078182" y="36945"/>
                </a:cubicBezTo>
                <a:cubicBezTo>
                  <a:pt x="2028641" y="46853"/>
                  <a:pt x="2012769" y="43030"/>
                  <a:pt x="1967345" y="55418"/>
                </a:cubicBezTo>
                <a:cubicBezTo>
                  <a:pt x="1852338" y="86783"/>
                  <a:pt x="1971357" y="63986"/>
                  <a:pt x="1856509" y="83127"/>
                </a:cubicBezTo>
                <a:lnTo>
                  <a:pt x="1801091" y="101600"/>
                </a:lnTo>
                <a:cubicBezTo>
                  <a:pt x="1791855" y="104679"/>
                  <a:pt x="1782929" y="108927"/>
                  <a:pt x="1773382" y="110836"/>
                </a:cubicBezTo>
                <a:cubicBezTo>
                  <a:pt x="1679477" y="129618"/>
                  <a:pt x="1765769" y="110373"/>
                  <a:pt x="1699491" y="129309"/>
                </a:cubicBezTo>
                <a:cubicBezTo>
                  <a:pt x="1687285" y="132796"/>
                  <a:pt x="1674704" y="134897"/>
                  <a:pt x="1662545" y="138545"/>
                </a:cubicBezTo>
                <a:cubicBezTo>
                  <a:pt x="1643894" y="144140"/>
                  <a:pt x="1626221" y="153199"/>
                  <a:pt x="1607127" y="157018"/>
                </a:cubicBezTo>
                <a:cubicBezTo>
                  <a:pt x="1575368" y="163370"/>
                  <a:pt x="1554448" y="166791"/>
                  <a:pt x="1524000" y="175491"/>
                </a:cubicBezTo>
                <a:cubicBezTo>
                  <a:pt x="1514639" y="178166"/>
                  <a:pt x="1505736" y="182366"/>
                  <a:pt x="1496291" y="184727"/>
                </a:cubicBezTo>
                <a:cubicBezTo>
                  <a:pt x="1481061" y="188535"/>
                  <a:pt x="1465255" y="189833"/>
                  <a:pt x="1450109" y="193964"/>
                </a:cubicBezTo>
                <a:cubicBezTo>
                  <a:pt x="1431323" y="199087"/>
                  <a:pt x="1413898" y="209235"/>
                  <a:pt x="1394691" y="212436"/>
                </a:cubicBezTo>
                <a:cubicBezTo>
                  <a:pt x="1376218" y="215515"/>
                  <a:pt x="1357680" y="218222"/>
                  <a:pt x="1339273" y="221673"/>
                </a:cubicBezTo>
                <a:cubicBezTo>
                  <a:pt x="1308413" y="227459"/>
                  <a:pt x="1278064" y="236250"/>
                  <a:pt x="1246909" y="240145"/>
                </a:cubicBezTo>
                <a:lnTo>
                  <a:pt x="1173018" y="249382"/>
                </a:lnTo>
                <a:lnTo>
                  <a:pt x="1117600" y="267854"/>
                </a:lnTo>
                <a:cubicBezTo>
                  <a:pt x="1108364" y="270933"/>
                  <a:pt x="1099336" y="274730"/>
                  <a:pt x="1089891" y="277091"/>
                </a:cubicBezTo>
                <a:cubicBezTo>
                  <a:pt x="1065261" y="283249"/>
                  <a:pt x="1040086" y="287536"/>
                  <a:pt x="1016000" y="295564"/>
                </a:cubicBezTo>
                <a:lnTo>
                  <a:pt x="960582" y="314036"/>
                </a:lnTo>
                <a:cubicBezTo>
                  <a:pt x="951346" y="317115"/>
                  <a:pt x="942318" y="320912"/>
                  <a:pt x="932873" y="323273"/>
                </a:cubicBezTo>
                <a:cubicBezTo>
                  <a:pt x="920558" y="326352"/>
                  <a:pt x="908086" y="328861"/>
                  <a:pt x="895927" y="332509"/>
                </a:cubicBezTo>
                <a:cubicBezTo>
                  <a:pt x="877276" y="338104"/>
                  <a:pt x="859400" y="346259"/>
                  <a:pt x="840509" y="350982"/>
                </a:cubicBezTo>
                <a:cubicBezTo>
                  <a:pt x="828194" y="354061"/>
                  <a:pt x="815770" y="356731"/>
                  <a:pt x="803564" y="360218"/>
                </a:cubicBezTo>
                <a:cubicBezTo>
                  <a:pt x="710780" y="386727"/>
                  <a:pt x="854448" y="349805"/>
                  <a:pt x="738909" y="378691"/>
                </a:cubicBezTo>
                <a:cubicBezTo>
                  <a:pt x="729673" y="384849"/>
                  <a:pt x="721129" y="392200"/>
                  <a:pt x="711200" y="397164"/>
                </a:cubicBezTo>
                <a:cubicBezTo>
                  <a:pt x="702492" y="401518"/>
                  <a:pt x="692440" y="402565"/>
                  <a:pt x="683491" y="406400"/>
                </a:cubicBezTo>
                <a:cubicBezTo>
                  <a:pt x="670835" y="411824"/>
                  <a:pt x="658500" y="418042"/>
                  <a:pt x="646545" y="424873"/>
                </a:cubicBezTo>
                <a:cubicBezTo>
                  <a:pt x="596411" y="453520"/>
                  <a:pt x="641930" y="435646"/>
                  <a:pt x="591127" y="452582"/>
                </a:cubicBezTo>
                <a:cubicBezTo>
                  <a:pt x="581891" y="461818"/>
                  <a:pt x="574286" y="473045"/>
                  <a:pt x="563418" y="480291"/>
                </a:cubicBezTo>
                <a:cubicBezTo>
                  <a:pt x="555317" y="485691"/>
                  <a:pt x="544220" y="484799"/>
                  <a:pt x="535709" y="489527"/>
                </a:cubicBezTo>
                <a:cubicBezTo>
                  <a:pt x="516301" y="500309"/>
                  <a:pt x="498764" y="514158"/>
                  <a:pt x="480291" y="526473"/>
                </a:cubicBezTo>
                <a:lnTo>
                  <a:pt x="480291" y="526473"/>
                </a:lnTo>
                <a:cubicBezTo>
                  <a:pt x="436883" y="569881"/>
                  <a:pt x="463452" y="546935"/>
                  <a:pt x="397164" y="591127"/>
                </a:cubicBezTo>
                <a:cubicBezTo>
                  <a:pt x="361353" y="615001"/>
                  <a:pt x="379987" y="606089"/>
                  <a:pt x="341745" y="618836"/>
                </a:cubicBezTo>
                <a:cubicBezTo>
                  <a:pt x="262334" y="671777"/>
                  <a:pt x="362807" y="608305"/>
                  <a:pt x="286327" y="646545"/>
                </a:cubicBezTo>
                <a:cubicBezTo>
                  <a:pt x="276398" y="651509"/>
                  <a:pt x="268762" y="660509"/>
                  <a:pt x="258618" y="665018"/>
                </a:cubicBezTo>
                <a:cubicBezTo>
                  <a:pt x="240824" y="672926"/>
                  <a:pt x="219402" y="672690"/>
                  <a:pt x="203200" y="683491"/>
                </a:cubicBezTo>
                <a:cubicBezTo>
                  <a:pt x="193964" y="689649"/>
                  <a:pt x="185635" y="697456"/>
                  <a:pt x="175491" y="701964"/>
                </a:cubicBezTo>
                <a:cubicBezTo>
                  <a:pt x="157697" y="709872"/>
                  <a:pt x="120073" y="720436"/>
                  <a:pt x="120073" y="720436"/>
                </a:cubicBezTo>
                <a:cubicBezTo>
                  <a:pt x="40667" y="773374"/>
                  <a:pt x="141131" y="709908"/>
                  <a:pt x="64655" y="748145"/>
                </a:cubicBezTo>
                <a:cubicBezTo>
                  <a:pt x="54726" y="753109"/>
                  <a:pt x="46874" y="761654"/>
                  <a:pt x="36945" y="766618"/>
                </a:cubicBezTo>
                <a:cubicBezTo>
                  <a:pt x="16526" y="776828"/>
                  <a:pt x="15743" y="775854"/>
                  <a:pt x="0" y="775854"/>
                </a:cubicBezTo>
              </a:path>
            </a:pathLst>
          </a:cu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858982" y="1209964"/>
            <a:ext cx="7232073" cy="812800"/>
          </a:xfrm>
          <a:custGeom>
            <a:avLst/>
            <a:gdLst>
              <a:gd name="connsiteX0" fmla="*/ 7232073 w 7232073"/>
              <a:gd name="connsiteY0" fmla="*/ 748145 h 812800"/>
              <a:gd name="connsiteX1" fmla="*/ 7185891 w 7232073"/>
              <a:gd name="connsiteY1" fmla="*/ 738909 h 812800"/>
              <a:gd name="connsiteX2" fmla="*/ 7148945 w 7232073"/>
              <a:gd name="connsiteY2" fmla="*/ 729672 h 812800"/>
              <a:gd name="connsiteX3" fmla="*/ 6954982 w 7232073"/>
              <a:gd name="connsiteY3" fmla="*/ 711200 h 812800"/>
              <a:gd name="connsiteX4" fmla="*/ 6788727 w 7232073"/>
              <a:gd name="connsiteY4" fmla="*/ 692727 h 812800"/>
              <a:gd name="connsiteX5" fmla="*/ 6761018 w 7232073"/>
              <a:gd name="connsiteY5" fmla="*/ 683491 h 812800"/>
              <a:gd name="connsiteX6" fmla="*/ 6594763 w 7232073"/>
              <a:gd name="connsiteY6" fmla="*/ 665018 h 812800"/>
              <a:gd name="connsiteX7" fmla="*/ 6437745 w 7232073"/>
              <a:gd name="connsiteY7" fmla="*/ 646545 h 812800"/>
              <a:gd name="connsiteX8" fmla="*/ 6336145 w 7232073"/>
              <a:gd name="connsiteY8" fmla="*/ 637309 h 812800"/>
              <a:gd name="connsiteX9" fmla="*/ 6031345 w 7232073"/>
              <a:gd name="connsiteY9" fmla="*/ 665018 h 812800"/>
              <a:gd name="connsiteX10" fmla="*/ 5975927 w 7232073"/>
              <a:gd name="connsiteY10" fmla="*/ 674254 h 812800"/>
              <a:gd name="connsiteX11" fmla="*/ 5818909 w 7232073"/>
              <a:gd name="connsiteY11" fmla="*/ 692727 h 812800"/>
              <a:gd name="connsiteX12" fmla="*/ 5578763 w 7232073"/>
              <a:gd name="connsiteY12" fmla="*/ 683491 h 812800"/>
              <a:gd name="connsiteX13" fmla="*/ 5532582 w 7232073"/>
              <a:gd name="connsiteY13" fmla="*/ 674254 h 812800"/>
              <a:gd name="connsiteX14" fmla="*/ 5467927 w 7232073"/>
              <a:gd name="connsiteY14" fmla="*/ 655781 h 812800"/>
              <a:gd name="connsiteX15" fmla="*/ 5430982 w 7232073"/>
              <a:gd name="connsiteY15" fmla="*/ 646545 h 812800"/>
              <a:gd name="connsiteX16" fmla="*/ 5384800 w 7232073"/>
              <a:gd name="connsiteY16" fmla="*/ 637309 h 812800"/>
              <a:gd name="connsiteX17" fmla="*/ 5329382 w 7232073"/>
              <a:gd name="connsiteY17" fmla="*/ 618836 h 812800"/>
              <a:gd name="connsiteX18" fmla="*/ 5292436 w 7232073"/>
              <a:gd name="connsiteY18" fmla="*/ 609600 h 812800"/>
              <a:gd name="connsiteX19" fmla="*/ 5237018 w 7232073"/>
              <a:gd name="connsiteY19" fmla="*/ 591127 h 812800"/>
              <a:gd name="connsiteX20" fmla="*/ 5209309 w 7232073"/>
              <a:gd name="connsiteY20" fmla="*/ 581891 h 812800"/>
              <a:gd name="connsiteX21" fmla="*/ 5172363 w 7232073"/>
              <a:gd name="connsiteY21" fmla="*/ 572654 h 812800"/>
              <a:gd name="connsiteX22" fmla="*/ 5116945 w 7232073"/>
              <a:gd name="connsiteY22" fmla="*/ 554181 h 812800"/>
              <a:gd name="connsiteX23" fmla="*/ 5061527 w 7232073"/>
              <a:gd name="connsiteY23" fmla="*/ 535709 h 812800"/>
              <a:gd name="connsiteX24" fmla="*/ 5006109 w 7232073"/>
              <a:gd name="connsiteY24" fmla="*/ 517236 h 812800"/>
              <a:gd name="connsiteX25" fmla="*/ 4969163 w 7232073"/>
              <a:gd name="connsiteY25" fmla="*/ 508000 h 812800"/>
              <a:gd name="connsiteX26" fmla="*/ 4941454 w 7232073"/>
              <a:gd name="connsiteY26" fmla="*/ 498763 h 812800"/>
              <a:gd name="connsiteX27" fmla="*/ 4886036 w 7232073"/>
              <a:gd name="connsiteY27" fmla="*/ 489527 h 812800"/>
              <a:gd name="connsiteX28" fmla="*/ 4793673 w 7232073"/>
              <a:gd name="connsiteY28" fmla="*/ 461818 h 812800"/>
              <a:gd name="connsiteX29" fmla="*/ 4719782 w 7232073"/>
              <a:gd name="connsiteY29" fmla="*/ 443345 h 812800"/>
              <a:gd name="connsiteX30" fmla="*/ 4692073 w 7232073"/>
              <a:gd name="connsiteY30" fmla="*/ 434109 h 812800"/>
              <a:gd name="connsiteX31" fmla="*/ 4655127 w 7232073"/>
              <a:gd name="connsiteY31" fmla="*/ 424872 h 812800"/>
              <a:gd name="connsiteX32" fmla="*/ 4627418 w 7232073"/>
              <a:gd name="connsiteY32" fmla="*/ 415636 h 812800"/>
              <a:gd name="connsiteX33" fmla="*/ 4544291 w 7232073"/>
              <a:gd name="connsiteY33" fmla="*/ 397163 h 812800"/>
              <a:gd name="connsiteX34" fmla="*/ 4488873 w 7232073"/>
              <a:gd name="connsiteY34" fmla="*/ 378691 h 812800"/>
              <a:gd name="connsiteX35" fmla="*/ 4461163 w 7232073"/>
              <a:gd name="connsiteY35" fmla="*/ 369454 h 812800"/>
              <a:gd name="connsiteX36" fmla="*/ 4368800 w 7232073"/>
              <a:gd name="connsiteY36" fmla="*/ 332509 h 812800"/>
              <a:gd name="connsiteX37" fmla="*/ 4341091 w 7232073"/>
              <a:gd name="connsiteY37" fmla="*/ 323272 h 812800"/>
              <a:gd name="connsiteX38" fmla="*/ 4313382 w 7232073"/>
              <a:gd name="connsiteY38" fmla="*/ 314036 h 812800"/>
              <a:gd name="connsiteX39" fmla="*/ 4285673 w 7232073"/>
              <a:gd name="connsiteY39" fmla="*/ 295563 h 812800"/>
              <a:gd name="connsiteX40" fmla="*/ 4193309 w 7232073"/>
              <a:gd name="connsiteY40" fmla="*/ 277091 h 812800"/>
              <a:gd name="connsiteX41" fmla="*/ 4137891 w 7232073"/>
              <a:gd name="connsiteY41" fmla="*/ 267854 h 812800"/>
              <a:gd name="connsiteX42" fmla="*/ 4110182 w 7232073"/>
              <a:gd name="connsiteY42" fmla="*/ 258618 h 812800"/>
              <a:gd name="connsiteX43" fmla="*/ 3990109 w 7232073"/>
              <a:gd name="connsiteY43" fmla="*/ 240145 h 812800"/>
              <a:gd name="connsiteX44" fmla="*/ 3962400 w 7232073"/>
              <a:gd name="connsiteY44" fmla="*/ 230909 h 812800"/>
              <a:gd name="connsiteX45" fmla="*/ 3906982 w 7232073"/>
              <a:gd name="connsiteY45" fmla="*/ 221672 h 812800"/>
              <a:gd name="connsiteX46" fmla="*/ 3851563 w 7232073"/>
              <a:gd name="connsiteY46" fmla="*/ 203200 h 812800"/>
              <a:gd name="connsiteX47" fmla="*/ 3805382 w 7232073"/>
              <a:gd name="connsiteY47" fmla="*/ 193963 h 812800"/>
              <a:gd name="connsiteX48" fmla="*/ 3749963 w 7232073"/>
              <a:gd name="connsiteY48" fmla="*/ 175491 h 812800"/>
              <a:gd name="connsiteX49" fmla="*/ 3694545 w 7232073"/>
              <a:gd name="connsiteY49" fmla="*/ 157018 h 812800"/>
              <a:gd name="connsiteX50" fmla="*/ 3666836 w 7232073"/>
              <a:gd name="connsiteY50" fmla="*/ 147781 h 812800"/>
              <a:gd name="connsiteX51" fmla="*/ 3620654 w 7232073"/>
              <a:gd name="connsiteY51" fmla="*/ 138545 h 812800"/>
              <a:gd name="connsiteX52" fmla="*/ 3592945 w 7232073"/>
              <a:gd name="connsiteY52" fmla="*/ 129309 h 812800"/>
              <a:gd name="connsiteX53" fmla="*/ 3509818 w 7232073"/>
              <a:gd name="connsiteY53" fmla="*/ 120072 h 812800"/>
              <a:gd name="connsiteX54" fmla="*/ 3371273 w 7232073"/>
              <a:gd name="connsiteY54" fmla="*/ 92363 h 812800"/>
              <a:gd name="connsiteX55" fmla="*/ 3260436 w 7232073"/>
              <a:gd name="connsiteY55" fmla="*/ 73891 h 812800"/>
              <a:gd name="connsiteX56" fmla="*/ 3186545 w 7232073"/>
              <a:gd name="connsiteY56" fmla="*/ 55418 h 812800"/>
              <a:gd name="connsiteX57" fmla="*/ 3112654 w 7232073"/>
              <a:gd name="connsiteY57" fmla="*/ 36945 h 812800"/>
              <a:gd name="connsiteX58" fmla="*/ 3066473 w 7232073"/>
              <a:gd name="connsiteY58" fmla="*/ 27709 h 812800"/>
              <a:gd name="connsiteX59" fmla="*/ 2900218 w 7232073"/>
              <a:gd name="connsiteY59" fmla="*/ 0 h 812800"/>
              <a:gd name="connsiteX60" fmla="*/ 2493818 w 7232073"/>
              <a:gd name="connsiteY60" fmla="*/ 9236 h 812800"/>
              <a:gd name="connsiteX61" fmla="*/ 2336800 w 7232073"/>
              <a:gd name="connsiteY61" fmla="*/ 27709 h 812800"/>
              <a:gd name="connsiteX62" fmla="*/ 2152073 w 7232073"/>
              <a:gd name="connsiteY62" fmla="*/ 46181 h 812800"/>
              <a:gd name="connsiteX63" fmla="*/ 2124363 w 7232073"/>
              <a:gd name="connsiteY63" fmla="*/ 55418 h 812800"/>
              <a:gd name="connsiteX64" fmla="*/ 1967345 w 7232073"/>
              <a:gd name="connsiteY64" fmla="*/ 73891 h 812800"/>
              <a:gd name="connsiteX65" fmla="*/ 1930400 w 7232073"/>
              <a:gd name="connsiteY65" fmla="*/ 83127 h 812800"/>
              <a:gd name="connsiteX66" fmla="*/ 1847273 w 7232073"/>
              <a:gd name="connsiteY66" fmla="*/ 101600 h 812800"/>
              <a:gd name="connsiteX67" fmla="*/ 1791854 w 7232073"/>
              <a:gd name="connsiteY67" fmla="*/ 120072 h 812800"/>
              <a:gd name="connsiteX68" fmla="*/ 1764145 w 7232073"/>
              <a:gd name="connsiteY68" fmla="*/ 129309 h 812800"/>
              <a:gd name="connsiteX69" fmla="*/ 1727200 w 7232073"/>
              <a:gd name="connsiteY69" fmla="*/ 138545 h 812800"/>
              <a:gd name="connsiteX70" fmla="*/ 1681018 w 7232073"/>
              <a:gd name="connsiteY70" fmla="*/ 147781 h 812800"/>
              <a:gd name="connsiteX71" fmla="*/ 1653309 w 7232073"/>
              <a:gd name="connsiteY71" fmla="*/ 157018 h 812800"/>
              <a:gd name="connsiteX72" fmla="*/ 1597891 w 7232073"/>
              <a:gd name="connsiteY72" fmla="*/ 166254 h 812800"/>
              <a:gd name="connsiteX73" fmla="*/ 1560945 w 7232073"/>
              <a:gd name="connsiteY73" fmla="*/ 175491 h 812800"/>
              <a:gd name="connsiteX74" fmla="*/ 1505527 w 7232073"/>
              <a:gd name="connsiteY74" fmla="*/ 193963 h 812800"/>
              <a:gd name="connsiteX75" fmla="*/ 1459345 w 7232073"/>
              <a:gd name="connsiteY75" fmla="*/ 203200 h 812800"/>
              <a:gd name="connsiteX76" fmla="*/ 1431636 w 7232073"/>
              <a:gd name="connsiteY76" fmla="*/ 212436 h 812800"/>
              <a:gd name="connsiteX77" fmla="*/ 1385454 w 7232073"/>
              <a:gd name="connsiteY77" fmla="*/ 221672 h 812800"/>
              <a:gd name="connsiteX78" fmla="*/ 1357745 w 7232073"/>
              <a:gd name="connsiteY78" fmla="*/ 230909 h 812800"/>
              <a:gd name="connsiteX79" fmla="*/ 1209963 w 7232073"/>
              <a:gd name="connsiteY79" fmla="*/ 249381 h 812800"/>
              <a:gd name="connsiteX80" fmla="*/ 1182254 w 7232073"/>
              <a:gd name="connsiteY80" fmla="*/ 258618 h 812800"/>
              <a:gd name="connsiteX81" fmla="*/ 1080654 w 7232073"/>
              <a:gd name="connsiteY81" fmla="*/ 277091 h 812800"/>
              <a:gd name="connsiteX82" fmla="*/ 1025236 w 7232073"/>
              <a:gd name="connsiteY82" fmla="*/ 295563 h 812800"/>
              <a:gd name="connsiteX83" fmla="*/ 988291 w 7232073"/>
              <a:gd name="connsiteY83" fmla="*/ 304800 h 812800"/>
              <a:gd name="connsiteX84" fmla="*/ 942109 w 7232073"/>
              <a:gd name="connsiteY84" fmla="*/ 314036 h 812800"/>
              <a:gd name="connsiteX85" fmla="*/ 886691 w 7232073"/>
              <a:gd name="connsiteY85" fmla="*/ 332509 h 812800"/>
              <a:gd name="connsiteX86" fmla="*/ 858982 w 7232073"/>
              <a:gd name="connsiteY86" fmla="*/ 341745 h 812800"/>
              <a:gd name="connsiteX87" fmla="*/ 831273 w 7232073"/>
              <a:gd name="connsiteY87" fmla="*/ 350981 h 812800"/>
              <a:gd name="connsiteX88" fmla="*/ 665018 w 7232073"/>
              <a:gd name="connsiteY88" fmla="*/ 461818 h 812800"/>
              <a:gd name="connsiteX89" fmla="*/ 609600 w 7232073"/>
              <a:gd name="connsiteY89" fmla="*/ 498763 h 812800"/>
              <a:gd name="connsiteX90" fmla="*/ 581891 w 7232073"/>
              <a:gd name="connsiteY90" fmla="*/ 508000 h 812800"/>
              <a:gd name="connsiteX91" fmla="*/ 517236 w 7232073"/>
              <a:gd name="connsiteY91" fmla="*/ 554181 h 812800"/>
              <a:gd name="connsiteX92" fmla="*/ 489527 w 7232073"/>
              <a:gd name="connsiteY92" fmla="*/ 563418 h 812800"/>
              <a:gd name="connsiteX93" fmla="*/ 434109 w 7232073"/>
              <a:gd name="connsiteY93" fmla="*/ 600363 h 812800"/>
              <a:gd name="connsiteX94" fmla="*/ 406400 w 7232073"/>
              <a:gd name="connsiteY94" fmla="*/ 618836 h 812800"/>
              <a:gd name="connsiteX95" fmla="*/ 378691 w 7232073"/>
              <a:gd name="connsiteY95" fmla="*/ 628072 h 812800"/>
              <a:gd name="connsiteX96" fmla="*/ 323273 w 7232073"/>
              <a:gd name="connsiteY96" fmla="*/ 655781 h 812800"/>
              <a:gd name="connsiteX97" fmla="*/ 295563 w 7232073"/>
              <a:gd name="connsiteY97" fmla="*/ 674254 h 812800"/>
              <a:gd name="connsiteX98" fmla="*/ 240145 w 7232073"/>
              <a:gd name="connsiteY98" fmla="*/ 692727 h 812800"/>
              <a:gd name="connsiteX99" fmla="*/ 184727 w 7232073"/>
              <a:gd name="connsiteY99" fmla="*/ 720436 h 812800"/>
              <a:gd name="connsiteX100" fmla="*/ 157018 w 7232073"/>
              <a:gd name="connsiteY100" fmla="*/ 738909 h 812800"/>
              <a:gd name="connsiteX101" fmla="*/ 101600 w 7232073"/>
              <a:gd name="connsiteY101" fmla="*/ 757381 h 812800"/>
              <a:gd name="connsiteX102" fmla="*/ 46182 w 7232073"/>
              <a:gd name="connsiteY102" fmla="*/ 785091 h 812800"/>
              <a:gd name="connsiteX103" fmla="*/ 18473 w 7232073"/>
              <a:gd name="connsiteY103" fmla="*/ 803563 h 812800"/>
              <a:gd name="connsiteX104" fmla="*/ 0 w 7232073"/>
              <a:gd name="connsiteY104" fmla="*/ 81280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7232073" h="812800">
                <a:moveTo>
                  <a:pt x="7232073" y="748145"/>
                </a:moveTo>
                <a:cubicBezTo>
                  <a:pt x="7216679" y="745066"/>
                  <a:pt x="7201216" y="742315"/>
                  <a:pt x="7185891" y="738909"/>
                </a:cubicBezTo>
                <a:cubicBezTo>
                  <a:pt x="7173499" y="736155"/>
                  <a:pt x="7161467" y="731759"/>
                  <a:pt x="7148945" y="729672"/>
                </a:cubicBezTo>
                <a:cubicBezTo>
                  <a:pt x="7083401" y="718748"/>
                  <a:pt x="7021888" y="717018"/>
                  <a:pt x="6954982" y="711200"/>
                </a:cubicBezTo>
                <a:cubicBezTo>
                  <a:pt x="6878077" y="704513"/>
                  <a:pt x="6861105" y="701774"/>
                  <a:pt x="6788727" y="692727"/>
                </a:cubicBezTo>
                <a:cubicBezTo>
                  <a:pt x="6779491" y="689648"/>
                  <a:pt x="6770656" y="684868"/>
                  <a:pt x="6761018" y="683491"/>
                </a:cubicBezTo>
                <a:cubicBezTo>
                  <a:pt x="6705819" y="675605"/>
                  <a:pt x="6594763" y="665018"/>
                  <a:pt x="6594763" y="665018"/>
                </a:cubicBezTo>
                <a:cubicBezTo>
                  <a:pt x="6524999" y="641762"/>
                  <a:pt x="6581468" y="658042"/>
                  <a:pt x="6437745" y="646545"/>
                </a:cubicBezTo>
                <a:cubicBezTo>
                  <a:pt x="6403847" y="643833"/>
                  <a:pt x="6370012" y="640388"/>
                  <a:pt x="6336145" y="637309"/>
                </a:cubicBezTo>
                <a:cubicBezTo>
                  <a:pt x="6262628" y="642964"/>
                  <a:pt x="6089129" y="655388"/>
                  <a:pt x="6031345" y="665018"/>
                </a:cubicBezTo>
                <a:cubicBezTo>
                  <a:pt x="6012872" y="668097"/>
                  <a:pt x="5994526" y="672066"/>
                  <a:pt x="5975927" y="674254"/>
                </a:cubicBezTo>
                <a:cubicBezTo>
                  <a:pt x="5790085" y="696118"/>
                  <a:pt x="5943992" y="671881"/>
                  <a:pt x="5818909" y="692727"/>
                </a:cubicBezTo>
                <a:cubicBezTo>
                  <a:pt x="5738860" y="689648"/>
                  <a:pt x="5658705" y="688649"/>
                  <a:pt x="5578763" y="683491"/>
                </a:cubicBezTo>
                <a:cubicBezTo>
                  <a:pt x="5563097" y="682480"/>
                  <a:pt x="5547907" y="677660"/>
                  <a:pt x="5532582" y="674254"/>
                </a:cubicBezTo>
                <a:cubicBezTo>
                  <a:pt x="5467588" y="659811"/>
                  <a:pt x="5521946" y="671215"/>
                  <a:pt x="5467927" y="655781"/>
                </a:cubicBezTo>
                <a:cubicBezTo>
                  <a:pt x="5455721" y="652294"/>
                  <a:pt x="5443374" y="649299"/>
                  <a:pt x="5430982" y="646545"/>
                </a:cubicBezTo>
                <a:cubicBezTo>
                  <a:pt x="5415657" y="643140"/>
                  <a:pt x="5399946" y="641440"/>
                  <a:pt x="5384800" y="637309"/>
                </a:cubicBezTo>
                <a:cubicBezTo>
                  <a:pt x="5366014" y="632186"/>
                  <a:pt x="5348273" y="623558"/>
                  <a:pt x="5329382" y="618836"/>
                </a:cubicBezTo>
                <a:cubicBezTo>
                  <a:pt x="5317067" y="615757"/>
                  <a:pt x="5304595" y="613248"/>
                  <a:pt x="5292436" y="609600"/>
                </a:cubicBezTo>
                <a:cubicBezTo>
                  <a:pt x="5273785" y="604005"/>
                  <a:pt x="5255491" y="597285"/>
                  <a:pt x="5237018" y="591127"/>
                </a:cubicBezTo>
                <a:cubicBezTo>
                  <a:pt x="5227782" y="588048"/>
                  <a:pt x="5218754" y="584252"/>
                  <a:pt x="5209309" y="581891"/>
                </a:cubicBezTo>
                <a:cubicBezTo>
                  <a:pt x="5196994" y="578812"/>
                  <a:pt x="5184522" y="576302"/>
                  <a:pt x="5172363" y="572654"/>
                </a:cubicBezTo>
                <a:cubicBezTo>
                  <a:pt x="5153712" y="567059"/>
                  <a:pt x="5135418" y="560339"/>
                  <a:pt x="5116945" y="554181"/>
                </a:cubicBezTo>
                <a:lnTo>
                  <a:pt x="5061527" y="535709"/>
                </a:lnTo>
                <a:lnTo>
                  <a:pt x="5006109" y="517236"/>
                </a:lnTo>
                <a:cubicBezTo>
                  <a:pt x="4993794" y="514157"/>
                  <a:pt x="4981369" y="511487"/>
                  <a:pt x="4969163" y="508000"/>
                </a:cubicBezTo>
                <a:cubicBezTo>
                  <a:pt x="4959802" y="505325"/>
                  <a:pt x="4950958" y="500875"/>
                  <a:pt x="4941454" y="498763"/>
                </a:cubicBezTo>
                <a:cubicBezTo>
                  <a:pt x="4923173" y="494700"/>
                  <a:pt x="4904400" y="493200"/>
                  <a:pt x="4886036" y="489527"/>
                </a:cubicBezTo>
                <a:cubicBezTo>
                  <a:pt x="4851137" y="482547"/>
                  <a:pt x="4829018" y="473600"/>
                  <a:pt x="4793673" y="461818"/>
                </a:cubicBezTo>
                <a:cubicBezTo>
                  <a:pt x="4730335" y="440705"/>
                  <a:pt x="4808943" y="465635"/>
                  <a:pt x="4719782" y="443345"/>
                </a:cubicBezTo>
                <a:cubicBezTo>
                  <a:pt x="4710337" y="440984"/>
                  <a:pt x="4701434" y="436784"/>
                  <a:pt x="4692073" y="434109"/>
                </a:cubicBezTo>
                <a:cubicBezTo>
                  <a:pt x="4679867" y="430622"/>
                  <a:pt x="4667333" y="428359"/>
                  <a:pt x="4655127" y="424872"/>
                </a:cubicBezTo>
                <a:cubicBezTo>
                  <a:pt x="4645766" y="422197"/>
                  <a:pt x="4636863" y="417997"/>
                  <a:pt x="4627418" y="415636"/>
                </a:cubicBezTo>
                <a:cubicBezTo>
                  <a:pt x="4574660" y="402447"/>
                  <a:pt x="4591719" y="411391"/>
                  <a:pt x="4544291" y="397163"/>
                </a:cubicBezTo>
                <a:cubicBezTo>
                  <a:pt x="4525640" y="391568"/>
                  <a:pt x="4507346" y="384848"/>
                  <a:pt x="4488873" y="378691"/>
                </a:cubicBezTo>
                <a:cubicBezTo>
                  <a:pt x="4479636" y="375612"/>
                  <a:pt x="4469871" y="373808"/>
                  <a:pt x="4461163" y="369454"/>
                </a:cubicBezTo>
                <a:cubicBezTo>
                  <a:pt x="4406798" y="342271"/>
                  <a:pt x="4437285" y="355337"/>
                  <a:pt x="4368800" y="332509"/>
                </a:cubicBezTo>
                <a:lnTo>
                  <a:pt x="4341091" y="323272"/>
                </a:lnTo>
                <a:lnTo>
                  <a:pt x="4313382" y="314036"/>
                </a:lnTo>
                <a:cubicBezTo>
                  <a:pt x="4304146" y="307878"/>
                  <a:pt x="4295602" y="300527"/>
                  <a:pt x="4285673" y="295563"/>
                </a:cubicBezTo>
                <a:cubicBezTo>
                  <a:pt x="4259543" y="282498"/>
                  <a:pt x="4217888" y="280872"/>
                  <a:pt x="4193309" y="277091"/>
                </a:cubicBezTo>
                <a:cubicBezTo>
                  <a:pt x="4174799" y="274243"/>
                  <a:pt x="4156173" y="271917"/>
                  <a:pt x="4137891" y="267854"/>
                </a:cubicBezTo>
                <a:cubicBezTo>
                  <a:pt x="4128387" y="265742"/>
                  <a:pt x="4119729" y="260527"/>
                  <a:pt x="4110182" y="258618"/>
                </a:cubicBezTo>
                <a:cubicBezTo>
                  <a:pt x="4036548" y="243891"/>
                  <a:pt x="4058778" y="255404"/>
                  <a:pt x="3990109" y="240145"/>
                </a:cubicBezTo>
                <a:cubicBezTo>
                  <a:pt x="3980605" y="238033"/>
                  <a:pt x="3971904" y="233021"/>
                  <a:pt x="3962400" y="230909"/>
                </a:cubicBezTo>
                <a:cubicBezTo>
                  <a:pt x="3944118" y="226846"/>
                  <a:pt x="3925150" y="226214"/>
                  <a:pt x="3906982" y="221672"/>
                </a:cubicBezTo>
                <a:cubicBezTo>
                  <a:pt x="3888091" y="216949"/>
                  <a:pt x="3870657" y="207019"/>
                  <a:pt x="3851563" y="203200"/>
                </a:cubicBezTo>
                <a:cubicBezTo>
                  <a:pt x="3836169" y="200121"/>
                  <a:pt x="3820527" y="198094"/>
                  <a:pt x="3805382" y="193963"/>
                </a:cubicBezTo>
                <a:cubicBezTo>
                  <a:pt x="3786596" y="188840"/>
                  <a:pt x="3768436" y="181649"/>
                  <a:pt x="3749963" y="175491"/>
                </a:cubicBezTo>
                <a:lnTo>
                  <a:pt x="3694545" y="157018"/>
                </a:lnTo>
                <a:cubicBezTo>
                  <a:pt x="3685309" y="153939"/>
                  <a:pt x="3676383" y="149690"/>
                  <a:pt x="3666836" y="147781"/>
                </a:cubicBezTo>
                <a:cubicBezTo>
                  <a:pt x="3651442" y="144702"/>
                  <a:pt x="3635884" y="142352"/>
                  <a:pt x="3620654" y="138545"/>
                </a:cubicBezTo>
                <a:cubicBezTo>
                  <a:pt x="3611209" y="136184"/>
                  <a:pt x="3602548" y="130910"/>
                  <a:pt x="3592945" y="129309"/>
                </a:cubicBezTo>
                <a:cubicBezTo>
                  <a:pt x="3565445" y="124726"/>
                  <a:pt x="3537356" y="124420"/>
                  <a:pt x="3509818" y="120072"/>
                </a:cubicBezTo>
                <a:cubicBezTo>
                  <a:pt x="3333736" y="92270"/>
                  <a:pt x="3482404" y="110884"/>
                  <a:pt x="3371273" y="92363"/>
                </a:cubicBezTo>
                <a:lnTo>
                  <a:pt x="3260436" y="73891"/>
                </a:lnTo>
                <a:cubicBezTo>
                  <a:pt x="3207465" y="56233"/>
                  <a:pt x="3258993" y="72137"/>
                  <a:pt x="3186545" y="55418"/>
                </a:cubicBezTo>
                <a:cubicBezTo>
                  <a:pt x="3161807" y="49709"/>
                  <a:pt x="3137549" y="41924"/>
                  <a:pt x="3112654" y="36945"/>
                </a:cubicBezTo>
                <a:cubicBezTo>
                  <a:pt x="3097260" y="33866"/>
                  <a:pt x="3081618" y="31840"/>
                  <a:pt x="3066473" y="27709"/>
                </a:cubicBezTo>
                <a:cubicBezTo>
                  <a:pt x="2946894" y="-4903"/>
                  <a:pt x="3085651" y="15452"/>
                  <a:pt x="2900218" y="0"/>
                </a:cubicBezTo>
                <a:lnTo>
                  <a:pt x="2493818" y="9236"/>
                </a:lnTo>
                <a:cubicBezTo>
                  <a:pt x="2410374" y="12326"/>
                  <a:pt x="2410567" y="19944"/>
                  <a:pt x="2336800" y="27709"/>
                </a:cubicBezTo>
                <a:cubicBezTo>
                  <a:pt x="2050517" y="57844"/>
                  <a:pt x="2363654" y="19734"/>
                  <a:pt x="2152073" y="46181"/>
                </a:cubicBezTo>
                <a:cubicBezTo>
                  <a:pt x="2142836" y="49260"/>
                  <a:pt x="2133910" y="53509"/>
                  <a:pt x="2124363" y="55418"/>
                </a:cubicBezTo>
                <a:cubicBezTo>
                  <a:pt x="2083535" y="63584"/>
                  <a:pt x="2003972" y="70228"/>
                  <a:pt x="1967345" y="73891"/>
                </a:cubicBezTo>
                <a:cubicBezTo>
                  <a:pt x="1955030" y="76970"/>
                  <a:pt x="1942792" y="80373"/>
                  <a:pt x="1930400" y="83127"/>
                </a:cubicBezTo>
                <a:cubicBezTo>
                  <a:pt x="1896479" y="90665"/>
                  <a:pt x="1879469" y="91941"/>
                  <a:pt x="1847273" y="101600"/>
                </a:cubicBezTo>
                <a:cubicBezTo>
                  <a:pt x="1828622" y="107195"/>
                  <a:pt x="1810327" y="113914"/>
                  <a:pt x="1791854" y="120072"/>
                </a:cubicBezTo>
                <a:cubicBezTo>
                  <a:pt x="1782618" y="123151"/>
                  <a:pt x="1773590" y="126948"/>
                  <a:pt x="1764145" y="129309"/>
                </a:cubicBezTo>
                <a:cubicBezTo>
                  <a:pt x="1751830" y="132388"/>
                  <a:pt x="1739592" y="135791"/>
                  <a:pt x="1727200" y="138545"/>
                </a:cubicBezTo>
                <a:cubicBezTo>
                  <a:pt x="1711875" y="141950"/>
                  <a:pt x="1696248" y="143973"/>
                  <a:pt x="1681018" y="147781"/>
                </a:cubicBezTo>
                <a:cubicBezTo>
                  <a:pt x="1671573" y="150142"/>
                  <a:pt x="1662813" y="154906"/>
                  <a:pt x="1653309" y="157018"/>
                </a:cubicBezTo>
                <a:cubicBezTo>
                  <a:pt x="1635028" y="161081"/>
                  <a:pt x="1616255" y="162581"/>
                  <a:pt x="1597891" y="166254"/>
                </a:cubicBezTo>
                <a:cubicBezTo>
                  <a:pt x="1585443" y="168744"/>
                  <a:pt x="1573104" y="171843"/>
                  <a:pt x="1560945" y="175491"/>
                </a:cubicBezTo>
                <a:cubicBezTo>
                  <a:pt x="1542294" y="181086"/>
                  <a:pt x="1524621" y="190144"/>
                  <a:pt x="1505527" y="193963"/>
                </a:cubicBezTo>
                <a:cubicBezTo>
                  <a:pt x="1490133" y="197042"/>
                  <a:pt x="1474575" y="199392"/>
                  <a:pt x="1459345" y="203200"/>
                </a:cubicBezTo>
                <a:cubicBezTo>
                  <a:pt x="1449900" y="205561"/>
                  <a:pt x="1441081" y="210075"/>
                  <a:pt x="1431636" y="212436"/>
                </a:cubicBezTo>
                <a:cubicBezTo>
                  <a:pt x="1416406" y="216243"/>
                  <a:pt x="1400684" y="217864"/>
                  <a:pt x="1385454" y="221672"/>
                </a:cubicBezTo>
                <a:cubicBezTo>
                  <a:pt x="1376009" y="224033"/>
                  <a:pt x="1367362" y="229391"/>
                  <a:pt x="1357745" y="230909"/>
                </a:cubicBezTo>
                <a:cubicBezTo>
                  <a:pt x="1308708" y="238652"/>
                  <a:pt x="1209963" y="249381"/>
                  <a:pt x="1209963" y="249381"/>
                </a:cubicBezTo>
                <a:cubicBezTo>
                  <a:pt x="1200727" y="252460"/>
                  <a:pt x="1191758" y="256506"/>
                  <a:pt x="1182254" y="258618"/>
                </a:cubicBezTo>
                <a:cubicBezTo>
                  <a:pt x="1144202" y="267074"/>
                  <a:pt x="1117661" y="266998"/>
                  <a:pt x="1080654" y="277091"/>
                </a:cubicBezTo>
                <a:cubicBezTo>
                  <a:pt x="1061868" y="282214"/>
                  <a:pt x="1044126" y="290840"/>
                  <a:pt x="1025236" y="295563"/>
                </a:cubicBezTo>
                <a:cubicBezTo>
                  <a:pt x="1012921" y="298642"/>
                  <a:pt x="1000683" y="302046"/>
                  <a:pt x="988291" y="304800"/>
                </a:cubicBezTo>
                <a:cubicBezTo>
                  <a:pt x="972966" y="308206"/>
                  <a:pt x="957255" y="309905"/>
                  <a:pt x="942109" y="314036"/>
                </a:cubicBezTo>
                <a:cubicBezTo>
                  <a:pt x="923323" y="319159"/>
                  <a:pt x="905164" y="326351"/>
                  <a:pt x="886691" y="332509"/>
                </a:cubicBezTo>
                <a:lnTo>
                  <a:pt x="858982" y="341745"/>
                </a:lnTo>
                <a:lnTo>
                  <a:pt x="831273" y="350981"/>
                </a:lnTo>
                <a:lnTo>
                  <a:pt x="665018" y="461818"/>
                </a:lnTo>
                <a:lnTo>
                  <a:pt x="609600" y="498763"/>
                </a:lnTo>
                <a:cubicBezTo>
                  <a:pt x="600364" y="501842"/>
                  <a:pt x="590599" y="503646"/>
                  <a:pt x="581891" y="508000"/>
                </a:cubicBezTo>
                <a:cubicBezTo>
                  <a:pt x="553296" y="522298"/>
                  <a:pt x="546529" y="537442"/>
                  <a:pt x="517236" y="554181"/>
                </a:cubicBezTo>
                <a:cubicBezTo>
                  <a:pt x="508783" y="559011"/>
                  <a:pt x="498038" y="558690"/>
                  <a:pt x="489527" y="563418"/>
                </a:cubicBezTo>
                <a:cubicBezTo>
                  <a:pt x="470120" y="574200"/>
                  <a:pt x="452582" y="588048"/>
                  <a:pt x="434109" y="600363"/>
                </a:cubicBezTo>
                <a:cubicBezTo>
                  <a:pt x="424873" y="606521"/>
                  <a:pt x="416931" y="615326"/>
                  <a:pt x="406400" y="618836"/>
                </a:cubicBezTo>
                <a:lnTo>
                  <a:pt x="378691" y="628072"/>
                </a:lnTo>
                <a:cubicBezTo>
                  <a:pt x="299285" y="681010"/>
                  <a:pt x="399749" y="617544"/>
                  <a:pt x="323273" y="655781"/>
                </a:cubicBezTo>
                <a:cubicBezTo>
                  <a:pt x="313344" y="660745"/>
                  <a:pt x="305707" y="669745"/>
                  <a:pt x="295563" y="674254"/>
                </a:cubicBezTo>
                <a:cubicBezTo>
                  <a:pt x="277769" y="682162"/>
                  <a:pt x="240145" y="692727"/>
                  <a:pt x="240145" y="692727"/>
                </a:cubicBezTo>
                <a:cubicBezTo>
                  <a:pt x="160734" y="745668"/>
                  <a:pt x="261207" y="682196"/>
                  <a:pt x="184727" y="720436"/>
                </a:cubicBezTo>
                <a:cubicBezTo>
                  <a:pt x="174798" y="725400"/>
                  <a:pt x="167162" y="734401"/>
                  <a:pt x="157018" y="738909"/>
                </a:cubicBezTo>
                <a:cubicBezTo>
                  <a:pt x="139224" y="746817"/>
                  <a:pt x="101600" y="757381"/>
                  <a:pt x="101600" y="757381"/>
                </a:cubicBezTo>
                <a:cubicBezTo>
                  <a:pt x="22199" y="810316"/>
                  <a:pt x="122654" y="746855"/>
                  <a:pt x="46182" y="785091"/>
                </a:cubicBezTo>
                <a:cubicBezTo>
                  <a:pt x="36253" y="790055"/>
                  <a:pt x="27992" y="797852"/>
                  <a:pt x="18473" y="803563"/>
                </a:cubicBezTo>
                <a:cubicBezTo>
                  <a:pt x="12570" y="807105"/>
                  <a:pt x="6158" y="809721"/>
                  <a:pt x="0" y="812800"/>
                </a:cubicBezTo>
              </a:path>
            </a:pathLst>
          </a:cu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5486400" y="1693718"/>
            <a:ext cx="152400" cy="135082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10200" y="1865770"/>
            <a:ext cx="20028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2.6 Ga amphibolite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Wang et al, 2014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9831" y="762000"/>
            <a:ext cx="763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b="1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tzite</a:t>
            </a:r>
            <a:endParaRPr lang="en-US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Straight Arrow Connector 16"/>
          <p:cNvCxnSpPr>
            <a:stCxn id="12" idx="2"/>
          </p:cNvCxnSpPr>
          <p:nvPr/>
        </p:nvCxnSpPr>
        <p:spPr>
          <a:xfrm flipH="1">
            <a:off x="5486400" y="1131332"/>
            <a:ext cx="45299" cy="31411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10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2400"/>
              </a:spcBef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Razorback</a:t>
            </a:r>
            <a:r>
              <a:rPr lang="en-US" dirty="0" smtClean="0"/>
              <a:t> quartzite is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pre-Belt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rests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“unconformably” </a:t>
            </a:r>
            <a:r>
              <a:rPr lang="en-US" dirty="0" smtClean="0"/>
              <a:t>on Neoarchean amphibolite - </a:t>
            </a:r>
            <a:r>
              <a:rPr lang="en-US" dirty="0"/>
              <a:t>M</a:t>
            </a:r>
            <a:r>
              <a:rPr lang="en-US" dirty="0" smtClean="0"/>
              <a:t>esoproterozoic orthogneiss basement  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below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Hauser Lake Gneiss </a:t>
            </a:r>
            <a:r>
              <a:rPr lang="en-US" dirty="0" smtClean="0"/>
              <a:t>(meta-Belt)</a:t>
            </a:r>
          </a:p>
          <a:p>
            <a:pPr>
              <a:spcBef>
                <a:spcPts val="2400"/>
              </a:spcBef>
            </a:pPr>
            <a:r>
              <a:rPr lang="en-US" dirty="0"/>
              <a:t>n</a:t>
            </a:r>
            <a:r>
              <a:rPr lang="en-US" dirty="0" smtClean="0"/>
              <a:t>ewly recognized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PRMC culmination</a:t>
            </a:r>
          </a:p>
          <a:p>
            <a:pPr>
              <a:spcBef>
                <a:spcPts val="2400"/>
              </a:spcBef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Razorback - Gold Cup </a:t>
            </a:r>
            <a:r>
              <a:rPr lang="en-US" dirty="0" smtClean="0"/>
              <a:t>-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Neihart</a:t>
            </a:r>
            <a:r>
              <a:rPr lang="en-US" dirty="0" smtClean="0"/>
              <a:t> correlation</a:t>
            </a:r>
          </a:p>
        </p:txBody>
      </p:sp>
    </p:spTree>
    <p:extLst>
      <p:ext uri="{BB962C8B-B14F-4D97-AF65-F5344CB8AC3E}">
        <p14:creationId xmlns:p14="http://schemas.microsoft.com/office/powerpoint/2010/main" val="310961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3" t="28139" r="32578" b="4670"/>
          <a:stretch/>
        </p:blipFill>
        <p:spPr bwMode="auto">
          <a:xfrm>
            <a:off x="0" y="-1"/>
            <a:ext cx="6477000" cy="684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2074527" cy="144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47850" y="3124200"/>
            <a:ext cx="13335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200" y="3278909"/>
            <a:ext cx="123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Area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295400" y="3278909"/>
            <a:ext cx="457200" cy="1846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477000" y="0"/>
            <a:ext cx="2667000" cy="3459162"/>
          </a:xfrm>
        </p:spPr>
        <p:txBody>
          <a:bodyPr>
            <a:normAutofit/>
          </a:bodyPr>
          <a:lstStyle/>
          <a:p>
            <a:r>
              <a:rPr lang="en-US" sz="4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Inland Northwest MCC’s</a:t>
            </a:r>
            <a:br>
              <a:rPr lang="en-US" sz="4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(Foster et al., 2007)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1981200" y="2438400"/>
            <a:ext cx="228600" cy="228600"/>
          </a:xfrm>
          <a:prstGeom prst="star5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43200" y="2221468"/>
            <a:ext cx="11049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 Cup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209800" y="2400300"/>
            <a:ext cx="609600" cy="1143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13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350838"/>
            <a:ext cx="3505200" cy="27733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Generalized geologic map of the Cougar Gulch area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433867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402" y="3200400"/>
            <a:ext cx="3454998" cy="357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6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97"/>
            <a:ext cx="9144000" cy="58984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7446517" y="3373884"/>
            <a:ext cx="7763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 CDA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0" y="2286000"/>
            <a:ext cx="29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Purcell Trench -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Lk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CDA Fault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553200" y="2655332"/>
            <a:ext cx="914400" cy="3281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9023154">
            <a:off x="1118943" y="3871590"/>
            <a:ext cx="549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YXq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365760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2200" y="3810000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XAog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1524000"/>
            <a:ext cx="556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60779" y="1600200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61671" y="5029200"/>
            <a:ext cx="51249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Simplified Cross Section </a:t>
            </a:r>
          </a:p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Cougar Gulch Culmination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4800600"/>
            <a:ext cx="1106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Razorback 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quartzite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62000" y="4495800"/>
            <a:ext cx="236603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99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6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705</TotalTime>
  <Words>319</Words>
  <Application>Microsoft Office PowerPoint</Application>
  <PresentationFormat>On-screen Show (4:3)</PresentationFormat>
  <Paragraphs>79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Blank</vt:lpstr>
      <vt:lpstr>1_Blank</vt:lpstr>
      <vt:lpstr>Newly Recognized Pre-Belt Quartzite in the Southern Priest River Complex</vt:lpstr>
      <vt:lpstr>PowerPoint Presentation</vt:lpstr>
      <vt:lpstr>History</vt:lpstr>
      <vt:lpstr>PowerPoint Presentation</vt:lpstr>
      <vt:lpstr>Summary</vt:lpstr>
      <vt:lpstr>Inland Northwest MCC’s (Foster et al., 2007)</vt:lpstr>
      <vt:lpstr>Generalized geologic map of the Cougar Gulch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Spokane Community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Newly Recognized Pre-Belt Quartzite in the Southern Priest River Complex</dc:title>
  <dc:creator>Information Technology Services</dc:creator>
  <cp:lastModifiedBy>Information Technology Services</cp:lastModifiedBy>
  <cp:revision>89</cp:revision>
  <dcterms:created xsi:type="dcterms:W3CDTF">2014-03-20T22:21:19Z</dcterms:created>
  <dcterms:modified xsi:type="dcterms:W3CDTF">2014-05-16T21:19:47Z</dcterms:modified>
</cp:coreProperties>
</file>