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1" r:id="rId2"/>
    <p:sldId id="258" r:id="rId3"/>
    <p:sldId id="257" r:id="rId4"/>
    <p:sldId id="274" r:id="rId5"/>
    <p:sldId id="273" r:id="rId6"/>
    <p:sldId id="263" r:id="rId7"/>
    <p:sldId id="275" r:id="rId8"/>
    <p:sldId id="277" r:id="rId9"/>
    <p:sldId id="276" r:id="rId10"/>
    <p:sldId id="278" r:id="rId11"/>
    <p:sldId id="280" r:id="rId12"/>
    <p:sldId id="267" r:id="rId13"/>
    <p:sldId id="268" r:id="rId14"/>
    <p:sldId id="256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2" autoAdjust="0"/>
  </p:normalViewPr>
  <p:slideViewPr>
    <p:cSldViewPr snapToGrid="0" snapToObjects="1"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A41F5-DFB8-E446-8C00-E7EE55CC6EA6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34E27-9989-0347-A394-13B4A0AA8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708E2-DE35-433E-80AB-EBEC156D63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12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Changeom</a:t>
            </a:r>
            <a:r>
              <a:rPr lang="en-US" dirty="0" smtClean="0"/>
              <a:t> implements binary thinning algorithms to delineate channel centerline.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1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6E19-4C99-FE46-A8D7-CC9BE1C94F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1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8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2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1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3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8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3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2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51A2A-1A34-334F-B6B0-A52D0696491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36F25-08EE-4949-A3BE-EF4E69C59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32"/>
            <a:ext cx="9143999" cy="6833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137"/>
            <a:ext cx="9144000" cy="879337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Uplift and incision of the Yakima River Canyon from channel </a:t>
            </a:r>
            <a:r>
              <a:rPr lang="en-US" sz="2800" b="1" dirty="0" err="1">
                <a:solidFill>
                  <a:schemeClr val="bg1"/>
                </a:solidFill>
              </a:rPr>
              <a:t>planform</a:t>
            </a:r>
            <a:r>
              <a:rPr lang="en-US" sz="2800" b="1" dirty="0">
                <a:solidFill>
                  <a:schemeClr val="bg1"/>
                </a:solidFill>
              </a:rPr>
              <a:t> mapping and </a:t>
            </a:r>
            <a:r>
              <a:rPr lang="en-US" sz="2800" b="1" dirty="0" err="1">
                <a:solidFill>
                  <a:schemeClr val="bg1"/>
                </a:solidFill>
              </a:rPr>
              <a:t>cosmogenic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26</a:t>
            </a:r>
            <a:r>
              <a:rPr lang="en-US" sz="2800" b="1" dirty="0" smtClean="0">
                <a:solidFill>
                  <a:schemeClr val="bg1"/>
                </a:solidFill>
              </a:rPr>
              <a:t>Al/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10</a:t>
            </a:r>
            <a:r>
              <a:rPr lang="en-US" sz="2800" b="1" dirty="0" smtClean="0">
                <a:solidFill>
                  <a:schemeClr val="bg1"/>
                </a:solidFill>
              </a:rPr>
              <a:t>Be </a:t>
            </a:r>
            <a:r>
              <a:rPr lang="en-US" sz="2800" b="1" dirty="0" err="1">
                <a:solidFill>
                  <a:schemeClr val="bg1"/>
                </a:solidFill>
              </a:rPr>
              <a:t>isochron</a:t>
            </a:r>
            <a:r>
              <a:rPr lang="en-US" sz="2800" b="1" dirty="0">
                <a:solidFill>
                  <a:schemeClr val="bg1"/>
                </a:solidFill>
              </a:rPr>
              <a:t> dating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0817" y="1000672"/>
            <a:ext cx="702236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Skyler </a:t>
            </a:r>
            <a:r>
              <a:rPr lang="en-US" b="1" dirty="0" err="1" smtClean="0"/>
              <a:t>Sorsby</a:t>
            </a:r>
            <a:r>
              <a:rPr lang="en-US" b="1" dirty="0"/>
              <a:t>,</a:t>
            </a:r>
            <a:r>
              <a:rPr lang="en-US" b="1" dirty="0" smtClean="0"/>
              <a:t>	Colin Amos, Paul </a:t>
            </a:r>
            <a:r>
              <a:rPr lang="en-US" b="1" dirty="0" err="1" smtClean="0"/>
              <a:t>Bierman</a:t>
            </a:r>
            <a:r>
              <a:rPr lang="en-US" b="1" dirty="0" smtClean="0"/>
              <a:t>, Kathryn Hansen, Dylan Rood, Burch Fisher, Harvey Kelsey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53" y="5379037"/>
            <a:ext cx="2701509" cy="14773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GSA Cordilleran/Rocky </a:t>
            </a:r>
            <a:r>
              <a:rPr lang="en-US" dirty="0" err="1" smtClean="0">
                <a:solidFill>
                  <a:schemeClr val="bg1"/>
                </a:solidFill>
              </a:rPr>
              <a:t>Mts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Joint section meeting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Paper No. 15-9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20, 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7297" y="5237932"/>
            <a:ext cx="1667653" cy="1608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63" y="5237932"/>
            <a:ext cx="1614488" cy="161448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21374661">
            <a:off x="821299" y="3212908"/>
            <a:ext cx="396510" cy="113289"/>
          </a:xfrm>
          <a:custGeom>
            <a:avLst/>
            <a:gdLst>
              <a:gd name="connsiteX0" fmla="*/ 396510 w 396510"/>
              <a:gd name="connsiteY0" fmla="*/ 113289 h 113289"/>
              <a:gd name="connsiteX1" fmla="*/ 0 w 396510"/>
              <a:gd name="connsiteY1" fmla="*/ 0 h 113289"/>
              <a:gd name="connsiteX2" fmla="*/ 202301 w 396510"/>
              <a:gd name="connsiteY2" fmla="*/ 0 h 113289"/>
              <a:gd name="connsiteX3" fmla="*/ 161841 w 396510"/>
              <a:gd name="connsiteY3" fmla="*/ 32369 h 11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10" h="113289">
                <a:moveTo>
                  <a:pt x="396510" y="113289"/>
                </a:moveTo>
                <a:lnTo>
                  <a:pt x="0" y="0"/>
                </a:lnTo>
                <a:lnTo>
                  <a:pt x="202301" y="0"/>
                </a:lnTo>
                <a:lnTo>
                  <a:pt x="161841" y="32369"/>
                </a:ln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8552" y="2913134"/>
            <a:ext cx="19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00650" y="4476750"/>
            <a:ext cx="3937000" cy="260350"/>
          </a:xfrm>
          <a:custGeom>
            <a:avLst/>
            <a:gdLst>
              <a:gd name="connsiteX0" fmla="*/ 0 w 3937000"/>
              <a:gd name="connsiteY0" fmla="*/ 0 h 260350"/>
              <a:gd name="connsiteX1" fmla="*/ 330200 w 3937000"/>
              <a:gd name="connsiteY1" fmla="*/ 63500 h 260350"/>
              <a:gd name="connsiteX2" fmla="*/ 628650 w 3937000"/>
              <a:gd name="connsiteY2" fmla="*/ 120650 h 260350"/>
              <a:gd name="connsiteX3" fmla="*/ 971550 w 3937000"/>
              <a:gd name="connsiteY3" fmla="*/ 158750 h 260350"/>
              <a:gd name="connsiteX4" fmla="*/ 1701800 w 3937000"/>
              <a:gd name="connsiteY4" fmla="*/ 222250 h 260350"/>
              <a:gd name="connsiteX5" fmla="*/ 2286000 w 3937000"/>
              <a:gd name="connsiteY5" fmla="*/ 254000 h 260350"/>
              <a:gd name="connsiteX6" fmla="*/ 2673350 w 3937000"/>
              <a:gd name="connsiteY6" fmla="*/ 260350 h 260350"/>
              <a:gd name="connsiteX7" fmla="*/ 2978150 w 3937000"/>
              <a:gd name="connsiteY7" fmla="*/ 254000 h 260350"/>
              <a:gd name="connsiteX8" fmla="*/ 3365500 w 3937000"/>
              <a:gd name="connsiteY8" fmla="*/ 254000 h 260350"/>
              <a:gd name="connsiteX9" fmla="*/ 3784600 w 3937000"/>
              <a:gd name="connsiteY9" fmla="*/ 234950 h 260350"/>
              <a:gd name="connsiteX10" fmla="*/ 3937000 w 3937000"/>
              <a:gd name="connsiteY10" fmla="*/ 241300 h 260350"/>
              <a:gd name="connsiteX11" fmla="*/ 3937000 w 3937000"/>
              <a:gd name="connsiteY11" fmla="*/ 241300 h 260350"/>
              <a:gd name="connsiteX12" fmla="*/ 3917950 w 3937000"/>
              <a:gd name="connsiteY12" fmla="*/ 2349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37000" h="260350">
                <a:moveTo>
                  <a:pt x="0" y="0"/>
                </a:moveTo>
                <a:lnTo>
                  <a:pt x="330200" y="63500"/>
                </a:lnTo>
                <a:lnTo>
                  <a:pt x="628650" y="120650"/>
                </a:lnTo>
                <a:lnTo>
                  <a:pt x="971550" y="158750"/>
                </a:lnTo>
                <a:lnTo>
                  <a:pt x="1701800" y="222250"/>
                </a:lnTo>
                <a:lnTo>
                  <a:pt x="2286000" y="254000"/>
                </a:lnTo>
                <a:lnTo>
                  <a:pt x="2673350" y="260350"/>
                </a:lnTo>
                <a:lnTo>
                  <a:pt x="2978150" y="254000"/>
                </a:lnTo>
                <a:lnTo>
                  <a:pt x="3365500" y="254000"/>
                </a:lnTo>
                <a:lnTo>
                  <a:pt x="3784600" y="234950"/>
                </a:lnTo>
                <a:lnTo>
                  <a:pt x="3937000" y="241300"/>
                </a:lnTo>
                <a:lnTo>
                  <a:pt x="3937000" y="241300"/>
                </a:lnTo>
                <a:lnTo>
                  <a:pt x="3917950" y="234950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902450" y="4997450"/>
            <a:ext cx="2235200" cy="196850"/>
          </a:xfrm>
          <a:custGeom>
            <a:avLst/>
            <a:gdLst>
              <a:gd name="connsiteX0" fmla="*/ 0 w 2235200"/>
              <a:gd name="connsiteY0" fmla="*/ 0 h 196850"/>
              <a:gd name="connsiteX1" fmla="*/ 311150 w 2235200"/>
              <a:gd name="connsiteY1" fmla="*/ 50800 h 196850"/>
              <a:gd name="connsiteX2" fmla="*/ 819150 w 2235200"/>
              <a:gd name="connsiteY2" fmla="*/ 114300 h 196850"/>
              <a:gd name="connsiteX3" fmla="*/ 1143000 w 2235200"/>
              <a:gd name="connsiteY3" fmla="*/ 133350 h 196850"/>
              <a:gd name="connsiteX4" fmla="*/ 1581150 w 2235200"/>
              <a:gd name="connsiteY4" fmla="*/ 165100 h 196850"/>
              <a:gd name="connsiteX5" fmla="*/ 2006600 w 2235200"/>
              <a:gd name="connsiteY5" fmla="*/ 177800 h 196850"/>
              <a:gd name="connsiteX6" fmla="*/ 2190750 w 2235200"/>
              <a:gd name="connsiteY6" fmla="*/ 196850 h 196850"/>
              <a:gd name="connsiteX7" fmla="*/ 2235200 w 2235200"/>
              <a:gd name="connsiteY7" fmla="*/ 184150 h 196850"/>
              <a:gd name="connsiteX8" fmla="*/ 2235200 w 2235200"/>
              <a:gd name="connsiteY8" fmla="*/ 184150 h 196850"/>
              <a:gd name="connsiteX9" fmla="*/ 2235200 w 2235200"/>
              <a:gd name="connsiteY9" fmla="*/ 18415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5200" h="196850">
                <a:moveTo>
                  <a:pt x="0" y="0"/>
                </a:moveTo>
                <a:lnTo>
                  <a:pt x="311150" y="50800"/>
                </a:lnTo>
                <a:lnTo>
                  <a:pt x="819150" y="114300"/>
                </a:lnTo>
                <a:lnTo>
                  <a:pt x="1143000" y="133350"/>
                </a:lnTo>
                <a:lnTo>
                  <a:pt x="1581150" y="165100"/>
                </a:lnTo>
                <a:lnTo>
                  <a:pt x="2006600" y="177800"/>
                </a:lnTo>
                <a:lnTo>
                  <a:pt x="2190750" y="196850"/>
                </a:lnTo>
                <a:lnTo>
                  <a:pt x="2235200" y="184150"/>
                </a:lnTo>
                <a:lnTo>
                  <a:pt x="2235200" y="184150"/>
                </a:lnTo>
                <a:lnTo>
                  <a:pt x="2235200" y="184150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362186">
            <a:off x="66415" y="3566884"/>
            <a:ext cx="2309357" cy="225939"/>
          </a:xfrm>
          <a:custGeom>
            <a:avLst/>
            <a:gdLst>
              <a:gd name="connsiteX0" fmla="*/ 0 w 1390650"/>
              <a:gd name="connsiteY0" fmla="*/ 203200 h 203200"/>
              <a:gd name="connsiteX1" fmla="*/ 355600 w 1390650"/>
              <a:gd name="connsiteY1" fmla="*/ 127000 h 203200"/>
              <a:gd name="connsiteX2" fmla="*/ 717550 w 1390650"/>
              <a:gd name="connsiteY2" fmla="*/ 107950 h 203200"/>
              <a:gd name="connsiteX3" fmla="*/ 1066800 w 1390650"/>
              <a:gd name="connsiteY3" fmla="*/ 63500 h 203200"/>
              <a:gd name="connsiteX4" fmla="*/ 1200150 w 1390650"/>
              <a:gd name="connsiteY4" fmla="*/ 44450 h 203200"/>
              <a:gd name="connsiteX5" fmla="*/ 1263650 w 1390650"/>
              <a:gd name="connsiteY5" fmla="*/ 31750 h 203200"/>
              <a:gd name="connsiteX6" fmla="*/ 1339850 w 1390650"/>
              <a:gd name="connsiteY6" fmla="*/ 25400 h 203200"/>
              <a:gd name="connsiteX7" fmla="*/ 1390650 w 1390650"/>
              <a:gd name="connsiteY7" fmla="*/ 0 h 203200"/>
              <a:gd name="connsiteX8" fmla="*/ 1390650 w 1390650"/>
              <a:gd name="connsiteY8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650" h="203200">
                <a:moveTo>
                  <a:pt x="0" y="203200"/>
                </a:moveTo>
                <a:lnTo>
                  <a:pt x="355600" y="127000"/>
                </a:lnTo>
                <a:lnTo>
                  <a:pt x="717550" y="107950"/>
                </a:lnTo>
                <a:lnTo>
                  <a:pt x="1066800" y="63500"/>
                </a:lnTo>
                <a:lnTo>
                  <a:pt x="1200150" y="44450"/>
                </a:lnTo>
                <a:lnTo>
                  <a:pt x="1263650" y="31750"/>
                </a:lnTo>
                <a:lnTo>
                  <a:pt x="1339850" y="25400"/>
                </a:lnTo>
                <a:lnTo>
                  <a:pt x="1390650" y="0"/>
                </a:lnTo>
                <a:lnTo>
                  <a:pt x="1390650" y="0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67550" y="4057650"/>
            <a:ext cx="2082800" cy="69850"/>
          </a:xfrm>
          <a:custGeom>
            <a:avLst/>
            <a:gdLst>
              <a:gd name="connsiteX0" fmla="*/ 0 w 2082800"/>
              <a:gd name="connsiteY0" fmla="*/ 0 h 69850"/>
              <a:gd name="connsiteX1" fmla="*/ 342900 w 2082800"/>
              <a:gd name="connsiteY1" fmla="*/ 19050 h 69850"/>
              <a:gd name="connsiteX2" fmla="*/ 920750 w 2082800"/>
              <a:gd name="connsiteY2" fmla="*/ 50800 h 69850"/>
              <a:gd name="connsiteX3" fmla="*/ 1155700 w 2082800"/>
              <a:gd name="connsiteY3" fmla="*/ 69850 h 69850"/>
              <a:gd name="connsiteX4" fmla="*/ 1441450 w 2082800"/>
              <a:gd name="connsiteY4" fmla="*/ 69850 h 69850"/>
              <a:gd name="connsiteX5" fmla="*/ 1701800 w 2082800"/>
              <a:gd name="connsiteY5" fmla="*/ 50800 h 69850"/>
              <a:gd name="connsiteX6" fmla="*/ 1981200 w 2082800"/>
              <a:gd name="connsiteY6" fmla="*/ 50800 h 69850"/>
              <a:gd name="connsiteX7" fmla="*/ 2082800 w 2082800"/>
              <a:gd name="connsiteY7" fmla="*/ 50800 h 69850"/>
              <a:gd name="connsiteX8" fmla="*/ 2082800 w 2082800"/>
              <a:gd name="connsiteY8" fmla="*/ 57150 h 69850"/>
              <a:gd name="connsiteX9" fmla="*/ 2082800 w 2082800"/>
              <a:gd name="connsiteY9" fmla="*/ 5715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2800" h="69850">
                <a:moveTo>
                  <a:pt x="0" y="0"/>
                </a:moveTo>
                <a:lnTo>
                  <a:pt x="342900" y="19050"/>
                </a:lnTo>
                <a:lnTo>
                  <a:pt x="920750" y="50800"/>
                </a:lnTo>
                <a:lnTo>
                  <a:pt x="1155700" y="69850"/>
                </a:lnTo>
                <a:lnTo>
                  <a:pt x="1441450" y="69850"/>
                </a:lnTo>
                <a:lnTo>
                  <a:pt x="1701800" y="50800"/>
                </a:lnTo>
                <a:lnTo>
                  <a:pt x="1981200" y="50800"/>
                </a:lnTo>
                <a:lnTo>
                  <a:pt x="2082800" y="50800"/>
                </a:lnTo>
                <a:lnTo>
                  <a:pt x="2082800" y="57150"/>
                </a:lnTo>
                <a:lnTo>
                  <a:pt x="2082800" y="57150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695700" y="4152900"/>
            <a:ext cx="425450" cy="139700"/>
          </a:xfrm>
          <a:custGeom>
            <a:avLst/>
            <a:gdLst>
              <a:gd name="connsiteX0" fmla="*/ 0 w 425450"/>
              <a:gd name="connsiteY0" fmla="*/ 133350 h 139700"/>
              <a:gd name="connsiteX1" fmla="*/ 88900 w 425450"/>
              <a:gd name="connsiteY1" fmla="*/ 139700 h 139700"/>
              <a:gd name="connsiteX2" fmla="*/ 158750 w 425450"/>
              <a:gd name="connsiteY2" fmla="*/ 139700 h 139700"/>
              <a:gd name="connsiteX3" fmla="*/ 260350 w 425450"/>
              <a:gd name="connsiteY3" fmla="*/ 95250 h 139700"/>
              <a:gd name="connsiteX4" fmla="*/ 336550 w 425450"/>
              <a:gd name="connsiteY4" fmla="*/ 38100 h 139700"/>
              <a:gd name="connsiteX5" fmla="*/ 381000 w 425450"/>
              <a:gd name="connsiteY5" fmla="*/ 19050 h 139700"/>
              <a:gd name="connsiteX6" fmla="*/ 425450 w 425450"/>
              <a:gd name="connsiteY6" fmla="*/ 0 h 139700"/>
              <a:gd name="connsiteX7" fmla="*/ 425450 w 425450"/>
              <a:gd name="connsiteY7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450" h="139700">
                <a:moveTo>
                  <a:pt x="0" y="133350"/>
                </a:moveTo>
                <a:lnTo>
                  <a:pt x="88900" y="139700"/>
                </a:lnTo>
                <a:lnTo>
                  <a:pt x="158750" y="139700"/>
                </a:lnTo>
                <a:lnTo>
                  <a:pt x="260350" y="95250"/>
                </a:lnTo>
                <a:lnTo>
                  <a:pt x="336550" y="38100"/>
                </a:lnTo>
                <a:lnTo>
                  <a:pt x="381000" y="19050"/>
                </a:lnTo>
                <a:lnTo>
                  <a:pt x="425450" y="0"/>
                </a:lnTo>
                <a:lnTo>
                  <a:pt x="425450" y="0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256918" y="3371850"/>
            <a:ext cx="448182" cy="76200"/>
          </a:xfrm>
          <a:custGeom>
            <a:avLst/>
            <a:gdLst>
              <a:gd name="connsiteX0" fmla="*/ 0 w 577850"/>
              <a:gd name="connsiteY0" fmla="*/ 76200 h 76200"/>
              <a:gd name="connsiteX1" fmla="*/ 209550 w 577850"/>
              <a:gd name="connsiteY1" fmla="*/ 76200 h 76200"/>
              <a:gd name="connsiteX2" fmla="*/ 381000 w 577850"/>
              <a:gd name="connsiteY2" fmla="*/ 76200 h 76200"/>
              <a:gd name="connsiteX3" fmla="*/ 457200 w 577850"/>
              <a:gd name="connsiteY3" fmla="*/ 44450 h 76200"/>
              <a:gd name="connsiteX4" fmla="*/ 546100 w 577850"/>
              <a:gd name="connsiteY4" fmla="*/ 25400 h 76200"/>
              <a:gd name="connsiteX5" fmla="*/ 577850 w 577850"/>
              <a:gd name="connsiteY5" fmla="*/ 0 h 76200"/>
              <a:gd name="connsiteX6" fmla="*/ 577850 w 577850"/>
              <a:gd name="connsiteY6" fmla="*/ 0 h 76200"/>
              <a:gd name="connsiteX7" fmla="*/ 577850 w 577850"/>
              <a:gd name="connsiteY7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850" h="76200">
                <a:moveTo>
                  <a:pt x="0" y="76200"/>
                </a:moveTo>
                <a:lnTo>
                  <a:pt x="209550" y="76200"/>
                </a:lnTo>
                <a:lnTo>
                  <a:pt x="381000" y="76200"/>
                </a:lnTo>
                <a:lnTo>
                  <a:pt x="457200" y="44450"/>
                </a:lnTo>
                <a:lnTo>
                  <a:pt x="546100" y="25400"/>
                </a:lnTo>
                <a:lnTo>
                  <a:pt x="577850" y="0"/>
                </a:lnTo>
                <a:lnTo>
                  <a:pt x="577850" y="0"/>
                </a:lnTo>
                <a:lnTo>
                  <a:pt x="577850" y="0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9903" y="3371850"/>
            <a:ext cx="19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Channel narrowing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14850" y="3741182"/>
            <a:ext cx="0" cy="5514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</a:rPr>
              <a:t>Methods: </a:t>
            </a:r>
            <a:r>
              <a:rPr lang="en-US" sz="2800" b="1" baseline="30000" dirty="0">
                <a:solidFill>
                  <a:schemeClr val="bg1"/>
                </a:solidFill>
              </a:rPr>
              <a:t>26</a:t>
            </a:r>
            <a:r>
              <a:rPr lang="en-US" sz="2800" b="1" dirty="0">
                <a:solidFill>
                  <a:schemeClr val="bg1"/>
                </a:solidFill>
              </a:rPr>
              <a:t>Al/</a:t>
            </a:r>
            <a:r>
              <a:rPr lang="en-US" sz="2800" b="1" baseline="30000" dirty="0">
                <a:solidFill>
                  <a:schemeClr val="bg1"/>
                </a:solidFill>
              </a:rPr>
              <a:t>10</a:t>
            </a:r>
            <a:r>
              <a:rPr lang="en-US" sz="2800" b="1" dirty="0">
                <a:solidFill>
                  <a:schemeClr val="bg1"/>
                </a:solidFill>
              </a:rPr>
              <a:t>Be CRN dating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9438" y="2228333"/>
            <a:ext cx="42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Sampling procedure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2672" y="2851961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4226" y="3004063"/>
            <a:ext cx="4292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Quartz-rich river cobbles (likely source: Mt. Stuart Batholith)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Sampled &gt;2 meters depth to ensure proper shielding from cosmic rays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Quartz cleaned and extracted at UVM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Analysis performed at the SUERC AMS lab in East </a:t>
            </a:r>
            <a:r>
              <a:rPr lang="en-US" dirty="0" err="1" smtClean="0"/>
              <a:t>Kilbride</a:t>
            </a:r>
            <a:r>
              <a:rPr lang="en-US" dirty="0" smtClean="0"/>
              <a:t>, Scotland.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1216720"/>
            <a:ext cx="4043627" cy="4898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6763" y="406378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57880" y="754763"/>
                <a:ext cx="2239909" cy="1169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𝑖𝑛𝑖𝑡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26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880" y="754763"/>
                <a:ext cx="2239909" cy="11699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2301" y="872661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Isochron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burial-</a:t>
            </a:r>
          </a:p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Dating equation: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9185" y="1816084"/>
            <a:ext cx="303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(from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Balco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Rovey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2008)</a:t>
            </a: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041600" y="548529"/>
            <a:ext cx="1954405" cy="2751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4251" y="591729"/>
            <a:ext cx="6308746" cy="5161701"/>
            <a:chOff x="515198" y="870608"/>
            <a:chExt cx="6308746" cy="5161701"/>
          </a:xfrm>
        </p:grpSpPr>
        <p:grpSp>
          <p:nvGrpSpPr>
            <p:cNvPr id="6" name="Group 5"/>
            <p:cNvGrpSpPr/>
            <p:nvPr/>
          </p:nvGrpSpPr>
          <p:grpSpPr>
            <a:xfrm>
              <a:off x="1081658" y="1288313"/>
              <a:ext cx="5220746" cy="4232922"/>
              <a:chOff x="1081658" y="1288313"/>
              <a:chExt cx="5220746" cy="423292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81658" y="3846429"/>
                <a:ext cx="2131805" cy="1674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90754" y="1295137"/>
                <a:ext cx="2131805" cy="1674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170599" y="1288313"/>
                <a:ext cx="2131805" cy="1681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98" y="870608"/>
              <a:ext cx="6308746" cy="5161701"/>
            </a:xfrm>
            <a:prstGeom prst="rect">
              <a:avLst/>
            </a:prstGeom>
          </p:spPr>
        </p:pic>
      </p:grpSp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baseline="30000" dirty="0" smtClean="0">
                <a:solidFill>
                  <a:schemeClr val="bg1"/>
                </a:solidFill>
              </a:rPr>
              <a:t>26</a:t>
            </a:r>
            <a:r>
              <a:rPr lang="en-US" sz="2800" b="1" dirty="0" smtClean="0">
                <a:solidFill>
                  <a:schemeClr val="bg1"/>
                </a:solidFill>
              </a:rPr>
              <a:t>Al/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10</a:t>
            </a:r>
            <a:r>
              <a:rPr lang="en-US" sz="2800" b="1" dirty="0" smtClean="0">
                <a:solidFill>
                  <a:schemeClr val="bg1"/>
                </a:solidFill>
              </a:rPr>
              <a:t>Be </a:t>
            </a:r>
            <a:r>
              <a:rPr lang="en-US" sz="2800" b="1" dirty="0" err="1" smtClean="0">
                <a:solidFill>
                  <a:schemeClr val="bg1"/>
                </a:solidFill>
              </a:rPr>
              <a:t>isochron</a:t>
            </a:r>
            <a:r>
              <a:rPr lang="en-US" sz="2800" b="1" dirty="0" smtClean="0">
                <a:solidFill>
                  <a:schemeClr val="bg1"/>
                </a:solidFill>
              </a:rPr>
              <a:t> plots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7281" y="3138119"/>
            <a:ext cx="42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Lab results: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941355" y="3561608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18976" y="3546586"/>
            <a:ext cx="5527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aseline="30000" dirty="0" smtClean="0"/>
              <a:t>26</a:t>
            </a:r>
            <a:r>
              <a:rPr lang="en-US" dirty="0" smtClean="0"/>
              <a:t>Al and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 are uniformly low (increases error to 1 </a:t>
            </a:r>
            <a:r>
              <a:rPr lang="en-US" dirty="0" err="1" smtClean="0"/>
              <a:t>std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endParaRPr lang="en-US" u="sng" dirty="0"/>
          </a:p>
          <a:p>
            <a:pPr marL="342900" indent="-342900">
              <a:buAutoNum type="arabicPeriod"/>
            </a:pPr>
            <a:r>
              <a:rPr lang="en-US" u="sng" dirty="0" smtClean="0"/>
              <a:t>YK-03 (Big Pines terrace): </a:t>
            </a:r>
          </a:p>
          <a:p>
            <a:r>
              <a:rPr lang="en-US" dirty="0"/>
              <a:t>	</a:t>
            </a:r>
            <a:r>
              <a:rPr lang="en-US" dirty="0" smtClean="0"/>
              <a:t>higher </a:t>
            </a:r>
            <a:r>
              <a:rPr lang="en-US" baseline="30000" dirty="0" smtClean="0"/>
              <a:t>26</a:t>
            </a:r>
            <a:r>
              <a:rPr lang="en-US" dirty="0" smtClean="0"/>
              <a:t>Al/</a:t>
            </a:r>
            <a:r>
              <a:rPr lang="en-US" baseline="30000" dirty="0" smtClean="0"/>
              <a:t>10</a:t>
            </a:r>
            <a:r>
              <a:rPr lang="en-US" dirty="0" smtClean="0"/>
              <a:t>Be ratio—age is 	indistinguishable from 	modern.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.   </a:t>
            </a:r>
            <a:r>
              <a:rPr lang="en-US" u="sng" dirty="0" smtClean="0"/>
              <a:t>YK-04 </a:t>
            </a:r>
            <a:r>
              <a:rPr lang="en-US" u="sng" dirty="0"/>
              <a:t>(Meander) and YK-05 (</a:t>
            </a:r>
            <a:r>
              <a:rPr lang="en-US" u="sng" dirty="0" err="1"/>
              <a:t>Toth</a:t>
            </a:r>
            <a:r>
              <a:rPr lang="en-US" u="sng" dirty="0"/>
              <a:t> Rd.):</a:t>
            </a:r>
          </a:p>
          <a:p>
            <a:r>
              <a:rPr lang="en-US" dirty="0"/>
              <a:t>	lower </a:t>
            </a:r>
            <a:r>
              <a:rPr lang="en-US" baseline="30000" dirty="0"/>
              <a:t>26</a:t>
            </a:r>
            <a:r>
              <a:rPr lang="en-US" dirty="0"/>
              <a:t>Al/</a:t>
            </a:r>
            <a:r>
              <a:rPr lang="en-US" baseline="30000" dirty="0"/>
              <a:t>10</a:t>
            </a:r>
            <a:r>
              <a:rPr lang="en-US" dirty="0"/>
              <a:t>Be ratio; ages are 1.59 ± 0.25 and 1.08 ± 	0.29 Ma respectively.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60" y="548529"/>
            <a:ext cx="2088940" cy="2842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4509" y="2568452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Big Pines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4509" y="1840001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Meander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98358" y="951322"/>
            <a:ext cx="784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Toth</a:t>
            </a:r>
            <a:r>
              <a:rPr lang="en-US" sz="1400" dirty="0" smtClean="0">
                <a:solidFill>
                  <a:schemeClr val="bg1"/>
                </a:solidFill>
              </a:rPr>
              <a:t> Rd.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941558" y="1201499"/>
            <a:ext cx="174464" cy="576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333684" y="2090178"/>
            <a:ext cx="180023" cy="576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388000" y="2807607"/>
            <a:ext cx="251414" cy="180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61921" y="137716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92415" y="219912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5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Results: CRN dates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51" y="2268975"/>
            <a:ext cx="6844298" cy="272949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55310"/>
              </p:ext>
            </p:extLst>
          </p:nvPr>
        </p:nvGraphicFramePr>
        <p:xfrm>
          <a:off x="766550" y="5139106"/>
          <a:ext cx="8084024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315"/>
                <a:gridCol w="1626168"/>
                <a:gridCol w="1958454"/>
                <a:gridCol w="28250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CRN</a:t>
                      </a:r>
                      <a:r>
                        <a:rPr lang="en-US" baseline="0" smtClean="0"/>
                        <a:t> age (Ma)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Incision depth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Incision rate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Toth</a:t>
                      </a:r>
                      <a:r>
                        <a:rPr lang="en-US" baseline="0" dirty="0" smtClean="0"/>
                        <a:t> Rd.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1.08 ± 0.29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58 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m/</a:t>
                      </a:r>
                      <a:r>
                        <a:rPr lang="en-US" dirty="0" err="1" smtClean="0"/>
                        <a:t>kyr</a:t>
                      </a:r>
                      <a:r>
                        <a:rPr lang="en-US" dirty="0" smtClean="0"/>
                        <a:t> (-0.002/+0.04)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Meander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1.59 ± 0.25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 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 m/</a:t>
                      </a:r>
                      <a:r>
                        <a:rPr lang="en-US" dirty="0" err="1" smtClean="0"/>
                        <a:t>kyr</a:t>
                      </a:r>
                      <a:r>
                        <a:rPr lang="en-US" baseline="0" dirty="0" smtClean="0"/>
                        <a:t> (-0.004/+0.004)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Big Pines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modern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-------------------------------------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37200" y="1218831"/>
            <a:ext cx="47243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Similar ages at considerably different elevations!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5850" y="347983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346921" y="368300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T4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25501" y="399907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76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Ladinsky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Kelsey dates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51" y="2268975"/>
            <a:ext cx="6844298" cy="272949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74397"/>
              </p:ext>
            </p:extLst>
          </p:nvPr>
        </p:nvGraphicFramePr>
        <p:xfrm>
          <a:off x="766550" y="5139106"/>
          <a:ext cx="8084024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315"/>
                <a:gridCol w="1626168"/>
                <a:gridCol w="1958454"/>
                <a:gridCol w="28250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CRN</a:t>
                      </a:r>
                      <a:r>
                        <a:rPr lang="en-US" baseline="0" dirty="0" smtClean="0"/>
                        <a:t> age (</a:t>
                      </a:r>
                      <a:r>
                        <a:rPr lang="en-US" baseline="0" dirty="0" err="1" smtClean="0"/>
                        <a:t>ka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Incision</a:t>
                      </a:r>
                      <a:r>
                        <a:rPr lang="en-US" baseline="0" dirty="0" smtClean="0"/>
                        <a:t> depth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Inferred uplift rate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Qg2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 –</a:t>
                      </a:r>
                      <a:r>
                        <a:rPr lang="en-US" baseline="0" dirty="0" smtClean="0"/>
                        <a:t> 93.3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 – 0.18 m/</a:t>
                      </a:r>
                      <a:r>
                        <a:rPr lang="en-US" dirty="0" err="1" smtClean="0"/>
                        <a:t>kyr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Qg4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237.2 –</a:t>
                      </a:r>
                      <a:r>
                        <a:rPr lang="en-US" baseline="0" dirty="0" smtClean="0"/>
                        <a:t> 271.3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0.18 –</a:t>
                      </a:r>
                      <a:r>
                        <a:rPr lang="en-US" baseline="0" dirty="0" smtClean="0"/>
                        <a:t> 0.20</a:t>
                      </a:r>
                      <a:r>
                        <a:rPr lang="en-US" dirty="0" smtClean="0"/>
                        <a:t> m/</a:t>
                      </a:r>
                      <a:r>
                        <a:rPr lang="en-US" dirty="0" err="1" smtClean="0"/>
                        <a:t>kyr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6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Terraces under current investigation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51" y="2268975"/>
            <a:ext cx="6844298" cy="2729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3117" y="5528559"/>
            <a:ext cx="7382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Adrian Bender (WWU MSc thesis) will date additional terraces (CRN burial) to</a:t>
            </a:r>
          </a:p>
          <a:p>
            <a:pPr algn="ctr"/>
            <a:r>
              <a:rPr lang="en-US" dirty="0" smtClean="0"/>
              <a:t>assess differential incision rates in the Yakima River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32"/>
            <a:ext cx="9143999" cy="6833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7782" y="890041"/>
            <a:ext cx="8063147" cy="5262979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Channel narrowing across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Manastash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Umtanum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, and Selah Butte indicates the presence and distribution of modest Quaternary deformation.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vidence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for Quaternary uplift of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Umtanum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 seen in tilted terrace treads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Evidence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for the Quaternary uplift of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Manastash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 from CRN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dating (same ages high on an anticline, low on a syncline)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/>
                <a:cs typeface="Arial"/>
              </a:rPr>
              <a:t>Further terrace dating will better constrain the timing, magnitude, and distribution of tectonic deformation in the Yakima Canyon.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Summary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062" y="5431143"/>
            <a:ext cx="8487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NE-SW to E-W trending folds and thrust faults deforming </a:t>
            </a:r>
            <a:r>
              <a:rPr lang="en-US" dirty="0" err="1" smtClean="0"/>
              <a:t>miocene</a:t>
            </a:r>
            <a:r>
              <a:rPr lang="en-US" dirty="0" smtClean="0"/>
              <a:t> CRB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Tight anticlinal ridges and broad synclinal valleys cross-cut by the Yakima River.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GPS data predict ~1-2 mm/</a:t>
            </a:r>
            <a:r>
              <a:rPr lang="en-US" dirty="0" err="1" smtClean="0"/>
              <a:t>yr</a:t>
            </a:r>
            <a:r>
              <a:rPr lang="en-US" dirty="0" smtClean="0"/>
              <a:t> NE shortening (McCaffrey et al., 2013)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64304" y="808602"/>
            <a:ext cx="5841580" cy="4443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Tectonic setting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24051" y="5585846"/>
            <a:ext cx="8122085" cy="15897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29" y="606914"/>
            <a:ext cx="6686060" cy="5089634"/>
          </a:xfr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9087" y="1619250"/>
            <a:ext cx="71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</a:t>
            </a:r>
          </a:p>
          <a:p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8522" y="1619250"/>
            <a:ext cx="715781" cy="1143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347" y="2057400"/>
            <a:ext cx="1374978" cy="74295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35595" y="3132000"/>
            <a:ext cx="1057893" cy="9216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3084" y="3431711"/>
            <a:ext cx="1982916" cy="306467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~1-2 mm/</a:t>
            </a:r>
            <a:r>
              <a:rPr lang="en-US" sz="1200" dirty="0" err="1" smtClean="0"/>
              <a:t>yr</a:t>
            </a:r>
            <a:r>
              <a:rPr lang="en-US" sz="1200" dirty="0" smtClean="0"/>
              <a:t> GPS shortening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31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44" y="4708563"/>
            <a:ext cx="7889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Are Yakima structures currently active?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Is Quaternary uplift differential or </a:t>
            </a:r>
            <a:r>
              <a:rPr lang="en-US" sz="2000" smtClean="0"/>
              <a:t>spatially uniform?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How do the Yakima Canyon terraces correlate?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What can CRN dating tell us about relative uplift rates?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3044" y="3788689"/>
            <a:ext cx="7163862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  <a:cs typeface="Big Caslon"/>
              </a:rPr>
              <a:t>Key Questions</a:t>
            </a:r>
            <a:endParaRPr lang="en-US" sz="4000" dirty="0">
              <a:latin typeface="+mj-lt"/>
              <a:cs typeface="Big Caslon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03044" y="4576240"/>
            <a:ext cx="7772257" cy="16733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043" y="1947622"/>
            <a:ext cx="7649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Methodology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High resolution channel width data from </a:t>
            </a:r>
            <a:r>
              <a:rPr lang="en-US" sz="2000" dirty="0" err="1" smtClean="0"/>
              <a:t>planform</a:t>
            </a:r>
            <a:r>
              <a:rPr lang="en-US" sz="2000" dirty="0" smtClean="0"/>
              <a:t> mapping with Matlab toolkit </a:t>
            </a:r>
            <a:r>
              <a:rPr lang="en-US" sz="2000" i="1" dirty="0" err="1" smtClean="0"/>
              <a:t>Changeom</a:t>
            </a:r>
            <a:r>
              <a:rPr lang="en-US" sz="2000" i="1" dirty="0" smtClean="0"/>
              <a:t> (</a:t>
            </a:r>
            <a:r>
              <a:rPr lang="en-US" sz="2000" dirty="0" smtClean="0"/>
              <a:t>Fisher </a:t>
            </a:r>
            <a:r>
              <a:rPr lang="en-US" sz="2000" smtClean="0"/>
              <a:t>et al.</a:t>
            </a:r>
            <a:r>
              <a:rPr lang="en-US" sz="2000" i="1" smtClean="0"/>
              <a:t>, </a:t>
            </a:r>
            <a:r>
              <a:rPr lang="en-US" sz="2000" smtClean="0"/>
              <a:t>2013, </a:t>
            </a:r>
            <a:r>
              <a:rPr lang="en-US" sz="2000" i="1" dirty="0" smtClean="0"/>
              <a:t>Geomorphology)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Terrace mapping and topographic analysis from </a:t>
            </a:r>
            <a:r>
              <a:rPr lang="en-US" sz="2000" dirty="0" err="1" smtClean="0"/>
              <a:t>lidar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CRN terrace dating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03044" y="1018604"/>
            <a:ext cx="7163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  <a:cs typeface="Big Caslon"/>
              </a:rPr>
              <a:t>Fluvial analysis components</a:t>
            </a:r>
            <a:endParaRPr lang="en-US" sz="4000" dirty="0">
              <a:latin typeface="+mj-lt"/>
              <a:cs typeface="Big Caslo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03044" y="1806451"/>
            <a:ext cx="5468271" cy="10703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5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Methods: </a:t>
            </a:r>
            <a:r>
              <a:rPr lang="en-US" sz="2800" b="1" dirty="0" err="1" smtClean="0">
                <a:solidFill>
                  <a:schemeClr val="bg1"/>
                </a:solidFill>
              </a:rPr>
              <a:t>Changeom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9438" y="2228333"/>
            <a:ext cx="42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Methodology: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2672" y="2851961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4226" y="3004063"/>
            <a:ext cx="42926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Channel </a:t>
            </a:r>
            <a:r>
              <a:rPr lang="en-US" dirty="0" err="1" smtClean="0"/>
              <a:t>planform</a:t>
            </a:r>
            <a:r>
              <a:rPr lang="en-US" dirty="0" smtClean="0"/>
              <a:t> digitized with high-resolution Google Earth imagery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Changeom</a:t>
            </a:r>
            <a:r>
              <a:rPr lang="en-US" dirty="0" smtClean="0"/>
              <a:t> creates channel centerline through binary thinning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Planform</a:t>
            </a:r>
            <a:r>
              <a:rPr lang="en-US" dirty="0" smtClean="0"/>
              <a:t> width is calculated from the centerline.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4" y="823716"/>
            <a:ext cx="3068380" cy="4449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130" y="5404719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from Fisher et al. (2013),</a:t>
            </a:r>
          </a:p>
          <a:p>
            <a:pPr algn="ctr"/>
            <a:r>
              <a:rPr lang="en-US" dirty="0" smtClean="0"/>
              <a:t>Published in </a:t>
            </a:r>
            <a:r>
              <a:rPr lang="en-US" i="1" dirty="0" smtClean="0"/>
              <a:t>Geomorphology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4572000" y="608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Premise:</a:t>
            </a:r>
            <a:r>
              <a:rPr lang="en-US" dirty="0"/>
              <a:t> Rivers </a:t>
            </a:r>
            <a:r>
              <a:rPr lang="en-US" dirty="0" smtClean="0"/>
              <a:t>may narrow </a:t>
            </a:r>
            <a:r>
              <a:rPr lang="en-US" dirty="0"/>
              <a:t>across actively growing folds to gain incision power.</a:t>
            </a:r>
          </a:p>
        </p:txBody>
      </p:sp>
    </p:spTree>
    <p:extLst>
      <p:ext uri="{BB962C8B-B14F-4D97-AF65-F5344CB8AC3E}">
        <p14:creationId xmlns:p14="http://schemas.microsoft.com/office/powerpoint/2010/main" val="18345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dirty="0" err="1" smtClean="0">
                <a:solidFill>
                  <a:schemeClr val="bg1"/>
                </a:solidFill>
              </a:rPr>
              <a:t>Changeom</a:t>
            </a:r>
            <a:r>
              <a:rPr lang="en-US" sz="2800" b="1" dirty="0" smtClean="0">
                <a:solidFill>
                  <a:schemeClr val="bg1"/>
                </a:solidFill>
              </a:rPr>
              <a:t>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0277" y="1217980"/>
            <a:ext cx="42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Channel width anomalies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83511" y="1841608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15065" y="1993710"/>
            <a:ext cx="4292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Distinct channel narrowing across </a:t>
            </a:r>
            <a:r>
              <a:rPr lang="en-US" dirty="0" err="1" smtClean="0"/>
              <a:t>Manastash</a:t>
            </a:r>
            <a:r>
              <a:rPr lang="en-US" dirty="0" smtClean="0"/>
              <a:t>, </a:t>
            </a:r>
            <a:r>
              <a:rPr lang="en-US" dirty="0" err="1" smtClean="0"/>
              <a:t>Umtanum</a:t>
            </a:r>
            <a:r>
              <a:rPr lang="en-US" dirty="0" smtClean="0"/>
              <a:t>, and Selah Butte structures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Spatial correlation with mapped faults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Substrate is uniform throughout the canyon (CRB)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Lidar</a:t>
            </a:r>
            <a:r>
              <a:rPr lang="en-US" dirty="0" smtClean="0"/>
              <a:t> survey reveals a lack of prominent </a:t>
            </a:r>
            <a:r>
              <a:rPr lang="en-US" dirty="0" err="1" smtClean="0"/>
              <a:t>knickpoints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95387" y="1125415"/>
            <a:ext cx="4404134" cy="4556370"/>
            <a:chOff x="250092" y="1125415"/>
            <a:chExt cx="4404134" cy="4556370"/>
          </a:xfrm>
        </p:grpSpPr>
        <p:sp>
          <p:nvSpPr>
            <p:cNvPr id="2" name="Rectangle 1"/>
            <p:cNvSpPr/>
            <p:nvPr/>
          </p:nvSpPr>
          <p:spPr>
            <a:xfrm>
              <a:off x="250092" y="1125415"/>
              <a:ext cx="4404134" cy="45563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F:\GSA ppt\trial3\width_anomaly_tinker_with_ra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8" y="1414462"/>
              <a:ext cx="4022618" cy="4118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51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36762" y="1181049"/>
            <a:ext cx="3238952" cy="2807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Terrace mapping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2" y="1181050"/>
            <a:ext cx="3238952" cy="2807775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1121963" y="4773077"/>
            <a:ext cx="2581776" cy="12565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" y="4732022"/>
            <a:ext cx="3228319" cy="1845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03" y="1650784"/>
            <a:ext cx="3944445" cy="34934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 rot="2072265">
            <a:off x="3782308" y="1695450"/>
            <a:ext cx="741855" cy="50778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911775">
            <a:off x="3742640" y="4755251"/>
            <a:ext cx="893087" cy="50778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1520" y="577077"/>
            <a:ext cx="214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Slope map from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93633" y="4455084"/>
            <a:ext cx="21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Topographic profiling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121964" y="2894665"/>
            <a:ext cx="558822" cy="1852852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5" idx="2"/>
          </p:cNvCxnSpPr>
          <p:nvPr/>
        </p:nvCxnSpPr>
        <p:spPr>
          <a:xfrm>
            <a:off x="2361733" y="2636613"/>
            <a:ext cx="1322312" cy="213646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92234" y="1284393"/>
            <a:ext cx="24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terrace map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5974" y="379480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39130" y="351880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18818" y="38578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96261" y="305010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2916" y="243237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2078" y="262895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68318" y="205272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4277" y="1650110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25234" y="455642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67037" y="4378185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29729" y="3149477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21600" y="1648252"/>
            <a:ext cx="1451448" cy="16840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3914" y="1750276"/>
            <a:ext cx="4138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</a:t>
            </a:r>
          </a:p>
          <a:p>
            <a:r>
              <a:rPr lang="en-US" dirty="0" smtClean="0"/>
              <a:t>T2</a:t>
            </a:r>
          </a:p>
          <a:p>
            <a:r>
              <a:rPr lang="en-US" dirty="0" smtClean="0"/>
              <a:t>T3</a:t>
            </a:r>
          </a:p>
          <a:p>
            <a:r>
              <a:rPr lang="en-US" dirty="0" smtClean="0"/>
              <a:t>T4</a:t>
            </a:r>
          </a:p>
          <a:p>
            <a:r>
              <a:rPr lang="en-US" dirty="0" smtClean="0"/>
              <a:t>T5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737810" y="1750276"/>
            <a:ext cx="7541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Old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Young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129268" y="2188800"/>
            <a:ext cx="0" cy="62925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722213" y="2636613"/>
            <a:ext cx="639520" cy="258052"/>
          </a:xfrm>
          <a:custGeom>
            <a:avLst/>
            <a:gdLst>
              <a:gd name="connsiteX0" fmla="*/ 0 w 639520"/>
              <a:gd name="connsiteY0" fmla="*/ 258052 h 258052"/>
              <a:gd name="connsiteX1" fmla="*/ 572202 w 639520"/>
              <a:gd name="connsiteY1" fmla="*/ 44879 h 258052"/>
              <a:gd name="connsiteX2" fmla="*/ 639520 w 639520"/>
              <a:gd name="connsiteY2" fmla="*/ 0 h 258052"/>
              <a:gd name="connsiteX3" fmla="*/ 639520 w 639520"/>
              <a:gd name="connsiteY3" fmla="*/ 0 h 25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520" h="258052">
                <a:moveTo>
                  <a:pt x="0" y="258052"/>
                </a:moveTo>
                <a:lnTo>
                  <a:pt x="572202" y="44879"/>
                </a:lnTo>
                <a:lnTo>
                  <a:pt x="639520" y="0"/>
                </a:lnTo>
                <a:lnTo>
                  <a:pt x="639520" y="0"/>
                </a:lnTo>
              </a:path>
            </a:pathLst>
          </a:custGeom>
          <a:ln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3" y="366478"/>
            <a:ext cx="3529130" cy="63477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Results: mapping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9438" y="2228333"/>
            <a:ext cx="42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Terraces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2672" y="2851961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4226" y="3004063"/>
            <a:ext cx="4292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Preliminary correlation based only on similar height above modern channel.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Treads are often mantled with alluvium or altered </a:t>
            </a:r>
            <a:r>
              <a:rPr lang="en-US" dirty="0" err="1" smtClean="0"/>
              <a:t>anthropogenically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Paleosurface</a:t>
            </a:r>
            <a:r>
              <a:rPr lang="en-US" dirty="0" smtClean="0"/>
              <a:t> remnants are patchy; downstream correlation is difficult from elevation data alone.</a:t>
            </a:r>
          </a:p>
          <a:p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811033" y="6166237"/>
            <a:ext cx="238539" cy="159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969" y="716779"/>
            <a:ext cx="5539560" cy="55543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Results: mean elevation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4" y="716779"/>
            <a:ext cx="5445165" cy="5445165"/>
          </a:xfrm>
        </p:spPr>
      </p:pic>
      <p:sp>
        <p:nvSpPr>
          <p:cNvPr id="2" name="TextBox 1"/>
          <p:cNvSpPr txBox="1"/>
          <p:nvPr/>
        </p:nvSpPr>
        <p:spPr>
          <a:xfrm>
            <a:off x="1533646" y="1997539"/>
            <a:ext cx="120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Manastash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6703" y="1471160"/>
            <a:ext cx="112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Umtanum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5798" y="103205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Selah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905729" y="1655826"/>
            <a:ext cx="4000203" cy="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17872" y="2210155"/>
            <a:ext cx="2953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Higher terraces proximal to </a:t>
            </a:r>
            <a:r>
              <a:rPr lang="en-US" dirty="0" err="1" smtClean="0"/>
              <a:t>Manastash</a:t>
            </a:r>
            <a:r>
              <a:rPr lang="en-US" dirty="0" smtClean="0"/>
              <a:t> and </a:t>
            </a:r>
            <a:r>
              <a:rPr lang="en-US" dirty="0" err="1" smtClean="0"/>
              <a:t>Umtanum</a:t>
            </a:r>
            <a:r>
              <a:rPr lang="en-US" dirty="0" smtClean="0"/>
              <a:t> folds.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Synclinal regions show greater clustering of lower terraces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Implications for differential uplift across the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3062" y="771098"/>
            <a:ext cx="8487122" cy="43399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8137"/>
            <a:ext cx="9144000" cy="4477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Results: Tread profiling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062" y="5422517"/>
            <a:ext cx="8487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Profiling of terrace treads reveals:</a:t>
            </a:r>
          </a:p>
          <a:p>
            <a:endParaRPr lang="en-US" dirty="0" smtClean="0"/>
          </a:p>
          <a:p>
            <a:r>
              <a:rPr lang="en-US" dirty="0" smtClean="0"/>
              <a:t>Increasing tilt as </a:t>
            </a:r>
            <a:r>
              <a:rPr lang="en-US" dirty="0" err="1" smtClean="0"/>
              <a:t>Umtanum</a:t>
            </a:r>
            <a:r>
              <a:rPr lang="en-US" dirty="0" smtClean="0"/>
              <a:t> fold axis is approached</a:t>
            </a:r>
          </a:p>
          <a:p>
            <a:r>
              <a:rPr lang="en-US" dirty="0" smtClean="0"/>
              <a:t>Negligible deflection of modern surface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6717" y="5878145"/>
            <a:ext cx="8122085" cy="15897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1" y="941203"/>
            <a:ext cx="8132664" cy="4036687"/>
          </a:xfrm>
        </p:spPr>
      </p:pic>
      <p:sp>
        <p:nvSpPr>
          <p:cNvPr id="3" name="TextBox 2"/>
          <p:cNvSpPr txBox="1"/>
          <p:nvPr/>
        </p:nvSpPr>
        <p:spPr>
          <a:xfrm>
            <a:off x="1259457" y="3623095"/>
            <a:ext cx="88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4154" y="3098048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VE=30</a:t>
            </a:r>
            <a:endParaRPr lang="en-US" sz="1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2831" y="3469206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VE=30</a:t>
            </a:r>
            <a:endParaRPr lang="en-US" sz="1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y_f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grey_fade.thmx</Template>
  <TotalTime>1393</TotalTime>
  <Words>688</Words>
  <Application>Microsoft Office PowerPoint</Application>
  <PresentationFormat>On-screen Show (4:3)</PresentationFormat>
  <Paragraphs>179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Big Caslon</vt:lpstr>
      <vt:lpstr>Calibri</vt:lpstr>
      <vt:lpstr>Cambria Math</vt:lpstr>
      <vt:lpstr>grey_fade</vt:lpstr>
      <vt:lpstr>Uplift and incision of the Yakima River Canyon from channel planform mapping and cosmogenic 26Al/10Be isochron dating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Amos</dc:creator>
  <cp:lastModifiedBy>Microsoft account</cp:lastModifiedBy>
  <cp:revision>96</cp:revision>
  <dcterms:created xsi:type="dcterms:W3CDTF">2011-11-22T17:07:17Z</dcterms:created>
  <dcterms:modified xsi:type="dcterms:W3CDTF">2014-05-16T04:50:20Z</dcterms:modified>
</cp:coreProperties>
</file>