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9" r:id="rId2"/>
    <p:sldId id="284" r:id="rId3"/>
    <p:sldId id="259" r:id="rId4"/>
    <p:sldId id="285" r:id="rId5"/>
    <p:sldId id="268" r:id="rId6"/>
    <p:sldId id="286" r:id="rId7"/>
    <p:sldId id="287" r:id="rId8"/>
    <p:sldId id="288" r:id="rId9"/>
    <p:sldId id="260" r:id="rId10"/>
    <p:sldId id="261" r:id="rId11"/>
    <p:sldId id="283" r:id="rId12"/>
    <p:sldId id="265" r:id="rId13"/>
    <p:sldId id="267" r:id="rId14"/>
    <p:sldId id="297" r:id="rId15"/>
    <p:sldId id="281" r:id="rId16"/>
    <p:sldId id="280" r:id="rId17"/>
    <p:sldId id="289" r:id="rId18"/>
    <p:sldId id="290" r:id="rId19"/>
    <p:sldId id="291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38" autoAdjust="0"/>
  </p:normalViewPr>
  <p:slideViewPr>
    <p:cSldViewPr>
      <p:cViewPr>
        <p:scale>
          <a:sx n="70" d="100"/>
          <a:sy n="70" d="100"/>
        </p:scale>
        <p:origin x="-1110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D26BC-D76E-49C4-A98D-432EC19E2437}" type="datetimeFigureOut">
              <a:rPr lang="en-US" smtClean="0"/>
              <a:t>6/13/2014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C9CE4-5EA0-48BA-81A8-89A64BBB3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2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9CE4-5EA0-48BA-81A8-89A64BBB36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9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E335E-3E50-44B6-A794-FD155990C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04813" y="6083300"/>
            <a:ext cx="203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>
            <a:lvl1pPr defTabSz="885825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42913" defTabSz="8858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885825" defTabSz="885825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27150" defTabSz="885825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770063" defTabSz="885825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27263" defTabSz="885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684463" defTabSz="885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41663" defTabSz="885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598863" defTabSz="885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FF"/>
                </a:solidFill>
                <a:latin typeface="Arial" charset="0"/>
              </a:rPr>
              <a:t>U.S. Department of the Interior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dirty="0" smtClean="0">
                <a:solidFill>
                  <a:srgbClr val="FFFFFF"/>
                </a:solidFill>
                <a:latin typeface="Arial" charset="0"/>
              </a:rPr>
              <a:t>U.S. Geological Survey</a:t>
            </a:r>
          </a:p>
        </p:txBody>
      </p:sp>
      <p:pic>
        <p:nvPicPr>
          <p:cNvPr id="5" name="Picture 9" descr="D:\Vugraph Info\Vugraph Templates\Templates-NEW-NMP and Bureau\ident_4_onscreen_png.png"/>
          <p:cNvPicPr>
            <a:picLocks noChangeAspect="1" noChangeArrowheads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461963"/>
            <a:ext cx="20574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28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49" y="152400"/>
            <a:ext cx="2076451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152400"/>
            <a:ext cx="6076951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7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4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92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2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8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6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3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46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06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72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0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1" descr="D:\Vugraph Info\Vugraph Templates\Templates-NEW-NMP and Bureau\ident-small_4_onscreen_png.png"/>
          <p:cNvPicPr>
            <a:picLocks noChangeAspect="1" noChangeArrowheads="1"/>
          </p:cNvPicPr>
          <p:nvPr/>
        </p:nvPicPr>
        <p:blipFill>
          <a:blip r:embed="rId1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6094413"/>
            <a:ext cx="1143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0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21" y="1217474"/>
            <a:ext cx="83068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66"/>
                </a:solidFill>
              </a:rPr>
              <a:t>Structure, Tectonics and Metamorphism</a:t>
            </a:r>
          </a:p>
          <a:p>
            <a:pPr algn="ctr"/>
            <a:r>
              <a:rPr lang="en-US" sz="3600" dirty="0">
                <a:solidFill>
                  <a:srgbClr val="FFFF66"/>
                </a:solidFill>
              </a:rPr>
              <a:t>o</a:t>
            </a:r>
            <a:r>
              <a:rPr lang="en-US" sz="3600" dirty="0" smtClean="0">
                <a:solidFill>
                  <a:srgbClr val="FFFF66"/>
                </a:solidFill>
              </a:rPr>
              <a:t>f the Blackbird Co-Cu Deposit and its</a:t>
            </a:r>
          </a:p>
          <a:p>
            <a:pPr algn="ctr"/>
            <a:r>
              <a:rPr lang="en-US" sz="3600" dirty="0" err="1" smtClean="0">
                <a:solidFill>
                  <a:srgbClr val="FFFF66"/>
                </a:solidFill>
              </a:rPr>
              <a:t>Metasedimentary</a:t>
            </a:r>
            <a:r>
              <a:rPr lang="en-US" sz="3600" dirty="0" smtClean="0">
                <a:solidFill>
                  <a:srgbClr val="FFFF66"/>
                </a:solidFill>
              </a:rPr>
              <a:t> Host Rocks</a:t>
            </a:r>
            <a:endParaRPr lang="en-US" sz="3600" dirty="0">
              <a:solidFill>
                <a:srgbClr val="FFFF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121" y="3810000"/>
            <a:ext cx="8306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66"/>
                </a:solidFill>
              </a:rPr>
              <a:t>Art </a:t>
            </a:r>
            <a:r>
              <a:rPr lang="en-US" sz="3200" dirty="0" err="1" smtClean="0">
                <a:solidFill>
                  <a:srgbClr val="FFFF66"/>
                </a:solidFill>
              </a:rPr>
              <a:t>Bookstrom</a:t>
            </a:r>
            <a:r>
              <a:rPr lang="en-US" sz="3200" dirty="0" smtClean="0">
                <a:solidFill>
                  <a:srgbClr val="FFFF66"/>
                </a:solidFill>
              </a:rPr>
              <a:t>, Steve Box, Pam Cossette, </a:t>
            </a:r>
            <a:r>
              <a:rPr lang="en-US" sz="3200" dirty="0">
                <a:solidFill>
                  <a:srgbClr val="FFFF66"/>
                </a:solidFill>
              </a:rPr>
              <a:t>Tom Frost, Virginia </a:t>
            </a:r>
            <a:r>
              <a:rPr lang="en-US" sz="3200" dirty="0" err="1" smtClean="0">
                <a:solidFill>
                  <a:srgbClr val="FFFF66"/>
                </a:solidFill>
              </a:rPr>
              <a:t>Gillerman</a:t>
            </a:r>
            <a:r>
              <a:rPr lang="en-US" sz="3200" dirty="0" smtClean="0">
                <a:solidFill>
                  <a:srgbClr val="FFFF66"/>
                </a:solidFill>
              </a:rPr>
              <a:t>, George King, and Alex </a:t>
            </a:r>
            <a:r>
              <a:rPr lang="en-US" sz="3200" dirty="0" err="1" smtClean="0">
                <a:solidFill>
                  <a:srgbClr val="FFFF66"/>
                </a:solidFill>
              </a:rPr>
              <a:t>Zirakparvar</a:t>
            </a:r>
            <a:endParaRPr lang="en-US" sz="32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29310" y="771909"/>
            <a:ext cx="32567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93920"/>
            <a:ext cx="2643417" cy="31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47" y="152400"/>
            <a:ext cx="350645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47" y="3581400"/>
            <a:ext cx="3543926" cy="261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8854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Disseminated to semi-massive cobaltite in “</a:t>
            </a:r>
            <a:r>
              <a:rPr lang="en-US" sz="2400" dirty="0" err="1" smtClean="0">
                <a:solidFill>
                  <a:srgbClr val="FFFF99"/>
                </a:solidFill>
              </a:rPr>
              <a:t>chloritic</a:t>
            </a:r>
            <a:r>
              <a:rPr lang="en-US" sz="2400" dirty="0" smtClean="0">
                <a:solidFill>
                  <a:srgbClr val="FFFF99"/>
                </a:solidFill>
              </a:rPr>
              <a:t> </a:t>
            </a:r>
            <a:r>
              <a:rPr lang="en-US" sz="2400" dirty="0" err="1" smtClean="0">
                <a:solidFill>
                  <a:srgbClr val="FFFF99"/>
                </a:solidFill>
              </a:rPr>
              <a:t>qtzt</a:t>
            </a:r>
            <a:r>
              <a:rPr lang="en-US" sz="2400" dirty="0" smtClean="0">
                <a:solidFill>
                  <a:srgbClr val="FFFF99"/>
                </a:solidFill>
              </a:rPr>
              <a:t>” (Sunshine ore zone)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2527280"/>
            <a:ext cx="28194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host rock is interpreted as silicified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siltite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&amp;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chloritized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cobaltite-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ore. It is from the highly sheared hinge zone of the Sunshine syncline.  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0" t="18378" r="16826" b="56981"/>
          <a:stretch/>
        </p:blipFill>
        <p:spPr bwMode="auto">
          <a:xfrm>
            <a:off x="762000" y="127000"/>
            <a:ext cx="3429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19815" r="56508" b="55339"/>
          <a:stretch/>
        </p:blipFill>
        <p:spPr bwMode="auto">
          <a:xfrm>
            <a:off x="533400" y="2895601"/>
            <a:ext cx="3657600" cy="266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0367" y="33874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</a:rPr>
              <a:t> </a:t>
            </a:r>
            <a:endParaRPr lang="en-US" sz="2800" dirty="0">
              <a:solidFill>
                <a:srgbClr val="FFFF99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50" y="2766930"/>
            <a:ext cx="3333092" cy="27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23" y="149781"/>
            <a:ext cx="3349633" cy="25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8800" y="5562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Garnet and </a:t>
            </a:r>
            <a:r>
              <a:rPr lang="en-US" sz="2400" dirty="0" err="1" smtClean="0">
                <a:solidFill>
                  <a:srgbClr val="FFFF99"/>
                </a:solidFill>
              </a:rPr>
              <a:t>chloritoid</a:t>
            </a:r>
            <a:r>
              <a:rPr lang="en-US" sz="2400" dirty="0" smtClean="0">
                <a:solidFill>
                  <a:srgbClr val="FFFF99"/>
                </a:solidFill>
              </a:rPr>
              <a:t> </a:t>
            </a:r>
            <a:r>
              <a:rPr lang="en-US" sz="2400" dirty="0" err="1" smtClean="0">
                <a:solidFill>
                  <a:srgbClr val="FFFF99"/>
                </a:solidFill>
              </a:rPr>
              <a:t>porphyroblasts</a:t>
            </a:r>
            <a:r>
              <a:rPr lang="en-US" sz="2400" dirty="0" smtClean="0">
                <a:solidFill>
                  <a:srgbClr val="FFFF99"/>
                </a:solidFill>
              </a:rPr>
              <a:t> overgrow cobaltite and truncate </a:t>
            </a:r>
            <a:r>
              <a:rPr lang="en-US" sz="2400" dirty="0" err="1" smtClean="0">
                <a:solidFill>
                  <a:srgbClr val="FFFF99"/>
                </a:solidFill>
              </a:rPr>
              <a:t>schistosity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but some garnets are affected by crenulation of </a:t>
            </a:r>
            <a:r>
              <a:rPr lang="en-US" sz="2400" dirty="0" err="1" smtClean="0">
                <a:solidFill>
                  <a:srgbClr val="FFFF99"/>
                </a:solidFill>
              </a:rPr>
              <a:t>schistosity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355"/>
            <a:ext cx="4259933" cy="31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70534" r="56508" b="4415"/>
          <a:stretch/>
        </p:blipFill>
        <p:spPr bwMode="auto">
          <a:xfrm>
            <a:off x="4926306" y="3139126"/>
            <a:ext cx="4217694" cy="31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446544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Late Dandy breccia contains </a:t>
            </a:r>
            <a:r>
              <a:rPr lang="en-US" sz="2400" dirty="0" err="1" smtClean="0">
                <a:solidFill>
                  <a:srgbClr val="FFFF99"/>
                </a:solidFill>
              </a:rPr>
              <a:t>clasts</a:t>
            </a:r>
            <a:r>
              <a:rPr lang="en-US" sz="2400" dirty="0" smtClean="0">
                <a:solidFill>
                  <a:srgbClr val="FFFF99"/>
                </a:solidFill>
              </a:rPr>
              <a:t> of vein quartz and cobaltite-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 ore in a massive-sulfide matrix of </a:t>
            </a:r>
            <a:r>
              <a:rPr lang="en-US" sz="2400" dirty="0" err="1" smtClean="0">
                <a:solidFill>
                  <a:srgbClr val="FFFF99"/>
                </a:solidFill>
              </a:rPr>
              <a:t>pyrrhotite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and later chalcopyrite, pyrite, marcasite, and siderite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3276600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A quartz-chalcopyrite vein cuts a black bed that appears to contain cobaltite-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 ore. A black fracture below the synclinal hinge may also contain cobaltite-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 ore.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9934" y="11427"/>
            <a:ext cx="488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99"/>
                </a:solidFill>
              </a:rPr>
              <a:t>Relative Ages of Ore Types </a:t>
            </a:r>
            <a:endParaRPr lang="en-US" sz="2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8482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1" y="5276671"/>
            <a:ext cx="670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is interpreted as folded cobaltite-</a:t>
            </a:r>
            <a:r>
              <a:rPr lang="en-U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ore with a post-fold overprint of pyrite and chalcopyrite.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563940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Composite ore — </a:t>
            </a:r>
            <a:r>
              <a:rPr lang="en-US" sz="2400" dirty="0" smtClean="0">
                <a:solidFill>
                  <a:srgbClr val="FFFF99"/>
                </a:solidFill>
              </a:rPr>
              <a:t>folded cobaltite-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 ore with cobaltite rods and streaks parallel to fold axes.  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2762071"/>
            <a:ext cx="376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By contrast, shapes of pyrite and chalcopyrite overgrowths are irregular.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433" y="424815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End-on view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033" y="152400"/>
            <a:ext cx="314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Top (or bottom) view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1" y="263559"/>
            <a:ext cx="8437178" cy="5381602"/>
            <a:chOff x="-76199" y="-61716"/>
            <a:chExt cx="8437178" cy="538160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199" y="-61716"/>
              <a:ext cx="4495799" cy="5373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970" y="2709226"/>
              <a:ext cx="4265009" cy="261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958255" y="263559"/>
            <a:ext cx="41857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</a:rPr>
              <a:t>Sulfur isotopic ratios </a:t>
            </a:r>
          </a:p>
          <a:p>
            <a:r>
              <a:rPr lang="en-US" sz="2800" dirty="0" smtClean="0">
                <a:solidFill>
                  <a:srgbClr val="FFFF99"/>
                </a:solidFill>
              </a:rPr>
              <a:t>In Blackbird ore minerals</a:t>
            </a:r>
          </a:p>
          <a:p>
            <a:r>
              <a:rPr lang="en-US" sz="2400" dirty="0" smtClean="0">
                <a:solidFill>
                  <a:srgbClr val="FFFF99"/>
                </a:solidFill>
              </a:rPr>
              <a:t>are very tightly  grouped</a:t>
            </a:r>
          </a:p>
          <a:p>
            <a:r>
              <a:rPr lang="en-US" sz="2400" dirty="0" smtClean="0">
                <a:solidFill>
                  <a:srgbClr val="FFFF99"/>
                </a:solidFill>
              </a:rPr>
              <a:t>compared to those of</a:t>
            </a:r>
          </a:p>
          <a:p>
            <a:r>
              <a:rPr lang="en-US" sz="2400" dirty="0" err="1" smtClean="0">
                <a:solidFill>
                  <a:srgbClr val="FFFF99"/>
                </a:solidFill>
              </a:rPr>
              <a:t>syngenetic</a:t>
            </a:r>
            <a:r>
              <a:rPr lang="en-US" sz="2400" dirty="0" smtClean="0">
                <a:solidFill>
                  <a:srgbClr val="FFFF99"/>
                </a:solidFill>
              </a:rPr>
              <a:t> and </a:t>
            </a:r>
            <a:r>
              <a:rPr lang="en-US" sz="2400" dirty="0" err="1" smtClean="0">
                <a:solidFill>
                  <a:srgbClr val="FFFF99"/>
                </a:solidFill>
              </a:rPr>
              <a:t>diagenetic</a:t>
            </a:r>
            <a:r>
              <a:rPr lang="en-US" sz="2400" dirty="0" smtClean="0">
                <a:solidFill>
                  <a:srgbClr val="FFFF99"/>
                </a:solidFill>
              </a:rPr>
              <a:t> deposits</a:t>
            </a:r>
            <a:r>
              <a:rPr lang="en-US" sz="2800" dirty="0" smtClean="0">
                <a:solidFill>
                  <a:srgbClr val="FFFF99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(Johnson et al., ‘12)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199" y="5638800"/>
            <a:ext cx="6913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This indicates a deep metamorphic source (below basal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decollement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?) +/- subordinate igneous input 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2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6200"/>
            <a:ext cx="800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99"/>
                </a:solidFill>
              </a:rPr>
              <a:t>Geologic Map of the Blackbird 6850 Level 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</a:rPr>
              <a:t>(by Calera mine geologists ~1960)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490734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Although semi-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stratabound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the Chicago and Brown Bear ore zones cut across stratigraphic layering a low angles. Locally, ore also extends into axial planar cleavage. The late Dandy-breccia zone also follows an axial-planar fractures. </a:t>
            </a:r>
            <a:r>
              <a:rPr lang="en-US" dirty="0" smtClean="0"/>
              <a:t>.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9308" y="1066800"/>
            <a:ext cx="8483034" cy="3666980"/>
            <a:chOff x="359308" y="1209820"/>
            <a:chExt cx="8483034" cy="366698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08" y="1209820"/>
              <a:ext cx="8479892" cy="3666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3"/>
            <p:cNvSpPr/>
            <p:nvPr/>
          </p:nvSpPr>
          <p:spPr bwMode="auto">
            <a:xfrm>
              <a:off x="3280528" y="3023283"/>
              <a:ext cx="1414020" cy="540049"/>
            </a:xfrm>
            <a:custGeom>
              <a:avLst/>
              <a:gdLst>
                <a:gd name="connsiteX0" fmla="*/ 1414020 w 1414020"/>
                <a:gd name="connsiteY0" fmla="*/ 2721 h 540049"/>
                <a:gd name="connsiteX1" fmla="*/ 1253765 w 1414020"/>
                <a:gd name="connsiteY1" fmla="*/ 2721 h 540049"/>
                <a:gd name="connsiteX2" fmla="*/ 1102936 w 1414020"/>
                <a:gd name="connsiteY2" fmla="*/ 31002 h 540049"/>
                <a:gd name="connsiteX3" fmla="*/ 999241 w 1414020"/>
                <a:gd name="connsiteY3" fmla="*/ 78136 h 540049"/>
                <a:gd name="connsiteX4" fmla="*/ 942680 w 1414020"/>
                <a:gd name="connsiteY4" fmla="*/ 153550 h 540049"/>
                <a:gd name="connsiteX5" fmla="*/ 772998 w 1414020"/>
                <a:gd name="connsiteY5" fmla="*/ 266672 h 540049"/>
                <a:gd name="connsiteX6" fmla="*/ 584462 w 1414020"/>
                <a:gd name="connsiteY6" fmla="*/ 323232 h 540049"/>
                <a:gd name="connsiteX7" fmla="*/ 395926 w 1414020"/>
                <a:gd name="connsiteY7" fmla="*/ 332659 h 540049"/>
                <a:gd name="connsiteX8" fmla="*/ 254524 w 1414020"/>
                <a:gd name="connsiteY8" fmla="*/ 323232 h 540049"/>
                <a:gd name="connsiteX9" fmla="*/ 94268 w 1414020"/>
                <a:gd name="connsiteY9" fmla="*/ 389220 h 540049"/>
                <a:gd name="connsiteX10" fmla="*/ 47134 w 1414020"/>
                <a:gd name="connsiteY10" fmla="*/ 474061 h 540049"/>
                <a:gd name="connsiteX11" fmla="*/ 0 w 1414020"/>
                <a:gd name="connsiteY11" fmla="*/ 540049 h 5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4020" h="540049">
                  <a:moveTo>
                    <a:pt x="1414020" y="2721"/>
                  </a:moveTo>
                  <a:cubicBezTo>
                    <a:pt x="1359816" y="364"/>
                    <a:pt x="1305612" y="-1992"/>
                    <a:pt x="1253765" y="2721"/>
                  </a:cubicBezTo>
                  <a:cubicBezTo>
                    <a:pt x="1201918" y="7434"/>
                    <a:pt x="1145357" y="18433"/>
                    <a:pt x="1102936" y="31002"/>
                  </a:cubicBezTo>
                  <a:cubicBezTo>
                    <a:pt x="1060515" y="43571"/>
                    <a:pt x="1025950" y="57711"/>
                    <a:pt x="999241" y="78136"/>
                  </a:cubicBezTo>
                  <a:cubicBezTo>
                    <a:pt x="972532" y="98561"/>
                    <a:pt x="980387" y="122127"/>
                    <a:pt x="942680" y="153550"/>
                  </a:cubicBezTo>
                  <a:cubicBezTo>
                    <a:pt x="904973" y="184973"/>
                    <a:pt x="832701" y="238392"/>
                    <a:pt x="772998" y="266672"/>
                  </a:cubicBezTo>
                  <a:cubicBezTo>
                    <a:pt x="713295" y="294952"/>
                    <a:pt x="647307" y="312234"/>
                    <a:pt x="584462" y="323232"/>
                  </a:cubicBezTo>
                  <a:cubicBezTo>
                    <a:pt x="521617" y="334230"/>
                    <a:pt x="450916" y="332659"/>
                    <a:pt x="395926" y="332659"/>
                  </a:cubicBezTo>
                  <a:cubicBezTo>
                    <a:pt x="340936" y="332659"/>
                    <a:pt x="304800" y="313805"/>
                    <a:pt x="254524" y="323232"/>
                  </a:cubicBezTo>
                  <a:cubicBezTo>
                    <a:pt x="204248" y="332659"/>
                    <a:pt x="128833" y="364082"/>
                    <a:pt x="94268" y="389220"/>
                  </a:cubicBezTo>
                  <a:cubicBezTo>
                    <a:pt x="59703" y="414358"/>
                    <a:pt x="62845" y="448923"/>
                    <a:pt x="47134" y="474061"/>
                  </a:cubicBezTo>
                  <a:cubicBezTo>
                    <a:pt x="31423" y="499199"/>
                    <a:pt x="15711" y="519624"/>
                    <a:pt x="0" y="540049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2950590" y="2894029"/>
              <a:ext cx="1168923" cy="518474"/>
            </a:xfrm>
            <a:custGeom>
              <a:avLst/>
              <a:gdLst>
                <a:gd name="connsiteX0" fmla="*/ 1168923 w 1168923"/>
                <a:gd name="connsiteY0" fmla="*/ 0 h 518474"/>
                <a:gd name="connsiteX1" fmla="*/ 1055802 w 1168923"/>
                <a:gd name="connsiteY1" fmla="*/ 94268 h 518474"/>
                <a:gd name="connsiteX2" fmla="*/ 970961 w 1168923"/>
                <a:gd name="connsiteY2" fmla="*/ 160256 h 518474"/>
                <a:gd name="connsiteX3" fmla="*/ 838985 w 1168923"/>
                <a:gd name="connsiteY3" fmla="*/ 216816 h 518474"/>
                <a:gd name="connsiteX4" fmla="*/ 678730 w 1168923"/>
                <a:gd name="connsiteY4" fmla="*/ 226243 h 518474"/>
                <a:gd name="connsiteX5" fmla="*/ 527901 w 1168923"/>
                <a:gd name="connsiteY5" fmla="*/ 216816 h 518474"/>
                <a:gd name="connsiteX6" fmla="*/ 433633 w 1168923"/>
                <a:gd name="connsiteY6" fmla="*/ 179109 h 518474"/>
                <a:gd name="connsiteX7" fmla="*/ 311084 w 1168923"/>
                <a:gd name="connsiteY7" fmla="*/ 150829 h 518474"/>
                <a:gd name="connsiteX8" fmla="*/ 207389 w 1168923"/>
                <a:gd name="connsiteY8" fmla="*/ 141402 h 518474"/>
                <a:gd name="connsiteX9" fmla="*/ 113121 w 1168923"/>
                <a:gd name="connsiteY9" fmla="*/ 169682 h 518474"/>
                <a:gd name="connsiteX10" fmla="*/ 103695 w 1168923"/>
                <a:gd name="connsiteY10" fmla="*/ 254524 h 518474"/>
                <a:gd name="connsiteX11" fmla="*/ 103695 w 1168923"/>
                <a:gd name="connsiteY11" fmla="*/ 329938 h 518474"/>
                <a:gd name="connsiteX12" fmla="*/ 65987 w 1168923"/>
                <a:gd name="connsiteY12" fmla="*/ 414779 h 518474"/>
                <a:gd name="connsiteX13" fmla="*/ 28280 w 1168923"/>
                <a:gd name="connsiteY13" fmla="*/ 480767 h 518474"/>
                <a:gd name="connsiteX14" fmla="*/ 0 w 1168923"/>
                <a:gd name="connsiteY14" fmla="*/ 518474 h 51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8923" h="518474">
                  <a:moveTo>
                    <a:pt x="1168923" y="0"/>
                  </a:moveTo>
                  <a:lnTo>
                    <a:pt x="1055802" y="94268"/>
                  </a:lnTo>
                  <a:cubicBezTo>
                    <a:pt x="1022808" y="120977"/>
                    <a:pt x="1007097" y="139831"/>
                    <a:pt x="970961" y="160256"/>
                  </a:cubicBezTo>
                  <a:cubicBezTo>
                    <a:pt x="934825" y="180681"/>
                    <a:pt x="887690" y="205818"/>
                    <a:pt x="838985" y="216816"/>
                  </a:cubicBezTo>
                  <a:cubicBezTo>
                    <a:pt x="790280" y="227814"/>
                    <a:pt x="730577" y="226243"/>
                    <a:pt x="678730" y="226243"/>
                  </a:cubicBezTo>
                  <a:cubicBezTo>
                    <a:pt x="626883" y="226243"/>
                    <a:pt x="568751" y="224672"/>
                    <a:pt x="527901" y="216816"/>
                  </a:cubicBezTo>
                  <a:cubicBezTo>
                    <a:pt x="487051" y="208960"/>
                    <a:pt x="469769" y="190107"/>
                    <a:pt x="433633" y="179109"/>
                  </a:cubicBezTo>
                  <a:cubicBezTo>
                    <a:pt x="397497" y="168111"/>
                    <a:pt x="348791" y="157113"/>
                    <a:pt x="311084" y="150829"/>
                  </a:cubicBezTo>
                  <a:cubicBezTo>
                    <a:pt x="273377" y="144545"/>
                    <a:pt x="240383" y="138260"/>
                    <a:pt x="207389" y="141402"/>
                  </a:cubicBezTo>
                  <a:cubicBezTo>
                    <a:pt x="174395" y="144544"/>
                    <a:pt x="130403" y="150828"/>
                    <a:pt x="113121" y="169682"/>
                  </a:cubicBezTo>
                  <a:cubicBezTo>
                    <a:pt x="95839" y="188536"/>
                    <a:pt x="105266" y="227815"/>
                    <a:pt x="103695" y="254524"/>
                  </a:cubicBezTo>
                  <a:cubicBezTo>
                    <a:pt x="102124" y="281233"/>
                    <a:pt x="109980" y="303229"/>
                    <a:pt x="103695" y="329938"/>
                  </a:cubicBezTo>
                  <a:cubicBezTo>
                    <a:pt x="97410" y="356647"/>
                    <a:pt x="78556" y="389641"/>
                    <a:pt x="65987" y="414779"/>
                  </a:cubicBezTo>
                  <a:cubicBezTo>
                    <a:pt x="53418" y="439917"/>
                    <a:pt x="39278" y="463485"/>
                    <a:pt x="28280" y="480767"/>
                  </a:cubicBezTo>
                  <a:cubicBezTo>
                    <a:pt x="17282" y="498050"/>
                    <a:pt x="8641" y="508262"/>
                    <a:pt x="0" y="518474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8041064" y="1824265"/>
              <a:ext cx="801278" cy="362754"/>
            </a:xfrm>
            <a:custGeom>
              <a:avLst/>
              <a:gdLst>
                <a:gd name="connsiteX0" fmla="*/ 801278 w 801278"/>
                <a:gd name="connsiteY0" fmla="*/ 362754 h 362754"/>
                <a:gd name="connsiteX1" fmla="*/ 612742 w 801278"/>
                <a:gd name="connsiteY1" fmla="*/ 249632 h 362754"/>
                <a:gd name="connsiteX2" fmla="*/ 471340 w 801278"/>
                <a:gd name="connsiteY2" fmla="*/ 155364 h 362754"/>
                <a:gd name="connsiteX3" fmla="*/ 339365 w 801278"/>
                <a:gd name="connsiteY3" fmla="*/ 98803 h 362754"/>
                <a:gd name="connsiteX4" fmla="*/ 197963 w 801278"/>
                <a:gd name="connsiteY4" fmla="*/ 51669 h 362754"/>
                <a:gd name="connsiteX5" fmla="*/ 75414 w 801278"/>
                <a:gd name="connsiteY5" fmla="*/ 4535 h 362754"/>
                <a:gd name="connsiteX6" fmla="*/ 0 w 801278"/>
                <a:gd name="connsiteY6" fmla="*/ 4535 h 36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278" h="362754">
                  <a:moveTo>
                    <a:pt x="801278" y="362754"/>
                  </a:moveTo>
                  <a:cubicBezTo>
                    <a:pt x="733719" y="322690"/>
                    <a:pt x="667732" y="284197"/>
                    <a:pt x="612742" y="249632"/>
                  </a:cubicBezTo>
                  <a:cubicBezTo>
                    <a:pt x="557752" y="215067"/>
                    <a:pt x="516903" y="180502"/>
                    <a:pt x="471340" y="155364"/>
                  </a:cubicBezTo>
                  <a:cubicBezTo>
                    <a:pt x="425777" y="130226"/>
                    <a:pt x="384928" y="116085"/>
                    <a:pt x="339365" y="98803"/>
                  </a:cubicBezTo>
                  <a:cubicBezTo>
                    <a:pt x="293802" y="81521"/>
                    <a:pt x="241955" y="67380"/>
                    <a:pt x="197963" y="51669"/>
                  </a:cubicBezTo>
                  <a:cubicBezTo>
                    <a:pt x="153971" y="35958"/>
                    <a:pt x="108408" y="12391"/>
                    <a:pt x="75414" y="4535"/>
                  </a:cubicBezTo>
                  <a:cubicBezTo>
                    <a:pt x="42420" y="-3321"/>
                    <a:pt x="21210" y="607"/>
                    <a:pt x="0" y="4535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702458" y="2117816"/>
              <a:ext cx="1904214" cy="823347"/>
            </a:xfrm>
            <a:custGeom>
              <a:avLst/>
              <a:gdLst>
                <a:gd name="connsiteX0" fmla="*/ 1904214 w 1904214"/>
                <a:gd name="connsiteY0" fmla="*/ 304873 h 823347"/>
                <a:gd name="connsiteX1" fmla="*/ 1791093 w 1904214"/>
                <a:gd name="connsiteY1" fmla="*/ 182324 h 823347"/>
                <a:gd name="connsiteX2" fmla="*/ 1677971 w 1904214"/>
                <a:gd name="connsiteY2" fmla="*/ 88056 h 823347"/>
                <a:gd name="connsiteX3" fmla="*/ 1498862 w 1904214"/>
                <a:gd name="connsiteY3" fmla="*/ 31495 h 823347"/>
                <a:gd name="connsiteX4" fmla="*/ 1357460 w 1904214"/>
                <a:gd name="connsiteY4" fmla="*/ 31495 h 823347"/>
                <a:gd name="connsiteX5" fmla="*/ 1244338 w 1904214"/>
                <a:gd name="connsiteY5" fmla="*/ 50349 h 823347"/>
                <a:gd name="connsiteX6" fmla="*/ 1121789 w 1904214"/>
                <a:gd name="connsiteY6" fmla="*/ 59776 h 823347"/>
                <a:gd name="connsiteX7" fmla="*/ 1036948 w 1904214"/>
                <a:gd name="connsiteY7" fmla="*/ 12642 h 823347"/>
                <a:gd name="connsiteX8" fmla="*/ 970961 w 1904214"/>
                <a:gd name="connsiteY8" fmla="*/ 3215 h 823347"/>
                <a:gd name="connsiteX9" fmla="*/ 923827 w 1904214"/>
                <a:gd name="connsiteY9" fmla="*/ 59776 h 823347"/>
                <a:gd name="connsiteX10" fmla="*/ 857839 w 1904214"/>
                <a:gd name="connsiteY10" fmla="*/ 163471 h 823347"/>
                <a:gd name="connsiteX11" fmla="*/ 801278 w 1904214"/>
                <a:gd name="connsiteY11" fmla="*/ 248312 h 823347"/>
                <a:gd name="connsiteX12" fmla="*/ 763571 w 1904214"/>
                <a:gd name="connsiteY12" fmla="*/ 314299 h 823347"/>
                <a:gd name="connsiteX13" fmla="*/ 754144 w 1904214"/>
                <a:gd name="connsiteY13" fmla="*/ 427421 h 823347"/>
                <a:gd name="connsiteX14" fmla="*/ 744717 w 1904214"/>
                <a:gd name="connsiteY14" fmla="*/ 568823 h 823347"/>
                <a:gd name="connsiteX15" fmla="*/ 688156 w 1904214"/>
                <a:gd name="connsiteY15" fmla="*/ 634811 h 823347"/>
                <a:gd name="connsiteX16" fmla="*/ 565608 w 1904214"/>
                <a:gd name="connsiteY16" fmla="*/ 615957 h 823347"/>
                <a:gd name="connsiteX17" fmla="*/ 452486 w 1904214"/>
                <a:gd name="connsiteY17" fmla="*/ 615957 h 823347"/>
                <a:gd name="connsiteX18" fmla="*/ 348791 w 1904214"/>
                <a:gd name="connsiteY18" fmla="*/ 691372 h 823347"/>
                <a:gd name="connsiteX19" fmla="*/ 273377 w 1904214"/>
                <a:gd name="connsiteY19" fmla="*/ 738506 h 823347"/>
                <a:gd name="connsiteX20" fmla="*/ 235670 w 1904214"/>
                <a:gd name="connsiteY20" fmla="*/ 747932 h 823347"/>
                <a:gd name="connsiteX21" fmla="*/ 94268 w 1904214"/>
                <a:gd name="connsiteY21" fmla="*/ 804493 h 823347"/>
                <a:gd name="connsiteX22" fmla="*/ 0 w 1904214"/>
                <a:gd name="connsiteY22" fmla="*/ 823347 h 82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04214" h="823347">
                  <a:moveTo>
                    <a:pt x="1904214" y="304873"/>
                  </a:moveTo>
                  <a:cubicBezTo>
                    <a:pt x="1866507" y="261666"/>
                    <a:pt x="1828800" y="218460"/>
                    <a:pt x="1791093" y="182324"/>
                  </a:cubicBezTo>
                  <a:cubicBezTo>
                    <a:pt x="1753386" y="146188"/>
                    <a:pt x="1726676" y="113194"/>
                    <a:pt x="1677971" y="88056"/>
                  </a:cubicBezTo>
                  <a:cubicBezTo>
                    <a:pt x="1629266" y="62918"/>
                    <a:pt x="1552280" y="40922"/>
                    <a:pt x="1498862" y="31495"/>
                  </a:cubicBezTo>
                  <a:cubicBezTo>
                    <a:pt x="1445443" y="22068"/>
                    <a:pt x="1399881" y="28353"/>
                    <a:pt x="1357460" y="31495"/>
                  </a:cubicBezTo>
                  <a:cubicBezTo>
                    <a:pt x="1315039" y="34637"/>
                    <a:pt x="1283616" y="45636"/>
                    <a:pt x="1244338" y="50349"/>
                  </a:cubicBezTo>
                  <a:cubicBezTo>
                    <a:pt x="1205060" y="55062"/>
                    <a:pt x="1156354" y="66061"/>
                    <a:pt x="1121789" y="59776"/>
                  </a:cubicBezTo>
                  <a:cubicBezTo>
                    <a:pt x="1087224" y="53491"/>
                    <a:pt x="1062086" y="22069"/>
                    <a:pt x="1036948" y="12642"/>
                  </a:cubicBezTo>
                  <a:cubicBezTo>
                    <a:pt x="1011810" y="3215"/>
                    <a:pt x="989814" y="-4641"/>
                    <a:pt x="970961" y="3215"/>
                  </a:cubicBezTo>
                  <a:cubicBezTo>
                    <a:pt x="952108" y="11071"/>
                    <a:pt x="942681" y="33067"/>
                    <a:pt x="923827" y="59776"/>
                  </a:cubicBezTo>
                  <a:cubicBezTo>
                    <a:pt x="904973" y="86485"/>
                    <a:pt x="878264" y="132048"/>
                    <a:pt x="857839" y="163471"/>
                  </a:cubicBezTo>
                  <a:cubicBezTo>
                    <a:pt x="837414" y="194894"/>
                    <a:pt x="816989" y="223174"/>
                    <a:pt x="801278" y="248312"/>
                  </a:cubicBezTo>
                  <a:cubicBezTo>
                    <a:pt x="785567" y="273450"/>
                    <a:pt x="771427" y="284447"/>
                    <a:pt x="763571" y="314299"/>
                  </a:cubicBezTo>
                  <a:cubicBezTo>
                    <a:pt x="755715" y="344151"/>
                    <a:pt x="757286" y="385000"/>
                    <a:pt x="754144" y="427421"/>
                  </a:cubicBezTo>
                  <a:cubicBezTo>
                    <a:pt x="751002" y="469842"/>
                    <a:pt x="755715" y="534258"/>
                    <a:pt x="744717" y="568823"/>
                  </a:cubicBezTo>
                  <a:cubicBezTo>
                    <a:pt x="733719" y="603388"/>
                    <a:pt x="718008" y="626955"/>
                    <a:pt x="688156" y="634811"/>
                  </a:cubicBezTo>
                  <a:cubicBezTo>
                    <a:pt x="658304" y="642667"/>
                    <a:pt x="604886" y="619099"/>
                    <a:pt x="565608" y="615957"/>
                  </a:cubicBezTo>
                  <a:cubicBezTo>
                    <a:pt x="526330" y="612815"/>
                    <a:pt x="488622" y="603388"/>
                    <a:pt x="452486" y="615957"/>
                  </a:cubicBezTo>
                  <a:cubicBezTo>
                    <a:pt x="416350" y="628526"/>
                    <a:pt x="378642" y="670947"/>
                    <a:pt x="348791" y="691372"/>
                  </a:cubicBezTo>
                  <a:cubicBezTo>
                    <a:pt x="318940" y="711797"/>
                    <a:pt x="292230" y="729079"/>
                    <a:pt x="273377" y="738506"/>
                  </a:cubicBezTo>
                  <a:cubicBezTo>
                    <a:pt x="254523" y="747933"/>
                    <a:pt x="265521" y="736934"/>
                    <a:pt x="235670" y="747932"/>
                  </a:cubicBezTo>
                  <a:cubicBezTo>
                    <a:pt x="205819" y="758930"/>
                    <a:pt x="133546" y="791924"/>
                    <a:pt x="94268" y="804493"/>
                  </a:cubicBezTo>
                  <a:cubicBezTo>
                    <a:pt x="54990" y="817062"/>
                    <a:pt x="27495" y="820204"/>
                    <a:pt x="0" y="823347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222449" y="3012949"/>
              <a:ext cx="1112363" cy="163884"/>
            </a:xfrm>
            <a:custGeom>
              <a:avLst/>
              <a:gdLst>
                <a:gd name="connsiteX0" fmla="*/ 1112363 w 1112363"/>
                <a:gd name="connsiteY0" fmla="*/ 3628 h 163884"/>
                <a:gd name="connsiteX1" fmla="*/ 999242 w 1112363"/>
                <a:gd name="connsiteY1" fmla="*/ 3628 h 163884"/>
                <a:gd name="connsiteX2" fmla="*/ 867266 w 1112363"/>
                <a:gd name="connsiteY2" fmla="*/ 41336 h 163884"/>
                <a:gd name="connsiteX3" fmla="*/ 791852 w 1112363"/>
                <a:gd name="connsiteY3" fmla="*/ 97896 h 163884"/>
                <a:gd name="connsiteX4" fmla="*/ 735291 w 1112363"/>
                <a:gd name="connsiteY4" fmla="*/ 126177 h 163884"/>
                <a:gd name="connsiteX5" fmla="*/ 669304 w 1112363"/>
                <a:gd name="connsiteY5" fmla="*/ 116750 h 163884"/>
                <a:gd name="connsiteX6" fmla="*/ 641023 w 1112363"/>
                <a:gd name="connsiteY6" fmla="*/ 145030 h 163884"/>
                <a:gd name="connsiteX7" fmla="*/ 575036 w 1112363"/>
                <a:gd name="connsiteY7" fmla="*/ 163884 h 163884"/>
                <a:gd name="connsiteX8" fmla="*/ 499621 w 1112363"/>
                <a:gd name="connsiteY8" fmla="*/ 145030 h 163884"/>
                <a:gd name="connsiteX9" fmla="*/ 433633 w 1112363"/>
                <a:gd name="connsiteY9" fmla="*/ 116750 h 163884"/>
                <a:gd name="connsiteX10" fmla="*/ 377073 w 1112363"/>
                <a:gd name="connsiteY10" fmla="*/ 60189 h 163884"/>
                <a:gd name="connsiteX11" fmla="*/ 329939 w 1112363"/>
                <a:gd name="connsiteY11" fmla="*/ 41336 h 163884"/>
                <a:gd name="connsiteX12" fmla="*/ 197963 w 1112363"/>
                <a:gd name="connsiteY12" fmla="*/ 41336 h 163884"/>
                <a:gd name="connsiteX13" fmla="*/ 113122 w 1112363"/>
                <a:gd name="connsiteY13" fmla="*/ 50762 h 163884"/>
                <a:gd name="connsiteX14" fmla="*/ 0 w 1112363"/>
                <a:gd name="connsiteY14" fmla="*/ 50762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2363" h="163884">
                  <a:moveTo>
                    <a:pt x="1112363" y="3628"/>
                  </a:moveTo>
                  <a:cubicBezTo>
                    <a:pt x="1076227" y="485"/>
                    <a:pt x="1040092" y="-2657"/>
                    <a:pt x="999242" y="3628"/>
                  </a:cubicBezTo>
                  <a:cubicBezTo>
                    <a:pt x="958392" y="9913"/>
                    <a:pt x="901831" y="25625"/>
                    <a:pt x="867266" y="41336"/>
                  </a:cubicBezTo>
                  <a:cubicBezTo>
                    <a:pt x="832701" y="57047"/>
                    <a:pt x="813848" y="83756"/>
                    <a:pt x="791852" y="97896"/>
                  </a:cubicBezTo>
                  <a:cubicBezTo>
                    <a:pt x="769856" y="112036"/>
                    <a:pt x="755716" y="123035"/>
                    <a:pt x="735291" y="126177"/>
                  </a:cubicBezTo>
                  <a:cubicBezTo>
                    <a:pt x="714866" y="129319"/>
                    <a:pt x="685015" y="113608"/>
                    <a:pt x="669304" y="116750"/>
                  </a:cubicBezTo>
                  <a:cubicBezTo>
                    <a:pt x="653593" y="119892"/>
                    <a:pt x="656734" y="137174"/>
                    <a:pt x="641023" y="145030"/>
                  </a:cubicBezTo>
                  <a:cubicBezTo>
                    <a:pt x="625312" y="152886"/>
                    <a:pt x="598603" y="163884"/>
                    <a:pt x="575036" y="163884"/>
                  </a:cubicBezTo>
                  <a:cubicBezTo>
                    <a:pt x="551469" y="163884"/>
                    <a:pt x="523188" y="152886"/>
                    <a:pt x="499621" y="145030"/>
                  </a:cubicBezTo>
                  <a:cubicBezTo>
                    <a:pt x="476054" y="137174"/>
                    <a:pt x="454058" y="130890"/>
                    <a:pt x="433633" y="116750"/>
                  </a:cubicBezTo>
                  <a:cubicBezTo>
                    <a:pt x="413208" y="102610"/>
                    <a:pt x="394355" y="72758"/>
                    <a:pt x="377073" y="60189"/>
                  </a:cubicBezTo>
                  <a:cubicBezTo>
                    <a:pt x="359791" y="47620"/>
                    <a:pt x="359791" y="44478"/>
                    <a:pt x="329939" y="41336"/>
                  </a:cubicBezTo>
                  <a:cubicBezTo>
                    <a:pt x="300087" y="38194"/>
                    <a:pt x="234099" y="39765"/>
                    <a:pt x="197963" y="41336"/>
                  </a:cubicBezTo>
                  <a:cubicBezTo>
                    <a:pt x="161827" y="42907"/>
                    <a:pt x="146116" y="49191"/>
                    <a:pt x="113122" y="50762"/>
                  </a:cubicBezTo>
                  <a:cubicBezTo>
                    <a:pt x="80128" y="52333"/>
                    <a:pt x="40064" y="51547"/>
                    <a:pt x="0" y="50762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86499" y="2406006"/>
              <a:ext cx="1263192" cy="365474"/>
            </a:xfrm>
            <a:custGeom>
              <a:avLst/>
              <a:gdLst>
                <a:gd name="connsiteX0" fmla="*/ 1263192 w 1263192"/>
                <a:gd name="connsiteY0" fmla="*/ 82670 h 365474"/>
                <a:gd name="connsiteX1" fmla="*/ 1112363 w 1263192"/>
                <a:gd name="connsiteY1" fmla="*/ 139231 h 365474"/>
                <a:gd name="connsiteX2" fmla="*/ 970961 w 1263192"/>
                <a:gd name="connsiteY2" fmla="*/ 139231 h 365474"/>
                <a:gd name="connsiteX3" fmla="*/ 791852 w 1263192"/>
                <a:gd name="connsiteY3" fmla="*/ 82670 h 365474"/>
                <a:gd name="connsiteX4" fmla="*/ 622169 w 1263192"/>
                <a:gd name="connsiteY4" fmla="*/ 7256 h 365474"/>
                <a:gd name="connsiteX5" fmla="*/ 490194 w 1263192"/>
                <a:gd name="connsiteY5" fmla="*/ 7256 h 365474"/>
                <a:gd name="connsiteX6" fmla="*/ 348792 w 1263192"/>
                <a:gd name="connsiteY6" fmla="*/ 44963 h 365474"/>
                <a:gd name="connsiteX7" fmla="*/ 245097 w 1263192"/>
                <a:gd name="connsiteY7" fmla="*/ 158085 h 365474"/>
                <a:gd name="connsiteX8" fmla="*/ 197963 w 1263192"/>
                <a:gd name="connsiteY8" fmla="*/ 252353 h 365474"/>
                <a:gd name="connsiteX9" fmla="*/ 84841 w 1263192"/>
                <a:gd name="connsiteY9" fmla="*/ 327767 h 365474"/>
                <a:gd name="connsiteX10" fmla="*/ 0 w 1263192"/>
                <a:gd name="connsiteY10" fmla="*/ 365474 h 36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3192" h="365474">
                  <a:moveTo>
                    <a:pt x="1263192" y="82670"/>
                  </a:moveTo>
                  <a:cubicBezTo>
                    <a:pt x="1212130" y="106237"/>
                    <a:pt x="1161068" y="129804"/>
                    <a:pt x="1112363" y="139231"/>
                  </a:cubicBezTo>
                  <a:cubicBezTo>
                    <a:pt x="1063658" y="148658"/>
                    <a:pt x="1024379" y="148658"/>
                    <a:pt x="970961" y="139231"/>
                  </a:cubicBezTo>
                  <a:cubicBezTo>
                    <a:pt x="917542" y="129804"/>
                    <a:pt x="849984" y="104666"/>
                    <a:pt x="791852" y="82670"/>
                  </a:cubicBezTo>
                  <a:cubicBezTo>
                    <a:pt x="733720" y="60674"/>
                    <a:pt x="672445" y="19825"/>
                    <a:pt x="622169" y="7256"/>
                  </a:cubicBezTo>
                  <a:cubicBezTo>
                    <a:pt x="571893" y="-5313"/>
                    <a:pt x="535757" y="971"/>
                    <a:pt x="490194" y="7256"/>
                  </a:cubicBezTo>
                  <a:cubicBezTo>
                    <a:pt x="444631" y="13540"/>
                    <a:pt x="389641" y="19825"/>
                    <a:pt x="348792" y="44963"/>
                  </a:cubicBezTo>
                  <a:cubicBezTo>
                    <a:pt x="307943" y="70101"/>
                    <a:pt x="270235" y="123520"/>
                    <a:pt x="245097" y="158085"/>
                  </a:cubicBezTo>
                  <a:cubicBezTo>
                    <a:pt x="219959" y="192650"/>
                    <a:pt x="224672" y="224073"/>
                    <a:pt x="197963" y="252353"/>
                  </a:cubicBezTo>
                  <a:cubicBezTo>
                    <a:pt x="171254" y="280633"/>
                    <a:pt x="117835" y="308914"/>
                    <a:pt x="84841" y="327767"/>
                  </a:cubicBezTo>
                  <a:cubicBezTo>
                    <a:pt x="51847" y="346621"/>
                    <a:pt x="25923" y="356047"/>
                    <a:pt x="0" y="365474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5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3124200" y="2286000"/>
            <a:ext cx="533400" cy="9906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296426" y="2445078"/>
            <a:ext cx="69473" cy="165719"/>
          </a:xfrm>
          <a:custGeom>
            <a:avLst/>
            <a:gdLst>
              <a:gd name="connsiteX0" fmla="*/ 2955 w 69473"/>
              <a:gd name="connsiteY0" fmla="*/ 15318 h 165719"/>
              <a:gd name="connsiteX1" fmla="*/ 12382 w 69473"/>
              <a:gd name="connsiteY1" fmla="*/ 147293 h 165719"/>
              <a:gd name="connsiteX2" fmla="*/ 50089 w 69473"/>
              <a:gd name="connsiteY2" fmla="*/ 156720 h 165719"/>
              <a:gd name="connsiteX3" fmla="*/ 68943 w 69473"/>
              <a:gd name="connsiteY3" fmla="*/ 71879 h 165719"/>
              <a:gd name="connsiteX4" fmla="*/ 59516 w 69473"/>
              <a:gd name="connsiteY4" fmla="*/ 5891 h 165719"/>
              <a:gd name="connsiteX5" fmla="*/ 2955 w 69473"/>
              <a:gd name="connsiteY5" fmla="*/ 15318 h 16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73" h="165719">
                <a:moveTo>
                  <a:pt x="2955" y="15318"/>
                </a:moveTo>
                <a:cubicBezTo>
                  <a:pt x="-4901" y="38885"/>
                  <a:pt x="4526" y="123726"/>
                  <a:pt x="12382" y="147293"/>
                </a:cubicBezTo>
                <a:cubicBezTo>
                  <a:pt x="20238" y="170860"/>
                  <a:pt x="40662" y="169289"/>
                  <a:pt x="50089" y="156720"/>
                </a:cubicBezTo>
                <a:cubicBezTo>
                  <a:pt x="59516" y="144151"/>
                  <a:pt x="67372" y="97017"/>
                  <a:pt x="68943" y="71879"/>
                </a:cubicBezTo>
                <a:cubicBezTo>
                  <a:pt x="70514" y="46741"/>
                  <a:pt x="68943" y="10604"/>
                  <a:pt x="59516" y="5891"/>
                </a:cubicBezTo>
                <a:cubicBezTo>
                  <a:pt x="50089" y="1177"/>
                  <a:pt x="10811" y="-8249"/>
                  <a:pt x="2955" y="15318"/>
                </a:cubicBezTo>
                <a:close/>
              </a:path>
            </a:pathLst>
          </a:cu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3448587" y="2777000"/>
            <a:ext cx="51712" cy="245095"/>
          </a:xfrm>
          <a:custGeom>
            <a:avLst/>
            <a:gdLst>
              <a:gd name="connsiteX0" fmla="*/ 39331 w 51712"/>
              <a:gd name="connsiteY0" fmla="*/ 3907 h 245095"/>
              <a:gd name="connsiteX1" fmla="*/ 1623 w 51712"/>
              <a:gd name="connsiteY1" fmla="*/ 98175 h 245095"/>
              <a:gd name="connsiteX2" fmla="*/ 11050 w 51712"/>
              <a:gd name="connsiteY2" fmla="*/ 173590 h 245095"/>
              <a:gd name="connsiteX3" fmla="*/ 48757 w 51712"/>
              <a:gd name="connsiteY3" fmla="*/ 239577 h 245095"/>
              <a:gd name="connsiteX4" fmla="*/ 39331 w 51712"/>
              <a:gd name="connsiteY4" fmla="*/ 3907 h 24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12" h="245095">
                <a:moveTo>
                  <a:pt x="39331" y="3907"/>
                </a:moveTo>
                <a:cubicBezTo>
                  <a:pt x="31475" y="-19660"/>
                  <a:pt x="6336" y="69895"/>
                  <a:pt x="1623" y="98175"/>
                </a:cubicBezTo>
                <a:cubicBezTo>
                  <a:pt x="-3090" y="126455"/>
                  <a:pt x="3194" y="150023"/>
                  <a:pt x="11050" y="173590"/>
                </a:cubicBezTo>
                <a:cubicBezTo>
                  <a:pt x="18906" y="197157"/>
                  <a:pt x="40901" y="264715"/>
                  <a:pt x="48757" y="239577"/>
                </a:cubicBezTo>
                <a:cubicBezTo>
                  <a:pt x="56613" y="214439"/>
                  <a:pt x="47187" y="27474"/>
                  <a:pt x="39331" y="3907"/>
                </a:cubicBezTo>
                <a:close/>
              </a:path>
            </a:pathLst>
          </a:cu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28" name="Straight Connector 1027"/>
          <p:cNvCxnSpPr>
            <a:endCxn id="12" idx="9"/>
          </p:cNvCxnSpPr>
          <p:nvPr/>
        </p:nvCxnSpPr>
        <p:spPr bwMode="auto">
          <a:xfrm flipH="1">
            <a:off x="1694662" y="650449"/>
            <a:ext cx="210425" cy="7235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0" name="Straight Connector 1039"/>
          <p:cNvCxnSpPr/>
          <p:nvPr/>
        </p:nvCxnSpPr>
        <p:spPr bwMode="auto">
          <a:xfrm flipH="1">
            <a:off x="3505200" y="1056873"/>
            <a:ext cx="113122" cy="861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2" name="TextBox 1041"/>
          <p:cNvSpPr txBox="1"/>
          <p:nvPr/>
        </p:nvSpPr>
        <p:spPr>
          <a:xfrm>
            <a:off x="3505200" y="762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</a:t>
            </a:r>
            <a:endParaRPr lang="en-US" dirty="0"/>
          </a:p>
        </p:txBody>
      </p:sp>
      <p:sp>
        <p:nvSpPr>
          <p:cNvPr id="1067" name="TextBox 1066"/>
          <p:cNvSpPr txBox="1"/>
          <p:nvPr/>
        </p:nvSpPr>
        <p:spPr>
          <a:xfrm>
            <a:off x="3210588" y="472766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84</a:t>
            </a:r>
            <a:endParaRPr lang="en-US" sz="2400" dirty="0"/>
          </a:p>
        </p:txBody>
      </p:sp>
      <p:cxnSp>
        <p:nvCxnSpPr>
          <p:cNvPr id="1069" name="Straight Connector 1068"/>
          <p:cNvCxnSpPr/>
          <p:nvPr/>
        </p:nvCxnSpPr>
        <p:spPr bwMode="auto">
          <a:xfrm flipH="1" flipV="1">
            <a:off x="3124200" y="4876800"/>
            <a:ext cx="138439" cy="514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7" name="Straight Connector 1086"/>
          <p:cNvCxnSpPr>
            <a:endCxn id="12" idx="9"/>
          </p:cNvCxnSpPr>
          <p:nvPr/>
        </p:nvCxnSpPr>
        <p:spPr bwMode="auto">
          <a:xfrm flipH="1">
            <a:off x="1694662" y="589504"/>
            <a:ext cx="210425" cy="1332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096000" y="293469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FFFF99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FFFF99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FF9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275056" y="4876800"/>
            <a:ext cx="52947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147601" y="4953413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 </a:t>
            </a:r>
            <a:r>
              <a:rPr lang="en-US" sz="2400" dirty="0" err="1" smtClean="0"/>
              <a:t>ft</a:t>
            </a:r>
            <a:endParaRPr lang="en-US" sz="2400" dirty="0"/>
          </a:p>
        </p:txBody>
      </p:sp>
      <p:cxnSp>
        <p:nvCxnSpPr>
          <p:cNvPr id="29" name="Straight Connector 28"/>
          <p:cNvCxnSpPr>
            <a:endCxn id="12" idx="9"/>
          </p:cNvCxnSpPr>
          <p:nvPr/>
        </p:nvCxnSpPr>
        <p:spPr bwMode="auto">
          <a:xfrm flipH="1">
            <a:off x="1694662" y="589504"/>
            <a:ext cx="200213" cy="1332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2" name="Group 71"/>
          <p:cNvGrpSpPr/>
          <p:nvPr/>
        </p:nvGrpSpPr>
        <p:grpSpPr>
          <a:xfrm>
            <a:off x="1" y="0"/>
            <a:ext cx="5257799" cy="5486400"/>
            <a:chOff x="0" y="0"/>
            <a:chExt cx="5878973" cy="5867400"/>
          </a:xfrm>
        </p:grpSpPr>
        <p:grpSp>
          <p:nvGrpSpPr>
            <p:cNvPr id="71" name="Group 70"/>
            <p:cNvGrpSpPr/>
            <p:nvPr/>
          </p:nvGrpSpPr>
          <p:grpSpPr>
            <a:xfrm>
              <a:off x="0" y="0"/>
              <a:ext cx="5878973" cy="5867400"/>
              <a:chOff x="0" y="0"/>
              <a:chExt cx="5878973" cy="586740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0" y="0"/>
                <a:ext cx="5878973" cy="5867400"/>
                <a:chOff x="0" y="0"/>
                <a:chExt cx="5878973" cy="5867400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0" y="0"/>
                  <a:ext cx="5878973" cy="5867400"/>
                  <a:chOff x="0" y="0"/>
                  <a:chExt cx="5878973" cy="5867400"/>
                </a:xfrm>
              </p:grpSpPr>
              <p:grpSp>
                <p:nvGrpSpPr>
                  <p:cNvPr id="1080" name="Group 1079"/>
                  <p:cNvGrpSpPr/>
                  <p:nvPr/>
                </p:nvGrpSpPr>
                <p:grpSpPr>
                  <a:xfrm>
                    <a:off x="0" y="0"/>
                    <a:ext cx="5878973" cy="5867400"/>
                    <a:chOff x="0" y="0"/>
                    <a:chExt cx="5878973" cy="5867400"/>
                  </a:xfrm>
                </p:grpSpPr>
                <p:pic>
                  <p:nvPicPr>
                    <p:cNvPr id="102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5878973" cy="58674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28575">
                      <a:noFill/>
                    </a:ln>
                  </p:spPr>
                </p:pic>
                <p:grpSp>
                  <p:nvGrpSpPr>
                    <p:cNvPr id="1073" name="Group 1072"/>
                    <p:cNvGrpSpPr/>
                    <p:nvPr/>
                  </p:nvGrpSpPr>
                  <p:grpSpPr>
                    <a:xfrm>
                      <a:off x="111865" y="264073"/>
                      <a:ext cx="4759244" cy="5517246"/>
                      <a:chOff x="111865" y="264073"/>
                      <a:chExt cx="4759244" cy="5517246"/>
                    </a:xfrm>
                  </p:grpSpPr>
                  <p:sp>
                    <p:nvSpPr>
                      <p:cNvPr id="7" name="Freeform 6"/>
                      <p:cNvSpPr/>
                      <p:nvPr/>
                    </p:nvSpPr>
                    <p:spPr bwMode="auto">
                      <a:xfrm>
                        <a:off x="2158738" y="452487"/>
                        <a:ext cx="207390" cy="952107"/>
                      </a:xfrm>
                      <a:custGeom>
                        <a:avLst/>
                        <a:gdLst>
                          <a:gd name="connsiteX0" fmla="*/ 0 w 207390"/>
                          <a:gd name="connsiteY0" fmla="*/ 0 h 952107"/>
                          <a:gd name="connsiteX1" fmla="*/ 75415 w 207390"/>
                          <a:gd name="connsiteY1" fmla="*/ 254523 h 952107"/>
                          <a:gd name="connsiteX2" fmla="*/ 122549 w 207390"/>
                          <a:gd name="connsiteY2" fmla="*/ 490193 h 952107"/>
                          <a:gd name="connsiteX3" fmla="*/ 160256 w 207390"/>
                          <a:gd name="connsiteY3" fmla="*/ 735290 h 952107"/>
                          <a:gd name="connsiteX4" fmla="*/ 207390 w 207390"/>
                          <a:gd name="connsiteY4" fmla="*/ 952107 h 9521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7390" h="952107">
                            <a:moveTo>
                              <a:pt x="0" y="0"/>
                            </a:moveTo>
                            <a:cubicBezTo>
                              <a:pt x="27495" y="86412"/>
                              <a:pt x="54990" y="172824"/>
                              <a:pt x="75415" y="254523"/>
                            </a:cubicBezTo>
                            <a:cubicBezTo>
                              <a:pt x="95840" y="336222"/>
                              <a:pt x="108409" y="410065"/>
                              <a:pt x="122549" y="490193"/>
                            </a:cubicBezTo>
                            <a:cubicBezTo>
                              <a:pt x="136689" y="570321"/>
                              <a:pt x="146116" y="658304"/>
                              <a:pt x="160256" y="735290"/>
                            </a:cubicBezTo>
                            <a:cubicBezTo>
                              <a:pt x="174396" y="812276"/>
                              <a:pt x="190893" y="882191"/>
                              <a:pt x="207390" y="952107"/>
                            </a:cubicBezTo>
                          </a:path>
                        </a:pathLst>
                      </a:custGeom>
                      <a:noFill/>
                      <a:ln w="76200" cap="flat" cmpd="sng" algn="ctr">
                        <a:solidFill>
                          <a:srgbClr val="7030A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" name="Freeform 7"/>
                      <p:cNvSpPr/>
                      <p:nvPr/>
                    </p:nvSpPr>
                    <p:spPr bwMode="auto">
                      <a:xfrm>
                        <a:off x="2271860" y="1451728"/>
                        <a:ext cx="935822" cy="3199241"/>
                      </a:xfrm>
                      <a:custGeom>
                        <a:avLst/>
                        <a:gdLst>
                          <a:gd name="connsiteX0" fmla="*/ 0 w 935822"/>
                          <a:gd name="connsiteY0" fmla="*/ 0 h 3199241"/>
                          <a:gd name="connsiteX1" fmla="*/ 575035 w 935822"/>
                          <a:gd name="connsiteY1" fmla="*/ 1404594 h 3199241"/>
                          <a:gd name="connsiteX2" fmla="*/ 678730 w 935822"/>
                          <a:gd name="connsiteY2" fmla="*/ 1743959 h 3199241"/>
                          <a:gd name="connsiteX3" fmla="*/ 772998 w 935822"/>
                          <a:gd name="connsiteY3" fmla="*/ 2083324 h 3199241"/>
                          <a:gd name="connsiteX4" fmla="*/ 857839 w 935822"/>
                          <a:gd name="connsiteY4" fmla="*/ 2403835 h 3199241"/>
                          <a:gd name="connsiteX5" fmla="*/ 933253 w 935822"/>
                          <a:gd name="connsiteY5" fmla="*/ 2771480 h 3199241"/>
                          <a:gd name="connsiteX6" fmla="*/ 914400 w 935822"/>
                          <a:gd name="connsiteY6" fmla="*/ 2978870 h 3199241"/>
                          <a:gd name="connsiteX7" fmla="*/ 876693 w 935822"/>
                          <a:gd name="connsiteY7" fmla="*/ 3176833 h 3199241"/>
                          <a:gd name="connsiteX8" fmla="*/ 876693 w 935822"/>
                          <a:gd name="connsiteY8" fmla="*/ 3186260 h 31992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35822" h="3199241">
                            <a:moveTo>
                              <a:pt x="0" y="0"/>
                            </a:moveTo>
                            <a:cubicBezTo>
                              <a:pt x="230956" y="556967"/>
                              <a:pt x="461913" y="1113934"/>
                              <a:pt x="575035" y="1404594"/>
                            </a:cubicBezTo>
                            <a:cubicBezTo>
                              <a:pt x="688157" y="1695254"/>
                              <a:pt x="645736" y="1630837"/>
                              <a:pt x="678730" y="1743959"/>
                            </a:cubicBezTo>
                            <a:cubicBezTo>
                              <a:pt x="711724" y="1857081"/>
                              <a:pt x="743147" y="1973345"/>
                              <a:pt x="772998" y="2083324"/>
                            </a:cubicBezTo>
                            <a:cubicBezTo>
                              <a:pt x="802849" y="2193303"/>
                              <a:pt x="831130" y="2289142"/>
                              <a:pt x="857839" y="2403835"/>
                            </a:cubicBezTo>
                            <a:cubicBezTo>
                              <a:pt x="884548" y="2518528"/>
                              <a:pt x="923826" y="2675641"/>
                              <a:pt x="933253" y="2771480"/>
                            </a:cubicBezTo>
                            <a:cubicBezTo>
                              <a:pt x="942680" y="2867319"/>
                              <a:pt x="923827" y="2911311"/>
                              <a:pt x="914400" y="2978870"/>
                            </a:cubicBezTo>
                            <a:cubicBezTo>
                              <a:pt x="904973" y="3046429"/>
                              <a:pt x="882978" y="3142268"/>
                              <a:pt x="876693" y="3176833"/>
                            </a:cubicBezTo>
                            <a:cubicBezTo>
                              <a:pt x="870408" y="3211398"/>
                              <a:pt x="873550" y="3198829"/>
                              <a:pt x="876693" y="3186260"/>
                            </a:cubicBezTo>
                          </a:path>
                        </a:pathLst>
                      </a:custGeom>
                      <a:noFill/>
                      <a:ln w="76200" cap="flat" cmpd="sng" algn="ctr">
                        <a:solidFill>
                          <a:srgbClr val="7030A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9" name="Freeform 8"/>
                      <p:cNvSpPr/>
                      <p:nvPr/>
                    </p:nvSpPr>
                    <p:spPr bwMode="auto">
                      <a:xfrm>
                        <a:off x="3101419" y="4958499"/>
                        <a:ext cx="179109" cy="678730"/>
                      </a:xfrm>
                      <a:custGeom>
                        <a:avLst/>
                        <a:gdLst>
                          <a:gd name="connsiteX0" fmla="*/ 0 w 179109"/>
                          <a:gd name="connsiteY0" fmla="*/ 0 h 678730"/>
                          <a:gd name="connsiteX1" fmla="*/ 179109 w 179109"/>
                          <a:gd name="connsiteY1" fmla="*/ 678730 h 6787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79109" h="678730">
                            <a:moveTo>
                              <a:pt x="0" y="0"/>
                            </a:moveTo>
                            <a:lnTo>
                              <a:pt x="179109" y="678730"/>
                            </a:lnTo>
                          </a:path>
                        </a:pathLst>
                      </a:custGeom>
                      <a:noFill/>
                      <a:ln w="76200" cap="flat" cmpd="sng" algn="ctr">
                        <a:solidFill>
                          <a:srgbClr val="7030A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" name="Freeform 11"/>
                      <p:cNvSpPr/>
                      <p:nvPr/>
                    </p:nvSpPr>
                    <p:spPr bwMode="auto">
                      <a:xfrm>
                        <a:off x="111865" y="293469"/>
                        <a:ext cx="2174135" cy="934156"/>
                      </a:xfrm>
                      <a:custGeom>
                        <a:avLst/>
                        <a:gdLst>
                          <a:gd name="connsiteX0" fmla="*/ 227587 w 2174135"/>
                          <a:gd name="connsiteY0" fmla="*/ 8189 h 934156"/>
                          <a:gd name="connsiteX1" fmla="*/ 387843 w 2174135"/>
                          <a:gd name="connsiteY1" fmla="*/ 206152 h 934156"/>
                          <a:gd name="connsiteX2" fmla="*/ 661220 w 2174135"/>
                          <a:gd name="connsiteY2" fmla="*/ 356980 h 934156"/>
                          <a:gd name="connsiteX3" fmla="*/ 934597 w 2174135"/>
                          <a:gd name="connsiteY3" fmla="*/ 470102 h 934156"/>
                          <a:gd name="connsiteX4" fmla="*/ 1113707 w 2174135"/>
                          <a:gd name="connsiteY4" fmla="*/ 564370 h 934156"/>
                          <a:gd name="connsiteX5" fmla="*/ 1264535 w 2174135"/>
                          <a:gd name="connsiteY5" fmla="*/ 507809 h 934156"/>
                          <a:gd name="connsiteX6" fmla="*/ 1368230 w 2174135"/>
                          <a:gd name="connsiteY6" fmla="*/ 498383 h 934156"/>
                          <a:gd name="connsiteX7" fmla="*/ 1519059 w 2174135"/>
                          <a:gd name="connsiteY7" fmla="*/ 573797 h 934156"/>
                          <a:gd name="connsiteX8" fmla="*/ 1669888 w 2174135"/>
                          <a:gd name="connsiteY8" fmla="*/ 488956 h 934156"/>
                          <a:gd name="connsiteX9" fmla="*/ 1783010 w 2174135"/>
                          <a:gd name="connsiteY9" fmla="*/ 479529 h 934156"/>
                          <a:gd name="connsiteX10" fmla="*/ 1867851 w 2174135"/>
                          <a:gd name="connsiteY10" fmla="*/ 564370 h 934156"/>
                          <a:gd name="connsiteX11" fmla="*/ 1914985 w 2174135"/>
                          <a:gd name="connsiteY11" fmla="*/ 611504 h 934156"/>
                          <a:gd name="connsiteX12" fmla="*/ 1990399 w 2174135"/>
                          <a:gd name="connsiteY12" fmla="*/ 658638 h 934156"/>
                          <a:gd name="connsiteX13" fmla="*/ 2122375 w 2174135"/>
                          <a:gd name="connsiteY13" fmla="*/ 677492 h 934156"/>
                          <a:gd name="connsiteX14" fmla="*/ 2169509 w 2174135"/>
                          <a:gd name="connsiteY14" fmla="*/ 932016 h 934156"/>
                          <a:gd name="connsiteX15" fmla="*/ 2018680 w 2174135"/>
                          <a:gd name="connsiteY15" fmla="*/ 800040 h 934156"/>
                          <a:gd name="connsiteX16" fmla="*/ 1924412 w 2174135"/>
                          <a:gd name="connsiteY16" fmla="*/ 809467 h 934156"/>
                          <a:gd name="connsiteX17" fmla="*/ 1801863 w 2174135"/>
                          <a:gd name="connsiteY17" fmla="*/ 696345 h 934156"/>
                          <a:gd name="connsiteX18" fmla="*/ 1717022 w 2174135"/>
                          <a:gd name="connsiteY18" fmla="*/ 715199 h 934156"/>
                          <a:gd name="connsiteX19" fmla="*/ 1641608 w 2174135"/>
                          <a:gd name="connsiteY19" fmla="*/ 743479 h 934156"/>
                          <a:gd name="connsiteX20" fmla="*/ 1509632 w 2174135"/>
                          <a:gd name="connsiteY20" fmla="*/ 705772 h 934156"/>
                          <a:gd name="connsiteX21" fmla="*/ 1358803 w 2174135"/>
                          <a:gd name="connsiteY21" fmla="*/ 743479 h 934156"/>
                          <a:gd name="connsiteX22" fmla="*/ 1330523 w 2174135"/>
                          <a:gd name="connsiteY22" fmla="*/ 677492 h 934156"/>
                          <a:gd name="connsiteX23" fmla="*/ 1292816 w 2174135"/>
                          <a:gd name="connsiteY23" fmla="*/ 696345 h 934156"/>
                          <a:gd name="connsiteX24" fmla="*/ 1264535 w 2174135"/>
                          <a:gd name="connsiteY24" fmla="*/ 658638 h 934156"/>
                          <a:gd name="connsiteX25" fmla="*/ 1198548 w 2174135"/>
                          <a:gd name="connsiteY25" fmla="*/ 686919 h 934156"/>
                          <a:gd name="connsiteX26" fmla="*/ 1132560 w 2174135"/>
                          <a:gd name="connsiteY26" fmla="*/ 620931 h 934156"/>
                          <a:gd name="connsiteX27" fmla="*/ 991158 w 2174135"/>
                          <a:gd name="connsiteY27" fmla="*/ 611504 h 934156"/>
                          <a:gd name="connsiteX28" fmla="*/ 859183 w 2174135"/>
                          <a:gd name="connsiteY28" fmla="*/ 639785 h 934156"/>
                          <a:gd name="connsiteX29" fmla="*/ 830902 w 2174135"/>
                          <a:gd name="connsiteY29" fmla="*/ 592651 h 934156"/>
                          <a:gd name="connsiteX30" fmla="*/ 708354 w 2174135"/>
                          <a:gd name="connsiteY30" fmla="*/ 592651 h 934156"/>
                          <a:gd name="connsiteX31" fmla="*/ 670647 w 2174135"/>
                          <a:gd name="connsiteY31" fmla="*/ 658638 h 934156"/>
                          <a:gd name="connsiteX32" fmla="*/ 566952 w 2174135"/>
                          <a:gd name="connsiteY32" fmla="*/ 611504 h 934156"/>
                          <a:gd name="connsiteX33" fmla="*/ 491537 w 2174135"/>
                          <a:gd name="connsiteY33" fmla="*/ 545517 h 934156"/>
                          <a:gd name="connsiteX34" fmla="*/ 397269 w 2174135"/>
                          <a:gd name="connsiteY34" fmla="*/ 545517 h 934156"/>
                          <a:gd name="connsiteX35" fmla="*/ 293575 w 2174135"/>
                          <a:gd name="connsiteY35" fmla="*/ 620931 h 934156"/>
                          <a:gd name="connsiteX36" fmla="*/ 303001 w 2174135"/>
                          <a:gd name="connsiteY36" fmla="*/ 573797 h 934156"/>
                          <a:gd name="connsiteX37" fmla="*/ 303001 w 2174135"/>
                          <a:gd name="connsiteY37" fmla="*/ 451249 h 934156"/>
                          <a:gd name="connsiteX38" fmla="*/ 208733 w 2174135"/>
                          <a:gd name="connsiteY38" fmla="*/ 356980 h 934156"/>
                          <a:gd name="connsiteX39" fmla="*/ 114465 w 2174135"/>
                          <a:gd name="connsiteY39" fmla="*/ 300420 h 934156"/>
                          <a:gd name="connsiteX40" fmla="*/ 1344 w 2174135"/>
                          <a:gd name="connsiteY40" fmla="*/ 243859 h 934156"/>
                          <a:gd name="connsiteX41" fmla="*/ 57904 w 2174135"/>
                          <a:gd name="connsiteY41" fmla="*/ 111884 h 934156"/>
                          <a:gd name="connsiteX42" fmla="*/ 142746 w 2174135"/>
                          <a:gd name="connsiteY42" fmla="*/ 45896 h 934156"/>
                          <a:gd name="connsiteX43" fmla="*/ 227587 w 2174135"/>
                          <a:gd name="connsiteY43" fmla="*/ 8189 h 934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2174135" h="934156">
                            <a:moveTo>
                              <a:pt x="227587" y="8189"/>
                            </a:moveTo>
                            <a:cubicBezTo>
                              <a:pt x="268436" y="34898"/>
                              <a:pt x="315571" y="148020"/>
                              <a:pt x="387843" y="206152"/>
                            </a:cubicBezTo>
                            <a:cubicBezTo>
                              <a:pt x="460115" y="264284"/>
                              <a:pt x="570094" y="312988"/>
                              <a:pt x="661220" y="356980"/>
                            </a:cubicBezTo>
                            <a:cubicBezTo>
                              <a:pt x="752346" y="400972"/>
                              <a:pt x="859183" y="435537"/>
                              <a:pt x="934597" y="470102"/>
                            </a:cubicBezTo>
                            <a:cubicBezTo>
                              <a:pt x="1010011" y="504667"/>
                              <a:pt x="1058717" y="558086"/>
                              <a:pt x="1113707" y="564370"/>
                            </a:cubicBezTo>
                            <a:cubicBezTo>
                              <a:pt x="1168697" y="570655"/>
                              <a:pt x="1222115" y="518807"/>
                              <a:pt x="1264535" y="507809"/>
                            </a:cubicBezTo>
                            <a:cubicBezTo>
                              <a:pt x="1306956" y="496811"/>
                              <a:pt x="1325809" y="487385"/>
                              <a:pt x="1368230" y="498383"/>
                            </a:cubicBezTo>
                            <a:cubicBezTo>
                              <a:pt x="1410651" y="509381"/>
                              <a:pt x="1468783" y="575368"/>
                              <a:pt x="1519059" y="573797"/>
                            </a:cubicBezTo>
                            <a:cubicBezTo>
                              <a:pt x="1569335" y="572226"/>
                              <a:pt x="1625896" y="504667"/>
                              <a:pt x="1669888" y="488956"/>
                            </a:cubicBezTo>
                            <a:cubicBezTo>
                              <a:pt x="1713880" y="473245"/>
                              <a:pt x="1750016" y="466960"/>
                              <a:pt x="1783010" y="479529"/>
                            </a:cubicBezTo>
                            <a:cubicBezTo>
                              <a:pt x="1816004" y="492098"/>
                              <a:pt x="1867851" y="564370"/>
                              <a:pt x="1867851" y="564370"/>
                            </a:cubicBezTo>
                            <a:cubicBezTo>
                              <a:pt x="1889847" y="586366"/>
                              <a:pt x="1894560" y="595793"/>
                              <a:pt x="1914985" y="611504"/>
                            </a:cubicBezTo>
                            <a:cubicBezTo>
                              <a:pt x="1935410" y="627215"/>
                              <a:pt x="1955834" y="647640"/>
                              <a:pt x="1990399" y="658638"/>
                            </a:cubicBezTo>
                            <a:cubicBezTo>
                              <a:pt x="2024964" y="669636"/>
                              <a:pt x="2092523" y="631929"/>
                              <a:pt x="2122375" y="677492"/>
                            </a:cubicBezTo>
                            <a:cubicBezTo>
                              <a:pt x="2152227" y="723055"/>
                              <a:pt x="2186791" y="911591"/>
                              <a:pt x="2169509" y="932016"/>
                            </a:cubicBezTo>
                            <a:cubicBezTo>
                              <a:pt x="2152227" y="952441"/>
                              <a:pt x="2059529" y="820465"/>
                              <a:pt x="2018680" y="800040"/>
                            </a:cubicBezTo>
                            <a:cubicBezTo>
                              <a:pt x="1977831" y="779615"/>
                              <a:pt x="1960548" y="826750"/>
                              <a:pt x="1924412" y="809467"/>
                            </a:cubicBezTo>
                            <a:cubicBezTo>
                              <a:pt x="1888276" y="792184"/>
                              <a:pt x="1836428" y="712056"/>
                              <a:pt x="1801863" y="696345"/>
                            </a:cubicBezTo>
                            <a:cubicBezTo>
                              <a:pt x="1767298" y="680634"/>
                              <a:pt x="1743731" y="707343"/>
                              <a:pt x="1717022" y="715199"/>
                            </a:cubicBezTo>
                            <a:cubicBezTo>
                              <a:pt x="1690313" y="723055"/>
                              <a:pt x="1676173" y="745050"/>
                              <a:pt x="1641608" y="743479"/>
                            </a:cubicBezTo>
                            <a:cubicBezTo>
                              <a:pt x="1607043" y="741908"/>
                              <a:pt x="1556766" y="705772"/>
                              <a:pt x="1509632" y="705772"/>
                            </a:cubicBezTo>
                            <a:cubicBezTo>
                              <a:pt x="1462498" y="705772"/>
                              <a:pt x="1388654" y="748192"/>
                              <a:pt x="1358803" y="743479"/>
                            </a:cubicBezTo>
                            <a:cubicBezTo>
                              <a:pt x="1328952" y="738766"/>
                              <a:pt x="1341521" y="685348"/>
                              <a:pt x="1330523" y="677492"/>
                            </a:cubicBezTo>
                            <a:cubicBezTo>
                              <a:pt x="1319525" y="669636"/>
                              <a:pt x="1303814" y="699487"/>
                              <a:pt x="1292816" y="696345"/>
                            </a:cubicBezTo>
                            <a:cubicBezTo>
                              <a:pt x="1281818" y="693203"/>
                              <a:pt x="1280246" y="660209"/>
                              <a:pt x="1264535" y="658638"/>
                            </a:cubicBezTo>
                            <a:cubicBezTo>
                              <a:pt x="1248824" y="657067"/>
                              <a:pt x="1220544" y="693203"/>
                              <a:pt x="1198548" y="686919"/>
                            </a:cubicBezTo>
                            <a:cubicBezTo>
                              <a:pt x="1176552" y="680635"/>
                              <a:pt x="1167125" y="633500"/>
                              <a:pt x="1132560" y="620931"/>
                            </a:cubicBezTo>
                            <a:cubicBezTo>
                              <a:pt x="1097995" y="608362"/>
                              <a:pt x="1036721" y="608362"/>
                              <a:pt x="991158" y="611504"/>
                            </a:cubicBezTo>
                            <a:cubicBezTo>
                              <a:pt x="945595" y="614646"/>
                              <a:pt x="885892" y="642927"/>
                              <a:pt x="859183" y="639785"/>
                            </a:cubicBezTo>
                            <a:cubicBezTo>
                              <a:pt x="832474" y="636643"/>
                              <a:pt x="856040" y="600507"/>
                              <a:pt x="830902" y="592651"/>
                            </a:cubicBezTo>
                            <a:cubicBezTo>
                              <a:pt x="805764" y="584795"/>
                              <a:pt x="735063" y="581653"/>
                              <a:pt x="708354" y="592651"/>
                            </a:cubicBezTo>
                            <a:cubicBezTo>
                              <a:pt x="681645" y="603649"/>
                              <a:pt x="694214" y="655496"/>
                              <a:pt x="670647" y="658638"/>
                            </a:cubicBezTo>
                            <a:cubicBezTo>
                              <a:pt x="647080" y="661780"/>
                              <a:pt x="596804" y="630358"/>
                              <a:pt x="566952" y="611504"/>
                            </a:cubicBezTo>
                            <a:cubicBezTo>
                              <a:pt x="537100" y="592651"/>
                              <a:pt x="519818" y="556515"/>
                              <a:pt x="491537" y="545517"/>
                            </a:cubicBezTo>
                            <a:cubicBezTo>
                              <a:pt x="463256" y="534519"/>
                              <a:pt x="430263" y="532948"/>
                              <a:pt x="397269" y="545517"/>
                            </a:cubicBezTo>
                            <a:cubicBezTo>
                              <a:pt x="364275" y="558086"/>
                              <a:pt x="309286" y="616218"/>
                              <a:pt x="293575" y="620931"/>
                            </a:cubicBezTo>
                            <a:cubicBezTo>
                              <a:pt x="277864" y="625644"/>
                              <a:pt x="301430" y="602077"/>
                              <a:pt x="303001" y="573797"/>
                            </a:cubicBezTo>
                            <a:cubicBezTo>
                              <a:pt x="304572" y="545517"/>
                              <a:pt x="318712" y="487385"/>
                              <a:pt x="303001" y="451249"/>
                            </a:cubicBezTo>
                            <a:cubicBezTo>
                              <a:pt x="287290" y="415113"/>
                              <a:pt x="240156" y="382118"/>
                              <a:pt x="208733" y="356980"/>
                            </a:cubicBezTo>
                            <a:cubicBezTo>
                              <a:pt x="177310" y="331842"/>
                              <a:pt x="149030" y="319273"/>
                              <a:pt x="114465" y="300420"/>
                            </a:cubicBezTo>
                            <a:cubicBezTo>
                              <a:pt x="79900" y="281567"/>
                              <a:pt x="10771" y="275282"/>
                              <a:pt x="1344" y="243859"/>
                            </a:cubicBezTo>
                            <a:cubicBezTo>
                              <a:pt x="-8083" y="212436"/>
                              <a:pt x="34337" y="144878"/>
                              <a:pt x="57904" y="111884"/>
                            </a:cubicBezTo>
                            <a:cubicBezTo>
                              <a:pt x="81471" y="78890"/>
                              <a:pt x="114466" y="64750"/>
                              <a:pt x="142746" y="45896"/>
                            </a:cubicBezTo>
                            <a:cubicBezTo>
                              <a:pt x="171026" y="27042"/>
                              <a:pt x="186738" y="-18520"/>
                              <a:pt x="227587" y="8189"/>
                            </a:cubicBez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3" name="Freeform 12"/>
                      <p:cNvSpPr/>
                      <p:nvPr/>
                    </p:nvSpPr>
                    <p:spPr bwMode="auto">
                      <a:xfrm>
                        <a:off x="2344107" y="967987"/>
                        <a:ext cx="591222" cy="323889"/>
                      </a:xfrm>
                      <a:custGeom>
                        <a:avLst/>
                        <a:gdLst>
                          <a:gd name="connsiteX0" fmla="*/ 3167 w 591222"/>
                          <a:gd name="connsiteY0" fmla="*/ 125522 h 323889"/>
                          <a:gd name="connsiteX1" fmla="*/ 88008 w 591222"/>
                          <a:gd name="connsiteY1" fmla="*/ 87815 h 323889"/>
                          <a:gd name="connsiteX2" fmla="*/ 144569 w 591222"/>
                          <a:gd name="connsiteY2" fmla="*/ 50108 h 323889"/>
                          <a:gd name="connsiteX3" fmla="*/ 248264 w 591222"/>
                          <a:gd name="connsiteY3" fmla="*/ 106669 h 323889"/>
                          <a:gd name="connsiteX4" fmla="*/ 370813 w 591222"/>
                          <a:gd name="connsiteY4" fmla="*/ 21827 h 323889"/>
                          <a:gd name="connsiteX5" fmla="*/ 446227 w 591222"/>
                          <a:gd name="connsiteY5" fmla="*/ 2974 h 323889"/>
                          <a:gd name="connsiteX6" fmla="*/ 512215 w 591222"/>
                          <a:gd name="connsiteY6" fmla="*/ 2974 h 323889"/>
                          <a:gd name="connsiteX7" fmla="*/ 587629 w 591222"/>
                          <a:gd name="connsiteY7" fmla="*/ 31254 h 323889"/>
                          <a:gd name="connsiteX8" fmla="*/ 389666 w 591222"/>
                          <a:gd name="connsiteY8" fmla="*/ 153803 h 323889"/>
                          <a:gd name="connsiteX9" fmla="*/ 267118 w 591222"/>
                          <a:gd name="connsiteY9" fmla="*/ 153803 h 323889"/>
                          <a:gd name="connsiteX10" fmla="*/ 248264 w 591222"/>
                          <a:gd name="connsiteY10" fmla="*/ 182083 h 323889"/>
                          <a:gd name="connsiteX11" fmla="*/ 229411 w 591222"/>
                          <a:gd name="connsiteY11" fmla="*/ 238644 h 323889"/>
                          <a:gd name="connsiteX12" fmla="*/ 229411 w 591222"/>
                          <a:gd name="connsiteY12" fmla="*/ 276351 h 323889"/>
                          <a:gd name="connsiteX13" fmla="*/ 153996 w 591222"/>
                          <a:gd name="connsiteY13" fmla="*/ 323485 h 323889"/>
                          <a:gd name="connsiteX14" fmla="*/ 106862 w 591222"/>
                          <a:gd name="connsiteY14" fmla="*/ 248071 h 323889"/>
                          <a:gd name="connsiteX15" fmla="*/ 59728 w 591222"/>
                          <a:gd name="connsiteY15" fmla="*/ 248071 h 323889"/>
                          <a:gd name="connsiteX16" fmla="*/ 22021 w 591222"/>
                          <a:gd name="connsiteY16" fmla="*/ 285778 h 323889"/>
                          <a:gd name="connsiteX17" fmla="*/ 3167 w 591222"/>
                          <a:gd name="connsiteY17" fmla="*/ 125522 h 3238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591222" h="323889">
                            <a:moveTo>
                              <a:pt x="3167" y="125522"/>
                            </a:moveTo>
                            <a:cubicBezTo>
                              <a:pt x="14165" y="92528"/>
                              <a:pt x="64441" y="100384"/>
                              <a:pt x="88008" y="87815"/>
                            </a:cubicBezTo>
                            <a:cubicBezTo>
                              <a:pt x="111575" y="75246"/>
                              <a:pt x="117860" y="46966"/>
                              <a:pt x="144569" y="50108"/>
                            </a:cubicBezTo>
                            <a:cubicBezTo>
                              <a:pt x="171278" y="53250"/>
                              <a:pt x="210557" y="111382"/>
                              <a:pt x="248264" y="106669"/>
                            </a:cubicBezTo>
                            <a:cubicBezTo>
                              <a:pt x="285971" y="101956"/>
                              <a:pt x="337819" y="39109"/>
                              <a:pt x="370813" y="21827"/>
                            </a:cubicBezTo>
                            <a:cubicBezTo>
                              <a:pt x="403807" y="4544"/>
                              <a:pt x="422660" y="6116"/>
                              <a:pt x="446227" y="2974"/>
                            </a:cubicBezTo>
                            <a:cubicBezTo>
                              <a:pt x="469794" y="-168"/>
                              <a:pt x="488648" y="-1739"/>
                              <a:pt x="512215" y="2974"/>
                            </a:cubicBezTo>
                            <a:cubicBezTo>
                              <a:pt x="535782" y="7687"/>
                              <a:pt x="608054" y="6116"/>
                              <a:pt x="587629" y="31254"/>
                            </a:cubicBezTo>
                            <a:cubicBezTo>
                              <a:pt x="567204" y="56392"/>
                              <a:pt x="443085" y="133378"/>
                              <a:pt x="389666" y="153803"/>
                            </a:cubicBezTo>
                            <a:cubicBezTo>
                              <a:pt x="336247" y="174228"/>
                              <a:pt x="290685" y="149090"/>
                              <a:pt x="267118" y="153803"/>
                            </a:cubicBezTo>
                            <a:cubicBezTo>
                              <a:pt x="243551" y="158516"/>
                              <a:pt x="254548" y="167943"/>
                              <a:pt x="248264" y="182083"/>
                            </a:cubicBezTo>
                            <a:cubicBezTo>
                              <a:pt x="241980" y="196223"/>
                              <a:pt x="232553" y="222933"/>
                              <a:pt x="229411" y="238644"/>
                            </a:cubicBezTo>
                            <a:cubicBezTo>
                              <a:pt x="226269" y="254355"/>
                              <a:pt x="241980" y="262211"/>
                              <a:pt x="229411" y="276351"/>
                            </a:cubicBezTo>
                            <a:cubicBezTo>
                              <a:pt x="216842" y="290491"/>
                              <a:pt x="174421" y="328198"/>
                              <a:pt x="153996" y="323485"/>
                            </a:cubicBezTo>
                            <a:cubicBezTo>
                              <a:pt x="133571" y="318772"/>
                              <a:pt x="122573" y="260640"/>
                              <a:pt x="106862" y="248071"/>
                            </a:cubicBezTo>
                            <a:cubicBezTo>
                              <a:pt x="91151" y="235502"/>
                              <a:pt x="73868" y="241787"/>
                              <a:pt x="59728" y="248071"/>
                            </a:cubicBezTo>
                            <a:cubicBezTo>
                              <a:pt x="45588" y="254355"/>
                              <a:pt x="31448" y="309345"/>
                              <a:pt x="22021" y="285778"/>
                            </a:cubicBezTo>
                            <a:cubicBezTo>
                              <a:pt x="12594" y="262211"/>
                              <a:pt x="-7831" y="158516"/>
                              <a:pt x="3167" y="125522"/>
                            </a:cubicBez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5" name="Freeform 14"/>
                      <p:cNvSpPr/>
                      <p:nvPr/>
                    </p:nvSpPr>
                    <p:spPr bwMode="auto">
                      <a:xfrm>
                        <a:off x="2723876" y="837925"/>
                        <a:ext cx="1300443" cy="915801"/>
                      </a:xfrm>
                      <a:custGeom>
                        <a:avLst/>
                        <a:gdLst>
                          <a:gd name="connsiteX0" fmla="*/ 1291943 w 1300443"/>
                          <a:gd name="connsiteY0" fmla="*/ 840046 h 915801"/>
                          <a:gd name="connsiteX1" fmla="*/ 1150540 w 1300443"/>
                          <a:gd name="connsiteY1" fmla="*/ 745778 h 915801"/>
                          <a:gd name="connsiteX2" fmla="*/ 1037419 w 1300443"/>
                          <a:gd name="connsiteY2" fmla="*/ 585522 h 915801"/>
                          <a:gd name="connsiteX3" fmla="*/ 980858 w 1300443"/>
                          <a:gd name="connsiteY3" fmla="*/ 510108 h 915801"/>
                          <a:gd name="connsiteX4" fmla="*/ 877163 w 1300443"/>
                          <a:gd name="connsiteY4" fmla="*/ 453547 h 915801"/>
                          <a:gd name="connsiteX5" fmla="*/ 820602 w 1300443"/>
                          <a:gd name="connsiteY5" fmla="*/ 378133 h 915801"/>
                          <a:gd name="connsiteX6" fmla="*/ 782895 w 1300443"/>
                          <a:gd name="connsiteY6" fmla="*/ 274438 h 915801"/>
                          <a:gd name="connsiteX7" fmla="*/ 716908 w 1300443"/>
                          <a:gd name="connsiteY7" fmla="*/ 114182 h 915801"/>
                          <a:gd name="connsiteX8" fmla="*/ 641493 w 1300443"/>
                          <a:gd name="connsiteY8" fmla="*/ 19914 h 915801"/>
                          <a:gd name="connsiteX9" fmla="*/ 584932 w 1300443"/>
                          <a:gd name="connsiteY9" fmla="*/ 1061 h 915801"/>
                          <a:gd name="connsiteX10" fmla="*/ 471811 w 1300443"/>
                          <a:gd name="connsiteY10" fmla="*/ 38768 h 915801"/>
                          <a:gd name="connsiteX11" fmla="*/ 358689 w 1300443"/>
                          <a:gd name="connsiteY11" fmla="*/ 133036 h 915801"/>
                          <a:gd name="connsiteX12" fmla="*/ 292701 w 1300443"/>
                          <a:gd name="connsiteY12" fmla="*/ 170743 h 915801"/>
                          <a:gd name="connsiteX13" fmla="*/ 226714 w 1300443"/>
                          <a:gd name="connsiteY13" fmla="*/ 208450 h 915801"/>
                          <a:gd name="connsiteX14" fmla="*/ 160726 w 1300443"/>
                          <a:gd name="connsiteY14" fmla="*/ 217877 h 915801"/>
                          <a:gd name="connsiteX15" fmla="*/ 470 w 1300443"/>
                          <a:gd name="connsiteY15" fmla="*/ 321572 h 915801"/>
                          <a:gd name="connsiteX16" fmla="*/ 113592 w 1300443"/>
                          <a:gd name="connsiteY16" fmla="*/ 378133 h 915801"/>
                          <a:gd name="connsiteX17" fmla="*/ 170153 w 1300443"/>
                          <a:gd name="connsiteY17" fmla="*/ 510108 h 915801"/>
                          <a:gd name="connsiteX18" fmla="*/ 217287 w 1300443"/>
                          <a:gd name="connsiteY18" fmla="*/ 528962 h 915801"/>
                          <a:gd name="connsiteX19" fmla="*/ 264421 w 1300443"/>
                          <a:gd name="connsiteY19" fmla="*/ 406413 h 915801"/>
                          <a:gd name="connsiteX20" fmla="*/ 339835 w 1300443"/>
                          <a:gd name="connsiteY20" fmla="*/ 274438 h 915801"/>
                          <a:gd name="connsiteX21" fmla="*/ 462384 w 1300443"/>
                          <a:gd name="connsiteY21" fmla="*/ 199023 h 915801"/>
                          <a:gd name="connsiteX22" fmla="*/ 613213 w 1300443"/>
                          <a:gd name="connsiteY22" fmla="*/ 208450 h 915801"/>
                          <a:gd name="connsiteX23" fmla="*/ 707481 w 1300443"/>
                          <a:gd name="connsiteY23" fmla="*/ 265011 h 915801"/>
                          <a:gd name="connsiteX24" fmla="*/ 726334 w 1300443"/>
                          <a:gd name="connsiteY24" fmla="*/ 359279 h 915801"/>
                          <a:gd name="connsiteX25" fmla="*/ 754615 w 1300443"/>
                          <a:gd name="connsiteY25" fmla="*/ 444120 h 915801"/>
                          <a:gd name="connsiteX26" fmla="*/ 858310 w 1300443"/>
                          <a:gd name="connsiteY26" fmla="*/ 547815 h 915801"/>
                          <a:gd name="connsiteX27" fmla="*/ 1046846 w 1300443"/>
                          <a:gd name="connsiteY27" fmla="*/ 726924 h 915801"/>
                          <a:gd name="connsiteX28" fmla="*/ 1188248 w 1300443"/>
                          <a:gd name="connsiteY28" fmla="*/ 868327 h 915801"/>
                          <a:gd name="connsiteX29" fmla="*/ 1273089 w 1300443"/>
                          <a:gd name="connsiteY29" fmla="*/ 915461 h 915801"/>
                          <a:gd name="connsiteX30" fmla="*/ 1291943 w 1300443"/>
                          <a:gd name="connsiteY30" fmla="*/ 840046 h 9158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300443" h="915801">
                            <a:moveTo>
                              <a:pt x="1291943" y="840046"/>
                            </a:moveTo>
                            <a:cubicBezTo>
                              <a:pt x="1271518" y="811765"/>
                              <a:pt x="1192961" y="788199"/>
                              <a:pt x="1150540" y="745778"/>
                            </a:cubicBezTo>
                            <a:cubicBezTo>
                              <a:pt x="1108119" y="703357"/>
                              <a:pt x="1065699" y="624800"/>
                              <a:pt x="1037419" y="585522"/>
                            </a:cubicBezTo>
                            <a:cubicBezTo>
                              <a:pt x="1009139" y="546244"/>
                              <a:pt x="1007567" y="532104"/>
                              <a:pt x="980858" y="510108"/>
                            </a:cubicBezTo>
                            <a:cubicBezTo>
                              <a:pt x="954149" y="488112"/>
                              <a:pt x="903872" y="475543"/>
                              <a:pt x="877163" y="453547"/>
                            </a:cubicBezTo>
                            <a:cubicBezTo>
                              <a:pt x="850454" y="431551"/>
                              <a:pt x="836313" y="407984"/>
                              <a:pt x="820602" y="378133"/>
                            </a:cubicBezTo>
                            <a:cubicBezTo>
                              <a:pt x="804891" y="348282"/>
                              <a:pt x="800177" y="318430"/>
                              <a:pt x="782895" y="274438"/>
                            </a:cubicBezTo>
                            <a:cubicBezTo>
                              <a:pt x="765613" y="230446"/>
                              <a:pt x="740475" y="156603"/>
                              <a:pt x="716908" y="114182"/>
                            </a:cubicBezTo>
                            <a:cubicBezTo>
                              <a:pt x="693341" y="71761"/>
                              <a:pt x="663489" y="38767"/>
                              <a:pt x="641493" y="19914"/>
                            </a:cubicBezTo>
                            <a:cubicBezTo>
                              <a:pt x="619497" y="1061"/>
                              <a:pt x="613212" y="-2081"/>
                              <a:pt x="584932" y="1061"/>
                            </a:cubicBezTo>
                            <a:cubicBezTo>
                              <a:pt x="556652" y="4203"/>
                              <a:pt x="509518" y="16772"/>
                              <a:pt x="471811" y="38768"/>
                            </a:cubicBezTo>
                            <a:cubicBezTo>
                              <a:pt x="434104" y="60764"/>
                              <a:pt x="388541" y="111040"/>
                              <a:pt x="358689" y="133036"/>
                            </a:cubicBezTo>
                            <a:cubicBezTo>
                              <a:pt x="328837" y="155032"/>
                              <a:pt x="292701" y="170743"/>
                              <a:pt x="292701" y="170743"/>
                            </a:cubicBezTo>
                            <a:cubicBezTo>
                              <a:pt x="270705" y="183312"/>
                              <a:pt x="248710" y="200594"/>
                              <a:pt x="226714" y="208450"/>
                            </a:cubicBezTo>
                            <a:cubicBezTo>
                              <a:pt x="204718" y="216306"/>
                              <a:pt x="198433" y="199023"/>
                              <a:pt x="160726" y="217877"/>
                            </a:cubicBezTo>
                            <a:cubicBezTo>
                              <a:pt x="123019" y="236731"/>
                              <a:pt x="8326" y="294863"/>
                              <a:pt x="470" y="321572"/>
                            </a:cubicBezTo>
                            <a:cubicBezTo>
                              <a:pt x="-7386" y="348281"/>
                              <a:pt x="85312" y="346710"/>
                              <a:pt x="113592" y="378133"/>
                            </a:cubicBezTo>
                            <a:cubicBezTo>
                              <a:pt x="141872" y="409556"/>
                              <a:pt x="152871" y="484970"/>
                              <a:pt x="170153" y="510108"/>
                            </a:cubicBezTo>
                            <a:cubicBezTo>
                              <a:pt x="187435" y="535246"/>
                              <a:pt x="201576" y="546244"/>
                              <a:pt x="217287" y="528962"/>
                            </a:cubicBezTo>
                            <a:cubicBezTo>
                              <a:pt x="232998" y="511680"/>
                              <a:pt x="243996" y="448834"/>
                              <a:pt x="264421" y="406413"/>
                            </a:cubicBezTo>
                            <a:cubicBezTo>
                              <a:pt x="284846" y="363992"/>
                              <a:pt x="306841" y="309003"/>
                              <a:pt x="339835" y="274438"/>
                            </a:cubicBezTo>
                            <a:cubicBezTo>
                              <a:pt x="372829" y="239873"/>
                              <a:pt x="416821" y="210021"/>
                              <a:pt x="462384" y="199023"/>
                            </a:cubicBezTo>
                            <a:cubicBezTo>
                              <a:pt x="507947" y="188025"/>
                              <a:pt x="572363" y="197452"/>
                              <a:pt x="613213" y="208450"/>
                            </a:cubicBezTo>
                            <a:cubicBezTo>
                              <a:pt x="654062" y="219448"/>
                              <a:pt x="688628" y="239873"/>
                              <a:pt x="707481" y="265011"/>
                            </a:cubicBezTo>
                            <a:cubicBezTo>
                              <a:pt x="726334" y="290149"/>
                              <a:pt x="718478" y="329427"/>
                              <a:pt x="726334" y="359279"/>
                            </a:cubicBezTo>
                            <a:cubicBezTo>
                              <a:pt x="734190" y="389131"/>
                              <a:pt x="732619" y="412697"/>
                              <a:pt x="754615" y="444120"/>
                            </a:cubicBezTo>
                            <a:cubicBezTo>
                              <a:pt x="776611" y="475543"/>
                              <a:pt x="809605" y="500681"/>
                              <a:pt x="858310" y="547815"/>
                            </a:cubicBezTo>
                            <a:cubicBezTo>
                              <a:pt x="907015" y="594949"/>
                              <a:pt x="991856" y="673505"/>
                              <a:pt x="1046846" y="726924"/>
                            </a:cubicBezTo>
                            <a:cubicBezTo>
                              <a:pt x="1101836" y="780343"/>
                              <a:pt x="1150541" y="836904"/>
                              <a:pt x="1188248" y="868327"/>
                            </a:cubicBezTo>
                            <a:cubicBezTo>
                              <a:pt x="1225955" y="899750"/>
                              <a:pt x="1254236" y="918603"/>
                              <a:pt x="1273089" y="915461"/>
                            </a:cubicBezTo>
                            <a:cubicBezTo>
                              <a:pt x="1291942" y="912319"/>
                              <a:pt x="1312368" y="868327"/>
                              <a:pt x="1291943" y="840046"/>
                            </a:cubicBezTo>
                            <a:close/>
                          </a:path>
                        </a:pathLst>
                      </a:custGeom>
                      <a:solidFill>
                        <a:srgbClr val="C0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7" name="Freeform 16"/>
                      <p:cNvSpPr/>
                      <p:nvPr/>
                    </p:nvSpPr>
                    <p:spPr bwMode="auto">
                      <a:xfrm>
                        <a:off x="3374625" y="2601275"/>
                        <a:ext cx="66947" cy="198956"/>
                      </a:xfrm>
                      <a:custGeom>
                        <a:avLst/>
                        <a:gdLst>
                          <a:gd name="connsiteX0" fmla="*/ 28451 w 66947"/>
                          <a:gd name="connsiteY0" fmla="*/ 523 h 198956"/>
                          <a:gd name="connsiteX1" fmla="*/ 171 w 66947"/>
                          <a:gd name="connsiteY1" fmla="*/ 113645 h 198956"/>
                          <a:gd name="connsiteX2" fmla="*/ 19024 w 66947"/>
                          <a:gd name="connsiteY2" fmla="*/ 198486 h 198956"/>
                          <a:gd name="connsiteX3" fmla="*/ 66159 w 66947"/>
                          <a:gd name="connsiteY3" fmla="*/ 75937 h 198956"/>
                          <a:gd name="connsiteX4" fmla="*/ 28451 w 66947"/>
                          <a:gd name="connsiteY4" fmla="*/ 523 h 19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6947" h="198956">
                            <a:moveTo>
                              <a:pt x="28451" y="523"/>
                            </a:moveTo>
                            <a:cubicBezTo>
                              <a:pt x="17453" y="6808"/>
                              <a:pt x="1742" y="80651"/>
                              <a:pt x="171" y="113645"/>
                            </a:cubicBezTo>
                            <a:cubicBezTo>
                              <a:pt x="-1400" y="146639"/>
                              <a:pt x="8026" y="204771"/>
                              <a:pt x="19024" y="198486"/>
                            </a:cubicBezTo>
                            <a:cubicBezTo>
                              <a:pt x="30022" y="192201"/>
                              <a:pt x="59874" y="105788"/>
                              <a:pt x="66159" y="75937"/>
                            </a:cubicBezTo>
                            <a:cubicBezTo>
                              <a:pt x="72444" y="46086"/>
                              <a:pt x="39449" y="-5762"/>
                              <a:pt x="28451" y="523"/>
                            </a:cubicBez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cxnSp>
                    <p:nvCxnSpPr>
                      <p:cNvPr id="20" name="Straight Connector 19"/>
                      <p:cNvCxnSpPr/>
                      <p:nvPr/>
                    </p:nvCxnSpPr>
                    <p:spPr bwMode="auto">
                      <a:xfrm flipH="1">
                        <a:off x="3280528" y="2057400"/>
                        <a:ext cx="50634" cy="1524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70C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3" name="Straight Connector 22"/>
                      <p:cNvCxnSpPr/>
                      <p:nvPr/>
                    </p:nvCxnSpPr>
                    <p:spPr bwMode="auto">
                      <a:xfrm>
                        <a:off x="3500299" y="2057400"/>
                        <a:ext cx="0" cy="152400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rgbClr val="0070C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26" name="Freeform 25"/>
                      <p:cNvSpPr/>
                      <p:nvPr/>
                    </p:nvSpPr>
                    <p:spPr bwMode="auto">
                      <a:xfrm>
                        <a:off x="2965254" y="4052732"/>
                        <a:ext cx="331195" cy="1728587"/>
                      </a:xfrm>
                      <a:custGeom>
                        <a:avLst/>
                        <a:gdLst>
                          <a:gd name="connsiteX0" fmla="*/ 268140 w 331195"/>
                          <a:gd name="connsiteY0" fmla="*/ 794 h 1728587"/>
                          <a:gd name="connsiteX1" fmla="*/ 268140 w 331195"/>
                          <a:gd name="connsiteY1" fmla="*/ 264744 h 1728587"/>
                          <a:gd name="connsiteX2" fmla="*/ 230433 w 331195"/>
                          <a:gd name="connsiteY2" fmla="*/ 481561 h 1728587"/>
                          <a:gd name="connsiteX3" fmla="*/ 173872 w 331195"/>
                          <a:gd name="connsiteY3" fmla="*/ 660670 h 1728587"/>
                          <a:gd name="connsiteX4" fmla="*/ 107884 w 331195"/>
                          <a:gd name="connsiteY4" fmla="*/ 726658 h 1728587"/>
                          <a:gd name="connsiteX5" fmla="*/ 60750 w 331195"/>
                          <a:gd name="connsiteY5" fmla="*/ 886913 h 1728587"/>
                          <a:gd name="connsiteX6" fmla="*/ 13616 w 331195"/>
                          <a:gd name="connsiteY6" fmla="*/ 1047169 h 1728587"/>
                          <a:gd name="connsiteX7" fmla="*/ 4189 w 331195"/>
                          <a:gd name="connsiteY7" fmla="*/ 1226278 h 1728587"/>
                          <a:gd name="connsiteX8" fmla="*/ 4189 w 331195"/>
                          <a:gd name="connsiteY8" fmla="*/ 1490229 h 1728587"/>
                          <a:gd name="connsiteX9" fmla="*/ 4189 w 331195"/>
                          <a:gd name="connsiteY9" fmla="*/ 1725899 h 1728587"/>
                          <a:gd name="connsiteX10" fmla="*/ 60750 w 331195"/>
                          <a:gd name="connsiteY10" fmla="*/ 1329973 h 1728587"/>
                          <a:gd name="connsiteX11" fmla="*/ 70177 w 331195"/>
                          <a:gd name="connsiteY11" fmla="*/ 1122583 h 1728587"/>
                          <a:gd name="connsiteX12" fmla="*/ 126738 w 331195"/>
                          <a:gd name="connsiteY12" fmla="*/ 905767 h 1728587"/>
                          <a:gd name="connsiteX13" fmla="*/ 202152 w 331195"/>
                          <a:gd name="connsiteY13" fmla="*/ 736084 h 1728587"/>
                          <a:gd name="connsiteX14" fmla="*/ 268140 w 331195"/>
                          <a:gd name="connsiteY14" fmla="*/ 604109 h 1728587"/>
                          <a:gd name="connsiteX15" fmla="*/ 324701 w 331195"/>
                          <a:gd name="connsiteY15" fmla="*/ 377866 h 1728587"/>
                          <a:gd name="connsiteX16" fmla="*/ 324701 w 331195"/>
                          <a:gd name="connsiteY16" fmla="*/ 189330 h 1728587"/>
                          <a:gd name="connsiteX17" fmla="*/ 268140 w 331195"/>
                          <a:gd name="connsiteY17" fmla="*/ 794 h 17285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31195" h="1728587">
                            <a:moveTo>
                              <a:pt x="268140" y="794"/>
                            </a:moveTo>
                            <a:cubicBezTo>
                              <a:pt x="258713" y="13363"/>
                              <a:pt x="274425" y="184616"/>
                              <a:pt x="268140" y="264744"/>
                            </a:cubicBezTo>
                            <a:cubicBezTo>
                              <a:pt x="261855" y="344872"/>
                              <a:pt x="246144" y="415573"/>
                              <a:pt x="230433" y="481561"/>
                            </a:cubicBezTo>
                            <a:cubicBezTo>
                              <a:pt x="214722" y="547549"/>
                              <a:pt x="194297" y="619821"/>
                              <a:pt x="173872" y="660670"/>
                            </a:cubicBezTo>
                            <a:cubicBezTo>
                              <a:pt x="153447" y="701519"/>
                              <a:pt x="126738" y="688951"/>
                              <a:pt x="107884" y="726658"/>
                            </a:cubicBezTo>
                            <a:cubicBezTo>
                              <a:pt x="89030" y="764365"/>
                              <a:pt x="60750" y="886913"/>
                              <a:pt x="60750" y="886913"/>
                            </a:cubicBezTo>
                            <a:cubicBezTo>
                              <a:pt x="45039" y="940331"/>
                              <a:pt x="23043" y="990608"/>
                              <a:pt x="13616" y="1047169"/>
                            </a:cubicBezTo>
                            <a:cubicBezTo>
                              <a:pt x="4189" y="1103730"/>
                              <a:pt x="5760" y="1152435"/>
                              <a:pt x="4189" y="1226278"/>
                            </a:cubicBezTo>
                            <a:cubicBezTo>
                              <a:pt x="2618" y="1300121"/>
                              <a:pt x="4189" y="1490229"/>
                              <a:pt x="4189" y="1490229"/>
                            </a:cubicBezTo>
                            <a:cubicBezTo>
                              <a:pt x="4189" y="1573499"/>
                              <a:pt x="-5238" y="1752608"/>
                              <a:pt x="4189" y="1725899"/>
                            </a:cubicBezTo>
                            <a:cubicBezTo>
                              <a:pt x="13616" y="1699190"/>
                              <a:pt x="49752" y="1430526"/>
                              <a:pt x="60750" y="1329973"/>
                            </a:cubicBezTo>
                            <a:cubicBezTo>
                              <a:pt x="71748" y="1229420"/>
                              <a:pt x="59179" y="1193284"/>
                              <a:pt x="70177" y="1122583"/>
                            </a:cubicBezTo>
                            <a:cubicBezTo>
                              <a:pt x="81175" y="1051882"/>
                              <a:pt x="104742" y="970183"/>
                              <a:pt x="126738" y="905767"/>
                            </a:cubicBezTo>
                            <a:cubicBezTo>
                              <a:pt x="148734" y="841351"/>
                              <a:pt x="178585" y="786360"/>
                              <a:pt x="202152" y="736084"/>
                            </a:cubicBezTo>
                            <a:cubicBezTo>
                              <a:pt x="225719" y="685808"/>
                              <a:pt x="247715" y="663812"/>
                              <a:pt x="268140" y="604109"/>
                            </a:cubicBezTo>
                            <a:cubicBezTo>
                              <a:pt x="288565" y="544406"/>
                              <a:pt x="315274" y="446996"/>
                              <a:pt x="324701" y="377866"/>
                            </a:cubicBezTo>
                            <a:cubicBezTo>
                              <a:pt x="334128" y="308736"/>
                              <a:pt x="332557" y="250604"/>
                              <a:pt x="324701" y="189330"/>
                            </a:cubicBezTo>
                            <a:cubicBezTo>
                              <a:pt x="316845" y="128056"/>
                              <a:pt x="277567" y="-11775"/>
                              <a:pt x="268140" y="794"/>
                            </a:cubicBezTo>
                            <a:close/>
                          </a:path>
                        </a:pathLst>
                      </a:custGeom>
                      <a:solidFill>
                        <a:srgbClr val="FF99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7" name="Freeform 26"/>
                      <p:cNvSpPr/>
                      <p:nvPr/>
                    </p:nvSpPr>
                    <p:spPr bwMode="auto">
                      <a:xfrm>
                        <a:off x="725864" y="1989056"/>
                        <a:ext cx="2007909" cy="754144"/>
                      </a:xfrm>
                      <a:custGeom>
                        <a:avLst/>
                        <a:gdLst>
                          <a:gd name="connsiteX0" fmla="*/ 0 w 2007909"/>
                          <a:gd name="connsiteY0" fmla="*/ 0 h 754144"/>
                          <a:gd name="connsiteX1" fmla="*/ 131975 w 2007909"/>
                          <a:gd name="connsiteY1" fmla="*/ 75414 h 754144"/>
                          <a:gd name="connsiteX2" fmla="*/ 216816 w 2007909"/>
                          <a:gd name="connsiteY2" fmla="*/ 65987 h 754144"/>
                          <a:gd name="connsiteX3" fmla="*/ 273377 w 2007909"/>
                          <a:gd name="connsiteY3" fmla="*/ 65987 h 754144"/>
                          <a:gd name="connsiteX4" fmla="*/ 339365 w 2007909"/>
                          <a:gd name="connsiteY4" fmla="*/ 122548 h 754144"/>
                          <a:gd name="connsiteX5" fmla="*/ 471340 w 2007909"/>
                          <a:gd name="connsiteY5" fmla="*/ 160255 h 754144"/>
                          <a:gd name="connsiteX6" fmla="*/ 556181 w 2007909"/>
                          <a:gd name="connsiteY6" fmla="*/ 160255 h 754144"/>
                          <a:gd name="connsiteX7" fmla="*/ 678730 w 2007909"/>
                          <a:gd name="connsiteY7" fmla="*/ 141402 h 754144"/>
                          <a:gd name="connsiteX8" fmla="*/ 744717 w 2007909"/>
                          <a:gd name="connsiteY8" fmla="*/ 141402 h 754144"/>
                          <a:gd name="connsiteX9" fmla="*/ 763571 w 2007909"/>
                          <a:gd name="connsiteY9" fmla="*/ 179109 h 754144"/>
                          <a:gd name="connsiteX10" fmla="*/ 848412 w 2007909"/>
                          <a:gd name="connsiteY10" fmla="*/ 235670 h 754144"/>
                          <a:gd name="connsiteX11" fmla="*/ 989814 w 2007909"/>
                          <a:gd name="connsiteY11" fmla="*/ 292231 h 754144"/>
                          <a:gd name="connsiteX12" fmla="*/ 1093509 w 2007909"/>
                          <a:gd name="connsiteY12" fmla="*/ 367645 h 754144"/>
                          <a:gd name="connsiteX13" fmla="*/ 1131216 w 2007909"/>
                          <a:gd name="connsiteY13" fmla="*/ 471340 h 754144"/>
                          <a:gd name="connsiteX14" fmla="*/ 1159497 w 2007909"/>
                          <a:gd name="connsiteY14" fmla="*/ 546754 h 754144"/>
                          <a:gd name="connsiteX15" fmla="*/ 1216058 w 2007909"/>
                          <a:gd name="connsiteY15" fmla="*/ 631596 h 754144"/>
                          <a:gd name="connsiteX16" fmla="*/ 1366887 w 2007909"/>
                          <a:gd name="connsiteY16" fmla="*/ 678730 h 754144"/>
                          <a:gd name="connsiteX17" fmla="*/ 1461155 w 2007909"/>
                          <a:gd name="connsiteY17" fmla="*/ 678730 h 754144"/>
                          <a:gd name="connsiteX18" fmla="*/ 1470581 w 2007909"/>
                          <a:gd name="connsiteY18" fmla="*/ 735290 h 754144"/>
                          <a:gd name="connsiteX19" fmla="*/ 1555423 w 2007909"/>
                          <a:gd name="connsiteY19" fmla="*/ 688156 h 754144"/>
                          <a:gd name="connsiteX20" fmla="*/ 1602557 w 2007909"/>
                          <a:gd name="connsiteY20" fmla="*/ 725864 h 754144"/>
                          <a:gd name="connsiteX21" fmla="*/ 1640264 w 2007909"/>
                          <a:gd name="connsiteY21" fmla="*/ 688156 h 754144"/>
                          <a:gd name="connsiteX22" fmla="*/ 1715678 w 2007909"/>
                          <a:gd name="connsiteY22" fmla="*/ 754144 h 754144"/>
                          <a:gd name="connsiteX23" fmla="*/ 1734532 w 2007909"/>
                          <a:gd name="connsiteY23" fmla="*/ 688156 h 754144"/>
                          <a:gd name="connsiteX24" fmla="*/ 1819373 w 2007909"/>
                          <a:gd name="connsiteY24" fmla="*/ 744717 h 754144"/>
                          <a:gd name="connsiteX25" fmla="*/ 2007909 w 2007909"/>
                          <a:gd name="connsiteY25" fmla="*/ 688156 h 754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2007909" h="754144">
                            <a:moveTo>
                              <a:pt x="0" y="0"/>
                            </a:moveTo>
                            <a:cubicBezTo>
                              <a:pt x="47919" y="32208"/>
                              <a:pt x="95839" y="64416"/>
                              <a:pt x="131975" y="75414"/>
                            </a:cubicBezTo>
                            <a:cubicBezTo>
                              <a:pt x="168111" y="86412"/>
                              <a:pt x="193249" y="67558"/>
                              <a:pt x="216816" y="65987"/>
                            </a:cubicBezTo>
                            <a:cubicBezTo>
                              <a:pt x="240383" y="64416"/>
                              <a:pt x="252952" y="56560"/>
                              <a:pt x="273377" y="65987"/>
                            </a:cubicBezTo>
                            <a:cubicBezTo>
                              <a:pt x="293802" y="75414"/>
                              <a:pt x="306371" y="106837"/>
                              <a:pt x="339365" y="122548"/>
                            </a:cubicBezTo>
                            <a:cubicBezTo>
                              <a:pt x="372359" y="138259"/>
                              <a:pt x="435204" y="153971"/>
                              <a:pt x="471340" y="160255"/>
                            </a:cubicBezTo>
                            <a:cubicBezTo>
                              <a:pt x="507476" y="166540"/>
                              <a:pt x="521616" y="163397"/>
                              <a:pt x="556181" y="160255"/>
                            </a:cubicBezTo>
                            <a:cubicBezTo>
                              <a:pt x="590746" y="157113"/>
                              <a:pt x="647307" y="144544"/>
                              <a:pt x="678730" y="141402"/>
                            </a:cubicBezTo>
                            <a:cubicBezTo>
                              <a:pt x="710153" y="138260"/>
                              <a:pt x="730577" y="135118"/>
                              <a:pt x="744717" y="141402"/>
                            </a:cubicBezTo>
                            <a:cubicBezTo>
                              <a:pt x="758857" y="147686"/>
                              <a:pt x="746289" y="163398"/>
                              <a:pt x="763571" y="179109"/>
                            </a:cubicBezTo>
                            <a:cubicBezTo>
                              <a:pt x="780853" y="194820"/>
                              <a:pt x="810705" y="216816"/>
                              <a:pt x="848412" y="235670"/>
                            </a:cubicBezTo>
                            <a:cubicBezTo>
                              <a:pt x="886119" y="254524"/>
                              <a:pt x="948965" y="270235"/>
                              <a:pt x="989814" y="292231"/>
                            </a:cubicBezTo>
                            <a:cubicBezTo>
                              <a:pt x="1030663" y="314227"/>
                              <a:pt x="1069942" y="337794"/>
                              <a:pt x="1093509" y="367645"/>
                            </a:cubicBezTo>
                            <a:cubicBezTo>
                              <a:pt x="1117076" y="397496"/>
                              <a:pt x="1120218" y="441489"/>
                              <a:pt x="1131216" y="471340"/>
                            </a:cubicBezTo>
                            <a:cubicBezTo>
                              <a:pt x="1142214" y="501192"/>
                              <a:pt x="1145357" y="520045"/>
                              <a:pt x="1159497" y="546754"/>
                            </a:cubicBezTo>
                            <a:cubicBezTo>
                              <a:pt x="1173637" y="573463"/>
                              <a:pt x="1181493" y="609600"/>
                              <a:pt x="1216058" y="631596"/>
                            </a:cubicBezTo>
                            <a:cubicBezTo>
                              <a:pt x="1250623" y="653592"/>
                              <a:pt x="1326037" y="670874"/>
                              <a:pt x="1366887" y="678730"/>
                            </a:cubicBezTo>
                            <a:cubicBezTo>
                              <a:pt x="1407737" y="686586"/>
                              <a:pt x="1443873" y="669303"/>
                              <a:pt x="1461155" y="678730"/>
                            </a:cubicBezTo>
                            <a:cubicBezTo>
                              <a:pt x="1478437" y="688157"/>
                              <a:pt x="1454870" y="733719"/>
                              <a:pt x="1470581" y="735290"/>
                            </a:cubicBezTo>
                            <a:cubicBezTo>
                              <a:pt x="1486292" y="736861"/>
                              <a:pt x="1533427" y="689727"/>
                              <a:pt x="1555423" y="688156"/>
                            </a:cubicBezTo>
                            <a:cubicBezTo>
                              <a:pt x="1577419" y="686585"/>
                              <a:pt x="1588417" y="725864"/>
                              <a:pt x="1602557" y="725864"/>
                            </a:cubicBezTo>
                            <a:cubicBezTo>
                              <a:pt x="1616697" y="725864"/>
                              <a:pt x="1621411" y="683443"/>
                              <a:pt x="1640264" y="688156"/>
                            </a:cubicBezTo>
                            <a:cubicBezTo>
                              <a:pt x="1659118" y="692869"/>
                              <a:pt x="1699967" y="754144"/>
                              <a:pt x="1715678" y="754144"/>
                            </a:cubicBezTo>
                            <a:cubicBezTo>
                              <a:pt x="1731389" y="754144"/>
                              <a:pt x="1717250" y="689727"/>
                              <a:pt x="1734532" y="688156"/>
                            </a:cubicBezTo>
                            <a:cubicBezTo>
                              <a:pt x="1751814" y="686585"/>
                              <a:pt x="1773810" y="744717"/>
                              <a:pt x="1819373" y="744717"/>
                            </a:cubicBezTo>
                            <a:cubicBezTo>
                              <a:pt x="1864936" y="744717"/>
                              <a:pt x="1936422" y="716436"/>
                              <a:pt x="2007909" y="688156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8" name="Freeform 27"/>
                      <p:cNvSpPr/>
                      <p:nvPr/>
                    </p:nvSpPr>
                    <p:spPr bwMode="auto">
                      <a:xfrm>
                        <a:off x="2790334" y="1818729"/>
                        <a:ext cx="1416377" cy="1461799"/>
                      </a:xfrm>
                      <a:custGeom>
                        <a:avLst/>
                        <a:gdLst>
                          <a:gd name="connsiteX0" fmla="*/ 0 w 1416377"/>
                          <a:gd name="connsiteY0" fmla="*/ 660520 h 1461799"/>
                          <a:gd name="connsiteX1" fmla="*/ 65988 w 1416377"/>
                          <a:gd name="connsiteY1" fmla="*/ 528545 h 1461799"/>
                          <a:gd name="connsiteX2" fmla="*/ 216817 w 1416377"/>
                          <a:gd name="connsiteY2" fmla="*/ 490838 h 1461799"/>
                          <a:gd name="connsiteX3" fmla="*/ 386499 w 1416377"/>
                          <a:gd name="connsiteY3" fmla="*/ 424850 h 1461799"/>
                          <a:gd name="connsiteX4" fmla="*/ 443060 w 1416377"/>
                          <a:gd name="connsiteY4" fmla="*/ 292875 h 1461799"/>
                          <a:gd name="connsiteX5" fmla="*/ 499621 w 1416377"/>
                          <a:gd name="connsiteY5" fmla="*/ 123193 h 1461799"/>
                          <a:gd name="connsiteX6" fmla="*/ 537328 w 1416377"/>
                          <a:gd name="connsiteY6" fmla="*/ 38351 h 1461799"/>
                          <a:gd name="connsiteX7" fmla="*/ 612742 w 1416377"/>
                          <a:gd name="connsiteY7" fmla="*/ 644 h 1461799"/>
                          <a:gd name="connsiteX8" fmla="*/ 688157 w 1416377"/>
                          <a:gd name="connsiteY8" fmla="*/ 66632 h 1461799"/>
                          <a:gd name="connsiteX9" fmla="*/ 810705 w 1416377"/>
                          <a:gd name="connsiteY9" fmla="*/ 170327 h 1461799"/>
                          <a:gd name="connsiteX10" fmla="*/ 895546 w 1416377"/>
                          <a:gd name="connsiteY10" fmla="*/ 245741 h 1461799"/>
                          <a:gd name="connsiteX11" fmla="*/ 989814 w 1416377"/>
                          <a:gd name="connsiteY11" fmla="*/ 302302 h 1461799"/>
                          <a:gd name="connsiteX12" fmla="*/ 1150070 w 1416377"/>
                          <a:gd name="connsiteY12" fmla="*/ 330582 h 1461799"/>
                          <a:gd name="connsiteX13" fmla="*/ 1300899 w 1416377"/>
                          <a:gd name="connsiteY13" fmla="*/ 368290 h 1461799"/>
                          <a:gd name="connsiteX14" fmla="*/ 1404594 w 1416377"/>
                          <a:gd name="connsiteY14" fmla="*/ 462558 h 1461799"/>
                          <a:gd name="connsiteX15" fmla="*/ 1414021 w 1416377"/>
                          <a:gd name="connsiteY15" fmla="*/ 688801 h 1461799"/>
                          <a:gd name="connsiteX16" fmla="*/ 1404594 w 1416377"/>
                          <a:gd name="connsiteY16" fmla="*/ 962178 h 1461799"/>
                          <a:gd name="connsiteX17" fmla="*/ 1385740 w 1416377"/>
                          <a:gd name="connsiteY17" fmla="*/ 1178995 h 1461799"/>
                          <a:gd name="connsiteX18" fmla="*/ 1357460 w 1416377"/>
                          <a:gd name="connsiteY18" fmla="*/ 1461799 h 14617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416377" h="1461799">
                            <a:moveTo>
                              <a:pt x="0" y="660520"/>
                            </a:moveTo>
                            <a:cubicBezTo>
                              <a:pt x="14926" y="608672"/>
                              <a:pt x="29852" y="556825"/>
                              <a:pt x="65988" y="528545"/>
                            </a:cubicBezTo>
                            <a:cubicBezTo>
                              <a:pt x="102124" y="500265"/>
                              <a:pt x="163399" y="508120"/>
                              <a:pt x="216817" y="490838"/>
                            </a:cubicBezTo>
                            <a:cubicBezTo>
                              <a:pt x="270236" y="473555"/>
                              <a:pt x="348792" y="457844"/>
                              <a:pt x="386499" y="424850"/>
                            </a:cubicBezTo>
                            <a:cubicBezTo>
                              <a:pt x="424206" y="391856"/>
                              <a:pt x="424206" y="343151"/>
                              <a:pt x="443060" y="292875"/>
                            </a:cubicBezTo>
                            <a:cubicBezTo>
                              <a:pt x="461914" y="242599"/>
                              <a:pt x="483910" y="165613"/>
                              <a:pt x="499621" y="123193"/>
                            </a:cubicBezTo>
                            <a:cubicBezTo>
                              <a:pt x="515332" y="80773"/>
                              <a:pt x="518475" y="58776"/>
                              <a:pt x="537328" y="38351"/>
                            </a:cubicBezTo>
                            <a:cubicBezTo>
                              <a:pt x="556182" y="17926"/>
                              <a:pt x="587604" y="-4069"/>
                              <a:pt x="612742" y="644"/>
                            </a:cubicBezTo>
                            <a:cubicBezTo>
                              <a:pt x="637880" y="5357"/>
                              <a:pt x="655163" y="38352"/>
                              <a:pt x="688157" y="66632"/>
                            </a:cubicBezTo>
                            <a:cubicBezTo>
                              <a:pt x="721151" y="94912"/>
                              <a:pt x="776140" y="140475"/>
                              <a:pt x="810705" y="170327"/>
                            </a:cubicBezTo>
                            <a:cubicBezTo>
                              <a:pt x="845270" y="200179"/>
                              <a:pt x="865695" y="223745"/>
                              <a:pt x="895546" y="245741"/>
                            </a:cubicBezTo>
                            <a:cubicBezTo>
                              <a:pt x="925397" y="267737"/>
                              <a:pt x="947393" y="288162"/>
                              <a:pt x="989814" y="302302"/>
                            </a:cubicBezTo>
                            <a:cubicBezTo>
                              <a:pt x="1032235" y="316442"/>
                              <a:pt x="1098223" y="319584"/>
                              <a:pt x="1150070" y="330582"/>
                            </a:cubicBezTo>
                            <a:cubicBezTo>
                              <a:pt x="1201918" y="341580"/>
                              <a:pt x="1258478" y="346294"/>
                              <a:pt x="1300899" y="368290"/>
                            </a:cubicBezTo>
                            <a:cubicBezTo>
                              <a:pt x="1343320" y="390286"/>
                              <a:pt x="1385740" y="409140"/>
                              <a:pt x="1404594" y="462558"/>
                            </a:cubicBezTo>
                            <a:cubicBezTo>
                              <a:pt x="1423448" y="515976"/>
                              <a:pt x="1414021" y="605531"/>
                              <a:pt x="1414021" y="688801"/>
                            </a:cubicBezTo>
                            <a:cubicBezTo>
                              <a:pt x="1414021" y="772071"/>
                              <a:pt x="1409307" y="880479"/>
                              <a:pt x="1404594" y="962178"/>
                            </a:cubicBezTo>
                            <a:cubicBezTo>
                              <a:pt x="1399881" y="1043877"/>
                              <a:pt x="1393596" y="1095725"/>
                              <a:pt x="1385740" y="1178995"/>
                            </a:cubicBezTo>
                            <a:cubicBezTo>
                              <a:pt x="1377884" y="1262265"/>
                              <a:pt x="1367672" y="1362032"/>
                              <a:pt x="1357460" y="1461799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cxnSp>
                    <p:nvCxnSpPr>
                      <p:cNvPr id="1034" name="Straight Arrow Connector 1033"/>
                      <p:cNvCxnSpPr/>
                      <p:nvPr/>
                    </p:nvCxnSpPr>
                    <p:spPr bwMode="auto">
                      <a:xfrm flipV="1">
                        <a:off x="2262433" y="2209800"/>
                        <a:ext cx="0" cy="453783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038" name="TextBox 1037"/>
                      <p:cNvSpPr txBox="1"/>
                      <p:nvPr/>
                    </p:nvSpPr>
                    <p:spPr>
                      <a:xfrm>
                        <a:off x="1752600" y="1989056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44</a:t>
                        </a:r>
                        <a:endParaRPr lang="en-US" sz="2400" dirty="0"/>
                      </a:p>
                    </p:txBody>
                  </p:sp>
                  <p:sp>
                    <p:nvSpPr>
                      <p:cNvPr id="1048" name="TextBox 1047"/>
                      <p:cNvSpPr txBox="1"/>
                      <p:nvPr/>
                    </p:nvSpPr>
                    <p:spPr>
                      <a:xfrm>
                        <a:off x="266700" y="293469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48</a:t>
                        </a:r>
                        <a:endParaRPr lang="en-US" sz="2400" dirty="0"/>
                      </a:p>
                    </p:txBody>
                  </p:sp>
                  <p:cxnSp>
                    <p:nvCxnSpPr>
                      <p:cNvPr id="1050" name="Straight Connector 1049"/>
                      <p:cNvCxnSpPr>
                        <a:stCxn id="1057" idx="1"/>
                      </p:cNvCxnSpPr>
                      <p:nvPr/>
                    </p:nvCxnSpPr>
                    <p:spPr bwMode="auto">
                      <a:xfrm flipH="1">
                        <a:off x="4206712" y="2664768"/>
                        <a:ext cx="136688" cy="403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057" name="TextBox 1056"/>
                      <p:cNvSpPr txBox="1"/>
                      <p:nvPr/>
                    </p:nvSpPr>
                    <p:spPr>
                      <a:xfrm>
                        <a:off x="4343400" y="2433935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75</a:t>
                        </a:r>
                        <a:endParaRPr lang="en-US" sz="2400" dirty="0"/>
                      </a:p>
                    </p:txBody>
                  </p:sp>
                  <p:sp>
                    <p:nvSpPr>
                      <p:cNvPr id="1058" name="TextBox 1057"/>
                      <p:cNvSpPr txBox="1"/>
                      <p:nvPr/>
                    </p:nvSpPr>
                    <p:spPr>
                      <a:xfrm>
                        <a:off x="2553093" y="1595735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55</a:t>
                        </a:r>
                        <a:endParaRPr lang="en-US" sz="2400" dirty="0"/>
                      </a:p>
                    </p:txBody>
                  </p:sp>
                  <p:cxnSp>
                    <p:nvCxnSpPr>
                      <p:cNvPr id="1060" name="Straight Connector 1059"/>
                      <p:cNvCxnSpPr/>
                      <p:nvPr/>
                    </p:nvCxnSpPr>
                    <p:spPr bwMode="auto">
                      <a:xfrm flipH="1">
                        <a:off x="2528307" y="1901196"/>
                        <a:ext cx="122837" cy="8000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065" name="Isosceles Triangle 1064"/>
                      <p:cNvSpPr/>
                      <p:nvPr/>
                    </p:nvSpPr>
                    <p:spPr bwMode="auto">
                      <a:xfrm rot="5400000">
                        <a:off x="3478547" y="3078001"/>
                        <a:ext cx="245869" cy="192563"/>
                      </a:xfrm>
                      <a:prstGeom prst="triangle">
                        <a:avLst/>
                      </a:prstGeom>
                      <a:solidFill>
                        <a:schemeClr val="accent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4" name="Isosceles Triangle 73"/>
                      <p:cNvSpPr/>
                      <p:nvPr/>
                    </p:nvSpPr>
                    <p:spPr bwMode="auto">
                      <a:xfrm rot="5400000">
                        <a:off x="3478547" y="3313850"/>
                        <a:ext cx="245869" cy="192563"/>
                      </a:xfrm>
                      <a:prstGeom prst="triangle">
                        <a:avLst/>
                      </a:prstGeom>
                      <a:solidFill>
                        <a:schemeClr val="accent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66" name="TextBox 1065"/>
                      <p:cNvSpPr txBox="1"/>
                      <p:nvPr/>
                    </p:nvSpPr>
                    <p:spPr>
                      <a:xfrm>
                        <a:off x="3581400" y="3075370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82</a:t>
                        </a:r>
                        <a:endParaRPr lang="en-US" sz="2400" dirty="0"/>
                      </a:p>
                    </p:txBody>
                  </p:sp>
                  <p:sp>
                    <p:nvSpPr>
                      <p:cNvPr id="1030" name="TextBox 1029"/>
                      <p:cNvSpPr txBox="1"/>
                      <p:nvPr/>
                    </p:nvSpPr>
                    <p:spPr>
                      <a:xfrm>
                        <a:off x="1462822" y="264073"/>
                        <a:ext cx="52770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400" dirty="0" smtClean="0"/>
                          <a:t>47</a:t>
                        </a:r>
                        <a:endParaRPr lang="en-US" sz="2400" dirty="0"/>
                      </a:p>
                    </p:txBody>
                  </p:sp>
                </p:grpSp>
                <p:cxnSp>
                  <p:nvCxnSpPr>
                    <p:cNvPr id="83" name="Straight Connector 82"/>
                    <p:cNvCxnSpPr/>
                    <p:nvPr/>
                  </p:nvCxnSpPr>
                  <p:spPr bwMode="auto">
                    <a:xfrm flipH="1">
                      <a:off x="233120" y="445465"/>
                      <a:ext cx="106451" cy="15767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39571" y="3810000"/>
                    <a:ext cx="2400200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Blackbird Mine</a:t>
                    </a:r>
                  </a:p>
                  <a:p>
                    <a:r>
                      <a:rPr lang="en-US" dirty="0" smtClean="0"/>
                      <a:t>7100 Level</a:t>
                    </a:r>
                  </a:p>
                  <a:p>
                    <a:r>
                      <a:rPr lang="en-US" dirty="0" smtClean="0"/>
                      <a:t>Calera SE drift</a:t>
                    </a:r>
                  </a:p>
                  <a:p>
                    <a:r>
                      <a:rPr lang="en-US" dirty="0" err="1" smtClean="0"/>
                      <a:t>Vhay</a:t>
                    </a:r>
                    <a:r>
                      <a:rPr lang="en-US" dirty="0" smtClean="0"/>
                      <a:t> (1948)</a:t>
                    </a:r>
                    <a:endParaRPr lang="en-US" dirty="0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4109109" y="1451728"/>
                    <a:ext cx="234291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</a:rPr>
                      <a:t>1</a:t>
                    </a:r>
                    <a:endParaRPr lang="en-US" sz="3200" b="1" dirty="0">
                      <a:ln>
                        <a:solidFill>
                          <a:schemeClr val="tx1"/>
                        </a:solidFill>
                      </a:ln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057400" y="2667000"/>
                    <a:ext cx="41229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2</a:t>
                    </a:r>
                    <a:endParaRPr lang="en-US" sz="3200" b="1" dirty="0">
                      <a:ln>
                        <a:solidFill>
                          <a:schemeClr val="tx1"/>
                        </a:solidFill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505200" y="2438400"/>
                    <a:ext cx="41229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rPr>
                      <a:t>3</a:t>
                    </a:r>
                    <a:endParaRPr lang="en-US" sz="3200" b="1" dirty="0">
                      <a:ln>
                        <a:solidFill>
                          <a:schemeClr val="tx1"/>
                        </a:solidFill>
                      </a:ln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711908" y="3581400"/>
                    <a:ext cx="41229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</a:rPr>
                      <a:t>4</a:t>
                    </a:r>
                    <a:endParaRPr lang="en-US" sz="3200" b="1" dirty="0">
                      <a:ln>
                        <a:solidFill>
                          <a:schemeClr val="tx1"/>
                        </a:solidFill>
                      </a:ln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3276600" y="4419600"/>
                    <a:ext cx="41229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9900"/>
                        </a:solidFill>
                      </a:rPr>
                      <a:t>5</a:t>
                    </a:r>
                    <a:endParaRPr lang="en-US" sz="3200" b="1" dirty="0">
                      <a:ln>
                        <a:solidFill>
                          <a:schemeClr val="tx1"/>
                        </a:solidFill>
                      </a:ln>
                      <a:solidFill>
                        <a:srgbClr val="FF9900"/>
                      </a:solidFill>
                    </a:endParaRPr>
                  </a:p>
                </p:txBody>
              </p:sp>
            </p:grpSp>
            <p:sp>
              <p:nvSpPr>
                <p:cNvPr id="64" name="Freeform 63"/>
                <p:cNvSpPr/>
                <p:nvPr/>
              </p:nvSpPr>
              <p:spPr bwMode="auto">
                <a:xfrm>
                  <a:off x="3300882" y="2362200"/>
                  <a:ext cx="51918" cy="266697"/>
                </a:xfrm>
                <a:custGeom>
                  <a:avLst/>
                  <a:gdLst>
                    <a:gd name="connsiteX0" fmla="*/ 0 w 51918"/>
                    <a:gd name="connsiteY0" fmla="*/ 0 h 266697"/>
                    <a:gd name="connsiteX1" fmla="*/ 47134 w 51918"/>
                    <a:gd name="connsiteY1" fmla="*/ 84841 h 266697"/>
                    <a:gd name="connsiteX2" fmla="*/ 47134 w 51918"/>
                    <a:gd name="connsiteY2" fmla="*/ 169682 h 266697"/>
                    <a:gd name="connsiteX3" fmla="*/ 18853 w 51918"/>
                    <a:gd name="connsiteY3" fmla="*/ 263950 h 266697"/>
                    <a:gd name="connsiteX4" fmla="*/ 18853 w 51918"/>
                    <a:gd name="connsiteY4" fmla="*/ 56560 h 26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918" h="266697">
                      <a:moveTo>
                        <a:pt x="0" y="0"/>
                      </a:moveTo>
                      <a:cubicBezTo>
                        <a:pt x="19639" y="28280"/>
                        <a:pt x="39278" y="56561"/>
                        <a:pt x="47134" y="84841"/>
                      </a:cubicBezTo>
                      <a:cubicBezTo>
                        <a:pt x="54990" y="113121"/>
                        <a:pt x="51847" y="139831"/>
                        <a:pt x="47134" y="169682"/>
                      </a:cubicBezTo>
                      <a:cubicBezTo>
                        <a:pt x="42421" y="199533"/>
                        <a:pt x="23566" y="282804"/>
                        <a:pt x="18853" y="263950"/>
                      </a:cubicBezTo>
                      <a:cubicBezTo>
                        <a:pt x="14140" y="245096"/>
                        <a:pt x="16496" y="150828"/>
                        <a:pt x="18853" y="56560"/>
                      </a:cubicBezTo>
                    </a:path>
                  </a:pathLst>
                </a:cu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 bwMode="auto">
                <a:xfrm>
                  <a:off x="3431357" y="2748808"/>
                  <a:ext cx="53628" cy="231325"/>
                </a:xfrm>
                <a:custGeom>
                  <a:avLst/>
                  <a:gdLst>
                    <a:gd name="connsiteX0" fmla="*/ 47134 w 53628"/>
                    <a:gd name="connsiteY0" fmla="*/ 3819 h 231325"/>
                    <a:gd name="connsiteX1" fmla="*/ 0 w 53628"/>
                    <a:gd name="connsiteY1" fmla="*/ 98087 h 231325"/>
                    <a:gd name="connsiteX2" fmla="*/ 47134 w 53628"/>
                    <a:gd name="connsiteY2" fmla="*/ 230062 h 231325"/>
                    <a:gd name="connsiteX3" fmla="*/ 47134 w 53628"/>
                    <a:gd name="connsiteY3" fmla="*/ 3819 h 23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628" h="231325">
                      <a:moveTo>
                        <a:pt x="47134" y="3819"/>
                      </a:moveTo>
                      <a:cubicBezTo>
                        <a:pt x="39278" y="-18177"/>
                        <a:pt x="0" y="60380"/>
                        <a:pt x="0" y="98087"/>
                      </a:cubicBezTo>
                      <a:cubicBezTo>
                        <a:pt x="0" y="135794"/>
                        <a:pt x="37707" y="244202"/>
                        <a:pt x="47134" y="230062"/>
                      </a:cubicBezTo>
                      <a:cubicBezTo>
                        <a:pt x="56561" y="215922"/>
                        <a:pt x="54990" y="25815"/>
                        <a:pt x="47134" y="381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1866987" y="558798"/>
                <a:ext cx="27888" cy="20477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" name="Group 60"/>
            <p:cNvGrpSpPr/>
            <p:nvPr/>
          </p:nvGrpSpPr>
          <p:grpSpPr>
            <a:xfrm>
              <a:off x="4147601" y="4876800"/>
              <a:ext cx="782587" cy="538278"/>
              <a:chOff x="4147601" y="4876800"/>
              <a:chExt cx="782587" cy="538278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4275056" y="4876800"/>
                <a:ext cx="529472" cy="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3" name="TextBox 62"/>
              <p:cNvSpPr txBox="1"/>
              <p:nvPr/>
            </p:nvSpPr>
            <p:spPr>
              <a:xfrm>
                <a:off x="4147601" y="4953413"/>
                <a:ext cx="7825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20 </a:t>
                </a:r>
                <a:r>
                  <a:rPr lang="en-US" sz="2400" dirty="0" err="1" smtClean="0"/>
                  <a:t>ft</a:t>
                </a:r>
                <a:endParaRPr lang="en-US" sz="2400" dirty="0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923587" y="5562599"/>
            <a:ext cx="714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-lamprophyre dike cuts folds and folded cobaltite-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ore, but is cut by a late vein (probably a quartz-chalcopyrite vein).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80" y="2765251"/>
            <a:ext cx="4182518" cy="273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44" y="-62294"/>
            <a:ext cx="4188256" cy="31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2" y="1"/>
            <a:ext cx="8102338" cy="550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1187777" y="1983896"/>
            <a:ext cx="7136091" cy="1994215"/>
          </a:xfrm>
          <a:custGeom>
            <a:avLst/>
            <a:gdLst>
              <a:gd name="connsiteX0" fmla="*/ 0 w 7136091"/>
              <a:gd name="connsiteY0" fmla="*/ 919560 h 1994215"/>
              <a:gd name="connsiteX1" fmla="*/ 329938 w 7136091"/>
              <a:gd name="connsiteY1" fmla="*/ 297391 h 1994215"/>
              <a:gd name="connsiteX2" fmla="*/ 688157 w 7136091"/>
              <a:gd name="connsiteY2" fmla="*/ 1258925 h 1994215"/>
              <a:gd name="connsiteX3" fmla="*/ 1008668 w 7136091"/>
              <a:gd name="connsiteY3" fmla="*/ 14586 h 1994215"/>
              <a:gd name="connsiteX4" fmla="*/ 1404594 w 7136091"/>
              <a:gd name="connsiteY4" fmla="*/ 570768 h 1994215"/>
              <a:gd name="connsiteX5" fmla="*/ 1772239 w 7136091"/>
              <a:gd name="connsiteY5" fmla="*/ 457646 h 1994215"/>
              <a:gd name="connsiteX6" fmla="*/ 2111604 w 7136091"/>
              <a:gd name="connsiteY6" fmla="*/ 580195 h 1994215"/>
              <a:gd name="connsiteX7" fmla="*/ 2441543 w 7136091"/>
              <a:gd name="connsiteY7" fmla="*/ 419939 h 1994215"/>
              <a:gd name="connsiteX8" fmla="*/ 2837468 w 7136091"/>
              <a:gd name="connsiteY8" fmla="*/ 693316 h 1994215"/>
              <a:gd name="connsiteX9" fmla="*/ 3195687 w 7136091"/>
              <a:gd name="connsiteY9" fmla="*/ 928986 h 1994215"/>
              <a:gd name="connsiteX10" fmla="*/ 3544479 w 7136091"/>
              <a:gd name="connsiteY10" fmla="*/ 1767972 h 1994215"/>
              <a:gd name="connsiteX11" fmla="*/ 3912124 w 7136091"/>
              <a:gd name="connsiteY11" fmla="*/ 1117523 h 1994215"/>
              <a:gd name="connsiteX12" fmla="*/ 4251489 w 7136091"/>
              <a:gd name="connsiteY12" fmla="*/ 928986 h 1994215"/>
              <a:gd name="connsiteX13" fmla="*/ 4590854 w 7136091"/>
              <a:gd name="connsiteY13" fmla="*/ 1409753 h 1994215"/>
              <a:gd name="connsiteX14" fmla="*/ 4986780 w 7136091"/>
              <a:gd name="connsiteY14" fmla="*/ 1645424 h 1994215"/>
              <a:gd name="connsiteX15" fmla="*/ 5316718 w 7136091"/>
              <a:gd name="connsiteY15" fmla="*/ 1739692 h 1994215"/>
              <a:gd name="connsiteX16" fmla="*/ 5665510 w 7136091"/>
              <a:gd name="connsiteY16" fmla="*/ 1588863 h 1994215"/>
              <a:gd name="connsiteX17" fmla="*/ 6061435 w 7136091"/>
              <a:gd name="connsiteY17" fmla="*/ 1692558 h 1994215"/>
              <a:gd name="connsiteX18" fmla="*/ 6419654 w 7136091"/>
              <a:gd name="connsiteY18" fmla="*/ 1862240 h 1994215"/>
              <a:gd name="connsiteX19" fmla="*/ 6787299 w 7136091"/>
              <a:gd name="connsiteY19" fmla="*/ 1909374 h 1994215"/>
              <a:gd name="connsiteX20" fmla="*/ 7136091 w 7136091"/>
              <a:gd name="connsiteY20" fmla="*/ 1994215 h 199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6091" h="1994215">
                <a:moveTo>
                  <a:pt x="0" y="919560"/>
                </a:moveTo>
                <a:cubicBezTo>
                  <a:pt x="107622" y="580195"/>
                  <a:pt x="215245" y="240830"/>
                  <a:pt x="329938" y="297391"/>
                </a:cubicBezTo>
                <a:cubicBezTo>
                  <a:pt x="444631" y="353952"/>
                  <a:pt x="575035" y="1306059"/>
                  <a:pt x="688157" y="1258925"/>
                </a:cubicBezTo>
                <a:cubicBezTo>
                  <a:pt x="801279" y="1211791"/>
                  <a:pt x="889262" y="129279"/>
                  <a:pt x="1008668" y="14586"/>
                </a:cubicBezTo>
                <a:cubicBezTo>
                  <a:pt x="1128074" y="-100107"/>
                  <a:pt x="1277332" y="496925"/>
                  <a:pt x="1404594" y="570768"/>
                </a:cubicBezTo>
                <a:cubicBezTo>
                  <a:pt x="1531856" y="644611"/>
                  <a:pt x="1654404" y="456075"/>
                  <a:pt x="1772239" y="457646"/>
                </a:cubicBezTo>
                <a:cubicBezTo>
                  <a:pt x="1890074" y="459217"/>
                  <a:pt x="2000053" y="586479"/>
                  <a:pt x="2111604" y="580195"/>
                </a:cubicBezTo>
                <a:cubicBezTo>
                  <a:pt x="2223155" y="573910"/>
                  <a:pt x="2320566" y="401085"/>
                  <a:pt x="2441543" y="419939"/>
                </a:cubicBezTo>
                <a:cubicBezTo>
                  <a:pt x="2562520" y="438793"/>
                  <a:pt x="2711777" y="608475"/>
                  <a:pt x="2837468" y="693316"/>
                </a:cubicBezTo>
                <a:cubicBezTo>
                  <a:pt x="2963159" y="778157"/>
                  <a:pt x="3077852" y="749877"/>
                  <a:pt x="3195687" y="928986"/>
                </a:cubicBezTo>
                <a:cubicBezTo>
                  <a:pt x="3313522" y="1108095"/>
                  <a:pt x="3425073" y="1736549"/>
                  <a:pt x="3544479" y="1767972"/>
                </a:cubicBezTo>
                <a:cubicBezTo>
                  <a:pt x="3663885" y="1799395"/>
                  <a:pt x="3794289" y="1257354"/>
                  <a:pt x="3912124" y="1117523"/>
                </a:cubicBezTo>
                <a:cubicBezTo>
                  <a:pt x="4029959" y="977692"/>
                  <a:pt x="4138367" y="880281"/>
                  <a:pt x="4251489" y="928986"/>
                </a:cubicBezTo>
                <a:cubicBezTo>
                  <a:pt x="4364611" y="977691"/>
                  <a:pt x="4468306" y="1290347"/>
                  <a:pt x="4590854" y="1409753"/>
                </a:cubicBezTo>
                <a:cubicBezTo>
                  <a:pt x="4713402" y="1529159"/>
                  <a:pt x="4865803" y="1590434"/>
                  <a:pt x="4986780" y="1645424"/>
                </a:cubicBezTo>
                <a:cubicBezTo>
                  <a:pt x="5107757" y="1700414"/>
                  <a:pt x="5203596" y="1749119"/>
                  <a:pt x="5316718" y="1739692"/>
                </a:cubicBezTo>
                <a:cubicBezTo>
                  <a:pt x="5429840" y="1730265"/>
                  <a:pt x="5541391" y="1596719"/>
                  <a:pt x="5665510" y="1588863"/>
                </a:cubicBezTo>
                <a:cubicBezTo>
                  <a:pt x="5789629" y="1581007"/>
                  <a:pt x="5935744" y="1646995"/>
                  <a:pt x="6061435" y="1692558"/>
                </a:cubicBezTo>
                <a:cubicBezTo>
                  <a:pt x="6187126" y="1738121"/>
                  <a:pt x="6298677" y="1826104"/>
                  <a:pt x="6419654" y="1862240"/>
                </a:cubicBezTo>
                <a:cubicBezTo>
                  <a:pt x="6540631" y="1898376"/>
                  <a:pt x="6667893" y="1887378"/>
                  <a:pt x="6787299" y="1909374"/>
                </a:cubicBezTo>
                <a:cubicBezTo>
                  <a:pt x="6906705" y="1931370"/>
                  <a:pt x="7021398" y="1962792"/>
                  <a:pt x="7136091" y="1994215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150070" y="2638007"/>
            <a:ext cx="7136091" cy="2387747"/>
          </a:xfrm>
          <a:custGeom>
            <a:avLst/>
            <a:gdLst>
              <a:gd name="connsiteX0" fmla="*/ 0 w 7136091"/>
              <a:gd name="connsiteY0" fmla="*/ 1236409 h 2387747"/>
              <a:gd name="connsiteX1" fmla="*/ 377072 w 7136091"/>
              <a:gd name="connsiteY1" fmla="*/ 1283544 h 2387747"/>
              <a:gd name="connsiteX2" fmla="*/ 735291 w 7136091"/>
              <a:gd name="connsiteY2" fmla="*/ 1132715 h 2387747"/>
              <a:gd name="connsiteX3" fmla="*/ 1065229 w 7136091"/>
              <a:gd name="connsiteY3" fmla="*/ 1498 h 2387747"/>
              <a:gd name="connsiteX4" fmla="*/ 1414021 w 7136091"/>
              <a:gd name="connsiteY4" fmla="*/ 878191 h 2387747"/>
              <a:gd name="connsiteX5" fmla="*/ 1791093 w 7136091"/>
              <a:gd name="connsiteY5" fmla="*/ 284302 h 2387747"/>
              <a:gd name="connsiteX6" fmla="*/ 2130458 w 7136091"/>
              <a:gd name="connsiteY6" fmla="*/ 934752 h 2387747"/>
              <a:gd name="connsiteX7" fmla="*/ 2479250 w 7136091"/>
              <a:gd name="connsiteY7" fmla="*/ 812203 h 2387747"/>
              <a:gd name="connsiteX8" fmla="*/ 2856322 w 7136091"/>
              <a:gd name="connsiteY8" fmla="*/ 859337 h 2387747"/>
              <a:gd name="connsiteX9" fmla="*/ 3252248 w 7136091"/>
              <a:gd name="connsiteY9" fmla="*/ 1000739 h 2387747"/>
              <a:gd name="connsiteX10" fmla="*/ 3582186 w 7136091"/>
              <a:gd name="connsiteY10" fmla="*/ 2386480 h 2387747"/>
              <a:gd name="connsiteX11" fmla="*/ 3808429 w 7136091"/>
              <a:gd name="connsiteY11" fmla="*/ 1255263 h 2387747"/>
              <a:gd name="connsiteX12" fmla="*/ 4289196 w 7136091"/>
              <a:gd name="connsiteY12" fmla="*/ 1556921 h 2387747"/>
              <a:gd name="connsiteX13" fmla="*/ 4619134 w 7136091"/>
              <a:gd name="connsiteY13" fmla="*/ 1443799 h 2387747"/>
              <a:gd name="connsiteX14" fmla="*/ 5118755 w 7136091"/>
              <a:gd name="connsiteY14" fmla="*/ 1613482 h 2387747"/>
              <a:gd name="connsiteX15" fmla="*/ 5373278 w 7136091"/>
              <a:gd name="connsiteY15" fmla="*/ 1547494 h 2387747"/>
              <a:gd name="connsiteX16" fmla="*/ 5693790 w 7136091"/>
              <a:gd name="connsiteY16" fmla="*/ 1622908 h 2387747"/>
              <a:gd name="connsiteX17" fmla="*/ 6070862 w 7136091"/>
              <a:gd name="connsiteY17" fmla="*/ 1651189 h 2387747"/>
              <a:gd name="connsiteX18" fmla="*/ 6419654 w 7136091"/>
              <a:gd name="connsiteY18" fmla="*/ 1717177 h 2387747"/>
              <a:gd name="connsiteX19" fmla="*/ 6787299 w 7136091"/>
              <a:gd name="connsiteY19" fmla="*/ 1820871 h 2387747"/>
              <a:gd name="connsiteX20" fmla="*/ 7136091 w 7136091"/>
              <a:gd name="connsiteY20" fmla="*/ 1858579 h 2387747"/>
              <a:gd name="connsiteX21" fmla="*/ 7136091 w 7136091"/>
              <a:gd name="connsiteY21" fmla="*/ 1858579 h 23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36091" h="2387747">
                <a:moveTo>
                  <a:pt x="0" y="1236409"/>
                </a:moveTo>
                <a:cubicBezTo>
                  <a:pt x="127262" y="1268617"/>
                  <a:pt x="254524" y="1300826"/>
                  <a:pt x="377072" y="1283544"/>
                </a:cubicBezTo>
                <a:cubicBezTo>
                  <a:pt x="499620" y="1266262"/>
                  <a:pt x="620598" y="1346389"/>
                  <a:pt x="735291" y="1132715"/>
                </a:cubicBezTo>
                <a:cubicBezTo>
                  <a:pt x="849984" y="919041"/>
                  <a:pt x="952107" y="43919"/>
                  <a:pt x="1065229" y="1498"/>
                </a:cubicBezTo>
                <a:cubicBezTo>
                  <a:pt x="1178351" y="-40923"/>
                  <a:pt x="1293044" y="831057"/>
                  <a:pt x="1414021" y="878191"/>
                </a:cubicBezTo>
                <a:cubicBezTo>
                  <a:pt x="1534998" y="925325"/>
                  <a:pt x="1671687" y="274875"/>
                  <a:pt x="1791093" y="284302"/>
                </a:cubicBezTo>
                <a:cubicBezTo>
                  <a:pt x="1910499" y="293729"/>
                  <a:pt x="2015765" y="846769"/>
                  <a:pt x="2130458" y="934752"/>
                </a:cubicBezTo>
                <a:cubicBezTo>
                  <a:pt x="2245151" y="1022735"/>
                  <a:pt x="2358273" y="824772"/>
                  <a:pt x="2479250" y="812203"/>
                </a:cubicBezTo>
                <a:cubicBezTo>
                  <a:pt x="2600227" y="799634"/>
                  <a:pt x="2727489" y="827914"/>
                  <a:pt x="2856322" y="859337"/>
                </a:cubicBezTo>
                <a:cubicBezTo>
                  <a:pt x="2985155" y="890760"/>
                  <a:pt x="3131271" y="746215"/>
                  <a:pt x="3252248" y="1000739"/>
                </a:cubicBezTo>
                <a:cubicBezTo>
                  <a:pt x="3373225" y="1255263"/>
                  <a:pt x="3489489" y="2344059"/>
                  <a:pt x="3582186" y="2386480"/>
                </a:cubicBezTo>
                <a:cubicBezTo>
                  <a:pt x="3674883" y="2428901"/>
                  <a:pt x="3690594" y="1393523"/>
                  <a:pt x="3808429" y="1255263"/>
                </a:cubicBezTo>
                <a:cubicBezTo>
                  <a:pt x="3926264" y="1117003"/>
                  <a:pt x="4154079" y="1525498"/>
                  <a:pt x="4289196" y="1556921"/>
                </a:cubicBezTo>
                <a:cubicBezTo>
                  <a:pt x="4424313" y="1588344"/>
                  <a:pt x="4480874" y="1434372"/>
                  <a:pt x="4619134" y="1443799"/>
                </a:cubicBezTo>
                <a:cubicBezTo>
                  <a:pt x="4757394" y="1453226"/>
                  <a:pt x="4993064" y="1596200"/>
                  <a:pt x="5118755" y="1613482"/>
                </a:cubicBezTo>
                <a:cubicBezTo>
                  <a:pt x="5244446" y="1630764"/>
                  <a:pt x="5277439" y="1545923"/>
                  <a:pt x="5373278" y="1547494"/>
                </a:cubicBezTo>
                <a:cubicBezTo>
                  <a:pt x="5469117" y="1549065"/>
                  <a:pt x="5577526" y="1605626"/>
                  <a:pt x="5693790" y="1622908"/>
                </a:cubicBezTo>
                <a:cubicBezTo>
                  <a:pt x="5810054" y="1640190"/>
                  <a:pt x="5949885" y="1635478"/>
                  <a:pt x="6070862" y="1651189"/>
                </a:cubicBezTo>
                <a:cubicBezTo>
                  <a:pt x="6191839" y="1666901"/>
                  <a:pt x="6300248" y="1688897"/>
                  <a:pt x="6419654" y="1717177"/>
                </a:cubicBezTo>
                <a:cubicBezTo>
                  <a:pt x="6539060" y="1745457"/>
                  <a:pt x="6667893" y="1797304"/>
                  <a:pt x="6787299" y="1820871"/>
                </a:cubicBezTo>
                <a:cubicBezTo>
                  <a:pt x="6906705" y="1844438"/>
                  <a:pt x="7136091" y="1858579"/>
                  <a:pt x="7136091" y="1858579"/>
                </a:cubicBezTo>
                <a:lnTo>
                  <a:pt x="7136091" y="1858579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55626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Blackbird mafic dikes have high LILs &amp; REE, and </a:t>
            </a:r>
            <a:r>
              <a:rPr lang="en-US" sz="2400" dirty="0" err="1" smtClean="0">
                <a:solidFill>
                  <a:srgbClr val="FFFF99"/>
                </a:solidFill>
              </a:rPr>
              <a:t>Nb</a:t>
            </a:r>
            <a:r>
              <a:rPr lang="en-US" sz="2400" dirty="0" smtClean="0">
                <a:solidFill>
                  <a:srgbClr val="FFFF99"/>
                </a:solidFill>
              </a:rPr>
              <a:t>-Ta &gt;=La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(within-plate, not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subduction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-related)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395" y="51816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Nb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82651" y="5181600"/>
            <a:ext cx="50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33800" y="519222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23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6019800"/>
            <a:ext cx="1295400" cy="474285"/>
          </a:xfrm>
          <a:prstGeom prst="rect">
            <a:avLst/>
          </a:prstGeom>
          <a:solidFill>
            <a:srgbClr val="00336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0"/>
            <a:ext cx="899160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99"/>
                </a:solidFill>
              </a:rPr>
              <a:t>Isotopic Age Constraints</a:t>
            </a:r>
          </a:p>
          <a:p>
            <a:r>
              <a:rPr lang="en-US" sz="2400" b="1" u="sng" dirty="0" smtClean="0">
                <a:solidFill>
                  <a:srgbClr val="CCCCFF"/>
                </a:solidFill>
              </a:rPr>
              <a:t>Mesoproterozoic</a:t>
            </a:r>
            <a:r>
              <a:rPr lang="en-US" sz="2400" dirty="0" smtClean="0">
                <a:solidFill>
                  <a:srgbClr val="FFFF99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CCCFF"/>
                </a:solidFill>
              </a:rPr>
              <a:t>1409 </a:t>
            </a:r>
            <a:r>
              <a:rPr lang="en-US" sz="2400" b="1" dirty="0">
                <a:solidFill>
                  <a:srgbClr val="CCCCFF"/>
                </a:solidFill>
              </a:rPr>
              <a:t>±  10 </a:t>
            </a:r>
            <a:r>
              <a:rPr lang="en-US" sz="2400" b="1" dirty="0" smtClean="0">
                <a:solidFill>
                  <a:srgbClr val="CCCCFF"/>
                </a:solidFill>
              </a:rPr>
              <a:t>Ma: </a:t>
            </a:r>
            <a:r>
              <a:rPr lang="en-US" sz="2400" b="1" i="1" dirty="0" err="1" smtClean="0">
                <a:solidFill>
                  <a:srgbClr val="CCCCFF"/>
                </a:solidFill>
              </a:rPr>
              <a:t>Siltite</a:t>
            </a:r>
            <a:r>
              <a:rPr lang="en-US" sz="2400" b="1" i="1" dirty="0" smtClean="0">
                <a:solidFill>
                  <a:srgbClr val="CCCCFF"/>
                </a:solidFill>
              </a:rPr>
              <a:t>, upper banded </a:t>
            </a:r>
            <a:r>
              <a:rPr lang="en-US" sz="2400" b="1" i="1" dirty="0" err="1" smtClean="0">
                <a:solidFill>
                  <a:srgbClr val="CCCCFF"/>
                </a:solidFill>
              </a:rPr>
              <a:t>siltite</a:t>
            </a:r>
            <a:r>
              <a:rPr lang="en-US" sz="2400" b="1" i="1" dirty="0" smtClean="0">
                <a:solidFill>
                  <a:srgbClr val="CCCCFF"/>
                </a:solidFill>
              </a:rPr>
              <a:t> unit </a:t>
            </a:r>
            <a:r>
              <a:rPr lang="en-US" sz="2400" i="1" dirty="0" smtClean="0">
                <a:solidFill>
                  <a:srgbClr val="FFFF99"/>
                </a:solidFill>
              </a:rPr>
              <a:t>(youngest detrital zircons) — U-</a:t>
            </a:r>
            <a:r>
              <a:rPr lang="en-US" sz="2400" i="1" dirty="0" err="1" smtClean="0">
                <a:solidFill>
                  <a:srgbClr val="FFFF99"/>
                </a:solidFill>
              </a:rPr>
              <a:t>Pb</a:t>
            </a:r>
            <a:r>
              <a:rPr lang="en-US" sz="2400" i="1" dirty="0" smtClean="0">
                <a:solidFill>
                  <a:srgbClr val="FFFF99"/>
                </a:solidFill>
              </a:rPr>
              <a:t> zircon, </a:t>
            </a:r>
            <a:r>
              <a:rPr lang="en-US" sz="2400" i="1" dirty="0" err="1" smtClean="0">
                <a:solidFill>
                  <a:srgbClr val="FFFF99"/>
                </a:solidFill>
              </a:rPr>
              <a:t>Aleinikoff</a:t>
            </a:r>
            <a:r>
              <a:rPr lang="en-US" sz="2400" i="1" dirty="0" smtClean="0">
                <a:solidFill>
                  <a:srgbClr val="FFFF99"/>
                </a:solidFill>
              </a:rPr>
              <a:t> et al.,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CCCFF"/>
                </a:solidFill>
              </a:rPr>
              <a:t>1377 </a:t>
            </a:r>
            <a:r>
              <a:rPr lang="en-US" sz="2400" b="1" dirty="0">
                <a:solidFill>
                  <a:srgbClr val="CCCCFF"/>
                </a:solidFill>
              </a:rPr>
              <a:t>± 4 </a:t>
            </a:r>
            <a:r>
              <a:rPr lang="en-US" sz="2400" b="1" dirty="0" smtClean="0">
                <a:solidFill>
                  <a:srgbClr val="CCCCFF"/>
                </a:solidFill>
              </a:rPr>
              <a:t>Ma: </a:t>
            </a:r>
            <a:r>
              <a:rPr lang="en-US" sz="2400" b="1" i="1" dirty="0" err="1" smtClean="0">
                <a:solidFill>
                  <a:srgbClr val="CCCCFF"/>
                </a:solidFill>
              </a:rPr>
              <a:t>Monogranite</a:t>
            </a:r>
            <a:r>
              <a:rPr lang="en-US" sz="2400" b="1" i="1" dirty="0" smtClean="0">
                <a:solidFill>
                  <a:srgbClr val="CCCCFF"/>
                </a:solidFill>
              </a:rPr>
              <a:t> of Big Deer Cr.</a:t>
            </a:r>
            <a:r>
              <a:rPr lang="en-US" sz="2400" i="1" dirty="0">
                <a:solidFill>
                  <a:srgbClr val="CCCCFF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— </a:t>
            </a:r>
            <a:r>
              <a:rPr lang="en-US" sz="2400" i="1" dirty="0" smtClean="0">
                <a:solidFill>
                  <a:srgbClr val="FFFF99"/>
                </a:solidFill>
              </a:rPr>
              <a:t>U-</a:t>
            </a:r>
            <a:r>
              <a:rPr lang="en-US" sz="2400" i="1" dirty="0" err="1" smtClean="0">
                <a:solidFill>
                  <a:srgbClr val="FFFF99"/>
                </a:solidFill>
              </a:rPr>
              <a:t>Pb</a:t>
            </a:r>
            <a:r>
              <a:rPr lang="en-US" sz="2400" i="1" dirty="0" smtClean="0">
                <a:solidFill>
                  <a:srgbClr val="FFFF99"/>
                </a:solidFill>
              </a:rPr>
              <a:t> zircon, </a:t>
            </a:r>
            <a:r>
              <a:rPr lang="en-US" sz="2400" i="1" dirty="0" err="1" smtClean="0">
                <a:solidFill>
                  <a:srgbClr val="FFFF99"/>
                </a:solidFill>
              </a:rPr>
              <a:t>Aleinikoff</a:t>
            </a:r>
            <a:r>
              <a:rPr lang="en-US" sz="2400" i="1" dirty="0" smtClean="0">
                <a:solidFill>
                  <a:srgbClr val="FFFF99"/>
                </a:solidFill>
              </a:rPr>
              <a:t> et al., 2012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CCCFF"/>
                </a:solidFill>
              </a:rPr>
              <a:t>1370  ± 4 </a:t>
            </a:r>
            <a:r>
              <a:rPr lang="en-US" sz="2400" b="1" dirty="0" smtClean="0">
                <a:solidFill>
                  <a:srgbClr val="CCCCFF"/>
                </a:solidFill>
              </a:rPr>
              <a:t>Ma: </a:t>
            </a:r>
            <a:r>
              <a:rPr lang="en-US" sz="2400" b="1" dirty="0" err="1" smtClean="0">
                <a:solidFill>
                  <a:srgbClr val="CCCCFF"/>
                </a:solidFill>
              </a:rPr>
              <a:t>Xenotime</a:t>
            </a:r>
            <a:r>
              <a:rPr lang="en-US" sz="2400" b="1" dirty="0" smtClean="0">
                <a:solidFill>
                  <a:srgbClr val="CCCCFF"/>
                </a:solidFill>
              </a:rPr>
              <a:t> </a:t>
            </a:r>
            <a:r>
              <a:rPr lang="en-US" sz="2400" i="1" dirty="0" smtClean="0">
                <a:solidFill>
                  <a:srgbClr val="FFFF99"/>
                </a:solidFill>
              </a:rPr>
              <a:t>(inclusions in cobaltite)</a:t>
            </a:r>
            <a:r>
              <a:rPr lang="en-US" sz="2400" dirty="0" smtClean="0">
                <a:solidFill>
                  <a:srgbClr val="FFFF99"/>
                </a:solidFill>
              </a:rPr>
              <a:t> — </a:t>
            </a:r>
            <a:r>
              <a:rPr lang="en-US" sz="2400" i="1" dirty="0" smtClean="0">
                <a:solidFill>
                  <a:srgbClr val="FFFF99"/>
                </a:solidFill>
              </a:rPr>
              <a:t>U-</a:t>
            </a:r>
            <a:r>
              <a:rPr lang="en-US" sz="2400" i="1" dirty="0" err="1" smtClean="0">
                <a:solidFill>
                  <a:srgbClr val="FFFF99"/>
                </a:solidFill>
              </a:rPr>
              <a:t>Pb</a:t>
            </a:r>
            <a:r>
              <a:rPr lang="en-US" sz="2400" i="1" dirty="0" smtClean="0">
                <a:solidFill>
                  <a:srgbClr val="FFFF99"/>
                </a:solidFill>
              </a:rPr>
              <a:t> </a:t>
            </a:r>
            <a:r>
              <a:rPr lang="en-US" sz="2400" i="1" dirty="0" err="1" smtClean="0">
                <a:solidFill>
                  <a:srgbClr val="FFFF99"/>
                </a:solidFill>
              </a:rPr>
              <a:t>xenotime,Aleinikoff</a:t>
            </a:r>
            <a:r>
              <a:rPr lang="en-US" sz="2400" i="1" dirty="0" smtClean="0">
                <a:solidFill>
                  <a:srgbClr val="FFFF99"/>
                </a:solidFill>
              </a:rPr>
              <a:t> et al., 2012</a:t>
            </a:r>
          </a:p>
          <a:p>
            <a:r>
              <a:rPr lang="en-US" sz="28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Late Jurassic – </a:t>
            </a:r>
            <a:r>
              <a:rPr lang="en-US" sz="2800" b="1" u="sng" dirty="0" smtClean="0">
                <a:solidFill>
                  <a:srgbClr val="FFC000"/>
                </a:solidFill>
              </a:rPr>
              <a:t>Early Cretaceous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151 ±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 </a:t>
            </a:r>
            <a:r>
              <a:rPr lang="en-US" sz="2400" b="1" dirty="0" smtClean="0">
                <a:solidFill>
                  <a:srgbClr val="FFC000"/>
                </a:solidFill>
              </a:rPr>
              <a:t>122 ± 1 </a:t>
            </a:r>
            <a:r>
              <a:rPr lang="en-US" sz="2400" b="1" dirty="0">
                <a:solidFill>
                  <a:srgbClr val="FFC000"/>
                </a:solidFill>
              </a:rPr>
              <a:t>Ma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>
                <a:solidFill>
                  <a:srgbClr val="FFFF99"/>
                </a:solidFill>
              </a:rPr>
              <a:t>(</a:t>
            </a:r>
            <a:r>
              <a:rPr lang="en-US" sz="2400" i="1" dirty="0">
                <a:solidFill>
                  <a:srgbClr val="FFFF99"/>
                </a:solidFill>
              </a:rPr>
              <a:t>from post-cobaltite mafic dikes)</a:t>
            </a:r>
            <a:r>
              <a:rPr lang="en-US" sz="2400" b="1" dirty="0">
                <a:solidFill>
                  <a:srgbClr val="FFFF99"/>
                </a:solidFill>
              </a:rPr>
              <a:t> </a:t>
            </a:r>
            <a:r>
              <a:rPr lang="en-US" sz="2400" b="1" dirty="0" smtClean="0">
                <a:solidFill>
                  <a:srgbClr val="FFFF99"/>
                </a:solidFill>
              </a:rPr>
              <a:t>— </a:t>
            </a:r>
            <a:r>
              <a:rPr lang="en-US" sz="2400" i="1" dirty="0" err="1" smtClean="0">
                <a:solidFill>
                  <a:srgbClr val="FFFF99"/>
                </a:solidFill>
              </a:rPr>
              <a:t>Ar-Ar</a:t>
            </a:r>
            <a:r>
              <a:rPr lang="en-US" sz="2400" i="1" dirty="0">
                <a:solidFill>
                  <a:srgbClr val="FFFF99"/>
                </a:solidFill>
              </a:rPr>
              <a:t>, </a:t>
            </a:r>
            <a:r>
              <a:rPr lang="en-US" sz="2400" i="1" dirty="0" err="1">
                <a:solidFill>
                  <a:srgbClr val="FFFF99"/>
                </a:solidFill>
              </a:rPr>
              <a:t>Gillerman</a:t>
            </a:r>
            <a:r>
              <a:rPr lang="en-US" sz="2400" i="1" dirty="0">
                <a:solidFill>
                  <a:srgbClr val="FFFF99"/>
                </a:solidFill>
              </a:rPr>
              <a:t> et al., 2004 </a:t>
            </a:r>
            <a:endParaRPr lang="en-US" sz="2400" i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151 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± 35 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 </a:t>
            </a:r>
            <a:r>
              <a:rPr lang="en-US" sz="2400" b="1" dirty="0">
                <a:solidFill>
                  <a:srgbClr val="FFC000"/>
                </a:solidFill>
              </a:rPr>
              <a:t>94 </a:t>
            </a:r>
            <a:r>
              <a:rPr lang="en-US" sz="2400" b="1" dirty="0" smtClean="0">
                <a:solidFill>
                  <a:srgbClr val="FFC000"/>
                </a:solidFill>
              </a:rPr>
              <a:t>± 8 Ma</a:t>
            </a: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 Garnet </a:t>
            </a:r>
            <a:r>
              <a:rPr lang="en-US" sz="2400" i="1" dirty="0" smtClean="0">
                <a:solidFill>
                  <a:srgbClr val="FFFF99"/>
                </a:solidFill>
              </a:rPr>
              <a:t>(some with cobaltite inclusions) </a:t>
            </a:r>
            <a:r>
              <a:rPr lang="en-US" sz="2400" b="1" dirty="0" smtClean="0">
                <a:solidFill>
                  <a:srgbClr val="FFFF99"/>
                </a:solidFill>
              </a:rPr>
              <a:t>—</a:t>
            </a:r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99"/>
                </a:solidFill>
              </a:rPr>
              <a:t>Lu-</a:t>
            </a:r>
            <a:r>
              <a:rPr lang="en-US" sz="2400" i="1" dirty="0" err="1" smtClean="0">
                <a:solidFill>
                  <a:srgbClr val="FFFF99"/>
                </a:solidFill>
              </a:rPr>
              <a:t>Hf</a:t>
            </a:r>
            <a:r>
              <a:rPr lang="en-US" sz="2400" i="1" dirty="0" smtClean="0">
                <a:solidFill>
                  <a:srgbClr val="FFFF99"/>
                </a:solidFill>
              </a:rPr>
              <a:t>, </a:t>
            </a:r>
            <a:r>
              <a:rPr lang="en-US" sz="2400" i="1" dirty="0" err="1" smtClean="0">
                <a:solidFill>
                  <a:srgbClr val="FFFF99"/>
                </a:solidFill>
              </a:rPr>
              <a:t>Zirakparvar</a:t>
            </a:r>
            <a:r>
              <a:rPr lang="en-US" sz="2400" i="1" dirty="0" smtClean="0">
                <a:solidFill>
                  <a:srgbClr val="FFFF99"/>
                </a:solidFill>
              </a:rPr>
              <a:t> et al., 2007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144 to 83 Ma: Monazite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i="1" dirty="0" smtClean="0">
                <a:solidFill>
                  <a:srgbClr val="FFFF99"/>
                </a:solidFill>
              </a:rPr>
              <a:t>(some enclosing cobaltite) – U-</a:t>
            </a:r>
            <a:r>
              <a:rPr lang="en-US" sz="2400" i="1" dirty="0" err="1" smtClean="0">
                <a:solidFill>
                  <a:srgbClr val="FFFF99"/>
                </a:solidFill>
              </a:rPr>
              <a:t>Pb</a:t>
            </a:r>
            <a:r>
              <a:rPr lang="en-US" sz="2400" i="1" dirty="0" smtClean="0">
                <a:solidFill>
                  <a:srgbClr val="FFFF99"/>
                </a:solidFill>
              </a:rPr>
              <a:t> monazite, </a:t>
            </a:r>
            <a:r>
              <a:rPr lang="en-US" sz="2400" i="1" dirty="0" err="1" smtClean="0">
                <a:solidFill>
                  <a:srgbClr val="FFFF99"/>
                </a:solidFill>
              </a:rPr>
              <a:t>Aleinikoff</a:t>
            </a:r>
            <a:r>
              <a:rPr lang="en-US" sz="2400" i="1" dirty="0" smtClean="0">
                <a:solidFill>
                  <a:srgbClr val="FFFF99"/>
                </a:solidFill>
              </a:rPr>
              <a:t> et al, 2012</a:t>
            </a:r>
            <a:endParaRPr lang="en-US" sz="2400" i="1" dirty="0">
              <a:solidFill>
                <a:srgbClr val="FFFF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</a:rPr>
              <a:t>100 </a:t>
            </a:r>
            <a:r>
              <a:rPr lang="en-US" sz="2400" b="1" dirty="0" smtClean="0">
                <a:solidFill>
                  <a:srgbClr val="FFC000"/>
                </a:solidFill>
              </a:rPr>
              <a:t>Ma: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Pb</a:t>
            </a:r>
            <a:r>
              <a:rPr lang="en-US" sz="2400" b="1" dirty="0" smtClean="0">
                <a:solidFill>
                  <a:srgbClr val="FFFF99"/>
                </a:solidFill>
              </a:rPr>
              <a:t> </a:t>
            </a:r>
            <a:r>
              <a:rPr lang="en-US" sz="2400" i="1" dirty="0" smtClean="0">
                <a:solidFill>
                  <a:srgbClr val="FFFF99"/>
                </a:solidFill>
              </a:rPr>
              <a:t>in late </a:t>
            </a:r>
            <a:r>
              <a:rPr lang="en-US" sz="2400" i="1" dirty="0" err="1" smtClean="0">
                <a:solidFill>
                  <a:srgbClr val="FFFF99"/>
                </a:solidFill>
              </a:rPr>
              <a:t>polymetallic</a:t>
            </a:r>
            <a:r>
              <a:rPr lang="en-US" sz="2400" i="1" dirty="0" smtClean="0">
                <a:solidFill>
                  <a:srgbClr val="FFFF99"/>
                </a:solidFill>
              </a:rPr>
              <a:t> ore (</a:t>
            </a:r>
            <a:r>
              <a:rPr lang="en-US" sz="2400" i="1" dirty="0" err="1" smtClean="0">
                <a:solidFill>
                  <a:srgbClr val="FFFF99"/>
                </a:solidFill>
              </a:rPr>
              <a:t>Panneerselvam</a:t>
            </a:r>
            <a:r>
              <a:rPr lang="en-US" sz="2400" i="1" dirty="0" smtClean="0">
                <a:solidFill>
                  <a:srgbClr val="FFFF99"/>
                </a:solidFill>
              </a:rPr>
              <a:t> et al.,’12)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</a:rPr>
              <a:t> 83 </a:t>
            </a:r>
            <a:r>
              <a:rPr lang="en-US" sz="2400" b="1" dirty="0">
                <a:solidFill>
                  <a:srgbClr val="FFC000"/>
                </a:solidFill>
              </a:rPr>
              <a:t>Ma: </a:t>
            </a:r>
            <a:r>
              <a:rPr lang="en-US" sz="2400" b="1" dirty="0" err="1">
                <a:solidFill>
                  <a:srgbClr val="FFC000"/>
                </a:solidFill>
              </a:rPr>
              <a:t>Sericite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(</a:t>
            </a:r>
            <a:r>
              <a:rPr lang="en-US" sz="2400" i="1" dirty="0" smtClean="0">
                <a:solidFill>
                  <a:srgbClr val="FFFF99"/>
                </a:solidFill>
              </a:rPr>
              <a:t>selvage </a:t>
            </a:r>
            <a:r>
              <a:rPr lang="en-US" sz="2400" i="1" dirty="0">
                <a:solidFill>
                  <a:srgbClr val="FFFF99"/>
                </a:solidFill>
              </a:rPr>
              <a:t>around a late quartz </a:t>
            </a:r>
            <a:r>
              <a:rPr lang="en-US" sz="2400" i="1" dirty="0" smtClean="0">
                <a:solidFill>
                  <a:srgbClr val="FFFF99"/>
                </a:solidFill>
              </a:rPr>
              <a:t>veinlet), </a:t>
            </a:r>
            <a:r>
              <a:rPr lang="en-US" sz="2400" i="1" dirty="0" err="1" smtClean="0">
                <a:solidFill>
                  <a:srgbClr val="FFFF99"/>
                </a:solidFill>
              </a:rPr>
              <a:t>Ar-Ar</a:t>
            </a:r>
            <a:r>
              <a:rPr lang="en-US" sz="2400" i="1" dirty="0" smtClean="0">
                <a:solidFill>
                  <a:srgbClr val="FFFF99"/>
                </a:solidFill>
              </a:rPr>
              <a:t>,       </a:t>
            </a:r>
            <a:r>
              <a:rPr lang="en-US" sz="2400" i="1" dirty="0" err="1" smtClean="0">
                <a:solidFill>
                  <a:srgbClr val="FFFF99"/>
                </a:solidFill>
              </a:rPr>
              <a:t>sericite</a:t>
            </a:r>
            <a:r>
              <a:rPr lang="en-US" sz="2400" i="1" dirty="0" smtClean="0">
                <a:solidFill>
                  <a:srgbClr val="FFFF99"/>
                </a:solidFill>
              </a:rPr>
              <a:t>, Lund et al., 2011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rgbClr val="FFFF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 smtClean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52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Conclusions</a:t>
            </a:r>
            <a:r>
              <a:rPr lang="en-US" dirty="0" smtClean="0">
                <a:solidFill>
                  <a:srgbClr val="FFFF99"/>
                </a:solidFill>
              </a:rPr>
              <a:t>: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780157"/>
            <a:ext cx="7620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Cobaltite-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 ore is younger than </a:t>
            </a:r>
            <a:r>
              <a:rPr lang="en-US" sz="2400" dirty="0" err="1" smtClean="0">
                <a:solidFill>
                  <a:srgbClr val="FFFF99"/>
                </a:solidFill>
              </a:rPr>
              <a:t>xenotime</a:t>
            </a:r>
            <a:r>
              <a:rPr lang="en-US" sz="2400" dirty="0" smtClean="0">
                <a:solidFill>
                  <a:srgbClr val="FFFF99"/>
                </a:solidFill>
              </a:rPr>
              <a:t>, dated 1.37 Ga but older than a mafic dike that contains metamorphic 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, dated 151 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Mafic dikes have </a:t>
            </a:r>
            <a:r>
              <a:rPr lang="en-US" sz="2400" dirty="0" err="1" smtClean="0">
                <a:solidFill>
                  <a:srgbClr val="FFFF99"/>
                </a:solidFill>
              </a:rPr>
              <a:t>alkalic</a:t>
            </a:r>
            <a:r>
              <a:rPr lang="en-US" sz="2400" dirty="0" smtClean="0">
                <a:solidFill>
                  <a:srgbClr val="FFFF99"/>
                </a:solidFill>
              </a:rPr>
              <a:t>, within-plate geochemical character.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Within-plate </a:t>
            </a:r>
            <a:r>
              <a:rPr lang="en-US" sz="2400" dirty="0" err="1" smtClean="0">
                <a:solidFill>
                  <a:srgbClr val="FFFF99"/>
                </a:solidFill>
              </a:rPr>
              <a:t>magmatism</a:t>
            </a:r>
            <a:r>
              <a:rPr lang="en-US" sz="2400" dirty="0" smtClean="0">
                <a:solidFill>
                  <a:srgbClr val="FFFF99"/>
                </a:solidFill>
              </a:rPr>
              <a:t> occurred at 1.37 </a:t>
            </a:r>
            <a:r>
              <a:rPr lang="en-US" sz="2400" dirty="0" err="1" smtClean="0">
                <a:solidFill>
                  <a:srgbClr val="FFFF99"/>
                </a:solidFill>
              </a:rPr>
              <a:t>Ga</a:t>
            </a:r>
            <a:r>
              <a:rPr lang="en-US" sz="2400" dirty="0" smtClean="0">
                <a:solidFill>
                  <a:srgbClr val="FFFF99"/>
                </a:solidFill>
              </a:rPr>
              <a:t>, ~ 750 Ma, and ~ 500 Ma — not in Late Jurassic to  Cretaceous-Eocene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Early cobaltite-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ore probably was deposited and deformed between 1.37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Ga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and 500 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Cretaceous garnets truncate host-rock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schistosity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contain cobaltite inclusions, and are present in some mafic dikes that cut folded 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Late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polymetallic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breccias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and veins, which cut cobaltite lodes and mafic dikes probably are Cretaceous.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2475" y="61608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99"/>
                </a:solidFill>
              </a:rPr>
              <a:t>The </a:t>
            </a:r>
            <a:r>
              <a:rPr lang="en-US" sz="2400" dirty="0" smtClean="0">
                <a:solidFill>
                  <a:srgbClr val="FFFF99"/>
                </a:solidFill>
              </a:rPr>
              <a:t>Blackbird Co-Cu deposit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Is in </a:t>
            </a:r>
            <a:r>
              <a:rPr lang="en-US" sz="2400" dirty="0">
                <a:solidFill>
                  <a:srgbClr val="FFFF99"/>
                </a:solidFill>
              </a:rPr>
              <a:t>the Lemhi sub-basin </a:t>
            </a:r>
            <a:r>
              <a:rPr lang="en-US" sz="2400" dirty="0" smtClean="0">
                <a:solidFill>
                  <a:srgbClr val="FFFF99"/>
                </a:solidFill>
              </a:rPr>
              <a:t>of the </a:t>
            </a:r>
            <a:r>
              <a:rPr lang="en-US" sz="2400" dirty="0" err="1" smtClean="0">
                <a:solidFill>
                  <a:srgbClr val="FFFF99"/>
                </a:solidFill>
              </a:rPr>
              <a:t>Mesoproterozoic</a:t>
            </a:r>
            <a:r>
              <a:rPr lang="en-US" sz="2400" dirty="0" smtClean="0">
                <a:solidFill>
                  <a:srgbClr val="FFFF99"/>
                </a:solidFill>
              </a:rPr>
              <a:t> </a:t>
            </a:r>
            <a:r>
              <a:rPr lang="en-US" sz="2400" dirty="0">
                <a:solidFill>
                  <a:srgbClr val="FFFF99"/>
                </a:solidFill>
              </a:rPr>
              <a:t>Belt-Purcell basin (inset</a:t>
            </a:r>
            <a:r>
              <a:rPr lang="en-US" sz="2400" dirty="0" smtClean="0">
                <a:solidFill>
                  <a:srgbClr val="FFFF99"/>
                </a:solidFill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99"/>
                </a:solidFill>
              </a:rPr>
              <a:t>Is at the center of the Idaho cobalt belt (ICB</a:t>
            </a:r>
            <a:r>
              <a:rPr lang="en-US" sz="2400" dirty="0" smtClean="0">
                <a:solidFill>
                  <a:srgbClr val="FFFF99"/>
                </a:solidFill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Is hosted in banded </a:t>
            </a:r>
            <a:r>
              <a:rPr lang="en-US" sz="2400" dirty="0" err="1" smtClean="0">
                <a:solidFill>
                  <a:srgbClr val="FFFF99"/>
                </a:solidFill>
              </a:rPr>
              <a:t>siltite</a:t>
            </a:r>
            <a:r>
              <a:rPr lang="en-US" sz="2400" dirty="0" smtClean="0">
                <a:solidFill>
                  <a:srgbClr val="FFFF99"/>
                </a:solidFill>
              </a:rPr>
              <a:t> and argillite of the Lemhi </a:t>
            </a:r>
            <a:r>
              <a:rPr lang="en-US" sz="2400" dirty="0" err="1" smtClean="0">
                <a:solidFill>
                  <a:srgbClr val="FFFF99"/>
                </a:solidFill>
              </a:rPr>
              <a:t>Gp</a:t>
            </a:r>
            <a:r>
              <a:rPr lang="en-US" sz="2400" dirty="0" smtClean="0">
                <a:solidFill>
                  <a:srgbClr val="FFFF99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Contains JK garnets (north of the red 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Is near plutons of Y, C-O, K, and T 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99"/>
                </a:solidFill>
              </a:rPr>
              <a:t>Is </a:t>
            </a:r>
            <a:r>
              <a:rPr lang="en-US" sz="2400" dirty="0" smtClean="0">
                <a:solidFill>
                  <a:srgbClr val="FFFF99"/>
                </a:solidFill>
              </a:rPr>
              <a:t>in a thrust plate, bounded by post-ore thrust faults of Cretaceous 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2421" y="-76200"/>
            <a:ext cx="918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99"/>
                </a:solidFill>
              </a:rPr>
              <a:t>     </a:t>
            </a:r>
            <a:r>
              <a:rPr lang="en-US" sz="3600" dirty="0" err="1" smtClean="0">
                <a:solidFill>
                  <a:srgbClr val="FFFF99"/>
                </a:solidFill>
              </a:rPr>
              <a:t>Mesoproterozoic</a:t>
            </a:r>
            <a:r>
              <a:rPr lang="en-US" sz="3600" dirty="0" smtClean="0">
                <a:solidFill>
                  <a:srgbClr val="FFFF99"/>
                </a:solidFill>
              </a:rPr>
              <a:t> rift, Cretaceous arc</a:t>
            </a:r>
            <a:endParaRPr lang="en-US" sz="2800" dirty="0">
              <a:solidFill>
                <a:srgbClr val="FFFF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33400"/>
            <a:ext cx="4562475" cy="5172075"/>
            <a:chOff x="0" y="762000"/>
            <a:chExt cx="4562475" cy="51720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4562475" cy="517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/>
            <p:cNvSpPr/>
            <p:nvPr/>
          </p:nvSpPr>
          <p:spPr bwMode="auto">
            <a:xfrm>
              <a:off x="245097" y="838986"/>
              <a:ext cx="2199579" cy="2801777"/>
            </a:xfrm>
            <a:custGeom>
              <a:avLst/>
              <a:gdLst>
                <a:gd name="connsiteX0" fmla="*/ 0 w 2199579"/>
                <a:gd name="connsiteY0" fmla="*/ 2007909 h 2801777"/>
                <a:gd name="connsiteX1" fmla="*/ 56561 w 2199579"/>
                <a:gd name="connsiteY1" fmla="*/ 1913641 h 2801777"/>
                <a:gd name="connsiteX2" fmla="*/ 122548 w 2199579"/>
                <a:gd name="connsiteY2" fmla="*/ 1857080 h 2801777"/>
                <a:gd name="connsiteX3" fmla="*/ 263950 w 2199579"/>
                <a:gd name="connsiteY3" fmla="*/ 1828800 h 2801777"/>
                <a:gd name="connsiteX4" fmla="*/ 301658 w 2199579"/>
                <a:gd name="connsiteY4" fmla="*/ 1941921 h 2801777"/>
                <a:gd name="connsiteX5" fmla="*/ 358218 w 2199579"/>
                <a:gd name="connsiteY5" fmla="*/ 1998482 h 2801777"/>
                <a:gd name="connsiteX6" fmla="*/ 461913 w 2199579"/>
                <a:gd name="connsiteY6" fmla="*/ 2026762 h 2801777"/>
                <a:gd name="connsiteX7" fmla="*/ 565608 w 2199579"/>
                <a:gd name="connsiteY7" fmla="*/ 2036189 h 2801777"/>
                <a:gd name="connsiteX8" fmla="*/ 697583 w 2199579"/>
                <a:gd name="connsiteY8" fmla="*/ 2055043 h 2801777"/>
                <a:gd name="connsiteX9" fmla="*/ 791851 w 2199579"/>
                <a:gd name="connsiteY9" fmla="*/ 2064470 h 2801777"/>
                <a:gd name="connsiteX10" fmla="*/ 857839 w 2199579"/>
                <a:gd name="connsiteY10" fmla="*/ 2111604 h 2801777"/>
                <a:gd name="connsiteX11" fmla="*/ 886119 w 2199579"/>
                <a:gd name="connsiteY11" fmla="*/ 2215299 h 2801777"/>
                <a:gd name="connsiteX12" fmla="*/ 942680 w 2199579"/>
                <a:gd name="connsiteY12" fmla="*/ 2271859 h 2801777"/>
                <a:gd name="connsiteX13" fmla="*/ 933254 w 2199579"/>
                <a:gd name="connsiteY13" fmla="*/ 2309567 h 2801777"/>
                <a:gd name="connsiteX14" fmla="*/ 1046375 w 2199579"/>
                <a:gd name="connsiteY14" fmla="*/ 2318993 h 2801777"/>
                <a:gd name="connsiteX15" fmla="*/ 1150070 w 2199579"/>
                <a:gd name="connsiteY15" fmla="*/ 2422688 h 2801777"/>
                <a:gd name="connsiteX16" fmla="*/ 1131216 w 2199579"/>
                <a:gd name="connsiteY16" fmla="*/ 2582944 h 2801777"/>
                <a:gd name="connsiteX17" fmla="*/ 1159497 w 2199579"/>
                <a:gd name="connsiteY17" fmla="*/ 2799760 h 2801777"/>
                <a:gd name="connsiteX18" fmla="*/ 1338606 w 2199579"/>
                <a:gd name="connsiteY18" fmla="*/ 2696066 h 2801777"/>
                <a:gd name="connsiteX19" fmla="*/ 1432874 w 2199579"/>
                <a:gd name="connsiteY19" fmla="*/ 2780907 h 2801777"/>
                <a:gd name="connsiteX20" fmla="*/ 1480008 w 2199579"/>
                <a:gd name="connsiteY20" fmla="*/ 2592371 h 2801777"/>
                <a:gd name="connsiteX21" fmla="*/ 1480008 w 2199579"/>
                <a:gd name="connsiteY21" fmla="*/ 2526383 h 2801777"/>
                <a:gd name="connsiteX22" fmla="*/ 1480008 w 2199579"/>
                <a:gd name="connsiteY22" fmla="*/ 2460395 h 2801777"/>
                <a:gd name="connsiteX23" fmla="*/ 1517715 w 2199579"/>
                <a:gd name="connsiteY23" fmla="*/ 2205872 h 2801777"/>
                <a:gd name="connsiteX24" fmla="*/ 1564849 w 2199579"/>
                <a:gd name="connsiteY24" fmla="*/ 2017336 h 2801777"/>
                <a:gd name="connsiteX25" fmla="*/ 1611983 w 2199579"/>
                <a:gd name="connsiteY25" fmla="*/ 1875934 h 2801777"/>
                <a:gd name="connsiteX26" fmla="*/ 1621410 w 2199579"/>
                <a:gd name="connsiteY26" fmla="*/ 1781666 h 2801777"/>
                <a:gd name="connsiteX27" fmla="*/ 1602557 w 2199579"/>
                <a:gd name="connsiteY27" fmla="*/ 1715678 h 2801777"/>
                <a:gd name="connsiteX28" fmla="*/ 1545996 w 2199579"/>
                <a:gd name="connsiteY28" fmla="*/ 1630837 h 2801777"/>
                <a:gd name="connsiteX29" fmla="*/ 1480008 w 2199579"/>
                <a:gd name="connsiteY29" fmla="*/ 1536569 h 2801777"/>
                <a:gd name="connsiteX30" fmla="*/ 1395167 w 2199579"/>
                <a:gd name="connsiteY30" fmla="*/ 1432874 h 2801777"/>
                <a:gd name="connsiteX31" fmla="*/ 1451728 w 2199579"/>
                <a:gd name="connsiteY31" fmla="*/ 1338606 h 2801777"/>
                <a:gd name="connsiteX32" fmla="*/ 1564849 w 2199579"/>
                <a:gd name="connsiteY32" fmla="*/ 1206630 h 2801777"/>
                <a:gd name="connsiteX33" fmla="*/ 1706251 w 2199579"/>
                <a:gd name="connsiteY33" fmla="*/ 1074655 h 2801777"/>
                <a:gd name="connsiteX34" fmla="*/ 1866507 w 2199579"/>
                <a:gd name="connsiteY34" fmla="*/ 970960 h 2801777"/>
                <a:gd name="connsiteX35" fmla="*/ 2007909 w 2199579"/>
                <a:gd name="connsiteY35" fmla="*/ 829558 h 2801777"/>
                <a:gd name="connsiteX36" fmla="*/ 2177592 w 2199579"/>
                <a:gd name="connsiteY36" fmla="*/ 584461 h 2801777"/>
                <a:gd name="connsiteX37" fmla="*/ 2196445 w 2199579"/>
                <a:gd name="connsiteY37" fmla="*/ 395925 h 2801777"/>
                <a:gd name="connsiteX38" fmla="*/ 2168165 w 2199579"/>
                <a:gd name="connsiteY38" fmla="*/ 292230 h 2801777"/>
                <a:gd name="connsiteX39" fmla="*/ 2064470 w 2199579"/>
                <a:gd name="connsiteY39" fmla="*/ 160255 h 2801777"/>
                <a:gd name="connsiteX40" fmla="*/ 2007909 w 2199579"/>
                <a:gd name="connsiteY40" fmla="*/ 47134 h 2801777"/>
                <a:gd name="connsiteX41" fmla="*/ 1960775 w 2199579"/>
                <a:gd name="connsiteY41" fmla="*/ 0 h 280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199579" h="2801777">
                  <a:moveTo>
                    <a:pt x="0" y="2007909"/>
                  </a:moveTo>
                  <a:cubicBezTo>
                    <a:pt x="18068" y="1973344"/>
                    <a:pt x="36136" y="1938779"/>
                    <a:pt x="56561" y="1913641"/>
                  </a:cubicBezTo>
                  <a:cubicBezTo>
                    <a:pt x="76986" y="1888503"/>
                    <a:pt x="87983" y="1871220"/>
                    <a:pt x="122548" y="1857080"/>
                  </a:cubicBezTo>
                  <a:cubicBezTo>
                    <a:pt x="157113" y="1842940"/>
                    <a:pt x="234098" y="1814660"/>
                    <a:pt x="263950" y="1828800"/>
                  </a:cubicBezTo>
                  <a:cubicBezTo>
                    <a:pt x="293802" y="1842940"/>
                    <a:pt x="285947" y="1913641"/>
                    <a:pt x="301658" y="1941921"/>
                  </a:cubicBezTo>
                  <a:cubicBezTo>
                    <a:pt x="317369" y="1970201"/>
                    <a:pt x="331509" y="1984342"/>
                    <a:pt x="358218" y="1998482"/>
                  </a:cubicBezTo>
                  <a:cubicBezTo>
                    <a:pt x="384927" y="2012622"/>
                    <a:pt x="427348" y="2020477"/>
                    <a:pt x="461913" y="2026762"/>
                  </a:cubicBezTo>
                  <a:cubicBezTo>
                    <a:pt x="496478" y="2033047"/>
                    <a:pt x="526330" y="2031476"/>
                    <a:pt x="565608" y="2036189"/>
                  </a:cubicBezTo>
                  <a:cubicBezTo>
                    <a:pt x="604886" y="2040902"/>
                    <a:pt x="659876" y="2050330"/>
                    <a:pt x="697583" y="2055043"/>
                  </a:cubicBezTo>
                  <a:cubicBezTo>
                    <a:pt x="735290" y="2059756"/>
                    <a:pt x="765142" y="2055043"/>
                    <a:pt x="791851" y="2064470"/>
                  </a:cubicBezTo>
                  <a:cubicBezTo>
                    <a:pt x="818560" y="2073897"/>
                    <a:pt x="842128" y="2086466"/>
                    <a:pt x="857839" y="2111604"/>
                  </a:cubicBezTo>
                  <a:cubicBezTo>
                    <a:pt x="873550" y="2136742"/>
                    <a:pt x="871979" y="2188590"/>
                    <a:pt x="886119" y="2215299"/>
                  </a:cubicBezTo>
                  <a:cubicBezTo>
                    <a:pt x="900259" y="2242008"/>
                    <a:pt x="934824" y="2256148"/>
                    <a:pt x="942680" y="2271859"/>
                  </a:cubicBezTo>
                  <a:cubicBezTo>
                    <a:pt x="950536" y="2287570"/>
                    <a:pt x="915972" y="2301711"/>
                    <a:pt x="933254" y="2309567"/>
                  </a:cubicBezTo>
                  <a:cubicBezTo>
                    <a:pt x="950536" y="2317423"/>
                    <a:pt x="1010239" y="2300140"/>
                    <a:pt x="1046375" y="2318993"/>
                  </a:cubicBezTo>
                  <a:cubicBezTo>
                    <a:pt x="1082511" y="2337846"/>
                    <a:pt x="1135930" y="2378696"/>
                    <a:pt x="1150070" y="2422688"/>
                  </a:cubicBezTo>
                  <a:cubicBezTo>
                    <a:pt x="1164210" y="2466680"/>
                    <a:pt x="1129645" y="2520099"/>
                    <a:pt x="1131216" y="2582944"/>
                  </a:cubicBezTo>
                  <a:cubicBezTo>
                    <a:pt x="1132787" y="2645789"/>
                    <a:pt x="1124932" y="2780906"/>
                    <a:pt x="1159497" y="2799760"/>
                  </a:cubicBezTo>
                  <a:cubicBezTo>
                    <a:pt x="1194062" y="2818614"/>
                    <a:pt x="1293043" y="2699208"/>
                    <a:pt x="1338606" y="2696066"/>
                  </a:cubicBezTo>
                  <a:cubicBezTo>
                    <a:pt x="1384169" y="2692924"/>
                    <a:pt x="1409307" y="2798189"/>
                    <a:pt x="1432874" y="2780907"/>
                  </a:cubicBezTo>
                  <a:cubicBezTo>
                    <a:pt x="1456441" y="2763625"/>
                    <a:pt x="1472152" y="2634792"/>
                    <a:pt x="1480008" y="2592371"/>
                  </a:cubicBezTo>
                  <a:cubicBezTo>
                    <a:pt x="1487864" y="2549950"/>
                    <a:pt x="1480008" y="2526383"/>
                    <a:pt x="1480008" y="2526383"/>
                  </a:cubicBezTo>
                  <a:cubicBezTo>
                    <a:pt x="1480008" y="2504387"/>
                    <a:pt x="1473724" y="2513814"/>
                    <a:pt x="1480008" y="2460395"/>
                  </a:cubicBezTo>
                  <a:cubicBezTo>
                    <a:pt x="1486293" y="2406977"/>
                    <a:pt x="1503575" y="2279715"/>
                    <a:pt x="1517715" y="2205872"/>
                  </a:cubicBezTo>
                  <a:cubicBezTo>
                    <a:pt x="1531855" y="2132029"/>
                    <a:pt x="1549138" y="2072326"/>
                    <a:pt x="1564849" y="2017336"/>
                  </a:cubicBezTo>
                  <a:cubicBezTo>
                    <a:pt x="1580560" y="1962346"/>
                    <a:pt x="1602556" y="1915212"/>
                    <a:pt x="1611983" y="1875934"/>
                  </a:cubicBezTo>
                  <a:cubicBezTo>
                    <a:pt x="1621410" y="1836656"/>
                    <a:pt x="1622981" y="1808375"/>
                    <a:pt x="1621410" y="1781666"/>
                  </a:cubicBezTo>
                  <a:cubicBezTo>
                    <a:pt x="1619839" y="1754957"/>
                    <a:pt x="1615126" y="1740816"/>
                    <a:pt x="1602557" y="1715678"/>
                  </a:cubicBezTo>
                  <a:cubicBezTo>
                    <a:pt x="1589988" y="1690540"/>
                    <a:pt x="1566421" y="1660688"/>
                    <a:pt x="1545996" y="1630837"/>
                  </a:cubicBezTo>
                  <a:cubicBezTo>
                    <a:pt x="1525571" y="1600986"/>
                    <a:pt x="1505146" y="1569563"/>
                    <a:pt x="1480008" y="1536569"/>
                  </a:cubicBezTo>
                  <a:cubicBezTo>
                    <a:pt x="1454870" y="1503575"/>
                    <a:pt x="1399880" y="1465868"/>
                    <a:pt x="1395167" y="1432874"/>
                  </a:cubicBezTo>
                  <a:cubicBezTo>
                    <a:pt x="1390454" y="1399880"/>
                    <a:pt x="1423448" y="1376313"/>
                    <a:pt x="1451728" y="1338606"/>
                  </a:cubicBezTo>
                  <a:cubicBezTo>
                    <a:pt x="1480008" y="1300899"/>
                    <a:pt x="1522428" y="1250622"/>
                    <a:pt x="1564849" y="1206630"/>
                  </a:cubicBezTo>
                  <a:cubicBezTo>
                    <a:pt x="1607270" y="1162638"/>
                    <a:pt x="1655975" y="1113933"/>
                    <a:pt x="1706251" y="1074655"/>
                  </a:cubicBezTo>
                  <a:cubicBezTo>
                    <a:pt x="1756527" y="1035377"/>
                    <a:pt x="1816231" y="1011810"/>
                    <a:pt x="1866507" y="970960"/>
                  </a:cubicBezTo>
                  <a:cubicBezTo>
                    <a:pt x="1916783" y="930110"/>
                    <a:pt x="1956062" y="893974"/>
                    <a:pt x="2007909" y="829558"/>
                  </a:cubicBezTo>
                  <a:cubicBezTo>
                    <a:pt x="2059756" y="765142"/>
                    <a:pt x="2146169" y="656733"/>
                    <a:pt x="2177592" y="584461"/>
                  </a:cubicBezTo>
                  <a:cubicBezTo>
                    <a:pt x="2209015" y="512189"/>
                    <a:pt x="2198016" y="444630"/>
                    <a:pt x="2196445" y="395925"/>
                  </a:cubicBezTo>
                  <a:cubicBezTo>
                    <a:pt x="2194874" y="347220"/>
                    <a:pt x="2190161" y="331508"/>
                    <a:pt x="2168165" y="292230"/>
                  </a:cubicBezTo>
                  <a:cubicBezTo>
                    <a:pt x="2146169" y="252952"/>
                    <a:pt x="2091179" y="201104"/>
                    <a:pt x="2064470" y="160255"/>
                  </a:cubicBezTo>
                  <a:cubicBezTo>
                    <a:pt x="2037761" y="119406"/>
                    <a:pt x="2025191" y="73843"/>
                    <a:pt x="2007909" y="47134"/>
                  </a:cubicBezTo>
                  <a:cubicBezTo>
                    <a:pt x="1990627" y="20425"/>
                    <a:pt x="1975701" y="10212"/>
                    <a:pt x="1960775" y="0"/>
                  </a:cubicBez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76400" y="6258788"/>
            <a:ext cx="6122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99"/>
                </a:solidFill>
              </a:rPr>
              <a:t> (geologic map modified from Evans and Green, ‘03)</a:t>
            </a:r>
            <a:endParaRPr lang="en-US" sz="20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60944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It contains: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Major cobaltite, chalcopyrite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and </a:t>
            </a:r>
            <a:r>
              <a:rPr lang="en-US" sz="2400" dirty="0" err="1" smtClean="0">
                <a:solidFill>
                  <a:srgbClr val="FFFF99"/>
                </a:solidFill>
              </a:rPr>
              <a:t>biotite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Common quartz and tourmaline,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Minor to locally abundant </a:t>
            </a:r>
            <a:r>
              <a:rPr lang="en-US" sz="2400" dirty="0" err="1" smtClean="0">
                <a:solidFill>
                  <a:srgbClr val="FFFF99"/>
                </a:solidFill>
              </a:rPr>
              <a:t>pyrrhotite</a:t>
            </a:r>
            <a:r>
              <a:rPr lang="en-US" sz="2400" dirty="0" smtClean="0">
                <a:solidFill>
                  <a:srgbClr val="FFFF99"/>
                </a:solidFill>
              </a:rPr>
              <a:t>, pyrite, and siderite,</a:t>
            </a:r>
            <a:endParaRPr lang="en-US" sz="2400" dirty="0">
              <a:solidFill>
                <a:srgbClr val="FFFF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sparse </a:t>
            </a:r>
            <a:r>
              <a:rPr lang="en-US" sz="2400" dirty="0" err="1" smtClean="0">
                <a:solidFill>
                  <a:srgbClr val="FFFF99"/>
                </a:solidFill>
              </a:rPr>
              <a:t>arsenopyrite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  <a:r>
              <a:rPr lang="en-US" sz="2400" dirty="0" err="1" smtClean="0">
                <a:solidFill>
                  <a:srgbClr val="FFFF99"/>
                </a:solidFill>
              </a:rPr>
              <a:t>safflorite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  <a:r>
              <a:rPr lang="en-US" sz="2400" dirty="0" err="1" smtClean="0">
                <a:solidFill>
                  <a:srgbClr val="FFFF99"/>
                </a:solidFill>
              </a:rPr>
              <a:t>glaucodot</a:t>
            </a:r>
            <a:r>
              <a:rPr lang="en-US" sz="2400" dirty="0" smtClean="0">
                <a:solidFill>
                  <a:srgbClr val="FFFF99"/>
                </a:solidFill>
              </a:rPr>
              <a:t>, marcasite, gold,  bismuth, </a:t>
            </a:r>
            <a:r>
              <a:rPr lang="en-US" sz="2400" dirty="0" err="1" smtClean="0">
                <a:solidFill>
                  <a:srgbClr val="FFFF99"/>
                </a:solidFill>
              </a:rPr>
              <a:t>bismuthinite</a:t>
            </a:r>
            <a:r>
              <a:rPr lang="en-US" sz="2400" dirty="0" smtClean="0">
                <a:solidFill>
                  <a:srgbClr val="FFFF99"/>
                </a:solidFill>
              </a:rPr>
              <a:t>, </a:t>
            </a:r>
            <a:r>
              <a:rPr lang="en-US" sz="2400" dirty="0" err="1" smtClean="0">
                <a:solidFill>
                  <a:srgbClr val="FFFF99"/>
                </a:solidFill>
              </a:rPr>
              <a:t>xenotime</a:t>
            </a:r>
            <a:r>
              <a:rPr lang="en-US" sz="2400" dirty="0" smtClean="0">
                <a:solidFill>
                  <a:srgbClr val="FFFF99"/>
                </a:solidFill>
              </a:rPr>
              <a:t>, and monazite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Local garnet and </a:t>
            </a:r>
            <a:r>
              <a:rPr lang="en-US" sz="2400" dirty="0" err="1" smtClean="0">
                <a:solidFill>
                  <a:srgbClr val="FFFF99"/>
                </a:solidFill>
              </a:rPr>
              <a:t>chloritoid</a:t>
            </a:r>
            <a:r>
              <a:rPr lang="en-US" sz="2400" dirty="0" smtClean="0">
                <a:solidFill>
                  <a:srgbClr val="FFFF99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52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99"/>
                </a:solidFill>
              </a:rPr>
              <a:t>Blackbird is a </a:t>
            </a:r>
            <a:r>
              <a:rPr lang="en-US" sz="2800" dirty="0" err="1" smtClean="0">
                <a:solidFill>
                  <a:srgbClr val="FFFF99"/>
                </a:solidFill>
              </a:rPr>
              <a:t>CoCuAu</a:t>
            </a:r>
            <a:r>
              <a:rPr lang="en-US" sz="2800" dirty="0" smtClean="0">
                <a:solidFill>
                  <a:srgbClr val="FFFF99"/>
                </a:solidFill>
              </a:rPr>
              <a:t> (+Bi + REE) deposit </a:t>
            </a:r>
          </a:p>
          <a:p>
            <a:pPr algn="ctr"/>
            <a:r>
              <a:rPr lang="en-US" sz="2800" dirty="0" smtClean="0">
                <a:solidFill>
                  <a:srgbClr val="FFFF99"/>
                </a:solidFill>
              </a:rPr>
              <a:t>in </a:t>
            </a:r>
            <a:r>
              <a:rPr lang="en-US" sz="2800" dirty="0" err="1" smtClean="0">
                <a:solidFill>
                  <a:srgbClr val="FFFF99"/>
                </a:solidFill>
              </a:rPr>
              <a:t>metasedimentary</a:t>
            </a:r>
            <a:r>
              <a:rPr lang="en-US" sz="2800" dirty="0" smtClean="0">
                <a:solidFill>
                  <a:srgbClr val="FFFF99"/>
                </a:solidFill>
              </a:rPr>
              <a:t> rocks (Slack et al., 2010)</a:t>
            </a:r>
            <a:endParaRPr lang="en-US" sz="28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309408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Production + estimated resources of </a:t>
            </a:r>
            <a:r>
              <a:rPr lang="en-US" sz="24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~13 Mt</a:t>
            </a:r>
            <a:r>
              <a:rPr lang="en-US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of ore with overall average grades = </a:t>
            </a:r>
            <a:r>
              <a:rPr lang="en-US" sz="2400" dirty="0" smtClean="0">
                <a:solidFill>
                  <a:srgbClr val="FF0000"/>
                </a:solidFill>
              </a:rPr>
              <a:t>0.58 % Co, </a:t>
            </a:r>
            <a:r>
              <a:rPr lang="en-US" sz="2400" dirty="0" smtClean="0">
                <a:solidFill>
                  <a:srgbClr val="FF9900"/>
                </a:solidFill>
              </a:rPr>
              <a:t>1.16% Cu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and </a:t>
            </a:r>
            <a:r>
              <a:rPr lang="en-US" sz="2400" dirty="0" smtClean="0">
                <a:solidFill>
                  <a:srgbClr val="FFFF66"/>
                </a:solidFill>
              </a:rPr>
              <a:t>~0.4 ppm Au.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Most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ore zones are open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down-dip.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 price generally is at least 5x Cu price, so Blackbird is a Co deposit with byproduct Cu.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481"/>
          <p:cNvSpPr>
            <a:spLocks noChangeArrowheads="1"/>
          </p:cNvSpPr>
          <p:nvPr/>
        </p:nvSpPr>
        <p:spPr bwMode="auto">
          <a:xfrm>
            <a:off x="5029200" y="98583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 dirty="0">
              <a:solidFill>
                <a:schemeClr val="tx1"/>
              </a:solidFill>
            </a:endParaRPr>
          </a:p>
        </p:txBody>
      </p:sp>
      <p:sp>
        <p:nvSpPr>
          <p:cNvPr id="27" name="TextBox 19482"/>
          <p:cNvSpPr txBox="1">
            <a:spLocks noChangeArrowheads="1"/>
          </p:cNvSpPr>
          <p:nvPr/>
        </p:nvSpPr>
        <p:spPr bwMode="auto">
          <a:xfrm>
            <a:off x="5029200" y="1371600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 dirty="0" smtClean="0">
                <a:solidFill>
                  <a:schemeClr val="tx1"/>
                </a:solidFill>
              </a:rPr>
              <a:t> </a:t>
            </a:r>
            <a:endParaRPr lang="en-US" altLang="en-US" sz="2400" b="0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9000" y="17481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6600"/>
                </a:solidFill>
              </a:rPr>
              <a:t>rift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1907233" y="318349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Depth (km)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95950" y="118896"/>
            <a:ext cx="301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99"/>
                </a:solidFill>
              </a:rPr>
              <a:t>The Lemhi Rift:</a:t>
            </a:r>
          </a:p>
          <a:p>
            <a:pPr algn="ctr"/>
            <a:r>
              <a:rPr lang="en-US" sz="2800" dirty="0">
                <a:solidFill>
                  <a:srgbClr val="FFFF99"/>
                </a:solidFill>
              </a:rPr>
              <a:t>Tectonic </a:t>
            </a:r>
            <a:r>
              <a:rPr lang="en-US" sz="2800" dirty="0" smtClean="0">
                <a:solidFill>
                  <a:srgbClr val="FFFF99"/>
                </a:solidFill>
              </a:rPr>
              <a:t>Setting for </a:t>
            </a:r>
            <a:r>
              <a:rPr lang="en-US" sz="2800" dirty="0" err="1" smtClean="0">
                <a:solidFill>
                  <a:srgbClr val="FFFF99"/>
                </a:solidFill>
              </a:rPr>
              <a:t>Protolith</a:t>
            </a:r>
            <a:r>
              <a:rPr lang="en-US" sz="2800" dirty="0" smtClean="0">
                <a:solidFill>
                  <a:srgbClr val="FFFF99"/>
                </a:solidFill>
              </a:rPr>
              <a:t> </a:t>
            </a:r>
            <a:r>
              <a:rPr lang="en-US" sz="2800" dirty="0" err="1" smtClean="0">
                <a:solidFill>
                  <a:srgbClr val="FFFF99"/>
                </a:solidFill>
              </a:rPr>
              <a:t>Depositon</a:t>
            </a:r>
            <a:endParaRPr lang="en-US" sz="2800" b="1" dirty="0">
              <a:solidFill>
                <a:srgbClr val="FFFF99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2964" y="-15225"/>
            <a:ext cx="6520501" cy="5943600"/>
            <a:chOff x="2819400" y="586174"/>
            <a:chExt cx="6520501" cy="6195626"/>
          </a:xfrm>
        </p:grpSpPr>
        <p:grpSp>
          <p:nvGrpSpPr>
            <p:cNvPr id="77" name="Group 76"/>
            <p:cNvGrpSpPr/>
            <p:nvPr/>
          </p:nvGrpSpPr>
          <p:grpSpPr>
            <a:xfrm>
              <a:off x="2819400" y="586174"/>
              <a:ext cx="6520501" cy="6195626"/>
              <a:chOff x="2819400" y="304800"/>
              <a:chExt cx="6520501" cy="6195626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2819400" y="304800"/>
                <a:ext cx="6520501" cy="6195626"/>
                <a:chOff x="2555730" y="52774"/>
                <a:chExt cx="6520501" cy="6195626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2555730" y="52774"/>
                  <a:ext cx="6520501" cy="6195626"/>
                  <a:chOff x="2514600" y="52774"/>
                  <a:chExt cx="6520501" cy="6195626"/>
                </a:xfrm>
              </p:grpSpPr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2514600" y="52774"/>
                    <a:ext cx="6520501" cy="6195626"/>
                    <a:chOff x="2514600" y="52774"/>
                    <a:chExt cx="6520501" cy="6195626"/>
                  </a:xfrm>
                </p:grpSpPr>
                <p:grpSp>
                  <p:nvGrpSpPr>
                    <p:cNvPr id="12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4600" y="76200"/>
                      <a:ext cx="5445336" cy="6172200"/>
                      <a:chOff x="1828799" y="76200"/>
                      <a:chExt cx="5445337" cy="6172200"/>
                    </a:xfrm>
                  </p:grpSpPr>
                  <p:grpSp>
                    <p:nvGrpSpPr>
                      <p:cNvPr id="13" name="Group 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28799" y="76200"/>
                        <a:ext cx="3283885" cy="6172200"/>
                        <a:chOff x="1828799" y="76200"/>
                        <a:chExt cx="3283885" cy="6172200"/>
                      </a:xfrm>
                    </p:grpSpPr>
                    <p:pic>
                      <p:nvPicPr>
                        <p:cNvPr id="15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799" y="1295400"/>
                          <a:ext cx="3283885" cy="4953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6" name="Rectangle 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28799" y="76200"/>
                          <a:ext cx="3276601" cy="1219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 algn="ctr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sz="2800"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sz="2400"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sz="2000"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rgbClr val="FFFF99"/>
                            </a:buClr>
                            <a:buSzPct val="125000"/>
                            <a:buFont typeface="Wingdings" pitchFamily="2" charset="2"/>
                            <a:buChar char="§"/>
                            <a:defRPr b="1">
                              <a:solidFill>
                                <a:schemeClr val="bg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en-US" altLang="en-US" sz="4000" b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29201" y="76200"/>
                        <a:ext cx="2244935" cy="6172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sz="2800"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sz="2400"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sz="2000"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rgbClr val="FFFF99"/>
                          </a:buClr>
                          <a:buSzPct val="125000"/>
                          <a:buFont typeface="Wingdings" pitchFamily="2" charset="2"/>
                          <a:buChar char="§"/>
                          <a:defRPr b="1">
                            <a:solidFill>
                              <a:schemeClr val="bg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en-US" altLang="en-US" sz="4000" b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908611" y="3775562"/>
                      <a:ext cx="553998" cy="1323439"/>
                    </a:xfrm>
                    <a:prstGeom prst="rect">
                      <a:avLst/>
                    </a:prstGeom>
                    <a:noFill/>
                  </p:spPr>
                  <p:txBody>
                    <a:bodyPr vert="vert270">
                      <a:spAutoFit/>
                    </a:bodyPr>
                    <a:lstStyle/>
                    <a:p>
                      <a:pPr>
                        <a:defRPr/>
                      </a:pPr>
                      <a:endParaRPr lang="en-US" sz="2400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4905857" y="130428"/>
                      <a:ext cx="553998" cy="1447800"/>
                    </a:xfrm>
                    <a:prstGeom prst="rect">
                      <a:avLst/>
                    </a:prstGeom>
                    <a:noFill/>
                  </p:spPr>
                  <p:txBody>
                    <a:bodyPr vert="vert270">
                      <a:spAutoFit/>
                    </a:bodyPr>
                    <a:lstStyle/>
                    <a:p>
                      <a:pPr>
                        <a:defRPr/>
                      </a:pPr>
                      <a:endParaRPr lang="en-US" sz="2400" dirty="0"/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3231388" y="900351"/>
                      <a:ext cx="553998" cy="1447800"/>
                    </a:xfrm>
                    <a:prstGeom prst="rect">
                      <a:avLst/>
                    </a:prstGeom>
                    <a:noFill/>
                  </p:spPr>
                  <p:txBody>
                    <a:bodyPr vert="vert270">
                      <a:spAutoFit/>
                    </a:bodyPr>
                    <a:lstStyle/>
                    <a:p>
                      <a:pPr>
                        <a:defRPr/>
                      </a:pPr>
                      <a:endParaRPr lang="en-US" sz="2400" dirty="0"/>
                    </a:p>
                  </p:txBody>
                </p:sp>
                <p:sp>
                  <p:nvSpPr>
                    <p:cNvPr id="21" name="TextBox 194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38438" y="52774"/>
                      <a:ext cx="1909762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800" b="1">
                          <a:solidFill>
                            <a:schemeClr val="bg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400" b="1">
                          <a:solidFill>
                            <a:schemeClr val="bg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000" b="1">
                          <a:solidFill>
                            <a:schemeClr val="bg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 dirty="0">
                          <a:solidFill>
                            <a:srgbClr val="336600"/>
                          </a:solidFill>
                        </a:rPr>
                        <a:t>0 </a:t>
                      </a:r>
                      <a:r>
                        <a:rPr lang="en-US" altLang="en-US" sz="2400" b="0" dirty="0" smtClean="0">
                          <a:solidFill>
                            <a:srgbClr val="336600"/>
                          </a:solidFill>
                        </a:rPr>
                        <a:t>km </a:t>
                      </a:r>
                      <a:endParaRPr lang="en-US" altLang="en-US" sz="2400" b="0" dirty="0">
                        <a:solidFill>
                          <a:srgbClr val="336600"/>
                        </a:solidFill>
                      </a:endParaRPr>
                    </a:p>
                  </p:txBody>
                </p:sp>
                <p:sp>
                  <p:nvSpPr>
                    <p:cNvPr id="22" name="TextBox 1947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67000" y="2239963"/>
                      <a:ext cx="1092200" cy="4603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800" b="1">
                          <a:solidFill>
                            <a:schemeClr val="bg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400" b="1">
                          <a:solidFill>
                            <a:schemeClr val="bg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000" b="1">
                          <a:solidFill>
                            <a:schemeClr val="bg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 dirty="0">
                          <a:solidFill>
                            <a:srgbClr val="336600"/>
                          </a:solidFill>
                        </a:rPr>
                        <a:t>12</a:t>
                      </a:r>
                      <a:r>
                        <a:rPr lang="en-US" alt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2400" b="0" dirty="0">
                          <a:solidFill>
                            <a:srgbClr val="336600"/>
                          </a:solidFill>
                        </a:rPr>
                        <a:t>km</a:t>
                      </a:r>
                    </a:p>
                  </p:txBody>
                </p:sp>
                <p:sp>
                  <p:nvSpPr>
                    <p:cNvPr id="23" name="TextBox 194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36717" y="4696715"/>
                      <a:ext cx="1472414" cy="461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800" b="1">
                          <a:solidFill>
                            <a:schemeClr val="bg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400" b="1">
                          <a:solidFill>
                            <a:schemeClr val="bg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sz="2000" b="1">
                          <a:solidFill>
                            <a:schemeClr val="bg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99"/>
                        </a:buClr>
                        <a:buSzPct val="125000"/>
                        <a:buFont typeface="Wingdings" pitchFamily="2" charset="2"/>
                        <a:buChar char="§"/>
                        <a:defRPr b="1">
                          <a:solidFill>
                            <a:schemeClr val="bg1"/>
                          </a:solidFill>
                          <a:latin typeface="Arial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 dirty="0" smtClean="0">
                          <a:solidFill>
                            <a:schemeClr val="tx1"/>
                          </a:solidFill>
                        </a:rPr>
                        <a:t>Age (Ma)</a:t>
                      </a:r>
                      <a:endParaRPr lang="en-US" altLang="en-US" sz="2400" b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" name="Freeform 19485"/>
                    <p:cNvSpPr>
                      <a:spLocks/>
                    </p:cNvSpPr>
                    <p:nvPr/>
                  </p:nvSpPr>
                  <p:spPr bwMode="auto">
                    <a:xfrm>
                      <a:off x="3606800" y="301625"/>
                      <a:ext cx="531813" cy="2211388"/>
                    </a:xfrm>
                    <a:custGeom>
                      <a:avLst/>
                      <a:gdLst>
                        <a:gd name="T0" fmla="*/ 0 w 532661"/>
                        <a:gd name="T1" fmla="*/ 2212236 h 2210540"/>
                        <a:gd name="T2" fmla="*/ 115043 w 532661"/>
                        <a:gd name="T3" fmla="*/ 1297134 h 2210540"/>
                        <a:gd name="T4" fmla="*/ 176989 w 532661"/>
                        <a:gd name="T5" fmla="*/ 906217 h 2210540"/>
                        <a:gd name="T6" fmla="*/ 274333 w 532661"/>
                        <a:gd name="T7" fmla="*/ 488646 h 2210540"/>
                        <a:gd name="T8" fmla="*/ 530966 w 532661"/>
                        <a:gd name="T9" fmla="*/ 0 h 221054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32661" h="2210540">
                          <a:moveTo>
                            <a:pt x="0" y="2210540"/>
                          </a:moveTo>
                          <a:cubicBezTo>
                            <a:pt x="42909" y="1862091"/>
                            <a:pt x="85818" y="1513643"/>
                            <a:pt x="115410" y="1296140"/>
                          </a:cubicBezTo>
                          <a:cubicBezTo>
                            <a:pt x="145002" y="1078637"/>
                            <a:pt x="150921" y="1040167"/>
                            <a:pt x="177554" y="905522"/>
                          </a:cubicBezTo>
                          <a:cubicBezTo>
                            <a:pt x="204187" y="770877"/>
                            <a:pt x="216024" y="639192"/>
                            <a:pt x="275208" y="488272"/>
                          </a:cubicBezTo>
                          <a:cubicBezTo>
                            <a:pt x="334392" y="337352"/>
                            <a:pt x="433526" y="168676"/>
                            <a:pt x="532661" y="0"/>
                          </a:cubicBezTo>
                        </a:path>
                      </a:pathLst>
                    </a:custGeom>
                    <a:noFill/>
                    <a:ln w="28575" cap="flat" cmpd="sng" algn="ctr">
                      <a:solidFill>
                        <a:srgbClr val="33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763838" y="304800"/>
                      <a:ext cx="1656753" cy="3969"/>
                    </a:xfrm>
                    <a:prstGeom prst="line">
                      <a:avLst/>
                    </a:prstGeom>
                    <a:noFill/>
                    <a:ln w="1270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5442198" y="2445514"/>
                      <a:ext cx="3592903" cy="156966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altLang="en-US" sz="2400" b="1" dirty="0" smtClean="0"/>
                        <a:t>Belt-basin</a:t>
                      </a:r>
                      <a:r>
                        <a:rPr lang="en-US" altLang="en-US" sz="2400" dirty="0" smtClean="0"/>
                        <a:t> </a:t>
                      </a:r>
                    </a:p>
                    <a:p>
                      <a:r>
                        <a:rPr lang="en-US" altLang="en-US" sz="2400" dirty="0" err="1" smtClean="0"/>
                        <a:t>sed-accum</a:t>
                      </a:r>
                      <a:r>
                        <a:rPr lang="en-US" altLang="en-US" sz="2400" dirty="0" smtClean="0"/>
                        <a:t> curve</a:t>
                      </a:r>
                    </a:p>
                    <a:p>
                      <a:r>
                        <a:rPr lang="en-US" altLang="en-US" sz="2400" dirty="0" smtClean="0"/>
                        <a:t>~1470-1250 Ma </a:t>
                      </a:r>
                    </a:p>
                    <a:p>
                      <a:r>
                        <a:rPr lang="en-US" altLang="en-US" sz="2400" dirty="0" smtClean="0"/>
                        <a:t>(Sears</a:t>
                      </a:r>
                      <a:r>
                        <a:rPr lang="en-US" altLang="en-US" sz="2400" dirty="0"/>
                        <a:t>, 2007</a:t>
                      </a:r>
                      <a:r>
                        <a:rPr lang="en-US" altLang="en-US" sz="2400" dirty="0" smtClean="0"/>
                        <a:t>) </a:t>
                      </a:r>
                      <a:endParaRPr lang="en-US" sz="2400" dirty="0"/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5105400" y="4038600"/>
                      <a:ext cx="12954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 smtClean="0"/>
                        <a:t>rift</a:t>
                      </a:r>
                      <a:endParaRPr lang="en-US" sz="2400" b="1" dirty="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5257800" y="1828800"/>
                      <a:ext cx="114300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 smtClean="0"/>
                        <a:t>sag</a:t>
                      </a:r>
                      <a:endParaRPr lang="en-US" sz="2400" b="1" dirty="0"/>
                    </a:p>
                  </p:txBody>
                </p:sp>
              </p:grpSp>
              <p:cxnSp>
                <p:nvCxnSpPr>
                  <p:cNvPr id="64" name="Straight Connector 63"/>
                  <p:cNvCxnSpPr/>
                  <p:nvPr/>
                </p:nvCxnSpPr>
                <p:spPr bwMode="auto">
                  <a:xfrm>
                    <a:off x="2763838" y="301625"/>
                    <a:ext cx="0" cy="130095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2555730" y="1022065"/>
                  <a:ext cx="5064270" cy="4311935"/>
                  <a:chOff x="2555730" y="1022065"/>
                  <a:chExt cx="5064270" cy="4311935"/>
                </a:xfrm>
              </p:grpSpPr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555730" y="1022065"/>
                    <a:ext cx="226695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 smtClean="0">
                        <a:solidFill>
                          <a:srgbClr val="336600"/>
                        </a:solidFill>
                      </a:rPr>
                      <a:t>Banded </a:t>
                    </a:r>
                    <a:r>
                      <a:rPr lang="en-US" sz="2400" b="1" i="1" dirty="0" err="1" smtClean="0">
                        <a:solidFill>
                          <a:srgbClr val="336600"/>
                        </a:solidFill>
                      </a:rPr>
                      <a:t>siltite</a:t>
                    </a:r>
                    <a:endParaRPr lang="en-US" sz="2400" b="1" i="1" dirty="0">
                      <a:solidFill>
                        <a:srgbClr val="336600"/>
                      </a:solidFill>
                    </a:endParaRP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5562600" y="1393419"/>
                    <a:ext cx="20574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/>
                      <a:t>0 km</a:t>
                    </a:r>
                    <a:endParaRPr lang="en-US" sz="2400" dirty="0"/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5562600" y="4872335"/>
                    <a:ext cx="174381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/>
                      <a:t>20 km Belt</a:t>
                    </a:r>
                    <a:endParaRPr lang="en-US" sz="2400" dirty="0"/>
                  </a:p>
                </p:txBody>
              </p:sp>
            </p:grpSp>
          </p:grpSp>
          <p:sp>
            <p:nvSpPr>
              <p:cNvPr id="51" name="TextBox 50"/>
              <p:cNvSpPr txBox="1"/>
              <p:nvPr/>
            </p:nvSpPr>
            <p:spPr>
              <a:xfrm>
                <a:off x="3675062" y="533400"/>
                <a:ext cx="11255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336600"/>
                    </a:solidFill>
                  </a:rPr>
                  <a:t>sag</a:t>
                </a:r>
                <a:endParaRPr lang="en-US" sz="2400" b="1" dirty="0">
                  <a:solidFill>
                    <a:srgbClr val="336600"/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4953000" y="628471"/>
              <a:ext cx="26858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400" b="1" dirty="0" smtClean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Lemhi</a:t>
              </a:r>
              <a:r>
                <a:rPr lang="en-US" altLang="en-US" sz="2400" b="1" dirty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altLang="en-US" sz="2400" b="1" dirty="0" smtClean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Rift     </a:t>
              </a:r>
              <a:r>
                <a:rPr lang="en-US" altLang="en-US" sz="2400" b="1" dirty="0" err="1" smtClean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sed-accum</a:t>
              </a:r>
              <a:r>
                <a:rPr lang="en-US" altLang="en-US" sz="2400" b="1" dirty="0" smtClean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curve </a:t>
              </a:r>
            </a:p>
            <a:p>
              <a:r>
                <a:rPr lang="en-US" altLang="en-US" sz="2400" b="1" dirty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~</a:t>
              </a:r>
              <a:r>
                <a:rPr lang="en-US" altLang="en-US" sz="2400" b="1" dirty="0" smtClean="0">
                  <a:ln w="12700">
                    <a:noFill/>
                    <a:prstDash val="solid"/>
                  </a:ln>
                  <a:solidFill>
                    <a:srgbClr val="33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1450-1390 Ma</a:t>
              </a:r>
              <a:endParaRPr lang="en-US" sz="2400" b="1" dirty="0">
                <a:ln w="12700">
                  <a:noFill/>
                  <a:prstDash val="solid"/>
                </a:ln>
                <a:solidFill>
                  <a:srgbClr val="33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62600" y="2077832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Lemhi rift underwent rapid subsidence as subsidence slowed in the Belt basin.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99"/>
                </a:solidFill>
              </a:rPr>
              <a:t>Strata in the lower part of the Lemhi section resemble Belt rift-stage strata but are younger.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6480"/>
            <a:ext cx="4648200" cy="34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118739"/>
            <a:ext cx="464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Interlayered </a:t>
            </a:r>
            <a:r>
              <a:rPr lang="en-US" sz="2400" dirty="0" err="1" smtClean="0">
                <a:solidFill>
                  <a:srgbClr val="FFFF99"/>
                </a:solidFill>
              </a:rPr>
              <a:t>siltite</a:t>
            </a:r>
            <a:r>
              <a:rPr lang="en-US" sz="2400" dirty="0" smtClean="0">
                <a:solidFill>
                  <a:srgbClr val="FFFF99"/>
                </a:solidFill>
              </a:rPr>
              <a:t> and argillite of the banded </a:t>
            </a:r>
            <a:r>
              <a:rPr lang="en-US" sz="2400" dirty="0" err="1" smtClean="0">
                <a:solidFill>
                  <a:srgbClr val="FFFF99"/>
                </a:solidFill>
              </a:rPr>
              <a:t>siltite</a:t>
            </a:r>
            <a:r>
              <a:rPr lang="en-US" sz="2400" dirty="0" smtClean="0">
                <a:solidFill>
                  <a:srgbClr val="FFFF99"/>
                </a:solidFill>
              </a:rPr>
              <a:t> unit of the Lemhi Group host the Blackbird ore zones. 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Most 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obaltite ore is in </a:t>
            </a:r>
            <a:r>
              <a:rPr lang="en-US" sz="24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biotitite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(after argillite), but some is in </a:t>
            </a:r>
            <a:r>
              <a:rPr lang="en-US" sz="24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chloritic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quartzite (after </a:t>
            </a:r>
            <a:r>
              <a:rPr lang="en-US" sz="24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siltite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), and some is in </a:t>
            </a:r>
            <a:r>
              <a:rPr lang="en-US" sz="24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tourmalinite</a:t>
            </a:r>
            <a:r>
              <a:rPr lang="en-US" sz="24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  </a:t>
            </a:r>
            <a:endParaRPr lang="en-US" sz="24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0" y="3711476"/>
            <a:ext cx="4834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Indicators of stratigraphic tops and bottoms (such as scour troughs, graded bedding, and crinkle cracks) are commonly preserved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FF99"/>
                </a:solidFill>
              </a:rPr>
              <a:t>— except in hinge zones of tight folds.</a:t>
            </a:r>
            <a:endParaRPr lang="en-US" sz="2400" dirty="0">
              <a:solidFill>
                <a:srgbClr val="FFFF99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39"/>
            <a:ext cx="4495800" cy="34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05775" cy="5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486399"/>
            <a:ext cx="7000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Geologic map showing the Blackbird structural block in relation to its bounding thrust faults and the granite pluton of Big Deer Cr (dated 1.37 Ga). 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" y="0"/>
            <a:ext cx="5114925" cy="602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22" y="6030085"/>
            <a:ext cx="9129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                   geologic map, showing </a:t>
            </a:r>
            <a:r>
              <a:rPr lang="en-US" sz="2400" dirty="0" err="1" smtClean="0">
                <a:solidFill>
                  <a:srgbClr val="FFFF99"/>
                </a:solidFill>
              </a:rPr>
              <a:t>biotitite</a:t>
            </a:r>
            <a:r>
              <a:rPr lang="en-US" sz="2400" dirty="0" smtClean="0">
                <a:solidFill>
                  <a:srgbClr val="FFFF99"/>
                </a:solidFill>
              </a:rPr>
              <a:t> intervals, ore zones, dikes, the garnet zone, folds &amp; faults, AA’ &amp; BB’ </a:t>
            </a:r>
            <a:r>
              <a:rPr lang="en-US" sz="2400" dirty="0">
                <a:solidFill>
                  <a:srgbClr val="FFFF99"/>
                </a:solidFill>
              </a:rPr>
              <a:t>lines of </a:t>
            </a:r>
            <a:r>
              <a:rPr lang="en-US" sz="2400" dirty="0" smtClean="0">
                <a:solidFill>
                  <a:srgbClr val="FFFF99"/>
                </a:solidFill>
              </a:rPr>
              <a:t>section.</a:t>
            </a:r>
            <a:endParaRPr lang="en-US" sz="2400" dirty="0">
              <a:solidFill>
                <a:srgbClr val="FFFF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"/>
            <a:ext cx="45624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5102" y="5634335"/>
            <a:ext cx="380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Blackbird Mine Area</a:t>
            </a:r>
            <a:endParaRPr lang="en-US" sz="2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7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6" y="136700"/>
            <a:ext cx="8367074" cy="58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3238500"/>
            <a:ext cx="47148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Ore Types: </a:t>
            </a:r>
            <a:r>
              <a:rPr lang="en-US" sz="2400" dirty="0" err="1" smtClean="0">
                <a:solidFill>
                  <a:srgbClr val="FFFF99"/>
                </a:solidFill>
              </a:rPr>
              <a:t>Anastamosing</a:t>
            </a:r>
            <a:r>
              <a:rPr lang="en-US" sz="2400" dirty="0" smtClean="0">
                <a:solidFill>
                  <a:srgbClr val="FFFF99"/>
                </a:solidFill>
              </a:rPr>
              <a:t> cobaltite </a:t>
            </a:r>
            <a:r>
              <a:rPr lang="en-US" sz="2400" dirty="0" err="1" smtClean="0">
                <a:solidFill>
                  <a:srgbClr val="FFFF99"/>
                </a:solidFill>
              </a:rPr>
              <a:t>veinlets</a:t>
            </a:r>
            <a:r>
              <a:rPr lang="en-US" sz="2400" dirty="0" smtClean="0">
                <a:solidFill>
                  <a:srgbClr val="FFFF99"/>
                </a:solidFill>
              </a:rPr>
              <a:t> in a biotitic matrix with quartz </a:t>
            </a:r>
            <a:r>
              <a:rPr lang="en-US" sz="2400" dirty="0" err="1" smtClean="0">
                <a:solidFill>
                  <a:srgbClr val="FFFF99"/>
                </a:solidFill>
              </a:rPr>
              <a:t>clasts</a:t>
            </a:r>
            <a:r>
              <a:rPr lang="en-US" sz="2400" dirty="0" smtClean="0">
                <a:solidFill>
                  <a:srgbClr val="FFFF99"/>
                </a:solidFill>
              </a:rPr>
              <a:t> — relatively un-metamorphosed ore from the Merle zone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9624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</a:rPr>
              <a:t>Cobaltite replacement front in breccia with quartz </a:t>
            </a:r>
            <a:r>
              <a:rPr lang="en-US" sz="2400" dirty="0" err="1" smtClean="0">
                <a:solidFill>
                  <a:srgbClr val="FFFF99"/>
                </a:solidFill>
              </a:rPr>
              <a:t>clasts</a:t>
            </a:r>
            <a:r>
              <a:rPr lang="en-US" sz="2400" dirty="0" smtClean="0">
                <a:solidFill>
                  <a:srgbClr val="FFFF99"/>
                </a:solidFill>
              </a:rPr>
              <a:t> in a biotitic matrix (Chicago zone)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1923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is greenish black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rich in ferrous Fe and Cl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5505271"/>
            <a:ext cx="2509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Quartz &amp;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biotite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are interpreted as hydrothermal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kto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sk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k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kt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1167</Words>
  <Application>Microsoft Office PowerPoint</Application>
  <PresentationFormat>On-screen Show (4:3)</PresentationFormat>
  <Paragraphs>121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Desktop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Bookstrom, Arthur A.</dc:creator>
  <cp:lastModifiedBy>Bookstrom, Arthur A.</cp:lastModifiedBy>
  <cp:revision>110</cp:revision>
  <cp:lastPrinted>2014-05-27T17:32:59Z</cp:lastPrinted>
  <dcterms:created xsi:type="dcterms:W3CDTF">2014-05-13T18:26:10Z</dcterms:created>
  <dcterms:modified xsi:type="dcterms:W3CDTF">2014-06-13T17:33:18Z</dcterms:modified>
</cp:coreProperties>
</file>