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35E8-7DA5-40CA-878F-6EB8FB13F3C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50BB2-2B66-4796-ACA0-B5AB3B406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bio.nau.edu/~koerner/ast184l/park_guides/brycecyn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Hanksville Material </a:t>
            </a:r>
          </a:p>
          <a:p>
            <a:r>
              <a:rPr lang="en-US" baseline="0" dirty="0" smtClean="0"/>
              <a:t>2. HWY 12</a:t>
            </a:r>
          </a:p>
          <a:p>
            <a:r>
              <a:rPr lang="en-US" baseline="0" dirty="0" smtClean="0"/>
              <a:t>3. Left Hand Collet</a:t>
            </a:r>
          </a:p>
          <a:p>
            <a:r>
              <a:rPr lang="en-US" baseline="0" dirty="0" smtClean="0"/>
              <a:t>4. </a:t>
            </a:r>
            <a:r>
              <a:rPr lang="en-US" baseline="0" dirty="0" err="1" smtClean="0"/>
              <a:t>Bigwater</a:t>
            </a:r>
            <a:endParaRPr lang="en-US" baseline="0" dirty="0" smtClean="0"/>
          </a:p>
          <a:p>
            <a:r>
              <a:rPr lang="en-US" baseline="0" dirty="0" smtClean="0"/>
              <a:t>Clay dominated material, shallow shoreline of the WIS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0BB2-2B66-4796-ACA0-B5AB3B406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Tropic Shale unit in</a:t>
            </a:r>
            <a:r>
              <a:rPr lang="en-US" baseline="0" dirty="0" smtClean="0"/>
              <a:t> Southern Utah bordering the Escalante Grand Staircase National Monument.  Stratigraphic section from </a:t>
            </a:r>
            <a:r>
              <a:rPr lang="en-US" dirty="0" smtClean="0">
                <a:hlinkClick r:id="rId3"/>
              </a:rPr>
              <a:t>http://www.astrobio.nau.edu/~koerner/ast184l/park_guides/brycecyn.pdf</a:t>
            </a:r>
            <a:r>
              <a:rPr lang="en-US" dirty="0" smtClean="0"/>
              <a:t> and picture</a:t>
            </a:r>
            <a:r>
              <a:rPr lang="en-US" baseline="0" dirty="0" smtClean="0"/>
              <a:t> from my computer.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Cenomanian-Turonian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extinction event, anoxic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extinction.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2D54A-D32F-43FE-950D-1F1B43EA7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none" dirty="0" smtClean="0"/>
              <a:t>Used to model the expected frequency in the bulk samples from </a:t>
            </a:r>
            <a:r>
              <a:rPr lang="en-US" sz="2000" cap="none" dirty="0" err="1" smtClean="0"/>
              <a:t>Lefthand</a:t>
            </a:r>
            <a:r>
              <a:rPr lang="en-US" sz="2000" cap="none" dirty="0" smtClean="0"/>
              <a:t> Collet, HWY 12 and </a:t>
            </a:r>
            <a:r>
              <a:rPr lang="en-US" sz="2000" cap="none" dirty="0" err="1" smtClean="0"/>
              <a:t>Bigwater</a:t>
            </a:r>
            <a:r>
              <a:rPr lang="en-US" sz="2000" cap="none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50BB2-2B66-4796-ACA0-B5AB3B406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3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3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525BD6-391F-4962-B0EE-D9BD5DDFD568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9A899A-750D-4E85-9745-330C9959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169" y="1119115"/>
            <a:ext cx="8435662" cy="2368911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Paradox of drilled devil’s toenails: taphonomic mixing obscures Cretaceous drilling predation in Utah oysters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677472"/>
          </a:xfrm>
        </p:spPr>
        <p:txBody>
          <a:bodyPr>
            <a:normAutofit fontScale="25000" lnSpcReduction="20000"/>
          </a:bodyPr>
          <a:lstStyle/>
          <a:p>
            <a:r>
              <a:rPr lang="en-US" sz="11200" cap="none" dirty="0">
                <a:solidFill>
                  <a:schemeClr val="tx1"/>
                </a:solidFill>
              </a:rPr>
              <a:t>Ashley Ferguson</a:t>
            </a:r>
          </a:p>
          <a:p>
            <a:r>
              <a:rPr lang="en-US" sz="11200" cap="none" dirty="0">
                <a:solidFill>
                  <a:schemeClr val="tx1"/>
                </a:solidFill>
              </a:rPr>
              <a:t>Leif Tapanila</a:t>
            </a:r>
          </a:p>
          <a:p>
            <a:r>
              <a:rPr lang="en-US" sz="11200" cap="none" dirty="0">
                <a:solidFill>
                  <a:schemeClr val="tx1"/>
                </a:solidFill>
              </a:rPr>
              <a:t>Idaho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304619"/>
            <a:ext cx="7773338" cy="1596177"/>
          </a:xfrm>
        </p:spPr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97" t="1072" r="2806" b="3811"/>
          <a:stretch/>
        </p:blipFill>
        <p:spPr>
          <a:xfrm>
            <a:off x="440954" y="1900796"/>
            <a:ext cx="8262094" cy="444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dirty="0" err="1" smtClean="0"/>
              <a:t>Taphonomy</a:t>
            </a:r>
            <a:r>
              <a:rPr lang="en-US" dirty="0" smtClean="0"/>
              <a:t>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19869"/>
            <a:ext cx="7772870" cy="4838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cap="none" dirty="0" smtClean="0"/>
              <a:t>Fragmentation	</a:t>
            </a:r>
            <a:r>
              <a:rPr lang="en-US" cap="none" dirty="0" smtClean="0"/>
              <a:t>	</a:t>
            </a:r>
            <a:r>
              <a:rPr lang="en-US" sz="2400" cap="none" dirty="0" smtClean="0"/>
              <a:t>Drilling</a:t>
            </a:r>
          </a:p>
          <a:p>
            <a:endParaRPr lang="en-US" sz="2400" cap="none" dirty="0" smtClean="0"/>
          </a:p>
          <a:p>
            <a:endParaRPr lang="en-US" sz="2400" cap="none" dirty="0"/>
          </a:p>
          <a:p>
            <a:endParaRPr lang="en-US" sz="2400" cap="none" dirty="0" smtClean="0"/>
          </a:p>
          <a:p>
            <a:r>
              <a:rPr lang="en-US" sz="2400" cap="none" dirty="0" smtClean="0"/>
              <a:t>Not because of taphonomic loss but…</a:t>
            </a:r>
          </a:p>
          <a:p>
            <a:pPr marL="0" indent="0" algn="ctr">
              <a:buNone/>
            </a:pPr>
            <a:r>
              <a:rPr lang="en-US" sz="2400" cap="none" dirty="0" smtClean="0"/>
              <a:t>MIXED SHELL POPULATIONS!</a:t>
            </a:r>
          </a:p>
          <a:p>
            <a:r>
              <a:rPr lang="en-US" sz="2400" cap="none" dirty="0" smtClean="0"/>
              <a:t>Spatial mixing of low to high predated shells.</a:t>
            </a:r>
            <a:endParaRPr lang="en-US" cap="none" dirty="0" smtClean="0"/>
          </a:p>
        </p:txBody>
      </p:sp>
      <p:sp>
        <p:nvSpPr>
          <p:cNvPr id="5" name="Down Arrow 4"/>
          <p:cNvSpPr/>
          <p:nvPr/>
        </p:nvSpPr>
        <p:spPr>
          <a:xfrm rot="10800000">
            <a:off x="1679503" y="1975750"/>
            <a:ext cx="464024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65439" y="1975750"/>
            <a:ext cx="464024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/>
          <a:srcRect l="76515" t="6143" r="5044" b="67753"/>
          <a:stretch/>
        </p:blipFill>
        <p:spPr>
          <a:xfrm>
            <a:off x="2143527" y="2589899"/>
            <a:ext cx="1514644" cy="1610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77" t="29297" r="46908" b="42987"/>
          <a:stretch/>
        </p:blipFill>
        <p:spPr>
          <a:xfrm>
            <a:off x="4622082" y="2634018"/>
            <a:ext cx="2872207" cy="1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Culprit?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29" y="1987483"/>
            <a:ext cx="7772870" cy="3424107"/>
          </a:xfrm>
        </p:spPr>
        <p:txBody>
          <a:bodyPr/>
          <a:lstStyle/>
          <a:p>
            <a:r>
              <a:rPr lang="en-US" cap="none" dirty="0" smtClean="0"/>
              <a:t>The only known body fossil record of predatory snails in WIS are </a:t>
            </a:r>
            <a:r>
              <a:rPr lang="en-US" cap="none" dirty="0" err="1" smtClean="0"/>
              <a:t>naticids</a:t>
            </a:r>
            <a:r>
              <a:rPr lang="en-US" cap="none" dirty="0" smtClean="0"/>
              <a:t>, such as </a:t>
            </a:r>
            <a:r>
              <a:rPr lang="en-US" i="1" cap="none" dirty="0" err="1" smtClean="0"/>
              <a:t>Euspira</a:t>
            </a:r>
            <a:r>
              <a:rPr lang="en-US" i="1" cap="none" dirty="0" smtClean="0"/>
              <a:t> </a:t>
            </a:r>
            <a:r>
              <a:rPr lang="en-US" cap="none" dirty="0" smtClean="0"/>
              <a:t>(Kirkland, 2005).</a:t>
            </a:r>
          </a:p>
          <a:p>
            <a:pPr lvl="1"/>
            <a:r>
              <a:rPr lang="en-US" cap="none" dirty="0" smtClean="0"/>
              <a:t>Do not co-occur with </a:t>
            </a:r>
            <a:r>
              <a:rPr lang="en-US" i="1" cap="none" dirty="0" err="1" smtClean="0"/>
              <a:t>Pycnodonte</a:t>
            </a:r>
            <a:r>
              <a:rPr lang="en-US" cap="none" dirty="0" smtClean="0"/>
              <a:t> (</a:t>
            </a:r>
            <a:r>
              <a:rPr lang="en-US" cap="none" dirty="0" err="1" smtClean="0"/>
              <a:t>taphonomically</a:t>
            </a:r>
            <a:r>
              <a:rPr lang="en-US" cap="none" dirty="0" smtClean="0"/>
              <a:t>) but are contemporaneous in Tropic/Mancos Shale</a:t>
            </a:r>
            <a:endParaRPr lang="en-US" cap="none" dirty="0"/>
          </a:p>
        </p:txBody>
      </p:sp>
      <p:sp>
        <p:nvSpPr>
          <p:cNvPr id="6" name="Rectangle 5"/>
          <p:cNvSpPr/>
          <p:nvPr/>
        </p:nvSpPr>
        <p:spPr>
          <a:xfrm flipV="1">
            <a:off x="4043194" y="6335384"/>
            <a:ext cx="13007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362" y="3628973"/>
            <a:ext cx="3436803" cy="2359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3787" y="5988911"/>
            <a:ext cx="83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900" y="2367093"/>
            <a:ext cx="3835020" cy="417018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Complete shells offer more accurate % of predation.</a:t>
            </a:r>
          </a:p>
          <a:p>
            <a:pPr lvl="1"/>
            <a:r>
              <a:rPr lang="en-US" cap="none" dirty="0" smtClean="0"/>
              <a:t>Diluted by fragmentation.</a:t>
            </a:r>
          </a:p>
          <a:p>
            <a:r>
              <a:rPr lang="en-US" cap="none" dirty="0" err="1" smtClean="0"/>
              <a:t>Cenomanian</a:t>
            </a:r>
            <a:r>
              <a:rPr lang="en-US" cap="none" dirty="0" smtClean="0"/>
              <a:t> is early in the history of naticid drilling behavior</a:t>
            </a:r>
          </a:p>
          <a:p>
            <a:pPr lvl="1"/>
            <a:r>
              <a:rPr lang="en-US" cap="none" dirty="0" smtClean="0"/>
              <a:t>5% is low predation pressure compared to Late Cretaceous (10-15%)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376" t="20337" r="2453" b="42530"/>
          <a:stretch/>
        </p:blipFill>
        <p:spPr>
          <a:xfrm>
            <a:off x="4367284" y="2388358"/>
            <a:ext cx="4490113" cy="38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2501" y="1800712"/>
            <a:ext cx="4305633" cy="3424107"/>
          </a:xfrm>
        </p:spPr>
        <p:txBody>
          <a:bodyPr/>
          <a:lstStyle/>
          <a:p>
            <a:r>
              <a:rPr lang="en-US" cap="none" dirty="0" smtClean="0"/>
              <a:t>Grand Staircase Escalante-National Monument (GSENM)</a:t>
            </a:r>
          </a:p>
          <a:p>
            <a:r>
              <a:rPr lang="en-US" cap="none" dirty="0" smtClean="0"/>
              <a:t>Alan Titus BLM</a:t>
            </a:r>
          </a:p>
          <a:p>
            <a:r>
              <a:rPr lang="en-US" cap="none" dirty="0" smtClean="0"/>
              <a:t>Dr. Eric Roberts, James Cook University</a:t>
            </a:r>
            <a:endParaRPr lang="en-US" cap="none" dirty="0"/>
          </a:p>
        </p:txBody>
      </p:sp>
      <p:pic>
        <p:nvPicPr>
          <p:cNvPr id="1034" name="Picture 10" descr="http://dreamlandtoursnet.startlogic.com/wp-content/uploads/2011/05/BLM-TRANSPARENT-BAGND-EMBLE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92" y="3975634"/>
            <a:ext cx="3286165" cy="28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43" y="1733265"/>
            <a:ext cx="4103427" cy="3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08" y="316868"/>
            <a:ext cx="7773338" cy="852568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Pycnodonte</a:t>
            </a:r>
            <a:r>
              <a:rPr lang="en-US" i="1" dirty="0" smtClean="0"/>
              <a:t> </a:t>
            </a:r>
            <a:r>
              <a:rPr lang="en-US" i="1" dirty="0" err="1" smtClean="0"/>
              <a:t>Newberryi</a:t>
            </a:r>
            <a:r>
              <a:rPr lang="en-US" i="1" dirty="0" smtClean="0"/>
              <a:t> </a:t>
            </a:r>
            <a:r>
              <a:rPr lang="en-US" dirty="0" smtClean="0"/>
              <a:t>oysters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486" y="1528071"/>
            <a:ext cx="6829513" cy="3424107"/>
          </a:xfrm>
        </p:spPr>
        <p:txBody>
          <a:bodyPr/>
          <a:lstStyle/>
          <a:p>
            <a:r>
              <a:rPr lang="en-US" cap="none" dirty="0" smtClean="0"/>
              <a:t>“Devil’s toenails”</a:t>
            </a:r>
          </a:p>
          <a:p>
            <a:pPr lvl="1"/>
            <a:r>
              <a:rPr lang="en-US" cap="none" dirty="0" smtClean="0"/>
              <a:t>Large convex left valve</a:t>
            </a:r>
          </a:p>
          <a:p>
            <a:pPr lvl="2"/>
            <a:r>
              <a:rPr lang="en-US" cap="none" dirty="0" smtClean="0"/>
              <a:t>Thick toward the umbo</a:t>
            </a:r>
          </a:p>
          <a:p>
            <a:pPr lvl="1"/>
            <a:r>
              <a:rPr lang="en-US" cap="none" dirty="0" smtClean="0"/>
              <a:t>Flat right valve</a:t>
            </a:r>
          </a:p>
          <a:p>
            <a:pPr lvl="2"/>
            <a:r>
              <a:rPr lang="en-US" cap="none" dirty="0" smtClean="0"/>
              <a:t>“Toilet seat”</a:t>
            </a:r>
          </a:p>
          <a:p>
            <a:pPr lvl="2"/>
            <a:r>
              <a:rPr lang="en-US" cap="none" dirty="0" smtClean="0"/>
              <a:t>Spirals from anterior end outward</a:t>
            </a:r>
          </a:p>
          <a:p>
            <a:pPr lvl="1"/>
            <a:r>
              <a:rPr lang="en-US" cap="none" dirty="0" smtClean="0"/>
              <a:t>Animal sits recumbent in sediment with larger left valve down.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26" b="74214" l="36019" r="72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4053" r="23446" b="20213"/>
          <a:stretch/>
        </p:blipFill>
        <p:spPr>
          <a:xfrm>
            <a:off x="6440065" y="1191341"/>
            <a:ext cx="1816925" cy="16862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1623" y="2652080"/>
            <a:ext cx="37688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338" b="82455" l="32454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29448" r="25306" b="11656"/>
          <a:stretch/>
        </p:blipFill>
        <p:spPr>
          <a:xfrm>
            <a:off x="4243187" y="1191341"/>
            <a:ext cx="1816925" cy="17100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95" b="72758" l="29832" r="672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58" t="22737" r="28105" b="21684"/>
          <a:stretch/>
        </p:blipFill>
        <p:spPr>
          <a:xfrm>
            <a:off x="6520957" y="3216657"/>
            <a:ext cx="1757548" cy="15675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9" b="89668" l="2632" r="94737">
                        <a14:foregroundMark x1="5808" y1="75092" x2="11071" y2="59594"/>
                        <a14:foregroundMark x1="93648" y1="47786" x2="86025" y2="65498"/>
                        <a14:foregroundMark x1="3176" y1="54059" x2="7078" y2="54059"/>
                        <a14:foregroundMark x1="2632" y1="59225" x2="2632" y2="63100"/>
                        <a14:foregroundMark x1="5626" y1="48155" x2="7623" y2="43911"/>
                        <a14:foregroundMark x1="11797" y1="35609" x2="19964" y2="19188"/>
                        <a14:foregroundMark x1="90653" y1="30258" x2="92468" y2="26568"/>
                        <a14:backgroundMark x1="3811" y1="53137" x2="4628" y2="52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84" y="4170480"/>
            <a:ext cx="5172276" cy="2543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8956" y="1053357"/>
            <a:ext cx="794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Left Valve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04999" y="2760047"/>
            <a:ext cx="861464" cy="3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Dorsal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1863" y="2760047"/>
            <a:ext cx="92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Ventral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2683" y="4714301"/>
            <a:ext cx="996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Valve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75254" y="5906732"/>
            <a:ext cx="3659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Pycnodonte</a:t>
            </a:r>
            <a:r>
              <a:rPr lang="en-US" sz="1400" dirty="0" smtClean="0"/>
              <a:t> life position on sea floor</a:t>
            </a:r>
            <a:r>
              <a:rPr lang="en-US" sz="1200" dirty="0" smtClean="0"/>
              <a:t>.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66463" y="2719675"/>
            <a:ext cx="828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5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68142"/>
            <a:ext cx="8680361" cy="1596177"/>
          </a:xfrm>
        </p:spPr>
        <p:txBody>
          <a:bodyPr/>
          <a:lstStyle/>
          <a:p>
            <a:r>
              <a:rPr lang="en-US" dirty="0" smtClean="0"/>
              <a:t>The Great </a:t>
            </a:r>
            <a:r>
              <a:rPr lang="en-US" i="1" dirty="0" smtClean="0"/>
              <a:t>Pycnodonte</a:t>
            </a:r>
            <a:r>
              <a:rPr lang="en-US" dirty="0" smtClean="0"/>
              <a:t> Cemetery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3183" y="1764319"/>
            <a:ext cx="4366508" cy="4045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3" y="2210938"/>
            <a:ext cx="4207371" cy="31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18" y="5599"/>
            <a:ext cx="7009182" cy="1171428"/>
          </a:xfrm>
        </p:spPr>
        <p:txBody>
          <a:bodyPr/>
          <a:lstStyle/>
          <a:p>
            <a:r>
              <a:rPr lang="en-US" dirty="0" smtClean="0"/>
              <a:t>Stratigraphy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2" b="37467"/>
          <a:stretch/>
        </p:blipFill>
        <p:spPr>
          <a:xfrm>
            <a:off x="2134818" y="1368080"/>
            <a:ext cx="6857702" cy="277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442" t="3768" r="9183" b="23503"/>
          <a:stretch/>
        </p:blipFill>
        <p:spPr>
          <a:xfrm>
            <a:off x="73564" y="190006"/>
            <a:ext cx="1983588" cy="5729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4818" y="2099355"/>
            <a:ext cx="1419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Straight Cliffs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044" y="3171426"/>
            <a:ext cx="160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Tropic Shale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2244" y="4458603"/>
            <a:ext cx="6762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Greenhorn </a:t>
            </a:r>
            <a:r>
              <a:rPr lang="en-US" dirty="0" err="1" smtClean="0"/>
              <a:t>Cyclothem</a:t>
            </a:r>
            <a:r>
              <a:rPr lang="en-US" dirty="0"/>
              <a:t> </a:t>
            </a:r>
            <a:r>
              <a:rPr lang="en-US" dirty="0" smtClean="0"/>
              <a:t>of the Western Interior Seaway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Tropic Shale/Mancos.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Precedes </a:t>
            </a:r>
            <a:r>
              <a:rPr lang="en-US" dirty="0" err="1" smtClean="0"/>
              <a:t>Cenomanian-Turonian</a:t>
            </a:r>
            <a:r>
              <a:rPr lang="en-US" dirty="0" smtClean="0"/>
              <a:t> extinction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localities, triplicate, 1sq m bulk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N=4,822 specimens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3328" y="3540758"/>
            <a:ext cx="145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Dakota Formation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4860" y="1824297"/>
            <a:ext cx="1549958" cy="60832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4860" y="3580266"/>
            <a:ext cx="1549958" cy="56527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9397" y="2933205"/>
            <a:ext cx="451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893" y="316173"/>
            <a:ext cx="3736544" cy="968991"/>
          </a:xfrm>
        </p:spPr>
        <p:txBody>
          <a:bodyPr/>
          <a:lstStyle/>
          <a:p>
            <a:r>
              <a:rPr lang="en-US" dirty="0" smtClean="0"/>
              <a:t>Taphonomy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5"/>
          </p:nvPr>
        </p:nvSpPr>
        <p:spPr>
          <a:xfrm>
            <a:off x="-177208" y="1670084"/>
            <a:ext cx="3384690" cy="43746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Left valves dominate N = 89%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cap="none" dirty="0"/>
              <a:t>Individual localities range from 80-100%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cap="none" dirty="0"/>
              <a:t>BW U1 is an exception with up to 70% right valves.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Most specimens </a:t>
            </a:r>
            <a:r>
              <a:rPr lang="en-US" cap="none" dirty="0" smtClean="0"/>
              <a:t>are in the </a:t>
            </a:r>
            <a:r>
              <a:rPr lang="en-US" cap="none" dirty="0"/>
              <a:t>~50%  </a:t>
            </a:r>
            <a:r>
              <a:rPr lang="en-US" cap="none" dirty="0" smtClean="0"/>
              <a:t>fragmentation class</a:t>
            </a:r>
            <a:r>
              <a:rPr lang="en-US" cap="none" dirty="0" smtClean="0"/>
              <a:t>.</a:t>
            </a:r>
            <a:endParaRPr lang="en-US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Post-mortem </a:t>
            </a:r>
            <a:r>
              <a:rPr lang="en-US" i="1" cap="none" dirty="0"/>
              <a:t>Entobia</a:t>
            </a:r>
            <a:r>
              <a:rPr lang="en-US" cap="none" dirty="0"/>
              <a:t> and </a:t>
            </a:r>
            <a:r>
              <a:rPr lang="en-US" i="1" cap="none" dirty="0" err="1"/>
              <a:t>Caulostrepsis</a:t>
            </a:r>
            <a:r>
              <a:rPr lang="en-US" cap="none" dirty="0"/>
              <a:t> drillings affect ~14% of the assemblage.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cap="none" dirty="0"/>
              <a:t>Oichnus</a:t>
            </a:r>
            <a:r>
              <a:rPr lang="en-US" cap="none" dirty="0"/>
              <a:t> borings affect 1-4.2% of </a:t>
            </a:r>
            <a:r>
              <a:rPr lang="en-US" i="1" cap="none" dirty="0"/>
              <a:t>Pycnodonte</a:t>
            </a:r>
            <a:r>
              <a:rPr lang="en-US" cap="none" dirty="0"/>
              <a:t> shells on average.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cap="none" dirty="0"/>
              <a:t>Only two drilled right valves found.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rcRect l="4066" t="4901" r="5044" b="8007"/>
          <a:stretch/>
        </p:blipFill>
        <p:spPr>
          <a:xfrm>
            <a:off x="3207482" y="1528548"/>
            <a:ext cx="5936518" cy="42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448" y="154494"/>
            <a:ext cx="5742763" cy="1006680"/>
          </a:xfrm>
        </p:spPr>
        <p:txBody>
          <a:bodyPr/>
          <a:lstStyle/>
          <a:p>
            <a:r>
              <a:rPr lang="en-US" i="1" dirty="0" smtClean="0"/>
              <a:t>Oichnus</a:t>
            </a:r>
            <a:r>
              <a:rPr lang="en-US" dirty="0" smtClean="0"/>
              <a:t> morphology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86400" y="1647825"/>
            <a:ext cx="3562066" cy="501671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Straight parallel margins.</a:t>
            </a:r>
          </a:p>
          <a:p>
            <a:r>
              <a:rPr lang="en-US" cap="none" dirty="0" smtClean="0"/>
              <a:t>Circular and penetrate perpendicular to shell surface.</a:t>
            </a:r>
          </a:p>
          <a:p>
            <a:r>
              <a:rPr lang="en-US" cap="none" dirty="0" smtClean="0"/>
              <a:t>Range in diameter from 0.62–4.5 mm.</a:t>
            </a:r>
          </a:p>
          <a:p>
            <a:r>
              <a:rPr lang="en-US" cap="none" dirty="0"/>
              <a:t>Slight taper from outside to inside of shell</a:t>
            </a:r>
            <a:r>
              <a:rPr lang="en-US" cap="none" dirty="0" smtClean="0"/>
              <a:t>.</a:t>
            </a:r>
          </a:p>
          <a:p>
            <a:r>
              <a:rPr lang="en-US" cap="none" dirty="0"/>
              <a:t>Marginal boss</a:t>
            </a:r>
            <a:r>
              <a:rPr lang="en-US" cap="none" dirty="0" smtClean="0"/>
              <a:t>.</a:t>
            </a:r>
          </a:p>
          <a:p>
            <a:r>
              <a:rPr lang="en-US" cap="none" dirty="0" smtClean="0"/>
              <a:t>Animal carves terrace-like structures.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" t="1828" r="2453" b="2559"/>
          <a:stretch/>
        </p:blipFill>
        <p:spPr>
          <a:xfrm>
            <a:off x="0" y="1161174"/>
            <a:ext cx="5511651" cy="56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81790"/>
            <a:ext cx="7773338" cy="1596177"/>
          </a:xfrm>
        </p:spPr>
        <p:txBody>
          <a:bodyPr/>
          <a:lstStyle/>
          <a:p>
            <a:r>
              <a:rPr lang="en-US" dirty="0" smtClean="0"/>
              <a:t>Fragmentation Relative to </a:t>
            </a:r>
            <a:r>
              <a:rPr lang="en-US" i="1" dirty="0" smtClean="0"/>
              <a:t>Oichnus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49" t="4212" r="5281" b="7705"/>
          <a:stretch/>
        </p:blipFill>
        <p:spPr>
          <a:xfrm>
            <a:off x="685332" y="1455370"/>
            <a:ext cx="7700580" cy="54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58" y="387559"/>
            <a:ext cx="7773338" cy="1004512"/>
          </a:xfrm>
        </p:spPr>
        <p:txBody>
          <a:bodyPr/>
          <a:lstStyle/>
          <a:p>
            <a:r>
              <a:rPr lang="en-US" dirty="0" smtClean="0"/>
              <a:t>Drill Hole Measurements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860906"/>
            <a:ext cx="3736013" cy="4997094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800" cap="none" dirty="0" smtClean="0"/>
              <a:t>Sector maps</a:t>
            </a:r>
          </a:p>
          <a:p>
            <a:pPr marL="742950" lvl="1" indent="-285750"/>
            <a:r>
              <a:rPr lang="en-US" sz="2400" cap="none" dirty="0" smtClean="0"/>
              <a:t>Drilling is concentrated at umbo of LV (60%).</a:t>
            </a:r>
          </a:p>
          <a:p>
            <a:pPr marL="1200150" lvl="2" indent="-285750"/>
            <a:r>
              <a:rPr lang="en-US" sz="2000" cap="none" dirty="0"/>
              <a:t>T</a:t>
            </a:r>
            <a:r>
              <a:rPr lang="en-US" sz="2000" cap="none" dirty="0" smtClean="0"/>
              <a:t>hickest part of shell.</a:t>
            </a:r>
          </a:p>
          <a:p>
            <a:pPr marL="1200150" lvl="2" indent="-285750"/>
            <a:r>
              <a:rPr lang="en-US" sz="2000" cap="none" dirty="0" smtClean="0"/>
              <a:t>Corresponds to 50% fragmentation class.</a:t>
            </a:r>
          </a:p>
          <a:p>
            <a:pPr marL="1200150" lvl="2" indent="-285750"/>
            <a:r>
              <a:rPr lang="en-US" sz="2000" cap="none" dirty="0" smtClean="0"/>
              <a:t>Bulk samples match the pattern shown by the selectively chosen Hanksville collection.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15" t="2034" r="1789" b="2368"/>
          <a:stretch/>
        </p:blipFill>
        <p:spPr>
          <a:xfrm>
            <a:off x="3736013" y="1392071"/>
            <a:ext cx="5293046" cy="53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80" y="359210"/>
            <a:ext cx="7773338" cy="1596177"/>
          </a:xfrm>
        </p:spPr>
        <p:txBody>
          <a:bodyPr/>
          <a:lstStyle/>
          <a:p>
            <a:r>
              <a:rPr lang="en-US" dirty="0" smtClean="0"/>
              <a:t>The Paradox between Drilling Frequency and 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48367" y="2333767"/>
            <a:ext cx="4295633" cy="3957851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60% of drilled specimens </a:t>
            </a:r>
            <a:r>
              <a:rPr lang="en-US" i="1" cap="none" dirty="0" smtClean="0"/>
              <a:t>should</a:t>
            </a:r>
            <a:r>
              <a:rPr lang="en-US" cap="none" dirty="0" smtClean="0"/>
              <a:t>  appear in the 50% fragmentation class.</a:t>
            </a:r>
          </a:p>
          <a:p>
            <a:pPr lvl="1"/>
            <a:r>
              <a:rPr lang="en-US" cap="none" dirty="0" smtClean="0"/>
              <a:t>Observed decline in boring frequency for smaller fragments is counterintuitive.</a:t>
            </a:r>
          </a:p>
          <a:p>
            <a:pPr lvl="1"/>
            <a:r>
              <a:rPr lang="en-US" cap="none" dirty="0" smtClean="0"/>
              <a:t>Majority of </a:t>
            </a:r>
            <a:r>
              <a:rPr lang="en-US" cap="none" dirty="0" err="1" smtClean="0"/>
              <a:t>drillholes</a:t>
            </a:r>
            <a:r>
              <a:rPr lang="en-US" cap="none" dirty="0" smtClean="0"/>
              <a:t> in complete specimens are found in the </a:t>
            </a:r>
            <a:r>
              <a:rPr lang="en-US" cap="none" dirty="0" err="1" smtClean="0"/>
              <a:t>umbonal</a:t>
            </a:r>
            <a:r>
              <a:rPr lang="en-US" cap="none" dirty="0" smtClean="0"/>
              <a:t> part of the shell, which is not subject to fragmentation.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0" t="3782" r="3001" b="4209"/>
          <a:stretch/>
        </p:blipFill>
        <p:spPr>
          <a:xfrm>
            <a:off x="-7226" y="2429301"/>
            <a:ext cx="4893928" cy="34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2960</TotalTime>
  <Words>512</Words>
  <Application>Microsoft Office PowerPoint</Application>
  <PresentationFormat>On-screen Show (4:3)</PresentationFormat>
  <Paragraphs>87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Paradox of drilled devil’s toenails: taphonomic mixing obscures Cretaceous drilling predation in Utah oysters</vt:lpstr>
      <vt:lpstr>Pycnodonte Newberryi oysters</vt:lpstr>
      <vt:lpstr>The Great Pycnodonte Cemetery</vt:lpstr>
      <vt:lpstr>Stratigraphy</vt:lpstr>
      <vt:lpstr>Taphonomy</vt:lpstr>
      <vt:lpstr>Oichnus morphology</vt:lpstr>
      <vt:lpstr>Fragmentation Relative to Oichnus</vt:lpstr>
      <vt:lpstr>Drill Hole Measurements</vt:lpstr>
      <vt:lpstr>The Paradox between Drilling Frequency and Fragmentation</vt:lpstr>
      <vt:lpstr>The model</vt:lpstr>
      <vt:lpstr>What does the Taphonomy Say?</vt:lpstr>
      <vt:lpstr>Who is the Culprit?</vt:lpstr>
      <vt:lpstr>And what else?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predation of oyster beds in the Cretaceous Western Interior Seaway, Utah</dc:title>
  <dc:creator>Ashley Ferguson</dc:creator>
  <cp:lastModifiedBy>Ashley Ferguson</cp:lastModifiedBy>
  <cp:revision>27</cp:revision>
  <dcterms:created xsi:type="dcterms:W3CDTF">2014-05-13T18:26:34Z</dcterms:created>
  <dcterms:modified xsi:type="dcterms:W3CDTF">2014-05-17T05:49:37Z</dcterms:modified>
</cp:coreProperties>
</file>