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61" r:id="rId3"/>
    <p:sldId id="266" r:id="rId4"/>
    <p:sldId id="274" r:id="rId5"/>
    <p:sldId id="281" r:id="rId6"/>
    <p:sldId id="264" r:id="rId7"/>
    <p:sldId id="263" r:id="rId8"/>
    <p:sldId id="272" r:id="rId9"/>
    <p:sldId id="267" r:id="rId10"/>
    <p:sldId id="273" r:id="rId11"/>
    <p:sldId id="269" r:id="rId12"/>
    <p:sldId id="265" r:id="rId13"/>
    <p:sldId id="279" r:id="rId14"/>
    <p:sldId id="288" r:id="rId15"/>
    <p:sldId id="283" r:id="rId16"/>
    <p:sldId id="286" r:id="rId17"/>
    <p:sldId id="280" r:id="rId18"/>
    <p:sldId id="285" r:id="rId19"/>
    <p:sldId id="28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CCFF99"/>
    <a:srgbClr val="99FF99"/>
    <a:srgbClr val="FF7C8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955C5C-16C6-4380-8F91-2EA85DF2EC46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BB8E89-A31B-4B7F-BCBE-A7DDC19A6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B8E89-A31B-4B7F-BCBE-A7DDC19A66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3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2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7DD9-21B7-483E-B26A-CEA221B6E8F5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CFC6-A4C3-4ABD-9906-7CA79CFF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" y="990600"/>
            <a:ext cx="923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Geologic Map of the Blackbird Co-Cu Mine Area, </a:t>
            </a:r>
          </a:p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East-Central Idaho — </a:t>
            </a:r>
            <a:r>
              <a:rPr lang="en-US" sz="3200" dirty="0" err="1" smtClean="0">
                <a:solidFill>
                  <a:srgbClr val="FFFF99"/>
                </a:solidFill>
              </a:rPr>
              <a:t>Metasedimentary</a:t>
            </a:r>
            <a:r>
              <a:rPr lang="en-US" sz="3200" dirty="0" smtClean="0">
                <a:solidFill>
                  <a:srgbClr val="FFFF99"/>
                </a:solidFill>
              </a:rPr>
              <a:t> Strata, </a:t>
            </a:r>
          </a:p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Ore </a:t>
            </a:r>
            <a:r>
              <a:rPr lang="en-US" sz="3200" dirty="0">
                <a:solidFill>
                  <a:srgbClr val="FFFF99"/>
                </a:solidFill>
              </a:rPr>
              <a:t>Types, </a:t>
            </a:r>
            <a:r>
              <a:rPr lang="en-US" sz="3200" dirty="0" smtClean="0">
                <a:solidFill>
                  <a:srgbClr val="FFFF99"/>
                </a:solidFill>
              </a:rPr>
              <a:t>Folds, Dikes, and Metamorphic Overprint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127" y="3161717"/>
            <a:ext cx="532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Art </a:t>
            </a:r>
            <a:r>
              <a:rPr lang="en-US" sz="2400" dirty="0" err="1" smtClean="0">
                <a:solidFill>
                  <a:srgbClr val="FFFF99"/>
                </a:solidFill>
              </a:rPr>
              <a:t>Bookstrom</a:t>
            </a:r>
            <a:r>
              <a:rPr lang="en-US" sz="2400" dirty="0" smtClean="0">
                <a:solidFill>
                  <a:srgbClr val="FFFF99"/>
                </a:solidFill>
              </a:rPr>
              <a:t>, Steve Box, Pam Cossette, </a:t>
            </a:r>
          </a:p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Tom Frost, and Shane </a:t>
            </a:r>
            <a:r>
              <a:rPr lang="en-US" sz="2400" dirty="0" err="1" smtClean="0">
                <a:solidFill>
                  <a:srgbClr val="FFFF99"/>
                </a:solidFill>
              </a:rPr>
              <a:t>Kostka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" y="1"/>
            <a:ext cx="7012757" cy="60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3400" y="5813589"/>
            <a:ext cx="22860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54860">
            <a:off x="1354837" y="544745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6030972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CFFCC"/>
                </a:solidFill>
              </a:rPr>
              <a:t>Mafic dikes cut folded, foliated cobaltite-</a:t>
            </a:r>
            <a:r>
              <a:rPr lang="en-US" sz="2000" i="1" dirty="0" err="1" smtClean="0">
                <a:solidFill>
                  <a:srgbClr val="CCFFCC"/>
                </a:solidFill>
              </a:rPr>
              <a:t>biotite</a:t>
            </a:r>
            <a:r>
              <a:rPr lang="en-US" sz="2000" i="1" dirty="0" smtClean="0">
                <a:solidFill>
                  <a:srgbClr val="CCFFCC"/>
                </a:solidFill>
              </a:rPr>
              <a:t> ore. Dandy breccia</a:t>
            </a:r>
          </a:p>
          <a:p>
            <a:r>
              <a:rPr lang="en-US" sz="2000" i="1" dirty="0" smtClean="0">
                <a:solidFill>
                  <a:srgbClr val="CCFFCC"/>
                </a:solidFill>
              </a:rPr>
              <a:t>(yellow) and chalcopyrite veins cut cobaltite-</a:t>
            </a:r>
            <a:r>
              <a:rPr lang="en-US" sz="2000" i="1" dirty="0" err="1" smtClean="0">
                <a:solidFill>
                  <a:srgbClr val="CCFFCC"/>
                </a:solidFill>
              </a:rPr>
              <a:t>biotite</a:t>
            </a:r>
            <a:r>
              <a:rPr lang="en-US" sz="2000" i="1" dirty="0" smtClean="0">
                <a:solidFill>
                  <a:srgbClr val="CCFFCC"/>
                </a:solidFill>
              </a:rPr>
              <a:t> ore and mafic dikes.</a:t>
            </a:r>
            <a:endParaRPr lang="en-US" sz="2000" i="1" dirty="0">
              <a:solidFill>
                <a:srgbClr val="CCFF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7618" y="0"/>
            <a:ext cx="2221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</a:rPr>
              <a:t>Blackbird - </a:t>
            </a:r>
            <a:r>
              <a:rPr lang="en-US" sz="2200" dirty="0">
                <a:solidFill>
                  <a:srgbClr val="FFFF99"/>
                </a:solidFill>
              </a:rPr>
              <a:t>c</a:t>
            </a:r>
            <a:r>
              <a:rPr lang="en-US" sz="2200" dirty="0" smtClean="0">
                <a:solidFill>
                  <a:srgbClr val="FFFF99"/>
                </a:solidFill>
              </a:rPr>
              <a:t>entral mine area </a:t>
            </a:r>
            <a:r>
              <a:rPr lang="en-US" sz="2000" dirty="0" smtClean="0">
                <a:solidFill>
                  <a:srgbClr val="FFFF99"/>
                </a:solidFill>
              </a:rPr>
              <a:t>— close-up image, showing the Merle (M), Idaho (ID), Chicago (CH), Brown Bear (BB), and </a:t>
            </a:r>
            <a:r>
              <a:rPr lang="en-US" sz="2000" dirty="0" err="1" smtClean="0">
                <a:solidFill>
                  <a:srgbClr val="FFFF99"/>
                </a:solidFill>
              </a:rPr>
              <a:t>Blacktail</a:t>
            </a:r>
            <a:r>
              <a:rPr lang="en-US" sz="2000" dirty="0" smtClean="0">
                <a:solidFill>
                  <a:srgbClr val="FFFF99"/>
                </a:solidFill>
              </a:rPr>
              <a:t> (BT) ore zones. </a:t>
            </a:r>
            <a:endParaRPr lang="en-US" sz="2000" i="1" dirty="0">
              <a:solidFill>
                <a:srgbClr val="FFFF99"/>
              </a:solidFill>
            </a:endParaRPr>
          </a:p>
          <a:p>
            <a:r>
              <a:rPr lang="en-US" sz="2000" i="1" dirty="0" smtClean="0">
                <a:solidFill>
                  <a:srgbClr val="FFFF99"/>
                </a:solidFill>
              </a:rPr>
              <a:t>   Also shown are mafic dikes that cut previously folded cobaltite-</a:t>
            </a:r>
            <a:r>
              <a:rPr lang="en-US" sz="2000" i="1" dirty="0" err="1" smtClean="0">
                <a:solidFill>
                  <a:srgbClr val="FFFF99"/>
                </a:solidFill>
              </a:rPr>
              <a:t>biotite</a:t>
            </a:r>
            <a:r>
              <a:rPr lang="en-US" sz="2000" i="1" dirty="0" smtClean="0">
                <a:solidFill>
                  <a:srgbClr val="FFFF99"/>
                </a:solidFill>
              </a:rPr>
              <a:t> ore. </a:t>
            </a:r>
            <a:endParaRPr lang="en-US" sz="2000" i="1" dirty="0" smtClean="0">
              <a:solidFill>
                <a:srgbClr val="FFFF99"/>
              </a:solidFill>
            </a:endParaRPr>
          </a:p>
          <a:p>
            <a:r>
              <a:rPr lang="en-US" sz="2000" i="1" dirty="0">
                <a:solidFill>
                  <a:srgbClr val="FFFF99"/>
                </a:solidFill>
              </a:rPr>
              <a:t> </a:t>
            </a:r>
            <a:r>
              <a:rPr lang="en-US" sz="2000" i="1" dirty="0" smtClean="0">
                <a:solidFill>
                  <a:srgbClr val="FFFF99"/>
                </a:solidFill>
              </a:rPr>
              <a:t>  Except where faulted, the garnet zone grades down and SE into garnet-free rocks</a:t>
            </a:r>
            <a:endParaRPr lang="en-US" sz="2000" i="1" dirty="0" smtClean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733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ID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7971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CH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266" y="13716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BB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76" y="164068"/>
            <a:ext cx="4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BT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4384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2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0" y="-19050"/>
            <a:ext cx="671693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25223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Blackbird NW </a:t>
            </a:r>
            <a:r>
              <a:rPr lang="en-US" sz="2000" dirty="0" smtClean="0">
                <a:solidFill>
                  <a:srgbClr val="FFFF99"/>
                </a:solidFill>
              </a:rPr>
              <a:t>—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close-up image, showing NW ore zones: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Brown Bear (Bb), </a:t>
            </a:r>
            <a:r>
              <a:rPr lang="en-US" sz="2000" dirty="0" err="1" smtClean="0">
                <a:solidFill>
                  <a:srgbClr val="FFFF99"/>
                </a:solidFill>
              </a:rPr>
              <a:t>Blacktail</a:t>
            </a:r>
            <a:r>
              <a:rPr lang="en-US" sz="2000" dirty="0" smtClean="0">
                <a:solidFill>
                  <a:srgbClr val="FFFF99"/>
                </a:solidFill>
              </a:rPr>
              <a:t> (</a:t>
            </a:r>
            <a:r>
              <a:rPr lang="en-US" sz="2000" dirty="0" err="1" smtClean="0">
                <a:solidFill>
                  <a:srgbClr val="FFFF99"/>
                </a:solidFill>
              </a:rPr>
              <a:t>Bt</a:t>
            </a:r>
            <a:r>
              <a:rPr lang="en-US" sz="2000" dirty="0" smtClean="0">
                <a:solidFill>
                  <a:srgbClr val="FFFF99"/>
                </a:solidFill>
              </a:rPr>
              <a:t>),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Sunshine (SS), E. Sunshine (ES),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and Ram (RM). </a:t>
            </a:r>
          </a:p>
          <a:p>
            <a:r>
              <a:rPr lang="en-US" sz="2000" i="1" dirty="0">
                <a:solidFill>
                  <a:srgbClr val="FFFF99"/>
                </a:solidFill>
              </a:rPr>
              <a:t> </a:t>
            </a:r>
            <a:r>
              <a:rPr lang="en-US" sz="2000" i="1" dirty="0" smtClean="0">
                <a:solidFill>
                  <a:srgbClr val="FFFF99"/>
                </a:solidFill>
              </a:rPr>
              <a:t>  Also shown are axes </a:t>
            </a:r>
          </a:p>
          <a:p>
            <a:r>
              <a:rPr lang="en-US" sz="2000" i="1" dirty="0" smtClean="0">
                <a:solidFill>
                  <a:srgbClr val="FFFF99"/>
                </a:solidFill>
              </a:rPr>
              <a:t>of the north-plunging, </a:t>
            </a:r>
          </a:p>
          <a:p>
            <a:r>
              <a:rPr lang="en-US" sz="2000" i="1" dirty="0" smtClean="0">
                <a:solidFill>
                  <a:srgbClr val="FFFF99"/>
                </a:solidFill>
              </a:rPr>
              <a:t>Idaho syncline (Is), Calera anticline (Ca) &amp; Sunshine syncline (</a:t>
            </a:r>
            <a:r>
              <a:rPr lang="en-US" sz="2000" i="1" dirty="0" err="1" smtClean="0">
                <a:solidFill>
                  <a:srgbClr val="FFFF99"/>
                </a:solidFill>
              </a:rPr>
              <a:t>Ss</a:t>
            </a:r>
            <a:r>
              <a:rPr lang="en-US" sz="2000" i="1" dirty="0" smtClean="0">
                <a:solidFill>
                  <a:srgbClr val="FFFF99"/>
                </a:solidFill>
              </a:rPr>
              <a:t>). </a:t>
            </a:r>
          </a:p>
          <a:p>
            <a:r>
              <a:rPr lang="en-US" sz="2000" i="1" dirty="0">
                <a:solidFill>
                  <a:srgbClr val="FFFF99"/>
                </a:solidFill>
              </a:rPr>
              <a:t> </a:t>
            </a:r>
            <a:r>
              <a:rPr lang="en-US" sz="2000" i="1" dirty="0" smtClean="0">
                <a:solidFill>
                  <a:srgbClr val="FFFF99"/>
                </a:solidFill>
              </a:rPr>
              <a:t>  Ore zones coincide with banded </a:t>
            </a:r>
            <a:r>
              <a:rPr lang="en-US" sz="2000" i="1" dirty="0" err="1" smtClean="0">
                <a:solidFill>
                  <a:srgbClr val="FFFF99"/>
                </a:solidFill>
              </a:rPr>
              <a:t>siltite</a:t>
            </a:r>
            <a:r>
              <a:rPr lang="en-US" sz="2000" i="1" dirty="0" smtClean="0">
                <a:solidFill>
                  <a:srgbClr val="FFFF99"/>
                </a:solidFill>
              </a:rPr>
              <a:t>, altered to </a:t>
            </a:r>
            <a:r>
              <a:rPr lang="en-US" sz="2000" i="1" dirty="0" err="1" smtClean="0">
                <a:solidFill>
                  <a:srgbClr val="FFFF99"/>
                </a:solidFill>
              </a:rPr>
              <a:t>biotitite</a:t>
            </a:r>
            <a:r>
              <a:rPr lang="en-US" sz="2000" i="1" dirty="0" smtClean="0">
                <a:solidFill>
                  <a:srgbClr val="FFFF99"/>
                </a:solidFill>
              </a:rPr>
              <a:t> (</a:t>
            </a:r>
            <a:r>
              <a:rPr lang="en-US" sz="2000" i="1" dirty="0" err="1" smtClean="0">
                <a:solidFill>
                  <a:srgbClr val="FFFF99"/>
                </a:solidFill>
              </a:rPr>
              <a:t>grn</a:t>
            </a:r>
            <a:r>
              <a:rPr lang="en-US" sz="2000" i="1" dirty="0" smtClean="0">
                <a:solidFill>
                  <a:srgbClr val="FFFF99"/>
                </a:solidFill>
              </a:rPr>
              <a:t>), or quartz-chlorite rock </a:t>
            </a:r>
            <a:r>
              <a:rPr lang="en-US" sz="2000" i="1" dirty="0">
                <a:solidFill>
                  <a:srgbClr val="FFFF99"/>
                </a:solidFill>
              </a:rPr>
              <a:t>(</a:t>
            </a:r>
            <a:r>
              <a:rPr lang="en-US" sz="2000" i="1" dirty="0" err="1">
                <a:solidFill>
                  <a:srgbClr val="FFFF99"/>
                </a:solidFill>
              </a:rPr>
              <a:t>blugrn</a:t>
            </a:r>
            <a:r>
              <a:rPr lang="en-US" sz="2000" i="1" dirty="0" smtClean="0">
                <a:solidFill>
                  <a:srgbClr val="FFFF99"/>
                </a:solidFill>
              </a:rPr>
              <a:t>) ± post-cobaltite garnet.</a:t>
            </a:r>
            <a:endParaRPr lang="en-US" sz="2000" i="1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21336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6210" y="61076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51686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397" y="3300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2027" y="50292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Bb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99" y="3962400"/>
            <a:ext cx="3844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Bt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267200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ES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572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SS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930" y="11430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RM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12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8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" y="0"/>
            <a:ext cx="5437419" cy="598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504825"/>
            <a:ext cx="34861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8412" y="6096000"/>
            <a:ext cx="733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Diagrammatic geologic map of the Blackbird mine area, showing ore zones, host strata, folds, faults, and lines of section AA’ and BB’.</a:t>
            </a:r>
            <a:endParaRPr lang="en-US" sz="2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" y="0"/>
            <a:ext cx="7786687" cy="59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019800"/>
            <a:ext cx="621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Interpretive geologic cross-sections AA’ and BB’, 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across the Blackbird mine area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2927"/>
            <a:ext cx="923925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99"/>
                </a:solidFill>
              </a:rPr>
              <a:t>Summary of Isotopic </a:t>
            </a:r>
            <a:r>
              <a:rPr lang="en-US" sz="2000" b="1" dirty="0">
                <a:solidFill>
                  <a:srgbClr val="FFFF99"/>
                </a:solidFill>
              </a:rPr>
              <a:t>Age Constraints</a:t>
            </a:r>
          </a:p>
          <a:p>
            <a:r>
              <a:rPr lang="en-US" sz="2000" b="1" u="sng" dirty="0">
                <a:solidFill>
                  <a:srgbClr val="CCCCFF"/>
                </a:solidFill>
              </a:rPr>
              <a:t>Mesoproterozoic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CCFF"/>
                </a:solidFill>
              </a:rPr>
              <a:t>1409 ±  10 Ma: </a:t>
            </a:r>
            <a:r>
              <a:rPr lang="en-US" b="1" i="1" dirty="0" err="1">
                <a:solidFill>
                  <a:srgbClr val="CCCCFF"/>
                </a:solidFill>
              </a:rPr>
              <a:t>Siltite</a:t>
            </a:r>
            <a:r>
              <a:rPr lang="en-US" b="1" i="1" dirty="0">
                <a:solidFill>
                  <a:srgbClr val="CCCCFF"/>
                </a:solidFill>
              </a:rPr>
              <a:t>, upper banded </a:t>
            </a:r>
            <a:r>
              <a:rPr lang="en-US" b="1" i="1" dirty="0" err="1">
                <a:solidFill>
                  <a:srgbClr val="CCCCFF"/>
                </a:solidFill>
              </a:rPr>
              <a:t>siltite</a:t>
            </a:r>
            <a:r>
              <a:rPr lang="en-US" b="1" i="1" dirty="0">
                <a:solidFill>
                  <a:srgbClr val="CCCCFF"/>
                </a:solidFill>
              </a:rPr>
              <a:t> unit </a:t>
            </a:r>
            <a:r>
              <a:rPr lang="en-US" i="1" dirty="0">
                <a:solidFill>
                  <a:srgbClr val="FFFF99"/>
                </a:solidFill>
              </a:rPr>
              <a:t>(youngest detrital zircons) — U-</a:t>
            </a:r>
            <a:r>
              <a:rPr lang="en-US" i="1" dirty="0" err="1">
                <a:solidFill>
                  <a:srgbClr val="FFFF99"/>
                </a:solidFill>
              </a:rPr>
              <a:t>Pb</a:t>
            </a:r>
            <a:r>
              <a:rPr lang="en-US" i="1" dirty="0">
                <a:solidFill>
                  <a:srgbClr val="FFFF99"/>
                </a:solidFill>
              </a:rPr>
              <a:t> zircon, </a:t>
            </a:r>
            <a:r>
              <a:rPr lang="en-US" i="1" dirty="0" err="1">
                <a:solidFill>
                  <a:srgbClr val="FFFF99"/>
                </a:solidFill>
              </a:rPr>
              <a:t>Aleinikoff</a:t>
            </a:r>
            <a:r>
              <a:rPr lang="en-US" i="1" dirty="0">
                <a:solidFill>
                  <a:srgbClr val="FFFF99"/>
                </a:solidFill>
              </a:rPr>
              <a:t> et al.,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CCFF"/>
                </a:solidFill>
              </a:rPr>
              <a:t>1377 ± 4 Ma: </a:t>
            </a:r>
            <a:r>
              <a:rPr lang="en-US" b="1" i="1" dirty="0" err="1">
                <a:solidFill>
                  <a:srgbClr val="CCCCFF"/>
                </a:solidFill>
              </a:rPr>
              <a:t>Monogranite</a:t>
            </a:r>
            <a:r>
              <a:rPr lang="en-US" b="1" i="1" dirty="0">
                <a:solidFill>
                  <a:srgbClr val="CCCCFF"/>
                </a:solidFill>
              </a:rPr>
              <a:t> of Big Deer Cr.</a:t>
            </a:r>
            <a:r>
              <a:rPr lang="en-US" i="1" dirty="0">
                <a:solidFill>
                  <a:srgbClr val="CCCCFF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— </a:t>
            </a:r>
            <a:r>
              <a:rPr lang="en-US" i="1" dirty="0">
                <a:solidFill>
                  <a:srgbClr val="FFFF99"/>
                </a:solidFill>
              </a:rPr>
              <a:t>U-</a:t>
            </a:r>
            <a:r>
              <a:rPr lang="en-US" i="1" dirty="0" err="1">
                <a:solidFill>
                  <a:srgbClr val="FFFF99"/>
                </a:solidFill>
              </a:rPr>
              <a:t>Pb</a:t>
            </a:r>
            <a:r>
              <a:rPr lang="en-US" i="1" dirty="0">
                <a:solidFill>
                  <a:srgbClr val="FFFF99"/>
                </a:solidFill>
              </a:rPr>
              <a:t> zircon, </a:t>
            </a:r>
            <a:r>
              <a:rPr lang="en-US" i="1" dirty="0" err="1">
                <a:solidFill>
                  <a:srgbClr val="FFFF99"/>
                </a:solidFill>
              </a:rPr>
              <a:t>Aleinikoff</a:t>
            </a:r>
            <a:r>
              <a:rPr lang="en-US" i="1" dirty="0">
                <a:solidFill>
                  <a:srgbClr val="FFFF99"/>
                </a:solidFill>
              </a:rPr>
              <a:t> et al., 2012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CCFF"/>
                </a:solidFill>
              </a:rPr>
              <a:t>1370  ± 4 Ma: </a:t>
            </a:r>
            <a:r>
              <a:rPr lang="en-US" b="1" dirty="0" err="1">
                <a:solidFill>
                  <a:srgbClr val="CCCCFF"/>
                </a:solidFill>
              </a:rPr>
              <a:t>Xenotime</a:t>
            </a:r>
            <a:r>
              <a:rPr lang="en-US" b="1" dirty="0">
                <a:solidFill>
                  <a:srgbClr val="CCCCFF"/>
                </a:solidFill>
              </a:rPr>
              <a:t> </a:t>
            </a:r>
            <a:r>
              <a:rPr lang="en-US" i="1" dirty="0">
                <a:solidFill>
                  <a:srgbClr val="FFFF99"/>
                </a:solidFill>
              </a:rPr>
              <a:t>(inclusions in cobaltite)</a:t>
            </a:r>
            <a:r>
              <a:rPr lang="en-US" dirty="0">
                <a:solidFill>
                  <a:srgbClr val="FFFF99"/>
                </a:solidFill>
              </a:rPr>
              <a:t> — </a:t>
            </a:r>
            <a:r>
              <a:rPr lang="en-US" i="1" dirty="0">
                <a:solidFill>
                  <a:srgbClr val="FFFF99"/>
                </a:solidFill>
              </a:rPr>
              <a:t>U-</a:t>
            </a:r>
            <a:r>
              <a:rPr lang="en-US" i="1" dirty="0" err="1">
                <a:solidFill>
                  <a:srgbClr val="FFFF99"/>
                </a:solidFill>
              </a:rPr>
              <a:t>Pb</a:t>
            </a:r>
            <a:r>
              <a:rPr lang="en-US" i="1" dirty="0">
                <a:solidFill>
                  <a:srgbClr val="FFFF99"/>
                </a:solidFill>
              </a:rPr>
              <a:t> </a:t>
            </a:r>
            <a:r>
              <a:rPr lang="en-US" i="1" dirty="0" err="1">
                <a:solidFill>
                  <a:srgbClr val="FFFF99"/>
                </a:solidFill>
              </a:rPr>
              <a:t>xenotime,Aleinikoff</a:t>
            </a:r>
            <a:r>
              <a:rPr lang="en-US" i="1" dirty="0">
                <a:solidFill>
                  <a:srgbClr val="FFFF99"/>
                </a:solidFill>
              </a:rPr>
              <a:t> et al., </a:t>
            </a:r>
            <a:r>
              <a:rPr lang="en-US" i="1" dirty="0" smtClean="0">
                <a:solidFill>
                  <a:srgbClr val="FFFF99"/>
                </a:solidFill>
              </a:rPr>
              <a:t>2012</a:t>
            </a:r>
          </a:p>
          <a:p>
            <a:r>
              <a:rPr lang="en-US" sz="2000" b="1" i="1" u="sng" dirty="0" smtClean="0">
                <a:solidFill>
                  <a:srgbClr val="CCFFCC"/>
                </a:solidFill>
              </a:rPr>
              <a:t>Mesoproterozoic to Ordovician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CCFFCC"/>
                </a:solidFill>
              </a:rPr>
              <a:t>&lt; 1377 ± 4 Ma to &gt; 497 ± 6 Ma: </a:t>
            </a:r>
            <a:r>
              <a:rPr lang="en-US" i="1" dirty="0" smtClean="0">
                <a:solidFill>
                  <a:srgbClr val="CCFFCC"/>
                </a:solidFill>
              </a:rPr>
              <a:t>(mafic dikes, in or near the Blackbird area, with within-plate chemical character) — Similar dikes cut </a:t>
            </a:r>
            <a:r>
              <a:rPr lang="en-US" i="1" dirty="0" err="1" smtClean="0">
                <a:solidFill>
                  <a:srgbClr val="CCFFCC"/>
                </a:solidFill>
              </a:rPr>
              <a:t>monzogranite</a:t>
            </a:r>
            <a:r>
              <a:rPr lang="en-US" i="1" dirty="0" smtClean="0">
                <a:solidFill>
                  <a:srgbClr val="CCFFCC"/>
                </a:solidFill>
              </a:rPr>
              <a:t> of Big Deer Creek, dated 1377 ± 4 Ma (U-</a:t>
            </a:r>
            <a:r>
              <a:rPr lang="en-US" i="1" dirty="0" err="1" smtClean="0">
                <a:solidFill>
                  <a:srgbClr val="CCFFCC"/>
                </a:solidFill>
              </a:rPr>
              <a:t>Pb</a:t>
            </a:r>
            <a:r>
              <a:rPr lang="en-US" i="1" dirty="0" smtClean="0">
                <a:solidFill>
                  <a:srgbClr val="CCFFCC"/>
                </a:solidFill>
              </a:rPr>
              <a:t> zircon age by </a:t>
            </a:r>
            <a:r>
              <a:rPr lang="en-US" i="1" dirty="0" err="1" smtClean="0">
                <a:solidFill>
                  <a:srgbClr val="CCFFCC"/>
                </a:solidFill>
              </a:rPr>
              <a:t>Aleinikoff</a:t>
            </a:r>
            <a:r>
              <a:rPr lang="en-US" i="1" dirty="0" smtClean="0">
                <a:solidFill>
                  <a:srgbClr val="CCFFCC"/>
                </a:solidFill>
              </a:rPr>
              <a:t> et al., 2012). Blackbird mafic dikes also are chemically similar to the nearby Deep Creek pluton, dated 497 ± 6 Ma (U-</a:t>
            </a:r>
            <a:r>
              <a:rPr lang="en-US" i="1" dirty="0" err="1" smtClean="0">
                <a:solidFill>
                  <a:srgbClr val="CCFFCC"/>
                </a:solidFill>
              </a:rPr>
              <a:t>Pb</a:t>
            </a:r>
            <a:r>
              <a:rPr lang="en-US" i="1" dirty="0" smtClean="0">
                <a:solidFill>
                  <a:srgbClr val="CCFFCC"/>
                </a:solidFill>
              </a:rPr>
              <a:t> zircon age by Lund et al., 2010). </a:t>
            </a:r>
            <a:r>
              <a:rPr lang="en-US" i="1" dirty="0">
                <a:solidFill>
                  <a:srgbClr val="CCFFCC"/>
                </a:solidFill>
              </a:rPr>
              <a:t>Such dikes cut </a:t>
            </a:r>
            <a:r>
              <a:rPr lang="en-US" i="1" dirty="0" smtClean="0">
                <a:solidFill>
                  <a:srgbClr val="CCFFCC"/>
                </a:solidFill>
              </a:rPr>
              <a:t>folded </a:t>
            </a:r>
            <a:r>
              <a:rPr lang="en-US" i="1" dirty="0">
                <a:solidFill>
                  <a:srgbClr val="CCFFCC"/>
                </a:solidFill>
              </a:rPr>
              <a:t>and foliated cobaltite-</a:t>
            </a:r>
            <a:r>
              <a:rPr lang="en-US" i="1" dirty="0" err="1">
                <a:solidFill>
                  <a:srgbClr val="CCFFCC"/>
                </a:solidFill>
              </a:rPr>
              <a:t>biotite</a:t>
            </a:r>
            <a:r>
              <a:rPr lang="en-US" i="1" dirty="0">
                <a:solidFill>
                  <a:srgbClr val="CCFFCC"/>
                </a:solidFill>
              </a:rPr>
              <a:t> ore at </a:t>
            </a:r>
            <a:r>
              <a:rPr lang="en-US" i="1" dirty="0" smtClean="0">
                <a:solidFill>
                  <a:srgbClr val="CCFFCC"/>
                </a:solidFill>
              </a:rPr>
              <a:t>Blackbird. Some mafic dikes contain post-dike garnets, and some are </a:t>
            </a:r>
            <a:r>
              <a:rPr lang="en-US" i="1" dirty="0">
                <a:solidFill>
                  <a:srgbClr val="CCFFCC"/>
                </a:solidFill>
              </a:rPr>
              <a:t>cut by </a:t>
            </a:r>
            <a:r>
              <a:rPr lang="en-US" i="1" dirty="0" smtClean="0">
                <a:solidFill>
                  <a:srgbClr val="CCFFCC"/>
                </a:solidFill>
              </a:rPr>
              <a:t>relatively </a:t>
            </a:r>
            <a:r>
              <a:rPr lang="en-US" i="1" dirty="0" err="1">
                <a:solidFill>
                  <a:srgbClr val="CCFFCC"/>
                </a:solidFill>
              </a:rPr>
              <a:t>undeformed</a:t>
            </a:r>
            <a:r>
              <a:rPr lang="en-US" i="1" dirty="0">
                <a:solidFill>
                  <a:srgbClr val="CCFFCC"/>
                </a:solidFill>
              </a:rPr>
              <a:t> </a:t>
            </a:r>
            <a:r>
              <a:rPr lang="en-US" i="1" dirty="0" err="1">
                <a:solidFill>
                  <a:srgbClr val="CCFFCC"/>
                </a:solidFill>
              </a:rPr>
              <a:t>polymetallic</a:t>
            </a:r>
            <a:r>
              <a:rPr lang="en-US" i="1" dirty="0">
                <a:solidFill>
                  <a:srgbClr val="CCFFCC"/>
                </a:solidFill>
              </a:rPr>
              <a:t> </a:t>
            </a:r>
            <a:r>
              <a:rPr lang="en-US" i="1" dirty="0" err="1">
                <a:solidFill>
                  <a:srgbClr val="CCFFCC"/>
                </a:solidFill>
              </a:rPr>
              <a:t>breccias</a:t>
            </a:r>
            <a:r>
              <a:rPr lang="en-US" i="1" dirty="0">
                <a:solidFill>
                  <a:srgbClr val="CCFFCC"/>
                </a:solidFill>
              </a:rPr>
              <a:t> and </a:t>
            </a:r>
            <a:r>
              <a:rPr lang="en-US" i="1" dirty="0" smtClean="0">
                <a:solidFill>
                  <a:srgbClr val="CCFFCC"/>
                </a:solidFill>
              </a:rPr>
              <a:t>veins.</a:t>
            </a:r>
            <a:endParaRPr lang="en-US" i="1" dirty="0">
              <a:solidFill>
                <a:srgbClr val="CCFFCC"/>
              </a:solidFill>
            </a:endParaRPr>
          </a:p>
          <a:p>
            <a:r>
              <a:rPr lang="en-US" sz="20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Late Jurassic </a:t>
            </a:r>
            <a:r>
              <a:rPr lang="en-US" sz="2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 </a:t>
            </a:r>
            <a:r>
              <a:rPr lang="en-US" sz="2000" b="1" u="sng" dirty="0">
                <a:solidFill>
                  <a:srgbClr val="FFC000"/>
                </a:solidFill>
              </a:rPr>
              <a:t>Early Cretaceous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151 ± 1  to </a:t>
            </a:r>
            <a:r>
              <a:rPr lang="en-US" b="1" dirty="0">
                <a:solidFill>
                  <a:srgbClr val="FFC000"/>
                </a:solidFill>
              </a:rPr>
              <a:t>122 ± 1 Ma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Biotite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(</a:t>
            </a:r>
            <a:r>
              <a:rPr lang="en-US" i="1" dirty="0">
                <a:solidFill>
                  <a:srgbClr val="FFFF99"/>
                </a:solidFill>
              </a:rPr>
              <a:t>from post-cobaltite mafic dikes)</a:t>
            </a:r>
            <a:r>
              <a:rPr lang="en-US" b="1" dirty="0">
                <a:solidFill>
                  <a:srgbClr val="FFFF99"/>
                </a:solidFill>
              </a:rPr>
              <a:t> — </a:t>
            </a:r>
            <a:r>
              <a:rPr lang="en-US" i="1" dirty="0" err="1">
                <a:solidFill>
                  <a:srgbClr val="FFFF99"/>
                </a:solidFill>
              </a:rPr>
              <a:t>Ar-Ar</a:t>
            </a:r>
            <a:r>
              <a:rPr lang="en-US" i="1" dirty="0">
                <a:solidFill>
                  <a:srgbClr val="FFFF99"/>
                </a:solidFill>
              </a:rPr>
              <a:t>, </a:t>
            </a:r>
            <a:r>
              <a:rPr lang="en-US" i="1" dirty="0" err="1">
                <a:solidFill>
                  <a:srgbClr val="FFFF99"/>
                </a:solidFill>
              </a:rPr>
              <a:t>Gillerman</a:t>
            </a:r>
            <a:r>
              <a:rPr lang="en-US" i="1" dirty="0">
                <a:solidFill>
                  <a:srgbClr val="FFFF99"/>
                </a:solidFill>
              </a:rPr>
              <a:t> et al., 2004 </a:t>
            </a:r>
            <a:endParaRPr lang="en-US" i="1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151 ± 35  to </a:t>
            </a:r>
            <a:r>
              <a:rPr lang="en-US" b="1" dirty="0">
                <a:solidFill>
                  <a:srgbClr val="FFC000"/>
                </a:solidFill>
              </a:rPr>
              <a:t>94 ± 8 Ma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Garnet </a:t>
            </a:r>
            <a:r>
              <a:rPr lang="en-US" i="1" dirty="0">
                <a:solidFill>
                  <a:srgbClr val="FFFF99"/>
                </a:solidFill>
              </a:rPr>
              <a:t>(some with cobaltite inclusions) </a:t>
            </a:r>
            <a:r>
              <a:rPr lang="en-US" b="1" dirty="0">
                <a:solidFill>
                  <a:srgbClr val="FFFF99"/>
                </a:solidFill>
              </a:rPr>
              <a:t>—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>
                <a:solidFill>
                  <a:srgbClr val="FFFF99"/>
                </a:solidFill>
              </a:rPr>
              <a:t>Lu-</a:t>
            </a:r>
            <a:r>
              <a:rPr lang="en-US" i="1" dirty="0" err="1">
                <a:solidFill>
                  <a:srgbClr val="FFFF99"/>
                </a:solidFill>
              </a:rPr>
              <a:t>Hf</a:t>
            </a:r>
            <a:r>
              <a:rPr lang="en-US" i="1" dirty="0">
                <a:solidFill>
                  <a:srgbClr val="FFFF99"/>
                </a:solidFill>
              </a:rPr>
              <a:t>, </a:t>
            </a:r>
            <a:r>
              <a:rPr lang="en-US" i="1" dirty="0" err="1">
                <a:solidFill>
                  <a:srgbClr val="FFFF99"/>
                </a:solidFill>
              </a:rPr>
              <a:t>Zirakparvar</a:t>
            </a:r>
            <a:r>
              <a:rPr lang="en-US" i="1" dirty="0">
                <a:solidFill>
                  <a:srgbClr val="FFFF99"/>
                </a:solidFill>
              </a:rPr>
              <a:t> et al., 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144 </a:t>
            </a:r>
            <a:r>
              <a:rPr lang="en-US" b="1" dirty="0">
                <a:solidFill>
                  <a:srgbClr val="FFC000"/>
                </a:solidFill>
              </a:rPr>
              <a:t>to </a:t>
            </a:r>
            <a:r>
              <a:rPr lang="en-US" b="1" dirty="0" smtClean="0">
                <a:solidFill>
                  <a:srgbClr val="FFC000"/>
                </a:solidFill>
              </a:rPr>
              <a:t>83 </a:t>
            </a:r>
            <a:r>
              <a:rPr lang="en-US" b="1" dirty="0">
                <a:solidFill>
                  <a:srgbClr val="FFC000"/>
                </a:solidFill>
              </a:rPr>
              <a:t>Ma: Monazite</a:t>
            </a:r>
            <a:r>
              <a:rPr lang="en-US" b="1" dirty="0">
                <a:solidFill>
                  <a:srgbClr val="FFFF99"/>
                </a:solidFill>
              </a:rPr>
              <a:t> </a:t>
            </a:r>
            <a:r>
              <a:rPr lang="en-US" i="1" dirty="0">
                <a:solidFill>
                  <a:srgbClr val="FFFF99"/>
                </a:solidFill>
              </a:rPr>
              <a:t>(some enclosing cobaltite) – U-</a:t>
            </a:r>
            <a:r>
              <a:rPr lang="en-US" i="1" dirty="0" err="1">
                <a:solidFill>
                  <a:srgbClr val="FFFF99"/>
                </a:solidFill>
              </a:rPr>
              <a:t>Pb</a:t>
            </a:r>
            <a:r>
              <a:rPr lang="en-US" i="1" dirty="0">
                <a:solidFill>
                  <a:srgbClr val="FFFF99"/>
                </a:solidFill>
              </a:rPr>
              <a:t> monazite, </a:t>
            </a:r>
            <a:r>
              <a:rPr lang="en-US" i="1" dirty="0" err="1">
                <a:solidFill>
                  <a:srgbClr val="FFFF99"/>
                </a:solidFill>
              </a:rPr>
              <a:t>Aleinikoff</a:t>
            </a:r>
            <a:r>
              <a:rPr lang="en-US" i="1" dirty="0">
                <a:solidFill>
                  <a:srgbClr val="FFFF99"/>
                </a:solidFill>
              </a:rPr>
              <a:t> et al,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100 Ma: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Pb</a:t>
            </a:r>
            <a:r>
              <a:rPr lang="en-US" b="1" dirty="0">
                <a:solidFill>
                  <a:srgbClr val="FFFF99"/>
                </a:solidFill>
              </a:rPr>
              <a:t> </a:t>
            </a:r>
            <a:r>
              <a:rPr lang="en-US" i="1" dirty="0">
                <a:solidFill>
                  <a:srgbClr val="FFFF99"/>
                </a:solidFill>
              </a:rPr>
              <a:t>in late </a:t>
            </a:r>
            <a:r>
              <a:rPr lang="en-US" i="1" dirty="0" err="1">
                <a:solidFill>
                  <a:srgbClr val="FFFF99"/>
                </a:solidFill>
              </a:rPr>
              <a:t>polymetallic</a:t>
            </a:r>
            <a:r>
              <a:rPr lang="en-US" i="1" dirty="0">
                <a:solidFill>
                  <a:srgbClr val="FFFF99"/>
                </a:solidFill>
              </a:rPr>
              <a:t> </a:t>
            </a:r>
            <a:r>
              <a:rPr lang="en-US" i="1" dirty="0" smtClean="0">
                <a:solidFill>
                  <a:srgbClr val="FFFF99"/>
                </a:solidFill>
              </a:rPr>
              <a:t>sulfide minerals </a:t>
            </a:r>
            <a:r>
              <a:rPr lang="en-US" i="1" dirty="0">
                <a:solidFill>
                  <a:srgbClr val="FFFF99"/>
                </a:solidFill>
              </a:rPr>
              <a:t>(</a:t>
            </a:r>
            <a:r>
              <a:rPr lang="en-US" i="1" dirty="0" err="1">
                <a:solidFill>
                  <a:srgbClr val="FFFF99"/>
                </a:solidFill>
              </a:rPr>
              <a:t>Panneerselvam</a:t>
            </a:r>
            <a:r>
              <a:rPr lang="en-US" i="1" dirty="0">
                <a:solidFill>
                  <a:srgbClr val="FFFF99"/>
                </a:solidFill>
              </a:rPr>
              <a:t> et al.,’12)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 83 Ma: </a:t>
            </a:r>
            <a:r>
              <a:rPr lang="en-US" b="1" dirty="0" err="1">
                <a:solidFill>
                  <a:srgbClr val="FFC000"/>
                </a:solidFill>
              </a:rPr>
              <a:t>Sericite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(</a:t>
            </a:r>
            <a:r>
              <a:rPr lang="en-US" i="1" dirty="0">
                <a:solidFill>
                  <a:srgbClr val="FFFF99"/>
                </a:solidFill>
              </a:rPr>
              <a:t>selvage around a late quartz veinlet), </a:t>
            </a:r>
            <a:r>
              <a:rPr lang="en-US" i="1" dirty="0" err="1">
                <a:solidFill>
                  <a:srgbClr val="FFFF99"/>
                </a:solidFill>
              </a:rPr>
              <a:t>Ar-Ar</a:t>
            </a:r>
            <a:r>
              <a:rPr lang="en-US" i="1" dirty="0">
                <a:solidFill>
                  <a:srgbClr val="FFFF99"/>
                </a:solidFill>
              </a:rPr>
              <a:t>, </a:t>
            </a:r>
            <a:r>
              <a:rPr lang="en-US" i="1" dirty="0" err="1" smtClean="0">
                <a:solidFill>
                  <a:srgbClr val="FFFF99"/>
                </a:solidFill>
              </a:rPr>
              <a:t>sericite</a:t>
            </a:r>
            <a:r>
              <a:rPr lang="en-US" i="1" dirty="0">
                <a:solidFill>
                  <a:srgbClr val="FFFF99"/>
                </a:solidFill>
              </a:rPr>
              <a:t>, Lund et al., 2011</a:t>
            </a:r>
          </a:p>
        </p:txBody>
      </p:sp>
    </p:spTree>
    <p:extLst>
      <p:ext uri="{BB962C8B-B14F-4D97-AF65-F5344CB8AC3E}">
        <p14:creationId xmlns:p14="http://schemas.microsoft.com/office/powerpoint/2010/main" val="10568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" y="2913584"/>
            <a:ext cx="3272871" cy="36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1342"/>
            <a:ext cx="3282922" cy="183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3247530" cy="2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91" y="66674"/>
            <a:ext cx="3202809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43" y="1295400"/>
            <a:ext cx="3269187" cy="32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0593" y="4648200"/>
            <a:ext cx="2483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99"/>
                </a:solidFill>
              </a:rPr>
              <a:t>3. Post-cobaltite-</a:t>
            </a:r>
            <a:r>
              <a:rPr lang="en-US" i="1" dirty="0" err="1" smtClean="0">
                <a:solidFill>
                  <a:srgbClr val="FFFF99"/>
                </a:solidFill>
              </a:rPr>
              <a:t>biotite</a:t>
            </a:r>
            <a:r>
              <a:rPr lang="en-US" i="1" dirty="0" smtClean="0">
                <a:solidFill>
                  <a:srgbClr val="FFFF99"/>
                </a:solidFill>
              </a:rPr>
              <a:t>, </a:t>
            </a:r>
          </a:p>
          <a:p>
            <a:r>
              <a:rPr lang="en-US" i="1" dirty="0" smtClean="0">
                <a:solidFill>
                  <a:srgbClr val="FFFF99"/>
                </a:solidFill>
              </a:rPr>
              <a:t>Post-D2 folding,</a:t>
            </a:r>
          </a:p>
          <a:p>
            <a:r>
              <a:rPr lang="en-US" i="1" dirty="0" smtClean="0">
                <a:solidFill>
                  <a:srgbClr val="FFFF99"/>
                </a:solidFill>
              </a:rPr>
              <a:t>Post-mafic dikes,</a:t>
            </a:r>
          </a:p>
          <a:p>
            <a:r>
              <a:rPr lang="en-US" i="1" dirty="0" err="1" smtClean="0">
                <a:solidFill>
                  <a:srgbClr val="FFFF99"/>
                </a:solidFill>
              </a:rPr>
              <a:t>Syn</a:t>
            </a:r>
            <a:r>
              <a:rPr lang="en-US" i="1" dirty="0" smtClean="0">
                <a:solidFill>
                  <a:srgbClr val="FFFF99"/>
                </a:solidFill>
              </a:rPr>
              <a:t>- to post-KJ garnet</a:t>
            </a:r>
            <a:endParaRPr lang="en-US" i="1" dirty="0" smtClean="0">
              <a:solidFill>
                <a:srgbClr val="FFFF99"/>
              </a:solidFill>
            </a:endParaRPr>
          </a:p>
          <a:p>
            <a:r>
              <a:rPr lang="en-US" i="1" dirty="0" smtClean="0">
                <a:solidFill>
                  <a:srgbClr val="FFFF99"/>
                </a:solidFill>
              </a:rPr>
              <a:t>(151-94 </a:t>
            </a:r>
            <a:r>
              <a:rPr lang="en-US" i="1" dirty="0" smtClean="0">
                <a:solidFill>
                  <a:srgbClr val="FFFF99"/>
                </a:solidFill>
              </a:rPr>
              <a:t>Ma),</a:t>
            </a:r>
          </a:p>
          <a:p>
            <a:r>
              <a:rPr lang="en-US" i="1" dirty="0" err="1" smtClean="0">
                <a:solidFill>
                  <a:srgbClr val="FFFF99"/>
                </a:solidFill>
              </a:rPr>
              <a:t>Syn</a:t>
            </a:r>
            <a:r>
              <a:rPr lang="en-US" i="1" dirty="0" smtClean="0">
                <a:solidFill>
                  <a:srgbClr val="FFFF99"/>
                </a:solidFill>
              </a:rPr>
              <a:t>-K monazite</a:t>
            </a:r>
          </a:p>
          <a:p>
            <a:r>
              <a:rPr lang="en-US" i="1" dirty="0" smtClean="0">
                <a:solidFill>
                  <a:srgbClr val="FFFF99"/>
                </a:solidFill>
              </a:rPr>
              <a:t> </a:t>
            </a:r>
            <a:r>
              <a:rPr lang="en-US" i="1" dirty="0" smtClean="0">
                <a:solidFill>
                  <a:srgbClr val="FFFF99"/>
                </a:solidFill>
              </a:rPr>
              <a:t>(</a:t>
            </a:r>
            <a:r>
              <a:rPr lang="en-US" i="1" dirty="0" smtClean="0">
                <a:solidFill>
                  <a:srgbClr val="FFFF99"/>
                </a:solidFill>
              </a:rPr>
              <a:t>144-83 </a:t>
            </a:r>
            <a:r>
              <a:rPr lang="en-US" i="1" dirty="0" smtClean="0">
                <a:solidFill>
                  <a:srgbClr val="FFFF99"/>
                </a:solidFill>
              </a:rPr>
              <a:t>Ma)</a:t>
            </a:r>
            <a:endParaRPr lang="en-US" i="1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856" y="6583918"/>
            <a:ext cx="191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99"/>
                </a:solidFill>
              </a:rPr>
              <a:t>Syn-Ymg</a:t>
            </a:r>
            <a:r>
              <a:rPr lang="en-US" i="1" dirty="0" smtClean="0">
                <a:solidFill>
                  <a:srgbClr val="FFFF99"/>
                </a:solidFill>
              </a:rPr>
              <a:t> (1.37 Ga)</a:t>
            </a:r>
            <a:endParaRPr lang="en-US" i="1" dirty="0">
              <a:solidFill>
                <a:srgbClr val="FFFF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62600"/>
            <a:ext cx="220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 </a:t>
            </a:r>
            <a:r>
              <a:rPr lang="en-US" dirty="0" err="1" smtClean="0"/>
              <a:t>xenotime</a:t>
            </a:r>
            <a:r>
              <a:rPr lang="en-US" dirty="0" smtClean="0"/>
              <a:t>, 1.37 Ga)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51" y="5906869"/>
            <a:ext cx="108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Near </a:t>
            </a:r>
            <a:r>
              <a:rPr lang="en-US" dirty="0" err="1" smtClean="0"/>
              <a:t>Ymg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7856" y="3239869"/>
            <a:ext cx="115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2a. Central Blackbird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7856" y="1066800"/>
            <a:ext cx="11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2b. NW Blackbird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64770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3a. SE BB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5096470"/>
            <a:ext cx="1208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3b. Central</a:t>
            </a:r>
          </a:p>
          <a:p>
            <a:r>
              <a:rPr lang="en-US" dirty="0" smtClean="0"/>
              <a:t>Blackbird </a:t>
            </a:r>
          </a:p>
          <a:p>
            <a:r>
              <a:rPr lang="en-US" dirty="0" smtClean="0"/>
              <a:t>(BB)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0013" y="3505200"/>
            <a:ext cx="1048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+ 3, </a:t>
            </a:r>
          </a:p>
          <a:p>
            <a:r>
              <a:rPr lang="en-US" dirty="0" smtClean="0"/>
              <a:t>Central</a:t>
            </a:r>
          </a:p>
          <a:p>
            <a:r>
              <a:rPr lang="en-US" dirty="0" smtClean="0"/>
              <a:t>Blackbird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514600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99"/>
                </a:solidFill>
              </a:rPr>
              <a:t>Pre- to </a:t>
            </a:r>
            <a:r>
              <a:rPr lang="en-US" i="1" dirty="0" smtClean="0">
                <a:solidFill>
                  <a:srgbClr val="FFFF99"/>
                </a:solidFill>
              </a:rPr>
              <a:t>syn-F</a:t>
            </a:r>
            <a:r>
              <a:rPr lang="en-US" i="1" baseline="-25000" dirty="0" smtClean="0">
                <a:solidFill>
                  <a:srgbClr val="FFFF99"/>
                </a:solidFill>
              </a:rPr>
              <a:t>2 </a:t>
            </a:r>
            <a:r>
              <a:rPr lang="en-US" i="1" dirty="0" smtClean="0">
                <a:solidFill>
                  <a:srgbClr val="FFFF99"/>
                </a:solidFill>
              </a:rPr>
              <a:t>folds, </a:t>
            </a:r>
            <a:r>
              <a:rPr lang="en-US" i="1" dirty="0" smtClean="0">
                <a:solidFill>
                  <a:srgbClr val="FFFF99"/>
                </a:solidFill>
              </a:rPr>
              <a:t>pre-mafic</a:t>
            </a:r>
            <a:r>
              <a:rPr lang="en-US" i="1" dirty="0" smtClean="0">
                <a:solidFill>
                  <a:srgbClr val="00FF99"/>
                </a:solidFill>
              </a:rPr>
              <a:t> </a:t>
            </a:r>
            <a:r>
              <a:rPr lang="en-US" i="1" dirty="0" smtClean="0">
                <a:solidFill>
                  <a:srgbClr val="FFFF99"/>
                </a:solidFill>
              </a:rPr>
              <a:t>dikes</a:t>
            </a:r>
            <a:endParaRPr lang="en-US" i="1" dirty="0">
              <a:solidFill>
                <a:srgbClr val="FFFF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856" y="75770"/>
            <a:ext cx="2924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99"/>
                </a:solidFill>
              </a:rPr>
              <a:t>Syn</a:t>
            </a:r>
            <a:r>
              <a:rPr lang="en-US" i="1" dirty="0" smtClean="0">
                <a:solidFill>
                  <a:srgbClr val="FFFF99"/>
                </a:solidFill>
              </a:rPr>
              <a:t>- to </a:t>
            </a:r>
            <a:r>
              <a:rPr lang="en-US" i="1" dirty="0" smtClean="0">
                <a:solidFill>
                  <a:srgbClr val="FFFF99"/>
                </a:solidFill>
              </a:rPr>
              <a:t>post-F</a:t>
            </a:r>
            <a:r>
              <a:rPr lang="en-US" i="1" baseline="-25000" dirty="0" smtClean="0">
                <a:solidFill>
                  <a:srgbClr val="FFFF99"/>
                </a:solidFill>
              </a:rPr>
              <a:t>2</a:t>
            </a:r>
            <a:r>
              <a:rPr lang="en-US" i="1" dirty="0" smtClean="0">
                <a:solidFill>
                  <a:srgbClr val="FFFF99"/>
                </a:solidFill>
              </a:rPr>
              <a:t> folds, </a:t>
            </a:r>
            <a:endParaRPr lang="en-US" i="1" dirty="0" smtClean="0">
              <a:solidFill>
                <a:srgbClr val="FFFF99"/>
              </a:solidFill>
            </a:endParaRPr>
          </a:p>
          <a:p>
            <a:r>
              <a:rPr lang="en-US" i="1" dirty="0" smtClean="0">
                <a:solidFill>
                  <a:srgbClr val="FFFF99"/>
                </a:solidFill>
              </a:rPr>
              <a:t>pre-mafic dikes</a:t>
            </a:r>
            <a:r>
              <a:rPr lang="en-US" i="1" dirty="0" smtClean="0">
                <a:solidFill>
                  <a:srgbClr val="FFFF99"/>
                </a:solidFill>
              </a:rPr>
              <a:t>, &amp; pre-garnet</a:t>
            </a:r>
            <a:endParaRPr lang="en-US" i="1" dirty="0">
              <a:solidFill>
                <a:srgbClr val="FFFF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541" y="19939"/>
            <a:ext cx="28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Blackbird </a:t>
            </a:r>
            <a:r>
              <a:rPr lang="en-US" sz="2400" dirty="0" err="1" smtClean="0">
                <a:solidFill>
                  <a:srgbClr val="FFFF99"/>
                </a:solidFill>
              </a:rPr>
              <a:t>Paragenesis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2221468"/>
            <a:ext cx="18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99"/>
                </a:solidFill>
              </a:rPr>
              <a:t>Composite (2 + 3)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554069"/>
            <a:ext cx="193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   </a:t>
            </a:r>
            <a:r>
              <a:rPr lang="en-US" i="1" dirty="0" smtClean="0">
                <a:solidFill>
                  <a:srgbClr val="FFFF99"/>
                </a:solidFill>
              </a:rPr>
              <a:t>2. cob-</a:t>
            </a:r>
            <a:r>
              <a:rPr lang="en-US" i="1" dirty="0" err="1" smtClean="0">
                <a:solidFill>
                  <a:srgbClr val="FFFF99"/>
                </a:solidFill>
              </a:rPr>
              <a:t>bt</a:t>
            </a:r>
            <a:r>
              <a:rPr lang="en-US" i="1" dirty="0" smtClean="0">
                <a:solidFill>
                  <a:srgbClr val="FFFF99"/>
                </a:solidFill>
              </a:rPr>
              <a:t> </a:t>
            </a:r>
            <a:r>
              <a:rPr lang="en-US" i="1" dirty="0" smtClean="0">
                <a:solidFill>
                  <a:srgbClr val="CCFFCC"/>
                </a:solidFill>
              </a:rPr>
              <a:t>(Y?) </a:t>
            </a:r>
          </a:p>
          <a:p>
            <a:r>
              <a:rPr lang="en-US" i="1" dirty="0" smtClean="0">
                <a:solidFill>
                  <a:srgbClr val="FFFF99"/>
                </a:solidFill>
              </a:rPr>
              <a:t>+ 3. </a:t>
            </a:r>
            <a:r>
              <a:rPr lang="en-US" i="1" dirty="0" err="1" smtClean="0">
                <a:solidFill>
                  <a:srgbClr val="FFFF99"/>
                </a:solidFill>
              </a:rPr>
              <a:t>po-py-cpy</a:t>
            </a:r>
            <a:r>
              <a:rPr lang="en-US" i="1" dirty="0" smtClean="0">
                <a:solidFill>
                  <a:srgbClr val="FFFF99"/>
                </a:solidFill>
              </a:rPr>
              <a:t> </a:t>
            </a:r>
            <a:r>
              <a:rPr lang="en-US" i="1" dirty="0" smtClean="0">
                <a:solidFill>
                  <a:srgbClr val="CCFFCC"/>
                </a:solidFill>
              </a:rPr>
              <a:t>(K?)</a:t>
            </a:r>
            <a:endParaRPr lang="en-US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985074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45406"/>
            <a:ext cx="4619625" cy="32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4240" y="2209800"/>
            <a:ext cx="110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Lookout</a:t>
            </a:r>
          </a:p>
          <a:p>
            <a:pPr algn="ctr"/>
            <a:r>
              <a:rPr lang="en-US" dirty="0" smtClean="0"/>
              <a:t>Structural</a:t>
            </a:r>
          </a:p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5784" y="0"/>
            <a:ext cx="626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Map Units of the Lookout Block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724" y="364101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1679" y="3581400"/>
            <a:ext cx="6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WLsz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432" y="3733800"/>
            <a:ext cx="6290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   South of Big Deer Creek (</a:t>
            </a:r>
            <a:r>
              <a:rPr lang="en-US" dirty="0" err="1" smtClean="0">
                <a:solidFill>
                  <a:srgbClr val="FFFF99"/>
                </a:solidFill>
              </a:rPr>
              <a:t>BDc</a:t>
            </a:r>
            <a:r>
              <a:rPr lang="en-US" dirty="0" smtClean="0">
                <a:solidFill>
                  <a:srgbClr val="FFFF99"/>
                </a:solidFill>
              </a:rPr>
              <a:t>), the Lookout block is </a:t>
            </a:r>
            <a:r>
              <a:rPr lang="en-US" dirty="0">
                <a:solidFill>
                  <a:srgbClr val="FFFF99"/>
                </a:solidFill>
              </a:rPr>
              <a:t>bounded </a:t>
            </a:r>
            <a:r>
              <a:rPr lang="en-US" dirty="0" smtClean="0">
                <a:solidFill>
                  <a:srgbClr val="FFFF99"/>
                </a:solidFill>
              </a:rPr>
              <a:t>by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the White </a:t>
            </a:r>
            <a:r>
              <a:rPr lang="en-US" dirty="0">
                <a:solidFill>
                  <a:srgbClr val="FFFF99"/>
                </a:solidFill>
              </a:rPr>
              <a:t>Ledge shear zone (</a:t>
            </a:r>
            <a:r>
              <a:rPr lang="en-US" dirty="0" err="1" smtClean="0">
                <a:solidFill>
                  <a:srgbClr val="FFFF99"/>
                </a:solidFill>
              </a:rPr>
              <a:t>WLsz</a:t>
            </a:r>
            <a:r>
              <a:rPr lang="en-US" dirty="0" smtClean="0">
                <a:solidFill>
                  <a:srgbClr val="FFFF99"/>
                </a:solidFill>
              </a:rPr>
              <a:t>) </a:t>
            </a:r>
            <a:r>
              <a:rPr lang="en-US" dirty="0">
                <a:solidFill>
                  <a:srgbClr val="FFFF99"/>
                </a:solidFill>
              </a:rPr>
              <a:t>and the Big Deer Creek </a:t>
            </a:r>
            <a:r>
              <a:rPr lang="en-US" dirty="0" smtClean="0">
                <a:solidFill>
                  <a:srgbClr val="FFFF99"/>
                </a:solidFill>
              </a:rPr>
              <a:t>fault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 err="1" smtClean="0">
                <a:solidFill>
                  <a:srgbClr val="FFFF99"/>
                </a:solidFill>
              </a:rPr>
              <a:t>BDf</a:t>
            </a:r>
            <a:r>
              <a:rPr lang="en-US" dirty="0" smtClean="0">
                <a:solidFill>
                  <a:srgbClr val="FFFF99"/>
                </a:solidFill>
              </a:rPr>
              <a:t>).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   North of Big Deer Creek, the Lookout block is bounded by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the White Ledge shear zone (</a:t>
            </a:r>
            <a:r>
              <a:rPr lang="en-US" dirty="0" err="1" smtClean="0">
                <a:solidFill>
                  <a:srgbClr val="FFFF99"/>
                </a:solidFill>
              </a:rPr>
              <a:t>WLsz</a:t>
            </a:r>
            <a:r>
              <a:rPr lang="en-US" dirty="0" smtClean="0">
                <a:solidFill>
                  <a:srgbClr val="FFFF99"/>
                </a:solidFill>
              </a:rPr>
              <a:t>) and the Iron Creek thrust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 err="1" smtClean="0">
                <a:solidFill>
                  <a:srgbClr val="FFFF99"/>
                </a:solidFill>
              </a:rPr>
              <a:t>ICt</a:t>
            </a:r>
            <a:r>
              <a:rPr lang="en-US" dirty="0" smtClean="0">
                <a:solidFill>
                  <a:srgbClr val="FFFF99"/>
                </a:solidFill>
              </a:rPr>
              <a:t>).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   The White Ledge shear zone is a west-dipping , west-over-east reverse-right-lateral fault with about 3.5 km of apparent right-lateral offset. </a:t>
            </a:r>
          </a:p>
          <a:p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smtClean="0">
                <a:solidFill>
                  <a:srgbClr val="FFFF99"/>
                </a:solidFill>
              </a:rPr>
              <a:t>  The Big Deer Creek fault dips steeply and displaces the Iron Creek thrust with 15 km of apparent right-lateral offset.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049" y="16002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BDc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-140732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Ymg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685800"/>
            <a:ext cx="6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WLsz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3174" y="6553200"/>
            <a:ext cx="8434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0794" y="64886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38200" y="4015216"/>
            <a:ext cx="41336" cy="251984"/>
          </a:xfrm>
          <a:custGeom>
            <a:avLst/>
            <a:gdLst>
              <a:gd name="connsiteX0" fmla="*/ 3628 w 41336"/>
              <a:gd name="connsiteY0" fmla="*/ 0 h 251984"/>
              <a:gd name="connsiteX1" fmla="*/ 3628 w 41336"/>
              <a:gd name="connsiteY1" fmla="*/ 245097 h 251984"/>
              <a:gd name="connsiteX2" fmla="*/ 41336 w 41336"/>
              <a:gd name="connsiteY2" fmla="*/ 160255 h 25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36" h="251984">
                <a:moveTo>
                  <a:pt x="3628" y="0"/>
                </a:moveTo>
                <a:cubicBezTo>
                  <a:pt x="485" y="109194"/>
                  <a:pt x="-2657" y="218388"/>
                  <a:pt x="3628" y="245097"/>
                </a:cubicBezTo>
                <a:cubicBezTo>
                  <a:pt x="9913" y="271806"/>
                  <a:pt x="25624" y="216030"/>
                  <a:pt x="41336" y="160255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349" y="4021638"/>
            <a:ext cx="38251" cy="245562"/>
          </a:xfrm>
          <a:custGeom>
            <a:avLst/>
            <a:gdLst>
              <a:gd name="connsiteX0" fmla="*/ 18854 w 38251"/>
              <a:gd name="connsiteY0" fmla="*/ 245562 h 245562"/>
              <a:gd name="connsiteX1" fmla="*/ 37707 w 38251"/>
              <a:gd name="connsiteY1" fmla="*/ 9892 h 245562"/>
              <a:gd name="connsiteX2" fmla="*/ 0 w 38251"/>
              <a:gd name="connsiteY2" fmla="*/ 66452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1" h="245562">
                <a:moveTo>
                  <a:pt x="18854" y="245562"/>
                </a:moveTo>
                <a:cubicBezTo>
                  <a:pt x="29851" y="142653"/>
                  <a:pt x="40849" y="39744"/>
                  <a:pt x="37707" y="9892"/>
                </a:cubicBezTo>
                <a:cubicBezTo>
                  <a:pt x="34565" y="-19960"/>
                  <a:pt x="17282" y="23246"/>
                  <a:pt x="0" y="66452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5657671"/>
            <a:ext cx="756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Co-Cu prospects W of the White Ledge shear zone and N of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Big Deer Creek represent the up-thrown, lower-NW margin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of the Blackbird cluster of Co-Cu ore zones and prospects.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" y="797952"/>
            <a:ext cx="6815671" cy="48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15356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BC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TP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28310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MA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886" y="224135"/>
            <a:ext cx="9146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Geologic setting of Co-Cu prospects west of the White Ledge shear zone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7149" y="838200"/>
            <a:ext cx="23068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Prospects are —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Tinkers Pride (TP)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Bonanza Cu (BC)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Mary Ann (MA)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r>
              <a:rPr lang="en-US" sz="2000" dirty="0" smtClean="0">
                <a:solidFill>
                  <a:srgbClr val="FFFF99"/>
                </a:solidFill>
              </a:rPr>
              <a:t>Labeled faults are —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White Ledge shear zone (</a:t>
            </a:r>
            <a:r>
              <a:rPr lang="en-US" sz="2000" dirty="0" err="1" smtClean="0">
                <a:solidFill>
                  <a:srgbClr val="FFFF99"/>
                </a:solidFill>
              </a:rPr>
              <a:t>WLsz</a:t>
            </a:r>
            <a:r>
              <a:rPr lang="en-US" sz="2000" dirty="0" smtClean="0">
                <a:solidFill>
                  <a:srgbClr val="FFFF99"/>
                </a:solidFill>
              </a:rPr>
              <a:t>),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Big Deer Cr fault (</a:t>
            </a:r>
            <a:r>
              <a:rPr lang="en-US" sz="2000" dirty="0" err="1" smtClean="0">
                <a:solidFill>
                  <a:srgbClr val="FFFF99"/>
                </a:solidFill>
              </a:rPr>
              <a:t>BDf</a:t>
            </a:r>
            <a:r>
              <a:rPr lang="en-US" sz="2000" dirty="0" smtClean="0">
                <a:solidFill>
                  <a:srgbClr val="FFFF99"/>
                </a:solidFill>
              </a:rPr>
              <a:t>),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Iron Cr thrust (</a:t>
            </a:r>
            <a:r>
              <a:rPr lang="en-US" sz="2000" dirty="0" err="1" smtClean="0">
                <a:solidFill>
                  <a:srgbClr val="FFFF99"/>
                </a:solidFill>
              </a:rPr>
              <a:t>ICt</a:t>
            </a:r>
            <a:r>
              <a:rPr lang="en-US" sz="2000" dirty="0" smtClean="0">
                <a:solidFill>
                  <a:srgbClr val="FFFF99"/>
                </a:solidFill>
              </a:rPr>
              <a:t>),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MaryAnn thrust (</a:t>
            </a:r>
            <a:r>
              <a:rPr lang="en-US" sz="2000" dirty="0" err="1" smtClean="0">
                <a:solidFill>
                  <a:srgbClr val="FFFF99"/>
                </a:solidFill>
              </a:rPr>
              <a:t>MAt</a:t>
            </a:r>
            <a:r>
              <a:rPr lang="en-US" sz="2000" dirty="0" smtClean="0">
                <a:solidFill>
                  <a:srgbClr val="FFFF99"/>
                </a:solidFill>
              </a:rPr>
              <a:t>).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0596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4458" y="457121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BDf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1992868"/>
            <a:ext cx="6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WLsz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688" y="2646402"/>
            <a:ext cx="58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1279" y="4953000"/>
            <a:ext cx="6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WLsz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95400" y="5486400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35262" y="51932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11430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667000" y="34793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634734" y="27289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70" y="9034"/>
            <a:ext cx="4555280" cy="69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1" y="475713"/>
            <a:ext cx="4683971" cy="22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5873" y="3291959"/>
            <a:ext cx="308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Haynes-</a:t>
            </a:r>
            <a:r>
              <a:rPr lang="en-US" dirty="0" err="1" smtClean="0"/>
              <a:t>Stellite</a:t>
            </a:r>
            <a:r>
              <a:rPr lang="en-US" dirty="0" smtClean="0"/>
              <a:t> structural block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8824" y="2665274"/>
            <a:ext cx="49185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   The Little Deer thrust (</a:t>
            </a:r>
            <a:r>
              <a:rPr lang="en-US" sz="2000" dirty="0" err="1" smtClean="0">
                <a:solidFill>
                  <a:srgbClr val="FFFF99"/>
                </a:solidFill>
              </a:rPr>
              <a:t>LDt</a:t>
            </a:r>
            <a:r>
              <a:rPr lang="en-US" sz="2000" dirty="0" smtClean="0">
                <a:solidFill>
                  <a:srgbClr val="FFFF99"/>
                </a:solidFill>
              </a:rPr>
              <a:t>) dips about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45</a:t>
            </a:r>
            <a:r>
              <a:rPr lang="en-US" sz="2000" baseline="30000" dirty="0" smtClean="0">
                <a:solidFill>
                  <a:srgbClr val="FFFF99"/>
                </a:solidFill>
              </a:rPr>
              <a:t>o</a:t>
            </a:r>
            <a:r>
              <a:rPr lang="en-US" sz="2000" dirty="0" smtClean="0">
                <a:solidFill>
                  <a:srgbClr val="FFFF99"/>
                </a:solidFill>
              </a:rPr>
              <a:t>W, placing the W margin of the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Blackbird block over the E margin of the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Haynes-</a:t>
            </a:r>
            <a:r>
              <a:rPr lang="en-US" sz="2000" dirty="0" err="1" smtClean="0">
                <a:solidFill>
                  <a:srgbClr val="FFFF99"/>
                </a:solidFill>
              </a:rPr>
              <a:t>Stellite</a:t>
            </a:r>
            <a:r>
              <a:rPr lang="en-US" sz="2000" dirty="0" smtClean="0">
                <a:solidFill>
                  <a:srgbClr val="FFFF99"/>
                </a:solidFill>
              </a:rPr>
              <a:t> block. The Northfield-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Slippery Gulch fault (</a:t>
            </a:r>
            <a:r>
              <a:rPr lang="en-US" sz="2000" dirty="0" err="1" smtClean="0">
                <a:solidFill>
                  <a:srgbClr val="FFFF99"/>
                </a:solidFill>
              </a:rPr>
              <a:t>NSf</a:t>
            </a:r>
            <a:r>
              <a:rPr lang="en-US" sz="2000" dirty="0" smtClean="0">
                <a:solidFill>
                  <a:srgbClr val="FFFF99"/>
                </a:solidFill>
              </a:rPr>
              <a:t>) is a down-to-east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normal fault that cuts the Little Deer thrust.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39734"/>
            <a:ext cx="4730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   Banded </a:t>
            </a:r>
            <a:r>
              <a:rPr lang="en-US" sz="2000" dirty="0" err="1" smtClean="0">
                <a:solidFill>
                  <a:srgbClr val="FFFF99"/>
                </a:solidFill>
              </a:rPr>
              <a:t>siltite</a:t>
            </a:r>
            <a:r>
              <a:rPr lang="en-US" sz="2000" dirty="0" smtClean="0">
                <a:solidFill>
                  <a:srgbClr val="FFFF99"/>
                </a:solidFill>
              </a:rPr>
              <a:t> grades NE (up-section)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endParaRPr lang="en-US" sz="2000" dirty="0" smtClean="0">
              <a:solidFill>
                <a:srgbClr val="FFFF99"/>
              </a:solidFill>
            </a:endParaRPr>
          </a:p>
          <a:p>
            <a:r>
              <a:rPr lang="en-US" sz="2000" dirty="0" smtClean="0">
                <a:solidFill>
                  <a:srgbClr val="FFFF99"/>
                </a:solidFill>
              </a:rPr>
              <a:t>to </a:t>
            </a:r>
            <a:r>
              <a:rPr lang="en-US" sz="2000" dirty="0" err="1" smtClean="0">
                <a:solidFill>
                  <a:srgbClr val="FFFF99"/>
                </a:solidFill>
              </a:rPr>
              <a:t>metasandstone</a:t>
            </a:r>
            <a:r>
              <a:rPr lang="en-US" sz="2000" dirty="0" smtClean="0">
                <a:solidFill>
                  <a:srgbClr val="FFFF99"/>
                </a:solidFill>
              </a:rPr>
              <a:t> (</a:t>
            </a:r>
            <a:r>
              <a:rPr lang="en-US" sz="2000" dirty="0" err="1" smtClean="0">
                <a:solidFill>
                  <a:srgbClr val="FFFF99"/>
                </a:solidFill>
              </a:rPr>
              <a:t>Gunsight</a:t>
            </a:r>
            <a:r>
              <a:rPr lang="en-US" sz="2000" dirty="0" smtClean="0">
                <a:solidFill>
                  <a:srgbClr val="FFFF99"/>
                </a:solidFill>
              </a:rPr>
              <a:t> </a:t>
            </a:r>
            <a:r>
              <a:rPr lang="en-US" sz="2000" dirty="0" err="1" smtClean="0">
                <a:solidFill>
                  <a:srgbClr val="FFFF99"/>
                </a:solidFill>
              </a:rPr>
              <a:t>Fm</a:t>
            </a:r>
            <a:r>
              <a:rPr lang="en-US" sz="2000" dirty="0" smtClean="0">
                <a:solidFill>
                  <a:srgbClr val="FFFF99"/>
                </a:solidFill>
              </a:rPr>
              <a:t> of Evans &amp;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Green, 2003). This grades N and up-section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to biotitic </a:t>
            </a:r>
            <a:r>
              <a:rPr lang="en-US" sz="2000" dirty="0" err="1" smtClean="0">
                <a:solidFill>
                  <a:srgbClr val="FFFF99"/>
                </a:solidFill>
              </a:rPr>
              <a:t>metasandstone</a:t>
            </a:r>
            <a:r>
              <a:rPr lang="en-US" sz="2000" dirty="0" smtClean="0">
                <a:solidFill>
                  <a:srgbClr val="FFFF99"/>
                </a:solidFill>
              </a:rPr>
              <a:t>. 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470" y="267732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LDt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53973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63246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824" y="47977"/>
            <a:ext cx="447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Map Units of Haynes-</a:t>
            </a:r>
            <a:r>
              <a:rPr lang="en-US" sz="2400" dirty="0" err="1" smtClean="0">
                <a:solidFill>
                  <a:srgbClr val="FFFF99"/>
                </a:solidFill>
              </a:rPr>
              <a:t>Stellite</a:t>
            </a:r>
            <a:r>
              <a:rPr lang="en-US" sz="2400" dirty="0" smtClean="0">
                <a:solidFill>
                  <a:srgbClr val="FFFF99"/>
                </a:solidFill>
              </a:rPr>
              <a:t> Block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258" y="5842337"/>
            <a:ext cx="3032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CFFCC"/>
                </a:solidFill>
              </a:rPr>
              <a:t>Biotitic </a:t>
            </a:r>
            <a:r>
              <a:rPr lang="en-US" sz="2000" i="1" dirty="0" err="1">
                <a:solidFill>
                  <a:srgbClr val="CCFFCC"/>
                </a:solidFill>
              </a:rPr>
              <a:t>metasandstone</a:t>
            </a:r>
            <a:r>
              <a:rPr lang="en-US" sz="2000" i="1" dirty="0">
                <a:solidFill>
                  <a:srgbClr val="CCFFCC"/>
                </a:solidFill>
              </a:rPr>
              <a:t> may represent a muddy sand </a:t>
            </a:r>
            <a:r>
              <a:rPr lang="en-US" sz="2000" i="1" dirty="0" err="1">
                <a:solidFill>
                  <a:srgbClr val="CCFFCC"/>
                </a:solidFill>
              </a:rPr>
              <a:t>facies</a:t>
            </a:r>
            <a:r>
              <a:rPr lang="en-US" sz="2000" i="1" dirty="0">
                <a:solidFill>
                  <a:srgbClr val="CCFFCC"/>
                </a:solidFill>
              </a:rPr>
              <a:t> of </a:t>
            </a:r>
            <a:r>
              <a:rPr lang="en-US" sz="2000" i="1" dirty="0" err="1" smtClean="0">
                <a:solidFill>
                  <a:srgbClr val="CCFFCC"/>
                </a:solidFill>
              </a:rPr>
              <a:t>Gunsight</a:t>
            </a:r>
            <a:r>
              <a:rPr lang="en-US" sz="2000" i="1" dirty="0" smtClean="0">
                <a:solidFill>
                  <a:srgbClr val="CCFFCC"/>
                </a:solidFill>
              </a:rPr>
              <a:t> Fm</a:t>
            </a:r>
            <a:r>
              <a:rPr lang="en-US" sz="2000" i="1" dirty="0">
                <a:solidFill>
                  <a:srgbClr val="CC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333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3333" y="152400"/>
            <a:ext cx="365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Geologic setting of 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Co-Cu mines and prospects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In the Haynes-</a:t>
            </a:r>
            <a:r>
              <a:rPr lang="en-US" sz="2400" dirty="0" err="1" smtClean="0">
                <a:solidFill>
                  <a:srgbClr val="FFFF99"/>
                </a:solidFill>
              </a:rPr>
              <a:t>Stellite</a:t>
            </a:r>
            <a:r>
              <a:rPr lang="en-US" sz="2400" dirty="0" smtClean="0">
                <a:solidFill>
                  <a:srgbClr val="FFFF99"/>
                </a:solidFill>
              </a:rPr>
              <a:t> block,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SE of the Blackbird mine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6717" y="1600200"/>
            <a:ext cx="347537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Haynes-</a:t>
            </a:r>
            <a:r>
              <a:rPr lang="en-US" sz="2400" dirty="0" err="1" smtClean="0">
                <a:solidFill>
                  <a:srgbClr val="FFFF99"/>
                </a:solidFill>
              </a:rPr>
              <a:t>Stellite</a:t>
            </a:r>
            <a:r>
              <a:rPr lang="en-US" sz="2400" dirty="0" smtClean="0">
                <a:solidFill>
                  <a:srgbClr val="FFFF99"/>
                </a:solidFill>
              </a:rPr>
              <a:t> mine </a:t>
            </a:r>
            <a:r>
              <a:rPr lang="en-US" sz="2000" dirty="0" smtClean="0">
                <a:solidFill>
                  <a:srgbClr val="FFFF99"/>
                </a:solidFill>
              </a:rPr>
              <a:t>(HS —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tourmaline-matrix breccia with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disseminated cobaltite)</a:t>
            </a:r>
            <a:endParaRPr lang="en-US" sz="2400" dirty="0" smtClean="0">
              <a:solidFill>
                <a:srgbClr val="FFFF99"/>
              </a:solidFill>
            </a:endParaRPr>
          </a:p>
          <a:p>
            <a:r>
              <a:rPr lang="en-US" sz="2400" dirty="0" err="1" smtClean="0">
                <a:solidFill>
                  <a:srgbClr val="FFFF99"/>
                </a:solidFill>
              </a:rPr>
              <a:t>CoNiCu</a:t>
            </a:r>
            <a:r>
              <a:rPr lang="en-US" sz="2400" dirty="0" smtClean="0">
                <a:solidFill>
                  <a:srgbClr val="FFFF99"/>
                </a:solidFill>
              </a:rPr>
              <a:t> prospect </a:t>
            </a:r>
            <a:r>
              <a:rPr lang="en-US" sz="2000" dirty="0" smtClean="0">
                <a:solidFill>
                  <a:srgbClr val="FFFF99"/>
                </a:solidFill>
              </a:rPr>
              <a:t>(</a:t>
            </a:r>
            <a:r>
              <a:rPr lang="en-US" sz="2000" dirty="0" err="1" smtClean="0">
                <a:solidFill>
                  <a:srgbClr val="FFFF99"/>
                </a:solidFill>
              </a:rPr>
              <a:t>CnC</a:t>
            </a:r>
            <a:r>
              <a:rPr lang="en-US" sz="2000" dirty="0" smtClean="0">
                <a:solidFill>
                  <a:srgbClr val="FFFF99"/>
                </a:solidFill>
              </a:rPr>
              <a:t> —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tourmaline-matrix breccia with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disseminated cobaltite and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chalcopyrite)</a:t>
            </a:r>
            <a:endParaRPr lang="en-US" sz="2400" dirty="0" smtClean="0">
              <a:solidFill>
                <a:srgbClr val="FFFF99"/>
              </a:solidFill>
            </a:endParaRPr>
          </a:p>
          <a:p>
            <a:r>
              <a:rPr lang="en-US" sz="2400" dirty="0" smtClean="0">
                <a:solidFill>
                  <a:srgbClr val="FFFF99"/>
                </a:solidFill>
              </a:rPr>
              <a:t>Patty B prospect </a:t>
            </a:r>
            <a:r>
              <a:rPr lang="en-US" sz="2000" dirty="0" smtClean="0">
                <a:solidFill>
                  <a:srgbClr val="FFFF99"/>
                </a:solidFill>
              </a:rPr>
              <a:t>(</a:t>
            </a:r>
            <a:r>
              <a:rPr lang="en-US" sz="2000" dirty="0" err="1" smtClean="0">
                <a:solidFill>
                  <a:srgbClr val="FFFF99"/>
                </a:solidFill>
              </a:rPr>
              <a:t>PtB</a:t>
            </a:r>
            <a:r>
              <a:rPr lang="en-US" sz="2000" dirty="0" smtClean="0">
                <a:solidFill>
                  <a:srgbClr val="FFFF99"/>
                </a:solidFill>
              </a:rPr>
              <a:t> — 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tourmaline replacement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with disseminated cobaltite.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791200"/>
            <a:ext cx="7562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CFFCC"/>
                </a:solidFill>
              </a:rPr>
              <a:t>Co-Cu bearing tourmaline </a:t>
            </a:r>
            <a:r>
              <a:rPr lang="en-US" sz="2200" i="1" dirty="0" err="1" smtClean="0">
                <a:solidFill>
                  <a:srgbClr val="CCFFCC"/>
                </a:solidFill>
              </a:rPr>
              <a:t>breccias</a:t>
            </a:r>
            <a:r>
              <a:rPr lang="en-US" sz="2200" i="1" dirty="0" smtClean="0">
                <a:solidFill>
                  <a:srgbClr val="CCFFCC"/>
                </a:solidFill>
              </a:rPr>
              <a:t> and replacements in the </a:t>
            </a:r>
          </a:p>
          <a:p>
            <a:r>
              <a:rPr lang="en-US" sz="2200" i="1" dirty="0" smtClean="0">
                <a:solidFill>
                  <a:srgbClr val="CCFFCC"/>
                </a:solidFill>
              </a:rPr>
              <a:t>Haynes-</a:t>
            </a:r>
            <a:r>
              <a:rPr lang="en-US" sz="2200" i="1" dirty="0" err="1" smtClean="0">
                <a:solidFill>
                  <a:srgbClr val="CCFFCC"/>
                </a:solidFill>
              </a:rPr>
              <a:t>Stellite</a:t>
            </a:r>
            <a:r>
              <a:rPr lang="en-US" sz="2200" i="1" dirty="0" smtClean="0">
                <a:solidFill>
                  <a:srgbClr val="CCFFCC"/>
                </a:solidFill>
              </a:rPr>
              <a:t> block are on the down-thrown, upper-SE margin</a:t>
            </a:r>
          </a:p>
          <a:p>
            <a:r>
              <a:rPr lang="en-US" sz="2200" i="1" dirty="0" smtClean="0">
                <a:solidFill>
                  <a:srgbClr val="CCFFCC"/>
                </a:solidFill>
              </a:rPr>
              <a:t>of the Blackbird cluster of Co-Cu ore zones and prospects. </a:t>
            </a:r>
            <a:endParaRPr lang="en-US" sz="2200" i="1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8382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HS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717" y="4953000"/>
            <a:ext cx="35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Tailings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sz="2000" dirty="0" smtClean="0">
                <a:solidFill>
                  <a:srgbClr val="FFFF99"/>
                </a:solidFill>
              </a:rPr>
              <a:t>from the Blackbird mill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are impounded near the Patty B</a:t>
            </a:r>
            <a:r>
              <a:rPr lang="en-US" sz="2000" dirty="0" smtClean="0">
                <a:solidFill>
                  <a:srgbClr val="FFFF99"/>
                </a:solidFill>
              </a:rPr>
              <a:t>.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2562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CnC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216543"/>
            <a:ext cx="50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PtB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433937" cy="69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641" y="152399"/>
            <a:ext cx="480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Regional Geologic Map showing the Mesoproterozoic Belt-Purcell basin and the Lemhi sub-basin </a:t>
            </a:r>
          </a:p>
          <a:p>
            <a:pPr algn="ctr"/>
            <a:r>
              <a:rPr lang="en-US" sz="2000" i="1" dirty="0" smtClean="0">
                <a:solidFill>
                  <a:srgbClr val="FFFF99"/>
                </a:solidFill>
              </a:rPr>
              <a:t>in relation to the Idaho Cobalt Belt, the Blackbird Co-Cu deposit, and other significant mineral deposits. </a:t>
            </a:r>
          </a:p>
          <a:p>
            <a:endParaRPr lang="en-US" sz="2000" i="1" dirty="0" smtClean="0">
              <a:solidFill>
                <a:srgbClr val="FFFF99"/>
              </a:solidFill>
            </a:endParaRPr>
          </a:p>
          <a:p>
            <a:r>
              <a:rPr lang="en-US" sz="2000" i="1" dirty="0" err="1" smtClean="0">
                <a:solidFill>
                  <a:srgbClr val="FFFF99"/>
                </a:solidFill>
              </a:rPr>
              <a:t>Metasedimentary</a:t>
            </a:r>
            <a:r>
              <a:rPr lang="en-US" sz="2000" i="1" dirty="0" smtClean="0">
                <a:solidFill>
                  <a:srgbClr val="FFFF99"/>
                </a:solidFill>
              </a:rPr>
              <a:t> units include rocks correlative with the Lower Belt (Y1), Ravalli </a:t>
            </a:r>
            <a:r>
              <a:rPr lang="en-US" sz="2000" i="1" dirty="0" err="1" smtClean="0">
                <a:solidFill>
                  <a:srgbClr val="FFFF99"/>
                </a:solidFill>
              </a:rPr>
              <a:t>Gp</a:t>
            </a:r>
            <a:r>
              <a:rPr lang="en-US" sz="2000" i="1" dirty="0" smtClean="0">
                <a:solidFill>
                  <a:srgbClr val="FFFF99"/>
                </a:solidFill>
              </a:rPr>
              <a:t> (Y2), </a:t>
            </a:r>
            <a:r>
              <a:rPr lang="en-US" sz="2000" i="1" dirty="0" err="1" smtClean="0">
                <a:solidFill>
                  <a:srgbClr val="FFFF99"/>
                </a:solidFill>
              </a:rPr>
              <a:t>Piegen</a:t>
            </a:r>
            <a:r>
              <a:rPr lang="en-US" sz="2000" i="1" dirty="0" smtClean="0">
                <a:solidFill>
                  <a:srgbClr val="FFFF99"/>
                </a:solidFill>
              </a:rPr>
              <a:t> </a:t>
            </a:r>
            <a:r>
              <a:rPr lang="en-US" sz="2000" i="1" dirty="0" err="1" smtClean="0">
                <a:solidFill>
                  <a:srgbClr val="FFFF99"/>
                </a:solidFill>
              </a:rPr>
              <a:t>Gp</a:t>
            </a:r>
            <a:r>
              <a:rPr lang="en-US" sz="2000" i="1" dirty="0">
                <a:solidFill>
                  <a:srgbClr val="FFFF99"/>
                </a:solidFill>
              </a:rPr>
              <a:t> </a:t>
            </a:r>
            <a:r>
              <a:rPr lang="en-US" sz="2000" i="1" dirty="0" smtClean="0">
                <a:solidFill>
                  <a:srgbClr val="FFFF99"/>
                </a:solidFill>
              </a:rPr>
              <a:t>(Y3), Missoula </a:t>
            </a:r>
            <a:r>
              <a:rPr lang="en-US" sz="2000" i="1" dirty="0" err="1" smtClean="0">
                <a:solidFill>
                  <a:srgbClr val="FFFF99"/>
                </a:solidFill>
              </a:rPr>
              <a:t>Gp</a:t>
            </a:r>
            <a:r>
              <a:rPr lang="en-US" sz="2000" i="1" dirty="0" smtClean="0">
                <a:solidFill>
                  <a:srgbClr val="FFFF99"/>
                </a:solidFill>
              </a:rPr>
              <a:t> (Y4), rocks of the Lemhi sub-basin (Y4L), and amphibolite-</a:t>
            </a:r>
            <a:r>
              <a:rPr lang="en-US" sz="2000" i="1" dirty="0" err="1" smtClean="0">
                <a:solidFill>
                  <a:srgbClr val="FFFF99"/>
                </a:solidFill>
              </a:rPr>
              <a:t>facies</a:t>
            </a:r>
            <a:r>
              <a:rPr lang="en-US" sz="2000" i="1" dirty="0" smtClean="0">
                <a:solidFill>
                  <a:srgbClr val="FFFF99"/>
                </a:solidFill>
              </a:rPr>
              <a:t> meta-belt rocks (</a:t>
            </a:r>
            <a:r>
              <a:rPr lang="en-US" sz="2000" i="1" dirty="0" err="1" smtClean="0">
                <a:solidFill>
                  <a:srgbClr val="FFFF99"/>
                </a:solidFill>
              </a:rPr>
              <a:t>mY</a:t>
            </a:r>
            <a:r>
              <a:rPr lang="en-US" sz="2000" i="1" dirty="0" smtClean="0">
                <a:solidFill>
                  <a:srgbClr val="FFFF99"/>
                </a:solidFill>
              </a:rPr>
              <a:t>).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r>
              <a:rPr lang="en-US" sz="2000" i="1" dirty="0" smtClean="0">
                <a:solidFill>
                  <a:srgbClr val="FFFF99"/>
                </a:solidFill>
              </a:rPr>
              <a:t>Also </a:t>
            </a:r>
            <a:r>
              <a:rPr lang="en-US" sz="2000" i="1" dirty="0">
                <a:solidFill>
                  <a:srgbClr val="FFFF99"/>
                </a:solidFill>
              </a:rPr>
              <a:t>shown are igneous intrusions of </a:t>
            </a:r>
            <a:r>
              <a:rPr lang="en-US" sz="2000" i="1" dirty="0" smtClean="0">
                <a:solidFill>
                  <a:srgbClr val="FFFF99"/>
                </a:solidFill>
              </a:rPr>
              <a:t>Mesoproterozoic (Y), </a:t>
            </a:r>
            <a:r>
              <a:rPr lang="en-US" sz="2000" i="1" dirty="0" err="1" smtClean="0">
                <a:solidFill>
                  <a:srgbClr val="FFFF99"/>
                </a:solidFill>
              </a:rPr>
              <a:t>Neoproterozic</a:t>
            </a:r>
            <a:r>
              <a:rPr lang="en-US" sz="2000" i="1" dirty="0" smtClean="0">
                <a:solidFill>
                  <a:srgbClr val="FFFF99"/>
                </a:solidFill>
              </a:rPr>
              <a:t> to Ordovician (OZ), Cretaceous (K), Tertiary-Cretaceous (TK), </a:t>
            </a:r>
            <a:r>
              <a:rPr lang="en-US" sz="2000" i="1" dirty="0">
                <a:solidFill>
                  <a:srgbClr val="FFFF99"/>
                </a:solidFill>
              </a:rPr>
              <a:t>and </a:t>
            </a:r>
            <a:r>
              <a:rPr lang="en-US" sz="2000" i="1" dirty="0" smtClean="0">
                <a:solidFill>
                  <a:srgbClr val="FFFF99"/>
                </a:solidFill>
              </a:rPr>
              <a:t>Tertiary (mostly Eocene) age (T). 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7334" y="6324600"/>
            <a:ext cx="27146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(SRP = Snake River Plain)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946" y="4876800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4800600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18321" cy="69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2197417"/>
            <a:ext cx="253325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99"/>
                </a:solidFill>
              </a:rPr>
              <a:t>Geologic Map, </a:t>
            </a:r>
          </a:p>
          <a:p>
            <a:r>
              <a:rPr lang="en-US" sz="2200" dirty="0" smtClean="0">
                <a:solidFill>
                  <a:srgbClr val="FFFF99"/>
                </a:solidFill>
              </a:rPr>
              <a:t>Salmon River </a:t>
            </a:r>
            <a:r>
              <a:rPr lang="en-US" sz="2200" dirty="0" err="1" smtClean="0">
                <a:solidFill>
                  <a:srgbClr val="FFFF99"/>
                </a:solidFill>
              </a:rPr>
              <a:t>Mtns</a:t>
            </a:r>
            <a:endParaRPr lang="en-US" sz="2200" dirty="0" smtClean="0">
              <a:solidFill>
                <a:srgbClr val="FFFF99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west of Salmon, Idaho,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showing Co-Cu deposits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and prospects of the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Idaho cobalt belt in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relation to host rocks of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the Lemhi </a:t>
            </a:r>
            <a:r>
              <a:rPr lang="en-US" dirty="0" err="1" smtClean="0">
                <a:solidFill>
                  <a:srgbClr val="FFFF99"/>
                </a:solidFill>
              </a:rPr>
              <a:t>Gp</a:t>
            </a:r>
            <a:r>
              <a:rPr lang="en-US" dirty="0" smtClean="0">
                <a:solidFill>
                  <a:srgbClr val="FFFF99"/>
                </a:solidFill>
              </a:rPr>
              <a:t> and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igneous intrusions of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Mesoproterozoic to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Tertiary age. Also shown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are fold axes and faults,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Tertiary </a:t>
            </a:r>
            <a:r>
              <a:rPr lang="en-US" dirty="0" err="1" smtClean="0">
                <a:solidFill>
                  <a:srgbClr val="FFFF99"/>
                </a:solidFill>
              </a:rPr>
              <a:t>volcanics</a:t>
            </a:r>
            <a:r>
              <a:rPr lang="en-US" dirty="0" smtClean="0">
                <a:solidFill>
                  <a:srgbClr val="FFFF99"/>
                </a:solidFill>
              </a:rPr>
              <a:t>, and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Quaternary-Tertiary 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sediments.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0"/>
            <a:ext cx="2209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Index map</a:t>
            </a:r>
            <a:r>
              <a:rPr lang="en-US" dirty="0" smtClean="0">
                <a:solidFill>
                  <a:srgbClr val="FFFF99"/>
                </a:solidFill>
              </a:rPr>
              <a:t> showing the Idaho cobalt belt (ICB) in relation to </a:t>
            </a:r>
            <a:r>
              <a:rPr lang="en-US" dirty="0">
                <a:solidFill>
                  <a:srgbClr val="FFFF99"/>
                </a:solidFill>
              </a:rPr>
              <a:t>the Belt-Purcell </a:t>
            </a:r>
            <a:r>
              <a:rPr lang="en-US" dirty="0" smtClean="0">
                <a:solidFill>
                  <a:srgbClr val="FFFF99"/>
                </a:solidFill>
              </a:rPr>
              <a:t>basin and the</a:t>
            </a:r>
            <a:endParaRPr lang="en-US" dirty="0">
              <a:solidFill>
                <a:srgbClr val="FFFF99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Lemhi sub-basin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6534834"/>
            <a:ext cx="393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(Modified from Evans and Green, 2003)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6297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46072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2297" y="228600"/>
            <a:ext cx="33313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   This </a:t>
            </a:r>
            <a:r>
              <a:rPr lang="en-US" sz="2400" dirty="0">
                <a:solidFill>
                  <a:srgbClr val="FFFF99"/>
                </a:solidFill>
              </a:rPr>
              <a:t>image shows </a:t>
            </a:r>
            <a:r>
              <a:rPr lang="en-US" sz="2400" dirty="0" smtClean="0">
                <a:solidFill>
                  <a:srgbClr val="FFFF99"/>
                </a:solidFill>
              </a:rPr>
              <a:t>a </a:t>
            </a:r>
            <a:r>
              <a:rPr lang="en-US" sz="2400" dirty="0">
                <a:solidFill>
                  <a:srgbClr val="FFFF99"/>
                </a:solidFill>
              </a:rPr>
              <a:t>geologic map that was compiled </a:t>
            </a:r>
            <a:r>
              <a:rPr lang="en-US" sz="2400" dirty="0" smtClean="0">
                <a:solidFill>
                  <a:srgbClr val="FFFF99"/>
                </a:solidFill>
              </a:rPr>
              <a:t>at a scale of 1:12,000 from sources </a:t>
            </a:r>
            <a:r>
              <a:rPr lang="en-US" sz="2400" dirty="0">
                <a:solidFill>
                  <a:srgbClr val="FFFF99"/>
                </a:solidFill>
              </a:rPr>
              <a:t>listed on </a:t>
            </a:r>
            <a:r>
              <a:rPr lang="en-US" sz="2400" dirty="0" smtClean="0">
                <a:solidFill>
                  <a:srgbClr val="FFFF99"/>
                </a:solidFill>
              </a:rPr>
              <a:t>the next </a:t>
            </a:r>
            <a:r>
              <a:rPr lang="en-US" sz="2400" dirty="0">
                <a:solidFill>
                  <a:srgbClr val="FFFF99"/>
                </a:solidFill>
              </a:rPr>
              <a:t>slide. </a:t>
            </a:r>
            <a:r>
              <a:rPr lang="en-US" sz="2400" dirty="0" smtClean="0">
                <a:solidFill>
                  <a:srgbClr val="FFFF99"/>
                </a:solidFill>
              </a:rPr>
              <a:t>This map is intended for informal publication by the Idaho Geological Survey (probably as a print or .pdf with an explanatory pamphlet).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7851" y="4473476"/>
            <a:ext cx="3739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   Enlarged images of selected parts of this map follow, along with accompanying explanations of map-unit symbols and colors. 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245"/>
            <a:ext cx="546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99"/>
                </a:solidFill>
              </a:rPr>
              <a:t>Geologic </a:t>
            </a:r>
            <a:r>
              <a:rPr lang="en-US" sz="2400" dirty="0" smtClean="0">
                <a:solidFill>
                  <a:srgbClr val="FFFF99"/>
                </a:solidFill>
              </a:rPr>
              <a:t>Map of the Blackbird Co-Cu </a:t>
            </a:r>
          </a:p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Mine Area and its Geologic Surroundings 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908" y="2819400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Blackbird </a:t>
            </a:r>
          </a:p>
          <a:p>
            <a:pPr algn="ctr"/>
            <a:r>
              <a:rPr lang="en-US" dirty="0" smtClean="0"/>
              <a:t>structural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054" y="3733800"/>
            <a:ext cx="110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Lookout</a:t>
            </a:r>
          </a:p>
          <a:p>
            <a:r>
              <a:rPr lang="en-US" dirty="0" smtClean="0"/>
              <a:t>structural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230469"/>
            <a:ext cx="16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Haynes-</a:t>
            </a:r>
            <a:r>
              <a:rPr lang="en-US" dirty="0" err="1" smtClean="0"/>
              <a:t>Stellite</a:t>
            </a:r>
            <a:endParaRPr lang="en-US" dirty="0" smtClean="0"/>
          </a:p>
          <a:p>
            <a:r>
              <a:rPr lang="en-US" dirty="0" smtClean="0"/>
              <a:t>structural block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314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7075" y="64008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4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3495"/>
            <a:ext cx="361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99"/>
                </a:solidFill>
              </a:rPr>
              <a:t>Principal Sources of Information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86" y="340578"/>
            <a:ext cx="92063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FFFF99"/>
                </a:solidFill>
              </a:rPr>
              <a:t>Bennett, E.H., 1977</a:t>
            </a:r>
            <a:r>
              <a:rPr lang="en-US" sz="1600" dirty="0">
                <a:solidFill>
                  <a:srgbClr val="FFFF99"/>
                </a:solidFill>
              </a:rPr>
              <a:t>, Reconnaissance geology and geochemistry of the Blackbird Mountain-Panther Creek region, Lemhi County, Idaho: Idaho Bureau of Mines and Geology pamphlet, 167 p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Calera Mining Co., 1978</a:t>
            </a:r>
            <a:r>
              <a:rPr lang="en-US" sz="1600" dirty="0">
                <a:solidFill>
                  <a:srgbClr val="FFFF99"/>
                </a:solidFill>
              </a:rPr>
              <a:t>, Surface geology, Blackbird, Lemhi County, Idaho, in Hughes, G.H., Jr. and </a:t>
            </a:r>
            <a:r>
              <a:rPr lang="en-US" sz="1600" dirty="0" err="1">
                <a:solidFill>
                  <a:srgbClr val="FFFF99"/>
                </a:solidFill>
              </a:rPr>
              <a:t>Chevillon</a:t>
            </a:r>
            <a:r>
              <a:rPr lang="en-US" sz="1600" dirty="0">
                <a:solidFill>
                  <a:srgbClr val="FFFF99"/>
                </a:solidFill>
              </a:rPr>
              <a:t>, C.V., Summary Geologic Report of the Blackbird Project, Lemhi County, Idaho: </a:t>
            </a:r>
            <a:r>
              <a:rPr lang="en-US" sz="1600" dirty="0" err="1">
                <a:solidFill>
                  <a:srgbClr val="FFFF99"/>
                </a:solidFill>
              </a:rPr>
              <a:t>Noranda</a:t>
            </a:r>
            <a:r>
              <a:rPr lang="en-US" sz="1600" dirty="0">
                <a:solidFill>
                  <a:srgbClr val="FFFF99"/>
                </a:solidFill>
              </a:rPr>
              <a:t> Exploration, Inc., unpublished report, 25 p., plate A., scale 1:2,400. </a:t>
            </a:r>
            <a:endParaRPr lang="en-US" sz="1600" dirty="0" smtClean="0">
              <a:solidFill>
                <a:srgbClr val="FFFF99"/>
              </a:solidFill>
            </a:endParaRPr>
          </a:p>
          <a:p>
            <a:r>
              <a:rPr lang="en-US" sz="1600" b="1" u="sng" dirty="0">
                <a:solidFill>
                  <a:srgbClr val="FFFF99"/>
                </a:solidFill>
              </a:rPr>
              <a:t>Daggett, M.D., and </a:t>
            </a:r>
            <a:r>
              <a:rPr lang="en-US" sz="1600" b="1" u="sng" dirty="0" err="1">
                <a:solidFill>
                  <a:srgbClr val="FFFF99"/>
                </a:solidFill>
              </a:rPr>
              <a:t>Smit</a:t>
            </a:r>
            <a:r>
              <a:rPr lang="en-US" sz="1600" b="1" u="sng" dirty="0">
                <a:solidFill>
                  <a:srgbClr val="FFFF99"/>
                </a:solidFill>
              </a:rPr>
              <a:t>, J.H., 1981</a:t>
            </a:r>
            <a:r>
              <a:rPr lang="en-US" sz="1600" dirty="0">
                <a:solidFill>
                  <a:srgbClr val="FFFF99"/>
                </a:solidFill>
              </a:rPr>
              <a:t>, An investigation of surface geology from the Blackbird mine north to Big Deer Creek, Blackbird mining district, Lemhi County, Idaho: </a:t>
            </a:r>
            <a:r>
              <a:rPr lang="en-US" sz="1600" dirty="0" err="1">
                <a:solidFill>
                  <a:srgbClr val="FFFF99"/>
                </a:solidFill>
              </a:rPr>
              <a:t>Noranda</a:t>
            </a:r>
            <a:r>
              <a:rPr lang="en-US" sz="1600" dirty="0">
                <a:solidFill>
                  <a:srgbClr val="FFFF99"/>
                </a:solidFill>
              </a:rPr>
              <a:t> Exploration, Inc., unpublished report, 20 p., 1 pl. with overlay, scale </a:t>
            </a:r>
            <a:r>
              <a:rPr lang="en-US" sz="1600" dirty="0" smtClean="0">
                <a:solidFill>
                  <a:srgbClr val="FFFF99"/>
                </a:solidFill>
              </a:rPr>
              <a:t>1:12,000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Evans, K.V. and Connor, J.J., 1993</a:t>
            </a:r>
            <a:r>
              <a:rPr lang="en-US" sz="1600" dirty="0">
                <a:solidFill>
                  <a:srgbClr val="FFFF99"/>
                </a:solidFill>
              </a:rPr>
              <a:t>, Geologic map of the Blackbird Mountain 15-minute quadrangle, Lemhi County, Idaho: U.S. Geological Survey Field Studies Map MF-2234, scale 1:62,500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Evans, K.V. and Green, G.N., 2003</a:t>
            </a:r>
            <a:r>
              <a:rPr lang="en-US" sz="1600" dirty="0">
                <a:solidFill>
                  <a:srgbClr val="FFFF99"/>
                </a:solidFill>
              </a:rPr>
              <a:t>, Geologic map of the Salmon National Forest and vicinity, east-central Idaho: U.S. Geological Survey Geologic Investigations Series Map I2765, 2 sheets, scale 1:100,000, pamphlet, 19p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Formation Capital Corp., 2001</a:t>
            </a:r>
            <a:r>
              <a:rPr lang="en-US" sz="1600" dirty="0">
                <a:solidFill>
                  <a:srgbClr val="FFFF99"/>
                </a:solidFill>
              </a:rPr>
              <a:t>, Idaho cobalt project </a:t>
            </a:r>
            <a:r>
              <a:rPr lang="en-US" sz="1600" dirty="0" err="1">
                <a:solidFill>
                  <a:srgbClr val="FFFF99"/>
                </a:solidFill>
              </a:rPr>
              <a:t>comilation</a:t>
            </a:r>
            <a:r>
              <a:rPr lang="en-US" sz="1600" dirty="0">
                <a:solidFill>
                  <a:srgbClr val="FFFF99"/>
                </a:solidFill>
              </a:rPr>
              <a:t> map, Cobalt Ranger District, Lemhi County, Idaho, USA: Salmon Idaho, Formation Capital Corp., unpublished map, scale 1:4,800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>
                <a:solidFill>
                  <a:srgbClr val="FFFF99"/>
                </a:solidFill>
              </a:rPr>
              <a:t>Johnson, Rick, Close, Terry, and McHugh, Ed, 1998</a:t>
            </a:r>
            <a:r>
              <a:rPr lang="en-US" sz="1600" dirty="0">
                <a:solidFill>
                  <a:srgbClr val="FFFF99"/>
                </a:solidFill>
              </a:rPr>
              <a:t>, Mineral resource appraisal of the Salmon National Forest, Idaho: U.S. Geological Survey Open-File Report 98-478, 277 p., 7 plates, scale 1:125,000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 err="1">
                <a:solidFill>
                  <a:srgbClr val="FFFF99"/>
                </a:solidFill>
              </a:rPr>
              <a:t>Shenon</a:t>
            </a:r>
            <a:r>
              <a:rPr lang="en-US" sz="1600" b="1" u="sng" dirty="0">
                <a:solidFill>
                  <a:srgbClr val="FFFF99"/>
                </a:solidFill>
              </a:rPr>
              <a:t>, P.J., Full, R.P., Snyder, D.M., and Bauer, H.L., Jr., 1956, </a:t>
            </a:r>
            <a:r>
              <a:rPr lang="en-US" sz="1600" dirty="0">
                <a:solidFill>
                  <a:srgbClr val="FFFF99"/>
                </a:solidFill>
              </a:rPr>
              <a:t>Surface geology of the Big Deer Creek area, Blackbird mining district, Lemhi County Idaho: Idaho Metallurgical Industries, Inc., unpublished geologic map, scale 1:12,000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  <a:p>
            <a:r>
              <a:rPr lang="en-US" sz="1600" b="1" u="sng" dirty="0" err="1">
                <a:solidFill>
                  <a:srgbClr val="FFFF99"/>
                </a:solidFill>
              </a:rPr>
              <a:t>Vhay</a:t>
            </a:r>
            <a:r>
              <a:rPr lang="en-US" sz="1600" b="1" u="sng" dirty="0">
                <a:solidFill>
                  <a:srgbClr val="FFFF99"/>
                </a:solidFill>
              </a:rPr>
              <a:t>, J.S., 1948, </a:t>
            </a:r>
            <a:r>
              <a:rPr lang="en-US" sz="1600" dirty="0">
                <a:solidFill>
                  <a:srgbClr val="FFFF99"/>
                </a:solidFill>
              </a:rPr>
              <a:t>Cobalt-copper deposits in the Blackbird district, Lemhi County, Idaho: U.S. Geological Survey Strategic Minerals Investigations Preliminary Report 3-219 (also released as U.S. Geological Survey Open-File Report 48-1), 26 p., pl. 1 scale 1:15,000, pl. 2 scale 1:2,850, pl. 3A and 3B scale 1:600.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623432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FFCC"/>
                </a:solidFill>
              </a:rPr>
              <a:t>(+ field data collected by the authors)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0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86575" cy="59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936703"/>
            <a:ext cx="741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Columnar sections, showing stratigraphic units of the Lemhi sub-basin (left, modified from Link et al., 2007), and the Blackbird zone (right, modified from Nash and Hahn, 1989). </a:t>
            </a:r>
            <a:endParaRPr lang="en-US" sz="2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0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" y="0"/>
            <a:ext cx="8343079" cy="57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715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Columnar sections, modified on the basis of field observations made during preparation of the geologic map shown in slide #4.  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08" y="609600"/>
            <a:ext cx="4229571" cy="235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" y="609600"/>
            <a:ext cx="4822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558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Map Units of the Blackbird Structural Block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" y="0"/>
            <a:ext cx="92392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095999" cy="60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762000"/>
            <a:ext cx="25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Blackbird structural block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5937547"/>
            <a:ext cx="13716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5737" y="556821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km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4824" y="-30242"/>
            <a:ext cx="31446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The Blackbird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99"/>
                </a:solidFill>
              </a:rPr>
              <a:t>Is characterized by north-plunging chevron folds </a:t>
            </a:r>
            <a:r>
              <a:rPr lang="en-US" sz="2200" i="1" dirty="0" smtClean="0">
                <a:solidFill>
                  <a:srgbClr val="FFFF99"/>
                </a:solidFill>
              </a:rPr>
              <a:t>in locally </a:t>
            </a:r>
            <a:r>
              <a:rPr lang="en-US" sz="2200" i="1" dirty="0" err="1" smtClean="0">
                <a:solidFill>
                  <a:srgbClr val="FFFF99"/>
                </a:solidFill>
              </a:rPr>
              <a:t>biotitized</a:t>
            </a:r>
            <a:r>
              <a:rPr lang="en-US" sz="2200" i="1" dirty="0" smtClean="0">
                <a:solidFill>
                  <a:srgbClr val="FFFF99"/>
                </a:solidFill>
              </a:rPr>
              <a:t>, mineralized, </a:t>
            </a:r>
            <a:r>
              <a:rPr lang="en-US" sz="2200" i="1" dirty="0" err="1" smtClean="0">
                <a:solidFill>
                  <a:srgbClr val="FFFF99"/>
                </a:solidFill>
              </a:rPr>
              <a:t>garnetized</a:t>
            </a:r>
            <a:r>
              <a:rPr lang="en-US" sz="2200" i="1" dirty="0" smtClean="0">
                <a:solidFill>
                  <a:srgbClr val="FFFF99"/>
                </a:solidFill>
              </a:rPr>
              <a:t> and </a:t>
            </a:r>
            <a:r>
              <a:rPr lang="en-US" sz="2200" i="1" dirty="0" err="1" smtClean="0">
                <a:solidFill>
                  <a:srgbClr val="FFFF99"/>
                </a:solidFill>
              </a:rPr>
              <a:t>chloritized</a:t>
            </a:r>
            <a:r>
              <a:rPr lang="en-US" sz="2200" i="1" dirty="0" smtClean="0">
                <a:solidFill>
                  <a:srgbClr val="FFFF99"/>
                </a:solidFill>
              </a:rPr>
              <a:t>  banded </a:t>
            </a:r>
            <a:r>
              <a:rPr lang="en-US" sz="2200" i="1" dirty="0" err="1" smtClean="0">
                <a:solidFill>
                  <a:srgbClr val="FFFF99"/>
                </a:solidFill>
              </a:rPr>
              <a:t>siltite</a:t>
            </a:r>
            <a:r>
              <a:rPr lang="en-US" sz="2200" i="1" dirty="0" smtClean="0">
                <a:solidFill>
                  <a:srgbClr val="FFFF99"/>
                </a:solidFill>
              </a:rPr>
              <a:t> (overlain by </a:t>
            </a:r>
            <a:r>
              <a:rPr lang="en-US" sz="2200" i="1" dirty="0" err="1" smtClean="0">
                <a:solidFill>
                  <a:srgbClr val="FFFF99"/>
                </a:solidFill>
              </a:rPr>
              <a:t>metasandstone</a:t>
            </a:r>
            <a:r>
              <a:rPr lang="en-US" sz="2200" i="1" dirty="0" smtClean="0">
                <a:solidFill>
                  <a:srgbClr val="FFFF99"/>
                </a:solidFill>
              </a:rPr>
              <a:t>). </a:t>
            </a:r>
            <a:endParaRPr lang="en-US" sz="2800" dirty="0" smtClean="0">
              <a:solidFill>
                <a:srgbClr val="FFFF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sz="2200" i="1" dirty="0" smtClean="0">
                <a:solidFill>
                  <a:srgbClr val="FFFF99"/>
                </a:solidFill>
              </a:rPr>
              <a:t>Is bounded on the west by the White- Ledge shear zone (</a:t>
            </a:r>
            <a:r>
              <a:rPr lang="en-US" sz="2200" i="1" dirty="0" err="1" smtClean="0">
                <a:solidFill>
                  <a:srgbClr val="FFFF99"/>
                </a:solidFill>
              </a:rPr>
              <a:t>WLsz</a:t>
            </a:r>
            <a:r>
              <a:rPr lang="en-US" sz="2200" i="1" dirty="0" smtClean="0">
                <a:solidFill>
                  <a:srgbClr val="FFFF99"/>
                </a:solidFill>
              </a:rPr>
              <a:t>), and on the east by the Little Deer thrust (</a:t>
            </a:r>
            <a:r>
              <a:rPr lang="en-US" sz="2200" i="1" dirty="0" err="1" smtClean="0">
                <a:solidFill>
                  <a:srgbClr val="FFFF99"/>
                </a:solidFill>
              </a:rPr>
              <a:t>LDt</a:t>
            </a:r>
            <a:r>
              <a:rPr lang="en-US" sz="2200" i="1" dirty="0" smtClean="0">
                <a:solidFill>
                  <a:srgbClr val="FFFF99"/>
                </a:solidFill>
              </a:rPr>
              <a:t>), which locally places garnet-bearing over garnet-free rocks</a:t>
            </a:r>
            <a:endParaRPr lang="en-US" sz="2200" i="1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037414"/>
            <a:ext cx="757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CFFCC"/>
                </a:solidFill>
              </a:rPr>
              <a:t>Semi-</a:t>
            </a:r>
            <a:r>
              <a:rPr lang="en-US" sz="2400" i="1" dirty="0" err="1">
                <a:solidFill>
                  <a:srgbClr val="CCFFCC"/>
                </a:solidFill>
              </a:rPr>
              <a:t>stratabound</a:t>
            </a:r>
            <a:r>
              <a:rPr lang="en-US" sz="2400" i="1" dirty="0">
                <a:solidFill>
                  <a:srgbClr val="CCFFCC"/>
                </a:solidFill>
              </a:rPr>
              <a:t> </a:t>
            </a:r>
            <a:r>
              <a:rPr lang="en-US" sz="2400" i="1" dirty="0" smtClean="0">
                <a:solidFill>
                  <a:srgbClr val="CCFFCC"/>
                </a:solidFill>
              </a:rPr>
              <a:t>cobaltite ore </a:t>
            </a:r>
            <a:r>
              <a:rPr lang="en-US" sz="2400" i="1" dirty="0">
                <a:solidFill>
                  <a:srgbClr val="CCFFCC"/>
                </a:solidFill>
              </a:rPr>
              <a:t>zones </a:t>
            </a:r>
            <a:r>
              <a:rPr lang="en-US" sz="2400" i="1" dirty="0" smtClean="0">
                <a:solidFill>
                  <a:srgbClr val="CCFFCC"/>
                </a:solidFill>
              </a:rPr>
              <a:t>occupy sheared and </a:t>
            </a:r>
            <a:r>
              <a:rPr lang="en-US" sz="2400" i="1" dirty="0" err="1" smtClean="0">
                <a:solidFill>
                  <a:srgbClr val="CCFFCC"/>
                </a:solidFill>
              </a:rPr>
              <a:t>biotitized</a:t>
            </a:r>
            <a:r>
              <a:rPr lang="en-US" sz="2400" i="1" dirty="0" smtClean="0">
                <a:solidFill>
                  <a:srgbClr val="CCFFCC"/>
                </a:solidFill>
              </a:rPr>
              <a:t> rocks along limbs </a:t>
            </a:r>
            <a:r>
              <a:rPr lang="en-US" sz="2400" i="1" dirty="0">
                <a:solidFill>
                  <a:srgbClr val="CCFFCC"/>
                </a:solidFill>
              </a:rPr>
              <a:t>and </a:t>
            </a:r>
            <a:r>
              <a:rPr lang="en-US" sz="2400" i="1" dirty="0" smtClean="0">
                <a:solidFill>
                  <a:srgbClr val="CCFFCC"/>
                </a:solidFill>
              </a:rPr>
              <a:t>hinges of N-plunging </a:t>
            </a:r>
            <a:r>
              <a:rPr lang="en-US" sz="2400" i="1" dirty="0">
                <a:solidFill>
                  <a:srgbClr val="CCFFCC"/>
                </a:solidFill>
              </a:rPr>
              <a:t>folds.</a:t>
            </a:r>
            <a:endParaRPr lang="en-US" sz="24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539" y="2438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LDt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65" y="3038738"/>
            <a:ext cx="6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WLsz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1969</Words>
  <Application>Microsoft Office PowerPoint</Application>
  <PresentationFormat>On-screen Show (4:3)</PresentationFormat>
  <Paragraphs>224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Bookstrom, Arthur A.</dc:creator>
  <cp:lastModifiedBy>Bookstrom, Arthur A.</cp:lastModifiedBy>
  <cp:revision>163</cp:revision>
  <cp:lastPrinted>2014-06-13T16:59:02Z</cp:lastPrinted>
  <dcterms:created xsi:type="dcterms:W3CDTF">2014-06-06T23:39:17Z</dcterms:created>
  <dcterms:modified xsi:type="dcterms:W3CDTF">2014-06-13T17:15:36Z</dcterms:modified>
</cp:coreProperties>
</file>