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42" r:id="rId1"/>
  </p:sldMasterIdLst>
  <p:notesMasterIdLst>
    <p:notesMasterId r:id="rId18"/>
  </p:notesMasterIdLst>
  <p:sldIdLst>
    <p:sldId id="256" r:id="rId2"/>
    <p:sldId id="257" r:id="rId3"/>
    <p:sldId id="258" r:id="rId4"/>
    <p:sldId id="264" r:id="rId5"/>
    <p:sldId id="260" r:id="rId6"/>
    <p:sldId id="267" r:id="rId7"/>
    <p:sldId id="266" r:id="rId8"/>
    <p:sldId id="259" r:id="rId9"/>
    <p:sldId id="269" r:id="rId10"/>
    <p:sldId id="265" r:id="rId11"/>
    <p:sldId id="270" r:id="rId12"/>
    <p:sldId id="268" r:id="rId13"/>
    <p:sldId id="261" r:id="rId14"/>
    <p:sldId id="262" r:id="rId15"/>
    <p:sldId id="271" r:id="rId16"/>
    <p:sldId id="263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348984B-752B-4FFB-9344-A93DBCA2465C}">
          <p14:sldIdLst>
            <p14:sldId id="256"/>
            <p14:sldId id="257"/>
            <p14:sldId id="258"/>
            <p14:sldId id="264"/>
            <p14:sldId id="260"/>
            <p14:sldId id="267"/>
            <p14:sldId id="266"/>
            <p14:sldId id="259"/>
            <p14:sldId id="269"/>
            <p14:sldId id="265"/>
            <p14:sldId id="270"/>
            <p14:sldId id="268"/>
            <p14:sldId id="261"/>
            <p14:sldId id="262"/>
            <p14:sldId id="271"/>
            <p14:sldId id="26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0A0A"/>
    <a:srgbClr val="F09415"/>
    <a:srgbClr val="0233BE"/>
    <a:srgbClr val="C1B5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141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Ashley\Desktop\Bison\bison%20measure%202%20(1).xlsx" TargetMode="External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400">
                <a:solidFill>
                  <a:schemeClr val="bg1"/>
                </a:solidFill>
              </a:defRPr>
            </a:pPr>
            <a:r>
              <a:rPr lang="en-US" sz="2400" dirty="0">
                <a:solidFill>
                  <a:schemeClr val="bg1"/>
                </a:solidFill>
              </a:rPr>
              <a:t>Greatest </a:t>
            </a:r>
            <a:r>
              <a:rPr lang="en-US" sz="2400" dirty="0" smtClean="0">
                <a:solidFill>
                  <a:schemeClr val="bg1"/>
                </a:solidFill>
              </a:rPr>
              <a:t>Length </a:t>
            </a:r>
            <a:r>
              <a:rPr lang="en-US" sz="2400" dirty="0">
                <a:solidFill>
                  <a:schemeClr val="bg1"/>
                </a:solidFill>
              </a:rPr>
              <a:t>L</a:t>
            </a:r>
            <a:r>
              <a:rPr lang="en-US" sz="2400" dirty="0" smtClean="0">
                <a:solidFill>
                  <a:schemeClr val="bg1"/>
                </a:solidFill>
              </a:rPr>
              <a:t>ateral </a:t>
            </a:r>
            <a:r>
              <a:rPr lang="en-US" sz="2400" dirty="0">
                <a:solidFill>
                  <a:schemeClr val="bg1"/>
                </a:solidFill>
              </a:rPr>
              <a:t>versus Breadth</a:t>
            </a:r>
          </a:p>
          <a:p>
            <a:pPr>
              <a:defRPr sz="2400">
                <a:solidFill>
                  <a:schemeClr val="bg1"/>
                </a:solidFill>
              </a:defRPr>
            </a:pPr>
            <a:r>
              <a:rPr lang="en-US" sz="2400" dirty="0" smtClean="0">
                <a:solidFill>
                  <a:schemeClr val="bg1"/>
                </a:solidFill>
              </a:rPr>
              <a:t>Astragali</a:t>
            </a:r>
            <a:endParaRPr lang="en-US" sz="2400" dirty="0">
              <a:solidFill>
                <a:schemeClr val="bg1"/>
              </a:solidFill>
            </a:endParaRPr>
          </a:p>
        </c:rich>
      </c:tx>
      <c:layout/>
      <c:overlay val="0"/>
    </c:title>
    <c:autoTitleDeleted val="0"/>
    <c:plotArea>
      <c:layout/>
      <c:scatterChart>
        <c:scatterStyle val="lineMarker"/>
        <c:varyColors val="0"/>
        <c:ser>
          <c:idx val="1"/>
          <c:order val="0"/>
          <c:tx>
            <c:v>Wasden</c:v>
          </c:tx>
          <c:spPr>
            <a:ln w="28575">
              <a:noFill/>
            </a:ln>
          </c:spPr>
          <c:marker>
            <c:symbol val="x"/>
            <c:size val="7"/>
            <c:spPr>
              <a:ln>
                <a:solidFill>
                  <a:srgbClr val="FF0000"/>
                </a:solidFill>
              </a:ln>
            </c:spPr>
          </c:marker>
          <c:trendline>
            <c:spPr>
              <a:ln>
                <a:solidFill>
                  <a:sysClr val="window" lastClr="FFFFFF"/>
                </a:solidFill>
              </a:ln>
            </c:spPr>
            <c:trendlineType val="linear"/>
            <c:dispRSqr val="1"/>
            <c:dispEq val="1"/>
            <c:trendlineLbl>
              <c:layout>
                <c:manualLayout>
                  <c:x val="-4.402414176682868E-2"/>
                  <c:y val="3.1520357822653593E-3"/>
                </c:manualLayout>
              </c:layout>
              <c:numFmt formatCode="General" sourceLinked="0"/>
              <c:txPr>
                <a:bodyPr/>
                <a:lstStyle/>
                <a:p>
                  <a:pPr>
                    <a:defRPr sz="1200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</c:trendlineLbl>
          </c:trendline>
          <c:xVal>
            <c:numRef>
              <c:f>Astragali!$C$2:$C$91</c:f>
              <c:numCache>
                <c:formatCode>General</c:formatCode>
                <c:ptCount val="90"/>
                <c:pt idx="0">
                  <c:v>76.61</c:v>
                </c:pt>
                <c:pt idx="1">
                  <c:v>73.94</c:v>
                </c:pt>
                <c:pt idx="2">
                  <c:v>76.69</c:v>
                </c:pt>
                <c:pt idx="3">
                  <c:v>82.44</c:v>
                </c:pt>
                <c:pt idx="4">
                  <c:v>80.84</c:v>
                </c:pt>
                <c:pt idx="5">
                  <c:v>81.7</c:v>
                </c:pt>
                <c:pt idx="6">
                  <c:v>73.06</c:v>
                </c:pt>
                <c:pt idx="7">
                  <c:v>74.989999999999995</c:v>
                </c:pt>
                <c:pt idx="8">
                  <c:v>80.53</c:v>
                </c:pt>
                <c:pt idx="9">
                  <c:v>81.67</c:v>
                </c:pt>
                <c:pt idx="10">
                  <c:v>78.19</c:v>
                </c:pt>
                <c:pt idx="11">
                  <c:v>74.349999999999994</c:v>
                </c:pt>
                <c:pt idx="12">
                  <c:v>77.11</c:v>
                </c:pt>
                <c:pt idx="13">
                  <c:v>79.569999999999993</c:v>
                </c:pt>
                <c:pt idx="14">
                  <c:v>74.3</c:v>
                </c:pt>
                <c:pt idx="15">
                  <c:v>81.05</c:v>
                </c:pt>
                <c:pt idx="16">
                  <c:v>75.44</c:v>
                </c:pt>
                <c:pt idx="17">
                  <c:v>79.010000000000005</c:v>
                </c:pt>
                <c:pt idx="18">
                  <c:v>76.89</c:v>
                </c:pt>
                <c:pt idx="19">
                  <c:v>77.62</c:v>
                </c:pt>
                <c:pt idx="20">
                  <c:v>82.83</c:v>
                </c:pt>
                <c:pt idx="21">
                  <c:v>79.92</c:v>
                </c:pt>
                <c:pt idx="22">
                  <c:v>75.5</c:v>
                </c:pt>
                <c:pt idx="23">
                  <c:v>77.790000000000006</c:v>
                </c:pt>
                <c:pt idx="24">
                  <c:v>72.680000000000007</c:v>
                </c:pt>
                <c:pt idx="25">
                  <c:v>83.51</c:v>
                </c:pt>
                <c:pt idx="26">
                  <c:v>72.489999999999995</c:v>
                </c:pt>
                <c:pt idx="27">
                  <c:v>78.319999999999993</c:v>
                </c:pt>
                <c:pt idx="28">
                  <c:v>85.51</c:v>
                </c:pt>
                <c:pt idx="29">
                  <c:v>74.55</c:v>
                </c:pt>
                <c:pt idx="30">
                  <c:v>75.73</c:v>
                </c:pt>
                <c:pt idx="31">
                  <c:v>87.02</c:v>
                </c:pt>
                <c:pt idx="32">
                  <c:v>81.45</c:v>
                </c:pt>
                <c:pt idx="33">
                  <c:v>73.83</c:v>
                </c:pt>
                <c:pt idx="34">
                  <c:v>82.74</c:v>
                </c:pt>
                <c:pt idx="35">
                  <c:v>71.099999999999994</c:v>
                </c:pt>
                <c:pt idx="36">
                  <c:v>73.52</c:v>
                </c:pt>
                <c:pt idx="37">
                  <c:v>75.55</c:v>
                </c:pt>
                <c:pt idx="38">
                  <c:v>78.37</c:v>
                </c:pt>
                <c:pt idx="39">
                  <c:v>80.83</c:v>
                </c:pt>
                <c:pt idx="40">
                  <c:v>76.67</c:v>
                </c:pt>
                <c:pt idx="41">
                  <c:v>87.11</c:v>
                </c:pt>
                <c:pt idx="42">
                  <c:v>81.48</c:v>
                </c:pt>
                <c:pt idx="43">
                  <c:v>76.72</c:v>
                </c:pt>
                <c:pt idx="44">
                  <c:v>72.022999999999996</c:v>
                </c:pt>
                <c:pt idx="45">
                  <c:v>71.02</c:v>
                </c:pt>
                <c:pt idx="46">
                  <c:v>79</c:v>
                </c:pt>
                <c:pt idx="47">
                  <c:v>73.69</c:v>
                </c:pt>
                <c:pt idx="48">
                  <c:v>81.09</c:v>
                </c:pt>
                <c:pt idx="49">
                  <c:v>83.68</c:v>
                </c:pt>
                <c:pt idx="50">
                  <c:v>73.67</c:v>
                </c:pt>
                <c:pt idx="51">
                  <c:v>81.72</c:v>
                </c:pt>
                <c:pt idx="52">
                  <c:v>81.459999999999994</c:v>
                </c:pt>
                <c:pt idx="53">
                  <c:v>82.63</c:v>
                </c:pt>
                <c:pt idx="54">
                  <c:v>78.489999999999995</c:v>
                </c:pt>
                <c:pt idx="55">
                  <c:v>81.06</c:v>
                </c:pt>
                <c:pt idx="56">
                  <c:v>79.69</c:v>
                </c:pt>
                <c:pt idx="57">
                  <c:v>75.56</c:v>
                </c:pt>
                <c:pt idx="58">
                  <c:v>74</c:v>
                </c:pt>
                <c:pt idx="59">
                  <c:v>77.92</c:v>
                </c:pt>
                <c:pt idx="60">
                  <c:v>83.6</c:v>
                </c:pt>
                <c:pt idx="61">
                  <c:v>73.150000000000006</c:v>
                </c:pt>
                <c:pt idx="62">
                  <c:v>77.319999999999993</c:v>
                </c:pt>
                <c:pt idx="63">
                  <c:v>77.650000000000006</c:v>
                </c:pt>
                <c:pt idx="64">
                  <c:v>74.17</c:v>
                </c:pt>
                <c:pt idx="65">
                  <c:v>77.5</c:v>
                </c:pt>
                <c:pt idx="66">
                  <c:v>83.01</c:v>
                </c:pt>
                <c:pt idx="67">
                  <c:v>77.760000000000005</c:v>
                </c:pt>
                <c:pt idx="68">
                  <c:v>81.53</c:v>
                </c:pt>
                <c:pt idx="69">
                  <c:v>73.3</c:v>
                </c:pt>
                <c:pt idx="70">
                  <c:v>80.900000000000006</c:v>
                </c:pt>
                <c:pt idx="71">
                  <c:v>72.34</c:v>
                </c:pt>
                <c:pt idx="72">
                  <c:v>87.77</c:v>
                </c:pt>
                <c:pt idx="73">
                  <c:v>83</c:v>
                </c:pt>
                <c:pt idx="74">
                  <c:v>83.33</c:v>
                </c:pt>
                <c:pt idx="75">
                  <c:v>75.400000000000006</c:v>
                </c:pt>
                <c:pt idx="76">
                  <c:v>79.5</c:v>
                </c:pt>
                <c:pt idx="77">
                  <c:v>73.06</c:v>
                </c:pt>
                <c:pt idx="78">
                  <c:v>80.34</c:v>
                </c:pt>
                <c:pt idx="79">
                  <c:v>75.010000000000005</c:v>
                </c:pt>
                <c:pt idx="80">
                  <c:v>75.89</c:v>
                </c:pt>
                <c:pt idx="81">
                  <c:v>77.03</c:v>
                </c:pt>
                <c:pt idx="82">
                  <c:v>75.86</c:v>
                </c:pt>
                <c:pt idx="83">
                  <c:v>76.349999999999994</c:v>
                </c:pt>
                <c:pt idx="84">
                  <c:v>74.98</c:v>
                </c:pt>
                <c:pt idx="85">
                  <c:v>82.69</c:v>
                </c:pt>
                <c:pt idx="86">
                  <c:v>74.819999999999993</c:v>
                </c:pt>
                <c:pt idx="87">
                  <c:v>76.5</c:v>
                </c:pt>
                <c:pt idx="88">
                  <c:v>75.64</c:v>
                </c:pt>
                <c:pt idx="89">
                  <c:v>78.17</c:v>
                </c:pt>
              </c:numCache>
            </c:numRef>
          </c:xVal>
          <c:yVal>
            <c:numRef>
              <c:f>Astragali!$G$2:$G$91</c:f>
              <c:numCache>
                <c:formatCode>General</c:formatCode>
                <c:ptCount val="90"/>
                <c:pt idx="0">
                  <c:v>47.7</c:v>
                </c:pt>
                <c:pt idx="1">
                  <c:v>48.77</c:v>
                </c:pt>
                <c:pt idx="2">
                  <c:v>49.84</c:v>
                </c:pt>
                <c:pt idx="3">
                  <c:v>53.28</c:v>
                </c:pt>
                <c:pt idx="4">
                  <c:v>52.61</c:v>
                </c:pt>
                <c:pt idx="5">
                  <c:v>57.37</c:v>
                </c:pt>
                <c:pt idx="6">
                  <c:v>48.62</c:v>
                </c:pt>
                <c:pt idx="7">
                  <c:v>46.66</c:v>
                </c:pt>
                <c:pt idx="8">
                  <c:v>54.03</c:v>
                </c:pt>
                <c:pt idx="9">
                  <c:v>55.61</c:v>
                </c:pt>
                <c:pt idx="10">
                  <c:v>51.18</c:v>
                </c:pt>
                <c:pt idx="11">
                  <c:v>50.17</c:v>
                </c:pt>
                <c:pt idx="12">
                  <c:v>48.23</c:v>
                </c:pt>
                <c:pt idx="13">
                  <c:v>51.16</c:v>
                </c:pt>
                <c:pt idx="14">
                  <c:v>48.37</c:v>
                </c:pt>
                <c:pt idx="15">
                  <c:v>55.66</c:v>
                </c:pt>
                <c:pt idx="16">
                  <c:v>45.04</c:v>
                </c:pt>
                <c:pt idx="17">
                  <c:v>49.86</c:v>
                </c:pt>
                <c:pt idx="18">
                  <c:v>48.94</c:v>
                </c:pt>
                <c:pt idx="19">
                  <c:v>48.12</c:v>
                </c:pt>
                <c:pt idx="20">
                  <c:v>53.53</c:v>
                </c:pt>
                <c:pt idx="21">
                  <c:v>50.77</c:v>
                </c:pt>
                <c:pt idx="22">
                  <c:v>47.67</c:v>
                </c:pt>
                <c:pt idx="23">
                  <c:v>50.32</c:v>
                </c:pt>
                <c:pt idx="24">
                  <c:v>49.3</c:v>
                </c:pt>
                <c:pt idx="25">
                  <c:v>51.96</c:v>
                </c:pt>
                <c:pt idx="26">
                  <c:v>46</c:v>
                </c:pt>
                <c:pt idx="27">
                  <c:v>46.55</c:v>
                </c:pt>
                <c:pt idx="28">
                  <c:v>56.9</c:v>
                </c:pt>
                <c:pt idx="29">
                  <c:v>52.67</c:v>
                </c:pt>
                <c:pt idx="30">
                  <c:v>50.73</c:v>
                </c:pt>
                <c:pt idx="31">
                  <c:v>58.32</c:v>
                </c:pt>
                <c:pt idx="32">
                  <c:v>56.31</c:v>
                </c:pt>
                <c:pt idx="33">
                  <c:v>46.26</c:v>
                </c:pt>
                <c:pt idx="34">
                  <c:v>56.92</c:v>
                </c:pt>
                <c:pt idx="35">
                  <c:v>47.13</c:v>
                </c:pt>
                <c:pt idx="36">
                  <c:v>44.4</c:v>
                </c:pt>
                <c:pt idx="37">
                  <c:v>49.94</c:v>
                </c:pt>
                <c:pt idx="38">
                  <c:v>53.33</c:v>
                </c:pt>
                <c:pt idx="39">
                  <c:v>49.09</c:v>
                </c:pt>
                <c:pt idx="40">
                  <c:v>48.37</c:v>
                </c:pt>
                <c:pt idx="41">
                  <c:v>59.42</c:v>
                </c:pt>
                <c:pt idx="42">
                  <c:v>51.41</c:v>
                </c:pt>
                <c:pt idx="43">
                  <c:v>48.16</c:v>
                </c:pt>
                <c:pt idx="44">
                  <c:v>47.23</c:v>
                </c:pt>
                <c:pt idx="45">
                  <c:v>45.58</c:v>
                </c:pt>
                <c:pt idx="46">
                  <c:v>51.61</c:v>
                </c:pt>
                <c:pt idx="47">
                  <c:v>46.56</c:v>
                </c:pt>
                <c:pt idx="48">
                  <c:v>52.54</c:v>
                </c:pt>
                <c:pt idx="49">
                  <c:v>53.29</c:v>
                </c:pt>
                <c:pt idx="50">
                  <c:v>49.39</c:v>
                </c:pt>
                <c:pt idx="51">
                  <c:v>57.4</c:v>
                </c:pt>
                <c:pt idx="52">
                  <c:v>54.57</c:v>
                </c:pt>
                <c:pt idx="53">
                  <c:v>56.18</c:v>
                </c:pt>
                <c:pt idx="54">
                  <c:v>50.45</c:v>
                </c:pt>
                <c:pt idx="55">
                  <c:v>52.85</c:v>
                </c:pt>
                <c:pt idx="56">
                  <c:v>52.57</c:v>
                </c:pt>
                <c:pt idx="57">
                  <c:v>45.15</c:v>
                </c:pt>
                <c:pt idx="58">
                  <c:v>49.06</c:v>
                </c:pt>
                <c:pt idx="59">
                  <c:v>50.09</c:v>
                </c:pt>
                <c:pt idx="60">
                  <c:v>53.2</c:v>
                </c:pt>
                <c:pt idx="61">
                  <c:v>49.61</c:v>
                </c:pt>
                <c:pt idx="62">
                  <c:v>48.75</c:v>
                </c:pt>
                <c:pt idx="63">
                  <c:v>48.97</c:v>
                </c:pt>
                <c:pt idx="64">
                  <c:v>50.73</c:v>
                </c:pt>
                <c:pt idx="65">
                  <c:v>47.4</c:v>
                </c:pt>
                <c:pt idx="66">
                  <c:v>51.63</c:v>
                </c:pt>
                <c:pt idx="67">
                  <c:v>52.16</c:v>
                </c:pt>
                <c:pt idx="68">
                  <c:v>53.88</c:v>
                </c:pt>
                <c:pt idx="69">
                  <c:v>46.75</c:v>
                </c:pt>
                <c:pt idx="70">
                  <c:v>55.79</c:v>
                </c:pt>
                <c:pt idx="71">
                  <c:v>48.1</c:v>
                </c:pt>
                <c:pt idx="72">
                  <c:v>58.32</c:v>
                </c:pt>
                <c:pt idx="73">
                  <c:v>57.01</c:v>
                </c:pt>
                <c:pt idx="74">
                  <c:v>57.29</c:v>
                </c:pt>
                <c:pt idx="75">
                  <c:v>47.92</c:v>
                </c:pt>
                <c:pt idx="76">
                  <c:v>52.92</c:v>
                </c:pt>
                <c:pt idx="77">
                  <c:v>46.32</c:v>
                </c:pt>
                <c:pt idx="78">
                  <c:v>50.09</c:v>
                </c:pt>
                <c:pt idx="79">
                  <c:v>47.44</c:v>
                </c:pt>
                <c:pt idx="80">
                  <c:v>48.88</c:v>
                </c:pt>
                <c:pt idx="81">
                  <c:v>47.98</c:v>
                </c:pt>
                <c:pt idx="82">
                  <c:v>50.8</c:v>
                </c:pt>
                <c:pt idx="83">
                  <c:v>50.37</c:v>
                </c:pt>
                <c:pt idx="84">
                  <c:v>52.11</c:v>
                </c:pt>
                <c:pt idx="85">
                  <c:v>55.74</c:v>
                </c:pt>
                <c:pt idx="86">
                  <c:v>46.89</c:v>
                </c:pt>
                <c:pt idx="87">
                  <c:v>46.91</c:v>
                </c:pt>
                <c:pt idx="88">
                  <c:v>47.82</c:v>
                </c:pt>
                <c:pt idx="89">
                  <c:v>48.19</c:v>
                </c:pt>
              </c:numCache>
            </c:numRef>
          </c:yVal>
          <c:smooth val="0"/>
        </c:ser>
        <c:ser>
          <c:idx val="0"/>
          <c:order val="1"/>
          <c:tx>
            <c:v>Pleistocene Bison</c:v>
          </c:tx>
          <c:spPr>
            <a:ln w="28575">
              <a:noFill/>
            </a:ln>
          </c:spPr>
          <c:xVal>
            <c:numRef>
              <c:f>Astragali!$C$151:$C$162</c:f>
              <c:numCache>
                <c:formatCode>General</c:formatCode>
                <c:ptCount val="12"/>
                <c:pt idx="0">
                  <c:v>100.55</c:v>
                </c:pt>
                <c:pt idx="1">
                  <c:v>100.23</c:v>
                </c:pt>
                <c:pt idx="2">
                  <c:v>74.22</c:v>
                </c:pt>
                <c:pt idx="3">
                  <c:v>96.13</c:v>
                </c:pt>
                <c:pt idx="4">
                  <c:v>88.72</c:v>
                </c:pt>
                <c:pt idx="5">
                  <c:v>98.72</c:v>
                </c:pt>
                <c:pt idx="6">
                  <c:v>92.3</c:v>
                </c:pt>
                <c:pt idx="7">
                  <c:v>94.43</c:v>
                </c:pt>
                <c:pt idx="8">
                  <c:v>89.02</c:v>
                </c:pt>
                <c:pt idx="9">
                  <c:v>95.93</c:v>
                </c:pt>
                <c:pt idx="10">
                  <c:v>95.97</c:v>
                </c:pt>
                <c:pt idx="11">
                  <c:v>96.49</c:v>
                </c:pt>
              </c:numCache>
            </c:numRef>
          </c:xVal>
          <c:yVal>
            <c:numRef>
              <c:f>Astragali!$G$151:$G$162</c:f>
              <c:numCache>
                <c:formatCode>General</c:formatCode>
                <c:ptCount val="12"/>
                <c:pt idx="0">
                  <c:v>66.78</c:v>
                </c:pt>
                <c:pt idx="1">
                  <c:v>65.37</c:v>
                </c:pt>
                <c:pt idx="2">
                  <c:v>45.45</c:v>
                </c:pt>
                <c:pt idx="3">
                  <c:v>67.069999999999993</c:v>
                </c:pt>
                <c:pt idx="4">
                  <c:v>54.16</c:v>
                </c:pt>
                <c:pt idx="5">
                  <c:v>60.62</c:v>
                </c:pt>
                <c:pt idx="6">
                  <c:v>56.37</c:v>
                </c:pt>
                <c:pt idx="7">
                  <c:v>60.04</c:v>
                </c:pt>
                <c:pt idx="8">
                  <c:v>60.28</c:v>
                </c:pt>
                <c:pt idx="9">
                  <c:v>65.28</c:v>
                </c:pt>
                <c:pt idx="10">
                  <c:v>64.27</c:v>
                </c:pt>
                <c:pt idx="11">
                  <c:v>58.59</c:v>
                </c:pt>
              </c:numCache>
            </c:numRef>
          </c:yVal>
          <c:smooth val="0"/>
        </c:ser>
        <c:ser>
          <c:idx val="2"/>
          <c:order val="2"/>
          <c:tx>
            <c:v>Bison latifrons</c:v>
          </c:tx>
          <c:spPr>
            <a:ln w="28575">
              <a:noFill/>
            </a:ln>
          </c:spPr>
          <c:trendline>
            <c:spPr>
              <a:ln>
                <a:solidFill>
                  <a:sysClr val="window" lastClr="FFFFFF"/>
                </a:solidFill>
              </a:ln>
            </c:spPr>
            <c:trendlineType val="linear"/>
            <c:dispRSqr val="1"/>
            <c:dispEq val="1"/>
            <c:trendlineLbl>
              <c:layout>
                <c:manualLayout>
                  <c:x val="0.19187428744351848"/>
                  <c:y val="-2.4935735342447848E-2"/>
                </c:manualLayout>
              </c:layout>
              <c:numFmt formatCode="General" sourceLinked="0"/>
              <c:txPr>
                <a:bodyPr/>
                <a:lstStyle/>
                <a:p>
                  <a:pPr>
                    <a:defRPr sz="1200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</c:trendlineLbl>
          </c:trendline>
          <c:xVal>
            <c:numRef>
              <c:f>Astragali!$C$163:$C$191</c:f>
              <c:numCache>
                <c:formatCode>General</c:formatCode>
                <c:ptCount val="29"/>
                <c:pt idx="0">
                  <c:v>100.88</c:v>
                </c:pt>
                <c:pt idx="1">
                  <c:v>101.76</c:v>
                </c:pt>
                <c:pt idx="2">
                  <c:v>91.49</c:v>
                </c:pt>
                <c:pt idx="3">
                  <c:v>97.86</c:v>
                </c:pt>
                <c:pt idx="4">
                  <c:v>92.29</c:v>
                </c:pt>
                <c:pt idx="5">
                  <c:v>90.12</c:v>
                </c:pt>
                <c:pt idx="6">
                  <c:v>97.17</c:v>
                </c:pt>
                <c:pt idx="7">
                  <c:v>102.82</c:v>
                </c:pt>
                <c:pt idx="8">
                  <c:v>95.42</c:v>
                </c:pt>
                <c:pt idx="9">
                  <c:v>89.35</c:v>
                </c:pt>
                <c:pt idx="10">
                  <c:v>102.35</c:v>
                </c:pt>
                <c:pt idx="11">
                  <c:v>104.25</c:v>
                </c:pt>
                <c:pt idx="12">
                  <c:v>91.05</c:v>
                </c:pt>
                <c:pt idx="13">
                  <c:v>90.85</c:v>
                </c:pt>
                <c:pt idx="14">
                  <c:v>96.85</c:v>
                </c:pt>
                <c:pt idx="15">
                  <c:v>99.88</c:v>
                </c:pt>
                <c:pt idx="16">
                  <c:v>98.74</c:v>
                </c:pt>
                <c:pt idx="17">
                  <c:v>99.19</c:v>
                </c:pt>
                <c:pt idx="18">
                  <c:v>82.58</c:v>
                </c:pt>
                <c:pt idx="19">
                  <c:v>97.11</c:v>
                </c:pt>
                <c:pt idx="20">
                  <c:v>90.65</c:v>
                </c:pt>
                <c:pt idx="21">
                  <c:v>103.12</c:v>
                </c:pt>
                <c:pt idx="22">
                  <c:v>95.47</c:v>
                </c:pt>
                <c:pt idx="23">
                  <c:v>103.85</c:v>
                </c:pt>
                <c:pt idx="24">
                  <c:v>94.35</c:v>
                </c:pt>
                <c:pt idx="25">
                  <c:v>90.64</c:v>
                </c:pt>
                <c:pt idx="26">
                  <c:v>98.64</c:v>
                </c:pt>
                <c:pt idx="27">
                  <c:v>93.41</c:v>
                </c:pt>
                <c:pt idx="28">
                  <c:v>89.01</c:v>
                </c:pt>
              </c:numCache>
            </c:numRef>
          </c:xVal>
          <c:yVal>
            <c:numRef>
              <c:f>Astragali!$G$163:$G$191</c:f>
              <c:numCache>
                <c:formatCode>General</c:formatCode>
                <c:ptCount val="29"/>
                <c:pt idx="0">
                  <c:v>71.02</c:v>
                </c:pt>
                <c:pt idx="1">
                  <c:v>62.4</c:v>
                </c:pt>
                <c:pt idx="2">
                  <c:v>56.65</c:v>
                </c:pt>
                <c:pt idx="3">
                  <c:v>61.08</c:v>
                </c:pt>
                <c:pt idx="4">
                  <c:v>61.72</c:v>
                </c:pt>
                <c:pt idx="5">
                  <c:v>55.42</c:v>
                </c:pt>
                <c:pt idx="6">
                  <c:v>63.94</c:v>
                </c:pt>
                <c:pt idx="7">
                  <c:v>70.06</c:v>
                </c:pt>
                <c:pt idx="8">
                  <c:v>60.85</c:v>
                </c:pt>
                <c:pt idx="9">
                  <c:v>60.84</c:v>
                </c:pt>
                <c:pt idx="10">
                  <c:v>67.08</c:v>
                </c:pt>
                <c:pt idx="11">
                  <c:v>66.56</c:v>
                </c:pt>
                <c:pt idx="12">
                  <c:v>61.85</c:v>
                </c:pt>
                <c:pt idx="13">
                  <c:v>58.47</c:v>
                </c:pt>
                <c:pt idx="14">
                  <c:v>61.83</c:v>
                </c:pt>
                <c:pt idx="15">
                  <c:v>68.02</c:v>
                </c:pt>
                <c:pt idx="16">
                  <c:v>66.13</c:v>
                </c:pt>
                <c:pt idx="17">
                  <c:v>63.28</c:v>
                </c:pt>
                <c:pt idx="18">
                  <c:v>51.99</c:v>
                </c:pt>
                <c:pt idx="19">
                  <c:v>62.78</c:v>
                </c:pt>
                <c:pt idx="20">
                  <c:v>59.45</c:v>
                </c:pt>
                <c:pt idx="21">
                  <c:v>66.739999999999995</c:v>
                </c:pt>
                <c:pt idx="22">
                  <c:v>62.77</c:v>
                </c:pt>
                <c:pt idx="23">
                  <c:v>67.36</c:v>
                </c:pt>
                <c:pt idx="24">
                  <c:v>70.010000000000005</c:v>
                </c:pt>
                <c:pt idx="25">
                  <c:v>57.69</c:v>
                </c:pt>
                <c:pt idx="26">
                  <c:v>60.91</c:v>
                </c:pt>
                <c:pt idx="27">
                  <c:v>62.51</c:v>
                </c:pt>
                <c:pt idx="28">
                  <c:v>56.29</c:v>
                </c:pt>
              </c:numCache>
            </c:numRef>
          </c:yVal>
          <c:smooth val="0"/>
        </c:ser>
        <c:ser>
          <c:idx val="3"/>
          <c:order val="3"/>
          <c:tx>
            <c:v>Modern Bison</c:v>
          </c:tx>
          <c:spPr>
            <a:ln w="28575">
              <a:noFill/>
            </a:ln>
          </c:spPr>
          <c:marker>
            <c:symbol val="square"/>
            <c:size val="8"/>
          </c:marker>
          <c:xVal>
            <c:numRef>
              <c:f>Astragali!$C$105:$C$110</c:f>
              <c:numCache>
                <c:formatCode>General</c:formatCode>
                <c:ptCount val="6"/>
                <c:pt idx="0">
                  <c:v>73.45</c:v>
                </c:pt>
                <c:pt idx="1">
                  <c:v>80.180000000000007</c:v>
                </c:pt>
                <c:pt idx="2">
                  <c:v>70.11</c:v>
                </c:pt>
                <c:pt idx="3">
                  <c:v>80.209999999999994</c:v>
                </c:pt>
                <c:pt idx="4">
                  <c:v>73.72</c:v>
                </c:pt>
                <c:pt idx="5">
                  <c:v>80.58</c:v>
                </c:pt>
              </c:numCache>
            </c:numRef>
          </c:xVal>
          <c:yVal>
            <c:numRef>
              <c:f>Astragali!$G$105:$G$110</c:f>
              <c:numCache>
                <c:formatCode>General</c:formatCode>
                <c:ptCount val="6"/>
                <c:pt idx="0">
                  <c:v>47.31</c:v>
                </c:pt>
                <c:pt idx="1">
                  <c:v>55.44</c:v>
                </c:pt>
                <c:pt idx="2">
                  <c:v>45.41</c:v>
                </c:pt>
                <c:pt idx="3">
                  <c:v>53.38</c:v>
                </c:pt>
                <c:pt idx="4">
                  <c:v>51.03</c:v>
                </c:pt>
                <c:pt idx="5">
                  <c:v>54.38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94825816"/>
        <c:axId val="394823856"/>
      </c:scatterChart>
      <c:valAx>
        <c:axId val="394825816"/>
        <c:scaling>
          <c:orientation val="minMax"/>
          <c:min val="55"/>
        </c:scaling>
        <c:delete val="0"/>
        <c:axPos val="b"/>
        <c:title>
          <c:tx>
            <c:rich>
              <a:bodyPr/>
              <a:lstStyle/>
              <a:p>
                <a:pPr>
                  <a:defRPr sz="1400">
                    <a:solidFill>
                      <a:schemeClr val="bg1"/>
                    </a:solidFill>
                  </a:defRPr>
                </a:pPr>
                <a:r>
                  <a:rPr lang="en-US" sz="1400">
                    <a:solidFill>
                      <a:schemeClr val="bg1"/>
                    </a:solidFill>
                  </a:rPr>
                  <a:t>Greatest Lateral Length</a:t>
                </a:r>
                <a:r>
                  <a:rPr lang="en-US" sz="1400" baseline="0">
                    <a:solidFill>
                      <a:schemeClr val="bg1"/>
                    </a:solidFill>
                  </a:rPr>
                  <a:t> (mm)</a:t>
                </a:r>
                <a:endParaRPr lang="en-US" sz="1400">
                  <a:solidFill>
                    <a:schemeClr val="bg1"/>
                  </a:solidFill>
                </a:endParaRP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bg1"/>
                </a:solidFill>
              </a:defRPr>
            </a:pPr>
            <a:endParaRPr lang="en-US"/>
          </a:p>
        </c:txPr>
        <c:crossAx val="394823856"/>
        <c:crosses val="autoZero"/>
        <c:crossBetween val="midCat"/>
      </c:valAx>
      <c:valAx>
        <c:axId val="394823856"/>
        <c:scaling>
          <c:orientation val="minMax"/>
          <c:min val="35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400">
                    <a:solidFill>
                      <a:schemeClr val="bg1"/>
                    </a:solidFill>
                  </a:defRPr>
                </a:pPr>
                <a:r>
                  <a:rPr lang="en-US" sz="1400" dirty="0">
                    <a:solidFill>
                      <a:schemeClr val="bg1"/>
                    </a:solidFill>
                  </a:rPr>
                  <a:t>Greatest</a:t>
                </a:r>
                <a:r>
                  <a:rPr lang="en-US" sz="1400" baseline="0" dirty="0">
                    <a:solidFill>
                      <a:schemeClr val="bg1"/>
                    </a:solidFill>
                  </a:rPr>
                  <a:t> Breadth (mm)</a:t>
                </a:r>
                <a:endParaRPr lang="en-US" sz="1400" dirty="0">
                  <a:solidFill>
                    <a:schemeClr val="bg1"/>
                  </a:solidFill>
                </a:endParaRP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bg1"/>
                </a:solidFill>
              </a:defRPr>
            </a:pPr>
            <a:endParaRPr lang="en-US"/>
          </a:p>
        </c:txPr>
        <c:crossAx val="394825816"/>
        <c:crosses val="autoZero"/>
        <c:crossBetween val="midCat"/>
      </c:valAx>
    </c:plotArea>
    <c:legend>
      <c:legendPos val="r"/>
      <c:layout/>
      <c:overlay val="0"/>
      <c:txPr>
        <a:bodyPr/>
        <a:lstStyle/>
        <a:p>
          <a:pPr>
            <a:defRPr sz="1200">
              <a:solidFill>
                <a:schemeClr val="bg1"/>
              </a:solidFill>
            </a:defRPr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400">
                <a:solidFill>
                  <a:schemeClr val="bg1"/>
                </a:solidFill>
              </a:defRPr>
            </a:pPr>
            <a:r>
              <a:rPr lang="en-US" sz="2400" dirty="0">
                <a:solidFill>
                  <a:schemeClr val="bg1"/>
                </a:solidFill>
              </a:rPr>
              <a:t>Greatest Lateral Length vs Greatest Breadth</a:t>
            </a:r>
          </a:p>
          <a:p>
            <a:pPr>
              <a:defRPr sz="2400">
                <a:solidFill>
                  <a:schemeClr val="bg1"/>
                </a:solidFill>
              </a:defRPr>
            </a:pPr>
            <a:r>
              <a:rPr lang="en-US" sz="2400" dirty="0">
                <a:solidFill>
                  <a:schemeClr val="bg1"/>
                </a:solidFill>
              </a:rPr>
              <a:t>Cubonavicular</a:t>
            </a:r>
          </a:p>
        </c:rich>
      </c:tx>
      <c:layout/>
      <c:overlay val="0"/>
    </c:title>
    <c:autoTitleDeleted val="0"/>
    <c:plotArea>
      <c:layout/>
      <c:scatterChart>
        <c:scatterStyle val="lineMarker"/>
        <c:varyColors val="0"/>
        <c:ser>
          <c:idx val="1"/>
          <c:order val="0"/>
          <c:tx>
            <c:v>Wasden</c:v>
          </c:tx>
          <c:spPr>
            <a:ln w="28575">
              <a:noFill/>
            </a:ln>
          </c:spPr>
          <c:marker>
            <c:symbol val="x"/>
            <c:size val="7"/>
            <c:spPr>
              <a:ln>
                <a:solidFill>
                  <a:srgbClr val="FF0000"/>
                </a:solidFill>
              </a:ln>
            </c:spPr>
          </c:marker>
          <c:trendline>
            <c:spPr>
              <a:ln>
                <a:solidFill>
                  <a:sysClr val="window" lastClr="FFFFFF"/>
                </a:solidFill>
              </a:ln>
            </c:spPr>
            <c:trendlineType val="linear"/>
            <c:dispRSqr val="1"/>
            <c:dispEq val="1"/>
            <c:trendlineLbl>
              <c:layout>
                <c:manualLayout>
                  <c:x val="-0.18956509573440886"/>
                  <c:y val="3.1374224708334952E-2"/>
                </c:manualLayout>
              </c:layout>
              <c:numFmt formatCode="General" sourceLinked="0"/>
              <c:txPr>
                <a:bodyPr/>
                <a:lstStyle/>
                <a:p>
                  <a:pPr>
                    <a:defRPr sz="1200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</c:trendlineLbl>
          </c:trendline>
          <c:xVal>
            <c:numRef>
              <c:f>Cubonavicular!$C$2:$C$83</c:f>
              <c:numCache>
                <c:formatCode>General</c:formatCode>
                <c:ptCount val="82"/>
                <c:pt idx="0">
                  <c:v>56.96</c:v>
                </c:pt>
                <c:pt idx="1">
                  <c:v>48.9</c:v>
                </c:pt>
                <c:pt idx="2">
                  <c:v>54.31</c:v>
                </c:pt>
                <c:pt idx="3">
                  <c:v>49.34</c:v>
                </c:pt>
                <c:pt idx="4">
                  <c:v>53.98</c:v>
                </c:pt>
                <c:pt idx="5">
                  <c:v>53.7</c:v>
                </c:pt>
                <c:pt idx="6">
                  <c:v>64.989999999999995</c:v>
                </c:pt>
                <c:pt idx="7">
                  <c:v>53.32</c:v>
                </c:pt>
                <c:pt idx="8">
                  <c:v>56.48</c:v>
                </c:pt>
                <c:pt idx="9">
                  <c:v>57.08</c:v>
                </c:pt>
                <c:pt idx="10">
                  <c:v>57.39</c:v>
                </c:pt>
                <c:pt idx="11">
                  <c:v>51.04</c:v>
                </c:pt>
                <c:pt idx="12">
                  <c:v>51.26</c:v>
                </c:pt>
                <c:pt idx="13">
                  <c:v>47.24</c:v>
                </c:pt>
                <c:pt idx="14">
                  <c:v>58.06</c:v>
                </c:pt>
                <c:pt idx="15">
                  <c:v>58.98</c:v>
                </c:pt>
                <c:pt idx="16">
                  <c:v>45.95</c:v>
                </c:pt>
                <c:pt idx="17">
                  <c:v>55.04</c:v>
                </c:pt>
                <c:pt idx="18">
                  <c:v>52.01</c:v>
                </c:pt>
                <c:pt idx="19">
                  <c:v>51.97</c:v>
                </c:pt>
                <c:pt idx="20">
                  <c:v>52.35</c:v>
                </c:pt>
                <c:pt idx="21">
                  <c:v>49.89</c:v>
                </c:pt>
                <c:pt idx="22">
                  <c:v>58.45</c:v>
                </c:pt>
                <c:pt idx="23">
                  <c:v>52.9</c:v>
                </c:pt>
                <c:pt idx="24">
                  <c:v>55.85</c:v>
                </c:pt>
                <c:pt idx="25">
                  <c:v>52.37</c:v>
                </c:pt>
                <c:pt idx="26">
                  <c:v>51.83</c:v>
                </c:pt>
                <c:pt idx="27">
                  <c:v>51.08</c:v>
                </c:pt>
                <c:pt idx="28">
                  <c:v>53.75</c:v>
                </c:pt>
                <c:pt idx="29">
                  <c:v>55.27</c:v>
                </c:pt>
                <c:pt idx="30">
                  <c:v>48.1</c:v>
                </c:pt>
                <c:pt idx="31">
                  <c:v>52.18</c:v>
                </c:pt>
                <c:pt idx="32">
                  <c:v>51.71</c:v>
                </c:pt>
                <c:pt idx="33">
                  <c:v>63.65</c:v>
                </c:pt>
                <c:pt idx="34">
                  <c:v>60.02</c:v>
                </c:pt>
                <c:pt idx="35">
                  <c:v>51.67</c:v>
                </c:pt>
                <c:pt idx="36">
                  <c:v>65.319999999999993</c:v>
                </c:pt>
                <c:pt idx="37">
                  <c:v>54.27</c:v>
                </c:pt>
                <c:pt idx="38">
                  <c:v>66.17</c:v>
                </c:pt>
                <c:pt idx="39">
                  <c:v>46.66</c:v>
                </c:pt>
                <c:pt idx="40">
                  <c:v>48.46</c:v>
                </c:pt>
                <c:pt idx="41">
                  <c:v>53.36</c:v>
                </c:pt>
                <c:pt idx="42">
                  <c:v>47.86</c:v>
                </c:pt>
                <c:pt idx="43">
                  <c:v>55.13</c:v>
                </c:pt>
                <c:pt idx="44">
                  <c:v>53.37</c:v>
                </c:pt>
                <c:pt idx="45">
                  <c:v>54.12</c:v>
                </c:pt>
                <c:pt idx="46">
                  <c:v>49.74</c:v>
                </c:pt>
                <c:pt idx="47">
                  <c:v>50.5</c:v>
                </c:pt>
                <c:pt idx="48">
                  <c:v>42.76</c:v>
                </c:pt>
                <c:pt idx="49">
                  <c:v>63.53</c:v>
                </c:pt>
                <c:pt idx="50">
                  <c:v>56.84</c:v>
                </c:pt>
                <c:pt idx="51">
                  <c:v>57.33</c:v>
                </c:pt>
                <c:pt idx="52">
                  <c:v>51.98</c:v>
                </c:pt>
                <c:pt idx="53">
                  <c:v>51.35</c:v>
                </c:pt>
                <c:pt idx="54">
                  <c:v>54.39</c:v>
                </c:pt>
                <c:pt idx="55">
                  <c:v>63.28</c:v>
                </c:pt>
                <c:pt idx="56">
                  <c:v>49.88</c:v>
                </c:pt>
                <c:pt idx="57">
                  <c:v>52.19</c:v>
                </c:pt>
                <c:pt idx="58">
                  <c:v>50.22</c:v>
                </c:pt>
                <c:pt idx="59">
                  <c:v>52.56</c:v>
                </c:pt>
                <c:pt idx="60">
                  <c:v>52.21</c:v>
                </c:pt>
                <c:pt idx="61">
                  <c:v>57.91</c:v>
                </c:pt>
                <c:pt idx="62">
                  <c:v>53.81</c:v>
                </c:pt>
                <c:pt idx="63">
                  <c:v>50.55</c:v>
                </c:pt>
                <c:pt idx="64">
                  <c:v>52.64</c:v>
                </c:pt>
                <c:pt idx="65">
                  <c:v>52.62</c:v>
                </c:pt>
                <c:pt idx="66">
                  <c:v>57.56</c:v>
                </c:pt>
                <c:pt idx="67">
                  <c:v>53.71</c:v>
                </c:pt>
                <c:pt idx="68">
                  <c:v>56.42</c:v>
                </c:pt>
                <c:pt idx="69">
                  <c:v>60.47</c:v>
                </c:pt>
                <c:pt idx="70">
                  <c:v>49.65</c:v>
                </c:pt>
                <c:pt idx="71">
                  <c:v>50.33</c:v>
                </c:pt>
                <c:pt idx="72">
                  <c:v>54.85</c:v>
                </c:pt>
                <c:pt idx="73">
                  <c:v>62.09</c:v>
                </c:pt>
                <c:pt idx="74">
                  <c:v>53.33</c:v>
                </c:pt>
                <c:pt idx="75">
                  <c:v>50.95</c:v>
                </c:pt>
                <c:pt idx="76">
                  <c:v>51.27</c:v>
                </c:pt>
                <c:pt idx="77">
                  <c:v>47.03</c:v>
                </c:pt>
                <c:pt idx="78">
                  <c:v>50.91</c:v>
                </c:pt>
                <c:pt idx="79">
                  <c:v>52.32</c:v>
                </c:pt>
                <c:pt idx="80">
                  <c:v>52.59</c:v>
                </c:pt>
                <c:pt idx="81">
                  <c:v>50.95</c:v>
                </c:pt>
              </c:numCache>
            </c:numRef>
          </c:xVal>
          <c:yVal>
            <c:numRef>
              <c:f>Cubonavicular!$E$2:$E$83</c:f>
              <c:numCache>
                <c:formatCode>General</c:formatCode>
                <c:ptCount val="82"/>
                <c:pt idx="0">
                  <c:v>66.040000000000006</c:v>
                </c:pt>
                <c:pt idx="1">
                  <c:v>62.06</c:v>
                </c:pt>
                <c:pt idx="2">
                  <c:v>65.400000000000006</c:v>
                </c:pt>
                <c:pt idx="3">
                  <c:v>57.19</c:v>
                </c:pt>
                <c:pt idx="4">
                  <c:v>64.77</c:v>
                </c:pt>
                <c:pt idx="5">
                  <c:v>62.33</c:v>
                </c:pt>
                <c:pt idx="6">
                  <c:v>69.25</c:v>
                </c:pt>
                <c:pt idx="7">
                  <c:v>60.18</c:v>
                </c:pt>
                <c:pt idx="8">
                  <c:v>67.98</c:v>
                </c:pt>
                <c:pt idx="9">
                  <c:v>64.650000000000006</c:v>
                </c:pt>
                <c:pt idx="10">
                  <c:v>69.34</c:v>
                </c:pt>
                <c:pt idx="11">
                  <c:v>64.03</c:v>
                </c:pt>
                <c:pt idx="12">
                  <c:v>57.81</c:v>
                </c:pt>
                <c:pt idx="13">
                  <c:v>57.34</c:v>
                </c:pt>
                <c:pt idx="14">
                  <c:v>69.91</c:v>
                </c:pt>
                <c:pt idx="15">
                  <c:v>66.260000000000005</c:v>
                </c:pt>
                <c:pt idx="16">
                  <c:v>57.07</c:v>
                </c:pt>
                <c:pt idx="17">
                  <c:v>62.73</c:v>
                </c:pt>
                <c:pt idx="18">
                  <c:v>61.13</c:v>
                </c:pt>
                <c:pt idx="19">
                  <c:v>59.53</c:v>
                </c:pt>
                <c:pt idx="20">
                  <c:v>63.07</c:v>
                </c:pt>
                <c:pt idx="21">
                  <c:v>59.88</c:v>
                </c:pt>
                <c:pt idx="22">
                  <c:v>72.31</c:v>
                </c:pt>
                <c:pt idx="23">
                  <c:v>59.36</c:v>
                </c:pt>
                <c:pt idx="24">
                  <c:v>67.27</c:v>
                </c:pt>
                <c:pt idx="25">
                  <c:v>57.16</c:v>
                </c:pt>
                <c:pt idx="26">
                  <c:v>61.7</c:v>
                </c:pt>
                <c:pt idx="27">
                  <c:v>57.03</c:v>
                </c:pt>
                <c:pt idx="28">
                  <c:v>59.83</c:v>
                </c:pt>
                <c:pt idx="29">
                  <c:v>62.83</c:v>
                </c:pt>
                <c:pt idx="30">
                  <c:v>59.54</c:v>
                </c:pt>
                <c:pt idx="31">
                  <c:v>60.29</c:v>
                </c:pt>
                <c:pt idx="32">
                  <c:v>57.16</c:v>
                </c:pt>
                <c:pt idx="33">
                  <c:v>70.73</c:v>
                </c:pt>
                <c:pt idx="34">
                  <c:v>72.37</c:v>
                </c:pt>
                <c:pt idx="35">
                  <c:v>59.69</c:v>
                </c:pt>
                <c:pt idx="36">
                  <c:v>68.67</c:v>
                </c:pt>
                <c:pt idx="37">
                  <c:v>63.79</c:v>
                </c:pt>
                <c:pt idx="38">
                  <c:v>77.88</c:v>
                </c:pt>
                <c:pt idx="39">
                  <c:v>58.58</c:v>
                </c:pt>
                <c:pt idx="40">
                  <c:v>58.37</c:v>
                </c:pt>
                <c:pt idx="41">
                  <c:v>64.23</c:v>
                </c:pt>
                <c:pt idx="42">
                  <c:v>59.15</c:v>
                </c:pt>
                <c:pt idx="43">
                  <c:v>62.94</c:v>
                </c:pt>
                <c:pt idx="44">
                  <c:v>61.13</c:v>
                </c:pt>
                <c:pt idx="45">
                  <c:v>64.06</c:v>
                </c:pt>
                <c:pt idx="46">
                  <c:v>57.48</c:v>
                </c:pt>
                <c:pt idx="47">
                  <c:v>58.64</c:v>
                </c:pt>
                <c:pt idx="48">
                  <c:v>49.6</c:v>
                </c:pt>
                <c:pt idx="49">
                  <c:v>69.58</c:v>
                </c:pt>
                <c:pt idx="50">
                  <c:v>67.03</c:v>
                </c:pt>
                <c:pt idx="51">
                  <c:v>69.510000000000005</c:v>
                </c:pt>
                <c:pt idx="52">
                  <c:v>62.37</c:v>
                </c:pt>
                <c:pt idx="53">
                  <c:v>61.44</c:v>
                </c:pt>
                <c:pt idx="54">
                  <c:v>64.069999999999993</c:v>
                </c:pt>
                <c:pt idx="55">
                  <c:v>72.400000000000006</c:v>
                </c:pt>
                <c:pt idx="56">
                  <c:v>59.24</c:v>
                </c:pt>
                <c:pt idx="57">
                  <c:v>57.54</c:v>
                </c:pt>
                <c:pt idx="58">
                  <c:v>59.77</c:v>
                </c:pt>
                <c:pt idx="59">
                  <c:v>60.43</c:v>
                </c:pt>
                <c:pt idx="60">
                  <c:v>60.87</c:v>
                </c:pt>
                <c:pt idx="61">
                  <c:v>66.599999999999994</c:v>
                </c:pt>
                <c:pt idx="62">
                  <c:v>60.62</c:v>
                </c:pt>
                <c:pt idx="63">
                  <c:v>59.56</c:v>
                </c:pt>
                <c:pt idx="64">
                  <c:v>58.98</c:v>
                </c:pt>
                <c:pt idx="65">
                  <c:v>62.79</c:v>
                </c:pt>
                <c:pt idx="66">
                  <c:v>70.540000000000006</c:v>
                </c:pt>
                <c:pt idx="67">
                  <c:v>63.08</c:v>
                </c:pt>
                <c:pt idx="68">
                  <c:v>68.56</c:v>
                </c:pt>
                <c:pt idx="69">
                  <c:v>72.260000000000005</c:v>
                </c:pt>
                <c:pt idx="70">
                  <c:v>58.9</c:v>
                </c:pt>
                <c:pt idx="71">
                  <c:v>59.5</c:v>
                </c:pt>
                <c:pt idx="72">
                  <c:v>65.08</c:v>
                </c:pt>
                <c:pt idx="73">
                  <c:v>72.11</c:v>
                </c:pt>
                <c:pt idx="74">
                  <c:v>66.099999999999994</c:v>
                </c:pt>
                <c:pt idx="75">
                  <c:v>57.67</c:v>
                </c:pt>
                <c:pt idx="76">
                  <c:v>57.58</c:v>
                </c:pt>
                <c:pt idx="77">
                  <c:v>59.44</c:v>
                </c:pt>
                <c:pt idx="78">
                  <c:v>57.36</c:v>
                </c:pt>
                <c:pt idx="79">
                  <c:v>59.28</c:v>
                </c:pt>
                <c:pt idx="80">
                  <c:v>60.44</c:v>
                </c:pt>
                <c:pt idx="81">
                  <c:v>59.86</c:v>
                </c:pt>
              </c:numCache>
            </c:numRef>
          </c:yVal>
          <c:smooth val="0"/>
        </c:ser>
        <c:ser>
          <c:idx val="0"/>
          <c:order val="1"/>
          <c:tx>
            <c:v>Pleistocene Bison</c:v>
          </c:tx>
          <c:spPr>
            <a:ln w="28575">
              <a:noFill/>
            </a:ln>
          </c:spPr>
          <c:xVal>
            <c:numRef>
              <c:f>Cubonavicular!$C$132:$C$150</c:f>
              <c:numCache>
                <c:formatCode>General</c:formatCode>
                <c:ptCount val="19"/>
                <c:pt idx="0">
                  <c:v>69.22</c:v>
                </c:pt>
                <c:pt idx="1">
                  <c:v>65.48</c:v>
                </c:pt>
                <c:pt idx="2">
                  <c:v>62.37</c:v>
                </c:pt>
                <c:pt idx="3">
                  <c:v>59.98</c:v>
                </c:pt>
                <c:pt idx="4">
                  <c:v>67.099999999999994</c:v>
                </c:pt>
                <c:pt idx="5">
                  <c:v>72.08</c:v>
                </c:pt>
                <c:pt idx="6">
                  <c:v>48.72</c:v>
                </c:pt>
                <c:pt idx="7">
                  <c:v>65.8</c:v>
                </c:pt>
                <c:pt idx="8">
                  <c:v>80.31</c:v>
                </c:pt>
                <c:pt idx="9">
                  <c:v>77.09</c:v>
                </c:pt>
                <c:pt idx="10">
                  <c:v>62.88</c:v>
                </c:pt>
                <c:pt idx="11">
                  <c:v>63.66</c:v>
                </c:pt>
                <c:pt idx="12">
                  <c:v>70.31</c:v>
                </c:pt>
                <c:pt idx="13">
                  <c:v>66.19</c:v>
                </c:pt>
                <c:pt idx="14">
                  <c:v>56.69</c:v>
                </c:pt>
                <c:pt idx="15">
                  <c:v>49.05</c:v>
                </c:pt>
                <c:pt idx="16">
                  <c:v>73.14</c:v>
                </c:pt>
                <c:pt idx="17">
                  <c:v>63.75</c:v>
                </c:pt>
                <c:pt idx="18">
                  <c:v>74.44</c:v>
                </c:pt>
              </c:numCache>
            </c:numRef>
          </c:xVal>
          <c:yVal>
            <c:numRef>
              <c:f>Cubonavicular!$E$132:$E$150</c:f>
              <c:numCache>
                <c:formatCode>General</c:formatCode>
                <c:ptCount val="19"/>
                <c:pt idx="0">
                  <c:v>76.959999999999994</c:v>
                </c:pt>
                <c:pt idx="1">
                  <c:v>81.819999999999993</c:v>
                </c:pt>
                <c:pt idx="2">
                  <c:v>76.78</c:v>
                </c:pt>
                <c:pt idx="3">
                  <c:v>75.03</c:v>
                </c:pt>
                <c:pt idx="4">
                  <c:v>78.3</c:v>
                </c:pt>
                <c:pt idx="5">
                  <c:v>93.53</c:v>
                </c:pt>
                <c:pt idx="6">
                  <c:v>55.92</c:v>
                </c:pt>
                <c:pt idx="7">
                  <c:v>78.239999999999995</c:v>
                </c:pt>
                <c:pt idx="8">
                  <c:v>94.42</c:v>
                </c:pt>
                <c:pt idx="9">
                  <c:v>91.13</c:v>
                </c:pt>
                <c:pt idx="10">
                  <c:v>77.239999999999995</c:v>
                </c:pt>
                <c:pt idx="11">
                  <c:v>75.040000000000006</c:v>
                </c:pt>
                <c:pt idx="12">
                  <c:v>89.68</c:v>
                </c:pt>
                <c:pt idx="13">
                  <c:v>79.34</c:v>
                </c:pt>
                <c:pt idx="14">
                  <c:v>65.260000000000005</c:v>
                </c:pt>
                <c:pt idx="15">
                  <c:v>56.1</c:v>
                </c:pt>
                <c:pt idx="16">
                  <c:v>97.43</c:v>
                </c:pt>
                <c:pt idx="17">
                  <c:v>67.84</c:v>
                </c:pt>
                <c:pt idx="18">
                  <c:v>86.72</c:v>
                </c:pt>
              </c:numCache>
            </c:numRef>
          </c:yVal>
          <c:smooth val="0"/>
        </c:ser>
        <c:ser>
          <c:idx val="2"/>
          <c:order val="2"/>
          <c:tx>
            <c:v>Bison latifrons</c:v>
          </c:tx>
          <c:spPr>
            <a:ln w="28575">
              <a:noFill/>
            </a:ln>
          </c:spPr>
          <c:trendline>
            <c:spPr>
              <a:ln>
                <a:solidFill>
                  <a:sysClr val="window" lastClr="FFFFFF"/>
                </a:solidFill>
              </a:ln>
            </c:spPr>
            <c:trendlineType val="linear"/>
            <c:dispRSqr val="1"/>
            <c:dispEq val="1"/>
            <c:trendlineLbl>
              <c:layout>
                <c:manualLayout>
                  <c:x val="0.19850621824811812"/>
                  <c:y val="-2.2580546373422106E-2"/>
                </c:manualLayout>
              </c:layout>
              <c:numFmt formatCode="General" sourceLinked="0"/>
              <c:txPr>
                <a:bodyPr/>
                <a:lstStyle/>
                <a:p>
                  <a:pPr>
                    <a:defRPr sz="1200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</c:trendlineLbl>
          </c:trendline>
          <c:xVal>
            <c:numRef>
              <c:f>Cubonavicular!$C$155:$C$180</c:f>
              <c:numCache>
                <c:formatCode>General</c:formatCode>
                <c:ptCount val="26"/>
                <c:pt idx="0">
                  <c:v>61.08</c:v>
                </c:pt>
                <c:pt idx="1">
                  <c:v>66.58</c:v>
                </c:pt>
                <c:pt idx="2">
                  <c:v>64.430000000000007</c:v>
                </c:pt>
                <c:pt idx="3">
                  <c:v>77.239999999999995</c:v>
                </c:pt>
                <c:pt idx="4">
                  <c:v>70.69</c:v>
                </c:pt>
                <c:pt idx="5">
                  <c:v>63.71</c:v>
                </c:pt>
                <c:pt idx="6">
                  <c:v>53.91</c:v>
                </c:pt>
                <c:pt idx="7">
                  <c:v>71.5</c:v>
                </c:pt>
                <c:pt idx="8">
                  <c:v>74.31</c:v>
                </c:pt>
                <c:pt idx="9">
                  <c:v>73.92</c:v>
                </c:pt>
                <c:pt idx="10">
                  <c:v>76.55</c:v>
                </c:pt>
                <c:pt idx="11">
                  <c:v>65.069999999999993</c:v>
                </c:pt>
                <c:pt idx="12">
                  <c:v>74.59</c:v>
                </c:pt>
                <c:pt idx="13">
                  <c:v>72</c:v>
                </c:pt>
                <c:pt idx="14">
                  <c:v>66.959999999999994</c:v>
                </c:pt>
                <c:pt idx="15">
                  <c:v>69.78</c:v>
                </c:pt>
                <c:pt idx="16">
                  <c:v>56.79</c:v>
                </c:pt>
                <c:pt idx="17">
                  <c:v>80.94</c:v>
                </c:pt>
                <c:pt idx="18">
                  <c:v>69.87</c:v>
                </c:pt>
                <c:pt idx="19">
                  <c:v>63.75</c:v>
                </c:pt>
                <c:pt idx="20">
                  <c:v>75.38</c:v>
                </c:pt>
                <c:pt idx="21">
                  <c:v>75.17</c:v>
                </c:pt>
                <c:pt idx="22">
                  <c:v>61.17</c:v>
                </c:pt>
                <c:pt idx="23">
                  <c:v>72.88</c:v>
                </c:pt>
                <c:pt idx="24">
                  <c:v>77.180000000000007</c:v>
                </c:pt>
                <c:pt idx="25">
                  <c:v>64.58</c:v>
                </c:pt>
              </c:numCache>
            </c:numRef>
          </c:xVal>
          <c:yVal>
            <c:numRef>
              <c:f>Cubonavicular!$E$155:$E$180</c:f>
              <c:numCache>
                <c:formatCode>General</c:formatCode>
                <c:ptCount val="26"/>
                <c:pt idx="0">
                  <c:v>72.98</c:v>
                </c:pt>
                <c:pt idx="1">
                  <c:v>82.5</c:v>
                </c:pt>
                <c:pt idx="2">
                  <c:v>76.16</c:v>
                </c:pt>
                <c:pt idx="3">
                  <c:v>101.51</c:v>
                </c:pt>
                <c:pt idx="4">
                  <c:v>87.52</c:v>
                </c:pt>
                <c:pt idx="5">
                  <c:v>74.680000000000007</c:v>
                </c:pt>
                <c:pt idx="6">
                  <c:v>62.67</c:v>
                </c:pt>
                <c:pt idx="7">
                  <c:v>84.62</c:v>
                </c:pt>
                <c:pt idx="8">
                  <c:v>95.65</c:v>
                </c:pt>
                <c:pt idx="9">
                  <c:v>89.3</c:v>
                </c:pt>
                <c:pt idx="10">
                  <c:v>90.43</c:v>
                </c:pt>
                <c:pt idx="11">
                  <c:v>82.23</c:v>
                </c:pt>
                <c:pt idx="12">
                  <c:v>90.3</c:v>
                </c:pt>
                <c:pt idx="13">
                  <c:v>88.69</c:v>
                </c:pt>
                <c:pt idx="14">
                  <c:v>79.64</c:v>
                </c:pt>
                <c:pt idx="15">
                  <c:v>79.930000000000007</c:v>
                </c:pt>
                <c:pt idx="16">
                  <c:v>70.790000000000006</c:v>
                </c:pt>
                <c:pt idx="17">
                  <c:v>94.74</c:v>
                </c:pt>
                <c:pt idx="18">
                  <c:v>86.05</c:v>
                </c:pt>
                <c:pt idx="19">
                  <c:v>76.2</c:v>
                </c:pt>
                <c:pt idx="20">
                  <c:v>92.98</c:v>
                </c:pt>
                <c:pt idx="21">
                  <c:v>90.12</c:v>
                </c:pt>
                <c:pt idx="22">
                  <c:v>77.989999999999995</c:v>
                </c:pt>
                <c:pt idx="23">
                  <c:v>92.67</c:v>
                </c:pt>
                <c:pt idx="24">
                  <c:v>93</c:v>
                </c:pt>
                <c:pt idx="25">
                  <c:v>75.47</c:v>
                </c:pt>
              </c:numCache>
            </c:numRef>
          </c:yVal>
          <c:smooth val="0"/>
        </c:ser>
        <c:ser>
          <c:idx val="3"/>
          <c:order val="3"/>
          <c:tx>
            <c:v>Modern Bison</c:v>
          </c:tx>
          <c:spPr>
            <a:ln w="28575">
              <a:noFill/>
            </a:ln>
          </c:spPr>
          <c:marker>
            <c:symbol val="square"/>
            <c:size val="8"/>
          </c:marker>
          <c:xVal>
            <c:numRef>
              <c:f>Cubonavicular!$C$94:$C$97</c:f>
              <c:numCache>
                <c:formatCode>General</c:formatCode>
                <c:ptCount val="4"/>
                <c:pt idx="0">
                  <c:v>54.92</c:v>
                </c:pt>
                <c:pt idx="1">
                  <c:v>47.18</c:v>
                </c:pt>
                <c:pt idx="2">
                  <c:v>46.33</c:v>
                </c:pt>
                <c:pt idx="3">
                  <c:v>59.34</c:v>
                </c:pt>
              </c:numCache>
            </c:numRef>
          </c:xVal>
          <c:yVal>
            <c:numRef>
              <c:f>Cubonavicular!$E$94:$E$97</c:f>
              <c:numCache>
                <c:formatCode>General</c:formatCode>
                <c:ptCount val="4"/>
                <c:pt idx="0">
                  <c:v>71.010000000000005</c:v>
                </c:pt>
                <c:pt idx="1">
                  <c:v>55.47</c:v>
                </c:pt>
                <c:pt idx="2">
                  <c:v>58.35</c:v>
                </c:pt>
                <c:pt idx="3">
                  <c:v>68.97</c:v>
                </c:pt>
              </c:numCache>
            </c:numRef>
          </c:yVal>
          <c:smooth val="0"/>
        </c:ser>
        <c:ser>
          <c:idx val="4"/>
          <c:order val="4"/>
          <c:tx>
            <c:v>Pleistocene Bos</c:v>
          </c:tx>
          <c:spPr>
            <a:ln w="28575">
              <a:noFill/>
            </a:ln>
          </c:spPr>
          <c:marker>
            <c:symbol val="circle"/>
            <c:size val="12"/>
            <c:spPr>
              <a:solidFill>
                <a:schemeClr val="tx2"/>
              </a:solidFill>
              <a:ln>
                <a:noFill/>
              </a:ln>
            </c:spPr>
          </c:marker>
          <c:xVal>
            <c:numRef>
              <c:f>Cubonavicular!$C$151:$C$152</c:f>
              <c:numCache>
                <c:formatCode>General</c:formatCode>
                <c:ptCount val="2"/>
                <c:pt idx="0">
                  <c:v>52.42</c:v>
                </c:pt>
                <c:pt idx="1">
                  <c:v>48.73</c:v>
                </c:pt>
              </c:numCache>
            </c:numRef>
          </c:xVal>
          <c:yVal>
            <c:numRef>
              <c:f>Cubonavicular!$E$151:$E$152</c:f>
              <c:numCache>
                <c:formatCode>General</c:formatCode>
                <c:ptCount val="2"/>
                <c:pt idx="0">
                  <c:v>60.39</c:v>
                </c:pt>
                <c:pt idx="1">
                  <c:v>59.18</c:v>
                </c:pt>
              </c:numCache>
            </c:numRef>
          </c:yVal>
          <c:smooth val="0"/>
        </c:ser>
        <c:ser>
          <c:idx val="5"/>
          <c:order val="5"/>
          <c:tx>
            <c:v>Pleistocene Ovis</c:v>
          </c:tx>
          <c:spPr>
            <a:ln w="28575">
              <a:noFill/>
            </a:ln>
          </c:spPr>
          <c:marker>
            <c:symbol val="circle"/>
            <c:size val="11"/>
            <c:spPr>
              <a:solidFill>
                <a:schemeClr val="accent6">
                  <a:lumMod val="75000"/>
                </a:schemeClr>
              </a:solidFill>
            </c:spPr>
          </c:marker>
          <c:xVal>
            <c:numRef>
              <c:f>Cubonavicular!$C$153:$C$154</c:f>
              <c:numCache>
                <c:formatCode>General</c:formatCode>
                <c:ptCount val="2"/>
                <c:pt idx="0">
                  <c:v>54.06</c:v>
                </c:pt>
                <c:pt idx="1">
                  <c:v>44.56</c:v>
                </c:pt>
              </c:numCache>
            </c:numRef>
          </c:xVal>
          <c:yVal>
            <c:numRef>
              <c:f>Cubonavicular!$E$153:$E$154</c:f>
              <c:numCache>
                <c:formatCode>General</c:formatCode>
                <c:ptCount val="2"/>
                <c:pt idx="0">
                  <c:v>58.65</c:v>
                </c:pt>
                <c:pt idx="1">
                  <c:v>54.26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94814840"/>
        <c:axId val="394819152"/>
      </c:scatterChart>
      <c:valAx>
        <c:axId val="394814840"/>
        <c:scaling>
          <c:orientation val="minMax"/>
          <c:min val="40"/>
        </c:scaling>
        <c:delete val="0"/>
        <c:axPos val="b"/>
        <c:title>
          <c:tx>
            <c:rich>
              <a:bodyPr/>
              <a:lstStyle/>
              <a:p>
                <a:pPr>
                  <a:defRPr sz="1600">
                    <a:solidFill>
                      <a:schemeClr val="bg1"/>
                    </a:solidFill>
                  </a:defRPr>
                </a:pPr>
                <a:r>
                  <a:rPr lang="en-US" sz="1600">
                    <a:solidFill>
                      <a:schemeClr val="bg1"/>
                    </a:solidFill>
                  </a:rPr>
                  <a:t>Greatest Lateral Length (mm)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bg1"/>
                </a:solidFill>
              </a:defRPr>
            </a:pPr>
            <a:endParaRPr lang="en-US"/>
          </a:p>
        </c:txPr>
        <c:crossAx val="394819152"/>
        <c:crosses val="autoZero"/>
        <c:crossBetween val="midCat"/>
      </c:valAx>
      <c:valAx>
        <c:axId val="394819152"/>
        <c:scaling>
          <c:orientation val="minMax"/>
          <c:min val="4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600">
                    <a:solidFill>
                      <a:schemeClr val="bg1"/>
                    </a:solidFill>
                  </a:defRPr>
                </a:pPr>
                <a:r>
                  <a:rPr lang="en-US" sz="1600">
                    <a:solidFill>
                      <a:schemeClr val="bg1"/>
                    </a:solidFill>
                  </a:rPr>
                  <a:t>Greatest</a:t>
                </a:r>
                <a:r>
                  <a:rPr lang="en-US" sz="1600" baseline="0">
                    <a:solidFill>
                      <a:schemeClr val="bg1"/>
                    </a:solidFill>
                  </a:rPr>
                  <a:t> Breadth  (mm)</a:t>
                </a:r>
                <a:endParaRPr lang="en-US" sz="1600">
                  <a:solidFill>
                    <a:schemeClr val="bg1"/>
                  </a:solidFill>
                </a:endParaRP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bg1"/>
                </a:solidFill>
              </a:defRPr>
            </a:pPr>
            <a:endParaRPr lang="en-US"/>
          </a:p>
        </c:txPr>
        <c:crossAx val="394814840"/>
        <c:crosses val="autoZero"/>
        <c:crossBetween val="midCat"/>
      </c:valAx>
    </c:plotArea>
    <c:legend>
      <c:legendPos val="r"/>
      <c:layout/>
      <c:overlay val="0"/>
      <c:txPr>
        <a:bodyPr/>
        <a:lstStyle/>
        <a:p>
          <a:pPr>
            <a:defRPr sz="1200">
              <a:solidFill>
                <a:schemeClr val="bg1"/>
              </a:solidFill>
            </a:defRPr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0.30564</cdr:x>
      <cdr:y>0.75784</cdr:y>
    </cdr:from>
    <cdr:to>
      <cdr:x>0.40401</cdr:x>
      <cdr:y>0.79073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228046" y="3687217"/>
          <a:ext cx="717095" cy="160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dirty="0">
              <a:solidFill>
                <a:schemeClr val="bg1"/>
              </a:solidFill>
            </a:rPr>
            <a:t>303/14139</a:t>
          </a:r>
          <a:endParaRPr lang="en-US" sz="1100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0.41843</cdr:x>
      <cdr:y>0.62391</cdr:y>
    </cdr:from>
    <cdr:to>
      <cdr:x>0.5168</cdr:x>
      <cdr:y>0.6568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3050236" y="3035590"/>
          <a:ext cx="717095" cy="160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dirty="0">
              <a:solidFill>
                <a:schemeClr val="bg1"/>
              </a:solidFill>
            </a:rPr>
            <a:t>48001/1481</a:t>
          </a:r>
          <a:endParaRPr lang="en-US" sz="1100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0.29507</cdr:x>
      <cdr:y>0.69051</cdr:y>
    </cdr:from>
    <cdr:to>
      <cdr:x>0.33466</cdr:x>
      <cdr:y>0.75554</cdr:y>
    </cdr:to>
    <cdr:cxnSp macro="">
      <cdr:nvCxnSpPr>
        <cdr:cNvPr id="5" name="Straight Arrow Connector 4"/>
        <cdr:cNvCxnSpPr/>
      </cdr:nvCxnSpPr>
      <cdr:spPr>
        <a:xfrm xmlns:a="http://schemas.openxmlformats.org/drawingml/2006/main">
          <a:off x="2291385" y="3359610"/>
          <a:ext cx="307439" cy="316399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chemeClr val="bg1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0.38425</cdr:x>
      <cdr:y>0.58287</cdr:y>
    </cdr:from>
    <cdr:to>
      <cdr:x>0.4264</cdr:x>
      <cdr:y>0.63032</cdr:y>
    </cdr:to>
    <cdr:cxnSp macro="">
      <cdr:nvCxnSpPr>
        <cdr:cNvPr id="7" name="Straight Arrow Connector 6"/>
        <cdr:cNvCxnSpPr/>
      </cdr:nvCxnSpPr>
      <cdr:spPr>
        <a:xfrm xmlns:a="http://schemas.openxmlformats.org/drawingml/2006/main">
          <a:off x="2983947" y="2835907"/>
          <a:ext cx="327319" cy="230865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chemeClr val="bg1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00A8C7-402F-4976-BBD9-2FEA950D69DA}" type="datetimeFigureOut">
              <a:rPr lang="en-US" smtClean="0"/>
              <a:t>5/16/2014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776670-CAD7-4F91-8A89-EE2206844C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0464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Shape</a:t>
            </a:r>
            <a:r>
              <a:rPr lang="en-US" baseline="0" dirty="0" smtClean="0"/>
              <a:t> is not altered by translation, scaling, or rotation.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776670-CAD7-4F91-8A89-EE2206844C7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9739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776670-CAD7-4F91-8A89-EE2206844C7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3376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6726063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787" y="4243845"/>
            <a:ext cx="2307831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6726064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6833787" y="2590078"/>
            <a:ext cx="2307832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0242" y="2733709"/>
            <a:ext cx="6069268" cy="1373070"/>
          </a:xfrm>
        </p:spPr>
        <p:txBody>
          <a:bodyPr anchor="b">
            <a:noAutofit/>
          </a:bodyPr>
          <a:lstStyle>
            <a:lvl1pPr algn="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0241" y="4394040"/>
            <a:ext cx="6108101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55655" y="5936188"/>
            <a:ext cx="2057400" cy="365125"/>
          </a:xfrm>
        </p:spPr>
        <p:txBody>
          <a:bodyPr/>
          <a:lstStyle/>
          <a:p>
            <a:fld id="{FF2290E4-0522-4089-84E7-78EC0E857DDD}" type="datetimeFigureOut">
              <a:rPr lang="en-US" smtClean="0"/>
              <a:t>5/16/2014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401" y="5936189"/>
            <a:ext cx="402166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399" y="2750337"/>
            <a:ext cx="1370293" cy="1356442"/>
          </a:xfrm>
        </p:spPr>
        <p:txBody>
          <a:bodyPr/>
          <a:lstStyle/>
          <a:p>
            <a:fld id="{C4CEFDBB-6834-42A4-A387-4523F6EDC3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144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24" name="Picture 23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5" name="Picture 24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3" y="4711617"/>
            <a:ext cx="6894770" cy="544482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31639" y="609598"/>
            <a:ext cx="6896534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1" y="5256098"/>
            <a:ext cx="6894772" cy="54781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290E4-0522-4089-84E7-78EC0E857DDD}" type="datetimeFigureOut">
              <a:rPr lang="en-US" smtClean="0"/>
              <a:t>5/16/2014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11310"/>
            <a:ext cx="1149836" cy="1090789"/>
          </a:xfrm>
        </p:spPr>
        <p:txBody>
          <a:bodyPr/>
          <a:lstStyle/>
          <a:p>
            <a:fld id="{C4CEFDBB-6834-42A4-A387-4523F6EDC3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5068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22" name="Picture 21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3" name="Picture 22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4" name="Rectangle 23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255" y="609597"/>
            <a:ext cx="6896534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8" y="4710340"/>
            <a:ext cx="6889151" cy="1101764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290E4-0522-4089-84E7-78EC0E857DDD}" type="datetimeFigureOut">
              <a:rPr lang="en-US" smtClean="0"/>
              <a:t>5/16/2014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11616"/>
            <a:ext cx="1149836" cy="1090789"/>
          </a:xfrm>
        </p:spPr>
        <p:txBody>
          <a:bodyPr/>
          <a:lstStyle/>
          <a:p>
            <a:fld id="{C4CEFDBB-6834-42A4-A387-4523F6EDC3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6571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30" name="Picture 29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31" name="Picture 30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2" name="Rectangle 31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921" y="616983"/>
            <a:ext cx="642514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89438" y="3660763"/>
            <a:ext cx="5987731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8" y="4710340"/>
            <a:ext cx="6903919" cy="110176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290E4-0522-4089-84E7-78EC0E857DDD}" type="datetimeFigureOut">
              <a:rPr lang="en-US" smtClean="0"/>
              <a:t>5/16/2014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09926"/>
            <a:ext cx="1149836" cy="1090789"/>
          </a:xfrm>
        </p:spPr>
        <p:txBody>
          <a:bodyPr/>
          <a:lstStyle/>
          <a:p>
            <a:fld id="{C4CEFDBB-6834-42A4-A387-4523F6EDC344}" type="slidenum">
              <a:rPr lang="en-US" smtClean="0"/>
              <a:t>‹#›</a:t>
            </a:fld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270932" y="748116"/>
            <a:ext cx="5334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967191" y="2998573"/>
            <a:ext cx="457200" cy="5847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967789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23" name="Picture 22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4" name="Picture 23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5" name="Rectangle 24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8" y="4710340"/>
            <a:ext cx="6896534" cy="5898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9" y="5300150"/>
            <a:ext cx="6896534" cy="51195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290E4-0522-4089-84E7-78EC0E857DDD}" type="datetimeFigureOut">
              <a:rPr lang="en-US" smtClean="0"/>
              <a:t>5/16/2014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09926"/>
            <a:ext cx="1149836" cy="1090789"/>
          </a:xfrm>
        </p:spPr>
        <p:txBody>
          <a:bodyPr/>
          <a:lstStyle/>
          <a:p>
            <a:fld id="{C4CEFDBB-6834-42A4-A387-4523F6EDC3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5117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24" name="Picture 23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5" name="Picture 24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32629" y="2329489"/>
            <a:ext cx="2194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39777" y="3015290"/>
            <a:ext cx="219456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878413" y="2336873"/>
            <a:ext cx="2194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2879710" y="3007906"/>
            <a:ext cx="219456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226136" y="2336873"/>
            <a:ext cx="2194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233520" y="3007905"/>
            <a:ext cx="219456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290E4-0522-4089-84E7-78EC0E857DDD}" type="datetimeFigureOut">
              <a:rPr lang="en-US" smtClean="0"/>
              <a:t>5/16/2014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EFDBB-6834-42A4-A387-4523F6EDC3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25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35" name="Picture 34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36" name="Picture 35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7" name="Rectangle 36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Rectangle 37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32391" y="4297503"/>
            <a:ext cx="21922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32391" y="2336873"/>
            <a:ext cx="2192257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32391" y="4873765"/>
            <a:ext cx="219225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870497" y="4297503"/>
            <a:ext cx="221507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870497" y="2336873"/>
            <a:ext cx="221507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2869483" y="4873764"/>
            <a:ext cx="2218004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231028" y="4297503"/>
            <a:ext cx="219433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231027" y="2336873"/>
            <a:ext cx="2194333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230934" y="4873762"/>
            <a:ext cx="2197239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290E4-0522-4089-84E7-78EC0E857DDD}" type="datetimeFigureOut">
              <a:rPr lang="en-US" smtClean="0"/>
              <a:t>5/16/2014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EFDBB-6834-42A4-A387-4523F6EDC3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5072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7" name="Picture 16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8" name="Picture 17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19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290E4-0522-4089-84E7-78EC0E857DDD}" type="datetimeFigureOut">
              <a:rPr lang="en-US" smtClean="0"/>
              <a:t>5/16/2014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EFDBB-6834-42A4-A387-4523F6EDC3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2808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 rot="5400000">
            <a:off x="4575305" y="2747178"/>
            <a:ext cx="6862555" cy="1368199"/>
            <a:chOff x="2281445" y="609600"/>
            <a:chExt cx="6862555" cy="1368199"/>
          </a:xfrm>
        </p:grpSpPr>
        <p:sp>
          <p:nvSpPr>
            <p:cNvPr id="12" name="Rectangle 11"/>
            <p:cNvSpPr/>
            <p:nvPr/>
          </p:nvSpPr>
          <p:spPr>
            <a:xfrm>
              <a:off x="2281445" y="609601"/>
              <a:ext cx="5285695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7710769" y="609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64798" y="609597"/>
            <a:ext cx="1069602" cy="446193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241" y="609598"/>
            <a:ext cx="6576359" cy="532658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029144" y="5936188"/>
            <a:ext cx="2057400" cy="365125"/>
          </a:xfrm>
        </p:spPr>
        <p:txBody>
          <a:bodyPr/>
          <a:lstStyle/>
          <a:p>
            <a:fld id="{FF2290E4-0522-4089-84E7-78EC0E857DDD}" type="datetimeFigureOut">
              <a:rPr lang="en-US" smtClean="0"/>
              <a:t>5/16/2014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0241" y="5936189"/>
            <a:ext cx="4518959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31152" y="5432500"/>
            <a:ext cx="1149636" cy="1273100"/>
          </a:xfrm>
        </p:spPr>
        <p:txBody>
          <a:bodyPr anchor="t"/>
          <a:lstStyle>
            <a:lvl1pPr algn="ctr">
              <a:defRPr/>
            </a:lvl1pPr>
          </a:lstStyle>
          <a:p>
            <a:fld id="{C4CEFDBB-6834-42A4-A387-4523F6EDC3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4672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28" name="Picture 2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9" name="Picture 28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0" name="Rectangle 29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Rectangle 3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290E4-0522-4089-84E7-78EC0E857DDD}" type="datetimeFigureOut">
              <a:rPr lang="en-US" smtClean="0"/>
              <a:t>5/16/2014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EFDBB-6834-42A4-A387-4523F6EDC3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4418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2728432"/>
            <a:ext cx="9161969" cy="1677035"/>
            <a:chOff x="0" y="2895600"/>
            <a:chExt cx="9161969" cy="1677035"/>
          </a:xfrm>
        </p:grpSpPr>
        <p:pic>
          <p:nvPicPr>
            <p:cNvPr id="19" name="Picture 18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0" name="Picture 19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1" name="Rectangle 20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1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2869895"/>
            <a:ext cx="688915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1639" y="4232172"/>
            <a:ext cx="688915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65810" y="5936188"/>
            <a:ext cx="2057400" cy="365125"/>
          </a:xfrm>
        </p:spPr>
        <p:txBody>
          <a:bodyPr/>
          <a:lstStyle/>
          <a:p>
            <a:fld id="{FF2290E4-0522-4089-84E7-78EC0E857DDD}" type="datetimeFigureOut">
              <a:rPr lang="en-US" smtClean="0"/>
              <a:t>5/16/2014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400" y="5936189"/>
            <a:ext cx="483467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6438" y="2869896"/>
            <a:ext cx="1149836" cy="1090789"/>
          </a:xfrm>
        </p:spPr>
        <p:txBody>
          <a:bodyPr/>
          <a:lstStyle/>
          <a:p>
            <a:fld id="{C4CEFDBB-6834-42A4-A387-4523F6EDC3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0644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8" name="Picture 1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9" name="Picture 18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53228"/>
            <a:ext cx="688739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2336873"/>
            <a:ext cx="3357899" cy="3599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61128" y="2336873"/>
            <a:ext cx="3359661" cy="3599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290E4-0522-4089-84E7-78EC0E857DDD}" type="datetimeFigureOut">
              <a:rPr lang="en-US" smtClean="0"/>
              <a:t>5/16/2014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EFDBB-6834-42A4-A387-4523F6EDC3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9172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29" name="Picture 28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30" name="Picture 29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1" name="Rectangle 30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Rectangle 31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30"/>
            <a:ext cx="6896534" cy="10809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0988" y="2336874"/>
            <a:ext cx="3145080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1638" y="3030009"/>
            <a:ext cx="3367045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82646" y="2336873"/>
            <a:ext cx="3145527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061129" y="3030009"/>
            <a:ext cx="3367044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290E4-0522-4089-84E7-78EC0E857DDD}" type="datetimeFigureOut">
              <a:rPr lang="en-US" smtClean="0"/>
              <a:t>5/16/2014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EFDBB-6834-42A4-A387-4523F6EDC3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4523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6" name="Picture 15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7" name="Picture 16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290E4-0522-4089-84E7-78EC0E857DDD}" type="datetimeFigureOut">
              <a:rPr lang="en-US" smtClean="0"/>
              <a:t>5/16/2014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EFDBB-6834-42A4-A387-4523F6EDC3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5790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HD-ShadowShort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871"/>
          <a:stretch/>
        </p:blipFill>
        <p:spPr>
          <a:xfrm>
            <a:off x="7717217" y="1973262"/>
            <a:ext cx="1444752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7710769" y="609600"/>
            <a:ext cx="1433231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290E4-0522-4089-84E7-78EC0E857DDD}" type="datetimeFigureOut">
              <a:rPr lang="en-US" smtClean="0"/>
              <a:t>5/16/2014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EFDBB-6834-42A4-A387-4523F6EDC3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7267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8" name="Picture 1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9" name="Picture 18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27"/>
            <a:ext cx="6896534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14385" y="2336874"/>
            <a:ext cx="3913788" cy="35993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1" y="2336873"/>
            <a:ext cx="2796240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290E4-0522-4089-84E7-78EC0E857DDD}" type="datetimeFigureOut">
              <a:rPr lang="en-US" smtClean="0"/>
              <a:t>5/16/2014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EFDBB-6834-42A4-A387-4523F6EDC3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6136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8" name="Picture 1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9" name="Picture 18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10956" y="2336874"/>
            <a:ext cx="3917217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8" y="2336874"/>
            <a:ext cx="2798487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290E4-0522-4089-84E7-78EC0E857DDD}" type="datetimeFigureOut">
              <a:rPr lang="en-US" smtClean="0"/>
              <a:t>5/16/2014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EFDBB-6834-42A4-A387-4523F6EDC3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3728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James\Desktop\msft\Berlin\build Assets\hashOverlaySD-FullResolve.png"/>
          <p:cNvPicPr>
            <a:picLocks noChangeAspect="1" noChangeArrowheads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2336873"/>
            <a:ext cx="6887389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67881" y="593618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2290E4-0522-4089-84E7-78EC0E857DDD}" type="datetimeFigureOut">
              <a:rPr lang="en-US" smtClean="0"/>
              <a:t>5/16/2014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5936189"/>
            <a:ext cx="48346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48600" y="753228"/>
            <a:ext cx="1157674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CEFDBB-6834-42A4-A387-4523F6EDC3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16524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343" r:id="rId1"/>
    <p:sldLayoutId id="2147484344" r:id="rId2"/>
    <p:sldLayoutId id="2147484345" r:id="rId3"/>
    <p:sldLayoutId id="2147484346" r:id="rId4"/>
    <p:sldLayoutId id="2147484347" r:id="rId5"/>
    <p:sldLayoutId id="2147484348" r:id="rId6"/>
    <p:sldLayoutId id="2147484349" r:id="rId7"/>
    <p:sldLayoutId id="2147484350" r:id="rId8"/>
    <p:sldLayoutId id="2147484351" r:id="rId9"/>
    <p:sldLayoutId id="2147484352" r:id="rId10"/>
    <p:sldLayoutId id="2147484353" r:id="rId11"/>
    <p:sldLayoutId id="2147484354" r:id="rId12"/>
    <p:sldLayoutId id="2147484355" r:id="rId13"/>
    <p:sldLayoutId id="2147484356" r:id="rId14"/>
    <p:sldLayoutId id="2147484357" r:id="rId15"/>
    <p:sldLayoutId id="2147484358" r:id="rId16"/>
    <p:sldLayoutId id="21474843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800" dirty="0" smtClean="0"/>
              <a:t>USE OF MORPHOMETRIC ANALYSIS ON CUBONAVICULAR AND ASTRAGALI TO DIFFERENTIATE BISON SPECIES</a:t>
            </a: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0241" y="4394040"/>
            <a:ext cx="6108101" cy="1517363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en-US" sz="2900" dirty="0" smtClean="0"/>
              <a:t>Ashley Ferguson</a:t>
            </a:r>
          </a:p>
          <a:p>
            <a:pPr algn="l"/>
            <a:r>
              <a:rPr lang="en-US" sz="2900" dirty="0" smtClean="0"/>
              <a:t>Department of Geosciences, Idaho State University</a:t>
            </a:r>
          </a:p>
          <a:p>
            <a:pPr algn="l"/>
            <a:r>
              <a:rPr lang="en-US" sz="2900" dirty="0" smtClean="0"/>
              <a:t>Mary E. Thompson, Ph.D.</a:t>
            </a:r>
          </a:p>
          <a:p>
            <a:pPr algn="l"/>
            <a:r>
              <a:rPr lang="en-US" sz="2900" dirty="0" smtClean="0"/>
              <a:t>Idaho Museum of Natural History/ISU</a:t>
            </a:r>
          </a:p>
          <a:p>
            <a:pPr algn="l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856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3" b="2252"/>
          <a:stretch/>
        </p:blipFill>
        <p:spPr>
          <a:xfrm>
            <a:off x="781249" y="1932069"/>
            <a:ext cx="7593565" cy="49259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411" y="751444"/>
            <a:ext cx="5459824" cy="1080940"/>
          </a:xfrm>
        </p:spPr>
        <p:txBody>
          <a:bodyPr>
            <a:normAutofit/>
          </a:bodyPr>
          <a:lstStyle/>
          <a:p>
            <a:r>
              <a:rPr lang="en-US" dirty="0" smtClean="0"/>
              <a:t>Results:  Astragali (Morphometric Analysis)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612452" y="1932069"/>
            <a:ext cx="1931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Left Astragali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5955127" y="2489627"/>
            <a:ext cx="929768" cy="845244"/>
          </a:xfrm>
          <a:prstGeom prst="ellipse">
            <a:avLst/>
          </a:prstGeom>
          <a:noFill/>
          <a:ln>
            <a:solidFill>
              <a:srgbClr val="0233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643761" y="3112034"/>
            <a:ext cx="2234774" cy="1990164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2805126" y="4247707"/>
            <a:ext cx="868423" cy="731584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021354" y="4917158"/>
            <a:ext cx="12448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65003/8571</a:t>
            </a:r>
            <a:endParaRPr lang="en-US" sz="1400" dirty="0">
              <a:solidFill>
                <a:schemeClr val="bg1"/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flipH="1" flipV="1">
            <a:off x="4846465" y="3471245"/>
            <a:ext cx="405257" cy="585994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465208" y="3180982"/>
            <a:ext cx="10794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303/14139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29" b="2258"/>
          <a:stretch/>
        </p:blipFill>
        <p:spPr>
          <a:xfrm>
            <a:off x="1281032" y="1929371"/>
            <a:ext cx="6593997" cy="4925931"/>
          </a:xfrm>
          <a:prstGeom prst="rect">
            <a:avLst/>
          </a:prstGeom>
        </p:spPr>
      </p:pic>
      <p:cxnSp>
        <p:nvCxnSpPr>
          <p:cNvPr id="15" name="Straight Arrow Connector 14"/>
          <p:cNvCxnSpPr/>
          <p:nvPr/>
        </p:nvCxnSpPr>
        <p:spPr>
          <a:xfrm>
            <a:off x="3499114" y="4212348"/>
            <a:ext cx="1217377" cy="87149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653668" y="4183673"/>
            <a:ext cx="11252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4</a:t>
            </a:r>
            <a:r>
              <a:rPr lang="en-US" sz="1400" dirty="0" smtClean="0">
                <a:solidFill>
                  <a:schemeClr val="bg1"/>
                </a:solidFill>
              </a:rPr>
              <a:t>8001/1481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73549" y="1956250"/>
            <a:ext cx="1910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Right Astragali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3083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82469"/>
            <a:ext cx="7680492" cy="487553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t="5114" r="5870"/>
          <a:stretch/>
        </p:blipFill>
        <p:spPr>
          <a:xfrm>
            <a:off x="4558351" y="1982469"/>
            <a:ext cx="4585649" cy="384773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22206" y="718708"/>
            <a:ext cx="5241364" cy="1080940"/>
          </a:xfrm>
        </p:spPr>
        <p:txBody>
          <a:bodyPr>
            <a:normAutofit/>
          </a:bodyPr>
          <a:lstStyle/>
          <a:p>
            <a:r>
              <a:rPr lang="en-US" dirty="0" smtClean="0"/>
              <a:t>Results:  Cubonavicular (</a:t>
            </a:r>
            <a:r>
              <a:rPr lang="en-US" dirty="0"/>
              <a:t>Morphometric Analysis)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111690" y="1982469"/>
            <a:ext cx="17878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Left Cubonavicular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982469"/>
            <a:ext cx="7680492" cy="487553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/>
          <a:srcRect l="6250" t="4255"/>
          <a:stretch/>
        </p:blipFill>
        <p:spPr>
          <a:xfrm>
            <a:off x="4899545" y="1982469"/>
            <a:ext cx="4299045" cy="389699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316403" y="1982469"/>
            <a:ext cx="17332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Right Cubonavicular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862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Results:  Cubonavicular (</a:t>
            </a:r>
            <a:r>
              <a:rPr lang="en-US" dirty="0"/>
              <a:t>Morphometric Analysis)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3" b="1901"/>
          <a:stretch/>
        </p:blipFill>
        <p:spPr>
          <a:xfrm>
            <a:off x="892015" y="1968291"/>
            <a:ext cx="7359045" cy="488970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493365" y="1968291"/>
            <a:ext cx="21563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Left Cubonavicular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5202297" y="5249509"/>
            <a:ext cx="447414" cy="355337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588748" y="5585081"/>
            <a:ext cx="12270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62001/23046</a:t>
            </a:r>
            <a:endParaRPr lang="en-US" sz="1400" dirty="0">
              <a:solidFill>
                <a:schemeClr val="bg1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H="1" flipV="1">
            <a:off x="5202296" y="3591270"/>
            <a:ext cx="743673" cy="530637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342298" y="3318003"/>
            <a:ext cx="12318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72010/26412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00" b="2374"/>
          <a:stretch/>
        </p:blipFill>
        <p:spPr>
          <a:xfrm>
            <a:off x="1062197" y="1968292"/>
            <a:ext cx="7053102" cy="4889708"/>
          </a:xfrm>
          <a:prstGeom prst="rect">
            <a:avLst/>
          </a:prstGeom>
        </p:spPr>
      </p:pic>
      <p:cxnSp>
        <p:nvCxnSpPr>
          <p:cNvPr id="16" name="Straight Arrow Connector 15"/>
          <p:cNvCxnSpPr/>
          <p:nvPr/>
        </p:nvCxnSpPr>
        <p:spPr>
          <a:xfrm flipH="1" flipV="1">
            <a:off x="4211216" y="3782008"/>
            <a:ext cx="796213" cy="491412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493365" y="3460334"/>
            <a:ext cx="13311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72010/26415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15271" y="1968290"/>
            <a:ext cx="23469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Right Cubonavicular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1261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5659" y="2156346"/>
            <a:ext cx="4913195" cy="458564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Family level</a:t>
            </a:r>
          </a:p>
          <a:p>
            <a:pPr lvl="1"/>
            <a:r>
              <a:rPr lang="en-US" dirty="0" smtClean="0"/>
              <a:t>Distinguishable with </a:t>
            </a:r>
            <a:r>
              <a:rPr lang="en-US" dirty="0" err="1" smtClean="0"/>
              <a:t>astragali</a:t>
            </a:r>
            <a:r>
              <a:rPr lang="en-US" dirty="0" smtClean="0"/>
              <a:t>, more clearly on the left side than the right.</a:t>
            </a:r>
          </a:p>
          <a:p>
            <a:r>
              <a:rPr lang="en-US" dirty="0" smtClean="0"/>
              <a:t>Genus level</a:t>
            </a:r>
          </a:p>
          <a:p>
            <a:pPr lvl="1"/>
            <a:r>
              <a:rPr lang="en-US" dirty="0" smtClean="0"/>
              <a:t>Some separation of </a:t>
            </a:r>
            <a:r>
              <a:rPr lang="en-US" i="1" dirty="0" err="1" smtClean="0"/>
              <a:t>Ovis</a:t>
            </a:r>
            <a:r>
              <a:rPr lang="en-US" i="1" dirty="0" smtClean="0"/>
              <a:t>, Bison, </a:t>
            </a:r>
            <a:r>
              <a:rPr lang="en-US" dirty="0" smtClean="0"/>
              <a:t>and </a:t>
            </a:r>
            <a:r>
              <a:rPr lang="en-US" i="1" dirty="0" err="1" smtClean="0"/>
              <a:t>Odocoileus</a:t>
            </a:r>
            <a:r>
              <a:rPr lang="en-US" dirty="0" smtClean="0"/>
              <a:t> on the left side with overlap.</a:t>
            </a:r>
          </a:p>
          <a:p>
            <a:r>
              <a:rPr lang="en-US" dirty="0" smtClean="0"/>
              <a:t>Species level</a:t>
            </a:r>
          </a:p>
          <a:p>
            <a:pPr lvl="1"/>
            <a:r>
              <a:rPr lang="en-US" dirty="0" smtClean="0"/>
              <a:t>Some separation of </a:t>
            </a:r>
            <a:r>
              <a:rPr lang="en-US" i="1" dirty="0" smtClean="0"/>
              <a:t>B. </a:t>
            </a:r>
            <a:r>
              <a:rPr lang="en-US" i="1" dirty="0" err="1" smtClean="0"/>
              <a:t>latifrons</a:t>
            </a:r>
            <a:r>
              <a:rPr lang="en-US" dirty="0" smtClean="0"/>
              <a:t> and the </a:t>
            </a:r>
            <a:r>
              <a:rPr lang="en-US" dirty="0" err="1" smtClean="0"/>
              <a:t>Wasden</a:t>
            </a:r>
            <a:r>
              <a:rPr lang="en-US" dirty="0" smtClean="0"/>
              <a:t> material.</a:t>
            </a:r>
          </a:p>
          <a:p>
            <a:r>
              <a:rPr lang="en-US" dirty="0" err="1" smtClean="0"/>
              <a:t>Cubonaviculars</a:t>
            </a:r>
            <a:r>
              <a:rPr lang="en-US" dirty="0" smtClean="0"/>
              <a:t> are ineffective for identification at the family, genus, or species level.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610" b="89963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7784" y="2462057"/>
            <a:ext cx="3848572" cy="3572757"/>
          </a:xfrm>
          <a:prstGeom prst="rect">
            <a:avLst/>
          </a:prstGeom>
        </p:spPr>
      </p:pic>
      <p:sp>
        <p:nvSpPr>
          <p:cNvPr id="7" name="&quot;No&quot; Symbol 6"/>
          <p:cNvSpPr/>
          <p:nvPr/>
        </p:nvSpPr>
        <p:spPr>
          <a:xfrm rot="5400000">
            <a:off x="5020921" y="2204204"/>
            <a:ext cx="3605917" cy="3712191"/>
          </a:xfrm>
          <a:prstGeom prst="noSmoking">
            <a:avLst>
              <a:gd name="adj" fmla="val 7061"/>
            </a:avLst>
          </a:prstGeom>
          <a:solidFill>
            <a:srgbClr val="FC0A0A"/>
          </a:solidFill>
          <a:ln>
            <a:solidFill>
              <a:srgbClr val="FC0A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374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Research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72251" y="2523277"/>
            <a:ext cx="4030603" cy="3875378"/>
          </a:xfrm>
        </p:spPr>
        <p:txBody>
          <a:bodyPr>
            <a:normAutofit/>
          </a:bodyPr>
          <a:lstStyle/>
          <a:p>
            <a:r>
              <a:rPr lang="en-US" dirty="0" smtClean="0"/>
              <a:t>Include </a:t>
            </a:r>
            <a:r>
              <a:rPr lang="en-US" i="1" dirty="0" err="1" smtClean="0"/>
              <a:t>Camelops</a:t>
            </a:r>
            <a:r>
              <a:rPr lang="en-US" dirty="0" smtClean="0"/>
              <a:t> material into the </a:t>
            </a:r>
            <a:r>
              <a:rPr lang="en-US" dirty="0" err="1" smtClean="0"/>
              <a:t>astragali</a:t>
            </a:r>
            <a:r>
              <a:rPr lang="en-US" dirty="0" smtClean="0"/>
              <a:t> </a:t>
            </a:r>
            <a:r>
              <a:rPr lang="en-US" dirty="0" err="1" smtClean="0"/>
              <a:t>measurments</a:t>
            </a:r>
            <a:r>
              <a:rPr lang="en-US" dirty="0" smtClean="0"/>
              <a:t> and </a:t>
            </a:r>
            <a:r>
              <a:rPr lang="en-US" dirty="0" err="1" smtClean="0"/>
              <a:t>morphometrics</a:t>
            </a:r>
            <a:r>
              <a:rPr lang="en-US" dirty="0" smtClean="0"/>
              <a:t>.</a:t>
            </a:r>
          </a:p>
          <a:p>
            <a:r>
              <a:rPr lang="en-US" dirty="0" smtClean="0"/>
              <a:t>Integrate known </a:t>
            </a:r>
            <a:r>
              <a:rPr lang="en-US" i="1" dirty="0" smtClean="0"/>
              <a:t>B. </a:t>
            </a:r>
            <a:r>
              <a:rPr lang="en-US" i="1" dirty="0" err="1"/>
              <a:t>a</a:t>
            </a:r>
            <a:r>
              <a:rPr lang="en-US" i="1" dirty="0" err="1" smtClean="0"/>
              <a:t>ntiquus</a:t>
            </a:r>
            <a:r>
              <a:rPr lang="en-US" i="1" dirty="0" smtClean="0"/>
              <a:t>, B. </a:t>
            </a:r>
            <a:r>
              <a:rPr lang="en-US" i="1" dirty="0" err="1" smtClean="0"/>
              <a:t>priscus</a:t>
            </a:r>
            <a:r>
              <a:rPr lang="en-US" i="1" dirty="0" smtClean="0"/>
              <a:t>,  B. </a:t>
            </a:r>
            <a:r>
              <a:rPr lang="en-US" i="1" dirty="0" err="1" smtClean="0"/>
              <a:t>alaskensis</a:t>
            </a:r>
            <a:r>
              <a:rPr lang="en-US" dirty="0" smtClean="0"/>
              <a:t> and </a:t>
            </a:r>
            <a:r>
              <a:rPr lang="en-US" i="1" dirty="0" smtClean="0"/>
              <a:t>B. </a:t>
            </a:r>
            <a:r>
              <a:rPr lang="en-US" i="1" dirty="0" err="1" smtClean="0"/>
              <a:t>latifrons</a:t>
            </a:r>
            <a:r>
              <a:rPr lang="en-US" dirty="0" smtClean="0"/>
              <a:t> into morphometric analysis to narrow down groupings.</a:t>
            </a:r>
          </a:p>
        </p:txBody>
      </p:sp>
      <p:pic>
        <p:nvPicPr>
          <p:cNvPr id="1026" name="Picture 2" descr="http://www.tarpits.org/sites/all/themes/tarpits/images/timeline/03-camel.jpg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880" b="98872" l="9972" r="897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897" r="14923"/>
          <a:stretch/>
        </p:blipFill>
        <p:spPr bwMode="auto">
          <a:xfrm>
            <a:off x="95534" y="1915547"/>
            <a:ext cx="4607936" cy="4771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3650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Things to Consider…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91069" y="2169994"/>
            <a:ext cx="3985146" cy="4558352"/>
          </a:xfrm>
        </p:spPr>
        <p:txBody>
          <a:bodyPr>
            <a:normAutofit/>
          </a:bodyPr>
          <a:lstStyle/>
          <a:p>
            <a:r>
              <a:rPr lang="en-US" dirty="0" smtClean="0"/>
              <a:t>What </a:t>
            </a:r>
            <a:r>
              <a:rPr lang="en-US" dirty="0"/>
              <a:t>could be occurring in </a:t>
            </a:r>
            <a:r>
              <a:rPr lang="en-US" dirty="0" err="1"/>
              <a:t>Wasden</a:t>
            </a:r>
            <a:r>
              <a:rPr lang="en-US" dirty="0" smtClean="0"/>
              <a:t>?</a:t>
            </a:r>
            <a:endParaRPr lang="en-US" dirty="0"/>
          </a:p>
          <a:p>
            <a:r>
              <a:rPr lang="en-US" dirty="0"/>
              <a:t>Could other post-cranial material be more successful?</a:t>
            </a:r>
          </a:p>
          <a:p>
            <a:r>
              <a:rPr lang="en-US" dirty="0"/>
              <a:t>What effects does </a:t>
            </a:r>
            <a:r>
              <a:rPr lang="en-US" dirty="0" smtClean="0"/>
              <a:t>right-hoofed </a:t>
            </a:r>
            <a:r>
              <a:rPr lang="en-US" dirty="0"/>
              <a:t>vs. </a:t>
            </a:r>
            <a:r>
              <a:rPr lang="en-US" dirty="0" smtClean="0"/>
              <a:t>left-hoofed </a:t>
            </a:r>
            <a:r>
              <a:rPr lang="en-US" dirty="0"/>
              <a:t>have on morphometric data?</a:t>
            </a:r>
          </a:p>
          <a:p>
            <a:r>
              <a:rPr lang="en-US" dirty="0"/>
              <a:t>How do juveniles or sexual dimorphism play a role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2052" name="Picture 4" descr="http://www.paulkomarek.com/wp-content/uploads/galleries/post-230/full/PDK10435_komarek_srg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8794" y="2511189"/>
            <a:ext cx="5020849" cy="3347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9796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Acknowledgements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9090" y="2147493"/>
            <a:ext cx="5525111" cy="2752053"/>
          </a:xfrm>
        </p:spPr>
        <p:txBody>
          <a:bodyPr/>
          <a:lstStyle/>
          <a:p>
            <a:r>
              <a:rPr lang="en-US" smtClean="0"/>
              <a:t>Idaho Museum of Natural History          Amber Tews – Wasden Material      </a:t>
            </a:r>
          </a:p>
          <a:p>
            <a:r>
              <a:rPr lang="en-US" smtClean="0"/>
              <a:t>Earth Sciences Divison – Paleo and    Comparative Osteo.  </a:t>
            </a:r>
          </a:p>
          <a:p>
            <a:r>
              <a:rPr lang="en-US" smtClean="0"/>
              <a:t>Department of the Interior,      Bureau of Reclamation</a:t>
            </a:r>
            <a:endParaRPr lang="en-US" dirty="0"/>
          </a:p>
        </p:txBody>
      </p:sp>
      <p:pic>
        <p:nvPicPr>
          <p:cNvPr id="1026" name="Picture 2" descr="http://www.isu.edu/anthro/images/imn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0428" y="2381955"/>
            <a:ext cx="2407943" cy="3094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archive.cyark.org/images/logos/partner_logo_222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53" t="12963" r="10567" b="13207"/>
          <a:stretch/>
        </p:blipFill>
        <p:spPr bwMode="auto">
          <a:xfrm>
            <a:off x="941694" y="4637486"/>
            <a:ext cx="4425253" cy="2070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0661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336873"/>
            <a:ext cx="4421777" cy="4055218"/>
          </a:xfrm>
        </p:spPr>
        <p:txBody>
          <a:bodyPr/>
          <a:lstStyle/>
          <a:p>
            <a:r>
              <a:rPr lang="en-US" dirty="0" smtClean="0"/>
              <a:t>Bison species currently identified by skull morphology only.</a:t>
            </a:r>
          </a:p>
          <a:p>
            <a:r>
              <a:rPr lang="en-US" dirty="0" smtClean="0"/>
              <a:t>Skulls do not preserve well.</a:t>
            </a:r>
          </a:p>
          <a:p>
            <a:r>
              <a:rPr lang="en-US" dirty="0"/>
              <a:t>S</a:t>
            </a:r>
            <a:r>
              <a:rPr lang="en-US" dirty="0" smtClean="0"/>
              <a:t>everal species of bison are found in one area.</a:t>
            </a:r>
          </a:p>
          <a:p>
            <a:r>
              <a:rPr lang="en-US" dirty="0" smtClean="0"/>
              <a:t>Can </a:t>
            </a:r>
            <a:r>
              <a:rPr lang="en-US" dirty="0" err="1" smtClean="0"/>
              <a:t>astragali</a:t>
            </a:r>
            <a:r>
              <a:rPr lang="en-US" dirty="0" smtClean="0"/>
              <a:t> and/or </a:t>
            </a:r>
            <a:r>
              <a:rPr lang="en-US" dirty="0" err="1" smtClean="0"/>
              <a:t>cubonaviculars</a:t>
            </a:r>
            <a:r>
              <a:rPr lang="en-US" dirty="0" smtClean="0"/>
              <a:t> be used to differentiate bison species?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5177" y="2120232"/>
            <a:ext cx="3954534" cy="3649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965119" y="5859886"/>
            <a:ext cx="3944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Pinsof</a:t>
            </a:r>
            <a:r>
              <a:rPr lang="en-US" dirty="0" smtClean="0"/>
              <a:t>, 1991 Journal of Vertebrate Paleontology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5496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Material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19287" y="1929867"/>
            <a:ext cx="3478845" cy="4848896"/>
          </a:xfrm>
        </p:spPr>
        <p:txBody>
          <a:bodyPr>
            <a:normAutofit/>
          </a:bodyPr>
          <a:lstStyle/>
          <a:p>
            <a:r>
              <a:rPr lang="en-US" dirty="0"/>
              <a:t>Astragali</a:t>
            </a:r>
          </a:p>
          <a:p>
            <a:pPr marL="457200" lvl="1" indent="0">
              <a:buNone/>
            </a:pPr>
            <a:r>
              <a:rPr lang="en-US" sz="800" dirty="0"/>
              <a:t>	</a:t>
            </a:r>
            <a:r>
              <a:rPr lang="en-US" sz="1600" dirty="0" err="1"/>
              <a:t>Wasden</a:t>
            </a:r>
            <a:r>
              <a:rPr lang="en-US" sz="1600" dirty="0"/>
              <a:t>: </a:t>
            </a:r>
            <a:r>
              <a:rPr lang="en-US" sz="1600" dirty="0" smtClean="0"/>
              <a:t>90</a:t>
            </a:r>
            <a:endParaRPr lang="en-US" sz="1600" dirty="0"/>
          </a:p>
          <a:p>
            <a:pPr marL="457200" lvl="1" indent="0">
              <a:buNone/>
            </a:pPr>
            <a:r>
              <a:rPr lang="en-US" sz="1600" dirty="0"/>
              <a:t>	Pleistocene </a:t>
            </a:r>
            <a:r>
              <a:rPr lang="en-US" sz="1600" i="1" dirty="0"/>
              <a:t>Bison</a:t>
            </a:r>
            <a:r>
              <a:rPr lang="en-US" sz="1600" dirty="0"/>
              <a:t>: </a:t>
            </a:r>
            <a:r>
              <a:rPr lang="en-US" sz="1600" dirty="0" smtClean="0"/>
              <a:t>12</a:t>
            </a:r>
            <a:endParaRPr lang="en-US" sz="1600" dirty="0"/>
          </a:p>
          <a:p>
            <a:pPr marL="457200" lvl="1" indent="0">
              <a:buNone/>
            </a:pPr>
            <a:r>
              <a:rPr lang="en-US" sz="1600" dirty="0"/>
              <a:t>	</a:t>
            </a:r>
            <a:r>
              <a:rPr lang="en-US" sz="1600" i="1" dirty="0"/>
              <a:t>Bison </a:t>
            </a:r>
            <a:r>
              <a:rPr lang="en-US" sz="1600" i="1" dirty="0" err="1"/>
              <a:t>latifrons</a:t>
            </a:r>
            <a:r>
              <a:rPr lang="en-US" sz="1600" dirty="0" smtClean="0"/>
              <a:t>: 29</a:t>
            </a:r>
            <a:endParaRPr lang="en-US" sz="1600" dirty="0"/>
          </a:p>
          <a:p>
            <a:pPr marL="457200" lvl="1" indent="0">
              <a:buNone/>
            </a:pPr>
            <a:r>
              <a:rPr lang="en-US" sz="1600" dirty="0"/>
              <a:t>	</a:t>
            </a:r>
            <a:r>
              <a:rPr lang="en-US" sz="1600" i="1" dirty="0" err="1"/>
              <a:t>Odocoileus</a:t>
            </a:r>
            <a:r>
              <a:rPr lang="en-US" sz="1600" dirty="0"/>
              <a:t>: </a:t>
            </a:r>
            <a:r>
              <a:rPr lang="en-US" sz="1600" dirty="0" smtClean="0"/>
              <a:t>8</a:t>
            </a:r>
            <a:endParaRPr lang="en-US" sz="1600" dirty="0"/>
          </a:p>
          <a:p>
            <a:pPr marL="457200" lvl="1" indent="0">
              <a:buNone/>
            </a:pPr>
            <a:r>
              <a:rPr lang="en-US" sz="1600" dirty="0"/>
              <a:t>	</a:t>
            </a:r>
            <a:r>
              <a:rPr lang="en-US" sz="1600" i="1" dirty="0" err="1"/>
              <a:t>Antilocapra</a:t>
            </a:r>
            <a:r>
              <a:rPr lang="en-US" sz="1600" dirty="0" smtClean="0"/>
              <a:t>: 12</a:t>
            </a:r>
            <a:endParaRPr lang="en-US" sz="1600" dirty="0"/>
          </a:p>
          <a:p>
            <a:pPr marL="457200" lvl="1" indent="0">
              <a:buNone/>
            </a:pPr>
            <a:r>
              <a:rPr lang="en-US" sz="1600" dirty="0"/>
              <a:t>	</a:t>
            </a:r>
            <a:r>
              <a:rPr lang="en-US" sz="1600" i="1" dirty="0"/>
              <a:t>Bison</a:t>
            </a:r>
            <a:r>
              <a:rPr lang="en-US" sz="1600" dirty="0" smtClean="0"/>
              <a:t>: 6</a:t>
            </a:r>
            <a:endParaRPr lang="en-US" sz="1600" dirty="0"/>
          </a:p>
          <a:p>
            <a:pPr marL="457200" lvl="1" indent="0">
              <a:buNone/>
            </a:pPr>
            <a:r>
              <a:rPr lang="en-US" sz="1600" dirty="0"/>
              <a:t>	</a:t>
            </a:r>
            <a:r>
              <a:rPr lang="en-US" sz="1600" i="1" dirty="0" err="1"/>
              <a:t>Ovis</a:t>
            </a:r>
            <a:r>
              <a:rPr lang="en-US" sz="1600" dirty="0" smtClean="0"/>
              <a:t>: 12</a:t>
            </a:r>
            <a:endParaRPr lang="en-US" sz="1600" dirty="0"/>
          </a:p>
          <a:p>
            <a:r>
              <a:rPr lang="en-US" dirty="0" err="1" smtClean="0"/>
              <a:t>Cubonaviculars</a:t>
            </a:r>
            <a:endParaRPr lang="en-US" dirty="0" smtClean="0"/>
          </a:p>
          <a:p>
            <a:pPr marL="457200" lvl="1" indent="0">
              <a:buNone/>
            </a:pPr>
            <a:r>
              <a:rPr lang="en-US" sz="800" dirty="0" smtClean="0"/>
              <a:t>	</a:t>
            </a:r>
            <a:r>
              <a:rPr lang="en-US" sz="1600" dirty="0" err="1" smtClean="0"/>
              <a:t>Wasden</a:t>
            </a:r>
            <a:r>
              <a:rPr lang="en-US" sz="1600" dirty="0" smtClean="0"/>
              <a:t>: 83</a:t>
            </a:r>
          </a:p>
          <a:p>
            <a:pPr marL="457200" lvl="1" indent="0">
              <a:buNone/>
            </a:pPr>
            <a:r>
              <a:rPr lang="en-US" sz="1600" dirty="0"/>
              <a:t>	</a:t>
            </a:r>
            <a:r>
              <a:rPr lang="en-US" sz="1600" dirty="0" smtClean="0"/>
              <a:t>Pleistocene </a:t>
            </a:r>
            <a:r>
              <a:rPr lang="en-US" sz="1600" i="1" dirty="0" smtClean="0"/>
              <a:t>Bison</a:t>
            </a:r>
            <a:r>
              <a:rPr lang="en-US" sz="1600" dirty="0" smtClean="0"/>
              <a:t>: 21</a:t>
            </a:r>
          </a:p>
          <a:p>
            <a:pPr marL="457200" lvl="1" indent="0">
              <a:buNone/>
            </a:pPr>
            <a:r>
              <a:rPr lang="en-US" sz="1600" dirty="0"/>
              <a:t>	</a:t>
            </a:r>
            <a:r>
              <a:rPr lang="en-US" sz="1600" i="1" dirty="0" smtClean="0"/>
              <a:t>Bison </a:t>
            </a:r>
            <a:r>
              <a:rPr lang="en-US" sz="1600" i="1" dirty="0" err="1" smtClean="0"/>
              <a:t>latifrons</a:t>
            </a:r>
            <a:r>
              <a:rPr lang="en-US" sz="1600" dirty="0" smtClean="0"/>
              <a:t>: 27</a:t>
            </a:r>
          </a:p>
          <a:p>
            <a:pPr marL="457200" lvl="1" indent="0">
              <a:buNone/>
            </a:pPr>
            <a:r>
              <a:rPr lang="en-US" sz="1600" dirty="0"/>
              <a:t>	</a:t>
            </a:r>
            <a:r>
              <a:rPr lang="en-US" sz="1600" i="1" dirty="0" err="1" smtClean="0"/>
              <a:t>Odocoileus</a:t>
            </a:r>
            <a:r>
              <a:rPr lang="en-US" sz="1600" dirty="0" smtClean="0"/>
              <a:t>: 4</a:t>
            </a:r>
          </a:p>
          <a:p>
            <a:pPr marL="457200" lvl="1" indent="0">
              <a:buNone/>
            </a:pPr>
            <a:r>
              <a:rPr lang="en-US" sz="1600" dirty="0"/>
              <a:t>	</a:t>
            </a:r>
            <a:r>
              <a:rPr lang="en-US" sz="1600" i="1" dirty="0" err="1" smtClean="0"/>
              <a:t>Antilocapra</a:t>
            </a:r>
            <a:r>
              <a:rPr lang="en-US" sz="1600" dirty="0" smtClean="0"/>
              <a:t>: 9</a:t>
            </a:r>
          </a:p>
          <a:p>
            <a:pPr marL="457200" lvl="1" indent="0">
              <a:buNone/>
            </a:pPr>
            <a:r>
              <a:rPr lang="en-US" sz="1600" dirty="0"/>
              <a:t>	</a:t>
            </a:r>
            <a:r>
              <a:rPr lang="en-US" sz="1600" i="1" dirty="0" smtClean="0"/>
              <a:t>Bison</a:t>
            </a:r>
            <a:r>
              <a:rPr lang="en-US" sz="1600" dirty="0" smtClean="0"/>
              <a:t>: 5</a:t>
            </a:r>
          </a:p>
          <a:p>
            <a:pPr marL="457200" lvl="1" indent="0">
              <a:buNone/>
            </a:pPr>
            <a:r>
              <a:rPr lang="en-US" sz="1600" dirty="0"/>
              <a:t>	</a:t>
            </a:r>
            <a:r>
              <a:rPr lang="en-US" sz="1600" i="1" dirty="0" err="1" smtClean="0"/>
              <a:t>Ovis</a:t>
            </a:r>
            <a:r>
              <a:rPr lang="en-US" sz="1600" dirty="0" smtClean="0"/>
              <a:t>: 10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" y="2009103"/>
            <a:ext cx="3181082" cy="4430333"/>
          </a:xfrm>
        </p:spPr>
        <p:txBody>
          <a:bodyPr/>
          <a:lstStyle/>
          <a:p>
            <a:r>
              <a:rPr lang="en-US" dirty="0" smtClean="0"/>
              <a:t>American Falls, Idaho – Pleistocene</a:t>
            </a:r>
          </a:p>
          <a:p>
            <a:r>
              <a:rPr lang="en-US" dirty="0" err="1" smtClean="0"/>
              <a:t>Wasden</a:t>
            </a:r>
            <a:r>
              <a:rPr lang="en-US" dirty="0" smtClean="0"/>
              <a:t>, Owl Cave, Idaho – </a:t>
            </a:r>
            <a:br>
              <a:rPr lang="en-US" dirty="0" smtClean="0"/>
            </a:br>
            <a:r>
              <a:rPr lang="en-US" dirty="0" smtClean="0"/>
              <a:t>8000 BP</a:t>
            </a:r>
          </a:p>
          <a:p>
            <a:r>
              <a:rPr lang="en-US" dirty="0" smtClean="0"/>
              <a:t>Modern </a:t>
            </a:r>
            <a:r>
              <a:rPr lang="en-US" dirty="0" err="1" smtClean="0"/>
              <a:t>Osteological</a:t>
            </a:r>
            <a:r>
              <a:rPr lang="en-US" dirty="0" smtClean="0"/>
              <a:t> material:</a:t>
            </a:r>
          </a:p>
          <a:p>
            <a:r>
              <a:rPr lang="en-US" dirty="0"/>
              <a:t>	</a:t>
            </a:r>
            <a:r>
              <a:rPr lang="en-US" i="1" dirty="0" err="1" smtClean="0"/>
              <a:t>Antilocapra</a:t>
            </a:r>
            <a:endParaRPr lang="en-US" i="1" dirty="0" smtClean="0"/>
          </a:p>
          <a:p>
            <a:r>
              <a:rPr lang="en-US" dirty="0"/>
              <a:t>	</a:t>
            </a:r>
            <a:r>
              <a:rPr lang="en-US" i="1" dirty="0" smtClean="0"/>
              <a:t>Bison</a:t>
            </a:r>
          </a:p>
          <a:p>
            <a:r>
              <a:rPr lang="en-US" dirty="0"/>
              <a:t>	</a:t>
            </a:r>
            <a:r>
              <a:rPr lang="en-US" i="1" dirty="0" err="1" smtClean="0"/>
              <a:t>Ovis</a:t>
            </a:r>
            <a:endParaRPr lang="en-US" i="1" dirty="0" smtClean="0"/>
          </a:p>
          <a:p>
            <a:r>
              <a:rPr lang="en-US" dirty="0"/>
              <a:t>	</a:t>
            </a:r>
            <a:r>
              <a:rPr lang="en-US" i="1" dirty="0" err="1" smtClean="0"/>
              <a:t>Odocoileus</a:t>
            </a:r>
            <a:endParaRPr lang="en-US" i="1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7707368" y="6439436"/>
            <a:ext cx="800545" cy="0"/>
          </a:xfrm>
          <a:prstGeom prst="line">
            <a:avLst/>
          </a:prstGeom>
          <a:ln w="412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723" b="85787" l="9717" r="89879"/>
                    </a14:imgEffect>
                  </a14:imgLayer>
                </a14:imgProps>
              </a:ext>
            </a:extLst>
          </a:blip>
          <a:srcRect l="19780" r="14902" b="14351"/>
          <a:stretch/>
        </p:blipFill>
        <p:spPr>
          <a:xfrm>
            <a:off x="5900370" y="1893207"/>
            <a:ext cx="3063822" cy="480632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766841" y="6070104"/>
            <a:ext cx="6815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5 cm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7845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Standard Biometric Analysis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67426" y="2344663"/>
            <a:ext cx="406713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GLl</a:t>
            </a:r>
            <a:r>
              <a:rPr lang="en-US" dirty="0" smtClean="0"/>
              <a:t> = Greatest Length Lateral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GLm</a:t>
            </a:r>
            <a:r>
              <a:rPr lang="en-US" dirty="0" smtClean="0"/>
              <a:t> = Greatest Length Medial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Dl = Greatest Depth Lateral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Dm</a:t>
            </a:r>
            <a:r>
              <a:rPr lang="en-US" dirty="0" smtClean="0"/>
              <a:t> = Greatest Depth Medial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GB = Greatest Breadth (distal end)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/>
          <a:srcRect l="910" t="6578" r="112" b="4634"/>
          <a:stretch/>
        </p:blipFill>
        <p:spPr>
          <a:xfrm>
            <a:off x="1062472" y="4364647"/>
            <a:ext cx="8081528" cy="23632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4726" t="3434" r="4708" b="7625"/>
          <a:stretch/>
        </p:blipFill>
        <p:spPr>
          <a:xfrm>
            <a:off x="4327968" y="1944710"/>
            <a:ext cx="4816032" cy="2419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182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/>
            </a:gs>
            <a:gs pos="51000">
              <a:schemeClr val="bg1"/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1820" y="753227"/>
            <a:ext cx="7196353" cy="1080940"/>
          </a:xfrm>
        </p:spPr>
        <p:txBody>
          <a:bodyPr/>
          <a:lstStyle/>
          <a:p>
            <a:r>
              <a:rPr lang="en-US" dirty="0" smtClean="0"/>
              <a:t>Results:  Astragali (Standard Measurements)</a:t>
            </a:r>
            <a:endParaRPr lang="en-US" dirty="0"/>
          </a:p>
        </p:txBody>
      </p:sp>
      <p:graphicFrame>
        <p:nvGraphicFramePr>
          <p:cNvPr id="8" name="Chart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9740535"/>
              </p:ext>
            </p:extLst>
          </p:nvPr>
        </p:nvGraphicFramePr>
        <p:xfrm>
          <a:off x="682389" y="1992573"/>
          <a:ext cx="7765575" cy="48654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86206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78000">
              <a:schemeClr val="bg1"/>
            </a:gs>
            <a:gs pos="23000">
              <a:schemeClr val="bg1"/>
            </a:gs>
            <a:gs pos="50000">
              <a:schemeClr val="bg1"/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1820" y="753227"/>
            <a:ext cx="7196353" cy="1080940"/>
          </a:xfrm>
        </p:spPr>
        <p:txBody>
          <a:bodyPr/>
          <a:lstStyle/>
          <a:p>
            <a:r>
              <a:rPr lang="en-US" dirty="0" smtClean="0"/>
              <a:t>Results:  Cubonavicular (Standard Measurements)</a:t>
            </a:r>
            <a:endParaRPr lang="en-US" dirty="0"/>
          </a:p>
        </p:txBody>
      </p:sp>
      <p:graphicFrame>
        <p:nvGraphicFramePr>
          <p:cNvPr id="5" name="Char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8293141"/>
              </p:ext>
            </p:extLst>
          </p:nvPr>
        </p:nvGraphicFramePr>
        <p:xfrm>
          <a:off x="464024" y="1992573"/>
          <a:ext cx="8134066" cy="48654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6" name="Straight Arrow Connector 5"/>
          <p:cNvCxnSpPr/>
          <p:nvPr/>
        </p:nvCxnSpPr>
        <p:spPr>
          <a:xfrm>
            <a:off x="2911642" y="5153526"/>
            <a:ext cx="501316" cy="20453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2330116" y="5410200"/>
            <a:ext cx="497305" cy="26469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2269958" y="5434263"/>
            <a:ext cx="44116" cy="40506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368841" y="5256311"/>
            <a:ext cx="12272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62001/23046</a:t>
            </a:r>
            <a:endParaRPr lang="en-US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2727156" y="5597206"/>
            <a:ext cx="12272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72010/26415</a:t>
            </a:r>
            <a:endParaRPr lang="en-US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1301414" y="5789711"/>
            <a:ext cx="12272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62001/26412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504745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Results: </a:t>
            </a:r>
            <a:r>
              <a:rPr lang="en-US" dirty="0" smtClean="0"/>
              <a:t>Standard Measurements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1639" y="2866031"/>
            <a:ext cx="7588779" cy="3480178"/>
          </a:xfrm>
        </p:spPr>
        <p:txBody>
          <a:bodyPr>
            <a:normAutofit/>
          </a:bodyPr>
          <a:lstStyle/>
          <a:p>
            <a:r>
              <a:rPr lang="en-US" dirty="0" smtClean="0"/>
              <a:t>Very conservative across all measurements.</a:t>
            </a:r>
          </a:p>
          <a:p>
            <a:r>
              <a:rPr lang="en-US" dirty="0" smtClean="0"/>
              <a:t>Five outliers, may be identified incorrectly.</a:t>
            </a:r>
          </a:p>
          <a:p>
            <a:pPr lvl="1"/>
            <a:r>
              <a:rPr lang="en-US" dirty="0" smtClean="0"/>
              <a:t>Possibility of overlap by juveniles or sexual dimorphism?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Does the Morphometric data match?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8221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Landmark Analysis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811910" y="3768345"/>
            <a:ext cx="3289005" cy="3066399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8742628" y="5938665"/>
            <a:ext cx="95535" cy="95535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7805059" y="6259223"/>
            <a:ext cx="95535" cy="95535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6025560" y="5253776"/>
            <a:ext cx="95535" cy="95535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8493322" y="4653330"/>
            <a:ext cx="95535" cy="95535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926955" y="4322340"/>
            <a:ext cx="95535" cy="95535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700273" y="6237354"/>
            <a:ext cx="95535" cy="95535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5799613" y="6465410"/>
            <a:ext cx="1127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83827-13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1665" y="10168"/>
            <a:ext cx="2779251" cy="3846228"/>
          </a:xfrm>
          <a:prstGeom prst="rect">
            <a:avLst/>
          </a:prstGeom>
        </p:spPr>
      </p:pic>
      <p:sp>
        <p:nvSpPr>
          <p:cNvPr id="17" name="Oval 16"/>
          <p:cNvSpPr/>
          <p:nvPr/>
        </p:nvSpPr>
        <p:spPr>
          <a:xfrm>
            <a:off x="8493323" y="854870"/>
            <a:ext cx="95535" cy="95535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7711290" y="389831"/>
            <a:ext cx="95535" cy="95535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6702360" y="152708"/>
            <a:ext cx="95535" cy="95535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7663522" y="2705721"/>
            <a:ext cx="95535" cy="95535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8541090" y="3163790"/>
            <a:ext cx="95535" cy="95535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6795809" y="1855260"/>
            <a:ext cx="95535" cy="95535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7032630" y="2554582"/>
            <a:ext cx="95535" cy="95535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7128165" y="4831979"/>
            <a:ext cx="95535" cy="95535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8742627" y="294387"/>
            <a:ext cx="95535" cy="95535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7900594" y="4041600"/>
            <a:ext cx="95535" cy="95535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7132263" y="1245929"/>
            <a:ext cx="95535" cy="95535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6795808" y="3343365"/>
            <a:ext cx="95535" cy="95535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7428173" y="3009044"/>
            <a:ext cx="95535" cy="95535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31640" y="2259525"/>
            <a:ext cx="481598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Type 2 Landmarks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Inflection points on convex or concave curves.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Picked homologous structures that are visible on all specimens.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Procrustes Fit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Removes information not about shape.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Covariance Matrix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Generalizes variance to multiple dimensions.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Principle Component Analysis (PCA)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Projects as much variation as possible and plots them into a few dimensions.</a:t>
            </a:r>
          </a:p>
        </p:txBody>
      </p:sp>
      <p:sp>
        <p:nvSpPr>
          <p:cNvPr id="11" name="Oval 10"/>
          <p:cNvSpPr/>
          <p:nvPr/>
        </p:nvSpPr>
        <p:spPr>
          <a:xfrm>
            <a:off x="8350406" y="3571980"/>
            <a:ext cx="95535" cy="95535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8588857" y="2654811"/>
            <a:ext cx="95535" cy="95535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549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24411" y="751444"/>
            <a:ext cx="5459824" cy="10809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Results:  Astragali (Morphometric Analysis)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5" r="9104" b="3551"/>
          <a:stretch/>
        </p:blipFill>
        <p:spPr>
          <a:xfrm>
            <a:off x="0" y="2238828"/>
            <a:ext cx="9144000" cy="44481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9948" y="876608"/>
            <a:ext cx="3637273" cy="491652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621241" y="2336873"/>
            <a:ext cx="16318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Left Astragali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/>
          <a:srcRect l="2160" r="1088"/>
          <a:stretch/>
        </p:blipFill>
        <p:spPr>
          <a:xfrm>
            <a:off x="0" y="2308912"/>
            <a:ext cx="9183748" cy="437801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4000" y="829795"/>
            <a:ext cx="3810000" cy="501015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444847" y="2336872"/>
            <a:ext cx="17739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Right Astragali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514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Berlin</Template>
  <TotalTime>11764</TotalTime>
  <Words>505</Words>
  <Application>Microsoft Office PowerPoint</Application>
  <PresentationFormat>On-screen Show (4:3)</PresentationFormat>
  <Paragraphs>116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Trebuchet MS</vt:lpstr>
      <vt:lpstr>Berlin</vt:lpstr>
      <vt:lpstr>USE OF MORPHOMETRIC ANALYSIS ON CUBONAVICULAR AND ASTRAGALI TO DIFFERENTIATE BISON SPECIES</vt:lpstr>
      <vt:lpstr>Introduction</vt:lpstr>
      <vt:lpstr>Material</vt:lpstr>
      <vt:lpstr>Standard Biometric Analysis</vt:lpstr>
      <vt:lpstr>Results:  Astragali (Standard Measurements)</vt:lpstr>
      <vt:lpstr>Results:  Cubonavicular (Standard Measurements)</vt:lpstr>
      <vt:lpstr>Results: Standard Measurements</vt:lpstr>
      <vt:lpstr>Landmark Analysis</vt:lpstr>
      <vt:lpstr>PowerPoint Presentation</vt:lpstr>
      <vt:lpstr>Results:  Astragali (Morphometric Analysis)</vt:lpstr>
      <vt:lpstr>Results:  Cubonavicular (Morphometric Analysis)</vt:lpstr>
      <vt:lpstr>Results:  Cubonavicular (Morphometric Analysis)</vt:lpstr>
      <vt:lpstr>Conclusions</vt:lpstr>
      <vt:lpstr>Future Research</vt:lpstr>
      <vt:lpstr>Things to Consider…</vt:lpstr>
      <vt:lpstr>Acknowledgements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Ashley Ferguson</dc:creator>
  <cp:lastModifiedBy>Ashley Ferguson</cp:lastModifiedBy>
  <cp:revision>85</cp:revision>
  <dcterms:created xsi:type="dcterms:W3CDTF">2014-04-06T18:04:42Z</dcterms:created>
  <dcterms:modified xsi:type="dcterms:W3CDTF">2014-05-17T05:49:01Z</dcterms:modified>
</cp:coreProperties>
</file>