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8"/>
  </p:notesMasterIdLst>
  <p:handoutMasterIdLst>
    <p:handoutMasterId r:id="rId29"/>
  </p:handoutMasterIdLst>
  <p:sldIdLst>
    <p:sldId id="256" r:id="rId2"/>
    <p:sldId id="274" r:id="rId3"/>
    <p:sldId id="258" r:id="rId4"/>
    <p:sldId id="260" r:id="rId5"/>
    <p:sldId id="292" r:id="rId6"/>
    <p:sldId id="293" r:id="rId7"/>
    <p:sldId id="261" r:id="rId8"/>
    <p:sldId id="275" r:id="rId9"/>
    <p:sldId id="276" r:id="rId10"/>
    <p:sldId id="277" r:id="rId11"/>
    <p:sldId id="295" r:id="rId12"/>
    <p:sldId id="259" r:id="rId13"/>
    <p:sldId id="283" r:id="rId14"/>
    <p:sldId id="296" r:id="rId15"/>
    <p:sldId id="297" r:id="rId16"/>
    <p:sldId id="285" r:id="rId17"/>
    <p:sldId id="287" r:id="rId18"/>
    <p:sldId id="288" r:id="rId19"/>
    <p:sldId id="298" r:id="rId20"/>
    <p:sldId id="289" r:id="rId21"/>
    <p:sldId id="290" r:id="rId22"/>
    <p:sldId id="273" r:id="rId23"/>
    <p:sldId id="267" r:id="rId24"/>
    <p:sldId id="280" r:id="rId25"/>
    <p:sldId id="266" r:id="rId26"/>
    <p:sldId id="29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21C7974-37B7-4B7C-A23E-BAD88BD63D9C}">
          <p14:sldIdLst>
            <p14:sldId id="256"/>
            <p14:sldId id="274"/>
            <p14:sldId id="258"/>
            <p14:sldId id="260"/>
            <p14:sldId id="292"/>
            <p14:sldId id="293"/>
            <p14:sldId id="261"/>
            <p14:sldId id="275"/>
            <p14:sldId id="276"/>
            <p14:sldId id="277"/>
            <p14:sldId id="295"/>
            <p14:sldId id="259"/>
            <p14:sldId id="283"/>
            <p14:sldId id="296"/>
            <p14:sldId id="297"/>
            <p14:sldId id="285"/>
            <p14:sldId id="287"/>
            <p14:sldId id="288"/>
            <p14:sldId id="298"/>
            <p14:sldId id="289"/>
            <p14:sldId id="290"/>
            <p14:sldId id="273"/>
            <p14:sldId id="267"/>
            <p14:sldId id="280"/>
            <p14:sldId id="266"/>
            <p14:sldId id="29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FD13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9324" autoAdjust="0"/>
  </p:normalViewPr>
  <p:slideViewPr>
    <p:cSldViewPr>
      <p:cViewPr>
        <p:scale>
          <a:sx n="60" d="100"/>
          <a:sy n="60" d="100"/>
        </p:scale>
        <p:origin x="-1560" y="-120"/>
      </p:cViewPr>
      <p:guideLst>
        <p:guide orient="horz" pos="2064"/>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67" d="100"/>
          <a:sy n="67" d="100"/>
        </p:scale>
        <p:origin x="-279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8100E8-0CC3-4CCC-85DF-DD3670ECD8AB}" type="datetimeFigureOut">
              <a:rPr lang="en-US" smtClean="0"/>
              <a:t>5/18/2014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7A6A9EC-4948-47DA-BCB2-2B0538C0DA4E}" type="slidenum">
              <a:rPr lang="en-US" smtClean="0"/>
              <a:t>‹#›</a:t>
            </a:fld>
            <a:endParaRPr lang="en-US"/>
          </a:p>
        </p:txBody>
      </p:sp>
    </p:spTree>
    <p:extLst>
      <p:ext uri="{BB962C8B-B14F-4D97-AF65-F5344CB8AC3E}">
        <p14:creationId xmlns:p14="http://schemas.microsoft.com/office/powerpoint/2010/main" val="28777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1BC8C-59B7-4E3C-8D28-8DADFC02FB5C}" type="datetimeFigureOut">
              <a:rPr lang="en-US" smtClean="0"/>
              <a:t>5/18/2014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F8D904-D542-48B7-B9DD-0304C4CC2A52}" type="slidenum">
              <a:rPr lang="en-US" smtClean="0"/>
              <a:t>‹#›</a:t>
            </a:fld>
            <a:endParaRPr lang="en-US"/>
          </a:p>
        </p:txBody>
      </p:sp>
    </p:spTree>
    <p:extLst>
      <p:ext uri="{BB962C8B-B14F-4D97-AF65-F5344CB8AC3E}">
        <p14:creationId xmlns:p14="http://schemas.microsoft.com/office/powerpoint/2010/main" val="679299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a:t>
            </a:r>
            <a:r>
              <a:rPr lang="en-US" baseline="0" dirty="0" smtClean="0"/>
              <a:t> to begin this talk by informing you this is still very much a work in progress.</a:t>
            </a:r>
            <a:endParaRPr lang="en-US" dirty="0"/>
          </a:p>
        </p:txBody>
      </p:sp>
      <p:sp>
        <p:nvSpPr>
          <p:cNvPr id="4" name="Slide Number Placeholder 3"/>
          <p:cNvSpPr>
            <a:spLocks noGrp="1"/>
          </p:cNvSpPr>
          <p:nvPr>
            <p:ph type="sldNum" sz="quarter" idx="10"/>
          </p:nvPr>
        </p:nvSpPr>
        <p:spPr/>
        <p:txBody>
          <a:bodyPr/>
          <a:lstStyle/>
          <a:p>
            <a:fld id="{DEF8D904-D542-48B7-B9DD-0304C4CC2A52}" type="slidenum">
              <a:rPr lang="en-US" smtClean="0"/>
              <a:t>1</a:t>
            </a:fld>
            <a:endParaRPr lang="en-US"/>
          </a:p>
        </p:txBody>
      </p:sp>
    </p:spTree>
    <p:extLst>
      <p:ext uri="{BB962C8B-B14F-4D97-AF65-F5344CB8AC3E}">
        <p14:creationId xmlns:p14="http://schemas.microsoft.com/office/powerpoint/2010/main" val="1527923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F8D904-D542-48B7-B9DD-0304C4CC2A52}" type="slidenum">
              <a:rPr lang="en-US" smtClean="0"/>
              <a:t>13</a:t>
            </a:fld>
            <a:endParaRPr lang="en-US"/>
          </a:p>
        </p:txBody>
      </p:sp>
    </p:spTree>
    <p:extLst>
      <p:ext uri="{BB962C8B-B14F-4D97-AF65-F5344CB8AC3E}">
        <p14:creationId xmlns:p14="http://schemas.microsoft.com/office/powerpoint/2010/main" val="3138660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a:t>
            </a:r>
            <a:r>
              <a:rPr lang="en-US" baseline="0" dirty="0" smtClean="0"/>
              <a:t> CL imaging to ID quartz </a:t>
            </a:r>
            <a:r>
              <a:rPr lang="en-US" baseline="0" dirty="0" err="1" smtClean="0"/>
              <a:t>pseudomelt</a:t>
            </a:r>
            <a:r>
              <a:rPr lang="en-US" baseline="0" dirty="0" smtClean="0"/>
              <a:t>, without under map </a:t>
            </a:r>
            <a:r>
              <a:rPr lang="en-US" baseline="0" dirty="0" err="1" smtClean="0"/>
              <a:t>psmp</a:t>
            </a:r>
            <a:endParaRPr lang="en-US" dirty="0"/>
          </a:p>
        </p:txBody>
      </p:sp>
      <p:sp>
        <p:nvSpPr>
          <p:cNvPr id="4" name="Slide Number Placeholder 3"/>
          <p:cNvSpPr>
            <a:spLocks noGrp="1"/>
          </p:cNvSpPr>
          <p:nvPr>
            <p:ph type="sldNum" sz="quarter" idx="10"/>
          </p:nvPr>
        </p:nvSpPr>
        <p:spPr/>
        <p:txBody>
          <a:bodyPr/>
          <a:lstStyle/>
          <a:p>
            <a:fld id="{DEF8D904-D542-48B7-B9DD-0304C4CC2A52}" type="slidenum">
              <a:rPr lang="en-US" smtClean="0"/>
              <a:t>14</a:t>
            </a:fld>
            <a:endParaRPr lang="en-US"/>
          </a:p>
        </p:txBody>
      </p:sp>
    </p:spTree>
    <p:extLst>
      <p:ext uri="{BB962C8B-B14F-4D97-AF65-F5344CB8AC3E}">
        <p14:creationId xmlns:p14="http://schemas.microsoft.com/office/powerpoint/2010/main" val="890263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a:t>
            </a:r>
            <a:r>
              <a:rPr lang="en-US" baseline="0" dirty="0" smtClean="0"/>
              <a:t> CL imaging to ID quartz pseudomelt, without under map </a:t>
            </a:r>
            <a:r>
              <a:rPr lang="en-US" baseline="0" dirty="0" err="1" smtClean="0"/>
              <a:t>psmp</a:t>
            </a:r>
            <a:endParaRPr lang="en-US" dirty="0"/>
          </a:p>
        </p:txBody>
      </p:sp>
      <p:sp>
        <p:nvSpPr>
          <p:cNvPr id="4" name="Slide Number Placeholder 3"/>
          <p:cNvSpPr>
            <a:spLocks noGrp="1"/>
          </p:cNvSpPr>
          <p:nvPr>
            <p:ph type="sldNum" sz="quarter" idx="10"/>
          </p:nvPr>
        </p:nvSpPr>
        <p:spPr/>
        <p:txBody>
          <a:bodyPr/>
          <a:lstStyle/>
          <a:p>
            <a:fld id="{DEF8D904-D542-48B7-B9DD-0304C4CC2A52}" type="slidenum">
              <a:rPr lang="en-US" smtClean="0"/>
              <a:t>15</a:t>
            </a:fld>
            <a:endParaRPr lang="en-US"/>
          </a:p>
        </p:txBody>
      </p:sp>
    </p:spTree>
    <p:extLst>
      <p:ext uri="{BB962C8B-B14F-4D97-AF65-F5344CB8AC3E}">
        <p14:creationId xmlns:p14="http://schemas.microsoft.com/office/powerpoint/2010/main" val="890263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002960-FDB1-48F3-9914-4E9BB4408575}" type="slidenum">
              <a:rPr lang="en-US" smtClean="0"/>
              <a:t>17</a:t>
            </a:fld>
            <a:endParaRPr lang="en-US"/>
          </a:p>
        </p:txBody>
      </p:sp>
    </p:spTree>
    <p:extLst>
      <p:ext uri="{BB962C8B-B14F-4D97-AF65-F5344CB8AC3E}">
        <p14:creationId xmlns:p14="http://schemas.microsoft.com/office/powerpoint/2010/main" val="2339510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shows the relationship between 111-8 residual and melted slides. Here, I will explain the plagioclase problem as it relates to these rocks.</a:t>
            </a:r>
          </a:p>
        </p:txBody>
      </p:sp>
      <p:sp>
        <p:nvSpPr>
          <p:cNvPr id="4" name="Slide Number Placeholder 3"/>
          <p:cNvSpPr>
            <a:spLocks noGrp="1"/>
          </p:cNvSpPr>
          <p:nvPr>
            <p:ph type="sldNum" sz="quarter" idx="10"/>
          </p:nvPr>
        </p:nvSpPr>
        <p:spPr/>
        <p:txBody>
          <a:bodyPr/>
          <a:lstStyle/>
          <a:p>
            <a:fld id="{DEF8D904-D542-48B7-B9DD-0304C4CC2A52}" type="slidenum">
              <a:rPr lang="en-US" smtClean="0"/>
              <a:t>19</a:t>
            </a:fld>
            <a:endParaRPr lang="en-US"/>
          </a:p>
        </p:txBody>
      </p:sp>
    </p:spTree>
    <p:extLst>
      <p:ext uri="{BB962C8B-B14F-4D97-AF65-F5344CB8AC3E}">
        <p14:creationId xmlns:p14="http://schemas.microsoft.com/office/powerpoint/2010/main" val="2076754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F8D904-D542-48B7-B9DD-0304C4CC2A52}" type="slidenum">
              <a:rPr lang="en-US" smtClean="0"/>
              <a:t>22</a:t>
            </a:fld>
            <a:endParaRPr lang="en-US"/>
          </a:p>
        </p:txBody>
      </p:sp>
    </p:spTree>
    <p:extLst>
      <p:ext uri="{BB962C8B-B14F-4D97-AF65-F5344CB8AC3E}">
        <p14:creationId xmlns:p14="http://schemas.microsoft.com/office/powerpoint/2010/main" val="1501605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F8D904-D542-48B7-B9DD-0304C4CC2A52}" type="slidenum">
              <a:rPr lang="en-US" smtClean="0"/>
              <a:t>25</a:t>
            </a:fld>
            <a:endParaRPr lang="en-US"/>
          </a:p>
        </p:txBody>
      </p:sp>
    </p:spTree>
    <p:extLst>
      <p:ext uri="{BB962C8B-B14F-4D97-AF65-F5344CB8AC3E}">
        <p14:creationId xmlns:p14="http://schemas.microsoft.com/office/powerpoint/2010/main" val="3496241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Partial melting is an important process for many processes. For example, at small degree partial melt, about 4-5%, rock strength is reduced significantly. </a:t>
            </a:r>
            <a:r>
              <a:rPr lang="en-US" dirty="0" smtClean="0"/>
              <a:t>Partial melting is an important</a:t>
            </a:r>
            <a:r>
              <a:rPr lang="en-US" baseline="0" dirty="0" smtClean="0"/>
              <a:t> process in crustal generation and evolution. Sawyer, 2001 outlines a cross-section of the crust showing the evolution of continental crust. Partial melting forms </a:t>
            </a:r>
            <a:r>
              <a:rPr lang="en-US" baseline="0" dirty="0" err="1" smtClean="0"/>
              <a:t>migmatites</a:t>
            </a:r>
            <a:r>
              <a:rPr lang="en-US" baseline="0" dirty="0" smtClean="0"/>
              <a:t> in the lower crust and ascending magma may coalesce into intrusion complexes and/or plutons. Partial melting is a progressive process that begins at the micro scale at grain boundaries….</a:t>
            </a:r>
            <a:endParaRPr lang="en-US" dirty="0"/>
          </a:p>
        </p:txBody>
      </p:sp>
      <p:sp>
        <p:nvSpPr>
          <p:cNvPr id="4" name="Slide Number Placeholder 3"/>
          <p:cNvSpPr>
            <a:spLocks noGrp="1"/>
          </p:cNvSpPr>
          <p:nvPr>
            <p:ph type="sldNum" sz="quarter" idx="10"/>
          </p:nvPr>
        </p:nvSpPr>
        <p:spPr/>
        <p:txBody>
          <a:bodyPr/>
          <a:lstStyle/>
          <a:p>
            <a:fld id="{DEF8D904-D542-48B7-B9DD-0304C4CC2A52}" type="slidenum">
              <a:rPr lang="en-US" smtClean="0"/>
              <a:t>2</a:t>
            </a:fld>
            <a:endParaRPr lang="en-US"/>
          </a:p>
        </p:txBody>
      </p:sp>
    </p:spTree>
    <p:extLst>
      <p:ext uri="{BB962C8B-B14F-4D97-AF65-F5344CB8AC3E}">
        <p14:creationId xmlns:p14="http://schemas.microsoft.com/office/powerpoint/2010/main" val="1043911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 workers have simulated P-T conditions to investigate partial melting at</a:t>
            </a:r>
            <a:r>
              <a:rPr lang="en-US" baseline="0" dirty="0" smtClean="0"/>
              <a:t> early stages. Starting materials can be synthetic or natural. However these experiments are restricted to human timescales. The field approach looks at xenoliths and pyrometamorphic aureoles of mafic intrusions to investigate partial melting. These partially melted regions are natural laboratories for experiments ran at geologically short timescales… from decades to hundreds of thousands of years. </a:t>
            </a:r>
            <a:endParaRPr lang="en-US" dirty="0"/>
          </a:p>
        </p:txBody>
      </p:sp>
      <p:sp>
        <p:nvSpPr>
          <p:cNvPr id="4" name="Slide Number Placeholder 3"/>
          <p:cNvSpPr>
            <a:spLocks noGrp="1"/>
          </p:cNvSpPr>
          <p:nvPr>
            <p:ph type="sldNum" sz="quarter" idx="10"/>
          </p:nvPr>
        </p:nvSpPr>
        <p:spPr/>
        <p:txBody>
          <a:bodyPr/>
          <a:lstStyle/>
          <a:p>
            <a:fld id="{DEF8D904-D542-48B7-B9DD-0304C4CC2A52}" type="slidenum">
              <a:rPr lang="en-US" smtClean="0"/>
              <a:t>3</a:t>
            </a:fld>
            <a:endParaRPr lang="en-US"/>
          </a:p>
        </p:txBody>
      </p:sp>
    </p:spTree>
    <p:extLst>
      <p:ext uri="{BB962C8B-B14F-4D97-AF65-F5344CB8AC3E}">
        <p14:creationId xmlns:p14="http://schemas.microsoft.com/office/powerpoint/2010/main" val="3807834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F8D904-D542-48B7-B9DD-0304C4CC2A52}" type="slidenum">
              <a:rPr lang="en-US" smtClean="0"/>
              <a:t>4</a:t>
            </a:fld>
            <a:endParaRPr lang="en-US"/>
          </a:p>
        </p:txBody>
      </p:sp>
    </p:spTree>
    <p:extLst>
      <p:ext uri="{BB962C8B-B14F-4D97-AF65-F5344CB8AC3E}">
        <p14:creationId xmlns:p14="http://schemas.microsoft.com/office/powerpoint/2010/main" val="1228234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goal for</a:t>
            </a:r>
            <a:r>
              <a:rPr lang="en-US" baseline="0" dirty="0" smtClean="0"/>
              <a:t> this project is to document local partial melting to answer the question “can magma bodies experience in situ crustal contamination?” Olivine-</a:t>
            </a:r>
            <a:r>
              <a:rPr lang="en-US" baseline="0" dirty="0" err="1" smtClean="0"/>
              <a:t>clinopyroxene</a:t>
            </a:r>
            <a:r>
              <a:rPr lang="en-US" baseline="0" dirty="0" smtClean="0"/>
              <a:t> cumulates of the Mt. Perkins pluton show a crustal contamination trend. This project will document partial melt conditions for further tests on in situ crustal contamination. This talk will focus on difficulties identifying and mapping partial melt </a:t>
            </a:r>
            <a:r>
              <a:rPr lang="en-US" baseline="0" dirty="0" err="1" smtClean="0"/>
              <a:t>microtextures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EF8D904-D542-48B7-B9DD-0304C4CC2A52}" type="slidenum">
              <a:rPr lang="en-US" smtClean="0"/>
              <a:t>5</a:t>
            </a:fld>
            <a:endParaRPr lang="en-US"/>
          </a:p>
        </p:txBody>
      </p:sp>
    </p:spTree>
    <p:extLst>
      <p:ext uri="{BB962C8B-B14F-4D97-AF65-F5344CB8AC3E}">
        <p14:creationId xmlns:p14="http://schemas.microsoft.com/office/powerpoint/2010/main" val="2153544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with a field study where mapping is one of the first objectives, being able to map </a:t>
            </a:r>
            <a:r>
              <a:rPr lang="en-US" baseline="0" dirty="0" err="1" smtClean="0"/>
              <a:t>pseudomelt</a:t>
            </a:r>
            <a:r>
              <a:rPr lang="en-US" baseline="0" dirty="0" smtClean="0"/>
              <a:t> pockets is the first objective. To map in the field you have to recognize and define units. In this case, it is critical to identify what is pseudomelt and residual crystals. Think of these as map units. This one of the early efforts to map </a:t>
            </a:r>
            <a:r>
              <a:rPr lang="en-US" baseline="0" dirty="0" err="1" smtClean="0"/>
              <a:t>pseudomelts</a:t>
            </a:r>
            <a:r>
              <a:rPr lang="en-US" baseline="0" dirty="0" smtClean="0"/>
              <a:t>, but this talk will show some difficulties when </a:t>
            </a:r>
            <a:r>
              <a:rPr lang="en-US" baseline="0" dirty="0" smtClean="0">
                <a:solidFill>
                  <a:srgbClr val="FF0000"/>
                </a:solidFill>
              </a:rPr>
              <a:t>mapping </a:t>
            </a:r>
            <a:r>
              <a:rPr lang="en-US" baseline="0" dirty="0" err="1" smtClean="0">
                <a:solidFill>
                  <a:srgbClr val="FF0000"/>
                </a:solidFill>
              </a:rPr>
              <a:t>psuedomelt</a:t>
            </a:r>
            <a:r>
              <a:rPr lang="en-US" baseline="0" dirty="0" smtClean="0">
                <a:solidFill>
                  <a:srgbClr val="FF0000"/>
                </a:solidFill>
              </a:rPr>
              <a:t> quartz and </a:t>
            </a:r>
            <a:r>
              <a:rPr lang="en-US" baseline="0" dirty="0" err="1" smtClean="0">
                <a:solidFill>
                  <a:srgbClr val="FF0000"/>
                </a:solidFill>
              </a:rPr>
              <a:t>plag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EF8D904-D542-48B7-B9DD-0304C4CC2A52}" type="slidenum">
              <a:rPr lang="en-US" smtClean="0"/>
              <a:t>6</a:t>
            </a:fld>
            <a:endParaRPr lang="en-US"/>
          </a:p>
        </p:txBody>
      </p:sp>
    </p:spTree>
    <p:extLst>
      <p:ext uri="{BB962C8B-B14F-4D97-AF65-F5344CB8AC3E}">
        <p14:creationId xmlns:p14="http://schemas.microsoft.com/office/powerpoint/2010/main" val="165964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ImageJ</a:t>
            </a:r>
            <a:endParaRPr lang="en-US" dirty="0"/>
          </a:p>
        </p:txBody>
      </p:sp>
      <p:sp>
        <p:nvSpPr>
          <p:cNvPr id="4" name="Slide Number Placeholder 3"/>
          <p:cNvSpPr>
            <a:spLocks noGrp="1"/>
          </p:cNvSpPr>
          <p:nvPr>
            <p:ph type="sldNum" sz="quarter" idx="10"/>
          </p:nvPr>
        </p:nvSpPr>
        <p:spPr/>
        <p:txBody>
          <a:bodyPr/>
          <a:lstStyle/>
          <a:p>
            <a:fld id="{DEF8D904-D542-48B7-B9DD-0304C4CC2A52}" type="slidenum">
              <a:rPr lang="en-US" smtClean="0"/>
              <a:t>7</a:t>
            </a:fld>
            <a:endParaRPr lang="en-US"/>
          </a:p>
        </p:txBody>
      </p:sp>
    </p:spTree>
    <p:extLst>
      <p:ext uri="{BB962C8B-B14F-4D97-AF65-F5344CB8AC3E}">
        <p14:creationId xmlns:p14="http://schemas.microsoft.com/office/powerpoint/2010/main" val="1390037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Kspar</a:t>
            </a:r>
            <a:r>
              <a:rPr lang="en-US" baseline="0" dirty="0" smtClean="0"/>
              <a:t>, </a:t>
            </a:r>
            <a:r>
              <a:rPr lang="en-US" baseline="0" dirty="0" err="1" smtClean="0"/>
              <a:t>plag</a:t>
            </a:r>
            <a:r>
              <a:rPr lang="en-US" baseline="0" dirty="0" smtClean="0"/>
              <a:t> and amphibole; ADD AMPH MELT FILM IMAGE EARLIER; Where is the </a:t>
            </a:r>
            <a:r>
              <a:rPr lang="en-US" baseline="0" dirty="0" err="1" smtClean="0"/>
              <a:t>pseudomelt</a:t>
            </a:r>
            <a:r>
              <a:rPr lang="en-US" baseline="0" dirty="0" smtClean="0"/>
              <a:t> quartz that should be expected? Need CL imaging to recognize.</a:t>
            </a:r>
            <a:endParaRPr lang="en-US" dirty="0"/>
          </a:p>
        </p:txBody>
      </p:sp>
      <p:sp>
        <p:nvSpPr>
          <p:cNvPr id="4" name="Slide Number Placeholder 3"/>
          <p:cNvSpPr>
            <a:spLocks noGrp="1"/>
          </p:cNvSpPr>
          <p:nvPr>
            <p:ph type="sldNum" sz="quarter" idx="10"/>
          </p:nvPr>
        </p:nvSpPr>
        <p:spPr/>
        <p:txBody>
          <a:bodyPr/>
          <a:lstStyle/>
          <a:p>
            <a:fld id="{DEF8D904-D542-48B7-B9DD-0304C4CC2A52}" type="slidenum">
              <a:rPr lang="en-US" smtClean="0"/>
              <a:t>11</a:t>
            </a:fld>
            <a:endParaRPr lang="en-US"/>
          </a:p>
        </p:txBody>
      </p:sp>
    </p:spTree>
    <p:extLst>
      <p:ext uri="{BB962C8B-B14F-4D97-AF65-F5344CB8AC3E}">
        <p14:creationId xmlns:p14="http://schemas.microsoft.com/office/powerpoint/2010/main" val="2956821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Holness</a:t>
            </a:r>
            <a:r>
              <a:rPr lang="en-US" baseline="0" dirty="0" smtClean="0"/>
              <a:t> image</a:t>
            </a:r>
            <a:endParaRPr lang="en-US" dirty="0"/>
          </a:p>
        </p:txBody>
      </p:sp>
      <p:sp>
        <p:nvSpPr>
          <p:cNvPr id="4" name="Slide Number Placeholder 3"/>
          <p:cNvSpPr>
            <a:spLocks noGrp="1"/>
          </p:cNvSpPr>
          <p:nvPr>
            <p:ph type="sldNum" sz="quarter" idx="10"/>
          </p:nvPr>
        </p:nvSpPr>
        <p:spPr/>
        <p:txBody>
          <a:bodyPr/>
          <a:lstStyle/>
          <a:p>
            <a:fld id="{DEF8D904-D542-48B7-B9DD-0304C4CC2A52}" type="slidenum">
              <a:rPr lang="en-US" smtClean="0"/>
              <a:t>12</a:t>
            </a:fld>
            <a:endParaRPr lang="en-US"/>
          </a:p>
        </p:txBody>
      </p:sp>
    </p:spTree>
    <p:extLst>
      <p:ext uri="{BB962C8B-B14F-4D97-AF65-F5344CB8AC3E}">
        <p14:creationId xmlns:p14="http://schemas.microsoft.com/office/powerpoint/2010/main" val="3160149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9BC075-4D12-47B9-984B-1947CE3BF0AE}" type="datetimeFigureOut">
              <a:rPr lang="en-US" smtClean="0"/>
              <a:t>5/18/2014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47CD-F8C9-48C9-93ED-E3E960038840}" type="slidenum">
              <a:rPr lang="en-US" smtClean="0"/>
              <a:t>‹#›</a:t>
            </a:fld>
            <a:endParaRPr lang="en-US"/>
          </a:p>
        </p:txBody>
      </p:sp>
    </p:spTree>
    <p:extLst>
      <p:ext uri="{BB962C8B-B14F-4D97-AF65-F5344CB8AC3E}">
        <p14:creationId xmlns:p14="http://schemas.microsoft.com/office/powerpoint/2010/main" val="733027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9BC075-4D12-47B9-984B-1947CE3BF0AE}" type="datetimeFigureOut">
              <a:rPr lang="en-US" smtClean="0"/>
              <a:t>5/18/2014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47CD-F8C9-48C9-93ED-E3E960038840}" type="slidenum">
              <a:rPr lang="en-US" smtClean="0"/>
              <a:t>‹#›</a:t>
            </a:fld>
            <a:endParaRPr lang="en-US"/>
          </a:p>
        </p:txBody>
      </p:sp>
    </p:spTree>
    <p:extLst>
      <p:ext uri="{BB962C8B-B14F-4D97-AF65-F5344CB8AC3E}">
        <p14:creationId xmlns:p14="http://schemas.microsoft.com/office/powerpoint/2010/main" val="1499113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9BC075-4D12-47B9-984B-1947CE3BF0AE}" type="datetimeFigureOut">
              <a:rPr lang="en-US" smtClean="0"/>
              <a:t>5/18/2014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47CD-F8C9-48C9-93ED-E3E960038840}" type="slidenum">
              <a:rPr lang="en-US" smtClean="0"/>
              <a:t>‹#›</a:t>
            </a:fld>
            <a:endParaRPr lang="en-US"/>
          </a:p>
        </p:txBody>
      </p:sp>
    </p:spTree>
    <p:extLst>
      <p:ext uri="{BB962C8B-B14F-4D97-AF65-F5344CB8AC3E}">
        <p14:creationId xmlns:p14="http://schemas.microsoft.com/office/powerpoint/2010/main" val="182014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9BC075-4D12-47B9-984B-1947CE3BF0AE}" type="datetimeFigureOut">
              <a:rPr lang="en-US" smtClean="0"/>
              <a:t>5/18/2014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47CD-F8C9-48C9-93ED-E3E960038840}" type="slidenum">
              <a:rPr lang="en-US" smtClean="0"/>
              <a:t>‹#›</a:t>
            </a:fld>
            <a:endParaRPr lang="en-US"/>
          </a:p>
        </p:txBody>
      </p:sp>
    </p:spTree>
    <p:extLst>
      <p:ext uri="{BB962C8B-B14F-4D97-AF65-F5344CB8AC3E}">
        <p14:creationId xmlns:p14="http://schemas.microsoft.com/office/powerpoint/2010/main" val="3584548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9BC075-4D12-47B9-984B-1947CE3BF0AE}" type="datetimeFigureOut">
              <a:rPr lang="en-US" smtClean="0"/>
              <a:t>5/18/2014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47CD-F8C9-48C9-93ED-E3E960038840}" type="slidenum">
              <a:rPr lang="en-US" smtClean="0"/>
              <a:t>‹#›</a:t>
            </a:fld>
            <a:endParaRPr lang="en-US"/>
          </a:p>
        </p:txBody>
      </p:sp>
    </p:spTree>
    <p:extLst>
      <p:ext uri="{BB962C8B-B14F-4D97-AF65-F5344CB8AC3E}">
        <p14:creationId xmlns:p14="http://schemas.microsoft.com/office/powerpoint/2010/main" val="2428047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9BC075-4D12-47B9-984B-1947CE3BF0AE}" type="datetimeFigureOut">
              <a:rPr lang="en-US" smtClean="0"/>
              <a:t>5/18/2014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F47CD-F8C9-48C9-93ED-E3E960038840}" type="slidenum">
              <a:rPr lang="en-US" smtClean="0"/>
              <a:t>‹#›</a:t>
            </a:fld>
            <a:endParaRPr lang="en-US"/>
          </a:p>
        </p:txBody>
      </p:sp>
    </p:spTree>
    <p:extLst>
      <p:ext uri="{BB962C8B-B14F-4D97-AF65-F5344CB8AC3E}">
        <p14:creationId xmlns:p14="http://schemas.microsoft.com/office/powerpoint/2010/main" val="2173861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9BC075-4D12-47B9-984B-1947CE3BF0AE}" type="datetimeFigureOut">
              <a:rPr lang="en-US" smtClean="0"/>
              <a:t>5/18/2014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4F47CD-F8C9-48C9-93ED-E3E960038840}" type="slidenum">
              <a:rPr lang="en-US" smtClean="0"/>
              <a:t>‹#›</a:t>
            </a:fld>
            <a:endParaRPr lang="en-US"/>
          </a:p>
        </p:txBody>
      </p:sp>
    </p:spTree>
    <p:extLst>
      <p:ext uri="{BB962C8B-B14F-4D97-AF65-F5344CB8AC3E}">
        <p14:creationId xmlns:p14="http://schemas.microsoft.com/office/powerpoint/2010/main" val="2600589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9BC075-4D12-47B9-984B-1947CE3BF0AE}" type="datetimeFigureOut">
              <a:rPr lang="en-US" smtClean="0"/>
              <a:t>5/18/2014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4F47CD-F8C9-48C9-93ED-E3E960038840}" type="slidenum">
              <a:rPr lang="en-US" smtClean="0"/>
              <a:t>‹#›</a:t>
            </a:fld>
            <a:endParaRPr lang="en-US"/>
          </a:p>
        </p:txBody>
      </p:sp>
    </p:spTree>
    <p:extLst>
      <p:ext uri="{BB962C8B-B14F-4D97-AF65-F5344CB8AC3E}">
        <p14:creationId xmlns:p14="http://schemas.microsoft.com/office/powerpoint/2010/main" val="1873177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9BC075-4D12-47B9-984B-1947CE3BF0AE}" type="datetimeFigureOut">
              <a:rPr lang="en-US" smtClean="0"/>
              <a:t>5/18/2014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4F47CD-F8C9-48C9-93ED-E3E960038840}" type="slidenum">
              <a:rPr lang="en-US" smtClean="0"/>
              <a:t>‹#›</a:t>
            </a:fld>
            <a:endParaRPr lang="en-US"/>
          </a:p>
        </p:txBody>
      </p:sp>
    </p:spTree>
    <p:extLst>
      <p:ext uri="{BB962C8B-B14F-4D97-AF65-F5344CB8AC3E}">
        <p14:creationId xmlns:p14="http://schemas.microsoft.com/office/powerpoint/2010/main" val="2272919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9BC075-4D12-47B9-984B-1947CE3BF0AE}" type="datetimeFigureOut">
              <a:rPr lang="en-US" smtClean="0"/>
              <a:t>5/18/2014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F47CD-F8C9-48C9-93ED-E3E960038840}" type="slidenum">
              <a:rPr lang="en-US" smtClean="0"/>
              <a:t>‹#›</a:t>
            </a:fld>
            <a:endParaRPr lang="en-US"/>
          </a:p>
        </p:txBody>
      </p:sp>
    </p:spTree>
    <p:extLst>
      <p:ext uri="{BB962C8B-B14F-4D97-AF65-F5344CB8AC3E}">
        <p14:creationId xmlns:p14="http://schemas.microsoft.com/office/powerpoint/2010/main" val="1645825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9BC075-4D12-47B9-984B-1947CE3BF0AE}" type="datetimeFigureOut">
              <a:rPr lang="en-US" smtClean="0"/>
              <a:t>5/18/2014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F47CD-F8C9-48C9-93ED-E3E960038840}" type="slidenum">
              <a:rPr lang="en-US" smtClean="0"/>
              <a:t>‹#›</a:t>
            </a:fld>
            <a:endParaRPr lang="en-US"/>
          </a:p>
        </p:txBody>
      </p:sp>
    </p:spTree>
    <p:extLst>
      <p:ext uri="{BB962C8B-B14F-4D97-AF65-F5344CB8AC3E}">
        <p14:creationId xmlns:p14="http://schemas.microsoft.com/office/powerpoint/2010/main" val="3645104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9BC075-4D12-47B9-984B-1947CE3BF0AE}" type="datetimeFigureOut">
              <a:rPr lang="en-US" smtClean="0"/>
              <a:t>5/18/2014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F47CD-F8C9-48C9-93ED-E3E960038840}" type="slidenum">
              <a:rPr lang="en-US" smtClean="0"/>
              <a:t>‹#›</a:t>
            </a:fld>
            <a:endParaRPr lang="en-US"/>
          </a:p>
        </p:txBody>
      </p:sp>
    </p:spTree>
    <p:extLst>
      <p:ext uri="{BB962C8B-B14F-4D97-AF65-F5344CB8AC3E}">
        <p14:creationId xmlns:p14="http://schemas.microsoft.com/office/powerpoint/2010/main" val="10812282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upload.wikimedia.org/wikipedia/commons/e/e5/UNLV_Logo.svg" TargetMode="Externa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tiff"/><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6.tiff"/><Relationship Id="rId13" Type="http://schemas.openxmlformats.org/officeDocument/2006/relationships/image" Target="../media/image41.tiff"/><Relationship Id="rId3" Type="http://schemas.openxmlformats.org/officeDocument/2006/relationships/image" Target="../media/image31.tiff"/><Relationship Id="rId7" Type="http://schemas.openxmlformats.org/officeDocument/2006/relationships/image" Target="../media/image35.tiff"/><Relationship Id="rId12" Type="http://schemas.openxmlformats.org/officeDocument/2006/relationships/image" Target="../media/image40.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tiff"/><Relationship Id="rId11" Type="http://schemas.openxmlformats.org/officeDocument/2006/relationships/image" Target="../media/image39.tiff"/><Relationship Id="rId5" Type="http://schemas.openxmlformats.org/officeDocument/2006/relationships/image" Target="../media/image33.tiff"/><Relationship Id="rId15" Type="http://schemas.openxmlformats.org/officeDocument/2006/relationships/image" Target="../media/image43.png"/><Relationship Id="rId10" Type="http://schemas.openxmlformats.org/officeDocument/2006/relationships/image" Target="../media/image38.tiff"/><Relationship Id="rId4" Type="http://schemas.openxmlformats.org/officeDocument/2006/relationships/image" Target="../media/image32.tiff"/><Relationship Id="rId9" Type="http://schemas.openxmlformats.org/officeDocument/2006/relationships/image" Target="../media/image37.tiff"/><Relationship Id="rId14" Type="http://schemas.openxmlformats.org/officeDocument/2006/relationships/image" Target="../media/image42.tiff"/></Relationships>
</file>

<file path=ppt/slides/_rels/slide13.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image" Target="../media/image44.tiff"/><Relationship Id="rId7"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tiff"/><Relationship Id="rId4" Type="http://schemas.openxmlformats.org/officeDocument/2006/relationships/image" Target="../media/image45.tiff"/></Relationships>
</file>

<file path=ppt/slides/_rels/slide14.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4.wdp"/><Relationship Id="rId7" Type="http://schemas.openxmlformats.org/officeDocument/2006/relationships/image" Target="../media/image56.emf"/><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17.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9.emf"/><Relationship Id="rId4" Type="http://schemas.openxmlformats.org/officeDocument/2006/relationships/image" Target="../media/image58.emf"/></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19.xml.rels><?xml version="1.0" encoding="UTF-8" standalone="yes"?>
<Relationships xmlns="http://schemas.openxmlformats.org/package/2006/relationships"><Relationship Id="rId3" Type="http://schemas.openxmlformats.org/officeDocument/2006/relationships/image" Target="../media/image64.emf"/><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upload.wikimedia.org/wikipedia/commons/e/e5/UNLV_Logo.svg" TargetMode="External"/><Relationship Id="rId4" Type="http://schemas.openxmlformats.org/officeDocument/2006/relationships/image" Target="../media/image1.tiff"/></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75.jpe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tiff"/></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80000"/>
                <a:satMod val="300000"/>
              </a:schemeClr>
            </a:gs>
            <a:gs pos="100000">
              <a:schemeClr val="bg2">
                <a:shade val="30000"/>
                <a:satMod val="20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15340" y="685800"/>
            <a:ext cx="7513320" cy="3724836"/>
          </a:xfrm>
          <a:solidFill>
            <a:srgbClr val="FFFFFF">
              <a:alpha val="50196"/>
            </a:srgbClr>
          </a:solidFill>
          <a:ln>
            <a:solidFill>
              <a:schemeClr val="tx1"/>
            </a:solidFill>
          </a:ln>
        </p:spPr>
        <p:txBody>
          <a:bodyPr>
            <a:normAutofit/>
          </a:bodyPr>
          <a:lstStyle/>
          <a:p>
            <a:r>
              <a:rPr lang="en-US" dirty="0" smtClean="0">
                <a:solidFill>
                  <a:schemeClr val="tx2">
                    <a:lumMod val="75000"/>
                  </a:schemeClr>
                </a:solidFill>
              </a:rPr>
              <a:t>Characterizing the earliest stages of partial melting: A study of the pyrometamorphic aureole of Miocene Mt. Perkins pluton, NW Arizona</a:t>
            </a:r>
            <a:endParaRPr lang="en-US" dirty="0">
              <a:solidFill>
                <a:schemeClr val="tx2">
                  <a:lumMod val="75000"/>
                </a:schemeClr>
              </a:solidFill>
            </a:endParaRPr>
          </a:p>
        </p:txBody>
      </p:sp>
      <p:sp>
        <p:nvSpPr>
          <p:cNvPr id="3" name="Subtitle 2"/>
          <p:cNvSpPr>
            <a:spLocks noGrp="1"/>
          </p:cNvSpPr>
          <p:nvPr>
            <p:ph type="subTitle" idx="1"/>
          </p:nvPr>
        </p:nvSpPr>
        <p:spPr>
          <a:xfrm>
            <a:off x="4191000" y="4724400"/>
            <a:ext cx="4495800" cy="1981200"/>
          </a:xfrm>
        </p:spPr>
        <p:txBody>
          <a:bodyPr>
            <a:normAutofit/>
          </a:bodyPr>
          <a:lstStyle/>
          <a:p>
            <a:r>
              <a:rPr lang="en-US" sz="2600" dirty="0" smtClean="0">
                <a:solidFill>
                  <a:schemeClr val="tx1"/>
                </a:solidFill>
              </a:rPr>
              <a:t>Mathew </a:t>
            </a:r>
            <a:r>
              <a:rPr lang="en-US" sz="2600" dirty="0" err="1" smtClean="0">
                <a:solidFill>
                  <a:schemeClr val="tx1"/>
                </a:solidFill>
              </a:rPr>
              <a:t>Beshears</a:t>
            </a:r>
            <a:endParaRPr lang="en-US" sz="2600" dirty="0" smtClean="0">
              <a:solidFill>
                <a:schemeClr val="tx1"/>
              </a:solidFill>
            </a:endParaRPr>
          </a:p>
          <a:p>
            <a:r>
              <a:rPr lang="en-US" sz="2400" dirty="0" smtClean="0">
                <a:solidFill>
                  <a:schemeClr val="tx1"/>
                </a:solidFill>
              </a:rPr>
              <a:t>Rodney Metcalf</a:t>
            </a:r>
            <a:endParaRPr lang="en-US" sz="2000" dirty="0" smtClean="0">
              <a:solidFill>
                <a:schemeClr val="tx1"/>
              </a:solidFill>
            </a:endParaRPr>
          </a:p>
          <a:p>
            <a:r>
              <a:rPr lang="en-US" sz="2000" i="1" dirty="0" smtClean="0">
                <a:solidFill>
                  <a:schemeClr val="tx1"/>
                </a:solidFill>
              </a:rPr>
              <a:t>Department of Geosciences </a:t>
            </a:r>
          </a:p>
          <a:p>
            <a:r>
              <a:rPr lang="en-US" sz="2000" i="1" dirty="0" smtClean="0">
                <a:solidFill>
                  <a:schemeClr val="tx1"/>
                </a:solidFill>
              </a:rPr>
              <a:t>University of Nevada – Las Vegas</a:t>
            </a:r>
            <a:endParaRPr lang="en-US" sz="2000" i="1" dirty="0">
              <a:solidFill>
                <a:schemeClr val="tx1"/>
              </a:solidFill>
            </a:endParaRPr>
          </a:p>
        </p:txBody>
      </p:sp>
      <p:pic>
        <p:nvPicPr>
          <p:cNvPr id="1026" name="Picture 2" descr="C:\Users\MB\AppData\Local\Temp\GSA_logo1R_cmyk.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572000"/>
            <a:ext cx="3276600" cy="867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UNLV Logo.sv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439447"/>
            <a:ext cx="2995612" cy="108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670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856" y="228600"/>
            <a:ext cx="7024744" cy="990600"/>
          </a:xfrm>
        </p:spPr>
        <p:txBody>
          <a:bodyPr>
            <a:normAutofit/>
          </a:bodyPr>
          <a:lstStyle/>
          <a:p>
            <a:r>
              <a:rPr lang="en-US" sz="3200" dirty="0"/>
              <a:t>Recognizing pseudomelt </a:t>
            </a:r>
            <a:r>
              <a:rPr lang="en-US" sz="3200" dirty="0" smtClean="0"/>
              <a:t>textures</a:t>
            </a:r>
            <a:endParaRPr lang="en-US" sz="3200" dirty="0"/>
          </a:p>
        </p:txBody>
      </p:sp>
      <p:sp>
        <p:nvSpPr>
          <p:cNvPr id="3" name="Content Placeholder 2"/>
          <p:cNvSpPr>
            <a:spLocks noGrp="1"/>
          </p:cNvSpPr>
          <p:nvPr>
            <p:ph idx="1"/>
          </p:nvPr>
        </p:nvSpPr>
        <p:spPr>
          <a:xfrm>
            <a:off x="457200" y="1272655"/>
            <a:ext cx="3200400" cy="2819399"/>
          </a:xfrm>
        </p:spPr>
        <p:txBody>
          <a:bodyPr>
            <a:normAutofit fontScale="77500" lnSpcReduction="20000"/>
          </a:bodyPr>
          <a:lstStyle/>
          <a:p>
            <a:r>
              <a:rPr lang="en-US" dirty="0" smtClean="0"/>
              <a:t>Pseudomelt Pockets</a:t>
            </a:r>
          </a:p>
          <a:p>
            <a:pPr lvl="1"/>
            <a:r>
              <a:rPr lang="en-US" dirty="0" smtClean="0"/>
              <a:t>Multiphase</a:t>
            </a:r>
          </a:p>
          <a:p>
            <a:pPr lvl="1"/>
            <a:r>
              <a:rPr lang="en-US" dirty="0" smtClean="0"/>
              <a:t>Plagioclase crystals with rounded cores</a:t>
            </a:r>
          </a:p>
          <a:p>
            <a:pPr lvl="1"/>
            <a:r>
              <a:rPr lang="en-US" dirty="0"/>
              <a:t>Plagioclase may be zoned</a:t>
            </a:r>
          </a:p>
          <a:p>
            <a:pPr lvl="1"/>
            <a:r>
              <a:rPr lang="en-US" dirty="0" smtClean="0"/>
              <a:t>Cuspate grain boundaries</a:t>
            </a:r>
          </a:p>
          <a:p>
            <a:pPr marL="0" indent="0">
              <a:buNone/>
            </a:pPr>
            <a:endParaRPr lang="en-US" dirty="0"/>
          </a:p>
        </p:txBody>
      </p:sp>
      <p:sp>
        <p:nvSpPr>
          <p:cNvPr id="4" name="TextBox 3"/>
          <p:cNvSpPr txBox="1"/>
          <p:nvPr/>
        </p:nvSpPr>
        <p:spPr>
          <a:xfrm>
            <a:off x="6629400" y="6414700"/>
            <a:ext cx="2590800" cy="276999"/>
          </a:xfrm>
          <a:prstGeom prst="rect">
            <a:avLst/>
          </a:prstGeom>
          <a:noFill/>
        </p:spPr>
        <p:txBody>
          <a:bodyPr wrap="square" rtlCol="0">
            <a:spAutoFit/>
          </a:bodyPr>
          <a:lstStyle/>
          <a:p>
            <a:pPr algn="ctr"/>
            <a:r>
              <a:rPr lang="en-US" sz="1200" i="1" dirty="0" err="1" smtClean="0"/>
              <a:t>Jurewicz</a:t>
            </a:r>
            <a:r>
              <a:rPr lang="en-US" sz="1200" i="1" dirty="0" smtClean="0"/>
              <a:t> and Watson, 1984</a:t>
            </a:r>
            <a:endParaRPr lang="en-US" sz="1200" i="1" dirty="0"/>
          </a:p>
        </p:txBody>
      </p:sp>
      <p:pic>
        <p:nvPicPr>
          <p:cNvPr id="1028" name="Picture 4" descr="C:\Users\Hack The Gibson\Google Drive\Research\GSA Talk\111-2_mf-9_ALL.tif"/>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810000" y="1219200"/>
            <a:ext cx="4937565" cy="491356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6"/>
          <p:cNvGrpSpPr>
            <a:grpSpLocks noChangeAspect="1"/>
          </p:cNvGrpSpPr>
          <p:nvPr/>
        </p:nvGrpSpPr>
        <p:grpSpPr>
          <a:xfrm>
            <a:off x="228600" y="4252974"/>
            <a:ext cx="3562066" cy="2300226"/>
            <a:chOff x="-2321552" y="7508369"/>
            <a:chExt cx="4343400" cy="2804779"/>
          </a:xfrm>
        </p:grpSpPr>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1552" y="7508369"/>
              <a:ext cx="4343400" cy="2804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H="1" flipV="1">
              <a:off x="-137994" y="9499418"/>
              <a:ext cx="10668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050" name="Picture 2" descr="C:\Users\MB\Google Drive\Research\GSA Talk\111-2_s2_ALL.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3672" y="1219200"/>
            <a:ext cx="4943893" cy="491356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B\Google Drive\Research\GSA Talk\ExperimentalMeltPools_Jurwicz and Watson.tif"/>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934200" y="4484515"/>
            <a:ext cx="2209800" cy="19672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1" y="4383032"/>
            <a:ext cx="762000" cy="369332"/>
          </a:xfrm>
          <a:prstGeom prst="rect">
            <a:avLst/>
          </a:prstGeom>
          <a:noFill/>
        </p:spPr>
        <p:txBody>
          <a:bodyPr wrap="square" rtlCol="0">
            <a:spAutoFit/>
          </a:bodyPr>
          <a:lstStyle/>
          <a:p>
            <a:r>
              <a:rPr lang="en-US" dirty="0" smtClean="0"/>
              <a:t>111-2</a:t>
            </a:r>
          </a:p>
        </p:txBody>
      </p:sp>
      <p:sp>
        <p:nvSpPr>
          <p:cNvPr id="10" name="TextBox 9"/>
          <p:cNvSpPr txBox="1"/>
          <p:nvPr/>
        </p:nvSpPr>
        <p:spPr>
          <a:xfrm>
            <a:off x="7882278" y="1219200"/>
            <a:ext cx="804522" cy="369332"/>
          </a:xfrm>
          <a:prstGeom prst="rect">
            <a:avLst/>
          </a:prstGeom>
          <a:noFill/>
        </p:spPr>
        <p:txBody>
          <a:bodyPr wrap="square" rtlCol="0">
            <a:spAutoFit/>
          </a:bodyPr>
          <a:lstStyle/>
          <a:p>
            <a:r>
              <a:rPr lang="en-US" dirty="0" smtClean="0">
                <a:solidFill>
                  <a:schemeClr val="bg1"/>
                </a:solidFill>
              </a:rPr>
              <a:t>111-2</a:t>
            </a:r>
            <a:endParaRPr lang="en-US" dirty="0">
              <a:solidFill>
                <a:schemeClr val="bg1"/>
              </a:solidFill>
            </a:endParaRPr>
          </a:p>
        </p:txBody>
      </p:sp>
      <p:grpSp>
        <p:nvGrpSpPr>
          <p:cNvPr id="13" name="Group 12"/>
          <p:cNvGrpSpPr/>
          <p:nvPr/>
        </p:nvGrpSpPr>
        <p:grpSpPr>
          <a:xfrm>
            <a:off x="2171701" y="10633"/>
            <a:ext cx="4800598" cy="381000"/>
            <a:chOff x="2438401" y="10633"/>
            <a:chExt cx="4800598" cy="381000"/>
          </a:xfrm>
        </p:grpSpPr>
        <p:sp>
          <p:nvSpPr>
            <p:cNvPr id="14" name="TextBox 13"/>
            <p:cNvSpPr txBox="1"/>
            <p:nvPr/>
          </p:nvSpPr>
          <p:spPr>
            <a:xfrm>
              <a:off x="2438401" y="10633"/>
              <a:ext cx="1219200" cy="381000"/>
            </a:xfrm>
            <a:prstGeom prst="rect">
              <a:avLst/>
            </a:prstGeom>
            <a:solidFill>
              <a:schemeClr val="accent1"/>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solidFill>
                    <a:schemeClr val="bg1"/>
                  </a:solidFill>
                </a:rPr>
                <a:t>Melt Film</a:t>
              </a:r>
              <a:endParaRPr lang="en-US" dirty="0">
                <a:solidFill>
                  <a:schemeClr val="bg1"/>
                </a:solidFill>
              </a:endParaRPr>
            </a:p>
          </p:txBody>
        </p:sp>
        <p:sp>
          <p:nvSpPr>
            <p:cNvPr id="15" name="TextBox 14"/>
            <p:cNvSpPr txBox="1"/>
            <p:nvPr/>
          </p:nvSpPr>
          <p:spPr>
            <a:xfrm>
              <a:off x="3657600" y="10633"/>
              <a:ext cx="1600199" cy="380523"/>
            </a:xfrm>
            <a:prstGeom prst="rect">
              <a:avLst/>
            </a:prstGeom>
            <a:solidFill>
              <a:schemeClr val="accent1"/>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solidFill>
                    <a:schemeClr val="bg1"/>
                  </a:solidFill>
                </a:rPr>
                <a:t>String of Beads</a:t>
              </a:r>
              <a:endParaRPr lang="en-US" dirty="0">
                <a:solidFill>
                  <a:schemeClr val="bg1"/>
                </a:solidFill>
              </a:endParaRPr>
            </a:p>
          </p:txBody>
        </p:sp>
        <p:sp>
          <p:nvSpPr>
            <p:cNvPr id="16" name="TextBox 15"/>
            <p:cNvSpPr txBox="1"/>
            <p:nvPr/>
          </p:nvSpPr>
          <p:spPr>
            <a:xfrm>
              <a:off x="5257799" y="10633"/>
              <a:ext cx="1981200" cy="380523"/>
            </a:xfrm>
            <a:prstGeom prst="rect">
              <a:avLst/>
            </a:prstGeom>
            <a:solidFill>
              <a:schemeClr val="accent1"/>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Pseudomelt Pocket</a:t>
              </a:r>
              <a:endParaRPr lang="en-US" dirty="0"/>
            </a:p>
          </p:txBody>
        </p:sp>
      </p:grpSp>
    </p:spTree>
    <p:extLst>
      <p:ext uri="{BB962C8B-B14F-4D97-AF65-F5344CB8AC3E}">
        <p14:creationId xmlns:p14="http://schemas.microsoft.com/office/powerpoint/2010/main" val="28518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B\Google Drive\Research\GSA Talk\111-2_mf11_XPL.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951" r="25201" b="12398"/>
          <a:stretch/>
        </p:blipFill>
        <p:spPr bwMode="auto">
          <a:xfrm>
            <a:off x="6485227" y="4104290"/>
            <a:ext cx="2188436" cy="2639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228600"/>
            <a:ext cx="7924800" cy="914400"/>
          </a:xfrm>
        </p:spPr>
        <p:txBody>
          <a:bodyPr>
            <a:normAutofit/>
          </a:bodyPr>
          <a:lstStyle/>
          <a:p>
            <a:r>
              <a:rPr lang="en-US" sz="3600" dirty="0" smtClean="0"/>
              <a:t>Pseudomelt texture mineralogy</a:t>
            </a:r>
            <a:endParaRPr lang="en-US" sz="3600" dirty="0"/>
          </a:p>
        </p:txBody>
      </p:sp>
      <p:sp>
        <p:nvSpPr>
          <p:cNvPr id="3" name="Text Placeholder 2"/>
          <p:cNvSpPr>
            <a:spLocks noGrp="1"/>
          </p:cNvSpPr>
          <p:nvPr>
            <p:ph type="body" idx="1"/>
          </p:nvPr>
        </p:nvSpPr>
        <p:spPr>
          <a:xfrm>
            <a:off x="609600" y="1068840"/>
            <a:ext cx="4040188" cy="639762"/>
          </a:xfrm>
          <a:ln>
            <a:solidFill>
              <a:schemeClr val="tx1"/>
            </a:solidFill>
          </a:ln>
        </p:spPr>
        <p:txBody>
          <a:bodyPr>
            <a:normAutofit/>
          </a:bodyPr>
          <a:lstStyle/>
          <a:p>
            <a:pPr algn="ctr"/>
            <a:r>
              <a:rPr lang="en-US" sz="2200" dirty="0" smtClean="0"/>
              <a:t>Melt films</a:t>
            </a:r>
          </a:p>
        </p:txBody>
      </p:sp>
      <p:sp>
        <p:nvSpPr>
          <p:cNvPr id="4" name="Content Placeholder 3"/>
          <p:cNvSpPr>
            <a:spLocks noGrp="1"/>
          </p:cNvSpPr>
          <p:nvPr>
            <p:ph sz="half" idx="2"/>
          </p:nvPr>
        </p:nvSpPr>
        <p:spPr>
          <a:xfrm>
            <a:off x="608012" y="1708602"/>
            <a:ext cx="4040188" cy="2854325"/>
          </a:xfrm>
          <a:ln>
            <a:solidFill>
              <a:schemeClr val="tx1"/>
            </a:solidFill>
          </a:ln>
        </p:spPr>
        <p:txBody>
          <a:bodyPr/>
          <a:lstStyle/>
          <a:p>
            <a:r>
              <a:rPr lang="en-US" dirty="0"/>
              <a:t>K-feldspar</a:t>
            </a:r>
          </a:p>
          <a:p>
            <a:r>
              <a:rPr lang="en-US" dirty="0" smtClean="0"/>
              <a:t>Plagioclase</a:t>
            </a:r>
          </a:p>
          <a:p>
            <a:r>
              <a:rPr lang="en-US" dirty="0" smtClean="0"/>
              <a:t>Amphibole</a:t>
            </a:r>
          </a:p>
          <a:p>
            <a:r>
              <a:rPr lang="en-US" sz="2000" dirty="0" smtClean="0"/>
              <a:t>Biotite (minor)</a:t>
            </a:r>
          </a:p>
          <a:p>
            <a:r>
              <a:rPr lang="en-US" sz="2000" dirty="0" smtClean="0"/>
              <a:t>Magnetite</a:t>
            </a:r>
            <a:endParaRPr lang="en-US" sz="2000" dirty="0"/>
          </a:p>
        </p:txBody>
      </p:sp>
      <p:sp>
        <p:nvSpPr>
          <p:cNvPr id="5" name="Text Placeholder 4"/>
          <p:cNvSpPr>
            <a:spLocks noGrp="1"/>
          </p:cNvSpPr>
          <p:nvPr>
            <p:ph type="body" sz="quarter" idx="3"/>
          </p:nvPr>
        </p:nvSpPr>
        <p:spPr>
          <a:xfrm>
            <a:off x="609600" y="4550762"/>
            <a:ext cx="4037878" cy="639762"/>
          </a:xfrm>
          <a:ln>
            <a:solidFill>
              <a:schemeClr val="tx1"/>
            </a:solidFill>
          </a:ln>
        </p:spPr>
        <p:txBody>
          <a:bodyPr>
            <a:normAutofit fontScale="77500" lnSpcReduction="20000"/>
          </a:bodyPr>
          <a:lstStyle/>
          <a:p>
            <a:pPr algn="ctr"/>
            <a:r>
              <a:rPr lang="en-US" dirty="0" smtClean="0"/>
              <a:t>Pseudomelt Pocket </a:t>
            </a:r>
          </a:p>
          <a:p>
            <a:pPr algn="ctr"/>
            <a:r>
              <a:rPr lang="en-US" dirty="0" smtClean="0"/>
              <a:t>&amp; String of Beads</a:t>
            </a:r>
            <a:endParaRPr lang="en-US" dirty="0"/>
          </a:p>
        </p:txBody>
      </p:sp>
      <p:sp>
        <p:nvSpPr>
          <p:cNvPr id="6" name="Content Placeholder 5"/>
          <p:cNvSpPr>
            <a:spLocks noGrp="1"/>
          </p:cNvSpPr>
          <p:nvPr>
            <p:ph sz="quarter" idx="4"/>
          </p:nvPr>
        </p:nvSpPr>
        <p:spPr>
          <a:xfrm>
            <a:off x="608850" y="5189763"/>
            <a:ext cx="4038600" cy="973364"/>
          </a:xfrm>
          <a:ln>
            <a:solidFill>
              <a:schemeClr val="tx1"/>
            </a:solidFill>
          </a:ln>
        </p:spPr>
        <p:txBody>
          <a:bodyPr>
            <a:normAutofit/>
          </a:bodyPr>
          <a:lstStyle/>
          <a:p>
            <a:r>
              <a:rPr lang="en-US" dirty="0" smtClean="0"/>
              <a:t>K-feldspar</a:t>
            </a:r>
          </a:p>
          <a:p>
            <a:r>
              <a:rPr lang="en-US" dirty="0" smtClean="0"/>
              <a:t>Plagioclase</a:t>
            </a:r>
          </a:p>
        </p:txBody>
      </p:sp>
      <p:sp>
        <p:nvSpPr>
          <p:cNvPr id="7" name="Text Placeholder 4"/>
          <p:cNvSpPr txBox="1">
            <a:spLocks/>
          </p:cNvSpPr>
          <p:nvPr/>
        </p:nvSpPr>
        <p:spPr>
          <a:xfrm>
            <a:off x="4648200" y="1066800"/>
            <a:ext cx="4038601" cy="639762"/>
          </a:xfrm>
          <a:prstGeom prst="rect">
            <a:avLst/>
          </a:prstGeom>
          <a:ln>
            <a:solidFill>
              <a:schemeClr val="tx1"/>
            </a:solidFill>
          </a:ln>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dirty="0" smtClean="0">
                <a:solidFill>
                  <a:srgbClr val="000000"/>
                </a:solidFill>
              </a:rPr>
              <a:t>Residual Mineralogy</a:t>
            </a:r>
            <a:endParaRPr lang="en-US" dirty="0">
              <a:solidFill>
                <a:srgbClr val="000000"/>
              </a:solidFill>
            </a:endParaRPr>
          </a:p>
        </p:txBody>
      </p:sp>
      <p:sp>
        <p:nvSpPr>
          <p:cNvPr id="8" name="Content Placeholder 5"/>
          <p:cNvSpPr txBox="1">
            <a:spLocks/>
          </p:cNvSpPr>
          <p:nvPr/>
        </p:nvSpPr>
        <p:spPr>
          <a:xfrm>
            <a:off x="4648200" y="1706562"/>
            <a:ext cx="4038601" cy="2168525"/>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dirty="0" smtClean="0">
                <a:solidFill>
                  <a:srgbClr val="000000"/>
                </a:solidFill>
              </a:rPr>
              <a:t>Quartz</a:t>
            </a:r>
          </a:p>
          <a:p>
            <a:r>
              <a:rPr lang="en-US" dirty="0" smtClean="0">
                <a:solidFill>
                  <a:srgbClr val="000000"/>
                </a:solidFill>
              </a:rPr>
              <a:t>Plagioclase</a:t>
            </a:r>
          </a:p>
          <a:p>
            <a:r>
              <a:rPr lang="en-US" dirty="0" smtClean="0">
                <a:solidFill>
                  <a:srgbClr val="000000"/>
                </a:solidFill>
              </a:rPr>
              <a:t>Amphibole</a:t>
            </a:r>
          </a:p>
          <a:p>
            <a:r>
              <a:rPr lang="en-US" dirty="0" smtClean="0">
                <a:solidFill>
                  <a:srgbClr val="000000"/>
                </a:solidFill>
              </a:rPr>
              <a:t>Magnetite</a:t>
            </a:r>
          </a:p>
          <a:p>
            <a:r>
              <a:rPr lang="en-US" dirty="0" smtClean="0">
                <a:solidFill>
                  <a:srgbClr val="000000"/>
                </a:solidFill>
              </a:rPr>
              <a:t>Biotite (minor)</a:t>
            </a:r>
          </a:p>
        </p:txBody>
      </p:sp>
      <p:sp>
        <p:nvSpPr>
          <p:cNvPr id="9" name="Text Placeholder 2"/>
          <p:cNvSpPr txBox="1">
            <a:spLocks/>
          </p:cNvSpPr>
          <p:nvPr/>
        </p:nvSpPr>
        <p:spPr>
          <a:xfrm>
            <a:off x="5546932" y="4008438"/>
            <a:ext cx="3429000" cy="639762"/>
          </a:xfrm>
          <a:prstGeom prst="rect">
            <a:avLst/>
          </a:prstGeom>
          <a:solidFill>
            <a:srgbClr val="FFFFFF">
              <a:alpha val="50196"/>
            </a:srgbClr>
          </a:solidFill>
          <a:ln>
            <a:solidFill>
              <a:schemeClr val="tx1"/>
            </a:solidFill>
          </a:ln>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2200" dirty="0" smtClean="0"/>
              <a:t>Where is quartz in melt?</a:t>
            </a:r>
          </a:p>
        </p:txBody>
      </p:sp>
      <p:cxnSp>
        <p:nvCxnSpPr>
          <p:cNvPr id="11" name="Straight Arrow Connector 10"/>
          <p:cNvCxnSpPr>
            <a:stCxn id="9" idx="1"/>
          </p:cNvCxnSpPr>
          <p:nvPr/>
        </p:nvCxnSpPr>
        <p:spPr>
          <a:xfrm flipH="1" flipV="1">
            <a:off x="4811994" y="4114800"/>
            <a:ext cx="734938" cy="213519"/>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1"/>
          </p:cNvCxnSpPr>
          <p:nvPr/>
        </p:nvCxnSpPr>
        <p:spPr>
          <a:xfrm flipH="1">
            <a:off x="4724400" y="4328319"/>
            <a:ext cx="822532" cy="1234281"/>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96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28" y="571500"/>
            <a:ext cx="7024744" cy="647700"/>
          </a:xfrm>
        </p:spPr>
        <p:txBody>
          <a:bodyPr>
            <a:normAutofit/>
          </a:bodyPr>
          <a:lstStyle/>
          <a:p>
            <a:r>
              <a:rPr lang="en-US" sz="3200" dirty="0"/>
              <a:t>Recognizing pseudomelt pockets</a:t>
            </a:r>
          </a:p>
        </p:txBody>
      </p:sp>
      <p:sp>
        <p:nvSpPr>
          <p:cNvPr id="3" name="Content Placeholder 2"/>
          <p:cNvSpPr>
            <a:spLocks noGrp="1"/>
          </p:cNvSpPr>
          <p:nvPr>
            <p:ph idx="1"/>
          </p:nvPr>
        </p:nvSpPr>
        <p:spPr>
          <a:xfrm>
            <a:off x="457200" y="1600200"/>
            <a:ext cx="4191000" cy="4806408"/>
          </a:xfrm>
        </p:spPr>
        <p:txBody>
          <a:bodyPr>
            <a:normAutofit/>
          </a:bodyPr>
          <a:lstStyle/>
          <a:p>
            <a:r>
              <a:rPr lang="en-US" sz="2800" dirty="0" smtClean="0"/>
              <a:t>Cathodoluminescent</a:t>
            </a:r>
            <a:r>
              <a:rPr lang="en-US" sz="2800" dirty="0" smtClean="0">
                <a:solidFill>
                  <a:srgbClr val="FF0000"/>
                </a:solidFill>
              </a:rPr>
              <a:t> </a:t>
            </a:r>
            <a:r>
              <a:rPr lang="en-US" sz="2800" dirty="0" smtClean="0"/>
              <a:t>imaging (SEM-CL)</a:t>
            </a:r>
          </a:p>
          <a:p>
            <a:pPr lvl="1"/>
            <a:r>
              <a:rPr lang="en-US" sz="2400" dirty="0" smtClean="0"/>
              <a:t>Rounded quartz shows bright rims </a:t>
            </a:r>
          </a:p>
          <a:p>
            <a:pPr lvl="2"/>
            <a:r>
              <a:rPr lang="en-US" sz="2000" dirty="0" smtClean="0"/>
              <a:t>Growth rim (</a:t>
            </a:r>
            <a:r>
              <a:rPr lang="en-US" sz="2000" dirty="0" err="1" smtClean="0"/>
              <a:t>Holness</a:t>
            </a:r>
            <a:r>
              <a:rPr lang="en-US" sz="2000" dirty="0" smtClean="0"/>
              <a:t> </a:t>
            </a:r>
            <a:r>
              <a:rPr lang="en-US" sz="2000" dirty="0"/>
              <a:t>&amp; Watt, 2001)</a:t>
            </a:r>
          </a:p>
        </p:txBody>
      </p:sp>
      <p:pic>
        <p:nvPicPr>
          <p:cNvPr id="3077" name="Picture 5" descr="C:\Users\MB\Google Drive\research\sem and epma data\sem-cl imaging\111-4a\edited photos\111-4a_CL-2_edited.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2247" y="1143000"/>
            <a:ext cx="3124200" cy="25400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MB\Google Drive\research\sem and epma data\sem-cl imaging\111-4a\edited photos\111-4a_CL-3_edited.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2247" y="3683040"/>
            <a:ext cx="3352800" cy="272356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MB\Google Drive\Research\SEM and EPMA Data\SEM-CL Imaging\111-8\111-8_CL-1_edited2.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1143000"/>
            <a:ext cx="3164930" cy="2570956"/>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MB\Google Drive\Research\SEM and EPMA Data\SEM-CL Imaging\111-8\111-8_CL-2_edited.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1762" y="-1684261"/>
            <a:ext cx="3358053" cy="272783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MB\Google Drive\Research\SEM and EPMA Data\SEM-CL Imaging\111-8\111-8_CL_3-Edited.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44400" y="7600791"/>
            <a:ext cx="3657600" cy="2971165"/>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MB\Google Drive\Research\SEM and EPMA Data\SEM-CL Imaging\111-2\Image Edits\111-2_CL-1b_edited.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4451" y="8689428"/>
            <a:ext cx="2937605" cy="241257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sers\MB\Google Drive\Research\SEM and EPMA Data\SEM-CL Imaging\111-2\Image Edits\111-2_CL-2_edited.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6847" y="8686800"/>
            <a:ext cx="2937605" cy="2412570"/>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MB\Google Drive\Research\SEM and EPMA Data\SEM-CL Imaging\111-2\Image Edits\111-2_CL-3_edited.t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363" y="8689428"/>
            <a:ext cx="2937605" cy="241257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MB\Google Drive\Research\SEM and EPMA Data\SEM-CL Imaging\111-2\Image Edits\111-2_CL-1a_edited.t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99242" y="8686800"/>
            <a:ext cx="2937605" cy="2412570"/>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C:\Users\MB\Google Drive\Research\SEM and EPMA Data\SEM-CL Imaging\136-2B\136-2B-cl1-Edited.t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625867" y="6831446"/>
            <a:ext cx="2690539" cy="218559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Users\MB\Google Drive\Research\SEM and EPMA Data\SEM-CL Imaging\136-2B\136-2B-cl2-Edited.t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611600" y="9086373"/>
            <a:ext cx="2936875" cy="23857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4819539" y="1615944"/>
            <a:ext cx="3592998" cy="47906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4717" y="4011276"/>
            <a:ext cx="382905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88956" y="6492407"/>
            <a:ext cx="3524811" cy="400110"/>
          </a:xfrm>
          <a:prstGeom prst="rect">
            <a:avLst/>
          </a:prstGeom>
        </p:spPr>
        <p:txBody>
          <a:bodyPr wrap="none">
            <a:spAutoFit/>
          </a:bodyPr>
          <a:lstStyle/>
          <a:p>
            <a:pPr lvl="2"/>
            <a:r>
              <a:rPr lang="en-US" sz="2000" i="1" dirty="0"/>
              <a:t>(</a:t>
            </a:r>
            <a:r>
              <a:rPr lang="en-US" sz="2000" i="1" dirty="0" err="1"/>
              <a:t>Holness</a:t>
            </a:r>
            <a:r>
              <a:rPr lang="en-US" sz="2000" i="1" dirty="0"/>
              <a:t> &amp; Watt, 2001)</a:t>
            </a:r>
          </a:p>
        </p:txBody>
      </p:sp>
    </p:spTree>
    <p:extLst>
      <p:ext uri="{BB962C8B-B14F-4D97-AF65-F5344CB8AC3E}">
        <p14:creationId xmlns:p14="http://schemas.microsoft.com/office/powerpoint/2010/main" val="1408106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63" y="540097"/>
            <a:ext cx="8229600" cy="762000"/>
          </a:xfrm>
        </p:spPr>
        <p:txBody>
          <a:bodyPr>
            <a:normAutofit/>
          </a:bodyPr>
          <a:lstStyle/>
          <a:p>
            <a:r>
              <a:rPr lang="en-US" sz="3600" dirty="0" smtClean="0"/>
              <a:t>CL imaging</a:t>
            </a:r>
            <a:endParaRPr lang="en-US" sz="3600" dirty="0"/>
          </a:p>
        </p:txBody>
      </p:sp>
      <p:pic>
        <p:nvPicPr>
          <p:cNvPr id="4" name="Picture 5" descr="C:\Users\MB\Google Drive\research\sem and epma data\sem-cl imaging\111-4a\edited photos\111-4a_CL-2_edited.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8994" y="4094853"/>
            <a:ext cx="281173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C:\Users\MB\Google Drive\Research\SEM and EPMA Data\SEM-CL Imaging\111-2\Image Edits\111-2_CL-1b_edited.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239"/>
          <a:stretch/>
        </p:blipFill>
        <p:spPr bwMode="auto">
          <a:xfrm>
            <a:off x="6208110" y="1752600"/>
            <a:ext cx="2834416" cy="22757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Users\MB\Google Drive\Research\SEM and EPMA Data\SEM-CL Imaging\111-2\Image Edits\111-2_CL-3_edited.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148"/>
          <a:stretch/>
        </p:blipFill>
        <p:spPr bwMode="auto">
          <a:xfrm>
            <a:off x="6208110" y="4094853"/>
            <a:ext cx="2834416" cy="227782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143000" y="5962421"/>
            <a:ext cx="2814139" cy="461665"/>
          </a:xfrm>
          <a:prstGeom prst="rect">
            <a:avLst/>
          </a:prstGeom>
          <a:noFill/>
        </p:spPr>
        <p:txBody>
          <a:bodyPr wrap="square" rtlCol="0">
            <a:spAutoFit/>
          </a:bodyPr>
          <a:lstStyle/>
          <a:p>
            <a:pPr algn="ctr"/>
            <a:r>
              <a:rPr lang="en-US" sz="2400" dirty="0"/>
              <a:t>111-8</a:t>
            </a:r>
          </a:p>
        </p:txBody>
      </p:sp>
      <p:pic>
        <p:nvPicPr>
          <p:cNvPr id="4098" name="Picture 2" descr="C:\Users\MB\Google Drive\Research\GSA Talk\136-2B-cl1-Edited.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8994" y="1763282"/>
            <a:ext cx="2799776" cy="22743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MB\Google Drive\Research\GSA Talk\111-8_CL-1_data.t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116"/>
          <a:stretch/>
        </p:blipFill>
        <p:spPr bwMode="auto">
          <a:xfrm>
            <a:off x="228600" y="4094853"/>
            <a:ext cx="2833143" cy="227782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MB\Google Drive\Research\GSA Talk\111-8_CL-2_data.tif"/>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413"/>
          <a:stretch/>
        </p:blipFill>
        <p:spPr bwMode="auto">
          <a:xfrm>
            <a:off x="233260" y="1752600"/>
            <a:ext cx="2838042" cy="22748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33260" y="1763763"/>
            <a:ext cx="1036527" cy="461665"/>
          </a:xfrm>
          <a:prstGeom prst="rect">
            <a:avLst/>
          </a:prstGeom>
          <a:noFill/>
        </p:spPr>
        <p:txBody>
          <a:bodyPr wrap="square" rtlCol="0">
            <a:spAutoFit/>
          </a:bodyPr>
          <a:lstStyle/>
          <a:p>
            <a:pPr algn="ctr"/>
            <a:r>
              <a:rPr lang="en-US" sz="2400" dirty="0">
                <a:solidFill>
                  <a:schemeClr val="bg1"/>
                </a:solidFill>
              </a:rPr>
              <a:t>111-8</a:t>
            </a:r>
          </a:p>
        </p:txBody>
      </p:sp>
      <p:sp>
        <p:nvSpPr>
          <p:cNvPr id="16" name="TextBox 15"/>
          <p:cNvSpPr txBox="1"/>
          <p:nvPr/>
        </p:nvSpPr>
        <p:spPr>
          <a:xfrm>
            <a:off x="4953000" y="1813548"/>
            <a:ext cx="1101829" cy="461665"/>
          </a:xfrm>
          <a:prstGeom prst="rect">
            <a:avLst/>
          </a:prstGeom>
          <a:noFill/>
        </p:spPr>
        <p:txBody>
          <a:bodyPr wrap="square" rtlCol="0">
            <a:spAutoFit/>
          </a:bodyPr>
          <a:lstStyle/>
          <a:p>
            <a:pPr algn="ctr"/>
            <a:r>
              <a:rPr lang="en-US" sz="2400" dirty="0" smtClean="0">
                <a:solidFill>
                  <a:schemeClr val="bg1"/>
                </a:solidFill>
              </a:rPr>
              <a:t>136-2B</a:t>
            </a:r>
            <a:endParaRPr lang="en-US" sz="2400" dirty="0">
              <a:solidFill>
                <a:schemeClr val="bg1"/>
              </a:solidFill>
            </a:endParaRPr>
          </a:p>
        </p:txBody>
      </p:sp>
      <p:sp>
        <p:nvSpPr>
          <p:cNvPr id="17" name="TextBox 16"/>
          <p:cNvSpPr txBox="1"/>
          <p:nvPr/>
        </p:nvSpPr>
        <p:spPr>
          <a:xfrm>
            <a:off x="7848600" y="1813548"/>
            <a:ext cx="1046215" cy="461665"/>
          </a:xfrm>
          <a:prstGeom prst="rect">
            <a:avLst/>
          </a:prstGeom>
          <a:noFill/>
        </p:spPr>
        <p:txBody>
          <a:bodyPr wrap="square" rtlCol="0">
            <a:spAutoFit/>
          </a:bodyPr>
          <a:lstStyle/>
          <a:p>
            <a:pPr algn="ctr"/>
            <a:r>
              <a:rPr lang="en-US" sz="2400" dirty="0" smtClean="0">
                <a:solidFill>
                  <a:schemeClr val="bg1"/>
                </a:solidFill>
              </a:rPr>
              <a:t>111-2</a:t>
            </a:r>
            <a:endParaRPr lang="en-US" sz="2400" dirty="0">
              <a:solidFill>
                <a:schemeClr val="bg1"/>
              </a:solidFill>
            </a:endParaRPr>
          </a:p>
        </p:txBody>
      </p:sp>
      <p:sp>
        <p:nvSpPr>
          <p:cNvPr id="18" name="TextBox 17"/>
          <p:cNvSpPr txBox="1"/>
          <p:nvPr/>
        </p:nvSpPr>
        <p:spPr>
          <a:xfrm>
            <a:off x="7742007" y="4094853"/>
            <a:ext cx="1259490" cy="461665"/>
          </a:xfrm>
          <a:prstGeom prst="rect">
            <a:avLst/>
          </a:prstGeom>
          <a:noFill/>
        </p:spPr>
        <p:txBody>
          <a:bodyPr wrap="square" rtlCol="0">
            <a:spAutoFit/>
          </a:bodyPr>
          <a:lstStyle/>
          <a:p>
            <a:pPr algn="ctr"/>
            <a:r>
              <a:rPr lang="en-US" sz="2400" dirty="0" smtClean="0">
                <a:solidFill>
                  <a:schemeClr val="bg1"/>
                </a:solidFill>
              </a:rPr>
              <a:t>111-2</a:t>
            </a:r>
            <a:endParaRPr lang="en-US" sz="2400" dirty="0">
              <a:solidFill>
                <a:schemeClr val="bg1"/>
              </a:solidFill>
            </a:endParaRPr>
          </a:p>
        </p:txBody>
      </p:sp>
      <p:sp>
        <p:nvSpPr>
          <p:cNvPr id="19" name="TextBox 18"/>
          <p:cNvSpPr txBox="1"/>
          <p:nvPr/>
        </p:nvSpPr>
        <p:spPr>
          <a:xfrm>
            <a:off x="4032391" y="4059011"/>
            <a:ext cx="1149209" cy="461665"/>
          </a:xfrm>
          <a:prstGeom prst="rect">
            <a:avLst/>
          </a:prstGeom>
          <a:noFill/>
        </p:spPr>
        <p:txBody>
          <a:bodyPr wrap="square" rtlCol="0">
            <a:spAutoFit/>
          </a:bodyPr>
          <a:lstStyle/>
          <a:p>
            <a:pPr algn="ctr"/>
            <a:r>
              <a:rPr lang="en-US" sz="2400" dirty="0" smtClean="0">
                <a:solidFill>
                  <a:schemeClr val="bg1"/>
                </a:solidFill>
              </a:rPr>
              <a:t>111-4a</a:t>
            </a:r>
            <a:endParaRPr lang="en-US" sz="2400" dirty="0">
              <a:solidFill>
                <a:schemeClr val="bg1"/>
              </a:solidFill>
            </a:endParaRPr>
          </a:p>
        </p:txBody>
      </p:sp>
      <p:sp>
        <p:nvSpPr>
          <p:cNvPr id="24" name="TextBox 23"/>
          <p:cNvSpPr txBox="1"/>
          <p:nvPr/>
        </p:nvSpPr>
        <p:spPr>
          <a:xfrm>
            <a:off x="263236" y="4131309"/>
            <a:ext cx="1036527" cy="461665"/>
          </a:xfrm>
          <a:prstGeom prst="rect">
            <a:avLst/>
          </a:prstGeom>
          <a:noFill/>
        </p:spPr>
        <p:txBody>
          <a:bodyPr wrap="square" rtlCol="0">
            <a:spAutoFit/>
          </a:bodyPr>
          <a:lstStyle/>
          <a:p>
            <a:pPr algn="ctr"/>
            <a:r>
              <a:rPr lang="en-US" sz="2400" dirty="0">
                <a:solidFill>
                  <a:schemeClr val="bg1"/>
                </a:solidFill>
              </a:rPr>
              <a:t>111-8</a:t>
            </a:r>
          </a:p>
        </p:txBody>
      </p:sp>
      <p:sp>
        <p:nvSpPr>
          <p:cNvPr id="3" name="TextBox 2"/>
          <p:cNvSpPr txBox="1"/>
          <p:nvPr/>
        </p:nvSpPr>
        <p:spPr>
          <a:xfrm>
            <a:off x="5181600" y="5029200"/>
            <a:ext cx="457200" cy="369332"/>
          </a:xfrm>
          <a:prstGeom prst="rect">
            <a:avLst/>
          </a:prstGeom>
          <a:noFill/>
        </p:spPr>
        <p:txBody>
          <a:bodyPr wrap="square" rtlCol="0">
            <a:spAutoFit/>
          </a:bodyPr>
          <a:lstStyle/>
          <a:p>
            <a:r>
              <a:rPr lang="en-US" dirty="0" err="1" smtClean="0">
                <a:solidFill>
                  <a:schemeClr val="bg1"/>
                </a:solidFill>
              </a:rPr>
              <a:t>qz</a:t>
            </a:r>
            <a:endParaRPr lang="en-US" dirty="0" smtClean="0">
              <a:solidFill>
                <a:schemeClr val="bg1"/>
              </a:solidFill>
            </a:endParaRPr>
          </a:p>
        </p:txBody>
      </p:sp>
      <p:sp>
        <p:nvSpPr>
          <p:cNvPr id="26" name="TextBox 25"/>
          <p:cNvSpPr txBox="1"/>
          <p:nvPr/>
        </p:nvSpPr>
        <p:spPr>
          <a:xfrm>
            <a:off x="6934200" y="2526268"/>
            <a:ext cx="457200" cy="369332"/>
          </a:xfrm>
          <a:prstGeom prst="rect">
            <a:avLst/>
          </a:prstGeom>
          <a:noFill/>
        </p:spPr>
        <p:txBody>
          <a:bodyPr wrap="square" rtlCol="0">
            <a:spAutoFit/>
          </a:bodyPr>
          <a:lstStyle/>
          <a:p>
            <a:r>
              <a:rPr lang="en-US" dirty="0" err="1" smtClean="0">
                <a:solidFill>
                  <a:schemeClr val="bg1"/>
                </a:solidFill>
              </a:rPr>
              <a:t>qz</a:t>
            </a:r>
            <a:endParaRPr lang="en-US" dirty="0" smtClean="0">
              <a:solidFill>
                <a:schemeClr val="bg1"/>
              </a:solidFill>
            </a:endParaRPr>
          </a:p>
        </p:txBody>
      </p:sp>
      <p:sp>
        <p:nvSpPr>
          <p:cNvPr id="27" name="TextBox 26"/>
          <p:cNvSpPr txBox="1"/>
          <p:nvPr/>
        </p:nvSpPr>
        <p:spPr>
          <a:xfrm>
            <a:off x="7371255" y="4990214"/>
            <a:ext cx="457200" cy="369332"/>
          </a:xfrm>
          <a:prstGeom prst="rect">
            <a:avLst/>
          </a:prstGeom>
          <a:noFill/>
        </p:spPr>
        <p:txBody>
          <a:bodyPr wrap="square" rtlCol="0">
            <a:spAutoFit/>
          </a:bodyPr>
          <a:lstStyle/>
          <a:p>
            <a:r>
              <a:rPr lang="en-US" dirty="0" err="1" smtClean="0">
                <a:solidFill>
                  <a:schemeClr val="bg1"/>
                </a:solidFill>
              </a:rPr>
              <a:t>qz</a:t>
            </a:r>
            <a:endParaRPr lang="en-US" dirty="0" smtClean="0">
              <a:solidFill>
                <a:schemeClr val="bg1"/>
              </a:solidFill>
            </a:endParaRPr>
          </a:p>
        </p:txBody>
      </p:sp>
      <p:sp>
        <p:nvSpPr>
          <p:cNvPr id="28" name="TextBox 27"/>
          <p:cNvSpPr txBox="1"/>
          <p:nvPr/>
        </p:nvSpPr>
        <p:spPr>
          <a:xfrm>
            <a:off x="7620000" y="3505200"/>
            <a:ext cx="457200" cy="369332"/>
          </a:xfrm>
          <a:prstGeom prst="rect">
            <a:avLst/>
          </a:prstGeom>
          <a:noFill/>
        </p:spPr>
        <p:txBody>
          <a:bodyPr wrap="square" rtlCol="0">
            <a:spAutoFit/>
          </a:bodyPr>
          <a:lstStyle/>
          <a:p>
            <a:r>
              <a:rPr lang="en-US" dirty="0" err="1" smtClean="0">
                <a:solidFill>
                  <a:schemeClr val="bg1"/>
                </a:solidFill>
              </a:rPr>
              <a:t>qz</a:t>
            </a:r>
            <a:endParaRPr lang="en-US" dirty="0" smtClean="0">
              <a:solidFill>
                <a:schemeClr val="bg1"/>
              </a:solidFill>
            </a:endParaRPr>
          </a:p>
        </p:txBody>
      </p:sp>
      <p:sp>
        <p:nvSpPr>
          <p:cNvPr id="29" name="TextBox 28"/>
          <p:cNvSpPr txBox="1"/>
          <p:nvPr/>
        </p:nvSpPr>
        <p:spPr>
          <a:xfrm>
            <a:off x="8388134" y="5962421"/>
            <a:ext cx="457200" cy="369332"/>
          </a:xfrm>
          <a:prstGeom prst="rect">
            <a:avLst/>
          </a:prstGeom>
          <a:noFill/>
        </p:spPr>
        <p:txBody>
          <a:bodyPr wrap="square" rtlCol="0">
            <a:spAutoFit/>
          </a:bodyPr>
          <a:lstStyle/>
          <a:p>
            <a:r>
              <a:rPr lang="en-US" dirty="0" err="1" smtClean="0">
                <a:solidFill>
                  <a:schemeClr val="bg1"/>
                </a:solidFill>
              </a:rPr>
              <a:t>qz</a:t>
            </a:r>
            <a:endParaRPr lang="en-US" dirty="0" smtClean="0">
              <a:solidFill>
                <a:schemeClr val="bg1"/>
              </a:solidFill>
            </a:endParaRPr>
          </a:p>
        </p:txBody>
      </p:sp>
      <p:sp>
        <p:nvSpPr>
          <p:cNvPr id="30" name="TextBox 29"/>
          <p:cNvSpPr txBox="1"/>
          <p:nvPr/>
        </p:nvSpPr>
        <p:spPr>
          <a:xfrm>
            <a:off x="8371752" y="4873676"/>
            <a:ext cx="457200" cy="369332"/>
          </a:xfrm>
          <a:prstGeom prst="rect">
            <a:avLst/>
          </a:prstGeom>
          <a:noFill/>
        </p:spPr>
        <p:txBody>
          <a:bodyPr wrap="square" rtlCol="0">
            <a:spAutoFit/>
          </a:bodyPr>
          <a:lstStyle/>
          <a:p>
            <a:r>
              <a:rPr lang="en-US" dirty="0" err="1" smtClean="0">
                <a:solidFill>
                  <a:schemeClr val="bg1"/>
                </a:solidFill>
              </a:rPr>
              <a:t>pl</a:t>
            </a:r>
            <a:endParaRPr lang="en-US" dirty="0" smtClean="0">
              <a:solidFill>
                <a:schemeClr val="bg1"/>
              </a:solidFill>
            </a:endParaRPr>
          </a:p>
        </p:txBody>
      </p:sp>
      <p:sp>
        <p:nvSpPr>
          <p:cNvPr id="31" name="TextBox 30"/>
          <p:cNvSpPr txBox="1"/>
          <p:nvPr/>
        </p:nvSpPr>
        <p:spPr>
          <a:xfrm>
            <a:off x="3458870" y="4536910"/>
            <a:ext cx="457200" cy="369332"/>
          </a:xfrm>
          <a:prstGeom prst="rect">
            <a:avLst/>
          </a:prstGeom>
          <a:noFill/>
        </p:spPr>
        <p:txBody>
          <a:bodyPr wrap="square" rtlCol="0">
            <a:spAutoFit/>
          </a:bodyPr>
          <a:lstStyle/>
          <a:p>
            <a:r>
              <a:rPr lang="en-US" dirty="0" err="1" smtClean="0">
                <a:solidFill>
                  <a:schemeClr val="bg1"/>
                </a:solidFill>
              </a:rPr>
              <a:t>pl</a:t>
            </a:r>
            <a:endParaRPr lang="en-US" dirty="0" smtClean="0">
              <a:solidFill>
                <a:schemeClr val="bg1"/>
              </a:solidFill>
            </a:endParaRPr>
          </a:p>
        </p:txBody>
      </p:sp>
      <p:sp>
        <p:nvSpPr>
          <p:cNvPr id="32" name="TextBox 31"/>
          <p:cNvSpPr txBox="1"/>
          <p:nvPr/>
        </p:nvSpPr>
        <p:spPr>
          <a:xfrm>
            <a:off x="4130208" y="5545215"/>
            <a:ext cx="931598" cy="369332"/>
          </a:xfrm>
          <a:prstGeom prst="rect">
            <a:avLst/>
          </a:prstGeom>
          <a:noFill/>
        </p:spPr>
        <p:txBody>
          <a:bodyPr wrap="square" rtlCol="0">
            <a:spAutoFit/>
          </a:bodyPr>
          <a:lstStyle/>
          <a:p>
            <a:r>
              <a:rPr lang="en-US" dirty="0" err="1" smtClean="0">
                <a:solidFill>
                  <a:schemeClr val="bg1"/>
                </a:solidFill>
              </a:rPr>
              <a:t>amph</a:t>
            </a:r>
            <a:endParaRPr lang="en-US" dirty="0" smtClean="0">
              <a:solidFill>
                <a:schemeClr val="bg1"/>
              </a:solidFill>
            </a:endParaRPr>
          </a:p>
        </p:txBody>
      </p:sp>
      <p:cxnSp>
        <p:nvCxnSpPr>
          <p:cNvPr id="25" name="Straight Connector 24"/>
          <p:cNvCxnSpPr/>
          <p:nvPr/>
        </p:nvCxnSpPr>
        <p:spPr>
          <a:xfrm>
            <a:off x="6284310" y="3962400"/>
            <a:ext cx="125949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428828" y="3657600"/>
            <a:ext cx="970455" cy="369332"/>
          </a:xfrm>
          <a:prstGeom prst="rect">
            <a:avLst/>
          </a:prstGeom>
          <a:noFill/>
        </p:spPr>
        <p:txBody>
          <a:bodyPr wrap="square" rtlCol="0">
            <a:spAutoFit/>
          </a:bodyPr>
          <a:lstStyle/>
          <a:p>
            <a:r>
              <a:rPr lang="en-US" dirty="0" smtClean="0">
                <a:solidFill>
                  <a:srgbClr val="FFFF00"/>
                </a:solidFill>
              </a:rPr>
              <a:t>900 um</a:t>
            </a:r>
            <a:endParaRPr lang="en-US" dirty="0">
              <a:solidFill>
                <a:srgbClr val="FFFF00"/>
              </a:solidFill>
            </a:endParaRPr>
          </a:p>
        </p:txBody>
      </p:sp>
      <p:cxnSp>
        <p:nvCxnSpPr>
          <p:cNvPr id="38" name="Straight Connector 37"/>
          <p:cNvCxnSpPr/>
          <p:nvPr/>
        </p:nvCxnSpPr>
        <p:spPr>
          <a:xfrm>
            <a:off x="6229558" y="6267221"/>
            <a:ext cx="125949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374076" y="5962421"/>
            <a:ext cx="970455" cy="369332"/>
          </a:xfrm>
          <a:prstGeom prst="rect">
            <a:avLst/>
          </a:prstGeom>
          <a:noFill/>
        </p:spPr>
        <p:txBody>
          <a:bodyPr wrap="square" rtlCol="0">
            <a:spAutoFit/>
          </a:bodyPr>
          <a:lstStyle/>
          <a:p>
            <a:r>
              <a:rPr lang="en-US" dirty="0" smtClean="0">
                <a:solidFill>
                  <a:srgbClr val="FFFF00"/>
                </a:solidFill>
              </a:rPr>
              <a:t>900 um</a:t>
            </a:r>
            <a:endParaRPr lang="en-US" dirty="0">
              <a:solidFill>
                <a:srgbClr val="FFFF00"/>
              </a:solidFill>
            </a:endParaRPr>
          </a:p>
        </p:txBody>
      </p:sp>
      <p:sp>
        <p:nvSpPr>
          <p:cNvPr id="5" name="TextBox 4"/>
          <p:cNvSpPr txBox="1"/>
          <p:nvPr/>
        </p:nvSpPr>
        <p:spPr>
          <a:xfrm>
            <a:off x="540271" y="1351883"/>
            <a:ext cx="2209800" cy="461665"/>
          </a:xfrm>
          <a:prstGeom prst="rect">
            <a:avLst/>
          </a:prstGeom>
          <a:noFill/>
        </p:spPr>
        <p:txBody>
          <a:bodyPr wrap="square" rtlCol="0">
            <a:spAutoFit/>
          </a:bodyPr>
          <a:lstStyle/>
          <a:p>
            <a:pPr algn="ctr"/>
            <a:r>
              <a:rPr lang="en-US" sz="2400" dirty="0" err="1" smtClean="0"/>
              <a:t>unmelted</a:t>
            </a:r>
            <a:endParaRPr lang="en-US" sz="2400" dirty="0"/>
          </a:p>
        </p:txBody>
      </p:sp>
      <p:sp>
        <p:nvSpPr>
          <p:cNvPr id="34" name="TextBox 33"/>
          <p:cNvSpPr txBox="1"/>
          <p:nvPr/>
        </p:nvSpPr>
        <p:spPr>
          <a:xfrm>
            <a:off x="3649962" y="1302513"/>
            <a:ext cx="2209800" cy="461665"/>
          </a:xfrm>
          <a:prstGeom prst="rect">
            <a:avLst/>
          </a:prstGeom>
          <a:noFill/>
        </p:spPr>
        <p:txBody>
          <a:bodyPr wrap="square" rtlCol="0">
            <a:spAutoFit/>
          </a:bodyPr>
          <a:lstStyle/>
          <a:p>
            <a:pPr algn="ctr"/>
            <a:r>
              <a:rPr lang="en-US" sz="2400" dirty="0" smtClean="0"/>
              <a:t>melted</a:t>
            </a:r>
            <a:endParaRPr lang="en-US" sz="2400" dirty="0"/>
          </a:p>
        </p:txBody>
      </p:sp>
      <p:sp>
        <p:nvSpPr>
          <p:cNvPr id="35" name="TextBox 34"/>
          <p:cNvSpPr txBox="1"/>
          <p:nvPr/>
        </p:nvSpPr>
        <p:spPr>
          <a:xfrm>
            <a:off x="6520418" y="1351883"/>
            <a:ext cx="2209800" cy="461665"/>
          </a:xfrm>
          <a:prstGeom prst="rect">
            <a:avLst/>
          </a:prstGeom>
          <a:noFill/>
        </p:spPr>
        <p:txBody>
          <a:bodyPr wrap="square" rtlCol="0">
            <a:spAutoFit/>
          </a:bodyPr>
          <a:lstStyle/>
          <a:p>
            <a:pPr algn="ctr"/>
            <a:r>
              <a:rPr lang="en-US" sz="2400" dirty="0" smtClean="0"/>
              <a:t>melted</a:t>
            </a:r>
            <a:endParaRPr lang="en-US" sz="2400" dirty="0"/>
          </a:p>
        </p:txBody>
      </p:sp>
    </p:spTree>
    <p:extLst>
      <p:ext uri="{BB962C8B-B14F-4D97-AF65-F5344CB8AC3E}">
        <p14:creationId xmlns:p14="http://schemas.microsoft.com/office/powerpoint/2010/main" val="3562521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924800" cy="914400"/>
          </a:xfrm>
        </p:spPr>
        <p:txBody>
          <a:bodyPr>
            <a:normAutofit/>
          </a:bodyPr>
          <a:lstStyle/>
          <a:p>
            <a:r>
              <a:rPr lang="en-US" sz="3600" dirty="0" smtClean="0"/>
              <a:t>Pseudomelt texture mineralogy</a:t>
            </a:r>
            <a:endParaRPr lang="en-US" sz="3600" dirty="0"/>
          </a:p>
        </p:txBody>
      </p:sp>
      <p:sp>
        <p:nvSpPr>
          <p:cNvPr id="3" name="Text Placeholder 2"/>
          <p:cNvSpPr>
            <a:spLocks noGrp="1"/>
          </p:cNvSpPr>
          <p:nvPr>
            <p:ph type="body" idx="1"/>
          </p:nvPr>
        </p:nvSpPr>
        <p:spPr>
          <a:xfrm>
            <a:off x="609600" y="1230313"/>
            <a:ext cx="4040188" cy="639762"/>
          </a:xfrm>
          <a:ln>
            <a:solidFill>
              <a:schemeClr val="tx1"/>
            </a:solidFill>
          </a:ln>
        </p:spPr>
        <p:txBody>
          <a:bodyPr>
            <a:normAutofit/>
          </a:bodyPr>
          <a:lstStyle/>
          <a:p>
            <a:pPr algn="ctr"/>
            <a:r>
              <a:rPr lang="en-US" sz="2200" dirty="0" smtClean="0"/>
              <a:t>Melt films</a:t>
            </a:r>
          </a:p>
        </p:txBody>
      </p:sp>
      <p:sp>
        <p:nvSpPr>
          <p:cNvPr id="4" name="Content Placeholder 3"/>
          <p:cNvSpPr>
            <a:spLocks noGrp="1"/>
          </p:cNvSpPr>
          <p:nvPr>
            <p:ph sz="half" idx="2"/>
          </p:nvPr>
        </p:nvSpPr>
        <p:spPr>
          <a:xfrm>
            <a:off x="608012" y="1870075"/>
            <a:ext cx="4040188" cy="2854325"/>
          </a:xfrm>
          <a:ln>
            <a:solidFill>
              <a:schemeClr val="tx1"/>
            </a:solidFill>
          </a:ln>
        </p:spPr>
        <p:txBody>
          <a:bodyPr/>
          <a:lstStyle/>
          <a:p>
            <a:r>
              <a:rPr lang="en-US" i="1" dirty="0" smtClean="0"/>
              <a:t>Quartz (overgrowth)</a:t>
            </a:r>
          </a:p>
          <a:p>
            <a:r>
              <a:rPr lang="en-US" dirty="0" smtClean="0"/>
              <a:t>K-feldspar</a:t>
            </a:r>
            <a:endParaRPr lang="en-US" dirty="0"/>
          </a:p>
          <a:p>
            <a:r>
              <a:rPr lang="en-US" dirty="0" smtClean="0"/>
              <a:t>Plagioclase</a:t>
            </a:r>
          </a:p>
          <a:p>
            <a:r>
              <a:rPr lang="en-US" dirty="0" smtClean="0"/>
              <a:t>Amphibole</a:t>
            </a:r>
          </a:p>
          <a:p>
            <a:pPr lvl="1"/>
            <a:r>
              <a:rPr lang="en-US" dirty="0" smtClean="0"/>
              <a:t>Magnetite</a:t>
            </a:r>
          </a:p>
          <a:p>
            <a:pPr lvl="1"/>
            <a:r>
              <a:rPr lang="en-US" dirty="0" smtClean="0"/>
              <a:t>Biotite </a:t>
            </a:r>
            <a:r>
              <a:rPr lang="en-US" dirty="0"/>
              <a:t>(minor)</a:t>
            </a:r>
          </a:p>
          <a:p>
            <a:pPr lvl="1"/>
            <a:endParaRPr lang="en-US" dirty="0"/>
          </a:p>
        </p:txBody>
      </p:sp>
      <p:sp>
        <p:nvSpPr>
          <p:cNvPr id="5" name="Text Placeholder 4"/>
          <p:cNvSpPr>
            <a:spLocks noGrp="1"/>
          </p:cNvSpPr>
          <p:nvPr>
            <p:ph type="body" sz="quarter" idx="3"/>
          </p:nvPr>
        </p:nvSpPr>
        <p:spPr>
          <a:xfrm>
            <a:off x="609600" y="4726896"/>
            <a:ext cx="4037878" cy="639762"/>
          </a:xfrm>
          <a:ln>
            <a:solidFill>
              <a:schemeClr val="tx1"/>
            </a:solidFill>
          </a:ln>
        </p:spPr>
        <p:txBody>
          <a:bodyPr>
            <a:normAutofit fontScale="77500" lnSpcReduction="20000"/>
          </a:bodyPr>
          <a:lstStyle/>
          <a:p>
            <a:pPr algn="ctr"/>
            <a:r>
              <a:rPr lang="en-US" dirty="0" smtClean="0"/>
              <a:t>Pseudomelt Pocket </a:t>
            </a:r>
          </a:p>
          <a:p>
            <a:pPr algn="ctr"/>
            <a:r>
              <a:rPr lang="en-US" dirty="0" smtClean="0"/>
              <a:t>&amp; String of Beads</a:t>
            </a:r>
            <a:endParaRPr lang="en-US" dirty="0"/>
          </a:p>
        </p:txBody>
      </p:sp>
      <p:sp>
        <p:nvSpPr>
          <p:cNvPr id="6" name="Content Placeholder 5"/>
          <p:cNvSpPr>
            <a:spLocks noGrp="1"/>
          </p:cNvSpPr>
          <p:nvPr>
            <p:ph sz="quarter" idx="4"/>
          </p:nvPr>
        </p:nvSpPr>
        <p:spPr>
          <a:xfrm>
            <a:off x="608850" y="5365750"/>
            <a:ext cx="4038600" cy="1278164"/>
          </a:xfrm>
          <a:ln>
            <a:solidFill>
              <a:schemeClr val="tx1"/>
            </a:solidFill>
          </a:ln>
        </p:spPr>
        <p:txBody>
          <a:bodyPr>
            <a:noAutofit/>
          </a:bodyPr>
          <a:lstStyle/>
          <a:p>
            <a:r>
              <a:rPr lang="en-US" i="1" dirty="0" smtClean="0"/>
              <a:t>Quartz (overgrowth)</a:t>
            </a:r>
          </a:p>
          <a:p>
            <a:r>
              <a:rPr lang="en-US" dirty="0" smtClean="0"/>
              <a:t>K-feldspar</a:t>
            </a:r>
          </a:p>
          <a:p>
            <a:r>
              <a:rPr lang="en-US" dirty="0" smtClean="0"/>
              <a:t>Plagioclase</a:t>
            </a:r>
          </a:p>
        </p:txBody>
      </p:sp>
      <p:sp>
        <p:nvSpPr>
          <p:cNvPr id="7" name="Text Placeholder 4"/>
          <p:cNvSpPr txBox="1">
            <a:spLocks/>
          </p:cNvSpPr>
          <p:nvPr/>
        </p:nvSpPr>
        <p:spPr>
          <a:xfrm>
            <a:off x="4648200" y="1228273"/>
            <a:ext cx="4038601" cy="639762"/>
          </a:xfrm>
          <a:prstGeom prst="rect">
            <a:avLst/>
          </a:prstGeom>
          <a:ln>
            <a:solidFill>
              <a:schemeClr val="tx1"/>
            </a:solidFill>
          </a:ln>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dirty="0" smtClean="0"/>
              <a:t>Residual Minerals</a:t>
            </a:r>
            <a:endParaRPr lang="en-US" dirty="0"/>
          </a:p>
        </p:txBody>
      </p:sp>
      <p:sp>
        <p:nvSpPr>
          <p:cNvPr id="8" name="Content Placeholder 5"/>
          <p:cNvSpPr txBox="1">
            <a:spLocks/>
          </p:cNvSpPr>
          <p:nvPr/>
        </p:nvSpPr>
        <p:spPr>
          <a:xfrm>
            <a:off x="4648200" y="1868035"/>
            <a:ext cx="4038601" cy="2168525"/>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dirty="0" smtClean="0"/>
              <a:t>Quartz</a:t>
            </a:r>
          </a:p>
          <a:p>
            <a:r>
              <a:rPr lang="en-US" dirty="0" smtClean="0"/>
              <a:t>Plagioclase</a:t>
            </a:r>
          </a:p>
          <a:p>
            <a:r>
              <a:rPr lang="en-US" dirty="0" smtClean="0"/>
              <a:t>Amphibole</a:t>
            </a:r>
          </a:p>
          <a:p>
            <a:r>
              <a:rPr lang="en-US" dirty="0" smtClean="0"/>
              <a:t>Magnetite</a:t>
            </a:r>
          </a:p>
          <a:p>
            <a:r>
              <a:rPr lang="en-US" dirty="0" smtClean="0"/>
              <a:t>Biotite (minor)</a:t>
            </a: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895" r="18826" b="8908"/>
          <a:stretch/>
        </p:blipFill>
        <p:spPr bwMode="auto">
          <a:xfrm>
            <a:off x="5562601" y="4114800"/>
            <a:ext cx="2514599" cy="261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989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924800" cy="914400"/>
          </a:xfrm>
        </p:spPr>
        <p:txBody>
          <a:bodyPr>
            <a:normAutofit/>
          </a:bodyPr>
          <a:lstStyle/>
          <a:p>
            <a:r>
              <a:rPr lang="en-US" sz="3600" dirty="0" smtClean="0"/>
              <a:t>Pseudomelt texture mineralogy</a:t>
            </a:r>
            <a:endParaRPr lang="en-US" sz="3600" dirty="0"/>
          </a:p>
        </p:txBody>
      </p:sp>
      <p:sp>
        <p:nvSpPr>
          <p:cNvPr id="3" name="Text Placeholder 2"/>
          <p:cNvSpPr>
            <a:spLocks noGrp="1"/>
          </p:cNvSpPr>
          <p:nvPr>
            <p:ph type="body" idx="1"/>
          </p:nvPr>
        </p:nvSpPr>
        <p:spPr>
          <a:xfrm>
            <a:off x="609600" y="1230313"/>
            <a:ext cx="4040188" cy="639762"/>
          </a:xfrm>
          <a:ln>
            <a:solidFill>
              <a:schemeClr val="tx1"/>
            </a:solidFill>
          </a:ln>
        </p:spPr>
        <p:txBody>
          <a:bodyPr>
            <a:normAutofit/>
          </a:bodyPr>
          <a:lstStyle/>
          <a:p>
            <a:pPr algn="ctr"/>
            <a:r>
              <a:rPr lang="en-US" sz="2200" dirty="0" smtClean="0"/>
              <a:t>Melt films</a:t>
            </a:r>
          </a:p>
        </p:txBody>
      </p:sp>
      <p:sp>
        <p:nvSpPr>
          <p:cNvPr id="4" name="Content Placeholder 3"/>
          <p:cNvSpPr>
            <a:spLocks noGrp="1"/>
          </p:cNvSpPr>
          <p:nvPr>
            <p:ph sz="half" idx="2"/>
          </p:nvPr>
        </p:nvSpPr>
        <p:spPr>
          <a:xfrm>
            <a:off x="608012" y="1870075"/>
            <a:ext cx="4040188" cy="2854325"/>
          </a:xfrm>
          <a:ln>
            <a:solidFill>
              <a:schemeClr val="tx1"/>
            </a:solidFill>
          </a:ln>
        </p:spPr>
        <p:txBody>
          <a:bodyPr/>
          <a:lstStyle/>
          <a:p>
            <a:r>
              <a:rPr lang="en-US" i="1" dirty="0" smtClean="0"/>
              <a:t>Quartz (overgrowth)</a:t>
            </a:r>
          </a:p>
          <a:p>
            <a:r>
              <a:rPr lang="en-US" dirty="0" smtClean="0"/>
              <a:t>K-feldspar</a:t>
            </a:r>
            <a:endParaRPr lang="en-US" dirty="0"/>
          </a:p>
          <a:p>
            <a:r>
              <a:rPr lang="en-US" dirty="0" smtClean="0"/>
              <a:t>Plagioclase</a:t>
            </a:r>
          </a:p>
          <a:p>
            <a:r>
              <a:rPr lang="en-US" dirty="0" smtClean="0"/>
              <a:t>Amphibole</a:t>
            </a:r>
          </a:p>
          <a:p>
            <a:pPr lvl="1"/>
            <a:r>
              <a:rPr lang="en-US" dirty="0" smtClean="0"/>
              <a:t>Magnetite</a:t>
            </a:r>
          </a:p>
          <a:p>
            <a:pPr lvl="1"/>
            <a:r>
              <a:rPr lang="en-US" dirty="0" smtClean="0"/>
              <a:t>Biotite </a:t>
            </a:r>
            <a:r>
              <a:rPr lang="en-US" dirty="0"/>
              <a:t>(minor)</a:t>
            </a:r>
          </a:p>
          <a:p>
            <a:pPr lvl="1"/>
            <a:endParaRPr lang="en-US" dirty="0"/>
          </a:p>
        </p:txBody>
      </p:sp>
      <p:sp>
        <p:nvSpPr>
          <p:cNvPr id="5" name="Text Placeholder 4"/>
          <p:cNvSpPr>
            <a:spLocks noGrp="1"/>
          </p:cNvSpPr>
          <p:nvPr>
            <p:ph type="body" sz="quarter" idx="3"/>
          </p:nvPr>
        </p:nvSpPr>
        <p:spPr>
          <a:xfrm>
            <a:off x="609600" y="4726896"/>
            <a:ext cx="4037878" cy="639762"/>
          </a:xfrm>
          <a:ln>
            <a:solidFill>
              <a:schemeClr val="tx1"/>
            </a:solidFill>
          </a:ln>
        </p:spPr>
        <p:txBody>
          <a:bodyPr>
            <a:normAutofit fontScale="77500" lnSpcReduction="20000"/>
          </a:bodyPr>
          <a:lstStyle/>
          <a:p>
            <a:pPr algn="ctr"/>
            <a:r>
              <a:rPr lang="en-US" dirty="0" smtClean="0"/>
              <a:t>Pseudomelt Pocket </a:t>
            </a:r>
          </a:p>
          <a:p>
            <a:pPr algn="ctr"/>
            <a:r>
              <a:rPr lang="en-US" dirty="0" smtClean="0"/>
              <a:t>&amp; String of Beads</a:t>
            </a:r>
            <a:endParaRPr lang="en-US" dirty="0"/>
          </a:p>
        </p:txBody>
      </p:sp>
      <p:sp>
        <p:nvSpPr>
          <p:cNvPr id="6" name="Content Placeholder 5"/>
          <p:cNvSpPr>
            <a:spLocks noGrp="1"/>
          </p:cNvSpPr>
          <p:nvPr>
            <p:ph sz="quarter" idx="4"/>
          </p:nvPr>
        </p:nvSpPr>
        <p:spPr>
          <a:xfrm>
            <a:off x="608850" y="5365750"/>
            <a:ext cx="4038600" cy="1278164"/>
          </a:xfrm>
          <a:ln>
            <a:solidFill>
              <a:schemeClr val="tx1"/>
            </a:solidFill>
          </a:ln>
        </p:spPr>
        <p:txBody>
          <a:bodyPr>
            <a:noAutofit/>
          </a:bodyPr>
          <a:lstStyle/>
          <a:p>
            <a:r>
              <a:rPr lang="en-US" i="1" dirty="0" smtClean="0"/>
              <a:t>Quartz (overgrowth)</a:t>
            </a:r>
          </a:p>
          <a:p>
            <a:r>
              <a:rPr lang="en-US" dirty="0" smtClean="0"/>
              <a:t>K-feldspar</a:t>
            </a:r>
          </a:p>
          <a:p>
            <a:r>
              <a:rPr lang="en-US" dirty="0" smtClean="0"/>
              <a:t>Plagioclase</a:t>
            </a:r>
          </a:p>
        </p:txBody>
      </p:sp>
      <p:sp>
        <p:nvSpPr>
          <p:cNvPr id="7" name="Text Placeholder 4"/>
          <p:cNvSpPr txBox="1">
            <a:spLocks/>
          </p:cNvSpPr>
          <p:nvPr/>
        </p:nvSpPr>
        <p:spPr>
          <a:xfrm>
            <a:off x="4648200" y="1228273"/>
            <a:ext cx="4038601" cy="639762"/>
          </a:xfrm>
          <a:prstGeom prst="rect">
            <a:avLst/>
          </a:prstGeom>
          <a:ln>
            <a:solidFill>
              <a:schemeClr val="tx1"/>
            </a:solidFill>
          </a:ln>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dirty="0" smtClean="0"/>
              <a:t>Residual Minerals</a:t>
            </a:r>
            <a:endParaRPr lang="en-US" dirty="0"/>
          </a:p>
        </p:txBody>
      </p:sp>
      <p:sp>
        <p:nvSpPr>
          <p:cNvPr id="8" name="Content Placeholder 5"/>
          <p:cNvSpPr txBox="1">
            <a:spLocks/>
          </p:cNvSpPr>
          <p:nvPr/>
        </p:nvSpPr>
        <p:spPr>
          <a:xfrm>
            <a:off x="4648200" y="1868035"/>
            <a:ext cx="4038601" cy="2168525"/>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dirty="0" smtClean="0"/>
              <a:t>Quartz</a:t>
            </a:r>
          </a:p>
          <a:p>
            <a:r>
              <a:rPr lang="en-US" dirty="0" smtClean="0"/>
              <a:t>Plagioclase</a:t>
            </a:r>
          </a:p>
          <a:p>
            <a:r>
              <a:rPr lang="en-US" dirty="0" smtClean="0"/>
              <a:t>Amphibole</a:t>
            </a:r>
          </a:p>
          <a:p>
            <a:r>
              <a:rPr lang="en-US" dirty="0" smtClean="0"/>
              <a:t>Magnetite</a:t>
            </a:r>
          </a:p>
          <a:p>
            <a:r>
              <a:rPr lang="en-US" dirty="0" smtClean="0"/>
              <a:t>Biotite (minor)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650" y="4191000"/>
            <a:ext cx="2495550" cy="2445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14487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362" y="372568"/>
            <a:ext cx="7024744" cy="696455"/>
          </a:xfrm>
        </p:spPr>
        <p:txBody>
          <a:bodyPr>
            <a:normAutofit fontScale="90000"/>
          </a:bodyPr>
          <a:lstStyle/>
          <a:p>
            <a:r>
              <a:rPr lang="en-US" dirty="0" smtClean="0"/>
              <a:t>111-2 pseudomelt pocket </a:t>
            </a:r>
            <a:endParaRPr lang="en-US" dirty="0"/>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2590800" y="1926048"/>
            <a:ext cx="6248400" cy="49319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605" t="9258" r="18543" b="19612"/>
          <a:stretch/>
        </p:blipFill>
        <p:spPr bwMode="auto">
          <a:xfrm>
            <a:off x="232011" y="1135013"/>
            <a:ext cx="4071582" cy="347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114800" y="4267200"/>
            <a:ext cx="457200" cy="369332"/>
          </a:xfrm>
          <a:prstGeom prst="rect">
            <a:avLst/>
          </a:prstGeom>
          <a:noFill/>
        </p:spPr>
        <p:txBody>
          <a:bodyPr wrap="square" rtlCol="0">
            <a:spAutoFit/>
          </a:bodyPr>
          <a:lstStyle/>
          <a:p>
            <a:r>
              <a:rPr lang="en-US" dirty="0" smtClean="0"/>
              <a:t>Or</a:t>
            </a:r>
            <a:endParaRPr lang="en-US" dirty="0"/>
          </a:p>
        </p:txBody>
      </p:sp>
      <p:grpSp>
        <p:nvGrpSpPr>
          <p:cNvPr id="9" name="Group 8"/>
          <p:cNvGrpSpPr/>
          <p:nvPr/>
        </p:nvGrpSpPr>
        <p:grpSpPr>
          <a:xfrm>
            <a:off x="914400" y="1127077"/>
            <a:ext cx="4913195" cy="3525658"/>
            <a:chOff x="878005" y="1127943"/>
            <a:chExt cx="4913195" cy="3525658"/>
          </a:xfrm>
        </p:grpSpPr>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4541" t="9258" r="18545" b="19612"/>
            <a:stretch/>
          </p:blipFill>
          <p:spPr bwMode="auto">
            <a:xfrm>
              <a:off x="878005" y="1135012"/>
              <a:ext cx="4148919" cy="347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4806" t="9131" r="18092" b="18855"/>
            <a:stretch/>
          </p:blipFill>
          <p:spPr bwMode="auto">
            <a:xfrm>
              <a:off x="1290851" y="1127943"/>
              <a:ext cx="4162568" cy="3521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25895" t="9257" r="18501" b="18890"/>
            <a:stretch/>
          </p:blipFill>
          <p:spPr bwMode="auto">
            <a:xfrm>
              <a:off x="1737814" y="1140414"/>
              <a:ext cx="4053386" cy="351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6"/>
          <p:cNvSpPr txBox="1"/>
          <p:nvPr/>
        </p:nvSpPr>
        <p:spPr>
          <a:xfrm>
            <a:off x="2362199" y="1127076"/>
            <a:ext cx="626659" cy="369332"/>
          </a:xfrm>
          <a:prstGeom prst="rect">
            <a:avLst/>
          </a:prstGeom>
          <a:noFill/>
        </p:spPr>
        <p:txBody>
          <a:bodyPr wrap="square" rtlCol="0">
            <a:spAutoFit/>
          </a:bodyPr>
          <a:lstStyle/>
          <a:p>
            <a:r>
              <a:rPr lang="en-US" dirty="0" smtClean="0"/>
              <a:t>An</a:t>
            </a:r>
          </a:p>
        </p:txBody>
      </p:sp>
      <p:sp>
        <p:nvSpPr>
          <p:cNvPr id="8" name="TextBox 7"/>
          <p:cNvSpPr txBox="1"/>
          <p:nvPr/>
        </p:nvSpPr>
        <p:spPr>
          <a:xfrm>
            <a:off x="258169" y="4580705"/>
            <a:ext cx="656231" cy="369332"/>
          </a:xfrm>
          <a:prstGeom prst="rect">
            <a:avLst/>
          </a:prstGeom>
          <a:noFill/>
        </p:spPr>
        <p:txBody>
          <a:bodyPr wrap="square" rtlCol="0">
            <a:spAutoFit/>
          </a:bodyPr>
          <a:lstStyle/>
          <a:p>
            <a:r>
              <a:rPr lang="en-US" dirty="0" smtClean="0"/>
              <a:t>Ab</a:t>
            </a:r>
            <a:endParaRPr lang="en-US" dirty="0"/>
          </a:p>
        </p:txBody>
      </p:sp>
      <p:sp>
        <p:nvSpPr>
          <p:cNvPr id="16" name="TextBox 15"/>
          <p:cNvSpPr txBox="1"/>
          <p:nvPr/>
        </p:nvSpPr>
        <p:spPr>
          <a:xfrm>
            <a:off x="5370395" y="4580705"/>
            <a:ext cx="457200" cy="369332"/>
          </a:xfrm>
          <a:prstGeom prst="rect">
            <a:avLst/>
          </a:prstGeom>
          <a:noFill/>
        </p:spPr>
        <p:txBody>
          <a:bodyPr wrap="square" rtlCol="0">
            <a:spAutoFit/>
          </a:bodyPr>
          <a:lstStyle/>
          <a:p>
            <a:r>
              <a:rPr lang="en-US" dirty="0" smtClean="0"/>
              <a:t>Or</a:t>
            </a:r>
            <a:endParaRPr lang="en-US" dirty="0"/>
          </a:p>
        </p:txBody>
      </p:sp>
      <p:grpSp>
        <p:nvGrpSpPr>
          <p:cNvPr id="13" name="Group 6"/>
          <p:cNvGrpSpPr>
            <a:grpSpLocks noChangeAspect="1"/>
          </p:cNvGrpSpPr>
          <p:nvPr/>
        </p:nvGrpSpPr>
        <p:grpSpPr>
          <a:xfrm rot="17524804">
            <a:off x="2805454" y="1673200"/>
            <a:ext cx="3208231" cy="2071735"/>
            <a:chOff x="-2321552" y="7508369"/>
            <a:chExt cx="4343400" cy="2804779"/>
          </a:xfrm>
        </p:grpSpPr>
        <p:pic>
          <p:nvPicPr>
            <p:cNvPr id="1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21552" y="7508369"/>
              <a:ext cx="4343400" cy="2804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Arrow Connector 14"/>
            <p:cNvCxnSpPr/>
            <p:nvPr/>
          </p:nvCxnSpPr>
          <p:spPr>
            <a:xfrm flipH="1" flipV="1">
              <a:off x="-137994" y="9499418"/>
              <a:ext cx="10668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rot="18055556">
            <a:off x="527262" y="3791344"/>
            <a:ext cx="990600" cy="369332"/>
          </a:xfrm>
          <a:prstGeom prst="rect">
            <a:avLst/>
          </a:prstGeom>
          <a:noFill/>
        </p:spPr>
        <p:txBody>
          <a:bodyPr wrap="square" rtlCol="0">
            <a:spAutoFit/>
          </a:bodyPr>
          <a:lstStyle/>
          <a:p>
            <a:r>
              <a:rPr lang="en-US" dirty="0" smtClean="0"/>
              <a:t>Residual</a:t>
            </a:r>
            <a:endParaRPr lang="en-US" dirty="0"/>
          </a:p>
        </p:txBody>
      </p:sp>
      <p:sp>
        <p:nvSpPr>
          <p:cNvPr id="17" name="TextBox 16"/>
          <p:cNvSpPr txBox="1"/>
          <p:nvPr/>
        </p:nvSpPr>
        <p:spPr>
          <a:xfrm rot="18055556">
            <a:off x="1941464" y="3771264"/>
            <a:ext cx="1317563" cy="369332"/>
          </a:xfrm>
          <a:prstGeom prst="rect">
            <a:avLst/>
          </a:prstGeom>
          <a:noFill/>
        </p:spPr>
        <p:txBody>
          <a:bodyPr wrap="square" rtlCol="0">
            <a:spAutoFit/>
          </a:bodyPr>
          <a:lstStyle/>
          <a:p>
            <a:r>
              <a:rPr lang="en-US" dirty="0" smtClean="0"/>
              <a:t>Pseudomelt </a:t>
            </a:r>
            <a:endParaRPr lang="en-US" dirty="0"/>
          </a:p>
        </p:txBody>
      </p:sp>
    </p:spTree>
    <p:extLst>
      <p:ext uri="{BB962C8B-B14F-4D97-AF65-F5344CB8AC3E}">
        <p14:creationId xmlns:p14="http://schemas.microsoft.com/office/powerpoint/2010/main" val="342598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8" grpId="0"/>
      <p:bldP spid="16" grpId="0"/>
      <p:bldP spid="3"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163773"/>
            <a:ext cx="4114800" cy="457200"/>
          </a:xfrm>
        </p:spPr>
        <p:txBody>
          <a:bodyPr>
            <a:normAutofit fontScale="90000"/>
          </a:bodyPr>
          <a:lstStyle/>
          <a:p>
            <a:r>
              <a:rPr lang="en-US" dirty="0" smtClean="0"/>
              <a:t>111-4a melt film </a:t>
            </a:r>
            <a:endParaRPr lang="en-US" dirty="0"/>
          </a:p>
        </p:txBody>
      </p:sp>
      <p:pic>
        <p:nvPicPr>
          <p:cNvPr id="6148" name="Picture 4" descr="C:\Users\MB\Google Drive\Research\GSA Talk\111-4a-mf-2_data.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5" t="2613" b="27099"/>
          <a:stretch/>
        </p:blipFill>
        <p:spPr bwMode="auto">
          <a:xfrm>
            <a:off x="1174962" y="998411"/>
            <a:ext cx="7435638" cy="53261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343400" y="3377608"/>
            <a:ext cx="457200" cy="369332"/>
          </a:xfrm>
          <a:prstGeom prst="rect">
            <a:avLst/>
          </a:prstGeom>
          <a:noFill/>
        </p:spPr>
        <p:txBody>
          <a:bodyPr wrap="square" rtlCol="0">
            <a:spAutoFit/>
          </a:bodyPr>
          <a:lstStyle/>
          <a:p>
            <a:r>
              <a:rPr lang="en-US" dirty="0" smtClean="0"/>
              <a:t>Or</a:t>
            </a:r>
            <a:endParaRPr lang="en-US" dirty="0"/>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592" t="9234" r="17746" b="17894"/>
          <a:stretch/>
        </p:blipFill>
        <p:spPr bwMode="auto">
          <a:xfrm>
            <a:off x="478221" y="475593"/>
            <a:ext cx="4130566" cy="35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5123" t="8429" r="18215" b="18056"/>
          <a:stretch/>
        </p:blipFill>
        <p:spPr bwMode="auto">
          <a:xfrm>
            <a:off x="1211317" y="430415"/>
            <a:ext cx="4130565" cy="359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18055556">
            <a:off x="679662" y="3165978"/>
            <a:ext cx="990600" cy="369332"/>
          </a:xfrm>
          <a:prstGeom prst="rect">
            <a:avLst/>
          </a:prstGeom>
          <a:noFill/>
        </p:spPr>
        <p:txBody>
          <a:bodyPr wrap="square" rtlCol="0">
            <a:spAutoFit/>
          </a:bodyPr>
          <a:lstStyle/>
          <a:p>
            <a:r>
              <a:rPr lang="en-US" dirty="0" smtClean="0"/>
              <a:t>Residual</a:t>
            </a:r>
            <a:endParaRPr lang="en-US" dirty="0"/>
          </a:p>
        </p:txBody>
      </p:sp>
      <p:grpSp>
        <p:nvGrpSpPr>
          <p:cNvPr id="7" name="Group 6"/>
          <p:cNvGrpSpPr/>
          <p:nvPr/>
        </p:nvGrpSpPr>
        <p:grpSpPr>
          <a:xfrm>
            <a:off x="6400800" y="1002268"/>
            <a:ext cx="1405220" cy="369332"/>
            <a:chOff x="3422650" y="6111766"/>
            <a:chExt cx="1405220" cy="369332"/>
          </a:xfrm>
        </p:grpSpPr>
        <p:cxnSp>
          <p:nvCxnSpPr>
            <p:cNvPr id="4" name="Straight Connector 3"/>
            <p:cNvCxnSpPr/>
            <p:nvPr/>
          </p:nvCxnSpPr>
          <p:spPr>
            <a:xfrm>
              <a:off x="3422650" y="6429401"/>
              <a:ext cx="1405220" cy="0"/>
            </a:xfrm>
            <a:prstGeom prst="line">
              <a:avLst/>
            </a:prstGeom>
            <a:ln>
              <a:solidFill>
                <a:srgbClr val="FFFF00"/>
              </a:solidFill>
            </a:ln>
          </p:spPr>
          <p:style>
            <a:lnRef idx="3">
              <a:schemeClr val="accent2"/>
            </a:lnRef>
            <a:fillRef idx="0">
              <a:schemeClr val="accent2"/>
            </a:fillRef>
            <a:effectRef idx="2">
              <a:schemeClr val="accent2"/>
            </a:effectRef>
            <a:fontRef idx="minor">
              <a:schemeClr val="tx1"/>
            </a:fontRef>
          </p:style>
        </p:cxnSp>
        <p:sp>
          <p:nvSpPr>
            <p:cNvPr id="5" name="TextBox 4"/>
            <p:cNvSpPr txBox="1"/>
            <p:nvPr/>
          </p:nvSpPr>
          <p:spPr>
            <a:xfrm>
              <a:off x="3668060" y="6111766"/>
              <a:ext cx="914400" cy="369332"/>
            </a:xfrm>
            <a:prstGeom prst="rect">
              <a:avLst/>
            </a:prstGeom>
            <a:noFill/>
          </p:spPr>
          <p:txBody>
            <a:bodyPr wrap="square" rtlCol="0">
              <a:spAutoFit/>
            </a:bodyPr>
            <a:lstStyle/>
            <a:p>
              <a:r>
                <a:rPr lang="en-US" dirty="0" smtClean="0">
                  <a:solidFill>
                    <a:srgbClr val="FFFF00"/>
                  </a:solidFill>
                </a:rPr>
                <a:t>500 um</a:t>
              </a:r>
              <a:endParaRPr lang="en-US" dirty="0">
                <a:solidFill>
                  <a:srgbClr val="FFFF00"/>
                </a:solidFill>
              </a:endParaRPr>
            </a:p>
          </p:txBody>
        </p:sp>
      </p:grpSp>
      <p:sp>
        <p:nvSpPr>
          <p:cNvPr id="11" name="TextBox 10"/>
          <p:cNvSpPr txBox="1"/>
          <p:nvPr/>
        </p:nvSpPr>
        <p:spPr>
          <a:xfrm rot="18055556">
            <a:off x="1477596" y="3159662"/>
            <a:ext cx="1156279" cy="369332"/>
          </a:xfrm>
          <a:prstGeom prst="rect">
            <a:avLst/>
          </a:prstGeom>
          <a:noFill/>
        </p:spPr>
        <p:txBody>
          <a:bodyPr wrap="square" rtlCol="0">
            <a:spAutoFit/>
          </a:bodyPr>
          <a:lstStyle/>
          <a:p>
            <a:r>
              <a:rPr lang="en-US" dirty="0" smtClean="0"/>
              <a:t>Melt film</a:t>
            </a:r>
            <a:endParaRPr lang="en-US" dirty="0"/>
          </a:p>
        </p:txBody>
      </p:sp>
      <p:sp>
        <p:nvSpPr>
          <p:cNvPr id="8" name="TextBox 7"/>
          <p:cNvSpPr txBox="1"/>
          <p:nvPr/>
        </p:nvSpPr>
        <p:spPr>
          <a:xfrm>
            <a:off x="2667000" y="475593"/>
            <a:ext cx="609600" cy="369332"/>
          </a:xfrm>
          <a:prstGeom prst="rect">
            <a:avLst/>
          </a:prstGeom>
          <a:noFill/>
        </p:spPr>
        <p:txBody>
          <a:bodyPr wrap="square" rtlCol="0">
            <a:spAutoFit/>
          </a:bodyPr>
          <a:lstStyle/>
          <a:p>
            <a:r>
              <a:rPr lang="en-US" dirty="0" smtClean="0"/>
              <a:t>An</a:t>
            </a:r>
            <a:endParaRPr lang="en-US" dirty="0"/>
          </a:p>
        </p:txBody>
      </p:sp>
      <p:sp>
        <p:nvSpPr>
          <p:cNvPr id="9" name="TextBox 8"/>
          <p:cNvSpPr txBox="1"/>
          <p:nvPr/>
        </p:nvSpPr>
        <p:spPr>
          <a:xfrm>
            <a:off x="304800" y="3935181"/>
            <a:ext cx="457200" cy="369332"/>
          </a:xfrm>
          <a:prstGeom prst="rect">
            <a:avLst/>
          </a:prstGeom>
          <a:noFill/>
        </p:spPr>
        <p:txBody>
          <a:bodyPr wrap="square" rtlCol="0">
            <a:spAutoFit/>
          </a:bodyPr>
          <a:lstStyle/>
          <a:p>
            <a:r>
              <a:rPr lang="en-US" dirty="0" smtClean="0"/>
              <a:t>Ab</a:t>
            </a:r>
            <a:endParaRPr lang="en-US" dirty="0"/>
          </a:p>
        </p:txBody>
      </p:sp>
      <p:sp>
        <p:nvSpPr>
          <p:cNvPr id="15" name="TextBox 14"/>
          <p:cNvSpPr txBox="1"/>
          <p:nvPr/>
        </p:nvSpPr>
        <p:spPr>
          <a:xfrm>
            <a:off x="5126930" y="3935181"/>
            <a:ext cx="457200" cy="369332"/>
          </a:xfrm>
          <a:prstGeom prst="rect">
            <a:avLst/>
          </a:prstGeom>
          <a:noFill/>
        </p:spPr>
        <p:txBody>
          <a:bodyPr wrap="square" rtlCol="0">
            <a:spAutoFit/>
          </a:bodyPr>
          <a:lstStyle/>
          <a:p>
            <a:r>
              <a:rPr lang="en-US" dirty="0" smtClean="0">
                <a:solidFill>
                  <a:schemeClr val="bg1"/>
                </a:solidFill>
              </a:rPr>
              <a:t>Or</a:t>
            </a:r>
            <a:endParaRPr lang="en-US" dirty="0">
              <a:solidFill>
                <a:schemeClr val="bg1"/>
              </a:solidFill>
            </a:endParaRPr>
          </a:p>
        </p:txBody>
      </p:sp>
    </p:spTree>
    <p:extLst>
      <p:ext uri="{BB962C8B-B14F-4D97-AF65-F5344CB8AC3E}">
        <p14:creationId xmlns:p14="http://schemas.microsoft.com/office/powerpoint/2010/main" val="155521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6147"/>
                                        </p:tgtEl>
                                        <p:attrNameLst>
                                          <p:attrName>style.visibility</p:attrName>
                                        </p:attrNameLst>
                                      </p:cBhvr>
                                      <p:to>
                                        <p:strVal val="visible"/>
                                      </p:to>
                                    </p:set>
                                    <p:animEffect transition="in" filter="fade">
                                      <p:cBhvr>
                                        <p:cTn id="27" dur="500"/>
                                        <p:tgtEl>
                                          <p:spTgt spid="61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11" grpId="0"/>
      <p:bldP spid="8" grpId="0"/>
      <p:bldP spid="9"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953000" y="5943600"/>
            <a:ext cx="525438" cy="369332"/>
          </a:xfrm>
          <a:prstGeom prst="rect">
            <a:avLst/>
          </a:prstGeom>
          <a:solidFill>
            <a:srgbClr val="FFFFFF">
              <a:alpha val="50196"/>
            </a:srgbClr>
          </a:solidFill>
          <a:ln>
            <a:solidFill>
              <a:schemeClr val="tx1"/>
            </a:solidFill>
          </a:ln>
        </p:spPr>
        <p:txBody>
          <a:bodyPr wrap="square" rtlCol="0">
            <a:spAutoFit/>
          </a:bodyPr>
          <a:lstStyle/>
          <a:p>
            <a:r>
              <a:rPr lang="en-US" dirty="0" smtClean="0"/>
              <a:t>Or</a:t>
            </a:r>
            <a:endParaRPr lang="en-US" dirty="0"/>
          </a:p>
        </p:txBody>
      </p:sp>
      <p:sp>
        <p:nvSpPr>
          <p:cNvPr id="2" name="Title 1"/>
          <p:cNvSpPr>
            <a:spLocks noGrp="1"/>
          </p:cNvSpPr>
          <p:nvPr>
            <p:ph type="title"/>
          </p:nvPr>
        </p:nvSpPr>
        <p:spPr>
          <a:xfrm>
            <a:off x="457200" y="579438"/>
            <a:ext cx="8229600" cy="563562"/>
          </a:xfrm>
        </p:spPr>
        <p:txBody>
          <a:bodyPr>
            <a:normAutofit fontScale="90000"/>
          </a:bodyPr>
          <a:lstStyle/>
          <a:p>
            <a:r>
              <a:rPr lang="en-US" dirty="0" smtClean="0"/>
              <a:t>925-1 Pseudomelt Pocket 3</a:t>
            </a:r>
            <a:endParaRPr lang="en-US" dirty="0"/>
          </a:p>
        </p:txBody>
      </p:sp>
      <p:pic>
        <p:nvPicPr>
          <p:cNvPr id="4098" name="Picture 2" descr="C:\Users\MB\Google Drive\Research\GSA Talk\925-1_lpp-3_data2.tif"/>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34661" y="1169988"/>
            <a:ext cx="7880739" cy="518687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2194" t="8540" b="17212"/>
          <a:stretch/>
        </p:blipFill>
        <p:spPr bwMode="auto">
          <a:xfrm>
            <a:off x="585714" y="3227696"/>
            <a:ext cx="3954771" cy="3630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5493" t="7792" r="19091" b="17961"/>
          <a:stretch/>
        </p:blipFill>
        <p:spPr bwMode="auto">
          <a:xfrm>
            <a:off x="1350658" y="3192449"/>
            <a:ext cx="4039737" cy="3630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25849" t="9263" r="19109" b="18166"/>
          <a:stretch/>
        </p:blipFill>
        <p:spPr bwMode="auto">
          <a:xfrm>
            <a:off x="2151337" y="3261875"/>
            <a:ext cx="4012443" cy="354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31232" y="2940599"/>
            <a:ext cx="525438" cy="369332"/>
          </a:xfrm>
          <a:prstGeom prst="rect">
            <a:avLst/>
          </a:prstGeom>
          <a:noFill/>
          <a:ln>
            <a:noFill/>
          </a:ln>
        </p:spPr>
        <p:txBody>
          <a:bodyPr wrap="square" rtlCol="0">
            <a:spAutoFit/>
          </a:bodyPr>
          <a:lstStyle/>
          <a:p>
            <a:r>
              <a:rPr lang="en-US" dirty="0" smtClean="0"/>
              <a:t>An</a:t>
            </a:r>
            <a:endParaRPr lang="en-US" dirty="0"/>
          </a:p>
        </p:txBody>
      </p:sp>
      <p:sp>
        <p:nvSpPr>
          <p:cNvPr id="18" name="TextBox 17"/>
          <p:cNvSpPr txBox="1"/>
          <p:nvPr/>
        </p:nvSpPr>
        <p:spPr>
          <a:xfrm>
            <a:off x="152400" y="6412468"/>
            <a:ext cx="525438" cy="369332"/>
          </a:xfrm>
          <a:prstGeom prst="rect">
            <a:avLst/>
          </a:prstGeom>
          <a:noFill/>
          <a:ln>
            <a:noFill/>
          </a:ln>
        </p:spPr>
        <p:txBody>
          <a:bodyPr wrap="square" rtlCol="0">
            <a:spAutoFit/>
          </a:bodyPr>
          <a:lstStyle/>
          <a:p>
            <a:r>
              <a:rPr lang="en-US" dirty="0" smtClean="0"/>
              <a:t>Ab</a:t>
            </a:r>
            <a:endParaRPr lang="en-US" dirty="0"/>
          </a:p>
        </p:txBody>
      </p:sp>
      <p:sp>
        <p:nvSpPr>
          <p:cNvPr id="8" name="TextBox 7"/>
          <p:cNvSpPr txBox="1"/>
          <p:nvPr/>
        </p:nvSpPr>
        <p:spPr>
          <a:xfrm>
            <a:off x="2476015" y="3427096"/>
            <a:ext cx="344603" cy="369332"/>
          </a:xfrm>
          <a:prstGeom prst="rect">
            <a:avLst/>
          </a:prstGeom>
          <a:noFill/>
        </p:spPr>
        <p:txBody>
          <a:bodyPr wrap="square" rtlCol="0">
            <a:spAutoFit/>
          </a:bodyPr>
          <a:lstStyle/>
          <a:p>
            <a:r>
              <a:rPr lang="en-US" dirty="0" smtClean="0"/>
              <a:t>1</a:t>
            </a:r>
            <a:endParaRPr lang="en-US" dirty="0"/>
          </a:p>
        </p:txBody>
      </p:sp>
      <p:sp>
        <p:nvSpPr>
          <p:cNvPr id="22" name="TextBox 21"/>
          <p:cNvSpPr txBox="1"/>
          <p:nvPr/>
        </p:nvSpPr>
        <p:spPr>
          <a:xfrm>
            <a:off x="4114800" y="1752600"/>
            <a:ext cx="344603" cy="369332"/>
          </a:xfrm>
          <a:prstGeom prst="rect">
            <a:avLst/>
          </a:prstGeom>
          <a:noFill/>
        </p:spPr>
        <p:txBody>
          <a:bodyPr wrap="square" rtlCol="0">
            <a:spAutoFit/>
          </a:bodyPr>
          <a:lstStyle/>
          <a:p>
            <a:r>
              <a:rPr lang="en-US" dirty="0" smtClean="0"/>
              <a:t>1</a:t>
            </a:r>
            <a:endParaRPr lang="en-US" dirty="0"/>
          </a:p>
        </p:txBody>
      </p:sp>
      <p:sp>
        <p:nvSpPr>
          <p:cNvPr id="23" name="TextBox 22"/>
          <p:cNvSpPr txBox="1"/>
          <p:nvPr/>
        </p:nvSpPr>
        <p:spPr>
          <a:xfrm>
            <a:off x="3221649" y="3444331"/>
            <a:ext cx="344603" cy="369332"/>
          </a:xfrm>
          <a:prstGeom prst="rect">
            <a:avLst/>
          </a:prstGeom>
          <a:noFill/>
        </p:spPr>
        <p:txBody>
          <a:bodyPr wrap="square" rtlCol="0">
            <a:spAutoFit/>
          </a:bodyPr>
          <a:lstStyle/>
          <a:p>
            <a:r>
              <a:rPr lang="en-US" dirty="0" smtClean="0"/>
              <a:t>2</a:t>
            </a:r>
            <a:endParaRPr lang="en-US" dirty="0"/>
          </a:p>
        </p:txBody>
      </p:sp>
      <p:sp>
        <p:nvSpPr>
          <p:cNvPr id="24" name="TextBox 23"/>
          <p:cNvSpPr txBox="1"/>
          <p:nvPr/>
        </p:nvSpPr>
        <p:spPr>
          <a:xfrm>
            <a:off x="5851765" y="5181600"/>
            <a:ext cx="344603" cy="369332"/>
          </a:xfrm>
          <a:prstGeom prst="rect">
            <a:avLst/>
          </a:prstGeom>
          <a:noFill/>
        </p:spPr>
        <p:txBody>
          <a:bodyPr wrap="square" rtlCol="0">
            <a:spAutoFit/>
          </a:bodyPr>
          <a:lstStyle/>
          <a:p>
            <a:r>
              <a:rPr lang="en-US" dirty="0" smtClean="0"/>
              <a:t>2</a:t>
            </a:r>
            <a:endParaRPr lang="en-US" dirty="0"/>
          </a:p>
        </p:txBody>
      </p:sp>
      <p:sp>
        <p:nvSpPr>
          <p:cNvPr id="25" name="TextBox 24"/>
          <p:cNvSpPr txBox="1"/>
          <p:nvPr/>
        </p:nvSpPr>
        <p:spPr>
          <a:xfrm>
            <a:off x="6224089" y="6402232"/>
            <a:ext cx="525438" cy="369332"/>
          </a:xfrm>
          <a:prstGeom prst="rect">
            <a:avLst/>
          </a:prstGeom>
          <a:noFill/>
          <a:ln>
            <a:noFill/>
          </a:ln>
        </p:spPr>
        <p:txBody>
          <a:bodyPr wrap="square" rtlCol="0">
            <a:spAutoFit/>
          </a:bodyPr>
          <a:lstStyle/>
          <a:p>
            <a:r>
              <a:rPr lang="en-US" dirty="0" smtClean="0"/>
              <a:t>Or</a:t>
            </a:r>
            <a:endParaRPr lang="en-US" dirty="0"/>
          </a:p>
        </p:txBody>
      </p:sp>
      <p:sp>
        <p:nvSpPr>
          <p:cNvPr id="15" name="TextBox 14"/>
          <p:cNvSpPr txBox="1"/>
          <p:nvPr/>
        </p:nvSpPr>
        <p:spPr>
          <a:xfrm rot="18055556">
            <a:off x="855358" y="5943599"/>
            <a:ext cx="990600" cy="369332"/>
          </a:xfrm>
          <a:prstGeom prst="rect">
            <a:avLst/>
          </a:prstGeom>
          <a:noFill/>
        </p:spPr>
        <p:txBody>
          <a:bodyPr wrap="square" rtlCol="0">
            <a:spAutoFit/>
          </a:bodyPr>
          <a:lstStyle/>
          <a:p>
            <a:r>
              <a:rPr lang="en-US" dirty="0" smtClean="0"/>
              <a:t>Residual</a:t>
            </a:r>
            <a:endParaRPr lang="en-US" dirty="0"/>
          </a:p>
        </p:txBody>
      </p:sp>
      <p:sp>
        <p:nvSpPr>
          <p:cNvPr id="16" name="TextBox 15"/>
          <p:cNvSpPr txBox="1"/>
          <p:nvPr/>
        </p:nvSpPr>
        <p:spPr>
          <a:xfrm rot="18055556">
            <a:off x="1492555" y="5841629"/>
            <a:ext cx="1317563" cy="369332"/>
          </a:xfrm>
          <a:prstGeom prst="rect">
            <a:avLst/>
          </a:prstGeom>
          <a:noFill/>
        </p:spPr>
        <p:txBody>
          <a:bodyPr wrap="square" rtlCol="0">
            <a:spAutoFit/>
          </a:bodyPr>
          <a:lstStyle/>
          <a:p>
            <a:r>
              <a:rPr lang="en-US" dirty="0" smtClean="0"/>
              <a:t>Pseudomelt </a:t>
            </a:r>
            <a:endParaRPr lang="en-US" dirty="0"/>
          </a:p>
        </p:txBody>
      </p:sp>
    </p:spTree>
    <p:extLst>
      <p:ext uri="{BB962C8B-B14F-4D97-AF65-F5344CB8AC3E}">
        <p14:creationId xmlns:p14="http://schemas.microsoft.com/office/powerpoint/2010/main" val="164278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500"/>
                                        <p:tgtEl>
                                          <p:spTgt spid="41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4"/>
                                        </p:tgtEl>
                                        <p:attrNameLst>
                                          <p:attrName>style.visibility</p:attrName>
                                        </p:attrNameLst>
                                      </p:cBhvr>
                                      <p:to>
                                        <p:strVal val="visible"/>
                                      </p:to>
                                    </p:set>
                                    <p:animEffect transition="in" filter="fade">
                                      <p:cBhvr>
                                        <p:cTn id="27" dur="500"/>
                                        <p:tgtEl>
                                          <p:spTgt spid="4104"/>
                                        </p:tgtEl>
                                      </p:cBhvr>
                                    </p:animEffect>
                                  </p:childTnLst>
                                </p:cTn>
                              </p:par>
                              <p:par>
                                <p:cTn id="28" presetID="10" presetClass="entr" presetSubtype="0" fill="hold" nodeType="withEffect">
                                  <p:stCondLst>
                                    <p:cond delay="0"/>
                                  </p:stCondLst>
                                  <p:childTnLst>
                                    <p:set>
                                      <p:cBhvr>
                                        <p:cTn id="29" dur="1" fill="hold">
                                          <p:stCondLst>
                                            <p:cond delay="0"/>
                                          </p:stCondLst>
                                        </p:cTn>
                                        <p:tgtEl>
                                          <p:spTgt spid="4102"/>
                                        </p:tgtEl>
                                        <p:attrNameLst>
                                          <p:attrName>style.visibility</p:attrName>
                                        </p:attrNameLst>
                                      </p:cBhvr>
                                      <p:to>
                                        <p:strVal val="visible"/>
                                      </p:to>
                                    </p:set>
                                    <p:animEffect transition="in" filter="fade">
                                      <p:cBhvr>
                                        <p:cTn id="30" dur="500"/>
                                        <p:tgtEl>
                                          <p:spTgt spid="410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P spid="18" grpId="0"/>
      <p:bldP spid="8" grpId="0"/>
      <p:bldP spid="22" grpId="0"/>
      <p:bldP spid="23" grpId="0"/>
      <p:bldP spid="24" grpId="0"/>
      <p:bldP spid="25"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dirty="0" smtClean="0"/>
              <a:t>Plagioclase Chemistry</a:t>
            </a:r>
            <a:endParaRPr lang="en-US" dirty="0"/>
          </a:p>
        </p:txBody>
      </p:sp>
      <p:grpSp>
        <p:nvGrpSpPr>
          <p:cNvPr id="9" name="Group 8"/>
          <p:cNvGrpSpPr/>
          <p:nvPr/>
        </p:nvGrpSpPr>
        <p:grpSpPr>
          <a:xfrm>
            <a:off x="4660865" y="1143000"/>
            <a:ext cx="4330734" cy="2743200"/>
            <a:chOff x="276117" y="3558508"/>
            <a:chExt cx="5299552" cy="3356871"/>
          </a:xfrm>
        </p:grpSpPr>
        <p:sp>
          <p:nvSpPr>
            <p:cNvPr id="15" name="TextBox 14"/>
            <p:cNvSpPr txBox="1"/>
            <p:nvPr/>
          </p:nvSpPr>
          <p:spPr>
            <a:xfrm>
              <a:off x="1121488" y="3558508"/>
              <a:ext cx="1656786" cy="564942"/>
            </a:xfrm>
            <a:prstGeom prst="rect">
              <a:avLst/>
            </a:prstGeom>
            <a:noFill/>
          </p:spPr>
          <p:txBody>
            <a:bodyPr wrap="square" rtlCol="0">
              <a:spAutoFit/>
            </a:bodyPr>
            <a:lstStyle/>
            <a:p>
              <a:r>
                <a:rPr lang="en-US" sz="2400" dirty="0" smtClean="0"/>
                <a:t>111-4a</a:t>
              </a:r>
              <a:endParaRPr lang="en-US" sz="2400" dirty="0"/>
            </a:p>
          </p:txBody>
        </p:sp>
        <p:grpSp>
          <p:nvGrpSpPr>
            <p:cNvPr id="6" name="Group 5"/>
            <p:cNvGrpSpPr/>
            <p:nvPr/>
          </p:nvGrpSpPr>
          <p:grpSpPr>
            <a:xfrm>
              <a:off x="348856" y="4002657"/>
              <a:ext cx="5040697" cy="2671099"/>
              <a:chOff x="405441" y="4002657"/>
              <a:chExt cx="5040697" cy="2671099"/>
            </a:xfrm>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60" t="4343" b="5670"/>
              <a:stretch/>
            </p:blipFill>
            <p:spPr bwMode="auto">
              <a:xfrm>
                <a:off x="405441" y="4002657"/>
                <a:ext cx="2947359" cy="250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descr="C:\Users\MB\Google Drive\Research\GSA Talk\111-4a graph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337" y="4063687"/>
                <a:ext cx="4495801" cy="24488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7940517">
                <a:off x="304026" y="5512965"/>
                <a:ext cx="1525756" cy="451955"/>
              </a:xfrm>
              <a:prstGeom prst="rect">
                <a:avLst/>
              </a:prstGeom>
              <a:noFill/>
            </p:spPr>
            <p:txBody>
              <a:bodyPr wrap="square" rtlCol="0">
                <a:spAutoFit/>
              </a:bodyPr>
              <a:lstStyle/>
              <a:p>
                <a:r>
                  <a:rPr lang="en-US" dirty="0" smtClean="0"/>
                  <a:t>111-8</a:t>
                </a:r>
                <a:endParaRPr lang="en-US" dirty="0"/>
              </a:p>
            </p:txBody>
          </p:sp>
          <p:sp>
            <p:nvSpPr>
              <p:cNvPr id="20" name="TextBox 19"/>
              <p:cNvSpPr txBox="1"/>
              <p:nvPr/>
            </p:nvSpPr>
            <p:spPr>
              <a:xfrm rot="18061286">
                <a:off x="935446" y="5808376"/>
                <a:ext cx="1195145" cy="369332"/>
              </a:xfrm>
              <a:prstGeom prst="rect">
                <a:avLst/>
              </a:prstGeom>
              <a:noFill/>
            </p:spPr>
            <p:txBody>
              <a:bodyPr wrap="square" rtlCol="0">
                <a:spAutoFit/>
              </a:bodyPr>
              <a:lstStyle/>
              <a:p>
                <a:r>
                  <a:rPr lang="en-US" dirty="0" smtClean="0"/>
                  <a:t>Residual</a:t>
                </a:r>
                <a:endParaRPr lang="en-US" dirty="0"/>
              </a:p>
            </p:txBody>
          </p:sp>
          <p:sp>
            <p:nvSpPr>
              <p:cNvPr id="21" name="TextBox 20"/>
              <p:cNvSpPr txBox="1"/>
              <p:nvPr/>
            </p:nvSpPr>
            <p:spPr>
              <a:xfrm rot="18061286">
                <a:off x="1359028" y="5528670"/>
                <a:ext cx="1809506" cy="451954"/>
              </a:xfrm>
              <a:prstGeom prst="rect">
                <a:avLst/>
              </a:prstGeom>
              <a:noFill/>
            </p:spPr>
            <p:txBody>
              <a:bodyPr wrap="square" rtlCol="0">
                <a:spAutoFit/>
              </a:bodyPr>
              <a:lstStyle/>
              <a:p>
                <a:r>
                  <a:rPr lang="en-US" dirty="0" smtClean="0"/>
                  <a:t>Overgrowth </a:t>
                </a:r>
                <a:endParaRPr lang="en-US" dirty="0"/>
              </a:p>
            </p:txBody>
          </p:sp>
          <p:sp>
            <p:nvSpPr>
              <p:cNvPr id="22" name="TextBox 21"/>
              <p:cNvSpPr txBox="1"/>
              <p:nvPr/>
            </p:nvSpPr>
            <p:spPr>
              <a:xfrm rot="18061286">
                <a:off x="1838367" y="5337388"/>
                <a:ext cx="2220781" cy="451955"/>
              </a:xfrm>
              <a:prstGeom prst="rect">
                <a:avLst/>
              </a:prstGeom>
              <a:noFill/>
            </p:spPr>
            <p:txBody>
              <a:bodyPr wrap="square" rtlCol="0">
                <a:spAutoFit/>
              </a:bodyPr>
              <a:lstStyle/>
              <a:p>
                <a:r>
                  <a:rPr lang="en-US" dirty="0" smtClean="0"/>
                  <a:t>String of Beads</a:t>
                </a:r>
                <a:endParaRPr lang="en-US" dirty="0"/>
              </a:p>
            </p:txBody>
          </p:sp>
          <p:sp>
            <p:nvSpPr>
              <p:cNvPr id="23" name="TextBox 22"/>
              <p:cNvSpPr txBox="1"/>
              <p:nvPr/>
            </p:nvSpPr>
            <p:spPr>
              <a:xfrm rot="18061286">
                <a:off x="2533638" y="5696752"/>
                <a:ext cx="1375130" cy="369332"/>
              </a:xfrm>
              <a:prstGeom prst="rect">
                <a:avLst/>
              </a:prstGeom>
              <a:noFill/>
            </p:spPr>
            <p:txBody>
              <a:bodyPr wrap="square" rtlCol="0">
                <a:spAutoFit/>
              </a:bodyPr>
              <a:lstStyle/>
              <a:p>
                <a:r>
                  <a:rPr lang="en-US" dirty="0" smtClean="0"/>
                  <a:t>Melt films</a:t>
                </a:r>
                <a:endParaRPr lang="en-US" dirty="0"/>
              </a:p>
            </p:txBody>
          </p:sp>
        </p:grpSp>
        <p:sp>
          <p:nvSpPr>
            <p:cNvPr id="7" name="TextBox 6"/>
            <p:cNvSpPr txBox="1"/>
            <p:nvPr/>
          </p:nvSpPr>
          <p:spPr>
            <a:xfrm>
              <a:off x="2708606" y="3745468"/>
              <a:ext cx="815642" cy="451954"/>
            </a:xfrm>
            <a:prstGeom prst="rect">
              <a:avLst/>
            </a:prstGeom>
            <a:noFill/>
          </p:spPr>
          <p:txBody>
            <a:bodyPr wrap="square" rtlCol="0">
              <a:spAutoFit/>
            </a:bodyPr>
            <a:lstStyle/>
            <a:p>
              <a:r>
                <a:rPr lang="en-US" dirty="0" smtClean="0"/>
                <a:t>An</a:t>
              </a:r>
              <a:endParaRPr lang="en-US" dirty="0"/>
            </a:p>
          </p:txBody>
        </p:sp>
        <p:sp>
          <p:nvSpPr>
            <p:cNvPr id="26" name="TextBox 25"/>
            <p:cNvSpPr txBox="1"/>
            <p:nvPr/>
          </p:nvSpPr>
          <p:spPr>
            <a:xfrm>
              <a:off x="276117" y="6463423"/>
              <a:ext cx="1010214" cy="451954"/>
            </a:xfrm>
            <a:prstGeom prst="rect">
              <a:avLst/>
            </a:prstGeom>
            <a:noFill/>
          </p:spPr>
          <p:txBody>
            <a:bodyPr wrap="square" rtlCol="0">
              <a:spAutoFit/>
            </a:bodyPr>
            <a:lstStyle/>
            <a:p>
              <a:r>
                <a:rPr lang="en-US" dirty="0" smtClean="0"/>
                <a:t>Ab</a:t>
              </a:r>
              <a:endParaRPr lang="en-US" dirty="0"/>
            </a:p>
          </p:txBody>
        </p:sp>
        <p:sp>
          <p:nvSpPr>
            <p:cNvPr id="27" name="TextBox 26"/>
            <p:cNvSpPr txBox="1"/>
            <p:nvPr/>
          </p:nvSpPr>
          <p:spPr>
            <a:xfrm>
              <a:off x="4922945" y="6463425"/>
              <a:ext cx="652724" cy="451954"/>
            </a:xfrm>
            <a:prstGeom prst="rect">
              <a:avLst/>
            </a:prstGeom>
            <a:noFill/>
          </p:spPr>
          <p:txBody>
            <a:bodyPr wrap="square" rtlCol="0">
              <a:spAutoFit/>
            </a:bodyPr>
            <a:lstStyle/>
            <a:p>
              <a:r>
                <a:rPr lang="en-US" dirty="0" smtClean="0"/>
                <a:t>Or</a:t>
              </a:r>
              <a:endParaRPr lang="en-US" dirty="0"/>
            </a:p>
          </p:txBody>
        </p:sp>
      </p:grpSp>
      <p:grpSp>
        <p:nvGrpSpPr>
          <p:cNvPr id="10" name="Group 9"/>
          <p:cNvGrpSpPr/>
          <p:nvPr/>
        </p:nvGrpSpPr>
        <p:grpSpPr>
          <a:xfrm>
            <a:off x="0" y="1110912"/>
            <a:ext cx="4436112" cy="2802449"/>
            <a:chOff x="348856" y="627647"/>
            <a:chExt cx="5306626" cy="3352384"/>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79" t="4061" b="5057"/>
            <a:stretch/>
          </p:blipFill>
          <p:spPr bwMode="auto">
            <a:xfrm>
              <a:off x="348856" y="1037042"/>
              <a:ext cx="2935810" cy="247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descr="C:\Users\MB\Google Drive\Research\GSA Talk\925-1_Graph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592" y="1107459"/>
              <a:ext cx="4464808" cy="24061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8061286">
              <a:off x="315723" y="2689908"/>
              <a:ext cx="1419198" cy="446925"/>
            </a:xfrm>
            <a:prstGeom prst="rect">
              <a:avLst/>
            </a:prstGeom>
            <a:noFill/>
          </p:spPr>
          <p:txBody>
            <a:bodyPr wrap="square" rtlCol="0">
              <a:spAutoFit/>
            </a:bodyPr>
            <a:lstStyle/>
            <a:p>
              <a:r>
                <a:rPr lang="en-US" dirty="0" smtClean="0"/>
                <a:t>111-8</a:t>
              </a:r>
              <a:endParaRPr lang="en-US" dirty="0"/>
            </a:p>
          </p:txBody>
        </p:sp>
        <p:sp>
          <p:nvSpPr>
            <p:cNvPr id="16" name="TextBox 15"/>
            <p:cNvSpPr txBox="1"/>
            <p:nvPr/>
          </p:nvSpPr>
          <p:spPr>
            <a:xfrm rot="18061286">
              <a:off x="1008482" y="2794846"/>
              <a:ext cx="1195145" cy="369331"/>
            </a:xfrm>
            <a:prstGeom prst="rect">
              <a:avLst/>
            </a:prstGeom>
            <a:noFill/>
          </p:spPr>
          <p:txBody>
            <a:bodyPr wrap="square" rtlCol="0">
              <a:spAutoFit/>
            </a:bodyPr>
            <a:lstStyle/>
            <a:p>
              <a:r>
                <a:rPr lang="en-US" dirty="0" smtClean="0"/>
                <a:t>Residual</a:t>
              </a:r>
              <a:endParaRPr lang="en-US" dirty="0"/>
            </a:p>
          </p:txBody>
        </p:sp>
        <p:sp>
          <p:nvSpPr>
            <p:cNvPr id="17" name="TextBox 16"/>
            <p:cNvSpPr txBox="1"/>
            <p:nvPr/>
          </p:nvSpPr>
          <p:spPr>
            <a:xfrm rot="18061286">
              <a:off x="1239678" y="2246033"/>
              <a:ext cx="2360939" cy="446925"/>
            </a:xfrm>
            <a:prstGeom prst="rect">
              <a:avLst/>
            </a:prstGeom>
            <a:noFill/>
          </p:spPr>
          <p:txBody>
            <a:bodyPr wrap="square" rtlCol="0">
              <a:spAutoFit/>
            </a:bodyPr>
            <a:lstStyle/>
            <a:p>
              <a:r>
                <a:rPr lang="en-US" dirty="0" smtClean="0"/>
                <a:t>Pseudomelt</a:t>
              </a:r>
              <a:endParaRPr lang="en-US" dirty="0"/>
            </a:p>
          </p:txBody>
        </p:sp>
        <p:sp>
          <p:nvSpPr>
            <p:cNvPr id="18" name="TextBox 17"/>
            <p:cNvSpPr txBox="1"/>
            <p:nvPr/>
          </p:nvSpPr>
          <p:spPr>
            <a:xfrm rot="18061286">
              <a:off x="1707807" y="2134610"/>
              <a:ext cx="2621005" cy="446925"/>
            </a:xfrm>
            <a:prstGeom prst="rect">
              <a:avLst/>
            </a:prstGeom>
            <a:noFill/>
          </p:spPr>
          <p:txBody>
            <a:bodyPr wrap="square" rtlCol="0">
              <a:spAutoFit/>
            </a:bodyPr>
            <a:lstStyle/>
            <a:p>
              <a:r>
                <a:rPr lang="en-US" dirty="0" smtClean="0"/>
                <a:t>String of Beads</a:t>
              </a:r>
              <a:endParaRPr lang="en-US" dirty="0"/>
            </a:p>
          </p:txBody>
        </p:sp>
        <p:sp>
          <p:nvSpPr>
            <p:cNvPr id="19" name="TextBox 18"/>
            <p:cNvSpPr txBox="1"/>
            <p:nvPr/>
          </p:nvSpPr>
          <p:spPr>
            <a:xfrm rot="18061286">
              <a:off x="2635019" y="2683223"/>
              <a:ext cx="1375130" cy="369331"/>
            </a:xfrm>
            <a:prstGeom prst="rect">
              <a:avLst/>
            </a:prstGeom>
            <a:noFill/>
          </p:spPr>
          <p:txBody>
            <a:bodyPr wrap="square" rtlCol="0">
              <a:spAutoFit/>
            </a:bodyPr>
            <a:lstStyle/>
            <a:p>
              <a:r>
                <a:rPr lang="en-US" dirty="0" smtClean="0"/>
                <a:t>Melt films</a:t>
              </a:r>
              <a:endParaRPr lang="en-US" dirty="0"/>
            </a:p>
          </p:txBody>
        </p:sp>
        <p:sp>
          <p:nvSpPr>
            <p:cNvPr id="29" name="TextBox 28"/>
            <p:cNvSpPr txBox="1"/>
            <p:nvPr/>
          </p:nvSpPr>
          <p:spPr>
            <a:xfrm>
              <a:off x="1110362" y="627647"/>
              <a:ext cx="1471484" cy="558656"/>
            </a:xfrm>
            <a:prstGeom prst="rect">
              <a:avLst/>
            </a:prstGeom>
            <a:noFill/>
          </p:spPr>
          <p:txBody>
            <a:bodyPr wrap="square" rtlCol="0">
              <a:spAutoFit/>
            </a:bodyPr>
            <a:lstStyle/>
            <a:p>
              <a:r>
                <a:rPr lang="en-US" sz="2400" dirty="0" smtClean="0"/>
                <a:t>925-1</a:t>
              </a:r>
            </a:p>
          </p:txBody>
        </p:sp>
        <p:sp>
          <p:nvSpPr>
            <p:cNvPr id="30" name="TextBox 29"/>
            <p:cNvSpPr txBox="1"/>
            <p:nvPr/>
          </p:nvSpPr>
          <p:spPr>
            <a:xfrm>
              <a:off x="2953292" y="725635"/>
              <a:ext cx="735059" cy="497222"/>
            </a:xfrm>
            <a:prstGeom prst="rect">
              <a:avLst/>
            </a:prstGeom>
            <a:noFill/>
          </p:spPr>
          <p:txBody>
            <a:bodyPr wrap="square" rtlCol="0">
              <a:spAutoFit/>
            </a:bodyPr>
            <a:lstStyle/>
            <a:p>
              <a:r>
                <a:rPr lang="en-US" dirty="0" smtClean="0"/>
                <a:t>An</a:t>
              </a:r>
              <a:endParaRPr lang="en-US" dirty="0"/>
            </a:p>
          </p:txBody>
        </p:sp>
        <p:sp>
          <p:nvSpPr>
            <p:cNvPr id="31" name="TextBox 30"/>
            <p:cNvSpPr txBox="1"/>
            <p:nvPr/>
          </p:nvSpPr>
          <p:spPr>
            <a:xfrm>
              <a:off x="368836" y="3449941"/>
              <a:ext cx="603190" cy="497222"/>
            </a:xfrm>
            <a:prstGeom prst="rect">
              <a:avLst/>
            </a:prstGeom>
            <a:noFill/>
          </p:spPr>
          <p:txBody>
            <a:bodyPr wrap="square" rtlCol="0">
              <a:spAutoFit/>
            </a:bodyPr>
            <a:lstStyle/>
            <a:p>
              <a:r>
                <a:rPr lang="en-US" dirty="0" smtClean="0"/>
                <a:t>Ab</a:t>
              </a:r>
              <a:endParaRPr lang="en-US" dirty="0"/>
            </a:p>
          </p:txBody>
        </p:sp>
        <p:sp>
          <p:nvSpPr>
            <p:cNvPr id="32" name="TextBox 31"/>
            <p:cNvSpPr txBox="1"/>
            <p:nvPr/>
          </p:nvSpPr>
          <p:spPr>
            <a:xfrm>
              <a:off x="4971100" y="3482809"/>
              <a:ext cx="684382" cy="497222"/>
            </a:xfrm>
            <a:prstGeom prst="rect">
              <a:avLst/>
            </a:prstGeom>
            <a:noFill/>
          </p:spPr>
          <p:txBody>
            <a:bodyPr wrap="square" rtlCol="0">
              <a:spAutoFit/>
            </a:bodyPr>
            <a:lstStyle/>
            <a:p>
              <a:r>
                <a:rPr lang="en-US" dirty="0" smtClean="0"/>
                <a:t>Or</a:t>
              </a:r>
              <a:endParaRPr lang="en-US" dirty="0"/>
            </a:p>
          </p:txBody>
        </p:sp>
      </p:grpSp>
      <p:grpSp>
        <p:nvGrpSpPr>
          <p:cNvPr id="12" name="Group 11"/>
          <p:cNvGrpSpPr/>
          <p:nvPr/>
        </p:nvGrpSpPr>
        <p:grpSpPr>
          <a:xfrm>
            <a:off x="-152400" y="4028788"/>
            <a:ext cx="6442596" cy="2829212"/>
            <a:chOff x="1342698" y="4028788"/>
            <a:chExt cx="6442596" cy="2829212"/>
          </a:xfrm>
        </p:grpSpPr>
        <p:pic>
          <p:nvPicPr>
            <p:cNvPr id="35" name="Picture 3" descr="C:\Users\MB\Google Drive\Research\GSA Talk\111-2 Graph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2698" y="4114800"/>
              <a:ext cx="6442596" cy="252557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4218085" y="4061265"/>
              <a:ext cx="614478" cy="415656"/>
            </a:xfrm>
            <a:prstGeom prst="rect">
              <a:avLst/>
            </a:prstGeom>
            <a:noFill/>
          </p:spPr>
          <p:txBody>
            <a:bodyPr wrap="square" rtlCol="0">
              <a:spAutoFit/>
            </a:bodyPr>
            <a:lstStyle/>
            <a:p>
              <a:r>
                <a:rPr lang="en-US" dirty="0" smtClean="0"/>
                <a:t>An</a:t>
              </a:r>
              <a:endParaRPr lang="en-US" dirty="0"/>
            </a:p>
          </p:txBody>
        </p:sp>
        <p:sp>
          <p:nvSpPr>
            <p:cNvPr id="37" name="TextBox 36"/>
            <p:cNvSpPr txBox="1"/>
            <p:nvPr/>
          </p:nvSpPr>
          <p:spPr>
            <a:xfrm>
              <a:off x="1494803" y="6442344"/>
              <a:ext cx="504241" cy="415656"/>
            </a:xfrm>
            <a:prstGeom prst="rect">
              <a:avLst/>
            </a:prstGeom>
            <a:noFill/>
          </p:spPr>
          <p:txBody>
            <a:bodyPr wrap="square" rtlCol="0">
              <a:spAutoFit/>
            </a:bodyPr>
            <a:lstStyle/>
            <a:p>
              <a:r>
                <a:rPr lang="en-US" dirty="0" smtClean="0"/>
                <a:t>Ab</a:t>
              </a:r>
              <a:endParaRPr lang="en-US" dirty="0"/>
            </a:p>
          </p:txBody>
        </p:sp>
        <p:sp>
          <p:nvSpPr>
            <p:cNvPr id="38" name="TextBox 37"/>
            <p:cNvSpPr txBox="1"/>
            <p:nvPr/>
          </p:nvSpPr>
          <p:spPr>
            <a:xfrm>
              <a:off x="7099952" y="6442344"/>
              <a:ext cx="572114" cy="415656"/>
            </a:xfrm>
            <a:prstGeom prst="rect">
              <a:avLst/>
            </a:prstGeom>
            <a:noFill/>
          </p:spPr>
          <p:txBody>
            <a:bodyPr wrap="square" rtlCol="0">
              <a:spAutoFit/>
            </a:bodyPr>
            <a:lstStyle/>
            <a:p>
              <a:r>
                <a:rPr lang="en-US" dirty="0" smtClean="0"/>
                <a:t>Or</a:t>
              </a:r>
              <a:endParaRPr lang="en-US" dirty="0"/>
            </a:p>
          </p:txBody>
        </p:sp>
        <p:sp>
          <p:nvSpPr>
            <p:cNvPr id="39" name="TextBox 38"/>
            <p:cNvSpPr txBox="1"/>
            <p:nvPr/>
          </p:nvSpPr>
          <p:spPr>
            <a:xfrm>
              <a:off x="2579902" y="4028788"/>
              <a:ext cx="1230098" cy="467012"/>
            </a:xfrm>
            <a:prstGeom prst="rect">
              <a:avLst/>
            </a:prstGeom>
            <a:noFill/>
          </p:spPr>
          <p:txBody>
            <a:bodyPr wrap="square" rtlCol="0">
              <a:spAutoFit/>
            </a:bodyPr>
            <a:lstStyle/>
            <a:p>
              <a:r>
                <a:rPr lang="en-US" sz="2400" dirty="0" smtClean="0"/>
                <a:t>111-2</a:t>
              </a:r>
            </a:p>
          </p:txBody>
        </p:sp>
      </p:grpSp>
      <p:pic>
        <p:nvPicPr>
          <p:cNvPr id="5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6700" y="4267200"/>
            <a:ext cx="2864900" cy="2061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Content Placeholder 2"/>
          <p:cNvSpPr txBox="1">
            <a:spLocks/>
          </p:cNvSpPr>
          <p:nvPr/>
        </p:nvSpPr>
        <p:spPr>
          <a:xfrm>
            <a:off x="7848600" y="6326083"/>
            <a:ext cx="1143000" cy="2667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i="1" dirty="0" smtClean="0"/>
              <a:t>Johannes, 1989</a:t>
            </a:r>
          </a:p>
        </p:txBody>
      </p:sp>
    </p:spTree>
    <p:extLst>
      <p:ext uri="{BB962C8B-B14F-4D97-AF65-F5344CB8AC3E}">
        <p14:creationId xmlns:p14="http://schemas.microsoft.com/office/powerpoint/2010/main" val="414550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024744" cy="1143000"/>
          </a:xfrm>
        </p:spPr>
        <p:txBody>
          <a:bodyPr/>
          <a:lstStyle/>
          <a:p>
            <a:r>
              <a:rPr lang="en-US" sz="3200" dirty="0" smtClean="0"/>
              <a:t>Introduction</a:t>
            </a:r>
            <a:endParaRPr lang="en-US" dirty="0"/>
          </a:p>
        </p:txBody>
      </p:sp>
      <p:sp>
        <p:nvSpPr>
          <p:cNvPr id="3" name="Content Placeholder 2"/>
          <p:cNvSpPr>
            <a:spLocks noGrp="1"/>
          </p:cNvSpPr>
          <p:nvPr>
            <p:ph idx="1"/>
          </p:nvPr>
        </p:nvSpPr>
        <p:spPr>
          <a:xfrm>
            <a:off x="457201" y="1600201"/>
            <a:ext cx="5285636" cy="2568098"/>
          </a:xfrm>
        </p:spPr>
        <p:txBody>
          <a:bodyPr>
            <a:normAutofit lnSpcReduction="10000"/>
          </a:bodyPr>
          <a:lstStyle/>
          <a:p>
            <a:r>
              <a:rPr lang="en-US" dirty="0" smtClean="0"/>
              <a:t> Partial Melting</a:t>
            </a:r>
          </a:p>
          <a:p>
            <a:pPr lvl="1"/>
            <a:r>
              <a:rPr lang="en-US" sz="2400" dirty="0"/>
              <a:t>Rock rheology</a:t>
            </a:r>
          </a:p>
          <a:p>
            <a:pPr lvl="1"/>
            <a:r>
              <a:rPr lang="en-US" sz="2400" dirty="0" smtClean="0"/>
              <a:t>Crustal generation &amp; evolution</a:t>
            </a:r>
          </a:p>
          <a:p>
            <a:pPr lvl="1"/>
            <a:endParaRPr lang="en-US" sz="2400" dirty="0" smtClean="0"/>
          </a:p>
          <a:p>
            <a:pPr lvl="1"/>
            <a:r>
              <a:rPr lang="en-US" sz="2400" dirty="0" smtClean="0"/>
              <a:t>Progressive process</a:t>
            </a:r>
          </a:p>
          <a:p>
            <a:pPr lvl="2"/>
            <a:r>
              <a:rPr lang="en-US" sz="2000" dirty="0" smtClean="0"/>
              <a:t>Early stages often not preserved</a:t>
            </a:r>
          </a:p>
          <a:p>
            <a:pPr lvl="2"/>
            <a:endParaRPr lang="en-US" sz="2000" dirty="0"/>
          </a:p>
        </p:txBody>
      </p:sp>
      <p:pic>
        <p:nvPicPr>
          <p:cNvPr id="1026" name="Picture 2" descr="C:\Users\MB\Google Drive\Research\GSA Talk\Melt movement through crust, Sawyer.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6626" y="1066800"/>
            <a:ext cx="3096364" cy="31110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Mat\Pictures\Migmat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3104" y="4787417"/>
            <a:ext cx="2819398" cy="16564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SUS-Mat\Google Drive\Research\Yosemite_Half Dom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4538" y="4787417"/>
            <a:ext cx="2819402" cy="16564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53104" y="6477000"/>
            <a:ext cx="2819398" cy="276999"/>
          </a:xfrm>
          <a:prstGeom prst="rect">
            <a:avLst/>
          </a:prstGeom>
          <a:noFill/>
        </p:spPr>
        <p:txBody>
          <a:bodyPr wrap="square" rtlCol="0">
            <a:spAutoFit/>
          </a:bodyPr>
          <a:lstStyle/>
          <a:p>
            <a:r>
              <a:rPr lang="en-US" sz="1200" i="1" dirty="0" smtClean="0"/>
              <a:t>Photo courtesy: Stacy </a:t>
            </a:r>
            <a:r>
              <a:rPr lang="en-US" sz="1200" i="1" dirty="0" err="1" smtClean="0"/>
              <a:t>Yager</a:t>
            </a:r>
            <a:endParaRPr lang="en-US" sz="1200" i="1" dirty="0"/>
          </a:p>
        </p:txBody>
      </p:sp>
      <p:sp>
        <p:nvSpPr>
          <p:cNvPr id="10" name="TextBox 9"/>
          <p:cNvSpPr txBox="1"/>
          <p:nvPr/>
        </p:nvSpPr>
        <p:spPr>
          <a:xfrm>
            <a:off x="6014542" y="6477000"/>
            <a:ext cx="2819398" cy="276999"/>
          </a:xfrm>
          <a:prstGeom prst="rect">
            <a:avLst/>
          </a:prstGeom>
          <a:noFill/>
        </p:spPr>
        <p:txBody>
          <a:bodyPr wrap="square" rtlCol="0">
            <a:spAutoFit/>
          </a:bodyPr>
          <a:lstStyle/>
          <a:p>
            <a:r>
              <a:rPr lang="en-US" sz="1200" i="1" dirty="0" smtClean="0"/>
              <a:t>Photo courtesy: Lauren Thomas</a:t>
            </a:r>
            <a:endParaRPr lang="en-US" sz="1200" i="1" dirty="0"/>
          </a:p>
        </p:txBody>
      </p:sp>
      <p:sp>
        <p:nvSpPr>
          <p:cNvPr id="11" name="TextBox 10"/>
          <p:cNvSpPr txBox="1"/>
          <p:nvPr/>
        </p:nvSpPr>
        <p:spPr>
          <a:xfrm>
            <a:off x="7924800" y="4193159"/>
            <a:ext cx="1097974" cy="276999"/>
          </a:xfrm>
          <a:prstGeom prst="rect">
            <a:avLst/>
          </a:prstGeom>
          <a:noFill/>
        </p:spPr>
        <p:txBody>
          <a:bodyPr wrap="square" rtlCol="0">
            <a:spAutoFit/>
          </a:bodyPr>
          <a:lstStyle/>
          <a:p>
            <a:r>
              <a:rPr lang="en-US" sz="1200" i="1" dirty="0" smtClean="0"/>
              <a:t>Sawyer, 2001</a:t>
            </a:r>
            <a:endParaRPr lang="en-US" sz="1200" i="1" dirty="0"/>
          </a:p>
        </p:txBody>
      </p:sp>
      <p:pic>
        <p:nvPicPr>
          <p:cNvPr id="5" name="Picture 2" descr="C:\Users\MB\Google Drive\Research\Research Photos\Microphotograph\cropped and scaled thin sections\111-5 Bp 10x.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587" y="4787417"/>
            <a:ext cx="2534375" cy="16895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 y="6248400"/>
            <a:ext cx="2819398" cy="276999"/>
          </a:xfrm>
          <a:prstGeom prst="rect">
            <a:avLst/>
          </a:prstGeom>
          <a:noFill/>
        </p:spPr>
        <p:txBody>
          <a:bodyPr wrap="square" rtlCol="0">
            <a:spAutoFit/>
          </a:bodyPr>
          <a:lstStyle/>
          <a:p>
            <a:r>
              <a:rPr lang="en-US" sz="1200" b="1" i="1" dirty="0" smtClean="0">
                <a:solidFill>
                  <a:srgbClr val="FF0000"/>
                </a:solidFill>
              </a:rPr>
              <a:t>Sample 111-5</a:t>
            </a:r>
            <a:endParaRPr lang="en-US" sz="1200" b="1" i="1" dirty="0">
              <a:solidFill>
                <a:srgbClr val="FF0000"/>
              </a:solidFill>
            </a:endParaRPr>
          </a:p>
        </p:txBody>
      </p:sp>
      <p:sp>
        <p:nvSpPr>
          <p:cNvPr id="8" name="TextBox 7"/>
          <p:cNvSpPr txBox="1"/>
          <p:nvPr/>
        </p:nvSpPr>
        <p:spPr>
          <a:xfrm>
            <a:off x="1036674" y="4423772"/>
            <a:ext cx="1600200" cy="369332"/>
          </a:xfrm>
          <a:prstGeom prst="rect">
            <a:avLst/>
          </a:prstGeom>
          <a:noFill/>
        </p:spPr>
        <p:txBody>
          <a:bodyPr wrap="square" rtlCol="0">
            <a:spAutoFit/>
          </a:bodyPr>
          <a:lstStyle/>
          <a:p>
            <a:r>
              <a:rPr lang="en-US" dirty="0" smtClean="0"/>
              <a:t>Micro-scale</a:t>
            </a:r>
            <a:endParaRPr lang="en-US" dirty="0"/>
          </a:p>
        </p:txBody>
      </p:sp>
      <p:sp>
        <p:nvSpPr>
          <p:cNvPr id="13" name="TextBox 12"/>
          <p:cNvSpPr txBox="1"/>
          <p:nvPr/>
        </p:nvSpPr>
        <p:spPr>
          <a:xfrm>
            <a:off x="3762703" y="4427944"/>
            <a:ext cx="1600200" cy="369332"/>
          </a:xfrm>
          <a:prstGeom prst="rect">
            <a:avLst/>
          </a:prstGeom>
          <a:noFill/>
        </p:spPr>
        <p:txBody>
          <a:bodyPr wrap="square" rtlCol="0">
            <a:spAutoFit/>
          </a:bodyPr>
          <a:lstStyle/>
          <a:p>
            <a:r>
              <a:rPr lang="en-US" dirty="0" err="1" smtClean="0"/>
              <a:t>Meso</a:t>
            </a:r>
            <a:r>
              <a:rPr lang="en-US" dirty="0" smtClean="0"/>
              <a:t>-scale</a:t>
            </a:r>
            <a:endParaRPr lang="en-US" dirty="0"/>
          </a:p>
        </p:txBody>
      </p:sp>
      <p:sp>
        <p:nvSpPr>
          <p:cNvPr id="14" name="TextBox 13"/>
          <p:cNvSpPr txBox="1"/>
          <p:nvPr/>
        </p:nvSpPr>
        <p:spPr>
          <a:xfrm>
            <a:off x="6753225" y="4407379"/>
            <a:ext cx="1600200" cy="369332"/>
          </a:xfrm>
          <a:prstGeom prst="rect">
            <a:avLst/>
          </a:prstGeom>
          <a:noFill/>
        </p:spPr>
        <p:txBody>
          <a:bodyPr wrap="square" rtlCol="0">
            <a:spAutoFit/>
          </a:bodyPr>
          <a:lstStyle/>
          <a:p>
            <a:r>
              <a:rPr lang="en-US" dirty="0" smtClean="0"/>
              <a:t>Mega-scale</a:t>
            </a:r>
            <a:endParaRPr lang="en-US" dirty="0"/>
          </a:p>
        </p:txBody>
      </p:sp>
      <p:cxnSp>
        <p:nvCxnSpPr>
          <p:cNvPr id="15" name="Straight Arrow Connector 14"/>
          <p:cNvCxnSpPr>
            <a:endCxn id="13" idx="1"/>
          </p:cNvCxnSpPr>
          <p:nvPr/>
        </p:nvCxnSpPr>
        <p:spPr>
          <a:xfrm>
            <a:off x="2286000" y="4612610"/>
            <a:ext cx="1476703"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029200" y="4612610"/>
            <a:ext cx="17526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6462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MB\Google Drive\Research\GSA Talk\111-2_meltcount_5_NOmelt.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8557" y="1342183"/>
            <a:ext cx="6846887" cy="51348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PLM Mapping pseudomelt</a:t>
            </a:r>
            <a:endParaRPr lang="en-US" dirty="0"/>
          </a:p>
        </p:txBody>
      </p:sp>
      <p:pic>
        <p:nvPicPr>
          <p:cNvPr id="5122" name="Picture 2" descr="C:\Users\MB\Google Drive\Research\Melt pocket trace photos\111-2\111-2_meltcount_5.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8557" y="1342183"/>
            <a:ext cx="6846887" cy="51348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48557" y="1342183"/>
            <a:ext cx="6846887" cy="5134817"/>
          </a:xfrm>
          <a:prstGeom prst="rect">
            <a:avLst/>
          </a:prstGeom>
          <a:solidFill>
            <a:schemeClr val="bg1">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7048" y="2350630"/>
            <a:ext cx="2889903" cy="30031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024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MB\Google Drive\Research\Melt pocket trace photos\111-2\111-2_ALL.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00200"/>
            <a:ext cx="8229600" cy="46156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76600" y="2362201"/>
            <a:ext cx="609600" cy="369332"/>
          </a:xfrm>
          <a:prstGeom prst="rect">
            <a:avLst/>
          </a:prstGeom>
          <a:noFill/>
        </p:spPr>
        <p:txBody>
          <a:bodyPr wrap="square" rtlCol="0">
            <a:spAutoFit/>
          </a:bodyPr>
          <a:lstStyle/>
          <a:p>
            <a:r>
              <a:rPr lang="en-US" dirty="0" smtClean="0"/>
              <a:t>11%</a:t>
            </a:r>
            <a:endParaRPr lang="en-US" dirty="0"/>
          </a:p>
        </p:txBody>
      </p:sp>
      <p:sp>
        <p:nvSpPr>
          <p:cNvPr id="6" name="TextBox 5"/>
          <p:cNvSpPr txBox="1"/>
          <p:nvPr/>
        </p:nvSpPr>
        <p:spPr>
          <a:xfrm>
            <a:off x="4876800" y="1775938"/>
            <a:ext cx="533400" cy="369332"/>
          </a:xfrm>
          <a:prstGeom prst="rect">
            <a:avLst/>
          </a:prstGeom>
          <a:noFill/>
        </p:spPr>
        <p:txBody>
          <a:bodyPr wrap="square" rtlCol="0">
            <a:spAutoFit/>
          </a:bodyPr>
          <a:lstStyle/>
          <a:p>
            <a:r>
              <a:rPr lang="en-US" dirty="0" smtClean="0"/>
              <a:t>5%</a:t>
            </a:r>
            <a:endParaRPr lang="en-US" dirty="0"/>
          </a:p>
        </p:txBody>
      </p:sp>
      <p:sp>
        <p:nvSpPr>
          <p:cNvPr id="7" name="TextBox 6"/>
          <p:cNvSpPr txBox="1"/>
          <p:nvPr/>
        </p:nvSpPr>
        <p:spPr>
          <a:xfrm>
            <a:off x="7467600" y="3077571"/>
            <a:ext cx="609600" cy="369332"/>
          </a:xfrm>
          <a:prstGeom prst="rect">
            <a:avLst/>
          </a:prstGeom>
          <a:noFill/>
        </p:spPr>
        <p:txBody>
          <a:bodyPr wrap="square" rtlCol="0">
            <a:spAutoFit/>
          </a:bodyPr>
          <a:lstStyle/>
          <a:p>
            <a:r>
              <a:rPr lang="en-US" dirty="0" smtClean="0"/>
              <a:t>17%</a:t>
            </a:r>
            <a:endParaRPr lang="en-US" dirty="0"/>
          </a:p>
        </p:txBody>
      </p:sp>
      <p:sp>
        <p:nvSpPr>
          <p:cNvPr id="4" name="TextBox 3"/>
          <p:cNvSpPr txBox="1"/>
          <p:nvPr/>
        </p:nvSpPr>
        <p:spPr>
          <a:xfrm>
            <a:off x="5867400" y="4876800"/>
            <a:ext cx="609600" cy="369332"/>
          </a:xfrm>
          <a:prstGeom prst="rect">
            <a:avLst/>
          </a:prstGeom>
          <a:noFill/>
        </p:spPr>
        <p:txBody>
          <a:bodyPr wrap="square" rtlCol="0">
            <a:spAutoFit/>
          </a:bodyPr>
          <a:lstStyle/>
          <a:p>
            <a:r>
              <a:rPr lang="en-US" dirty="0" smtClean="0"/>
              <a:t>14%</a:t>
            </a:r>
            <a:endParaRPr lang="en-US" dirty="0"/>
          </a:p>
        </p:txBody>
      </p:sp>
      <p:sp>
        <p:nvSpPr>
          <p:cNvPr id="9" name="TextBox 8"/>
          <p:cNvSpPr txBox="1"/>
          <p:nvPr/>
        </p:nvSpPr>
        <p:spPr>
          <a:xfrm>
            <a:off x="2819400" y="5213866"/>
            <a:ext cx="609600" cy="369332"/>
          </a:xfrm>
          <a:prstGeom prst="rect">
            <a:avLst/>
          </a:prstGeom>
          <a:noFill/>
        </p:spPr>
        <p:txBody>
          <a:bodyPr wrap="square" rtlCol="0">
            <a:spAutoFit/>
          </a:bodyPr>
          <a:lstStyle/>
          <a:p>
            <a:r>
              <a:rPr lang="en-US" dirty="0" smtClean="0"/>
              <a:t>15%</a:t>
            </a:r>
            <a:endParaRPr lang="en-US" dirty="0"/>
          </a:p>
        </p:txBody>
      </p:sp>
      <p:sp>
        <p:nvSpPr>
          <p:cNvPr id="10" name="TextBox 9"/>
          <p:cNvSpPr txBox="1"/>
          <p:nvPr/>
        </p:nvSpPr>
        <p:spPr>
          <a:xfrm>
            <a:off x="4152900" y="3446903"/>
            <a:ext cx="990600" cy="646331"/>
          </a:xfrm>
          <a:prstGeom prst="rect">
            <a:avLst/>
          </a:prstGeom>
          <a:noFill/>
        </p:spPr>
        <p:txBody>
          <a:bodyPr wrap="square" rtlCol="0">
            <a:spAutoFit/>
          </a:bodyPr>
          <a:lstStyle/>
          <a:p>
            <a:r>
              <a:rPr lang="en-US" sz="3600" dirty="0" smtClean="0"/>
              <a:t>12%</a:t>
            </a:r>
            <a:endParaRPr lang="en-US" sz="3600" dirty="0"/>
          </a:p>
        </p:txBody>
      </p:sp>
      <p:sp>
        <p:nvSpPr>
          <p:cNvPr id="11" name="Title 1"/>
          <p:cNvSpPr txBox="1">
            <a:spLocks/>
          </p:cNvSpPr>
          <p:nvPr/>
        </p:nvSpPr>
        <p:spPr>
          <a:xfrm>
            <a:off x="457200" y="752663"/>
            <a:ext cx="8229600" cy="563562"/>
          </a:xfrm>
          <a:prstGeom prst="rect">
            <a:avLst/>
          </a:prstGeom>
        </p:spPr>
        <p:txBody>
          <a:bodyPr vert="horz" lIns="91440" tIns="45720" rIns="91440" bIns="45720" rtlCol="0" anchor="b">
            <a:normAutofit fontScale="9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solidFill>
                  <a:schemeClr val="tx1"/>
                </a:solidFill>
              </a:rPr>
              <a:t>Mapping pseudomelt</a:t>
            </a:r>
            <a:endParaRPr lang="en-US" dirty="0">
              <a:solidFill>
                <a:schemeClr val="tx1"/>
              </a:solidFill>
            </a:endParaRPr>
          </a:p>
        </p:txBody>
      </p:sp>
    </p:spTree>
    <p:extLst>
      <p:ext uri="{BB962C8B-B14F-4D97-AF65-F5344CB8AC3E}">
        <p14:creationId xmlns:p14="http://schemas.microsoft.com/office/powerpoint/2010/main" val="295674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4"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228600"/>
            <a:ext cx="7024744" cy="1143000"/>
          </a:xfrm>
        </p:spPr>
        <p:txBody>
          <a:bodyPr/>
          <a:lstStyle/>
          <a:p>
            <a:r>
              <a:rPr lang="en-US" dirty="0" smtClean="0"/>
              <a:t>Continuing work</a:t>
            </a:r>
            <a:endParaRPr lang="en-US" dirty="0"/>
          </a:p>
        </p:txBody>
      </p:sp>
      <p:sp>
        <p:nvSpPr>
          <p:cNvPr id="3" name="Content Placeholder 2"/>
          <p:cNvSpPr>
            <a:spLocks noGrp="1"/>
          </p:cNvSpPr>
          <p:nvPr>
            <p:ph idx="1"/>
          </p:nvPr>
        </p:nvSpPr>
        <p:spPr>
          <a:xfrm>
            <a:off x="761999" y="1540548"/>
            <a:ext cx="7793829" cy="5165052"/>
          </a:xfrm>
        </p:spPr>
        <p:txBody>
          <a:bodyPr>
            <a:normAutofit/>
          </a:bodyPr>
          <a:lstStyle/>
          <a:p>
            <a:r>
              <a:rPr lang="en-US" sz="3000" dirty="0"/>
              <a:t>T</a:t>
            </a:r>
            <a:r>
              <a:rPr lang="en-US" sz="3000" dirty="0" smtClean="0"/>
              <a:t>hin-section scale mapping</a:t>
            </a:r>
          </a:p>
          <a:p>
            <a:pPr lvl="1"/>
            <a:r>
              <a:rPr lang="en-US" sz="2600" dirty="0" smtClean="0"/>
              <a:t>Quartz rims</a:t>
            </a:r>
          </a:p>
          <a:p>
            <a:pPr lvl="1"/>
            <a:r>
              <a:rPr lang="en-US" sz="2600" dirty="0" smtClean="0"/>
              <a:t>Zoned plagioclase</a:t>
            </a:r>
          </a:p>
          <a:p>
            <a:r>
              <a:rPr lang="en-US" sz="3000" dirty="0" smtClean="0"/>
              <a:t>Traverses</a:t>
            </a:r>
          </a:p>
          <a:p>
            <a:pPr lvl="1"/>
            <a:r>
              <a:rPr lang="en-US" sz="2600" dirty="0" smtClean="0"/>
              <a:t>“</a:t>
            </a:r>
            <a:r>
              <a:rPr lang="en-US" sz="2600" dirty="0" err="1" smtClean="0"/>
              <a:t>Unmelted</a:t>
            </a:r>
            <a:r>
              <a:rPr lang="en-US" sz="2600" dirty="0" smtClean="0"/>
              <a:t>” </a:t>
            </a:r>
            <a:r>
              <a:rPr lang="en-US" sz="2600" dirty="0" err="1" smtClean="0"/>
              <a:t>protolith</a:t>
            </a:r>
            <a:endParaRPr lang="en-US" sz="2600" dirty="0" smtClean="0"/>
          </a:p>
          <a:p>
            <a:pPr lvl="1"/>
            <a:r>
              <a:rPr lang="en-US" sz="2600" dirty="0" smtClean="0"/>
              <a:t>Melt chemistry</a:t>
            </a:r>
            <a:r>
              <a:rPr lang="en-US" sz="2600" dirty="0"/>
              <a:t> </a:t>
            </a:r>
            <a:endParaRPr lang="en-US" sz="2600" dirty="0" smtClean="0"/>
          </a:p>
          <a:p>
            <a:pPr lvl="1"/>
            <a:r>
              <a:rPr lang="en-US" sz="2600" dirty="0" smtClean="0"/>
              <a:t>Melt </a:t>
            </a:r>
            <a:r>
              <a:rPr lang="en-US" sz="2600" dirty="0" smtClean="0"/>
              <a:t>volume </a:t>
            </a:r>
            <a:r>
              <a:rPr lang="en-US" sz="2600" dirty="0" smtClean="0"/>
              <a:t>%</a:t>
            </a:r>
          </a:p>
          <a:p>
            <a:r>
              <a:rPr lang="en-US" sz="3000" dirty="0" smtClean="0"/>
              <a:t>Melt reactions</a:t>
            </a:r>
          </a:p>
          <a:p>
            <a:pPr lvl="1"/>
            <a:r>
              <a:rPr lang="en-US" sz="2600" dirty="0" err="1"/>
              <a:t>Ksp</a:t>
            </a:r>
            <a:r>
              <a:rPr lang="en-US" sz="2600" dirty="0"/>
              <a:t> + </a:t>
            </a:r>
            <a:r>
              <a:rPr lang="en-US" sz="2600" dirty="0" err="1"/>
              <a:t>plag</a:t>
            </a:r>
            <a:r>
              <a:rPr lang="en-US" sz="2600" dirty="0"/>
              <a:t> + </a:t>
            </a:r>
            <a:r>
              <a:rPr lang="en-US" sz="2600" dirty="0" err="1"/>
              <a:t>qtz</a:t>
            </a:r>
            <a:r>
              <a:rPr lang="en-US" sz="2600" dirty="0"/>
              <a:t> ± </a:t>
            </a:r>
            <a:r>
              <a:rPr lang="en-US" sz="2600" dirty="0" err="1"/>
              <a:t>amph</a:t>
            </a:r>
            <a:r>
              <a:rPr lang="en-US" sz="2600" dirty="0"/>
              <a:t> ± </a:t>
            </a:r>
            <a:r>
              <a:rPr lang="en-US" sz="2600" dirty="0" err="1"/>
              <a:t>mt</a:t>
            </a:r>
            <a:r>
              <a:rPr lang="en-US" sz="2600" dirty="0"/>
              <a:t> + H</a:t>
            </a:r>
            <a:r>
              <a:rPr lang="en-US" sz="2600" baseline="-25000" dirty="0"/>
              <a:t>2</a:t>
            </a:r>
            <a:r>
              <a:rPr lang="en-US" sz="2600" dirty="0"/>
              <a:t>0 = </a:t>
            </a:r>
            <a:r>
              <a:rPr lang="en-US" sz="2600" dirty="0" smtClean="0"/>
              <a:t>melt</a:t>
            </a:r>
          </a:p>
          <a:p>
            <a:r>
              <a:rPr lang="en-US" sz="3000" dirty="0" smtClean="0"/>
              <a:t>P-T Conditions</a:t>
            </a:r>
            <a:endParaRPr lang="en-US" sz="3000" dirty="0"/>
          </a:p>
        </p:txBody>
      </p:sp>
      <p:grpSp>
        <p:nvGrpSpPr>
          <p:cNvPr id="5" name="Group 4"/>
          <p:cNvGrpSpPr>
            <a:grpSpLocks noChangeAspect="1"/>
          </p:cNvGrpSpPr>
          <p:nvPr/>
        </p:nvGrpSpPr>
        <p:grpSpPr>
          <a:xfrm>
            <a:off x="5493542" y="1600200"/>
            <a:ext cx="3352801" cy="3754398"/>
            <a:chOff x="5105400" y="2190504"/>
            <a:chExt cx="4187091" cy="4688619"/>
          </a:xfrm>
        </p:grpSpPr>
        <p:sp>
          <p:nvSpPr>
            <p:cNvPr id="6" name="TextBox 5"/>
            <p:cNvSpPr txBox="1"/>
            <p:nvPr/>
          </p:nvSpPr>
          <p:spPr>
            <a:xfrm>
              <a:off x="6437657" y="6533197"/>
              <a:ext cx="2854834" cy="345926"/>
            </a:xfrm>
            <a:prstGeom prst="rect">
              <a:avLst/>
            </a:prstGeom>
            <a:noFill/>
          </p:spPr>
          <p:txBody>
            <a:bodyPr wrap="square" rtlCol="0">
              <a:spAutoFit/>
            </a:bodyPr>
            <a:lstStyle/>
            <a:p>
              <a:r>
                <a:rPr lang="en-US" sz="1200" i="1" smtClean="0"/>
                <a:t>Modified from Sawyer, 2001</a:t>
              </a:r>
              <a:endParaRPr lang="en-US" sz="1200" i="1"/>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190504"/>
              <a:ext cx="3824287" cy="4362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645548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9525000" y="1143000"/>
            <a:ext cx="3352801" cy="3733168"/>
            <a:chOff x="5105400" y="2190504"/>
            <a:chExt cx="4187091" cy="4662106"/>
          </a:xfrm>
        </p:grpSpPr>
        <p:sp>
          <p:nvSpPr>
            <p:cNvPr id="5" name="TextBox 4"/>
            <p:cNvSpPr txBox="1"/>
            <p:nvPr/>
          </p:nvSpPr>
          <p:spPr>
            <a:xfrm>
              <a:off x="6437657" y="6506684"/>
              <a:ext cx="2854834" cy="345926"/>
            </a:xfrm>
            <a:prstGeom prst="rect">
              <a:avLst/>
            </a:prstGeom>
            <a:noFill/>
          </p:spPr>
          <p:txBody>
            <a:bodyPr wrap="square" rtlCol="0">
              <a:spAutoFit/>
            </a:bodyPr>
            <a:lstStyle/>
            <a:p>
              <a:r>
                <a:rPr lang="en-US" sz="1200" i="1" smtClean="0"/>
                <a:t>Modified from Sawyer, 2001</a:t>
              </a:r>
              <a:endParaRPr lang="en-US" sz="1200" i="1"/>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2190504"/>
              <a:ext cx="3824287" cy="4362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218" name="Picture 2" descr="C:\Users\MB\Google Drive\Research\GSA Talk\2013-06-05 09.46.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457200"/>
            <a:ext cx="4400550" cy="586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53000" y="762000"/>
            <a:ext cx="3657600" cy="5078313"/>
          </a:xfrm>
          <a:prstGeom prst="rect">
            <a:avLst/>
          </a:prstGeom>
          <a:noFill/>
        </p:spPr>
        <p:txBody>
          <a:bodyPr wrap="square" rtlCol="0">
            <a:spAutoFit/>
          </a:bodyPr>
          <a:lstStyle/>
          <a:p>
            <a:r>
              <a:rPr lang="en-US" sz="2400" u="sng" dirty="0" smtClean="0"/>
              <a:t>Acknowledgements:</a:t>
            </a:r>
          </a:p>
          <a:p>
            <a:pPr marL="342900" indent="-342900">
              <a:buFont typeface="Arial" panose="020B0604020202020204" pitchFamily="34" charset="0"/>
              <a:buChar char="•"/>
            </a:pPr>
            <a:r>
              <a:rPr lang="en-US" sz="2400" dirty="0" smtClean="0"/>
              <a:t>Geologic Society of America</a:t>
            </a:r>
          </a:p>
          <a:p>
            <a:pPr marL="342900" indent="-342900">
              <a:buFont typeface="Arial" panose="020B0604020202020204" pitchFamily="34" charset="0"/>
              <a:buChar char="•"/>
            </a:pPr>
            <a:r>
              <a:rPr lang="en-US" sz="2400" dirty="0" smtClean="0"/>
              <a:t>Rod Metcalf</a:t>
            </a:r>
          </a:p>
          <a:p>
            <a:pPr marL="342900" indent="-342900">
              <a:buFont typeface="Arial" panose="020B0604020202020204" pitchFamily="34" charset="0"/>
              <a:buChar char="•"/>
            </a:pPr>
            <a:r>
              <a:rPr lang="en-US" sz="2400" dirty="0" err="1" smtClean="0"/>
              <a:t>Minghua</a:t>
            </a:r>
            <a:r>
              <a:rPr lang="en-US" sz="2400" dirty="0" smtClean="0"/>
              <a:t> Ren</a:t>
            </a:r>
          </a:p>
          <a:p>
            <a:pPr marL="342900" indent="-342900">
              <a:buFont typeface="Arial" panose="020B0604020202020204" pitchFamily="34" charset="0"/>
              <a:buChar char="•"/>
            </a:pPr>
            <a:r>
              <a:rPr lang="en-US" sz="2400" dirty="0" smtClean="0"/>
              <a:t>UNLV Department of Geoscience</a:t>
            </a:r>
          </a:p>
          <a:p>
            <a:endParaRPr lang="en-US" sz="2400" dirty="0"/>
          </a:p>
          <a:p>
            <a:r>
              <a:rPr lang="en-US" sz="2400" dirty="0" smtClean="0"/>
              <a:t>Questions?</a:t>
            </a:r>
          </a:p>
          <a:p>
            <a:endParaRPr lang="en-US" sz="2400" dirty="0"/>
          </a:p>
          <a:p>
            <a:endParaRPr lang="en-US" sz="2400" dirty="0" smtClean="0"/>
          </a:p>
          <a:p>
            <a:endParaRPr lang="en-US" sz="2400" dirty="0"/>
          </a:p>
          <a:p>
            <a:r>
              <a:rPr lang="en-US" dirty="0" smtClean="0"/>
              <a:t>Mat </a:t>
            </a:r>
            <a:r>
              <a:rPr lang="en-US" dirty="0" err="1" smtClean="0"/>
              <a:t>Beshears</a:t>
            </a:r>
            <a:r>
              <a:rPr lang="en-US" dirty="0" smtClean="0"/>
              <a:t> (beshears@unlv.nevada.edu)</a:t>
            </a:r>
            <a:endParaRPr lang="en-US" dirty="0"/>
          </a:p>
        </p:txBody>
      </p:sp>
      <p:pic>
        <p:nvPicPr>
          <p:cNvPr id="8" name="Picture 2" descr="C:\Users\MB\AppData\Local\Temp\GSA_logo1R_cmyk.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5890876"/>
            <a:ext cx="3276600" cy="8674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ile:UNLV Logo.sv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5673036"/>
            <a:ext cx="2995612" cy="108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7425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977" y="228600"/>
            <a:ext cx="7024744" cy="1027618"/>
          </a:xfrm>
        </p:spPr>
        <p:txBody>
          <a:bodyPr>
            <a:normAutofit/>
          </a:bodyPr>
          <a:lstStyle/>
          <a:p>
            <a:r>
              <a:rPr lang="en-US" sz="3200" dirty="0" smtClean="0"/>
              <a:t>Plagioclase “problem”</a:t>
            </a:r>
            <a:endParaRPr lang="en-US" sz="3200" dirty="0"/>
          </a:p>
        </p:txBody>
      </p:sp>
      <p:grpSp>
        <p:nvGrpSpPr>
          <p:cNvPr id="21" name="Group 20"/>
          <p:cNvGrpSpPr/>
          <p:nvPr/>
        </p:nvGrpSpPr>
        <p:grpSpPr>
          <a:xfrm>
            <a:off x="3810000" y="4038600"/>
            <a:ext cx="5867399" cy="2819400"/>
            <a:chOff x="682190" y="3974362"/>
            <a:chExt cx="5949373" cy="2959838"/>
          </a:xfrm>
        </p:grpSpPr>
        <p:grpSp>
          <p:nvGrpSpPr>
            <p:cNvPr id="17" name="Group 16"/>
            <p:cNvGrpSpPr>
              <a:grpSpLocks noChangeAspect="1"/>
            </p:cNvGrpSpPr>
            <p:nvPr/>
          </p:nvGrpSpPr>
          <p:grpSpPr>
            <a:xfrm>
              <a:off x="682190" y="3974362"/>
              <a:ext cx="5253991" cy="2605382"/>
              <a:chOff x="1600517" y="1955482"/>
              <a:chExt cx="5942965" cy="2947035"/>
            </a:xfrm>
          </p:grpSpPr>
          <p:pic>
            <p:nvPicPr>
              <p:cNvPr id="11" name="Picture 10"/>
              <p:cNvPicPr/>
              <p:nvPr/>
            </p:nvPicPr>
            <p:blipFill rotWithShape="1">
              <a:blip r:embed="rId2" cstate="print">
                <a:extLst>
                  <a:ext uri="{28A0092B-C50C-407E-A947-70E740481C1C}">
                    <a14:useLocalDpi xmlns:a14="http://schemas.microsoft.com/office/drawing/2010/main" val="0"/>
                  </a:ext>
                </a:extLst>
              </a:blip>
              <a:srcRect l="1366" t="1873" b="2369"/>
              <a:stretch/>
            </p:blipFill>
            <p:spPr bwMode="auto">
              <a:xfrm>
                <a:off x="3771582" y="1955482"/>
                <a:ext cx="3771900" cy="294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p:nvPr/>
            </p:nvPicPr>
            <p:blipFill rotWithShape="1">
              <a:blip r:embed="rId3" cstate="print">
                <a:extLst>
                  <a:ext uri="{28A0092B-C50C-407E-A947-70E740481C1C}">
                    <a14:useLocalDpi xmlns:a14="http://schemas.microsoft.com/office/drawing/2010/main" val="0"/>
                  </a:ext>
                </a:extLst>
              </a:blip>
              <a:srcRect l="2580" t="2985" r="3226" b="3410"/>
              <a:stretch/>
            </p:blipFill>
            <p:spPr bwMode="auto">
              <a:xfrm>
                <a:off x="1600517" y="2544127"/>
                <a:ext cx="2178685" cy="1761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1996757" y="3182937"/>
                <a:ext cx="708025" cy="65214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1000"/>
                  </a:spcAft>
                </a:pPr>
                <a:r>
                  <a:rPr lang="en-US" sz="1100">
                    <a:effectLst/>
                    <a:ea typeface="Times New Roman"/>
                    <a:cs typeface="Times New Roman"/>
                  </a:rPr>
                  <a:t> </a:t>
                </a:r>
              </a:p>
            </p:txBody>
          </p:sp>
          <p:cxnSp>
            <p:nvCxnSpPr>
              <p:cNvPr id="14" name="Straight Connector 13"/>
              <p:cNvCxnSpPr/>
              <p:nvPr/>
            </p:nvCxnSpPr>
            <p:spPr>
              <a:xfrm flipV="1">
                <a:off x="2705417" y="1963737"/>
                <a:ext cx="1065530" cy="121920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2705417" y="3843337"/>
                <a:ext cx="1073150" cy="105918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3771582" y="1963737"/>
                <a:ext cx="3771900" cy="293878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1000"/>
                  </a:spcAft>
                </a:pPr>
                <a:r>
                  <a:rPr lang="en-US" sz="1100">
                    <a:effectLst/>
                    <a:ea typeface="Times New Roman"/>
                    <a:cs typeface="Times New Roman"/>
                  </a:rPr>
                  <a:t> </a:t>
                </a:r>
              </a:p>
            </p:txBody>
          </p:sp>
        </p:grpSp>
        <p:sp>
          <p:nvSpPr>
            <p:cNvPr id="18" name="Content Placeholder 2"/>
            <p:cNvSpPr txBox="1">
              <a:spLocks/>
            </p:cNvSpPr>
            <p:nvPr/>
          </p:nvSpPr>
          <p:spPr>
            <a:xfrm>
              <a:off x="4622684" y="6553200"/>
              <a:ext cx="2008879"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i="1" dirty="0" smtClean="0"/>
                <a:t>Johannes, 1989</a:t>
              </a:r>
            </a:p>
          </p:txBody>
        </p:sp>
      </p:grpSp>
      <p:sp>
        <p:nvSpPr>
          <p:cNvPr id="19" name="Content Placeholder 2"/>
          <p:cNvSpPr txBox="1">
            <a:spLocks/>
          </p:cNvSpPr>
          <p:nvPr/>
        </p:nvSpPr>
        <p:spPr>
          <a:xfrm>
            <a:off x="381000" y="6555261"/>
            <a:ext cx="2469534" cy="2265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i="1" dirty="0" smtClean="0"/>
              <a:t>Johannes, 1989</a:t>
            </a:r>
          </a:p>
        </p:txBody>
      </p:sp>
      <p:sp>
        <p:nvSpPr>
          <p:cNvPr id="22" name="TextBox 21"/>
          <p:cNvSpPr txBox="1"/>
          <p:nvPr/>
        </p:nvSpPr>
        <p:spPr>
          <a:xfrm>
            <a:off x="7115175" y="3761601"/>
            <a:ext cx="2028825" cy="276999"/>
          </a:xfrm>
          <a:prstGeom prst="rect">
            <a:avLst/>
          </a:prstGeom>
          <a:noFill/>
        </p:spPr>
        <p:txBody>
          <a:bodyPr wrap="square" rtlCol="0">
            <a:spAutoFit/>
          </a:bodyPr>
          <a:lstStyle/>
          <a:p>
            <a:r>
              <a:rPr lang="en-US" sz="1200" i="1" dirty="0" smtClean="0"/>
              <a:t>Metcalf and </a:t>
            </a:r>
            <a:r>
              <a:rPr lang="en-US" sz="1200" i="1" dirty="0" err="1" smtClean="0"/>
              <a:t>Kopeitz</a:t>
            </a:r>
            <a:r>
              <a:rPr lang="en-US" sz="1200" i="1" dirty="0" smtClean="0"/>
              <a:t>, 2011</a:t>
            </a:r>
            <a:endParaRPr lang="en-US" sz="1200" i="1" dirty="0"/>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3551" y="2249473"/>
            <a:ext cx="2000249" cy="1781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3349" y="1091729"/>
            <a:ext cx="4127763" cy="2706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p:cNvCxnSpPr/>
          <p:nvPr/>
        </p:nvCxnSpPr>
        <p:spPr>
          <a:xfrm flipH="1">
            <a:off x="11201400" y="2731486"/>
            <a:ext cx="152400" cy="10668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181826"/>
            <a:ext cx="3276600" cy="2357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 y="1143000"/>
            <a:ext cx="4572000" cy="2585323"/>
          </a:xfrm>
          <a:prstGeom prst="rect">
            <a:avLst/>
          </a:prstGeom>
        </p:spPr>
        <p:txBody>
          <a:bodyPr>
            <a:spAutoFit/>
          </a:bodyPr>
          <a:lstStyle/>
          <a:p>
            <a:pPr marL="457200" lvl="0" indent="-457200">
              <a:spcBef>
                <a:spcPts val="700"/>
              </a:spcBef>
              <a:buSzPct val="60000"/>
              <a:buFont typeface="Calibri" pitchFamily="34" charset="0"/>
              <a:buChar char="•"/>
              <a:defRPr/>
            </a:pPr>
            <a:r>
              <a:rPr lang="en-US" sz="3200" dirty="0"/>
              <a:t>Melting</a:t>
            </a:r>
            <a:endParaRPr lang="en-US" sz="2400" dirty="0"/>
          </a:p>
          <a:p>
            <a:pPr marL="708660" lvl="1" indent="-342900">
              <a:spcBef>
                <a:spcPts val="550"/>
              </a:spcBef>
              <a:buSzPct val="70000"/>
              <a:buFont typeface="Calibri" pitchFamily="34" charset="0"/>
              <a:buChar char="•"/>
              <a:defRPr/>
            </a:pPr>
            <a:r>
              <a:rPr lang="en-US" sz="2400" dirty="0"/>
              <a:t>Residual plagioclase vs. Melt composition</a:t>
            </a:r>
          </a:p>
          <a:p>
            <a:pPr marL="708660" lvl="1" indent="-342900">
              <a:spcBef>
                <a:spcPts val="550"/>
              </a:spcBef>
              <a:buSzPct val="70000"/>
              <a:buFont typeface="Calibri" pitchFamily="34" charset="0"/>
              <a:buChar char="•"/>
              <a:defRPr/>
            </a:pPr>
            <a:r>
              <a:rPr lang="en-US" sz="2400" dirty="0"/>
              <a:t>An-content of plagioclase often does not agree with thermodynamic models.</a:t>
            </a:r>
          </a:p>
        </p:txBody>
      </p:sp>
    </p:spTree>
    <p:extLst>
      <p:ext uri="{BB962C8B-B14F-4D97-AF65-F5344CB8AC3E}">
        <p14:creationId xmlns:p14="http://schemas.microsoft.com/office/powerpoint/2010/main" val="3125313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428" y="228600"/>
            <a:ext cx="7024744" cy="1143000"/>
          </a:xfrm>
        </p:spPr>
        <p:txBody>
          <a:bodyPr/>
          <a:lstStyle/>
          <a:p>
            <a:r>
              <a:rPr lang="en-US" dirty="0" smtClean="0"/>
              <a:t>An enrichment?</a:t>
            </a:r>
            <a:endParaRPr lang="en-US" dirty="0"/>
          </a:p>
        </p:txBody>
      </p:sp>
      <p:sp>
        <p:nvSpPr>
          <p:cNvPr id="3" name="Content Placeholder 2"/>
          <p:cNvSpPr>
            <a:spLocks noGrp="1"/>
          </p:cNvSpPr>
          <p:nvPr>
            <p:ph idx="1"/>
          </p:nvPr>
        </p:nvSpPr>
        <p:spPr>
          <a:xfrm>
            <a:off x="838200" y="1371600"/>
            <a:ext cx="4022382" cy="5105399"/>
          </a:xfrm>
        </p:spPr>
        <p:txBody>
          <a:bodyPr>
            <a:normAutofit lnSpcReduction="10000"/>
          </a:bodyPr>
          <a:lstStyle/>
          <a:p>
            <a:r>
              <a:rPr lang="en-US" dirty="0" smtClean="0"/>
              <a:t>Melt migration</a:t>
            </a:r>
          </a:p>
          <a:p>
            <a:pPr lvl="1"/>
            <a:r>
              <a:rPr lang="en-US" sz="2400" dirty="0" smtClean="0"/>
              <a:t>Add Ca or subtract Na</a:t>
            </a:r>
          </a:p>
          <a:p>
            <a:r>
              <a:rPr lang="en-US" dirty="0" smtClean="0"/>
              <a:t>Temperature rose above </a:t>
            </a:r>
            <a:r>
              <a:rPr lang="en-US" dirty="0" err="1" smtClean="0"/>
              <a:t>liquidus</a:t>
            </a:r>
            <a:endParaRPr lang="en-US" dirty="0" smtClean="0"/>
          </a:p>
          <a:p>
            <a:pPr lvl="1"/>
            <a:r>
              <a:rPr lang="en-US" dirty="0" smtClean="0"/>
              <a:t>Melt films record fractional crystallization</a:t>
            </a:r>
            <a:endParaRPr lang="en-US" dirty="0"/>
          </a:p>
          <a:p>
            <a:pPr lvl="1"/>
            <a:r>
              <a:rPr lang="en-US" dirty="0" smtClean="0"/>
              <a:t>Incomplete </a:t>
            </a:r>
            <a:r>
              <a:rPr lang="en-US" dirty="0" smtClean="0"/>
              <a:t>melting</a:t>
            </a:r>
            <a:endParaRPr lang="en-US" dirty="0"/>
          </a:p>
          <a:p>
            <a:pPr lvl="1"/>
            <a:r>
              <a:rPr lang="en-US" dirty="0" smtClean="0"/>
              <a:t>Limiting reactant</a:t>
            </a:r>
          </a:p>
          <a:p>
            <a:pPr lvl="2"/>
            <a:r>
              <a:rPr lang="en-US" dirty="0" smtClean="0"/>
              <a:t>K-feldspar and/or water</a:t>
            </a:r>
          </a:p>
        </p:txBody>
      </p:sp>
      <p:sp>
        <p:nvSpPr>
          <p:cNvPr id="4" name="Content Placeholder 2"/>
          <p:cNvSpPr txBox="1">
            <a:spLocks/>
          </p:cNvSpPr>
          <p:nvPr/>
        </p:nvSpPr>
        <p:spPr>
          <a:xfrm>
            <a:off x="7162800" y="4206875"/>
            <a:ext cx="1508375" cy="3651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i="1" dirty="0" smtClean="0"/>
              <a:t>Johannes, 1989</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1669"/>
            <a:ext cx="3870574" cy="2784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6340818" y="23711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8" name="Straight Arrow Connector 7"/>
          <p:cNvCxnSpPr/>
          <p:nvPr/>
        </p:nvCxnSpPr>
        <p:spPr>
          <a:xfrm flipH="1">
            <a:off x="5883618" y="2523500"/>
            <a:ext cx="457200" cy="427630"/>
          </a:xfrm>
          <a:prstGeom prst="straightConnector1">
            <a:avLst/>
          </a:prstGeom>
          <a:ln w="38100">
            <a:solidFill>
              <a:srgbClr val="0070C0"/>
            </a:solidFill>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6417018" y="2523500"/>
            <a:ext cx="0" cy="15151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MB\Google Drive\Research\GSA Talk\111-2 ternary diagrams.tif"/>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01" b="94389" l="2458" r="98448">
                        <a14:backgroundMark x1="10479" y1="31353" x2="10479" y2="31353"/>
                        <a14:backgroundMark x1="35576" y1="13861" x2="35576" y2="13861"/>
                        <a14:backgroundMark x1="55239" y1="15512" x2="55239" y2="15512"/>
                        <a14:backgroundMark x1="71798" y1="18812" x2="71798" y2="18812"/>
                        <a14:backgroundMark x1="90815" y1="22442" x2="90815" y2="22442"/>
                      </a14:backgroundRemoval>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623611" y="4655024"/>
            <a:ext cx="4453745" cy="17457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0" y="6248400"/>
            <a:ext cx="457200" cy="369332"/>
          </a:xfrm>
          <a:prstGeom prst="rect">
            <a:avLst/>
          </a:prstGeom>
          <a:noFill/>
        </p:spPr>
        <p:txBody>
          <a:bodyPr wrap="square" rtlCol="0">
            <a:spAutoFit/>
          </a:bodyPr>
          <a:lstStyle/>
          <a:p>
            <a:r>
              <a:rPr lang="en-US" dirty="0" smtClean="0"/>
              <a:t>Ab</a:t>
            </a:r>
            <a:endParaRPr lang="en-US" dirty="0"/>
          </a:p>
        </p:txBody>
      </p:sp>
      <p:sp>
        <p:nvSpPr>
          <p:cNvPr id="9" name="TextBox 8"/>
          <p:cNvSpPr txBox="1"/>
          <p:nvPr/>
        </p:nvSpPr>
        <p:spPr>
          <a:xfrm>
            <a:off x="8534400" y="6248400"/>
            <a:ext cx="542956" cy="369332"/>
          </a:xfrm>
          <a:prstGeom prst="rect">
            <a:avLst/>
          </a:prstGeom>
          <a:noFill/>
        </p:spPr>
        <p:txBody>
          <a:bodyPr wrap="square" rtlCol="0">
            <a:spAutoFit/>
          </a:bodyPr>
          <a:lstStyle/>
          <a:p>
            <a:r>
              <a:rPr lang="en-US" dirty="0" smtClean="0"/>
              <a:t>Or</a:t>
            </a:r>
            <a:endParaRPr lang="en-US" dirty="0"/>
          </a:p>
        </p:txBody>
      </p:sp>
      <p:sp>
        <p:nvSpPr>
          <p:cNvPr id="10" name="TextBox 9"/>
          <p:cNvSpPr txBox="1"/>
          <p:nvPr/>
        </p:nvSpPr>
        <p:spPr>
          <a:xfrm>
            <a:off x="6850483" y="4697947"/>
            <a:ext cx="517183" cy="369332"/>
          </a:xfrm>
          <a:prstGeom prst="rect">
            <a:avLst/>
          </a:prstGeom>
          <a:noFill/>
        </p:spPr>
        <p:txBody>
          <a:bodyPr wrap="square" rtlCol="0">
            <a:spAutoFit/>
          </a:bodyPr>
          <a:lstStyle/>
          <a:p>
            <a:r>
              <a:rPr lang="en-US" dirty="0" smtClean="0"/>
              <a:t>An</a:t>
            </a:r>
            <a:endParaRPr lang="en-US" dirty="0"/>
          </a:p>
        </p:txBody>
      </p:sp>
      <p:sp>
        <p:nvSpPr>
          <p:cNvPr id="11" name="TextBox 10"/>
          <p:cNvSpPr txBox="1"/>
          <p:nvPr/>
        </p:nvSpPr>
        <p:spPr>
          <a:xfrm>
            <a:off x="4922118" y="5986817"/>
            <a:ext cx="716682" cy="277485"/>
          </a:xfrm>
          <a:prstGeom prst="rect">
            <a:avLst/>
          </a:prstGeom>
          <a:solidFill>
            <a:srgbClr val="FFFFFF">
              <a:alpha val="50196"/>
            </a:srgbClr>
          </a:solidFill>
          <a:ln>
            <a:solidFill>
              <a:srgbClr val="000000">
                <a:alpha val="50196"/>
              </a:srgbClr>
            </a:solidFill>
          </a:ln>
        </p:spPr>
        <p:txBody>
          <a:bodyPr wrap="square" rtlCol="0">
            <a:spAutoFit/>
          </a:bodyPr>
          <a:lstStyle/>
          <a:p>
            <a:r>
              <a:rPr lang="en-US" dirty="0" smtClean="0"/>
              <a:t>111-2</a:t>
            </a:r>
            <a:endParaRPr lang="en-US" dirty="0"/>
          </a:p>
        </p:txBody>
      </p:sp>
    </p:spTree>
    <p:extLst>
      <p:ext uri="{BB962C8B-B14F-4D97-AF65-F5344CB8AC3E}">
        <p14:creationId xmlns:p14="http://schemas.microsoft.com/office/powerpoint/2010/main" val="3859788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228600"/>
            <a:ext cx="7024744" cy="1143000"/>
          </a:xfrm>
        </p:spPr>
        <p:txBody>
          <a:bodyPr/>
          <a:lstStyle/>
          <a:p>
            <a:r>
              <a:rPr lang="en-US" dirty="0" smtClean="0"/>
              <a:t>K-feldspar source?</a:t>
            </a:r>
            <a:endParaRPr lang="en-US" dirty="0"/>
          </a:p>
        </p:txBody>
      </p:sp>
      <p:sp>
        <p:nvSpPr>
          <p:cNvPr id="3" name="Content Placeholder 2"/>
          <p:cNvSpPr>
            <a:spLocks noGrp="1"/>
          </p:cNvSpPr>
          <p:nvPr>
            <p:ph idx="1"/>
          </p:nvPr>
        </p:nvSpPr>
        <p:spPr>
          <a:xfrm>
            <a:off x="1043492" y="1444024"/>
            <a:ext cx="6777317" cy="1453162"/>
          </a:xfrm>
        </p:spPr>
        <p:txBody>
          <a:bodyPr>
            <a:normAutofit fontScale="92500" lnSpcReduction="20000"/>
          </a:bodyPr>
          <a:lstStyle/>
          <a:p>
            <a:r>
              <a:rPr lang="en-US" dirty="0"/>
              <a:t>Biotite breakdown</a:t>
            </a:r>
          </a:p>
          <a:p>
            <a:r>
              <a:rPr lang="en-US" dirty="0" smtClean="0"/>
              <a:t>Heterogeneous </a:t>
            </a:r>
            <a:r>
              <a:rPr lang="en-US" dirty="0" err="1" smtClean="0"/>
              <a:t>protolith</a:t>
            </a:r>
            <a:endParaRPr lang="en-US" dirty="0" smtClean="0"/>
          </a:p>
          <a:p>
            <a:r>
              <a:rPr lang="en-US" dirty="0" smtClean="0"/>
              <a:t>Sample 111-8</a:t>
            </a:r>
            <a:endParaRPr lang="en-US" dirty="0"/>
          </a:p>
          <a:p>
            <a:endParaRPr lang="en-US" dirty="0"/>
          </a:p>
        </p:txBody>
      </p:sp>
      <p:pic>
        <p:nvPicPr>
          <p:cNvPr id="4" name="Picture 2" descr="C:\Users\MB\Google Drive\Research\GSA Talk\111-8_sec_ALL.tif"/>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52818" y="2897185"/>
            <a:ext cx="6324600" cy="370959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459941"/>
            <a:ext cx="2043113" cy="258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2380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7924799" cy="762000"/>
          </a:xfrm>
        </p:spPr>
        <p:txBody>
          <a:bodyPr>
            <a:normAutofit/>
          </a:bodyPr>
          <a:lstStyle/>
          <a:p>
            <a:r>
              <a:rPr lang="en-US" sz="3600" dirty="0" smtClean="0"/>
              <a:t>Investigating initial partial melt</a:t>
            </a:r>
            <a:endParaRPr lang="en-US" sz="3600" dirty="0"/>
          </a:p>
        </p:txBody>
      </p:sp>
      <p:sp>
        <p:nvSpPr>
          <p:cNvPr id="3" name="Content Placeholder 2"/>
          <p:cNvSpPr>
            <a:spLocks noGrp="1"/>
          </p:cNvSpPr>
          <p:nvPr>
            <p:ph idx="1"/>
          </p:nvPr>
        </p:nvSpPr>
        <p:spPr>
          <a:xfrm>
            <a:off x="4570579" y="1526741"/>
            <a:ext cx="4114800" cy="4953000"/>
          </a:xfrm>
        </p:spPr>
        <p:txBody>
          <a:bodyPr>
            <a:normAutofit/>
          </a:bodyPr>
          <a:lstStyle/>
          <a:p>
            <a:r>
              <a:rPr lang="en-US" sz="2800" dirty="0" smtClean="0"/>
              <a:t>Field approach</a:t>
            </a:r>
          </a:p>
          <a:p>
            <a:pPr lvl="1"/>
            <a:r>
              <a:rPr lang="en-US" sz="2400" dirty="0" smtClean="0"/>
              <a:t>Pyrometamorphic aureoles of mafic intrusions, xenoliths</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4577304"/>
            <a:ext cx="1812851" cy="161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3319130" y="6210766"/>
            <a:ext cx="1143000" cy="2667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i="1" dirty="0" smtClean="0"/>
              <a:t>Johannes, 1989</a:t>
            </a: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8121" y="3144585"/>
            <a:ext cx="2702879" cy="3358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6172484" y="6503227"/>
            <a:ext cx="2285716" cy="2463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i="1" dirty="0" err="1" smtClean="0"/>
              <a:t>Holness</a:t>
            </a:r>
            <a:r>
              <a:rPr lang="en-US" sz="1200" i="1" dirty="0" smtClean="0"/>
              <a:t> &amp; Isherwood, 2003</a:t>
            </a:r>
          </a:p>
        </p:txBody>
      </p:sp>
      <p:sp>
        <p:nvSpPr>
          <p:cNvPr id="8" name="Content Placeholder 2"/>
          <p:cNvSpPr txBox="1">
            <a:spLocks/>
          </p:cNvSpPr>
          <p:nvPr/>
        </p:nvSpPr>
        <p:spPr>
          <a:xfrm>
            <a:off x="582304" y="1526741"/>
            <a:ext cx="3962400"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t>Experimental approach</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133600"/>
            <a:ext cx="1812851" cy="177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972" y="3033306"/>
            <a:ext cx="2457256" cy="2644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26808" y="5678037"/>
            <a:ext cx="2590800" cy="276999"/>
          </a:xfrm>
          <a:prstGeom prst="rect">
            <a:avLst/>
          </a:prstGeom>
          <a:noFill/>
        </p:spPr>
        <p:txBody>
          <a:bodyPr wrap="square" rtlCol="0">
            <a:spAutoFit/>
          </a:bodyPr>
          <a:lstStyle/>
          <a:p>
            <a:r>
              <a:rPr lang="en-US" sz="1200" i="1" dirty="0" err="1" smtClean="0"/>
              <a:t>Jurewicz</a:t>
            </a:r>
            <a:r>
              <a:rPr lang="en-US" sz="1200" i="1" dirty="0" smtClean="0"/>
              <a:t> and Watson, 1984</a:t>
            </a:r>
            <a:endParaRPr lang="en-US" sz="1200" i="1" dirty="0"/>
          </a:p>
        </p:txBody>
      </p:sp>
      <p:sp>
        <p:nvSpPr>
          <p:cNvPr id="14" name="TextBox 13"/>
          <p:cNvSpPr txBox="1"/>
          <p:nvPr/>
        </p:nvSpPr>
        <p:spPr>
          <a:xfrm>
            <a:off x="2743200" y="3908944"/>
            <a:ext cx="1981200" cy="276999"/>
          </a:xfrm>
          <a:prstGeom prst="rect">
            <a:avLst/>
          </a:prstGeom>
          <a:noFill/>
        </p:spPr>
        <p:txBody>
          <a:bodyPr wrap="square" rtlCol="0">
            <a:spAutoFit/>
          </a:bodyPr>
          <a:lstStyle/>
          <a:p>
            <a:r>
              <a:rPr lang="en-US" sz="1200" i="1" dirty="0" err="1" smtClean="0"/>
              <a:t>Jurewicz</a:t>
            </a:r>
            <a:r>
              <a:rPr lang="en-US" sz="1200" i="1" dirty="0" smtClean="0"/>
              <a:t> and Watson, 1984</a:t>
            </a:r>
            <a:endParaRPr lang="en-US" sz="1200" i="1" dirty="0"/>
          </a:p>
        </p:txBody>
      </p:sp>
    </p:spTree>
    <p:extLst>
      <p:ext uri="{BB962C8B-B14F-4D97-AF65-F5344CB8AC3E}">
        <p14:creationId xmlns:p14="http://schemas.microsoft.com/office/powerpoint/2010/main" val="15127451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 y="1371600"/>
            <a:ext cx="8833065" cy="5215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59628" y="228600"/>
            <a:ext cx="7024744" cy="1143000"/>
          </a:xfrm>
        </p:spPr>
        <p:txBody>
          <a:bodyPr>
            <a:normAutofit/>
          </a:bodyPr>
          <a:lstStyle/>
          <a:p>
            <a:r>
              <a:rPr lang="en-US" sz="3600" dirty="0" smtClean="0"/>
              <a:t>Mt. Perkins pluton</a:t>
            </a:r>
            <a:endParaRPr lang="en-US" sz="3600" dirty="0"/>
          </a:p>
        </p:txBody>
      </p:sp>
      <p:sp>
        <p:nvSpPr>
          <p:cNvPr id="3" name="Content Placeholder 2"/>
          <p:cNvSpPr>
            <a:spLocks noGrp="1"/>
          </p:cNvSpPr>
          <p:nvPr>
            <p:ph idx="1"/>
          </p:nvPr>
        </p:nvSpPr>
        <p:spPr>
          <a:xfrm>
            <a:off x="304800" y="4419600"/>
            <a:ext cx="8462729" cy="2110229"/>
          </a:xfrm>
          <a:solidFill>
            <a:srgbClr val="FFFFFF">
              <a:alpha val="50196"/>
            </a:srgbClr>
          </a:solidFill>
          <a:ln>
            <a:solidFill>
              <a:schemeClr val="tx1"/>
            </a:solidFill>
          </a:ln>
        </p:spPr>
        <p:txBody>
          <a:bodyPr>
            <a:normAutofit fontScale="92500" lnSpcReduction="10000"/>
          </a:bodyPr>
          <a:lstStyle/>
          <a:p>
            <a:pPr lvl="1"/>
            <a:r>
              <a:rPr lang="en-US" dirty="0" smtClean="0"/>
              <a:t>Compositionally diverse, composite, tilted pluton</a:t>
            </a:r>
          </a:p>
          <a:p>
            <a:pPr lvl="2"/>
            <a:r>
              <a:rPr lang="en-US" dirty="0" err="1" smtClean="0"/>
              <a:t>Paleodepth</a:t>
            </a:r>
            <a:r>
              <a:rPr lang="en-US" dirty="0" smtClean="0"/>
              <a:t> 5-7 km (Metcalf </a:t>
            </a:r>
            <a:r>
              <a:rPr lang="en-US" i="1" dirty="0" smtClean="0"/>
              <a:t>et al</a:t>
            </a:r>
            <a:r>
              <a:rPr lang="en-US" dirty="0" smtClean="0"/>
              <a:t>., 1995)</a:t>
            </a:r>
          </a:p>
          <a:p>
            <a:pPr lvl="1"/>
            <a:r>
              <a:rPr lang="en-US" dirty="0" smtClean="0"/>
              <a:t>Pyrometamorphic contact aureole</a:t>
            </a:r>
          </a:p>
          <a:p>
            <a:pPr lvl="2"/>
            <a:r>
              <a:rPr lang="en-US" dirty="0" smtClean="0"/>
              <a:t>Amphibole-bearing </a:t>
            </a:r>
            <a:r>
              <a:rPr lang="en-US" dirty="0" err="1" smtClean="0"/>
              <a:t>tonalitic</a:t>
            </a:r>
            <a:r>
              <a:rPr lang="en-US" dirty="0" smtClean="0"/>
              <a:t> gneiss</a:t>
            </a:r>
          </a:p>
          <a:p>
            <a:pPr lvl="2"/>
            <a:r>
              <a:rPr lang="en-US" dirty="0" smtClean="0"/>
              <a:t>Natural laboratory </a:t>
            </a:r>
          </a:p>
        </p:txBody>
      </p:sp>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03" r="8505" b="9675"/>
          <a:stretch/>
        </p:blipFill>
        <p:spPr bwMode="auto">
          <a:xfrm>
            <a:off x="4800600" y="1219201"/>
            <a:ext cx="4178300" cy="303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967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500"/>
                                        <p:tgtEl>
                                          <p:spTgt spid="3">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609600"/>
            <a:ext cx="7024744" cy="648736"/>
          </a:xfrm>
        </p:spPr>
        <p:txBody>
          <a:bodyPr>
            <a:normAutofit fontScale="90000"/>
          </a:bodyPr>
          <a:lstStyle/>
          <a:p>
            <a:r>
              <a:rPr lang="en-US" dirty="0" smtClean="0"/>
              <a:t>Goals</a:t>
            </a:r>
            <a:endParaRPr lang="en-US" dirty="0"/>
          </a:p>
        </p:txBody>
      </p:sp>
      <p:sp>
        <p:nvSpPr>
          <p:cNvPr id="3" name="Content Placeholder 2"/>
          <p:cNvSpPr>
            <a:spLocks noGrp="1"/>
          </p:cNvSpPr>
          <p:nvPr>
            <p:ph idx="1"/>
          </p:nvPr>
        </p:nvSpPr>
        <p:spPr>
          <a:xfrm>
            <a:off x="278196" y="1305519"/>
            <a:ext cx="5208203" cy="5008962"/>
          </a:xfrm>
        </p:spPr>
        <p:txBody>
          <a:bodyPr>
            <a:noAutofit/>
          </a:bodyPr>
          <a:lstStyle/>
          <a:p>
            <a:pPr>
              <a:spcBef>
                <a:spcPts val="0"/>
              </a:spcBef>
            </a:pPr>
            <a:r>
              <a:rPr lang="en-US" sz="2400" dirty="0" smtClean="0"/>
              <a:t>Document partial melt </a:t>
            </a:r>
            <a:r>
              <a:rPr lang="en-US" sz="2400" dirty="0" err="1" smtClean="0"/>
              <a:t>microtextures</a:t>
            </a:r>
            <a:endParaRPr lang="en-US" sz="2400" dirty="0" smtClean="0"/>
          </a:p>
          <a:p>
            <a:pPr>
              <a:spcBef>
                <a:spcPts val="0"/>
              </a:spcBef>
            </a:pPr>
            <a:r>
              <a:rPr lang="en-US" sz="2400" dirty="0" smtClean="0"/>
              <a:t>Map </a:t>
            </a:r>
            <a:r>
              <a:rPr lang="en-US" sz="2400" dirty="0" err="1" smtClean="0"/>
              <a:t>psuedomelts</a:t>
            </a:r>
            <a:r>
              <a:rPr lang="en-US" sz="2400" dirty="0" smtClean="0"/>
              <a:t> on a thin section scale</a:t>
            </a:r>
          </a:p>
          <a:p>
            <a:pPr lvl="1">
              <a:spcBef>
                <a:spcPts val="0"/>
              </a:spcBef>
            </a:pPr>
            <a:r>
              <a:rPr lang="en-US" sz="2400" dirty="0" smtClean="0"/>
              <a:t>Melt </a:t>
            </a:r>
            <a:endParaRPr lang="en-US" sz="2400" dirty="0"/>
          </a:p>
          <a:p>
            <a:pPr lvl="2">
              <a:spcBef>
                <a:spcPts val="0"/>
              </a:spcBef>
            </a:pPr>
            <a:r>
              <a:rPr lang="en-US" sz="2000" dirty="0" smtClean="0"/>
              <a:t>volume %</a:t>
            </a:r>
          </a:p>
          <a:p>
            <a:pPr lvl="2">
              <a:spcBef>
                <a:spcPts val="0"/>
              </a:spcBef>
            </a:pPr>
            <a:r>
              <a:rPr lang="en-US" sz="2000" dirty="0" smtClean="0"/>
              <a:t>composition</a:t>
            </a:r>
          </a:p>
          <a:p>
            <a:pPr lvl="2">
              <a:spcBef>
                <a:spcPts val="0"/>
              </a:spcBef>
            </a:pPr>
            <a:r>
              <a:rPr lang="en-US" sz="2000" dirty="0" smtClean="0"/>
              <a:t>reaction(s)</a:t>
            </a:r>
          </a:p>
          <a:p>
            <a:pPr lvl="2">
              <a:spcBef>
                <a:spcPts val="0"/>
              </a:spcBef>
            </a:pPr>
            <a:r>
              <a:rPr lang="en-US" sz="2000" dirty="0" smtClean="0"/>
              <a:t>distribution </a:t>
            </a:r>
          </a:p>
          <a:p>
            <a:pPr>
              <a:spcBef>
                <a:spcPts val="0"/>
              </a:spcBef>
            </a:pPr>
            <a:r>
              <a:rPr lang="en-US" sz="2400" dirty="0" smtClean="0"/>
              <a:t>Map scale melt variations</a:t>
            </a:r>
          </a:p>
          <a:p>
            <a:pPr>
              <a:spcBef>
                <a:spcPts val="0"/>
              </a:spcBef>
            </a:pPr>
            <a:r>
              <a:rPr lang="en-US" sz="2400" dirty="0" smtClean="0"/>
              <a:t>P-T-x conditions</a:t>
            </a:r>
          </a:p>
          <a:p>
            <a:pPr>
              <a:spcBef>
                <a:spcPts val="3000"/>
              </a:spcBef>
            </a:pPr>
            <a:r>
              <a:rPr lang="en-US" sz="2400" dirty="0" smtClean="0"/>
              <a:t>Document local partial melting </a:t>
            </a:r>
          </a:p>
          <a:p>
            <a:pPr lvl="1">
              <a:spcBef>
                <a:spcPts val="0"/>
              </a:spcBef>
            </a:pPr>
            <a:r>
              <a:rPr lang="en-US" sz="2400" i="1" dirty="0" smtClean="0"/>
              <a:t>In situ </a:t>
            </a:r>
            <a:r>
              <a:rPr lang="en-US" sz="2400" dirty="0" smtClean="0"/>
              <a:t>crustal contamination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397" y="4038600"/>
            <a:ext cx="3669915" cy="2517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7398" y="1143000"/>
            <a:ext cx="366991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68409" y="6477000"/>
            <a:ext cx="2523191" cy="307777"/>
          </a:xfrm>
          <a:prstGeom prst="rect">
            <a:avLst/>
          </a:prstGeom>
        </p:spPr>
        <p:txBody>
          <a:bodyPr wrap="none">
            <a:spAutoFit/>
          </a:bodyPr>
          <a:lstStyle/>
          <a:p>
            <a:pPr lvl="2"/>
            <a:r>
              <a:rPr lang="en-US" sz="1400" i="1" dirty="0" smtClean="0"/>
              <a:t>Metcalf et al., 1995</a:t>
            </a:r>
            <a:endParaRPr lang="en-US" sz="1400" i="1" dirty="0"/>
          </a:p>
        </p:txBody>
      </p:sp>
    </p:spTree>
    <p:extLst>
      <p:ext uri="{BB962C8B-B14F-4D97-AF65-F5344CB8AC3E}">
        <p14:creationId xmlns:p14="http://schemas.microsoft.com/office/powerpoint/2010/main" val="37961539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MB\Google Drive\Research\GSA Talk\111-2_meltcount_5_NOmelt.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8557" y="1342183"/>
            <a:ext cx="6846887" cy="51348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PLM Mapping pseudomelt textures</a:t>
            </a:r>
            <a:endParaRPr lang="en-US" dirty="0"/>
          </a:p>
        </p:txBody>
      </p:sp>
      <p:pic>
        <p:nvPicPr>
          <p:cNvPr id="5122" name="Picture 2" descr="C:\Users\MB\Google Drive\Research\Melt pocket trace photos\111-2\111-2_meltcount_5.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8557" y="1342183"/>
            <a:ext cx="6846887" cy="5134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96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28" y="457200"/>
            <a:ext cx="7024744" cy="1143000"/>
          </a:xfrm>
        </p:spPr>
        <p:txBody>
          <a:bodyPr>
            <a:normAutofit/>
          </a:bodyPr>
          <a:lstStyle/>
          <a:p>
            <a:r>
              <a:rPr lang="en-US" sz="3200" dirty="0" smtClean="0"/>
              <a:t>Methods</a:t>
            </a:r>
            <a:endParaRPr lang="en-US" sz="3200" dirty="0"/>
          </a:p>
        </p:txBody>
      </p:sp>
      <p:sp>
        <p:nvSpPr>
          <p:cNvPr id="3" name="Content Placeholder 2"/>
          <p:cNvSpPr>
            <a:spLocks noGrp="1"/>
          </p:cNvSpPr>
          <p:nvPr>
            <p:ph idx="1"/>
          </p:nvPr>
        </p:nvSpPr>
        <p:spPr>
          <a:xfrm>
            <a:off x="457200" y="1600201"/>
            <a:ext cx="8229600" cy="1828799"/>
          </a:xfrm>
        </p:spPr>
        <p:txBody>
          <a:bodyPr>
            <a:noAutofit/>
          </a:bodyPr>
          <a:lstStyle/>
          <a:p>
            <a:r>
              <a:rPr lang="en-US" sz="2800" dirty="0" smtClean="0"/>
              <a:t>Recognizing pseudomelt microstructures</a:t>
            </a:r>
          </a:p>
          <a:p>
            <a:pPr lvl="1"/>
            <a:r>
              <a:rPr lang="en-US" sz="2000" dirty="0" smtClean="0"/>
              <a:t>Optical microscopy</a:t>
            </a:r>
          </a:p>
          <a:p>
            <a:pPr lvl="1"/>
            <a:r>
              <a:rPr lang="en-US" sz="2000" dirty="0" smtClean="0"/>
              <a:t>EPMA techniques</a:t>
            </a:r>
          </a:p>
          <a:p>
            <a:pPr lvl="1"/>
            <a:r>
              <a:rPr lang="en-US" sz="2000" dirty="0" smtClean="0"/>
              <a:t>SEM-BSE</a:t>
            </a:r>
          </a:p>
          <a:p>
            <a:pPr lvl="1"/>
            <a:r>
              <a:rPr lang="en-US" sz="2000" dirty="0" smtClean="0"/>
              <a:t>SEM-CL</a:t>
            </a:r>
          </a:p>
          <a:p>
            <a:r>
              <a:rPr lang="en-US" sz="2800" dirty="0" smtClean="0"/>
              <a:t>Map pseudomelt pockets with imaging software</a:t>
            </a:r>
          </a:p>
        </p:txBody>
      </p:sp>
      <p:pic>
        <p:nvPicPr>
          <p:cNvPr id="2050" name="Picture 2" descr="C:\Users\MB\Google Drive\Research\SEM and EPMA Data\Microprobe data and images\925-1\Large Pseudomelt Pockets\Large Pseudomelt Pocket Site 4\UNLV EP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465" y="4126468"/>
            <a:ext cx="304620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B\Google Drive\Research\GSA Talk\111-2_meltcount_4.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116346"/>
            <a:ext cx="3122341" cy="2286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400800" y="2088592"/>
            <a:ext cx="1761441" cy="1416608"/>
            <a:chOff x="8927723" y="1238905"/>
            <a:chExt cx="2445159" cy="1966476"/>
          </a:xfrm>
        </p:grpSpPr>
        <p:grpSp>
          <p:nvGrpSpPr>
            <p:cNvPr id="4" name="Group 3"/>
            <p:cNvGrpSpPr/>
            <p:nvPr/>
          </p:nvGrpSpPr>
          <p:grpSpPr>
            <a:xfrm>
              <a:off x="8927723" y="1238905"/>
              <a:ext cx="2445159" cy="1959209"/>
              <a:chOff x="6199665" y="1281327"/>
              <a:chExt cx="2445159" cy="1959209"/>
            </a:xfrm>
          </p:grpSpPr>
          <p:pic>
            <p:nvPicPr>
              <p:cNvPr id="3074" name="Picture 2" descr="C:\Users\MB\Google Drive\Research\SEM and EPMA Data\SEM-CL Imaging\111-4a\111-4a_CL-4_dat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1292"/>
              <a:stretch/>
            </p:blipFill>
            <p:spPr bwMode="auto">
              <a:xfrm>
                <a:off x="6199665" y="1281327"/>
                <a:ext cx="2415903" cy="19592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407617" y="1295400"/>
                <a:ext cx="1237207" cy="512691"/>
              </a:xfrm>
              <a:prstGeom prst="rect">
                <a:avLst/>
              </a:prstGeom>
              <a:noFill/>
            </p:spPr>
            <p:txBody>
              <a:bodyPr wrap="square" rtlCol="0">
                <a:spAutoFit/>
              </a:bodyPr>
              <a:lstStyle/>
              <a:p>
                <a:r>
                  <a:rPr lang="en-US" dirty="0" smtClean="0"/>
                  <a:t>111-4a</a:t>
                </a:r>
                <a:endParaRPr lang="en-US" dirty="0"/>
              </a:p>
            </p:txBody>
          </p:sp>
        </p:grpSp>
        <p:cxnSp>
          <p:nvCxnSpPr>
            <p:cNvPr id="5" name="Straight Connector 4"/>
            <p:cNvCxnSpPr/>
            <p:nvPr/>
          </p:nvCxnSpPr>
          <p:spPr>
            <a:xfrm flipV="1">
              <a:off x="8991600" y="3158711"/>
              <a:ext cx="805800" cy="9697"/>
            </a:xfrm>
            <a:prstGeom prst="line">
              <a:avLst/>
            </a:prstGeom>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9068020" y="2820862"/>
              <a:ext cx="1432437" cy="384519"/>
            </a:xfrm>
            <a:prstGeom prst="rect">
              <a:avLst/>
            </a:prstGeom>
            <a:noFill/>
          </p:spPr>
          <p:txBody>
            <a:bodyPr wrap="square" rtlCol="0">
              <a:spAutoFit/>
            </a:bodyPr>
            <a:lstStyle/>
            <a:p>
              <a:r>
                <a:rPr lang="en-US" sz="1200" dirty="0" smtClean="0"/>
                <a:t>900 um</a:t>
              </a:r>
              <a:endParaRPr lang="en-US" sz="1200" dirty="0"/>
            </a:p>
          </p:txBody>
        </p:sp>
      </p:grpSp>
      <p:sp>
        <p:nvSpPr>
          <p:cNvPr id="11" name="TextBox 10"/>
          <p:cNvSpPr txBox="1"/>
          <p:nvPr/>
        </p:nvSpPr>
        <p:spPr>
          <a:xfrm>
            <a:off x="1295400" y="4126468"/>
            <a:ext cx="990600" cy="369332"/>
          </a:xfrm>
          <a:prstGeom prst="rect">
            <a:avLst/>
          </a:prstGeom>
          <a:noFill/>
        </p:spPr>
        <p:txBody>
          <a:bodyPr wrap="square" rtlCol="0">
            <a:spAutoFit/>
          </a:bodyPr>
          <a:lstStyle/>
          <a:p>
            <a:r>
              <a:rPr lang="en-US" dirty="0" smtClean="0"/>
              <a:t>111-2</a:t>
            </a:r>
            <a:endParaRPr lang="en-US" dirty="0"/>
          </a:p>
        </p:txBody>
      </p:sp>
      <p:sp>
        <p:nvSpPr>
          <p:cNvPr id="7" name="TextBox 6"/>
          <p:cNvSpPr txBox="1"/>
          <p:nvPr/>
        </p:nvSpPr>
        <p:spPr>
          <a:xfrm>
            <a:off x="5079465" y="6412468"/>
            <a:ext cx="3536103" cy="369332"/>
          </a:xfrm>
          <a:prstGeom prst="rect">
            <a:avLst/>
          </a:prstGeom>
          <a:noFill/>
        </p:spPr>
        <p:txBody>
          <a:bodyPr wrap="square" rtlCol="0">
            <a:spAutoFit/>
          </a:bodyPr>
          <a:lstStyle/>
          <a:p>
            <a:r>
              <a:rPr lang="en-US" i="1" dirty="0" smtClean="0"/>
              <a:t>Electron Probe </a:t>
            </a:r>
            <a:r>
              <a:rPr lang="en-US" i="1" dirty="0" err="1" smtClean="0"/>
              <a:t>Microanalyzer</a:t>
            </a:r>
            <a:r>
              <a:rPr lang="en-US" i="1" dirty="0" smtClean="0"/>
              <a:t>, UNLV</a:t>
            </a:r>
            <a:endParaRPr lang="en-US" i="1" dirty="0"/>
          </a:p>
        </p:txBody>
      </p:sp>
    </p:spTree>
    <p:extLst>
      <p:ext uri="{BB962C8B-B14F-4D97-AF65-F5344CB8AC3E}">
        <p14:creationId xmlns:p14="http://schemas.microsoft.com/office/powerpoint/2010/main" val="10186263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255" y="609600"/>
            <a:ext cx="7024744" cy="641641"/>
          </a:xfrm>
        </p:spPr>
        <p:txBody>
          <a:bodyPr>
            <a:normAutofit/>
          </a:bodyPr>
          <a:lstStyle/>
          <a:p>
            <a:r>
              <a:rPr lang="en-US" sz="3200" dirty="0" smtClean="0"/>
              <a:t>Recognizing pseudomelt textures</a:t>
            </a:r>
            <a:endParaRPr lang="en-US" sz="3200" dirty="0"/>
          </a:p>
        </p:txBody>
      </p:sp>
      <p:sp>
        <p:nvSpPr>
          <p:cNvPr id="3" name="Content Placeholder 2"/>
          <p:cNvSpPr>
            <a:spLocks noGrp="1"/>
          </p:cNvSpPr>
          <p:nvPr>
            <p:ph idx="1"/>
          </p:nvPr>
        </p:nvSpPr>
        <p:spPr>
          <a:xfrm>
            <a:off x="457200" y="1600201"/>
            <a:ext cx="4114800" cy="4495800"/>
          </a:xfrm>
        </p:spPr>
        <p:txBody>
          <a:bodyPr>
            <a:normAutofit/>
          </a:bodyPr>
          <a:lstStyle/>
          <a:p>
            <a:r>
              <a:rPr lang="en-US" sz="2400" dirty="0" smtClean="0"/>
              <a:t>Melt films</a:t>
            </a:r>
          </a:p>
          <a:p>
            <a:pPr lvl="1"/>
            <a:r>
              <a:rPr lang="en-US" sz="2000" dirty="0" smtClean="0"/>
              <a:t>Usually </a:t>
            </a:r>
            <a:r>
              <a:rPr lang="en-US" sz="2000" dirty="0" err="1" smtClean="0"/>
              <a:t>monomineralic</a:t>
            </a:r>
            <a:endParaRPr lang="en-US" sz="2000" dirty="0" smtClean="0"/>
          </a:p>
          <a:p>
            <a:pPr lvl="1"/>
            <a:r>
              <a:rPr lang="en-US" sz="2000" dirty="0" smtClean="0"/>
              <a:t>Cuspate grain boundaries</a:t>
            </a:r>
          </a:p>
          <a:p>
            <a:pPr lvl="1"/>
            <a:r>
              <a:rPr lang="en-US" sz="2000" dirty="0" smtClean="0"/>
              <a:t>Low melt-solid-solid dihedral angles</a:t>
            </a:r>
          </a:p>
          <a:p>
            <a:pPr lvl="1"/>
            <a:endParaRPr lang="en-US" sz="2000" dirty="0"/>
          </a:p>
        </p:txBody>
      </p:sp>
      <p:pic>
        <p:nvPicPr>
          <p:cNvPr id="3074" name="Picture 2" descr="C:\Users\MB\Google Drive\Research\GSA Talk\ExperimentalMeltFilms_Jurwicz and Watson.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532593"/>
            <a:ext cx="2895600" cy="29466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9128" y="6479276"/>
            <a:ext cx="2590800" cy="307777"/>
          </a:xfrm>
          <a:prstGeom prst="rect">
            <a:avLst/>
          </a:prstGeom>
          <a:noFill/>
        </p:spPr>
        <p:txBody>
          <a:bodyPr wrap="square" rtlCol="0">
            <a:spAutoFit/>
          </a:bodyPr>
          <a:lstStyle/>
          <a:p>
            <a:r>
              <a:rPr lang="en-US" sz="1400" i="1" dirty="0" err="1" smtClean="0"/>
              <a:t>Jurewicz</a:t>
            </a:r>
            <a:r>
              <a:rPr lang="en-US" sz="1400" i="1" dirty="0" smtClean="0"/>
              <a:t> and Watson, 1984</a:t>
            </a:r>
            <a:endParaRPr lang="en-US" sz="1400" i="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003" y="3863055"/>
            <a:ext cx="3896597" cy="2595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Hack The Gibson\Google Drive\Research\GSA Talk\111-4a-mf-1b.tif"/>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096000" y="1251241"/>
            <a:ext cx="2506583" cy="2494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96200" y="1251241"/>
            <a:ext cx="891598" cy="369332"/>
          </a:xfrm>
          <a:prstGeom prst="rect">
            <a:avLst/>
          </a:prstGeom>
          <a:noFill/>
        </p:spPr>
        <p:txBody>
          <a:bodyPr wrap="square" rtlCol="0">
            <a:spAutoFit/>
          </a:bodyPr>
          <a:lstStyle/>
          <a:p>
            <a:r>
              <a:rPr lang="en-US" dirty="0" smtClean="0"/>
              <a:t>111-4a</a:t>
            </a:r>
            <a:endParaRPr lang="en-US" dirty="0"/>
          </a:p>
        </p:txBody>
      </p:sp>
      <p:sp>
        <p:nvSpPr>
          <p:cNvPr id="9" name="TextBox 8"/>
          <p:cNvSpPr txBox="1"/>
          <p:nvPr/>
        </p:nvSpPr>
        <p:spPr>
          <a:xfrm>
            <a:off x="7679140" y="3863055"/>
            <a:ext cx="891598" cy="369332"/>
          </a:xfrm>
          <a:prstGeom prst="rect">
            <a:avLst/>
          </a:prstGeom>
          <a:noFill/>
        </p:spPr>
        <p:txBody>
          <a:bodyPr wrap="square" rtlCol="0">
            <a:spAutoFit/>
          </a:bodyPr>
          <a:lstStyle/>
          <a:p>
            <a:r>
              <a:rPr lang="en-US" dirty="0" smtClean="0"/>
              <a:t>111-2</a:t>
            </a:r>
            <a:endParaRPr lang="en-US" dirty="0"/>
          </a:p>
        </p:txBody>
      </p:sp>
      <p:grpSp>
        <p:nvGrpSpPr>
          <p:cNvPr id="6" name="Group 5"/>
          <p:cNvGrpSpPr/>
          <p:nvPr/>
        </p:nvGrpSpPr>
        <p:grpSpPr>
          <a:xfrm>
            <a:off x="2171701" y="10633"/>
            <a:ext cx="4800598" cy="381000"/>
            <a:chOff x="2438401" y="10633"/>
            <a:chExt cx="4800598" cy="381000"/>
          </a:xfrm>
        </p:grpSpPr>
        <p:sp>
          <p:nvSpPr>
            <p:cNvPr id="5" name="TextBox 4"/>
            <p:cNvSpPr txBox="1"/>
            <p:nvPr/>
          </p:nvSpPr>
          <p:spPr>
            <a:xfrm>
              <a:off x="2438401" y="10633"/>
              <a:ext cx="1219200" cy="381000"/>
            </a:xfrm>
            <a:prstGeom prst="rect">
              <a:avLst/>
            </a:prstGeom>
            <a:solidFill>
              <a:schemeClr val="accent1"/>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Melt Film</a:t>
              </a:r>
              <a:endParaRPr lang="en-US" dirty="0"/>
            </a:p>
          </p:txBody>
        </p:sp>
        <p:sp>
          <p:nvSpPr>
            <p:cNvPr id="11" name="TextBox 10"/>
            <p:cNvSpPr txBox="1"/>
            <p:nvPr/>
          </p:nvSpPr>
          <p:spPr>
            <a:xfrm>
              <a:off x="3657600" y="10633"/>
              <a:ext cx="1600199" cy="380523"/>
            </a:xfrm>
            <a:prstGeom prst="rect">
              <a:avLst/>
            </a:prstGeom>
            <a:solidFill>
              <a:schemeClr val="accent1"/>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solidFill>
                    <a:schemeClr val="bg1"/>
                  </a:solidFill>
                </a:rPr>
                <a:t>String of Beads</a:t>
              </a:r>
              <a:endParaRPr lang="en-US" dirty="0">
                <a:solidFill>
                  <a:schemeClr val="bg1"/>
                </a:solidFill>
              </a:endParaRPr>
            </a:p>
          </p:txBody>
        </p:sp>
        <p:sp>
          <p:nvSpPr>
            <p:cNvPr id="12" name="TextBox 11"/>
            <p:cNvSpPr txBox="1"/>
            <p:nvPr/>
          </p:nvSpPr>
          <p:spPr>
            <a:xfrm>
              <a:off x="5257799" y="10633"/>
              <a:ext cx="1981200" cy="380523"/>
            </a:xfrm>
            <a:prstGeom prst="rect">
              <a:avLst/>
            </a:prstGeom>
            <a:solidFill>
              <a:schemeClr val="accent1"/>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solidFill>
                    <a:schemeClr val="bg1"/>
                  </a:solidFill>
                </a:rPr>
                <a:t>Pseudomelt Pocket</a:t>
              </a:r>
              <a:endParaRPr lang="en-US" dirty="0">
                <a:solidFill>
                  <a:schemeClr val="bg1"/>
                </a:solidFill>
              </a:endParaRPr>
            </a:p>
          </p:txBody>
        </p:sp>
      </p:grpSp>
    </p:spTree>
    <p:extLst>
      <p:ext uri="{BB962C8B-B14F-4D97-AF65-F5344CB8AC3E}">
        <p14:creationId xmlns:p14="http://schemas.microsoft.com/office/powerpoint/2010/main" val="25100011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609600"/>
            <a:ext cx="7024744" cy="626429"/>
          </a:xfrm>
        </p:spPr>
        <p:txBody>
          <a:bodyPr>
            <a:normAutofit/>
          </a:bodyPr>
          <a:lstStyle/>
          <a:p>
            <a:r>
              <a:rPr lang="en-US" sz="3200" dirty="0" smtClean="0"/>
              <a:t>Recognizing pseudomelt textures</a:t>
            </a:r>
            <a:endParaRPr lang="en-US" sz="3200" dirty="0"/>
          </a:p>
        </p:txBody>
      </p:sp>
      <p:sp>
        <p:nvSpPr>
          <p:cNvPr id="3" name="Content Placeholder 2"/>
          <p:cNvSpPr>
            <a:spLocks noGrp="1"/>
          </p:cNvSpPr>
          <p:nvPr>
            <p:ph idx="1"/>
          </p:nvPr>
        </p:nvSpPr>
        <p:spPr>
          <a:xfrm>
            <a:off x="457200" y="1600201"/>
            <a:ext cx="4724400" cy="1676400"/>
          </a:xfrm>
        </p:spPr>
        <p:txBody>
          <a:bodyPr>
            <a:normAutofit/>
          </a:bodyPr>
          <a:lstStyle/>
          <a:p>
            <a:r>
              <a:rPr lang="en-US" sz="2400" dirty="0" smtClean="0"/>
              <a:t>“</a:t>
            </a:r>
            <a:r>
              <a:rPr lang="en-US" sz="2600" dirty="0" smtClean="0"/>
              <a:t>String of Beads”</a:t>
            </a:r>
          </a:p>
          <a:p>
            <a:pPr lvl="1"/>
            <a:r>
              <a:rPr lang="en-US" sz="2200" dirty="0" smtClean="0"/>
              <a:t>Multiple phases crystallized between grains</a:t>
            </a:r>
          </a:p>
          <a:p>
            <a:pPr lvl="1"/>
            <a:r>
              <a:rPr lang="en-US" sz="2200" dirty="0" smtClean="0"/>
              <a:t>“blocky grain boundaries”</a:t>
            </a:r>
          </a:p>
          <a:p>
            <a:pPr lvl="1"/>
            <a:endParaRPr lang="en-US" sz="2000" dirty="0" smtClean="0"/>
          </a:p>
        </p:txBody>
      </p:sp>
      <p:grpSp>
        <p:nvGrpSpPr>
          <p:cNvPr id="4" name="Group 3"/>
          <p:cNvGrpSpPr>
            <a:grpSpLocks noChangeAspect="1"/>
          </p:cNvGrpSpPr>
          <p:nvPr/>
        </p:nvGrpSpPr>
        <p:grpSpPr>
          <a:xfrm>
            <a:off x="5029199" y="4034932"/>
            <a:ext cx="3688125" cy="2463414"/>
            <a:chOff x="8153400" y="1037585"/>
            <a:chExt cx="4130625" cy="2758975"/>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1037585"/>
              <a:ext cx="4130625" cy="275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H="1" flipV="1">
              <a:off x="9685312" y="2552700"/>
              <a:ext cx="10668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9685312" y="1600200"/>
              <a:ext cx="10668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3074" name="Picture 2" descr="C:\Users\MB\Google Drive\Research\SEM and EPMA Data\Microprobe data and images\925-1\Large Pseudomelt Pockets\Large Pseudomelt Pocket Site 4\925-1-lpp-4.tiff"/>
          <p:cNvPicPr>
            <a:picLocks noChangeAspect="1" noChangeArrowheads="1"/>
          </p:cNvPicPr>
          <p:nvPr/>
        </p:nvPicPr>
        <p:blipFill rotWithShape="1">
          <a:blip r:embed="rId3">
            <a:extLst>
              <a:ext uri="{28A0092B-C50C-407E-A947-70E740481C1C}">
                <a14:useLocalDpi xmlns:a14="http://schemas.microsoft.com/office/drawing/2010/main" val="0"/>
              </a:ext>
            </a:extLst>
          </a:blip>
          <a:srcRect l="1304" t="26132" r="34663" b="863"/>
          <a:stretch/>
        </p:blipFill>
        <p:spPr bwMode="auto">
          <a:xfrm>
            <a:off x="774700" y="3527313"/>
            <a:ext cx="3211234" cy="29752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0100" y="3560386"/>
            <a:ext cx="891598" cy="369332"/>
          </a:xfrm>
          <a:prstGeom prst="rect">
            <a:avLst/>
          </a:prstGeom>
          <a:noFill/>
        </p:spPr>
        <p:txBody>
          <a:bodyPr wrap="square" rtlCol="0">
            <a:spAutoFit/>
          </a:bodyPr>
          <a:lstStyle/>
          <a:p>
            <a:r>
              <a:rPr lang="en-US" dirty="0" smtClean="0"/>
              <a:t>925-1</a:t>
            </a:r>
            <a:endParaRPr lang="en-US" dirty="0"/>
          </a:p>
        </p:txBody>
      </p:sp>
      <p:sp>
        <p:nvSpPr>
          <p:cNvPr id="10" name="TextBox 9"/>
          <p:cNvSpPr txBox="1"/>
          <p:nvPr/>
        </p:nvSpPr>
        <p:spPr>
          <a:xfrm>
            <a:off x="5029199" y="6129014"/>
            <a:ext cx="891598" cy="369332"/>
          </a:xfrm>
          <a:prstGeom prst="rect">
            <a:avLst/>
          </a:prstGeom>
          <a:noFill/>
        </p:spPr>
        <p:txBody>
          <a:bodyPr wrap="square" rtlCol="0">
            <a:spAutoFit/>
          </a:bodyPr>
          <a:lstStyle/>
          <a:p>
            <a:r>
              <a:rPr lang="en-US" dirty="0" smtClean="0"/>
              <a:t>111-2</a:t>
            </a:r>
            <a:endParaRPr lang="en-US" dirty="0"/>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3999" y="1236029"/>
            <a:ext cx="3383325" cy="2330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596602" y="3596016"/>
            <a:ext cx="3120722" cy="338554"/>
          </a:xfrm>
          <a:prstGeom prst="rect">
            <a:avLst/>
          </a:prstGeom>
        </p:spPr>
        <p:txBody>
          <a:bodyPr wrap="square">
            <a:spAutoFit/>
          </a:bodyPr>
          <a:lstStyle/>
          <a:p>
            <a:pPr lvl="1"/>
            <a:r>
              <a:rPr lang="en-US" sz="1600" i="1" dirty="0"/>
              <a:t>(</a:t>
            </a:r>
            <a:r>
              <a:rPr lang="en-US" sz="1600" i="1" dirty="0" err="1"/>
              <a:t>Holness</a:t>
            </a:r>
            <a:r>
              <a:rPr lang="en-US" sz="1600" i="1" dirty="0"/>
              <a:t> &amp; Isherwood, 2003)</a:t>
            </a:r>
          </a:p>
        </p:txBody>
      </p:sp>
      <p:grpSp>
        <p:nvGrpSpPr>
          <p:cNvPr id="13" name="Group 12"/>
          <p:cNvGrpSpPr/>
          <p:nvPr/>
        </p:nvGrpSpPr>
        <p:grpSpPr>
          <a:xfrm>
            <a:off x="2171701" y="10633"/>
            <a:ext cx="4800598" cy="381000"/>
            <a:chOff x="2438401" y="10633"/>
            <a:chExt cx="4800598" cy="381000"/>
          </a:xfrm>
        </p:grpSpPr>
        <p:sp>
          <p:nvSpPr>
            <p:cNvPr id="14" name="TextBox 13"/>
            <p:cNvSpPr txBox="1"/>
            <p:nvPr/>
          </p:nvSpPr>
          <p:spPr>
            <a:xfrm>
              <a:off x="2438401" y="10633"/>
              <a:ext cx="1219200" cy="381000"/>
            </a:xfrm>
            <a:prstGeom prst="rect">
              <a:avLst/>
            </a:prstGeom>
            <a:solidFill>
              <a:schemeClr val="accent1"/>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solidFill>
                    <a:schemeClr val="bg1"/>
                  </a:solidFill>
                </a:rPr>
                <a:t>Melt Film</a:t>
              </a:r>
              <a:endParaRPr lang="en-US" dirty="0">
                <a:solidFill>
                  <a:schemeClr val="bg1"/>
                </a:solidFill>
              </a:endParaRPr>
            </a:p>
          </p:txBody>
        </p:sp>
        <p:sp>
          <p:nvSpPr>
            <p:cNvPr id="15" name="TextBox 14"/>
            <p:cNvSpPr txBox="1"/>
            <p:nvPr/>
          </p:nvSpPr>
          <p:spPr>
            <a:xfrm>
              <a:off x="3657600" y="10633"/>
              <a:ext cx="1600199" cy="380523"/>
            </a:xfrm>
            <a:prstGeom prst="rect">
              <a:avLst/>
            </a:prstGeom>
            <a:solidFill>
              <a:schemeClr val="accent1"/>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String of Beads</a:t>
              </a:r>
              <a:endParaRPr lang="en-US" dirty="0"/>
            </a:p>
          </p:txBody>
        </p:sp>
        <p:sp>
          <p:nvSpPr>
            <p:cNvPr id="16" name="TextBox 15"/>
            <p:cNvSpPr txBox="1"/>
            <p:nvPr/>
          </p:nvSpPr>
          <p:spPr>
            <a:xfrm>
              <a:off x="5257799" y="10633"/>
              <a:ext cx="1981200" cy="380523"/>
            </a:xfrm>
            <a:prstGeom prst="rect">
              <a:avLst/>
            </a:prstGeom>
            <a:solidFill>
              <a:schemeClr val="accent1"/>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solidFill>
                    <a:schemeClr val="bg1"/>
                  </a:solidFill>
                </a:rPr>
                <a:t>Pseudomelt Pocket</a:t>
              </a:r>
              <a:endParaRPr lang="en-US" dirty="0">
                <a:solidFill>
                  <a:schemeClr val="bg1"/>
                </a:solidFill>
              </a:endParaRPr>
            </a:p>
          </p:txBody>
        </p:sp>
      </p:grpSp>
    </p:spTree>
    <p:extLst>
      <p:ext uri="{BB962C8B-B14F-4D97-AF65-F5344CB8AC3E}">
        <p14:creationId xmlns:p14="http://schemas.microsoft.com/office/powerpoint/2010/main" val="20325767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3763</TotalTime>
  <Words>1124</Words>
  <Application>Microsoft Office PowerPoint</Application>
  <PresentationFormat>On-screen Show (4:3)</PresentationFormat>
  <Paragraphs>308</Paragraphs>
  <Slides>26</Slides>
  <Notes>16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Characterizing the earliest stages of partial melting: A study of the pyrometamorphic aureole of Miocene Mt. Perkins pluton, NW Arizona</vt:lpstr>
      <vt:lpstr>Introduction</vt:lpstr>
      <vt:lpstr>Investigating initial partial melt</vt:lpstr>
      <vt:lpstr>Mt. Perkins pluton</vt:lpstr>
      <vt:lpstr>Goals</vt:lpstr>
      <vt:lpstr>PLM Mapping pseudomelt textures</vt:lpstr>
      <vt:lpstr>Methods</vt:lpstr>
      <vt:lpstr>Recognizing pseudomelt textures</vt:lpstr>
      <vt:lpstr>Recognizing pseudomelt textures</vt:lpstr>
      <vt:lpstr>Recognizing pseudomelt textures</vt:lpstr>
      <vt:lpstr>Pseudomelt texture mineralogy</vt:lpstr>
      <vt:lpstr>Recognizing pseudomelt pockets</vt:lpstr>
      <vt:lpstr>CL imaging</vt:lpstr>
      <vt:lpstr>Pseudomelt texture mineralogy</vt:lpstr>
      <vt:lpstr>Pseudomelt texture mineralogy</vt:lpstr>
      <vt:lpstr>111-2 pseudomelt pocket </vt:lpstr>
      <vt:lpstr>111-4a melt film </vt:lpstr>
      <vt:lpstr>925-1 Pseudomelt Pocket 3</vt:lpstr>
      <vt:lpstr>Plagioclase Chemistry</vt:lpstr>
      <vt:lpstr>PLM Mapping pseudomelt</vt:lpstr>
      <vt:lpstr>PowerPoint Presentation</vt:lpstr>
      <vt:lpstr>Continuing work</vt:lpstr>
      <vt:lpstr>PowerPoint Presentation</vt:lpstr>
      <vt:lpstr>Plagioclase “problem”</vt:lpstr>
      <vt:lpstr>An enrichment?</vt:lpstr>
      <vt:lpstr>K-feldspar source?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CHARACTERIZING THE EARLIEST STAGES OF PARTIAL MELTING: A STUDY OF THE CONTACT AUREOLE OF THE MIOCENE MT. PERKINS PLUTON, NW ARIZONA</dc:title>
  <dc:creator>Hack The Gibson</dc:creator>
  <cp:lastModifiedBy>MB</cp:lastModifiedBy>
  <cp:revision>159</cp:revision>
  <dcterms:created xsi:type="dcterms:W3CDTF">2014-04-28T14:45:00Z</dcterms:created>
  <dcterms:modified xsi:type="dcterms:W3CDTF">2014-05-18T22:27:58Z</dcterms:modified>
</cp:coreProperties>
</file>