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257" r:id="rId3"/>
    <p:sldId id="260" r:id="rId4"/>
    <p:sldId id="261" r:id="rId5"/>
    <p:sldId id="259" r:id="rId6"/>
    <p:sldId id="288" r:id="rId7"/>
    <p:sldId id="290" r:id="rId8"/>
    <p:sldId id="291" r:id="rId9"/>
    <p:sldId id="263" r:id="rId10"/>
    <p:sldId id="262" r:id="rId11"/>
    <p:sldId id="264" r:id="rId12"/>
    <p:sldId id="265" r:id="rId13"/>
    <p:sldId id="282" r:id="rId14"/>
    <p:sldId id="286" r:id="rId15"/>
    <p:sldId id="287"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92" r:id="rId32"/>
    <p:sldId id="281" r:id="rId33"/>
    <p:sldId id="289" r:id="rId34"/>
    <p:sldId id="284" r:id="rId35"/>
    <p:sldId id="285" r:id="rId36"/>
    <p:sldId id="293"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1" autoAdjust="0"/>
    <p:restoredTop sz="79609" autoAdjust="0"/>
  </p:normalViewPr>
  <p:slideViewPr>
    <p:cSldViewPr>
      <p:cViewPr>
        <p:scale>
          <a:sx n="60" d="100"/>
          <a:sy n="60" d="100"/>
        </p:scale>
        <p:origin x="-1296" y="-5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DF9C88-1F0D-480A-AC42-5391E131C834}" type="datetimeFigureOut">
              <a:rPr lang="en-US" smtClean="0"/>
              <a:pPr/>
              <a:t>3/14/2014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59E0551-4A17-4C95-A464-7F24A9FCC2A4}" type="slidenum">
              <a:rPr lang="en-US" smtClean="0"/>
              <a:pPr/>
              <a:t>‹#›</a:t>
            </a:fld>
            <a:endParaRPr lang="en-US"/>
          </a:p>
        </p:txBody>
      </p:sp>
    </p:spTree>
    <p:extLst>
      <p:ext uri="{BB962C8B-B14F-4D97-AF65-F5344CB8AC3E}">
        <p14:creationId xmlns:p14="http://schemas.microsoft.com/office/powerpoint/2010/main" val="41466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Summary and Discussion</a:t>
            </a:r>
            <a:r>
              <a:rPr lang="en-US" i="0" baseline="0" dirty="0" smtClean="0"/>
              <a:t> </a:t>
            </a:r>
            <a:r>
              <a:rPr lang="en-US" baseline="0" dirty="0" smtClean="0"/>
              <a:t>of AGS Misc. Pub 23, published last summer. </a:t>
            </a:r>
          </a:p>
          <a:p>
            <a:endParaRPr lang="en-US" baseline="0" dirty="0" smtClean="0"/>
          </a:p>
        </p:txBody>
      </p:sp>
      <p:sp>
        <p:nvSpPr>
          <p:cNvPr id="4" name="Slide Number Placeholder 3"/>
          <p:cNvSpPr>
            <a:spLocks noGrp="1"/>
          </p:cNvSpPr>
          <p:nvPr>
            <p:ph type="sldNum" sz="quarter" idx="10"/>
          </p:nvPr>
        </p:nvSpPr>
        <p:spPr/>
        <p:txBody>
          <a:bodyPr/>
          <a:lstStyle/>
          <a:p>
            <a:fld id="{759E0551-4A17-4C95-A464-7F24A9FCC2A4}" type="slidenum">
              <a:rPr lang="en-US" smtClean="0"/>
              <a:pPr/>
              <a:t>1</a:t>
            </a:fld>
            <a:endParaRPr lang="en-US"/>
          </a:p>
        </p:txBody>
      </p:sp>
    </p:spTree>
    <p:extLst>
      <p:ext uri="{BB962C8B-B14F-4D97-AF65-F5344CB8AC3E}">
        <p14:creationId xmlns:p14="http://schemas.microsoft.com/office/powerpoint/2010/main" val="322246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1980 report on </a:t>
            </a:r>
            <a:r>
              <a:rPr lang="en-US" i="1" dirty="0"/>
              <a:t>Heat Flow Measurements in the State of Arkansas</a:t>
            </a:r>
            <a:r>
              <a:rPr lang="en-US" dirty="0"/>
              <a:t> (Roy et al.) states that associated bromine-rich brines of the Smackover, extracted from depths of over 2,000 m (6,500 </a:t>
            </a:r>
            <a:r>
              <a:rPr lang="en-US" dirty="0" err="1"/>
              <a:t>ft</a:t>
            </a:r>
            <a:r>
              <a:rPr lang="en-US" dirty="0"/>
              <a:t>), are at temperatures near </a:t>
            </a:r>
            <a:r>
              <a:rPr lang="en-US" dirty="0" smtClean="0"/>
              <a:t>boiling at the </a:t>
            </a:r>
            <a:r>
              <a:rPr lang="en-US" dirty="0"/>
              <a:t>surface. </a:t>
            </a:r>
          </a:p>
          <a:p>
            <a:pPr defTabSz="931774">
              <a:defRPr/>
            </a:pPr>
            <a:r>
              <a:rPr lang="en-US" dirty="0"/>
              <a:t>Arkansas Power and Light, Co. (AP&amp;L) (now part of Entergy Operations, </a:t>
            </a:r>
            <a:r>
              <a:rPr lang="en-US" dirty="0" err="1"/>
              <a:t>Inc</a:t>
            </a:r>
            <a:r>
              <a:rPr lang="en-US" dirty="0"/>
              <a:t>), in collaboration with the DOE, initiated a geothermal feasibility study near El Dorado, </a:t>
            </a:r>
            <a:r>
              <a:rPr lang="en-US" dirty="0" smtClean="0"/>
              <a:t>AR </a:t>
            </a:r>
            <a:r>
              <a:rPr lang="en-US" dirty="0"/>
              <a:t>in 1979. </a:t>
            </a:r>
          </a:p>
          <a:p>
            <a:pPr defTabSz="931774">
              <a:defRPr/>
            </a:pPr>
            <a:r>
              <a:rPr lang="en-US" dirty="0"/>
              <a:t>AP&amp;L tested a 100kW direct contact boiling/condensing binary system using extracted brines from the Smackover to vaporize </a:t>
            </a:r>
            <a:r>
              <a:rPr lang="en-US" dirty="0" err="1"/>
              <a:t>isopentane</a:t>
            </a:r>
            <a:r>
              <a:rPr lang="en-US" dirty="0"/>
              <a:t> (C</a:t>
            </a:r>
            <a:r>
              <a:rPr lang="en-US" baseline="-25000" dirty="0"/>
              <a:t>5</a:t>
            </a:r>
            <a:r>
              <a:rPr lang="en-US" dirty="0"/>
              <a:t>H</a:t>
            </a:r>
            <a:r>
              <a:rPr lang="en-US" baseline="-25000" dirty="0"/>
              <a:t>12</a:t>
            </a:r>
            <a:r>
              <a:rPr lang="en-US" dirty="0"/>
              <a:t>), or the working fluid for this particular binary system, having a boiling point near 28°C (82°F) (Ellis, 1980). </a:t>
            </a:r>
          </a:p>
          <a:p>
            <a:pPr defTabSz="931774">
              <a:defRPr/>
            </a:pPr>
            <a:endParaRPr lang="en-US" dirty="0"/>
          </a:p>
          <a:p>
            <a:pPr defTabSz="931774">
              <a:defRPr/>
            </a:pPr>
            <a:r>
              <a:rPr lang="en-US" dirty="0" smtClean="0"/>
              <a:t>(summarization) A </a:t>
            </a:r>
            <a:r>
              <a:rPr lang="en-US" dirty="0"/>
              <a:t>binary power plant is useful for reservoirs with fluids at temperatures below approximately 150°C (300°F). The </a:t>
            </a:r>
            <a:r>
              <a:rPr lang="en-US" dirty="0" smtClean="0"/>
              <a:t>extracted</a:t>
            </a:r>
            <a:r>
              <a:rPr lang="en-US" baseline="0" dirty="0" smtClean="0"/>
              <a:t> </a:t>
            </a:r>
            <a:r>
              <a:rPr lang="en-US" dirty="0" smtClean="0"/>
              <a:t>geothermal </a:t>
            </a:r>
            <a:r>
              <a:rPr lang="en-US" dirty="0"/>
              <a:t>fluid </a:t>
            </a:r>
            <a:r>
              <a:rPr lang="en-US" dirty="0" smtClean="0"/>
              <a:t>heats a </a:t>
            </a:r>
            <a:r>
              <a:rPr lang="en-US" dirty="0"/>
              <a:t>secondary fluid, with a boiling point below that of water. These liquids are kept separate using a heat exchanger that transfers heat from the geothermal fluid to the working fluid which expands into a gaseous vapor that drives the turbines. All extracted geothermal water is </a:t>
            </a:r>
            <a:r>
              <a:rPr lang="en-US" dirty="0" err="1"/>
              <a:t>reinjected</a:t>
            </a:r>
            <a:r>
              <a:rPr lang="en-US" dirty="0"/>
              <a:t> back into the reservoir through a closed-loop system. </a:t>
            </a:r>
            <a:endParaRPr lang="en-US" dirty="0" smtClean="0"/>
          </a:p>
          <a:p>
            <a:pPr defTabSz="931774">
              <a:defRPr/>
            </a:pPr>
            <a:endParaRPr lang="en-US" dirty="0"/>
          </a:p>
          <a:p>
            <a:pPr defTabSz="931774">
              <a:defRPr/>
            </a:pPr>
            <a:r>
              <a:rPr lang="en-US" dirty="0"/>
              <a:t>According to AP&amp;L’s plant manager, </a:t>
            </a:r>
            <a:r>
              <a:rPr lang="en-US" dirty="0" smtClean="0"/>
              <a:t>the </a:t>
            </a:r>
            <a:r>
              <a:rPr lang="en-US" dirty="0"/>
              <a:t>plant operated intermittently from September through December 1979, during which several problems occurred as a result of control system issues, which allowed only short working intervals for the plant.</a:t>
            </a:r>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10</a:t>
            </a:fld>
            <a:endParaRPr lang="en-US"/>
          </a:p>
        </p:txBody>
      </p:sp>
    </p:spTree>
    <p:extLst>
      <p:ext uri="{BB962C8B-B14F-4D97-AF65-F5344CB8AC3E}">
        <p14:creationId xmlns:p14="http://schemas.microsoft.com/office/powerpoint/2010/main" val="259803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focus on the Smackover b/c the unit appears to</a:t>
            </a:r>
            <a:r>
              <a:rPr lang="en-US" baseline="0" dirty="0" smtClean="0"/>
              <a:t> have thermal properties that are most promising for a geothermal feasibility study with new technology. These thermal properties, specifically thermal conductivity, is an important factor in calculating heat flow, a major parameter in considering geothermal feasibility of a particular unit.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Higher thermal conductivity values for a particular lithology indicate a higher allowance for heat flow.</a:t>
            </a:r>
          </a:p>
          <a:p>
            <a:endParaRPr lang="en-US" dirty="0" smtClean="0"/>
          </a:p>
          <a:p>
            <a:r>
              <a:rPr lang="en-US" dirty="0" smtClean="0"/>
              <a:t>Since</a:t>
            </a:r>
            <a:r>
              <a:rPr lang="en-US" baseline="0" dirty="0" smtClean="0"/>
              <a:t> the Smackover core was readily available, the AGS could easily provide unique Thermal K measurements for the project, which was something that only 1 other state was providing. </a:t>
            </a:r>
            <a:endParaRPr lang="en-US" dirty="0" smtClean="0"/>
          </a:p>
          <a:p>
            <a:endParaRPr lang="en-US" dirty="0" smtClean="0"/>
          </a:p>
          <a:p>
            <a:pPr defTabSz="931774">
              <a:defRPr/>
            </a:pPr>
            <a:r>
              <a:rPr lang="en-US" dirty="0" smtClean="0"/>
              <a:t>The </a:t>
            </a:r>
            <a:r>
              <a:rPr lang="en-US" dirty="0"/>
              <a:t>void spaces in high porosity rocks (&gt;80%) are filled with low conducting air (0.024 W/</a:t>
            </a:r>
            <a:r>
              <a:rPr lang="en-US" dirty="0" err="1"/>
              <a:t>m·K</a:t>
            </a:r>
            <a:r>
              <a:rPr lang="en-US" dirty="0"/>
              <a:t> at 25°C) or water (0.58 W/</a:t>
            </a:r>
            <a:r>
              <a:rPr lang="en-US" dirty="0" err="1"/>
              <a:t>m·K</a:t>
            </a:r>
            <a:r>
              <a:rPr lang="en-US" dirty="0"/>
              <a:t> at 0°C). </a:t>
            </a:r>
          </a:p>
          <a:p>
            <a:endParaRPr lang="en-US" dirty="0"/>
          </a:p>
          <a:p>
            <a:pPr defTabSz="931774">
              <a:defRPr/>
            </a:pPr>
            <a:r>
              <a:rPr lang="en-US" dirty="0"/>
              <a:t>Core samples selected for analyses were chosen based </a:t>
            </a:r>
            <a:r>
              <a:rPr lang="en-US" dirty="0" smtClean="0"/>
              <a:t>on</a:t>
            </a:r>
          </a:p>
          <a:p>
            <a:pPr marL="228600" indent="-228600" defTabSz="931774">
              <a:buAutoNum type="arabicParenBoth"/>
              <a:defRPr/>
            </a:pPr>
            <a:r>
              <a:rPr lang="en-US" dirty="0" smtClean="0"/>
              <a:t>even </a:t>
            </a:r>
            <a:r>
              <a:rPr lang="en-US" dirty="0"/>
              <a:t>distribution of well locations across </a:t>
            </a:r>
            <a:r>
              <a:rPr lang="en-US" dirty="0" smtClean="0"/>
              <a:t>southern Arkansas.</a:t>
            </a:r>
            <a:r>
              <a:rPr lang="en-US" baseline="0" dirty="0" smtClean="0"/>
              <a:t> Turns out, most core is available from SW AR.</a:t>
            </a:r>
            <a:endParaRPr lang="en-US" dirty="0" smtClean="0"/>
          </a:p>
          <a:p>
            <a:pPr marL="228600" indent="-228600" defTabSz="931774">
              <a:buAutoNum type="arabicParenBoth"/>
              <a:defRPr/>
            </a:pPr>
            <a:r>
              <a:rPr lang="en-US" dirty="0" smtClean="0"/>
              <a:t>competency </a:t>
            </a:r>
            <a:r>
              <a:rPr lang="en-US" dirty="0"/>
              <a:t>for drilling and thermal testing. </a:t>
            </a:r>
            <a:endParaRPr lang="en-US" dirty="0" smtClean="0"/>
          </a:p>
          <a:p>
            <a:pPr defTabSz="931774">
              <a:defRPr/>
            </a:pPr>
            <a:endParaRPr lang="en-US"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Thermal measurements took place over a three month period beginning in mid-February 2012. </a:t>
            </a:r>
          </a:p>
          <a:p>
            <a:pPr defTabSz="931774">
              <a:defRPr/>
            </a:pPr>
            <a:endParaRPr lang="en-US" baseline="0" dirty="0" smtClean="0"/>
          </a:p>
          <a:p>
            <a:pPr defTabSz="931774">
              <a:defRPr/>
            </a:pPr>
            <a:endParaRPr lang="en-US" dirty="0" smtClean="0"/>
          </a:p>
          <a:p>
            <a:pPr defTabSz="931774">
              <a:defRPr/>
            </a:pP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11</a:t>
            </a:fld>
            <a:endParaRPr lang="en-US"/>
          </a:p>
        </p:txBody>
      </p:sp>
    </p:spTree>
    <p:extLst>
      <p:ext uri="{BB962C8B-B14F-4D97-AF65-F5344CB8AC3E}">
        <p14:creationId xmlns:p14="http://schemas.microsoft.com/office/powerpoint/2010/main" val="1338563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itchFamily="34" charset="0"/>
              <a:buChar char="•"/>
              <a:defRPr/>
            </a:pPr>
            <a:r>
              <a:rPr lang="en-US" dirty="0" smtClean="0"/>
              <a:t> </a:t>
            </a:r>
            <a:r>
              <a:rPr lang="en-US" dirty="0"/>
              <a:t>A </a:t>
            </a:r>
            <a:r>
              <a:rPr lang="en-US" dirty="0" err="1"/>
              <a:t>Hilti</a:t>
            </a:r>
            <a:r>
              <a:rPr lang="en-US" dirty="0"/>
              <a:t> Rotary Hammer was used to drill holes in the core using a 5/32 in. bit. </a:t>
            </a:r>
          </a:p>
          <a:p>
            <a:pPr marL="640594" lvl="1" indent="-174708" defTabSz="931774">
              <a:buFont typeface="Arial" pitchFamily="34" charset="0"/>
              <a:buChar char="•"/>
              <a:defRPr/>
            </a:pPr>
            <a:r>
              <a:rPr lang="en-US" dirty="0"/>
              <a:t> Holes were drilled to the depth equal to the length of the thermal probe. </a:t>
            </a:r>
          </a:p>
          <a:p>
            <a:pPr marL="174708" indent="-174708" defTabSz="931774">
              <a:buFont typeface="Arial" pitchFamily="34" charset="0"/>
              <a:buChar char="•"/>
              <a:defRPr/>
            </a:pPr>
            <a:r>
              <a:rPr lang="en-US" dirty="0"/>
              <a:t>After drilling was complete, compressed air removed debris from within the hole. The core was then set aside to cool to an average room temperature of 21°C (70°F) for at least ten minutes. </a:t>
            </a:r>
          </a:p>
          <a:p>
            <a:pPr marL="174708" indent="-174708" defTabSz="931774">
              <a:buFont typeface="Arial" pitchFamily="34" charset="0"/>
              <a:buChar char="•"/>
              <a:defRPr/>
            </a:pPr>
            <a:r>
              <a:rPr lang="en-US" dirty="0"/>
              <a:t>After cooling, Arctic Alumina thermal grease (approximately 0.2 to 0.4 mL) was applied to the drilled hole. </a:t>
            </a:r>
          </a:p>
          <a:p>
            <a:pPr marL="640594" lvl="1" indent="-174708" defTabSz="931774">
              <a:buFont typeface="Arial" pitchFamily="34" charset="0"/>
              <a:buChar char="•"/>
              <a:defRPr/>
            </a:pPr>
            <a:r>
              <a:rPr lang="en-US" dirty="0"/>
              <a:t>Thermal grease improves thermal contact between the thermal probe and the core; contact resistance will occur if no thermal grease is applied and will cause a decrease in normal thermal conductivity values registered by the probe. </a:t>
            </a:r>
          </a:p>
          <a:p>
            <a:pPr marL="174708" indent="-174708" defTabSz="931774">
              <a:buFont typeface="Arial" pitchFamily="34" charset="0"/>
              <a:buChar char="•"/>
              <a:defRPr/>
            </a:pPr>
            <a:r>
              <a:rPr lang="en-US" dirty="0"/>
              <a:t>For better accuracy, measurements were set to run for ten minutes on High Power Mode (HPM). During the measuring process, the thermal probe increased in temperature for a length of time followed by a decrease, allowing the sensor in the probe to measure thermal properties of the sample</a:t>
            </a:r>
            <a:r>
              <a:rPr lang="en-US" dirty="0" smtClean="0"/>
              <a:t>.</a:t>
            </a:r>
          </a:p>
          <a:p>
            <a:pPr marL="174708" indent="-174708" defTabSz="931774">
              <a:buFont typeface="Arial" pitchFamily="34" charset="0"/>
              <a:buChar char="•"/>
              <a:defRPr/>
            </a:pPr>
            <a:endParaRPr lang="en-US" dirty="0"/>
          </a:p>
          <a:p>
            <a:pPr marL="174708" marR="0" indent="-174708" algn="l" defTabSz="931774" rtl="0" eaLnBrk="1" fontAlgn="auto" latinLnBrk="0" hangingPunct="1">
              <a:lnSpc>
                <a:spcPct val="100000"/>
              </a:lnSpc>
              <a:spcBef>
                <a:spcPts val="0"/>
              </a:spcBef>
              <a:spcAft>
                <a:spcPts val="0"/>
              </a:spcAft>
              <a:buClrTx/>
              <a:buSzTx/>
              <a:buFont typeface="Arial" pitchFamily="34" charset="0"/>
              <a:buChar char="•"/>
              <a:tabLst/>
              <a:defRPr/>
            </a:pPr>
            <a:r>
              <a:rPr lang="en-US" dirty="0" smtClean="0"/>
              <a:t>Results were uploaded to excel providing Thermal conductivity (W/</a:t>
            </a:r>
            <a:r>
              <a:rPr lang="en-US" dirty="0" err="1" smtClean="0"/>
              <a:t>m·K</a:t>
            </a:r>
            <a:r>
              <a:rPr lang="en-US" dirty="0" smtClean="0"/>
              <a:t>), thermal resistivity (°</a:t>
            </a:r>
            <a:r>
              <a:rPr lang="en-US" dirty="0" err="1" smtClean="0"/>
              <a:t>C·cm</a:t>
            </a:r>
            <a:r>
              <a:rPr lang="en-US" dirty="0" smtClean="0"/>
              <a:t>/W), error values, initial temperature of the core sample (°C), sample ID (arbitrary), and read time (ten minutes per sample) data for each sample.</a:t>
            </a:r>
          </a:p>
          <a:p>
            <a:pPr marL="174708" indent="-174708" defTabSz="931774">
              <a:buFont typeface="Arial" pitchFamily="34" charset="0"/>
              <a:buChar char="•"/>
              <a:defRPr/>
            </a:pPr>
            <a:endParaRPr lang="en-US" dirty="0" smtClean="0"/>
          </a:p>
          <a:p>
            <a:pPr marL="174708" indent="-174708" defTabSz="931774">
              <a:buFont typeface="Arial" pitchFamily="34" charset="0"/>
              <a:buChar char="•"/>
              <a:defRPr/>
            </a:pPr>
            <a:endParaRPr lang="en-US" dirty="0"/>
          </a:p>
          <a:p>
            <a:pPr marL="174708" indent="-174708" defTabSz="931774">
              <a:buFont typeface="Arial" pitchFamily="34" charset="0"/>
              <a:buChar char="•"/>
              <a:defRPr/>
            </a:pPr>
            <a:r>
              <a:rPr lang="en-US" dirty="0"/>
              <a:t>A TR-1 thermal needle probe, with dimensions of approximately 4 in. in length by 0.10 in. in diameter was originally provided with the analyzer. </a:t>
            </a:r>
          </a:p>
          <a:p>
            <a:pPr marL="174708" indent="-174708" defTabSz="931774">
              <a:buFont typeface="Arial" pitchFamily="34" charset="0"/>
              <a:buChar char="•"/>
              <a:defRPr/>
            </a:pPr>
            <a:r>
              <a:rPr lang="en-US" dirty="0"/>
              <a:t>Several issues were noted when using the TR-1 probe on the core samples. </a:t>
            </a:r>
            <a:r>
              <a:rPr lang="en-US" dirty="0" smtClean="0"/>
              <a:t>INHIBITED US FROM OBTAINING</a:t>
            </a:r>
            <a:r>
              <a:rPr lang="en-US" baseline="0" dirty="0" smtClean="0"/>
              <a:t> A VARIETY OF DATA. </a:t>
            </a:r>
            <a:endParaRPr lang="en-US" dirty="0"/>
          </a:p>
          <a:p>
            <a:pPr marL="640594" lvl="1" indent="-174708" defTabSz="931774">
              <a:buFont typeface="Arial" pitchFamily="34" charset="0"/>
              <a:buChar char="•"/>
              <a:defRPr/>
            </a:pPr>
            <a:r>
              <a:rPr lang="en-US" dirty="0"/>
              <a:t>First, bits used for drilling were much wider than the diameter of the TR-1 probe, creating a significant gap between the core and probe. </a:t>
            </a:r>
          </a:p>
          <a:p>
            <a:pPr marL="1106481" lvl="2" indent="-174708" defTabSz="931774">
              <a:buFont typeface="Arial" pitchFamily="34" charset="0"/>
              <a:buChar char="•"/>
              <a:defRPr/>
            </a:pPr>
            <a:r>
              <a:rPr lang="en-US" dirty="0"/>
              <a:t>To account for this gap and allow for suitable thermal contact between the core and probe, a large amount of thermal grease (0.6 to 1 mL) was applied to the drilled hole. </a:t>
            </a:r>
          </a:p>
          <a:p>
            <a:pPr marL="1106481" lvl="2" indent="-174708" defTabSz="931774">
              <a:buFont typeface="Arial" pitchFamily="34" charset="0"/>
              <a:buChar char="•"/>
              <a:defRPr/>
            </a:pPr>
            <a:r>
              <a:rPr lang="en-US" dirty="0"/>
              <a:t>For some measurements, the amount of thermal grease added may have generated thermal results more reflective of the thermal grease (8 W/</a:t>
            </a:r>
            <a:r>
              <a:rPr lang="en-US" dirty="0" err="1"/>
              <a:t>m·K</a:t>
            </a:r>
            <a:r>
              <a:rPr lang="en-US" dirty="0"/>
              <a:t>, arcticsilver.com) and possibly contributed to higher error readings (≥0.02 or 2%). </a:t>
            </a:r>
          </a:p>
          <a:p>
            <a:pPr marL="640594" lvl="1" indent="-174708" defTabSz="931774">
              <a:buFont typeface="Arial" pitchFamily="34" charset="0"/>
              <a:buChar char="•"/>
              <a:defRPr/>
            </a:pPr>
            <a:r>
              <a:rPr lang="en-US" dirty="0"/>
              <a:t> Second, the probe requires 1 cm (0.40 in.) of rock surround the probe to allow the induced heat to be properly distributed throughout the sample. </a:t>
            </a:r>
          </a:p>
          <a:p>
            <a:pPr marL="1106481" lvl="2" indent="-174708" defTabSz="931774">
              <a:buFont typeface="Arial" pitchFamily="34" charset="0"/>
              <a:buChar char="•"/>
              <a:defRPr/>
            </a:pPr>
            <a:r>
              <a:rPr lang="en-US" dirty="0"/>
              <a:t>In most cases, samples of thermal interest did not meet this requirement and could not be measured. </a:t>
            </a:r>
          </a:p>
          <a:p>
            <a:pPr marL="640594" lvl="1" indent="-174708" defTabSz="931774">
              <a:buFont typeface="Arial" pitchFamily="34" charset="0"/>
              <a:buChar char="•"/>
              <a:defRPr/>
            </a:pPr>
            <a:r>
              <a:rPr lang="en-US" dirty="0"/>
              <a:t>Finally, the diameters of most available core were approximately 3.5 in.; therefore, no measurements parallel to bedding were recorded due to the probe length, thus eliminating the potential to determine lateral, or anisotropic, thermal characteristics, important in reservoir characterization for feasibility studies. </a:t>
            </a:r>
          </a:p>
          <a:p>
            <a:pPr marL="174708" indent="-174708" defTabSz="931774">
              <a:buFont typeface="Arial" pitchFamily="34" charset="0"/>
              <a:buChar char="•"/>
              <a:defRPr/>
            </a:pPr>
            <a:endParaRPr lang="en-US" dirty="0"/>
          </a:p>
          <a:p>
            <a:pPr defTabSz="931774">
              <a:defRPr/>
            </a:pPr>
            <a:r>
              <a:rPr lang="en-US" dirty="0" smtClean="0"/>
              <a:t>Beta Probe wa</a:t>
            </a:r>
            <a:r>
              <a:rPr lang="en-US" baseline="0" dirty="0" smtClean="0"/>
              <a:t>s sent soon after starting, </a:t>
            </a:r>
            <a:r>
              <a:rPr lang="en-US" dirty="0"/>
              <a:t>with dimensions of 2.5 in. long by 5/32 in. wide in early 2012. </a:t>
            </a:r>
          </a:p>
          <a:p>
            <a:pPr marL="174708" indent="-174708" defTabSz="931774">
              <a:buFont typeface="Arial" pitchFamily="34" charset="0"/>
              <a:buChar char="•"/>
              <a:defRPr/>
            </a:pPr>
            <a:r>
              <a:rPr lang="en-US" dirty="0"/>
              <a:t>Drilling the appropriate beta probe dimensions within the core was simpler, which greatly increased the thermal contact between the core and probe, providing more reliable thermal measurements.</a:t>
            </a:r>
          </a:p>
          <a:p>
            <a:pPr marL="174708" indent="-174708" defTabSz="931774">
              <a:buFont typeface="Arial" pitchFamily="34" charset="0"/>
              <a:buChar char="•"/>
              <a:defRPr/>
            </a:pPr>
            <a:r>
              <a:rPr lang="en-US" dirty="0"/>
              <a:t> Also, its shorter length allowed for measurements both perpendicular (isotropic) and parallel (anisotropic) to bedding. </a:t>
            </a:r>
          </a:p>
          <a:p>
            <a:pPr marL="174708" indent="-174708" defTabSz="931774">
              <a:buFont typeface="Arial" pitchFamily="34" charset="0"/>
              <a:buChar char="•"/>
              <a:defRPr/>
            </a:pPr>
            <a:r>
              <a:rPr lang="en-US" dirty="0"/>
              <a:t>Overall, the beta probe provided more consistent results among </a:t>
            </a:r>
            <a:r>
              <a:rPr lang="en-US" dirty="0" err="1"/>
              <a:t>lithologies</a:t>
            </a:r>
            <a:r>
              <a:rPr lang="en-US" dirty="0"/>
              <a:t> and generated lower error values compared to the TR-1 probe. Therefore, only the beta probe was used for further thermal measurements. </a:t>
            </a:r>
          </a:p>
          <a:p>
            <a:pPr marL="174708" indent="-174708" defTabSz="931774">
              <a:buFont typeface="Arial" pitchFamily="34" charset="0"/>
              <a:buChar char="•"/>
              <a:defRPr/>
            </a:pPr>
            <a:endParaRPr lang="en-US" dirty="0"/>
          </a:p>
          <a:p>
            <a:pPr marL="174708" indent="-174708" defTabSz="931774">
              <a:buFont typeface="Arial"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12</a:t>
            </a:fld>
            <a:endParaRPr lang="en-US"/>
          </a:p>
        </p:txBody>
      </p:sp>
    </p:spTree>
    <p:extLst>
      <p:ext uri="{BB962C8B-B14F-4D97-AF65-F5344CB8AC3E}">
        <p14:creationId xmlns:p14="http://schemas.microsoft.com/office/powerpoint/2010/main" val="1414473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shows an additional 10 wells that were sampled both above and below the Smackover across Southern AR. Labeled according to permit number</a:t>
            </a:r>
          </a:p>
          <a:p>
            <a:endParaRPr lang="en-US" baseline="0" dirty="0" smtClean="0"/>
          </a:p>
          <a:p>
            <a:r>
              <a:rPr lang="en-US" baseline="0" dirty="0" smtClean="0"/>
              <a:t>Data from additional 10 wells is provided in the publication in the Appendices.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13</a:t>
            </a:fld>
            <a:endParaRPr lang="en-US"/>
          </a:p>
        </p:txBody>
      </p:sp>
    </p:spTree>
    <p:extLst>
      <p:ext uri="{BB962C8B-B14F-4D97-AF65-F5344CB8AC3E}">
        <p14:creationId xmlns:p14="http://schemas.microsoft.com/office/powerpoint/2010/main" val="185019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Beardsmore</a:t>
            </a:r>
            <a:r>
              <a:rPr lang="en-US" dirty="0"/>
              <a:t> and Cull (2001) state that thermal conductivity measured in a laboratory should be corrected for </a:t>
            </a:r>
            <a:r>
              <a:rPr lang="en-US" i="1" dirty="0"/>
              <a:t>in situ</a:t>
            </a:r>
            <a:r>
              <a:rPr lang="en-US" dirty="0"/>
              <a:t> temperature conditions. </a:t>
            </a:r>
          </a:p>
          <a:p>
            <a:endParaRPr lang="en-US" dirty="0"/>
          </a:p>
          <a:p>
            <a:r>
              <a:rPr lang="en-US" dirty="0" err="1"/>
              <a:t>Sekiguchi</a:t>
            </a:r>
            <a:r>
              <a:rPr lang="en-US" dirty="0"/>
              <a:t> (1984) provided an empirical correction equation that applies to any rock with a temperature range between 0-300°C (273-573 Kelvin (K)) (Equation 1). </a:t>
            </a:r>
          </a:p>
          <a:p>
            <a:endParaRPr lang="en-US" dirty="0"/>
          </a:p>
          <a:p>
            <a:r>
              <a:rPr lang="en-US" dirty="0" smtClean="0"/>
              <a:t>This equation was </a:t>
            </a:r>
            <a:r>
              <a:rPr lang="en-US" dirty="0"/>
              <a:t>used to correct all AGS measured thermal conductance values (</a:t>
            </a:r>
            <a:r>
              <a:rPr lang="en-US" dirty="0">
                <a:sym typeface="Symbol"/>
              </a:rPr>
              <a:t></a:t>
            </a:r>
            <a:r>
              <a:rPr lang="en-US" baseline="-25000" dirty="0" err="1"/>
              <a:t>corr</a:t>
            </a:r>
            <a:r>
              <a:rPr lang="en-US" dirty="0"/>
              <a:t>) for </a:t>
            </a:r>
            <a:r>
              <a:rPr lang="en-US" i="1" dirty="0"/>
              <a:t>in situ</a:t>
            </a:r>
            <a:r>
              <a:rPr lang="en-US" dirty="0"/>
              <a:t> conditions. </a:t>
            </a:r>
          </a:p>
          <a:p>
            <a:endParaRPr lang="en-US" dirty="0"/>
          </a:p>
          <a:p>
            <a:r>
              <a:rPr lang="en-US" dirty="0"/>
              <a:t>For each measurement, the corrected values were then averaged using the harmonic mean method to determine the average corrected thermal conductance (</a:t>
            </a:r>
            <a:r>
              <a:rPr lang="en-US" dirty="0">
                <a:sym typeface="Symbol"/>
              </a:rPr>
              <a:t></a:t>
            </a:r>
            <a:r>
              <a:rPr lang="en-US" baseline="-25000" dirty="0" err="1"/>
              <a:t>avg</a:t>
            </a:r>
            <a:r>
              <a:rPr lang="en-US" dirty="0"/>
              <a:t>) per well for the Smackover Formation (Table 1).</a:t>
            </a:r>
          </a:p>
          <a:p>
            <a:endParaRPr lang="en-US" dirty="0"/>
          </a:p>
          <a:p>
            <a:r>
              <a:rPr lang="en-US" dirty="0"/>
              <a:t>The average corrected thermal conductance per well was then used to calculate average heat flow per well, described in the Heat Flow section.</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14</a:t>
            </a:fld>
            <a:endParaRPr lang="en-US"/>
          </a:p>
        </p:txBody>
      </p:sp>
    </p:spTree>
    <p:extLst>
      <p:ext uri="{BB962C8B-B14F-4D97-AF65-F5344CB8AC3E}">
        <p14:creationId xmlns:p14="http://schemas.microsoft.com/office/powerpoint/2010/main" val="3779163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table showing the results of </a:t>
            </a:r>
            <a:r>
              <a:rPr lang="en-US" baseline="0" dirty="0" smtClean="0">
                <a:sym typeface="Symbol"/>
              </a:rPr>
              <a:t> corrected with harmonic average correction. </a:t>
            </a:r>
          </a:p>
          <a:p>
            <a:endParaRPr lang="en-US" baseline="0" dirty="0" smtClean="0">
              <a:sym typeface="Symbol"/>
            </a:endParaRPr>
          </a:p>
          <a:p>
            <a:r>
              <a:rPr lang="en-US" baseline="0" dirty="0" smtClean="0">
                <a:sym typeface="Symbol"/>
              </a:rPr>
              <a:t>Harmonic mean </a:t>
            </a:r>
            <a:r>
              <a:rPr lang="en-US" baseline="0" dirty="0" err="1" smtClean="0">
                <a:sym typeface="Symbol"/>
              </a:rPr>
              <a:t>vs</a:t>
            </a:r>
            <a:r>
              <a:rPr lang="en-US" baseline="0" dirty="0" smtClean="0">
                <a:sym typeface="Symbol"/>
              </a:rPr>
              <a:t> arithmetic mean- harmonic mean is best when comparing rates</a:t>
            </a:r>
          </a:p>
          <a:p>
            <a:r>
              <a:rPr lang="en-US" baseline="0" dirty="0" smtClean="0">
                <a:sym typeface="Symbol"/>
              </a:rPr>
              <a:t> </a:t>
            </a:r>
          </a:p>
          <a:p>
            <a:endParaRPr lang="en-US" baseline="0" dirty="0" smtClean="0">
              <a:sym typeface="Symbol"/>
            </a:endParaRPr>
          </a:p>
          <a:p>
            <a:r>
              <a:rPr lang="en-US" baseline="0" dirty="0" smtClean="0">
                <a:sym typeface="Symbol"/>
              </a:rPr>
              <a:t>Showing first four wells completed</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15</a:t>
            </a:fld>
            <a:endParaRPr lang="en-US"/>
          </a:p>
        </p:txBody>
      </p:sp>
    </p:spTree>
    <p:extLst>
      <p:ext uri="{BB962C8B-B14F-4D97-AF65-F5344CB8AC3E}">
        <p14:creationId xmlns:p14="http://schemas.microsoft.com/office/powerpoint/2010/main" val="3614800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Includes entire Smackover suite. </a:t>
            </a:r>
          </a:p>
          <a:p>
            <a:endParaRPr lang="en-US" baseline="0" dirty="0" smtClean="0"/>
          </a:p>
          <a:p>
            <a:r>
              <a:rPr lang="en-US" baseline="0" dirty="0" err="1" smtClean="0"/>
              <a:t>Lithologies</a:t>
            </a:r>
            <a:r>
              <a:rPr lang="en-US" baseline="0" dirty="0" smtClean="0"/>
              <a:t> included </a:t>
            </a:r>
            <a:r>
              <a:rPr lang="en-US" baseline="0" dirty="0" err="1" smtClean="0"/>
              <a:t>grainstones</a:t>
            </a:r>
            <a:r>
              <a:rPr lang="en-US" baseline="0" dirty="0" smtClean="0"/>
              <a:t>, </a:t>
            </a:r>
            <a:r>
              <a:rPr lang="en-US" baseline="0" dirty="0" err="1" smtClean="0"/>
              <a:t>packestones</a:t>
            </a:r>
            <a:r>
              <a:rPr lang="en-US" baseline="0" dirty="0" smtClean="0"/>
              <a:t>, </a:t>
            </a:r>
            <a:r>
              <a:rPr lang="en-US" baseline="0" dirty="0" err="1" smtClean="0"/>
              <a:t>dolograinstones</a:t>
            </a:r>
            <a:r>
              <a:rPr lang="en-US" baseline="0" dirty="0" smtClean="0"/>
              <a:t>, oolitic to </a:t>
            </a:r>
            <a:r>
              <a:rPr lang="en-US" baseline="0" dirty="0" err="1" smtClean="0"/>
              <a:t>pisolities</a:t>
            </a:r>
            <a:r>
              <a:rPr lang="en-US" baseline="0" dirty="0" smtClean="0"/>
              <a:t> </a:t>
            </a:r>
            <a:r>
              <a:rPr lang="en-US" baseline="0" dirty="0" err="1" smtClean="0"/>
              <a:t>varities</a:t>
            </a:r>
            <a:r>
              <a:rPr lang="en-US" baseline="0" dirty="0" smtClean="0"/>
              <a:t>, with inclusions of anhydrite and organics. </a:t>
            </a:r>
          </a:p>
          <a:p>
            <a:endParaRPr lang="en-US" baseline="0" dirty="0" smtClean="0"/>
          </a:p>
          <a:p>
            <a:r>
              <a:rPr lang="en-US" dirty="0" smtClean="0"/>
              <a:t>1.90</a:t>
            </a:r>
            <a:r>
              <a:rPr lang="en-US" baseline="0" dirty="0" smtClean="0"/>
              <a:t> (perm # 28603)- only brown dense; 1.58 (perm # 29667)-brown dense and </a:t>
            </a:r>
            <a:r>
              <a:rPr lang="en-US" baseline="0" dirty="0" err="1" smtClean="0"/>
              <a:t>reynolds</a:t>
            </a:r>
            <a:r>
              <a:rPr lang="en-US" baseline="0" dirty="0" smtClean="0"/>
              <a:t> oolite.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16</a:t>
            </a:fld>
            <a:endParaRPr lang="en-US"/>
          </a:p>
        </p:txBody>
      </p:sp>
    </p:spTree>
    <p:extLst>
      <p:ext uri="{BB962C8B-B14F-4D97-AF65-F5344CB8AC3E}">
        <p14:creationId xmlns:p14="http://schemas.microsoft.com/office/powerpoint/2010/main" val="19235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Average thermal conductance values for each measured lithology were calculated using harmonic mean. </a:t>
                </a:r>
              </a:p>
              <a:p>
                <a:r>
                  <a:rPr lang="en-US" sz="1900" dirty="0"/>
                  <a:t> </a:t>
                </a:r>
                <a14:m>
                  <m:oMath xmlns:m="http://schemas.openxmlformats.org/officeDocument/2006/math">
                    <m:f>
                      <m:fPr>
                        <m:ctrlPr>
                          <a:rPr lang="en-US" sz="1900" i="1">
                            <a:latin typeface="Cambria Math"/>
                          </a:rPr>
                        </m:ctrlPr>
                      </m:fPr>
                      <m:num>
                        <m:r>
                          <a:rPr lang="en-US" sz="1900" i="1">
                            <a:latin typeface="Cambria Math"/>
                          </a:rPr>
                          <m:t>𝑛</m:t>
                        </m:r>
                      </m:num>
                      <m:den>
                        <m:f>
                          <m:fPr>
                            <m:ctrlPr>
                              <a:rPr lang="en-US" sz="1900" i="1">
                                <a:latin typeface="Cambria Math"/>
                              </a:rPr>
                            </m:ctrlPr>
                          </m:fPr>
                          <m:num>
                            <m:r>
                              <a:rPr lang="en-US" sz="1900" i="1">
                                <a:latin typeface="Cambria Math"/>
                              </a:rPr>
                              <m:t>1</m:t>
                            </m:r>
                          </m:num>
                          <m:den>
                            <m:r>
                              <a:rPr lang="en-US" sz="1900" i="1">
                                <a:latin typeface="Cambria Math"/>
                              </a:rPr>
                              <m:t>𝑥</m:t>
                            </m:r>
                            <m:r>
                              <a:rPr lang="en-US" sz="1900" i="1">
                                <a:latin typeface="Cambria Math"/>
                              </a:rPr>
                              <m:t>1</m:t>
                            </m:r>
                          </m:den>
                        </m:f>
                        <m:r>
                          <a:rPr lang="en-US" sz="1900" i="1">
                            <a:latin typeface="Cambria Math"/>
                            <a:ea typeface="Cambria Math"/>
                          </a:rPr>
                          <m:t>+</m:t>
                        </m:r>
                        <m:f>
                          <m:fPr>
                            <m:ctrlPr>
                              <a:rPr lang="en-US" sz="1900" i="1">
                                <a:latin typeface="Cambria Math"/>
                                <a:ea typeface="Cambria Math"/>
                              </a:rPr>
                            </m:ctrlPr>
                          </m:fPr>
                          <m:num>
                            <m:r>
                              <a:rPr lang="en-US" sz="1900" i="1">
                                <a:latin typeface="Cambria Math"/>
                                <a:ea typeface="Cambria Math"/>
                              </a:rPr>
                              <m:t>1</m:t>
                            </m:r>
                          </m:num>
                          <m:den>
                            <m:r>
                              <a:rPr lang="en-US" sz="1900" i="1">
                                <a:latin typeface="Cambria Math"/>
                                <a:ea typeface="Cambria Math"/>
                              </a:rPr>
                              <m:t>𝑥</m:t>
                            </m:r>
                            <m:r>
                              <a:rPr lang="en-US" sz="1900" i="1">
                                <a:latin typeface="Cambria Math"/>
                                <a:ea typeface="Cambria Math"/>
                              </a:rPr>
                              <m:t>2</m:t>
                            </m:r>
                          </m:den>
                        </m:f>
                        <m:r>
                          <a:rPr lang="en-US" sz="1900" i="1">
                            <a:latin typeface="Cambria Math"/>
                            <a:ea typeface="Cambria Math"/>
                          </a:rPr>
                          <m:t>+</m:t>
                        </m:r>
                        <m:f>
                          <m:fPr>
                            <m:ctrlPr>
                              <a:rPr lang="en-US" sz="1900" i="1">
                                <a:latin typeface="Cambria Math"/>
                                <a:ea typeface="Cambria Math"/>
                              </a:rPr>
                            </m:ctrlPr>
                          </m:fPr>
                          <m:num>
                            <m:r>
                              <a:rPr lang="en-US" sz="1900" i="1">
                                <a:latin typeface="Cambria Math"/>
                                <a:ea typeface="Cambria Math"/>
                              </a:rPr>
                              <m:t>1</m:t>
                            </m:r>
                          </m:num>
                          <m:den>
                            <m:r>
                              <a:rPr lang="en-US" sz="1900" i="1">
                                <a:latin typeface="Cambria Math"/>
                                <a:ea typeface="Cambria Math"/>
                              </a:rPr>
                              <m:t>𝑥</m:t>
                            </m:r>
                            <m:r>
                              <a:rPr lang="en-US" sz="1900" i="1">
                                <a:latin typeface="Cambria Math"/>
                                <a:ea typeface="Cambria Math"/>
                              </a:rPr>
                              <m:t>3</m:t>
                            </m:r>
                          </m:den>
                        </m:f>
                      </m:den>
                    </m:f>
                  </m:oMath>
                </a14:m>
                <a:endParaRPr lang="en-US" sz="1900" dirty="0"/>
              </a:p>
              <a:p>
                <a:endParaRPr lang="en-US" sz="2400" dirty="0"/>
              </a:p>
              <a:p>
                <a:r>
                  <a:rPr lang="en-US" dirty="0"/>
                  <a:t>All </a:t>
                </a:r>
                <a:r>
                  <a:rPr lang="en-US" dirty="0" err="1"/>
                  <a:t>grainstone</a:t>
                </a:r>
                <a:r>
                  <a:rPr lang="en-US" dirty="0"/>
                  <a:t> and crystalline limestone were categorized as limestone; </a:t>
                </a:r>
              </a:p>
              <a:p>
                <a:r>
                  <a:rPr lang="en-US" dirty="0" err="1"/>
                  <a:t>wackestone</a:t>
                </a:r>
                <a:r>
                  <a:rPr lang="en-US" dirty="0"/>
                  <a:t>, mudstone, </a:t>
                </a:r>
                <a:r>
                  <a:rPr lang="en-US" dirty="0" err="1"/>
                  <a:t>dolowackestone</a:t>
                </a:r>
                <a:r>
                  <a:rPr lang="en-US" dirty="0"/>
                  <a:t>, and </a:t>
                </a:r>
                <a:r>
                  <a:rPr lang="en-US" dirty="0" err="1"/>
                  <a:t>dolomudstone</a:t>
                </a:r>
                <a:r>
                  <a:rPr lang="en-US" dirty="0"/>
                  <a:t> were classified as mudstone; </a:t>
                </a:r>
              </a:p>
              <a:p>
                <a:r>
                  <a:rPr lang="en-US" dirty="0"/>
                  <a:t>and all </a:t>
                </a:r>
                <a:r>
                  <a:rPr lang="en-US" dirty="0" err="1"/>
                  <a:t>dolograinstone</a:t>
                </a:r>
                <a:r>
                  <a:rPr lang="en-US" dirty="0"/>
                  <a:t> and </a:t>
                </a:r>
                <a:r>
                  <a:rPr lang="en-US" dirty="0" err="1"/>
                  <a:t>dolopackestone</a:t>
                </a:r>
                <a:r>
                  <a:rPr lang="en-US" dirty="0"/>
                  <a:t> were classified as dolostone. </a:t>
                </a:r>
              </a:p>
              <a:p>
                <a:endParaRPr lang="en-US" dirty="0"/>
              </a:p>
              <a:p>
                <a:r>
                  <a:rPr lang="en-US" dirty="0"/>
                  <a:t>Average AGS thermal conductance values for shale, limestone, mudstone, and dolostone lie within the range of at least one published value; however, the single sampled anhydrite value is less than the published value. This discrepancy may be reduced if more anhydrite samples are measured and averaged and more comparison data is available to validate these results. </a:t>
                </a:r>
              </a:p>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Average thermal conductance values for each measured lithology were calculated using harmonic mean. </a:t>
                </a:r>
              </a:p>
              <a:p>
                <a:r>
                  <a:rPr lang="en-US" sz="1900" kern="1200" baseline="0" dirty="0" smtClean="0">
                    <a:solidFill>
                      <a:schemeClr val="tx1"/>
                    </a:solidFill>
                    <a:effectLst/>
                    <a:latin typeface="+mn-lt"/>
                    <a:ea typeface="+mn-ea"/>
                    <a:cs typeface="+mn-cs"/>
                  </a:rPr>
                  <a:t> </a:t>
                </a:r>
                <a:r>
                  <a:rPr lang="en-US" sz="1900" b="0" i="0" kern="1200" baseline="0" smtClean="0">
                    <a:solidFill>
                      <a:schemeClr val="tx1"/>
                    </a:solidFill>
                    <a:effectLst/>
                    <a:latin typeface="Cambria Math"/>
                    <a:ea typeface="+mn-ea"/>
                    <a:cs typeface="+mn-cs"/>
                  </a:rPr>
                  <a:t>𝑛/(1/𝑥1</a:t>
                </a:r>
                <a:r>
                  <a:rPr lang="en-US" sz="1900" i="0" kern="1200" baseline="0" smtClean="0">
                    <a:solidFill>
                      <a:schemeClr val="tx1"/>
                    </a:solidFill>
                    <a:effectLst/>
                    <a:latin typeface="Cambria Math"/>
                    <a:ea typeface="Cambria Math"/>
                    <a:cs typeface="+mn-cs"/>
                  </a:rPr>
                  <a:t>+</a:t>
                </a:r>
                <a:r>
                  <a:rPr lang="en-US" sz="1900" b="0" i="0" kern="1200" baseline="0" smtClean="0">
                    <a:solidFill>
                      <a:schemeClr val="tx1"/>
                    </a:solidFill>
                    <a:effectLst/>
                    <a:latin typeface="Cambria Math"/>
                    <a:ea typeface="Cambria Math"/>
                    <a:cs typeface="+mn-cs"/>
                  </a:rPr>
                  <a:t>1/𝑥2</a:t>
                </a:r>
                <a:r>
                  <a:rPr lang="en-US" sz="1900" i="0" kern="1200" baseline="0" smtClean="0">
                    <a:solidFill>
                      <a:schemeClr val="tx1"/>
                    </a:solidFill>
                    <a:effectLst/>
                    <a:latin typeface="Cambria Math"/>
                    <a:ea typeface="Cambria Math"/>
                    <a:cs typeface="+mn-cs"/>
                  </a:rPr>
                  <a:t>+</a:t>
                </a:r>
                <a:r>
                  <a:rPr lang="en-US" sz="1900" b="0" i="0" kern="1200" baseline="0" smtClean="0">
                    <a:solidFill>
                      <a:schemeClr val="tx1"/>
                    </a:solidFill>
                    <a:effectLst/>
                    <a:latin typeface="Cambria Math"/>
                    <a:ea typeface="Cambria Math"/>
                    <a:cs typeface="+mn-cs"/>
                  </a:rPr>
                  <a:t>1/𝑥3</a:t>
                </a:r>
                <a:r>
                  <a:rPr lang="en-US" sz="1900" b="0" i="0" kern="1200" baseline="0" smtClean="0">
                    <a:solidFill>
                      <a:schemeClr val="tx1"/>
                    </a:solidFill>
                    <a:effectLst/>
                    <a:latin typeface="Cambria Math"/>
                    <a:ea typeface="+mn-ea"/>
                    <a:cs typeface="+mn-cs"/>
                  </a:rPr>
                  <a:t>)</a:t>
                </a:r>
                <a:endParaRPr lang="en-US" sz="1900" kern="1200" baseline="0" dirty="0" smtClean="0">
                  <a:solidFill>
                    <a:schemeClr val="tx1"/>
                  </a:solidFill>
                  <a:effectLst/>
                  <a:latin typeface="+mn-lt"/>
                  <a:ea typeface="+mn-ea"/>
                  <a:cs typeface="+mn-cs"/>
                </a:endParaRPr>
              </a:p>
              <a:p>
                <a:endParaRPr lang="en-US" sz="2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a:t>
                </a:r>
                <a:r>
                  <a:rPr lang="en-US" sz="1200" kern="1200" dirty="0" err="1" smtClean="0">
                    <a:solidFill>
                      <a:schemeClr val="tx1"/>
                    </a:solidFill>
                    <a:effectLst/>
                    <a:latin typeface="+mn-lt"/>
                    <a:ea typeface="+mn-ea"/>
                    <a:cs typeface="+mn-cs"/>
                  </a:rPr>
                  <a:t>grainstone</a:t>
                </a:r>
                <a:r>
                  <a:rPr lang="en-US" sz="1200" kern="1200" dirty="0" smtClean="0">
                    <a:solidFill>
                      <a:schemeClr val="tx1"/>
                    </a:solidFill>
                    <a:effectLst/>
                    <a:latin typeface="+mn-lt"/>
                    <a:ea typeface="+mn-ea"/>
                    <a:cs typeface="+mn-cs"/>
                  </a:rPr>
                  <a:t> and crystalline limestone were categorized as limestone; </a:t>
                </a:r>
              </a:p>
              <a:p>
                <a:r>
                  <a:rPr lang="en-US" sz="1200" kern="1200" dirty="0" err="1" smtClean="0">
                    <a:solidFill>
                      <a:schemeClr val="tx1"/>
                    </a:solidFill>
                    <a:effectLst/>
                    <a:latin typeface="+mn-lt"/>
                    <a:ea typeface="+mn-ea"/>
                    <a:cs typeface="+mn-cs"/>
                  </a:rPr>
                  <a:t>wackestone</a:t>
                </a:r>
                <a:r>
                  <a:rPr lang="en-US" sz="1200" kern="1200" dirty="0" smtClean="0">
                    <a:solidFill>
                      <a:schemeClr val="tx1"/>
                    </a:solidFill>
                    <a:effectLst/>
                    <a:latin typeface="+mn-lt"/>
                    <a:ea typeface="+mn-ea"/>
                    <a:cs typeface="+mn-cs"/>
                  </a:rPr>
                  <a:t>, mudstone, </a:t>
                </a:r>
                <a:r>
                  <a:rPr lang="en-US" sz="1200" kern="1200" dirty="0" err="1" smtClean="0">
                    <a:solidFill>
                      <a:schemeClr val="tx1"/>
                    </a:solidFill>
                    <a:effectLst/>
                    <a:latin typeface="+mn-lt"/>
                    <a:ea typeface="+mn-ea"/>
                    <a:cs typeface="+mn-cs"/>
                  </a:rPr>
                  <a:t>dolowackestone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dolomudstone</a:t>
                </a:r>
                <a:r>
                  <a:rPr lang="en-US" sz="1200" kern="1200" dirty="0" smtClean="0">
                    <a:solidFill>
                      <a:schemeClr val="tx1"/>
                    </a:solidFill>
                    <a:effectLst/>
                    <a:latin typeface="+mn-lt"/>
                    <a:ea typeface="+mn-ea"/>
                    <a:cs typeface="+mn-cs"/>
                  </a:rPr>
                  <a:t> were classified as mudstone; </a:t>
                </a:r>
              </a:p>
              <a:p>
                <a:r>
                  <a:rPr lang="en-US" sz="1200" kern="1200" dirty="0" smtClean="0">
                    <a:solidFill>
                      <a:schemeClr val="tx1"/>
                    </a:solidFill>
                    <a:effectLst/>
                    <a:latin typeface="+mn-lt"/>
                    <a:ea typeface="+mn-ea"/>
                    <a:cs typeface="+mn-cs"/>
                  </a:rPr>
                  <a:t>and all </a:t>
                </a:r>
                <a:r>
                  <a:rPr lang="en-US" sz="1200" kern="1200" dirty="0" err="1" smtClean="0">
                    <a:solidFill>
                      <a:schemeClr val="tx1"/>
                    </a:solidFill>
                    <a:effectLst/>
                    <a:latin typeface="+mn-lt"/>
                    <a:ea typeface="+mn-ea"/>
                    <a:cs typeface="+mn-cs"/>
                  </a:rPr>
                  <a:t>dolograinstone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dolopackestone</a:t>
                </a:r>
                <a:r>
                  <a:rPr lang="en-US" sz="1200" kern="1200" dirty="0" smtClean="0">
                    <a:solidFill>
                      <a:schemeClr val="tx1"/>
                    </a:solidFill>
                    <a:effectLst/>
                    <a:latin typeface="+mn-lt"/>
                    <a:ea typeface="+mn-ea"/>
                    <a:cs typeface="+mn-cs"/>
                  </a:rPr>
                  <a:t> were classified as dolostone.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Average AGS thermal conductance values for shale, limestone, mudstone, and dolostone lie within the range of at least one published value; however, the single sampled anhydrite value is less than the published value. This discrepancy may be reduced if more anhydrite samples are measured and averaged and more comparison data is available to validate these results. </a:t>
                </a:r>
              </a:p>
              <a:p>
                <a:endParaRPr lang="en-US" dirty="0"/>
              </a:p>
            </p:txBody>
          </p:sp>
        </mc:Fallback>
      </mc:AlternateContent>
      <p:sp>
        <p:nvSpPr>
          <p:cNvPr id="4" name="Slide Number Placeholder 3"/>
          <p:cNvSpPr>
            <a:spLocks noGrp="1"/>
          </p:cNvSpPr>
          <p:nvPr>
            <p:ph type="sldNum" sz="quarter" idx="10"/>
          </p:nvPr>
        </p:nvSpPr>
        <p:spPr/>
        <p:txBody>
          <a:bodyPr/>
          <a:lstStyle/>
          <a:p>
            <a:fld id="{759E0551-4A17-4C95-A464-7F24A9FCC2A4}" type="slidenum">
              <a:rPr lang="en-US" smtClean="0"/>
              <a:pPr/>
              <a:t>17</a:t>
            </a:fld>
            <a:endParaRPr lang="en-US"/>
          </a:p>
        </p:txBody>
      </p:sp>
    </p:spTree>
    <p:extLst>
      <p:ext uri="{BB962C8B-B14F-4D97-AF65-F5344CB8AC3E}">
        <p14:creationId xmlns:p14="http://schemas.microsoft.com/office/powerpoint/2010/main" val="3250522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information on the basics of thermal gradient</a:t>
            </a:r>
            <a:endParaRPr lang="en-US" dirty="0" smtClean="0"/>
          </a:p>
          <a:p>
            <a:endParaRPr lang="en-US" dirty="0" smtClean="0"/>
          </a:p>
          <a:p>
            <a:r>
              <a:rPr lang="en-US" dirty="0" smtClean="0"/>
              <a:t>BHT’s were</a:t>
            </a:r>
            <a:r>
              <a:rPr lang="en-US" baseline="0" dirty="0" smtClean="0"/>
              <a:t> used to calculated thermal gradient values-only 2 temperature logs were available.</a:t>
            </a:r>
          </a:p>
          <a:p>
            <a:endParaRPr lang="en-US" baseline="0" dirty="0" smtClean="0"/>
          </a:p>
          <a:p>
            <a:r>
              <a:rPr lang="en-US" baseline="0" dirty="0" smtClean="0"/>
              <a:t>BHT’s needed to be corrected for in-situ conditions</a:t>
            </a:r>
          </a:p>
          <a:p>
            <a:endParaRPr lang="en-US" baseline="0" dirty="0" smtClean="0"/>
          </a:p>
          <a:p>
            <a:r>
              <a:rPr lang="en-US" baseline="0" dirty="0" smtClean="0"/>
              <a:t>Calculated this by using the Harrison Correction Equation-derived from a correction curve representing deviation of BHT’s from true formation temperatures from wells in OK. </a:t>
            </a:r>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18</a:t>
            </a:fld>
            <a:endParaRPr lang="en-US"/>
          </a:p>
        </p:txBody>
      </p:sp>
    </p:spTree>
    <p:extLst>
      <p:ext uri="{BB962C8B-B14F-4D97-AF65-F5344CB8AC3E}">
        <p14:creationId xmlns:p14="http://schemas.microsoft.com/office/powerpoint/2010/main" val="807356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again, we need to correct the BHT values for in-situ temperature values.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Calculated this by using the Harrison Correction Equation-derived from a correction curve representing deviation of BHT’s from true formation temperatures per change in depth from wells in OK. </a:t>
                </a:r>
              </a:p>
              <a:p>
                <a:endParaRPr lang="en-US" dirty="0" smtClean="0"/>
              </a:p>
              <a:p>
                <a:endParaRPr lang="en-US" dirty="0" smtClean="0"/>
              </a:p>
              <a:p>
                <a:r>
                  <a:rPr lang="en-US" dirty="0" smtClean="0"/>
                  <a:t>For</a:t>
                </a:r>
                <a:r>
                  <a:rPr lang="en-US" baseline="0" dirty="0" smtClean="0"/>
                  <a:t> multiple runs, average gradients were calculated for each run where then all runs were averaged. All geothermal gradients were multiplied by 100 for </a:t>
                </a:r>
                <a14:m>
                  <m:oMath xmlns:m="http://schemas.openxmlformats.org/officeDocument/2006/math">
                    <m:f>
                      <m:fPr>
                        <m:ctrlPr>
                          <a:rPr lang="en-US" i="1">
                            <a:latin typeface="Cambria Math"/>
                          </a:rPr>
                        </m:ctrlPr>
                      </m:fPr>
                      <m:num>
                        <m:r>
                          <a:rPr lang="en-US" i="1">
                            <a:latin typeface="Cambria Math"/>
                            <a:ea typeface="Cambria Math"/>
                          </a:rPr>
                          <m:t>∆</m:t>
                        </m:r>
                        <m:r>
                          <m:rPr>
                            <m:sty m:val="p"/>
                          </m:rPr>
                          <a:rPr lang="en-US">
                            <a:latin typeface="Cambria Math"/>
                            <a:ea typeface="Cambria Math"/>
                          </a:rPr>
                          <m:t>T</m:t>
                        </m:r>
                      </m:num>
                      <m:den>
                        <m:r>
                          <a:rPr lang="en-US" i="1">
                            <a:latin typeface="Cambria Math"/>
                            <a:ea typeface="Cambria Math"/>
                          </a:rPr>
                          <m:t>∆</m:t>
                        </m:r>
                        <m:r>
                          <a:rPr lang="en-US" i="1">
                            <a:latin typeface="Cambria Math"/>
                            <a:ea typeface="Cambria Math"/>
                          </a:rPr>
                          <m:t>𝑧</m:t>
                        </m:r>
                      </m:den>
                    </m:f>
                  </m:oMath>
                </a14:m>
                <a:r>
                  <a:rPr lang="en-US" dirty="0" smtClean="0"/>
                  <a:t> per 100 feet. </a:t>
                </a:r>
              </a:p>
              <a:p>
                <a:endParaRPr lang="en-US" dirty="0"/>
              </a:p>
            </p:txBody>
          </p:sp>
        </mc:Choice>
        <mc:Fallback xmlns="">
          <p:sp>
            <p:nvSpPr>
              <p:cNvPr id="3" name="Notes Placeholder 2"/>
              <p:cNvSpPr>
                <a:spLocks noGrp="1"/>
              </p:cNvSpPr>
              <p:nvPr>
                <p:ph type="body" idx="1"/>
              </p:nvPr>
            </p:nvSpPr>
            <p:spPr/>
            <p:txBody>
              <a:bodyPr/>
              <a:lstStyle/>
              <a:p>
                <a:r>
                  <a:rPr lang="en-US" dirty="0" smtClean="0"/>
                  <a:t>For</a:t>
                </a:r>
                <a:r>
                  <a:rPr lang="en-US" baseline="0" dirty="0" smtClean="0"/>
                  <a:t> multiple runs, average gradients were calculated for each run where then all runs were averaged. All geothermal gradients were multiplied by 100 for </a:t>
                </a:r>
                <a:r>
                  <a:rPr lang="en-US" sz="1200" i="0" smtClean="0">
                    <a:latin typeface="Cambria Math"/>
                    <a:ea typeface="Cambria Math"/>
                  </a:rPr>
                  <a:t>∆</a:t>
                </a:r>
                <a:r>
                  <a:rPr lang="en-US" sz="1200" b="0" i="0" smtClean="0">
                    <a:latin typeface="Cambria Math"/>
                    <a:ea typeface="Cambria Math"/>
                  </a:rPr>
                  <a:t>T/</a:t>
                </a:r>
                <a:r>
                  <a:rPr lang="en-US" sz="1200" i="0" smtClean="0">
                    <a:latin typeface="Cambria Math"/>
                    <a:ea typeface="Cambria Math"/>
                  </a:rPr>
                  <a:t>∆</a:t>
                </a:r>
                <a:r>
                  <a:rPr lang="en-US" sz="1200" b="0" i="0" smtClean="0">
                    <a:latin typeface="Cambria Math"/>
                    <a:ea typeface="Cambria Math"/>
                  </a:rPr>
                  <a:t>𝑧</a:t>
                </a:r>
                <a:r>
                  <a:rPr lang="en-US" dirty="0" smtClean="0"/>
                  <a:t> per 100 feet. </a:t>
                </a:r>
              </a:p>
              <a:p>
                <a:endParaRPr lang="en-US" dirty="0"/>
              </a:p>
            </p:txBody>
          </p:sp>
        </mc:Fallback>
      </mc:AlternateContent>
      <p:sp>
        <p:nvSpPr>
          <p:cNvPr id="4" name="Slide Number Placeholder 3"/>
          <p:cNvSpPr>
            <a:spLocks noGrp="1"/>
          </p:cNvSpPr>
          <p:nvPr>
            <p:ph type="sldNum" sz="quarter" idx="10"/>
          </p:nvPr>
        </p:nvSpPr>
        <p:spPr/>
        <p:txBody>
          <a:bodyPr/>
          <a:lstStyle/>
          <a:p>
            <a:fld id="{759E0551-4A17-4C95-A464-7F24A9FCC2A4}" type="slidenum">
              <a:rPr lang="en-US" smtClean="0"/>
              <a:pPr/>
              <a:t>19</a:t>
            </a:fld>
            <a:endParaRPr lang="en-US"/>
          </a:p>
        </p:txBody>
      </p:sp>
    </p:spTree>
    <p:extLst>
      <p:ext uri="{BB962C8B-B14F-4D97-AF65-F5344CB8AC3E}">
        <p14:creationId xmlns:p14="http://schemas.microsoft.com/office/powerpoint/2010/main" val="245498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heard form the previous talk, this presentation/publication is part of the AGS deliverables in participation with a federally funded state geothermal data project, started by Lee Allison, state geologist at Arizona Survey. </a:t>
            </a:r>
          </a:p>
          <a:p>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smtClean="0"/>
              <a:t>AGS signed in September of 2010. We started working on the project in March of 2011. Funding officially ended this last December.</a:t>
            </a:r>
          </a:p>
          <a:p>
            <a:pPr defTabSz="931774">
              <a:defRPr/>
            </a:pPr>
            <a:r>
              <a:rPr lang="en-US" baseline="0" dirty="0" smtClean="0"/>
              <a:t>For the </a:t>
            </a:r>
            <a:r>
              <a:rPr lang="en-US" b="1" baseline="0" dirty="0" smtClean="0"/>
              <a:t>entirety of the project we contributed data mostly from the Smackover Formation in the form of  </a:t>
            </a:r>
          </a:p>
          <a:p>
            <a:pPr marL="228600" indent="-228600" defTabSz="931774">
              <a:buAutoNum type="arabicPeriod"/>
              <a:defRPr/>
            </a:pPr>
            <a:r>
              <a:rPr lang="en-US" baseline="0" dirty="0" smtClean="0"/>
              <a:t>BHT, </a:t>
            </a:r>
          </a:p>
          <a:p>
            <a:pPr marL="228600" indent="-228600" defTabSz="931774">
              <a:buAutoNum type="arabicPeriod"/>
              <a:defRPr/>
            </a:pPr>
            <a:r>
              <a:rPr lang="en-US" baseline="0" dirty="0" smtClean="0"/>
              <a:t>drillers’ logs, </a:t>
            </a:r>
          </a:p>
          <a:p>
            <a:pPr marL="228600" indent="-228600" defTabSz="931774">
              <a:buAutoNum type="arabicPeriod"/>
              <a:defRPr/>
            </a:pPr>
            <a:r>
              <a:rPr lang="en-US" baseline="0" dirty="0" smtClean="0"/>
              <a:t>geothermal-related documents, </a:t>
            </a:r>
          </a:p>
          <a:p>
            <a:pPr marL="228600" indent="-228600" defTabSz="931774">
              <a:buAutoNum type="arabicPeriod"/>
              <a:defRPr/>
            </a:pPr>
            <a:r>
              <a:rPr lang="en-US" baseline="0" dirty="0" smtClean="0"/>
              <a:t>geologic maps, </a:t>
            </a:r>
          </a:p>
          <a:p>
            <a:pPr marL="228600" indent="-228600" defTabSz="931774">
              <a:buAutoNum type="arabicPeriod"/>
              <a:defRPr/>
            </a:pPr>
            <a:r>
              <a:rPr lang="en-US" baseline="0" dirty="0" smtClean="0"/>
              <a:t>aeromagnetic maps, </a:t>
            </a:r>
          </a:p>
          <a:p>
            <a:pPr marL="228600" indent="-228600" defTabSz="931774">
              <a:buAutoNum type="arabicPeriod"/>
              <a:defRPr/>
            </a:pPr>
            <a:r>
              <a:rPr lang="en-US" baseline="0" dirty="0" smtClean="0"/>
              <a:t>geothermal gradient maps, and </a:t>
            </a:r>
          </a:p>
          <a:p>
            <a:pPr marL="228600" indent="-228600" defTabSz="931774">
              <a:buAutoNum type="arabicPeriod"/>
              <a:defRPr/>
            </a:pPr>
            <a:r>
              <a:rPr lang="en-US" baseline="0" dirty="0" smtClean="0"/>
              <a:t>thermal conductance measurements. </a:t>
            </a:r>
          </a:p>
          <a:p>
            <a:pPr marL="0" indent="0" defTabSz="931774">
              <a:buNone/>
              <a:defRPr/>
            </a:pPr>
            <a:endParaRPr lang="en-US" baseline="0" dirty="0" smtClean="0"/>
          </a:p>
          <a:p>
            <a:pPr marL="0" indent="0" defTabSz="931774">
              <a:buNone/>
              <a:defRPr/>
            </a:pPr>
            <a:r>
              <a:rPr lang="en-US" baseline="0" dirty="0" smtClean="0"/>
              <a:t>Anyone can look up data at the above website. </a:t>
            </a:r>
          </a:p>
          <a:p>
            <a:pPr marL="0" indent="0" defTabSz="931774">
              <a:buNone/>
              <a:defRPr/>
            </a:pPr>
            <a:endParaRPr lang="en-US" baseline="0" dirty="0" smtClean="0"/>
          </a:p>
          <a:p>
            <a:pPr defTabSz="931774">
              <a:defRPr/>
            </a:pPr>
            <a:endParaRPr lang="en-US" baseline="0" dirty="0" smtClean="0"/>
          </a:p>
          <a:p>
            <a:pPr defTabSz="931774">
              <a:defRPr/>
            </a:pPr>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59E0551-4A17-4C95-A464-7F24A9FCC2A4}" type="slidenum">
              <a:rPr lang="en-US" smtClean="0"/>
              <a:pPr/>
              <a:t>2</a:t>
            </a:fld>
            <a:endParaRPr lang="en-US"/>
          </a:p>
        </p:txBody>
      </p:sp>
    </p:spTree>
    <p:extLst>
      <p:ext uri="{BB962C8B-B14F-4D97-AF65-F5344CB8AC3E}">
        <p14:creationId xmlns:p14="http://schemas.microsoft.com/office/powerpoint/2010/main" val="1104514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showing all</a:t>
            </a:r>
            <a:r>
              <a:rPr lang="en-US" baseline="0" dirty="0" smtClean="0"/>
              <a:t> 18 Smackover wells. </a:t>
            </a:r>
          </a:p>
          <a:p>
            <a:endParaRPr lang="en-US" baseline="0" dirty="0" smtClean="0"/>
          </a:p>
          <a:p>
            <a:r>
              <a:rPr lang="en-US" baseline="0" dirty="0" smtClean="0"/>
              <a:t>~ &lt; 1000 m, correction values are negative</a:t>
            </a:r>
          </a:p>
          <a:p>
            <a:r>
              <a:rPr lang="en-US" baseline="0" dirty="0" smtClean="0"/>
              <a:t>&gt; 4000 m, correction values are constant 19.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20</a:t>
            </a:fld>
            <a:endParaRPr lang="en-US"/>
          </a:p>
        </p:txBody>
      </p:sp>
    </p:spTree>
    <p:extLst>
      <p:ext uri="{BB962C8B-B14F-4D97-AF65-F5344CB8AC3E}">
        <p14:creationId xmlns:p14="http://schemas.microsoft.com/office/powerpoint/2010/main" val="1585114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Geothermal</a:t>
            </a:r>
            <a:r>
              <a:rPr lang="en-US" baseline="0" dirty="0" smtClean="0"/>
              <a:t> gradient results for each well</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21</a:t>
            </a:fld>
            <a:endParaRPr lang="en-US"/>
          </a:p>
        </p:txBody>
      </p:sp>
    </p:spTree>
    <p:extLst>
      <p:ext uri="{BB962C8B-B14F-4D97-AF65-F5344CB8AC3E}">
        <p14:creationId xmlns:p14="http://schemas.microsoft.com/office/powerpoint/2010/main" val="1918203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Geothermal gradient raster showing general</a:t>
            </a:r>
            <a:r>
              <a:rPr lang="en-US" baseline="0" dirty="0" smtClean="0"/>
              <a:t> area of highest geothermal gradient </a:t>
            </a:r>
            <a:r>
              <a:rPr lang="en-US" dirty="0"/>
              <a:t>created from the point data using the </a:t>
            </a:r>
            <a:r>
              <a:rPr lang="en-US" dirty="0" smtClean="0"/>
              <a:t>natural </a:t>
            </a:r>
            <a:r>
              <a:rPr lang="en-US" dirty="0"/>
              <a:t>neighbor method in Spatial Analyst ArcGIS 10.1</a:t>
            </a:r>
            <a:r>
              <a:rPr lang="en-US" dirty="0" smtClean="0"/>
              <a:t>.</a:t>
            </a:r>
          </a:p>
          <a:p>
            <a:endParaRPr lang="en-US" dirty="0" smtClean="0"/>
          </a:p>
          <a:p>
            <a:r>
              <a:rPr lang="en-US" dirty="0" smtClean="0"/>
              <a:t>Natural neighbor</a:t>
            </a:r>
            <a:r>
              <a:rPr lang="en-US" baseline="0" dirty="0" smtClean="0"/>
              <a:t> interpolates values from each point to create a surface or raster map. </a:t>
            </a:r>
          </a:p>
          <a:p>
            <a:endParaRPr lang="en-US" baseline="0" dirty="0" smtClean="0"/>
          </a:p>
          <a:p>
            <a:r>
              <a:rPr lang="en-US" baseline="0" dirty="0" smtClean="0"/>
              <a:t>IDW provided very similar results, but NN provided more of a pleasing map that is visually more understandable for the public. </a:t>
            </a:r>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22</a:t>
            </a:fld>
            <a:endParaRPr lang="en-US"/>
          </a:p>
        </p:txBody>
      </p:sp>
    </p:spTree>
    <p:extLst>
      <p:ext uri="{BB962C8B-B14F-4D97-AF65-F5344CB8AC3E}">
        <p14:creationId xmlns:p14="http://schemas.microsoft.com/office/powerpoint/2010/main" val="3705207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23</a:t>
            </a:fld>
            <a:endParaRPr lang="en-US"/>
          </a:p>
        </p:txBody>
      </p:sp>
    </p:spTree>
    <p:extLst>
      <p:ext uri="{BB962C8B-B14F-4D97-AF65-F5344CB8AC3E}">
        <p14:creationId xmlns:p14="http://schemas.microsoft.com/office/powerpoint/2010/main" val="508640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31774">
                  <a:defRPr/>
                </a:pPr>
                <a:r>
                  <a:rPr lang="en-US" dirty="0" smtClean="0"/>
                  <a:t>Heat</a:t>
                </a:r>
                <a:r>
                  <a:rPr lang="en-US" baseline="0" dirty="0" smtClean="0"/>
                  <a:t> flow is in </a:t>
                </a:r>
                <a:r>
                  <a:rPr lang="en-US" baseline="0" dirty="0" err="1" smtClean="0"/>
                  <a:t>mW</a:t>
                </a:r>
                <a:r>
                  <a:rPr lang="en-US" baseline="0" dirty="0" smtClean="0"/>
                  <a:t>/m2</a:t>
                </a:r>
              </a:p>
              <a:p>
                <a:pPr defTabSz="931774">
                  <a:defRPr/>
                </a:pPr>
                <a14:m>
                  <m:oMath xmlns:m="http://schemas.openxmlformats.org/officeDocument/2006/math">
                    <m:r>
                      <m:rPr>
                        <m:sty m:val="p"/>
                      </m:rPr>
                      <a:rPr lang="en-US" smtClean="0">
                        <a:latin typeface="Cambria Math"/>
                      </a:rPr>
                      <m:t>Q</m:t>
                    </m:r>
                    <m:r>
                      <a:rPr lang="en-US" i="1">
                        <a:latin typeface="Cambria Math"/>
                      </a:rPr>
                      <m:t>=</m:t>
                    </m:r>
                    <m:sSub>
                      <m:sSubPr>
                        <m:ctrlPr>
                          <a:rPr lang="en-US" i="1">
                            <a:latin typeface="Cambria Math"/>
                          </a:rPr>
                        </m:ctrlPr>
                      </m:sSubPr>
                      <m:e>
                        <m:r>
                          <a:rPr lang="en-US" i="1">
                            <a:latin typeface="Cambria Math"/>
                            <a:sym typeface="Symbol"/>
                          </a:rPr>
                          <m:t></m:t>
                        </m:r>
                      </m:e>
                      <m:sub>
                        <m:r>
                          <a:rPr lang="en-US" i="1">
                            <a:latin typeface="Cambria Math"/>
                          </a:rPr>
                          <m:t>𝑎𝑣𝑔</m:t>
                        </m:r>
                      </m:sub>
                    </m:sSub>
                    <m:r>
                      <a:rPr lang="en-US" i="1">
                        <a:latin typeface="Cambria Math"/>
                      </a:rPr>
                      <m:t>×</m:t>
                    </m:r>
                    <m:sSub>
                      <m:sSubPr>
                        <m:ctrlPr>
                          <a:rPr lang="en-US" i="1">
                            <a:latin typeface="Cambria Math"/>
                          </a:rPr>
                        </m:ctrlPr>
                      </m:sSubPr>
                      <m:e>
                        <m:d>
                          <m:dPr>
                            <m:ctrlPr>
                              <a:rPr lang="en-US" i="1">
                                <a:latin typeface="Cambria Math"/>
                              </a:rPr>
                            </m:ctrlPr>
                          </m:dPr>
                          <m:e>
                            <m:f>
                              <m:fPr>
                                <m:ctrlPr>
                                  <a:rPr lang="en-US" i="1">
                                    <a:latin typeface="Cambria Math"/>
                                  </a:rPr>
                                </m:ctrlPr>
                              </m:fPr>
                              <m:num>
                                <m:r>
                                  <a:rPr lang="en-US" i="1">
                                    <a:latin typeface="Cambria Math"/>
                                  </a:rPr>
                                  <m:t>𝜕</m:t>
                                </m:r>
                                <m:r>
                                  <a:rPr lang="en-US" i="1">
                                    <a:latin typeface="Cambria Math"/>
                                  </a:rPr>
                                  <m:t>𝑇</m:t>
                                </m:r>
                              </m:num>
                              <m:den>
                                <m:r>
                                  <a:rPr lang="en-US" i="1">
                                    <a:latin typeface="Cambria Math"/>
                                  </a:rPr>
                                  <m:t>𝜕</m:t>
                                </m:r>
                                <m:r>
                                  <a:rPr lang="en-US" i="1">
                                    <a:latin typeface="Cambria Math"/>
                                  </a:rPr>
                                  <m:t>𝑧</m:t>
                                </m:r>
                              </m:den>
                            </m:f>
                          </m:e>
                        </m:d>
                      </m:e>
                      <m:sub>
                        <m:r>
                          <a:rPr lang="en-US" i="1">
                            <a:latin typeface="Cambria Math"/>
                          </a:rPr>
                          <m:t>𝑎𝑣𝑔</m:t>
                        </m:r>
                      </m:sub>
                    </m:sSub>
                  </m:oMath>
                </a14:m>
                <a:r>
                  <a:rPr lang="en-US" dirty="0" smtClean="0"/>
                  <a:t>x 1000</a:t>
                </a:r>
              </a:p>
              <a:p>
                <a:pPr defTabSz="931774">
                  <a:defRPr/>
                </a:pPr>
                <a:endParaRPr lang="en-US" dirty="0" smtClean="0"/>
              </a:p>
              <a:p>
                <a:pPr defTabSz="931774">
                  <a:defRPr/>
                </a:pPr>
                <a:r>
                  <a:rPr lang="en-US" dirty="0"/>
                  <a:t>The harmonic average heat flow for the 18 Smackover wells is 63.8 </a:t>
                </a:r>
                <a:r>
                  <a:rPr lang="en-US" dirty="0" err="1"/>
                  <a:t>mW</a:t>
                </a:r>
                <a:r>
                  <a:rPr lang="en-US" dirty="0"/>
                  <a:t>/m</a:t>
                </a:r>
                <a:r>
                  <a:rPr lang="en-US" baseline="30000" dirty="0"/>
                  <a:t>2</a:t>
                </a:r>
                <a:r>
                  <a:rPr lang="en-US" dirty="0"/>
                  <a:t>.</a:t>
                </a:r>
              </a:p>
              <a:p>
                <a:pPr defTabSz="931774">
                  <a:defRPr/>
                </a:pPr>
                <a:endParaRPr lang="en-US" dirty="0"/>
              </a:p>
              <a:p>
                <a:pPr defTabSz="931774">
                  <a:defRPr/>
                </a:pPr>
                <a:r>
                  <a:rPr lang="en-US" dirty="0"/>
                  <a:t>For rate comparison, an MIT panel (Tester et al., 2006) reports geothermal heat flows through the Earth’s crust at an average rate of 59 </a:t>
                </a:r>
                <a:r>
                  <a:rPr lang="en-US" dirty="0" err="1"/>
                  <a:t>mW</a:t>
                </a:r>
                <a:r>
                  <a:rPr lang="en-US" dirty="0"/>
                  <a:t>/m</a:t>
                </a:r>
                <a:r>
                  <a:rPr lang="en-US" baseline="30000" dirty="0"/>
                  <a:t>2</a:t>
                </a:r>
                <a:r>
                  <a:rPr lang="en-US" dirty="0"/>
                  <a:t>. </a:t>
                </a:r>
              </a:p>
              <a:p>
                <a:pPr defTabSz="931774">
                  <a:defRPr/>
                </a:pPr>
                <a:endParaRPr lang="en-US" dirty="0"/>
              </a:p>
              <a:p>
                <a:pPr defTabSz="931774">
                  <a:defRPr/>
                </a:pPr>
                <a:r>
                  <a:rPr lang="en-US" dirty="0"/>
                  <a:t>A previous heat flow investigation in Arkansas (Smith and </a:t>
                </a:r>
                <a:r>
                  <a:rPr lang="en-US" dirty="0" err="1"/>
                  <a:t>Fishkin</a:t>
                </a:r>
                <a:r>
                  <a:rPr lang="en-US" dirty="0"/>
                  <a:t>, 1988) indicated a heat flow value of 68 </a:t>
                </a:r>
                <a:r>
                  <a:rPr lang="en-US" dirty="0" err="1"/>
                  <a:t>mW</a:t>
                </a:r>
                <a:r>
                  <a:rPr lang="en-US" dirty="0"/>
                  <a:t>/m</a:t>
                </a:r>
                <a:r>
                  <a:rPr lang="en-US" baseline="30000" dirty="0"/>
                  <a:t>2</a:t>
                </a:r>
                <a:r>
                  <a:rPr lang="en-US" dirty="0"/>
                  <a:t> located near the town of Jerome in Drew County, southeast Arkansas. </a:t>
                </a:r>
              </a:p>
              <a:p>
                <a:pPr defTabSz="931774">
                  <a:defRPr/>
                </a:pPr>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Heat</a:t>
                </a:r>
                <a:r>
                  <a:rPr lang="en-US" baseline="0" dirty="0" smtClean="0"/>
                  <a:t> flow is in </a:t>
                </a:r>
                <a:r>
                  <a:rPr lang="en-US" baseline="0" dirty="0" err="1" smtClean="0"/>
                  <a:t>mW</a:t>
                </a:r>
                <a:r>
                  <a:rPr lang="en-US" baseline="0" dirty="0" smtClean="0"/>
                  <a:t>/m2</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a:rPr>
                  <a:t>Q</a:t>
                </a:r>
                <a:r>
                  <a:rPr lang="en-US" i="0">
                    <a:latin typeface="Cambria Math"/>
                  </a:rPr>
                  <a:t>=</a:t>
                </a:r>
                <a:r>
                  <a:rPr lang="en-US" i="0">
                    <a:latin typeface="Cambria Math"/>
                    <a:sym typeface="Symbol"/>
                  </a:rPr>
                  <a:t>_</a:t>
                </a:r>
                <a:r>
                  <a:rPr lang="en-US" i="0">
                    <a:latin typeface="Cambria Math"/>
                  </a:rPr>
                  <a:t>𝑎𝑣𝑔×(𝜕𝑇/𝜕𝑧)_𝑎𝑣𝑔</a:t>
                </a:r>
                <a:r>
                  <a:rPr lang="en-US" dirty="0" smtClean="0"/>
                  <a:t>x 1000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Fallback>
      </mc:AlternateContent>
      <p:sp>
        <p:nvSpPr>
          <p:cNvPr id="4" name="Slide Number Placeholder 3"/>
          <p:cNvSpPr>
            <a:spLocks noGrp="1"/>
          </p:cNvSpPr>
          <p:nvPr>
            <p:ph type="sldNum" sz="quarter" idx="10"/>
          </p:nvPr>
        </p:nvSpPr>
        <p:spPr/>
        <p:txBody>
          <a:bodyPr/>
          <a:lstStyle/>
          <a:p>
            <a:fld id="{759E0551-4A17-4C95-A464-7F24A9FCC2A4}" type="slidenum">
              <a:rPr lang="en-US" smtClean="0"/>
              <a:pPr/>
              <a:t>24</a:t>
            </a:fld>
            <a:endParaRPr lang="en-US"/>
          </a:p>
        </p:txBody>
      </p:sp>
    </p:spTree>
    <p:extLst>
      <p:ext uri="{BB962C8B-B14F-4D97-AF65-F5344CB8AC3E}">
        <p14:creationId xmlns:p14="http://schemas.microsoft.com/office/powerpoint/2010/main" val="1585114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Estimated heat flow values per well. </a:t>
            </a:r>
          </a:p>
          <a:p>
            <a:endParaRPr lang="en-US" dirty="0"/>
          </a:p>
          <a:p>
            <a:endParaRPr lang="en-US" dirty="0"/>
          </a:p>
          <a:p>
            <a:r>
              <a:rPr lang="en-US" dirty="0"/>
              <a:t>This figure shows a well in northwestern Columbia County having the highest estimated heat flow value near 137 </a:t>
            </a:r>
            <a:r>
              <a:rPr lang="en-US" dirty="0" err="1"/>
              <a:t>mW</a:t>
            </a:r>
            <a:r>
              <a:rPr lang="en-US" dirty="0"/>
              <a:t>/m</a:t>
            </a:r>
            <a:r>
              <a:rPr lang="en-US" baseline="30000" dirty="0"/>
              <a:t>2</a:t>
            </a:r>
            <a:r>
              <a:rPr lang="en-US" dirty="0"/>
              <a:t> (permit number 24227). Heat flow values for most of southwest Arkansas range from 47 to 81 </a:t>
            </a:r>
            <a:r>
              <a:rPr lang="en-US" dirty="0" err="1"/>
              <a:t>mW</a:t>
            </a:r>
            <a:r>
              <a:rPr lang="en-US" dirty="0"/>
              <a:t>/m</a:t>
            </a:r>
            <a:r>
              <a:rPr lang="en-US" baseline="30000" dirty="0"/>
              <a:t>2</a:t>
            </a:r>
            <a:r>
              <a:rPr lang="en-US" dirty="0"/>
              <a:t> (Figure 13) and are lowest in southeast Hempstead County (40 </a:t>
            </a:r>
            <a:r>
              <a:rPr lang="en-US" dirty="0" err="1"/>
              <a:t>mW</a:t>
            </a:r>
            <a:r>
              <a:rPr lang="en-US" dirty="0"/>
              <a:t>/m</a:t>
            </a:r>
            <a:r>
              <a:rPr lang="en-US" baseline="30000" dirty="0"/>
              <a:t>2</a:t>
            </a:r>
            <a:r>
              <a:rPr lang="en-US" dirty="0"/>
              <a:t>).</a:t>
            </a:r>
          </a:p>
          <a:p>
            <a:endParaRPr lang="en-US" dirty="0"/>
          </a:p>
          <a:p>
            <a:r>
              <a:rPr lang="en-US" dirty="0"/>
              <a:t>A geothermal study conducted by SMU’s Geothermal Laboratory (2011) shows heat flow values for southwest Arkansas to range from 60 to 100 </a:t>
            </a:r>
            <a:r>
              <a:rPr lang="en-US" dirty="0" err="1"/>
              <a:t>mW</a:t>
            </a:r>
            <a:r>
              <a:rPr lang="en-US" dirty="0"/>
              <a:t>/m</a:t>
            </a:r>
            <a:r>
              <a:rPr lang="en-US" baseline="30000" dirty="0"/>
              <a:t>2</a:t>
            </a:r>
            <a:r>
              <a:rPr lang="en-US" dirty="0"/>
              <a:t> (google.org/</a:t>
            </a:r>
            <a:r>
              <a:rPr lang="en-US" dirty="0" err="1"/>
              <a:t>egs</a:t>
            </a:r>
            <a:r>
              <a:rPr lang="en-US" dirty="0"/>
              <a:t>, 2011).</a:t>
            </a:r>
          </a:p>
          <a:p>
            <a:endParaRPr lang="en-US" dirty="0"/>
          </a:p>
          <a:p>
            <a:r>
              <a:rPr lang="en-US" dirty="0"/>
              <a:t> Figure 16 shows SMU’s calculated heat flow data in raster format. The map shows the highest heat flow for southwest Arkansas to be in southeast Hempstead and southwest Nevada Counties (~100mW/m</a:t>
            </a:r>
            <a:r>
              <a:rPr lang="en-US" baseline="30000" dirty="0"/>
              <a:t>2</a:t>
            </a:r>
            <a:r>
              <a:rPr lang="en-US" dirty="0"/>
              <a:t>), just slightly translated to the northwest of the highest heat flow value projected by the AGS, illustrated in Figure 14. Unfortunately, core samples were not available to verify if the heat flow hot spot extends into southeast Hempstead and southwest Nevada Counties as indicated by SMU. However, note that AGS data shows the lowest heat flow value in southwest Arkansas in southeast Hempstead County.	 </a:t>
            </a:r>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25</a:t>
            </a:fld>
            <a:endParaRPr lang="en-US"/>
          </a:p>
        </p:txBody>
      </p:sp>
    </p:spTree>
    <p:extLst>
      <p:ext uri="{BB962C8B-B14F-4D97-AF65-F5344CB8AC3E}">
        <p14:creationId xmlns:p14="http://schemas.microsoft.com/office/powerpoint/2010/main" val="2954943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raster heat flow map was generated from the heat flow values of Figure 13 using the nearest neighbor method in Spatial Analyst, ArcGIS 10.1.</a:t>
            </a:r>
          </a:p>
          <a:p>
            <a:endParaRPr lang="en-US" dirty="0"/>
          </a:p>
          <a:p>
            <a:pPr defTabSz="931774">
              <a:defRPr/>
            </a:pPr>
            <a:r>
              <a:rPr lang="en-US" dirty="0"/>
              <a:t>This figure shows the area of highest heat flow is in northwestern Columbia County, likely influenced by the significant geothermal gradient value of 0.0630K/m (6.30°C/100m) for permit number 24227. This heat flow value is nearly twice the harmonic geothermal gradient for southwest Arkansas. The last column of Appendix 3 lists the estimated heat flow data for the 10 non-Smackover wells. </a:t>
            </a:r>
          </a:p>
          <a:p>
            <a:r>
              <a:rPr lang="en-US" dirty="0"/>
              <a:t> </a:t>
            </a:r>
          </a:p>
        </p:txBody>
      </p:sp>
      <p:sp>
        <p:nvSpPr>
          <p:cNvPr id="4" name="Slide Number Placeholder 3"/>
          <p:cNvSpPr>
            <a:spLocks noGrp="1"/>
          </p:cNvSpPr>
          <p:nvPr>
            <p:ph type="sldNum" sz="quarter" idx="10"/>
          </p:nvPr>
        </p:nvSpPr>
        <p:spPr/>
        <p:txBody>
          <a:bodyPr/>
          <a:lstStyle/>
          <a:p>
            <a:fld id="{759E0551-4A17-4C95-A464-7F24A9FCC2A4}" type="slidenum">
              <a:rPr lang="en-US" smtClean="0"/>
              <a:pPr/>
              <a:t>26</a:t>
            </a:fld>
            <a:endParaRPr lang="en-US"/>
          </a:p>
        </p:txBody>
      </p:sp>
    </p:spTree>
    <p:extLst>
      <p:ext uri="{BB962C8B-B14F-4D97-AF65-F5344CB8AC3E}">
        <p14:creationId xmlns:p14="http://schemas.microsoft.com/office/powerpoint/2010/main" val="2197636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flow contours </a:t>
            </a:r>
            <a:r>
              <a:rPr lang="en-US" dirty="0" smtClean="0"/>
              <a:t>generated </a:t>
            </a:r>
            <a:r>
              <a:rPr lang="en-US" dirty="0"/>
              <a:t>from the raster image. </a:t>
            </a:r>
          </a:p>
        </p:txBody>
      </p:sp>
      <p:sp>
        <p:nvSpPr>
          <p:cNvPr id="4" name="Slide Number Placeholder 3"/>
          <p:cNvSpPr>
            <a:spLocks noGrp="1"/>
          </p:cNvSpPr>
          <p:nvPr>
            <p:ph type="sldNum" sz="quarter" idx="10"/>
          </p:nvPr>
        </p:nvSpPr>
        <p:spPr/>
        <p:txBody>
          <a:bodyPr/>
          <a:lstStyle/>
          <a:p>
            <a:fld id="{759E0551-4A17-4C95-A464-7F24A9FCC2A4}" type="slidenum">
              <a:rPr lang="en-US" smtClean="0"/>
              <a:pPr/>
              <a:t>27</a:t>
            </a:fld>
            <a:endParaRPr lang="en-US"/>
          </a:p>
        </p:txBody>
      </p:sp>
    </p:spTree>
    <p:extLst>
      <p:ext uri="{BB962C8B-B14F-4D97-AF65-F5344CB8AC3E}">
        <p14:creationId xmlns:p14="http://schemas.microsoft.com/office/powerpoint/2010/main" val="715703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our deliverables, AZGS required that we send off</a:t>
            </a:r>
            <a:r>
              <a:rPr lang="en-US" baseline="0" dirty="0" smtClean="0"/>
              <a:t> some of our samples to another laboratory to verify the quality of our thermal conductance values. 2 </a:t>
            </a:r>
            <a:r>
              <a:rPr lang="en-US" baseline="0" dirty="0" err="1" smtClean="0"/>
              <a:t>smackover</a:t>
            </a:r>
            <a:r>
              <a:rPr lang="en-US" baseline="0" dirty="0" smtClean="0"/>
              <a:t> samples </a:t>
            </a:r>
            <a:r>
              <a:rPr lang="en-US" dirty="0" smtClean="0"/>
              <a:t>were sent to the University of North Dakota (UND), Harold Hamm School of Geology and Geological Engineering Laboratory for thermal conductance testing.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the laboratory results provide the only exclusive verification of the thermal conductivity data measured at the AGS, thus it is important to discuss this information briefly.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59E0551-4A17-4C95-A464-7F24A9FCC2A4}" type="slidenum">
              <a:rPr lang="en-US" smtClean="0"/>
              <a:pPr/>
              <a:t>28</a:t>
            </a:fld>
            <a:endParaRPr lang="en-US"/>
          </a:p>
        </p:txBody>
      </p:sp>
    </p:spTree>
    <p:extLst>
      <p:ext uri="{BB962C8B-B14F-4D97-AF65-F5344CB8AC3E}">
        <p14:creationId xmlns:p14="http://schemas.microsoft.com/office/powerpoint/2010/main" val="2390765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my calculated values are less than the measurements from UND. </a:t>
            </a:r>
          </a:p>
          <a:p>
            <a:endParaRPr lang="en-US" baseline="0" dirty="0" smtClean="0"/>
          </a:p>
          <a:p>
            <a:r>
              <a:rPr lang="en-US" baseline="0" dirty="0" smtClean="0"/>
              <a:t>However, as you notice there are two values in both wells that are bold. These values are from the TR-1 probe. I chose to keep these TR-1 results and include them in the average thermal conductance for the well because their error values were relatively low and also </a:t>
            </a:r>
            <a:r>
              <a:rPr lang="en-US" dirty="0" smtClean="0"/>
              <a:t>provides the only available data for a specific lithology at a specific depth</a:t>
            </a:r>
            <a:r>
              <a:rPr lang="en-US" baseline="0" dirty="0" smtClean="0"/>
              <a:t>. However, the results are outliers compared to the beta probe results.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29</a:t>
            </a:fld>
            <a:endParaRPr lang="en-US"/>
          </a:p>
        </p:txBody>
      </p:sp>
    </p:spTree>
    <p:extLst>
      <p:ext uri="{BB962C8B-B14F-4D97-AF65-F5344CB8AC3E}">
        <p14:creationId xmlns:p14="http://schemas.microsoft.com/office/powerpoint/2010/main" val="65479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Smackover Formation, located in southern</a:t>
            </a:r>
            <a:r>
              <a:rPr lang="en-US" baseline="0" dirty="0" smtClean="0"/>
              <a:t> Arkansas, is early Late Jurassic (</a:t>
            </a:r>
            <a:r>
              <a:rPr lang="en-US" dirty="0" err="1" smtClean="0"/>
              <a:t>Oxfordian</a:t>
            </a:r>
            <a:r>
              <a:rPr lang="en-US" dirty="0" smtClean="0"/>
              <a:t>), 161-156</a:t>
            </a:r>
            <a:r>
              <a:rPr lang="en-US" baseline="0" dirty="0" smtClean="0"/>
              <a:t> million years old. Divided into two informal units, the upper and lower Smackover, aka the Reynolds oolite and Brown dense. </a:t>
            </a:r>
          </a:p>
          <a:p>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The upper section consists mostly of a white to brown, porous oolitic to pisolitic </a:t>
            </a:r>
            <a:r>
              <a:rPr lang="en-US" dirty="0" err="1" smtClean="0"/>
              <a:t>grainstone</a:t>
            </a:r>
            <a:r>
              <a:rPr lang="en-US" dirty="0" smtClean="0"/>
              <a:t> with inclusions of calcite, pyrite, anhydrite, gypsum, and lignite (Vestal, 1950). The </a:t>
            </a:r>
            <a:r>
              <a:rPr lang="en-US" dirty="0"/>
              <a:t>upper Smackover Formation was the </a:t>
            </a:r>
            <a:r>
              <a:rPr lang="en-US" dirty="0" smtClean="0"/>
              <a:t>major </a:t>
            </a:r>
            <a:r>
              <a:rPr lang="en-US" dirty="0"/>
              <a:t>hydrocarbon producer in southern Arkansas, especially during the late 30’s to late 40’s, primarily from the Reynolds oolite (where present). </a:t>
            </a:r>
            <a:endParaRPr lang="en-US" dirty="0" smtClean="0"/>
          </a:p>
          <a:p>
            <a:pPr defTabSz="931774">
              <a:defRPr/>
            </a:pPr>
            <a:r>
              <a:rPr lang="en-US" dirty="0" smtClean="0"/>
              <a:t>Currently</a:t>
            </a:r>
            <a:r>
              <a:rPr lang="en-US" dirty="0"/>
              <a:t>, bromine brines are associated with the upper Smackover in south Arkansas. A </a:t>
            </a:r>
            <a:r>
              <a:rPr lang="en-US" i="1" dirty="0"/>
              <a:t>Mining Engineering</a:t>
            </a:r>
            <a:r>
              <a:rPr lang="en-US" dirty="0"/>
              <a:t> journal (</a:t>
            </a:r>
            <a:r>
              <a:rPr lang="en-US" dirty="0" err="1"/>
              <a:t>Ober</a:t>
            </a:r>
            <a:r>
              <a:rPr lang="en-US" dirty="0"/>
              <a:t>, 2012) reports all U.S. bromine was recovered from the bromine-rich brines of the Smackover Formation in Arkansas and is the state’s leading mineral commodity. </a:t>
            </a:r>
            <a:endParaRPr lang="en-US" dirty="0" smtClean="0"/>
          </a:p>
          <a:p>
            <a:pPr defTabSz="931774">
              <a:defRPr/>
            </a:pPr>
            <a:r>
              <a:rPr lang="en-US" dirty="0" smtClean="0"/>
              <a:t>(Uses: Flame retardant,</a:t>
            </a:r>
            <a:r>
              <a:rPr lang="en-US" baseline="0" dirty="0" smtClean="0"/>
              <a:t> gasoline additive, pesticide, medicinal/veterinary). </a:t>
            </a:r>
            <a:endParaRPr lang="en-US" dirty="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informal lower Smackover is the source rock</a:t>
            </a:r>
            <a:r>
              <a:rPr lang="en-US" dirty="0" smtClean="0"/>
              <a:t>. The lower section is described as an </a:t>
            </a:r>
            <a:r>
              <a:rPr lang="en-US" b="1" dirty="0" smtClean="0"/>
              <a:t>organic-rich, very dense </a:t>
            </a:r>
            <a:r>
              <a:rPr lang="en-US" dirty="0" smtClean="0"/>
              <a:t>(hence the name Brown dense), </a:t>
            </a:r>
            <a:r>
              <a:rPr lang="en-US" b="1" dirty="0" smtClean="0"/>
              <a:t>dark-brown, very fine-grained, calcareous mudstone </a:t>
            </a:r>
            <a:r>
              <a:rPr lang="en-US" dirty="0" smtClean="0"/>
              <a:t>(Weeks, 1938). Because </a:t>
            </a:r>
            <a:r>
              <a:rPr lang="en-US" dirty="0"/>
              <a:t>of the development of new drilling technologies, several oil and gas companies are currently exploring the economic potential of the lower Smackover, or Brown dense, as a </a:t>
            </a:r>
            <a:r>
              <a:rPr lang="en-US" b="1" dirty="0"/>
              <a:t>commercial and unconventional reservoir. </a:t>
            </a:r>
          </a:p>
          <a:p>
            <a:endParaRPr lang="en-US" dirty="0"/>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3</a:t>
            </a:fld>
            <a:endParaRPr lang="en-US"/>
          </a:p>
        </p:txBody>
      </p:sp>
    </p:spTree>
    <p:extLst>
      <p:ext uri="{BB962C8B-B14F-4D97-AF65-F5344CB8AC3E}">
        <p14:creationId xmlns:p14="http://schemas.microsoft.com/office/powerpoint/2010/main" val="2671020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After </a:t>
            </a:r>
            <a:r>
              <a:rPr lang="en-US" dirty="0"/>
              <a:t>removing the TR-1 results from these two wells, leaving only the beta probe results, the average thermal conductance for permit number 21661 was 2.59 W/</a:t>
            </a:r>
            <a:r>
              <a:rPr lang="en-US" dirty="0" err="1"/>
              <a:t>m·K</a:t>
            </a:r>
            <a:r>
              <a:rPr lang="en-US" dirty="0"/>
              <a:t>, and for permit number 25774 was 2.48 W/</a:t>
            </a:r>
            <a:r>
              <a:rPr lang="en-US" dirty="0" err="1"/>
              <a:t>m·K</a:t>
            </a:r>
            <a:r>
              <a:rPr lang="en-US" dirty="0"/>
              <a:t>, values much closer to the UND results. </a:t>
            </a:r>
            <a:endParaRPr lang="en-US" dirty="0" smtClean="0"/>
          </a:p>
          <a:p>
            <a:pPr defTabSz="931774">
              <a:defRPr/>
            </a:pPr>
            <a:endParaRPr lang="en-US"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Only the</a:t>
            </a:r>
            <a:r>
              <a:rPr lang="en-US" baseline="0" dirty="0" smtClean="0"/>
              <a:t> first three wells contained results that include TR-1 probe results while the other 15 wells contain only the beta probe results. This leads me to believe that the Beta probe results are fairly accurate </a:t>
            </a:r>
            <a:r>
              <a:rPr lang="en-US" dirty="0" smtClean="0"/>
              <a:t>estimations of </a:t>
            </a:r>
            <a:r>
              <a:rPr lang="en-US" i="1" dirty="0" smtClean="0"/>
              <a:t>in situ</a:t>
            </a:r>
            <a:r>
              <a:rPr lang="en-US" dirty="0" smtClean="0"/>
              <a:t> thermal conductivity of the Smackover Formation.  </a:t>
            </a:r>
          </a:p>
          <a:p>
            <a:pPr defTabSz="931774">
              <a:defRPr/>
            </a:pP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30</a:t>
            </a:fld>
            <a:endParaRPr lang="en-US"/>
          </a:p>
        </p:txBody>
      </p:sp>
    </p:spTree>
    <p:extLst>
      <p:ext uri="{BB962C8B-B14F-4D97-AF65-F5344CB8AC3E}">
        <p14:creationId xmlns:p14="http://schemas.microsoft.com/office/powerpoint/2010/main" val="82417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raster heat flow map was generated from the heat flow values of Figure 13 using the nearest neighbor method in Spatial Analyst, ArcGIS 10.1.</a:t>
            </a:r>
          </a:p>
          <a:p>
            <a:endParaRPr lang="en-US" dirty="0"/>
          </a:p>
          <a:p>
            <a:pPr defTabSz="931774">
              <a:defRPr/>
            </a:pPr>
            <a:r>
              <a:rPr lang="en-US" dirty="0"/>
              <a:t>This figure shows the area of highest heat flow is in northwestern Columbia County, likely influenced by the significant geothermal gradient value of 0.0630K/m (6.30°C/100m) for permit number 24227. This heat flow value is nearly twice the harmonic geothermal gradient for southwest Arkansas. The last column of Appendix 3 lists the estimated heat flow data for the 10 non-Smackover wells. </a:t>
            </a:r>
          </a:p>
          <a:p>
            <a:r>
              <a:rPr lang="en-US" dirty="0"/>
              <a:t> </a:t>
            </a:r>
          </a:p>
        </p:txBody>
      </p:sp>
      <p:sp>
        <p:nvSpPr>
          <p:cNvPr id="4" name="Slide Number Placeholder 3"/>
          <p:cNvSpPr>
            <a:spLocks noGrp="1"/>
          </p:cNvSpPr>
          <p:nvPr>
            <p:ph type="sldNum" sz="quarter" idx="10"/>
          </p:nvPr>
        </p:nvSpPr>
        <p:spPr/>
        <p:txBody>
          <a:bodyPr/>
          <a:lstStyle/>
          <a:p>
            <a:fld id="{759E0551-4A17-4C95-A464-7F24A9FCC2A4}" type="slidenum">
              <a:rPr lang="en-US" smtClean="0"/>
              <a:pPr/>
              <a:t>31</a:t>
            </a:fld>
            <a:endParaRPr lang="en-US"/>
          </a:p>
        </p:txBody>
      </p:sp>
    </p:spTree>
    <p:extLst>
      <p:ext uri="{BB962C8B-B14F-4D97-AF65-F5344CB8AC3E}">
        <p14:creationId xmlns:p14="http://schemas.microsoft.com/office/powerpoint/2010/main" val="2197636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V  For </a:t>
            </a:r>
            <a:r>
              <a:rPr lang="en-US" dirty="0"/>
              <a:t>the Smackover Formation, northwestern Columbia and northeastern Lafayette Counties show an area of high geothermal potential. </a:t>
            </a:r>
          </a:p>
          <a:p>
            <a:pPr defTabSz="931774">
              <a:defRPr/>
            </a:pPr>
            <a:endParaRPr lang="en-US" dirty="0"/>
          </a:p>
          <a:p>
            <a:pPr defTabSz="931774">
              <a:defRPr/>
            </a:pPr>
            <a:r>
              <a:rPr lang="en-US" dirty="0"/>
              <a:t>This area exhibits relatively high thermal conductivity, thermal gradient, and heat flow. </a:t>
            </a:r>
            <a:endParaRPr lang="en-US" dirty="0" smtClean="0"/>
          </a:p>
          <a:p>
            <a:pPr defTabSz="931774">
              <a:defRPr/>
            </a:pPr>
            <a:endParaRPr lang="en-US" dirty="0" smtClean="0"/>
          </a:p>
          <a:p>
            <a:pPr defTabSz="931774">
              <a:defRPr/>
            </a:pPr>
            <a:r>
              <a:rPr lang="en-US" dirty="0" smtClean="0"/>
              <a:t>This</a:t>
            </a:r>
            <a:r>
              <a:rPr lang="en-US" baseline="0" dirty="0" smtClean="0"/>
              <a:t> hot spot basically provides estimates for future potential industrial geothermal power plants that are conducting feasibility studies in southern Arkansas. </a:t>
            </a:r>
            <a:endParaRPr lang="en-US" dirty="0" smtClean="0"/>
          </a:p>
          <a:p>
            <a:pPr defTabSz="931774">
              <a:defRPr/>
            </a:pPr>
            <a:endParaRPr lang="en-US" dirty="0" smtClean="0"/>
          </a:p>
          <a:p>
            <a:pPr defTabSz="931774">
              <a:defRPr/>
            </a:pPr>
            <a:r>
              <a:rPr lang="en-US" dirty="0" smtClean="0"/>
              <a:t>This is an</a:t>
            </a:r>
            <a:r>
              <a:rPr lang="en-US" baseline="0" dirty="0" smtClean="0"/>
              <a:t> estimation but a starting point for future industrial geothermal power plants wanting to explore potential geothermal energy in Arkansas. </a:t>
            </a:r>
            <a:endParaRPr lang="en-US" dirty="0"/>
          </a:p>
          <a:p>
            <a:pPr defTabSz="931774">
              <a:defRPr/>
            </a:pPr>
            <a:endParaRPr lang="en-US" dirty="0"/>
          </a:p>
          <a:p>
            <a:pPr defTabSz="931774">
              <a:defRPr/>
            </a:pPr>
            <a:r>
              <a:rPr lang="en-US" dirty="0"/>
              <a:t>Permit number 24227 has the highest geothermal gradient (6.3°C/100m) along with a moderate thermal conductivity (2.2 W/</a:t>
            </a:r>
            <a:r>
              <a:rPr lang="en-US" dirty="0" err="1"/>
              <a:t>mK</a:t>
            </a:r>
            <a:r>
              <a:rPr lang="en-US" dirty="0"/>
              <a:t>), producing an overall high heat flow value at around 137 </a:t>
            </a:r>
            <a:r>
              <a:rPr lang="en-US" dirty="0" err="1"/>
              <a:t>mW</a:t>
            </a:r>
            <a:r>
              <a:rPr lang="en-US" dirty="0"/>
              <a:t>/m</a:t>
            </a:r>
            <a:r>
              <a:rPr lang="en-US" baseline="30000" dirty="0"/>
              <a:t>2</a:t>
            </a:r>
            <a:r>
              <a:rPr lang="en-US" dirty="0"/>
              <a:t>. </a:t>
            </a:r>
          </a:p>
          <a:p>
            <a:pPr defTabSz="931774">
              <a:defRPr/>
            </a:pPr>
            <a:endParaRPr lang="en-US" dirty="0"/>
          </a:p>
          <a:p>
            <a:pPr defTabSz="931774">
              <a:defRPr/>
            </a:pPr>
            <a:r>
              <a:rPr lang="en-US" dirty="0"/>
              <a:t>Surrounding wells also show high geothermal gradient and thermal conductivity values, generating an overall high heat flow hot spot for this area. </a:t>
            </a:r>
          </a:p>
          <a:p>
            <a:pPr defTabSz="931774">
              <a:defRPr/>
            </a:pPr>
            <a:endParaRPr lang="en-US" dirty="0"/>
          </a:p>
          <a:p>
            <a:pPr defTabSz="931774">
              <a:defRPr/>
            </a:pPr>
            <a:r>
              <a:rPr lang="en-US" dirty="0"/>
              <a:t>The binary power plant utilizes formation fluid temperatures near or below boiling to heat a secondary fluid which operates a turbine to generate electricity. In south Arkansas, a binary power plant operated intermittently in mid-1979, but was quickly shut down due to operating issues.</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32</a:t>
            </a:fld>
            <a:endParaRPr lang="en-US"/>
          </a:p>
        </p:txBody>
      </p:sp>
    </p:spTree>
    <p:extLst>
      <p:ext uri="{BB962C8B-B14F-4D97-AF65-F5344CB8AC3E}">
        <p14:creationId xmlns:p14="http://schemas.microsoft.com/office/powerpoint/2010/main" val="1350723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a:t>
            </a:r>
            <a:r>
              <a:rPr lang="en-US" baseline="0" dirty="0" smtClean="0"/>
              <a:t>notice some sort of structure in this same general area of estimated high heat flow.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33</a:t>
            </a:fld>
            <a:endParaRPr lang="en-US"/>
          </a:p>
        </p:txBody>
      </p:sp>
    </p:spTree>
    <p:extLst>
      <p:ext uri="{BB962C8B-B14F-4D97-AF65-F5344CB8AC3E}">
        <p14:creationId xmlns:p14="http://schemas.microsoft.com/office/powerpoint/2010/main" val="1466645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9E0551-4A17-4C95-A464-7F24A9FCC2A4}" type="slidenum">
              <a:rPr lang="en-US" smtClean="0"/>
              <a:pPr/>
              <a:t>34</a:t>
            </a:fld>
            <a:endParaRPr lang="en-US"/>
          </a:p>
        </p:txBody>
      </p:sp>
    </p:spTree>
    <p:extLst>
      <p:ext uri="{BB962C8B-B14F-4D97-AF65-F5344CB8AC3E}">
        <p14:creationId xmlns:p14="http://schemas.microsoft.com/office/powerpoint/2010/main" val="2671207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35</a:t>
            </a:fld>
            <a:endParaRPr lang="en-US"/>
          </a:p>
        </p:txBody>
      </p:sp>
    </p:spTree>
    <p:extLst>
      <p:ext uri="{BB962C8B-B14F-4D97-AF65-F5344CB8AC3E}">
        <p14:creationId xmlns:p14="http://schemas.microsoft.com/office/powerpoint/2010/main" val="87780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Information Circular 14, J. Vestal (1950). Digitized </a:t>
            </a:r>
            <a:r>
              <a:rPr lang="en-US" baseline="0" dirty="0" err="1" smtClean="0"/>
              <a:t>Isopach</a:t>
            </a:r>
            <a:r>
              <a:rPr lang="en-US" baseline="0" dirty="0" smtClean="0"/>
              <a:t> and Structural Contour maps.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Isopach</a:t>
            </a:r>
            <a:r>
              <a:rPr lang="en-US" baseline="0" dirty="0" smtClean="0"/>
              <a:t> shows Smackover thickening towards the southwest, with greatest thickness at 1200’. </a:t>
            </a:r>
            <a:r>
              <a:rPr lang="en-US" dirty="0" smtClean="0"/>
              <a:t>Structural contours on the top of the Smackover Formation show the unit ranges from a depth of 1,000 </a:t>
            </a:r>
            <a:r>
              <a:rPr lang="en-US" dirty="0" err="1" smtClean="0"/>
              <a:t>ft</a:t>
            </a:r>
            <a:r>
              <a:rPr lang="en-US" dirty="0" smtClean="0"/>
              <a:t> (305 m) near its northernmost boundary to approximately 11,000 </a:t>
            </a:r>
            <a:r>
              <a:rPr lang="en-US" dirty="0" err="1" smtClean="0"/>
              <a:t>ft</a:t>
            </a:r>
            <a:r>
              <a:rPr lang="en-US" dirty="0" smtClean="0"/>
              <a:t> (3,353 m) in extreme southwestern Arkansas.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4</a:t>
            </a:fld>
            <a:endParaRPr lang="en-US"/>
          </a:p>
        </p:txBody>
      </p:sp>
    </p:spTree>
    <p:extLst>
      <p:ext uri="{BB962C8B-B14F-4D97-AF65-F5344CB8AC3E}">
        <p14:creationId xmlns:p14="http://schemas.microsoft.com/office/powerpoint/2010/main" val="3869683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5</a:t>
            </a:fld>
            <a:endParaRPr lang="en-US"/>
          </a:p>
        </p:txBody>
      </p:sp>
    </p:spTree>
    <p:extLst>
      <p:ext uri="{BB962C8B-B14F-4D97-AF65-F5344CB8AC3E}">
        <p14:creationId xmlns:p14="http://schemas.microsoft.com/office/powerpoint/2010/main" val="307796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study conducted by Southern Methodist University shows South AR and Northern LA as having anomalously high subsurface temperatures for the eastern U.S.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6</a:t>
            </a:fld>
            <a:endParaRPr lang="en-US"/>
          </a:p>
        </p:txBody>
      </p:sp>
    </p:spTree>
    <p:extLst>
      <p:ext uri="{BB962C8B-B14F-4D97-AF65-F5344CB8AC3E}">
        <p14:creationId xmlns:p14="http://schemas.microsoft.com/office/powerpoint/2010/main" val="318913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Here is</a:t>
            </a:r>
            <a:r>
              <a:rPr lang="en-US" baseline="0" dirty="0" smtClean="0"/>
              <a:t> the heat flow map showing the </a:t>
            </a:r>
            <a:r>
              <a:rPr lang="en-US" baseline="0" dirty="0" err="1" smtClean="0"/>
              <a:t>updip</a:t>
            </a:r>
            <a:r>
              <a:rPr lang="en-US" baseline="0" dirty="0" smtClean="0"/>
              <a:t> limit of the upper </a:t>
            </a:r>
            <a:r>
              <a:rPr lang="en-US" baseline="0" dirty="0" err="1" smtClean="0"/>
              <a:t>jurassic</a:t>
            </a:r>
            <a:r>
              <a:rPr lang="en-US" baseline="0" dirty="0" smtClean="0"/>
              <a:t> rocks. Looks as if highest heat flow values for southern AR are delineated by this </a:t>
            </a:r>
            <a:r>
              <a:rPr lang="en-US" baseline="0" dirty="0" err="1" smtClean="0"/>
              <a:t>updip</a:t>
            </a:r>
            <a:r>
              <a:rPr lang="en-US" baseline="0" dirty="0" smtClean="0"/>
              <a:t> limit. </a:t>
            </a:r>
          </a:p>
          <a:p>
            <a:pPr algn="l"/>
            <a:endParaRPr lang="en-US" baseline="0" dirty="0" smtClean="0"/>
          </a:p>
          <a:p>
            <a:pPr algn="l"/>
            <a:r>
              <a:rPr lang="en-US" baseline="0" dirty="0" smtClean="0"/>
              <a:t>It appears that the </a:t>
            </a:r>
            <a:r>
              <a:rPr lang="en-US" b="1" baseline="0" dirty="0" smtClean="0"/>
              <a:t>northern extent</a:t>
            </a:r>
            <a:r>
              <a:rPr lang="en-US" baseline="0" dirty="0" smtClean="0"/>
              <a:t> of the estimated high heat flow values </a:t>
            </a:r>
            <a:r>
              <a:rPr lang="en-US" b="1" baseline="0" dirty="0" smtClean="0"/>
              <a:t>are closely following the trend </a:t>
            </a:r>
            <a:r>
              <a:rPr lang="en-US" baseline="0" dirty="0" err="1" smtClean="0"/>
              <a:t>updip</a:t>
            </a:r>
            <a:r>
              <a:rPr lang="en-US" baseline="0" dirty="0" smtClean="0"/>
              <a:t> limit of the Upper Jurassic rocks.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7</a:t>
            </a:fld>
            <a:endParaRPr lang="en-US"/>
          </a:p>
        </p:txBody>
      </p:sp>
    </p:spTree>
    <p:extLst>
      <p:ext uri="{BB962C8B-B14F-4D97-AF65-F5344CB8AC3E}">
        <p14:creationId xmlns:p14="http://schemas.microsoft.com/office/powerpoint/2010/main" val="345625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Geothermal map of the well locations whose</a:t>
            </a:r>
            <a:r>
              <a:rPr lang="en-US" baseline="0" dirty="0" smtClean="0"/>
              <a:t> BHT’s were used to determine heat flow in Arkansas. </a:t>
            </a:r>
            <a:endParaRPr lang="en-US" dirty="0" smtClean="0"/>
          </a:p>
          <a:p>
            <a:endParaRPr lang="en-US" dirty="0" smtClean="0"/>
          </a:p>
          <a:p>
            <a:r>
              <a:rPr lang="en-US" dirty="0" smtClean="0"/>
              <a:t>Only 2 or 3 BHT’s</a:t>
            </a:r>
            <a:r>
              <a:rPr lang="en-US" baseline="0" dirty="0" smtClean="0"/>
              <a:t> were used to calculate heat flow values for southern Arkansas; likely extrapolated from TX, MS, and LA BHT values.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8</a:t>
            </a:fld>
            <a:endParaRPr lang="en-US"/>
          </a:p>
        </p:txBody>
      </p:sp>
    </p:spTree>
    <p:extLst>
      <p:ext uri="{BB962C8B-B14F-4D97-AF65-F5344CB8AC3E}">
        <p14:creationId xmlns:p14="http://schemas.microsoft.com/office/powerpoint/2010/main" val="90820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a:t>
            </a:r>
            <a:r>
              <a:rPr lang="en-US" baseline="0" dirty="0" smtClean="0"/>
              <a:t> have no idea. </a:t>
            </a:r>
          </a:p>
          <a:p>
            <a:endParaRPr lang="en-US" baseline="0" dirty="0" smtClean="0"/>
          </a:p>
          <a:p>
            <a:r>
              <a:rPr lang="en-US" dirty="0"/>
              <a:t>Thermal data were also collected on phonolite samples (permit number 21198) from the Monroe Uplift (potential origin of heat source</a:t>
            </a:r>
            <a:r>
              <a:rPr lang="en-US" dirty="0" smtClean="0"/>
              <a:t>) (late cretaceous) </a:t>
            </a:r>
            <a:r>
              <a:rPr lang="en-US" dirty="0"/>
              <a:t>in Ashley County</a:t>
            </a:r>
          </a:p>
          <a:p>
            <a:endParaRPr lang="en-US" dirty="0"/>
          </a:p>
          <a:p>
            <a:r>
              <a:rPr lang="en-US" dirty="0"/>
              <a:t>Radiogenic-produced by radioactivity from U, </a:t>
            </a:r>
            <a:r>
              <a:rPr lang="en-US" dirty="0" err="1"/>
              <a:t>Th</a:t>
            </a:r>
            <a:r>
              <a:rPr lang="en-US" dirty="0"/>
              <a:t>, K. </a:t>
            </a:r>
            <a:r>
              <a:rPr lang="en-US" dirty="0" smtClean="0"/>
              <a:t>If abnormally high concentrations of radiogenic</a:t>
            </a:r>
            <a:r>
              <a:rPr lang="en-US" baseline="0" dirty="0" smtClean="0"/>
              <a:t> heat sources, then more conductive rocks will contribute to spread of the heat source to the extent of those highly conductive rocks. </a:t>
            </a:r>
            <a:endParaRPr lang="en-US" dirty="0"/>
          </a:p>
        </p:txBody>
      </p:sp>
      <p:sp>
        <p:nvSpPr>
          <p:cNvPr id="4" name="Slide Number Placeholder 3"/>
          <p:cNvSpPr>
            <a:spLocks noGrp="1"/>
          </p:cNvSpPr>
          <p:nvPr>
            <p:ph type="sldNum" sz="quarter" idx="10"/>
          </p:nvPr>
        </p:nvSpPr>
        <p:spPr/>
        <p:txBody>
          <a:bodyPr/>
          <a:lstStyle/>
          <a:p>
            <a:fld id="{759E0551-4A17-4C95-A464-7F24A9FCC2A4}" type="slidenum">
              <a:rPr lang="en-US" smtClean="0"/>
              <a:pPr/>
              <a:t>9</a:t>
            </a:fld>
            <a:endParaRPr lang="en-US"/>
          </a:p>
        </p:txBody>
      </p:sp>
    </p:spTree>
    <p:extLst>
      <p:ext uri="{BB962C8B-B14F-4D97-AF65-F5344CB8AC3E}">
        <p14:creationId xmlns:p14="http://schemas.microsoft.com/office/powerpoint/2010/main" val="3099924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C1985B-8157-4578-9A35-92D6C934BDCA}" type="datetimeFigureOut">
              <a:rPr lang="en-US" smtClean="0"/>
              <a:pPr/>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412766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1985B-8157-4578-9A35-92D6C934BDCA}" type="datetimeFigureOut">
              <a:rPr lang="en-US" smtClean="0"/>
              <a:pPr/>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109005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C1985B-8157-4578-9A35-92D6C934BDCA}" type="datetimeFigureOut">
              <a:rPr lang="en-US" smtClean="0"/>
              <a:pPr/>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45850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CC1985B-8157-4578-9A35-92D6C934BDCA}" type="datetimeFigureOut">
              <a:rPr lang="en-US" smtClean="0"/>
              <a:pPr/>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10488310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C1985B-8157-4578-9A35-92D6C934BDCA}" type="datetimeFigureOut">
              <a:rPr lang="en-US" smtClean="0"/>
              <a:pPr/>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41295727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C1985B-8157-4578-9A35-92D6C934BDCA}" type="datetimeFigureOut">
              <a:rPr lang="en-US" smtClean="0"/>
              <a:pPr/>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29355771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C1985B-8157-4578-9A35-92D6C934BDCA}" type="datetimeFigureOut">
              <a:rPr lang="en-US" smtClean="0"/>
              <a:pPr/>
              <a:t>3/14/2014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15213609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C1985B-8157-4578-9A35-92D6C934BDCA}" type="datetimeFigureOut">
              <a:rPr lang="en-US" smtClean="0"/>
              <a:pPr/>
              <a:t>3/14/2014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3396398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1985B-8157-4578-9A35-92D6C934BDCA}" type="datetimeFigureOut">
              <a:rPr lang="en-US" smtClean="0"/>
              <a:pPr/>
              <a:t>3/14/2014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1211476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C1985B-8157-4578-9A35-92D6C934BDCA}" type="datetimeFigureOut">
              <a:rPr lang="en-US" smtClean="0"/>
              <a:pPr/>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173446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C1985B-8157-4578-9A35-92D6C934BDCA}" type="datetimeFigureOut">
              <a:rPr lang="en-US" smtClean="0"/>
              <a:pPr/>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230C6-E714-46D7-81E4-A710E838991B}" type="slidenum">
              <a:rPr lang="en-US" smtClean="0"/>
              <a:pPr/>
              <a:t>‹#›</a:t>
            </a:fld>
            <a:endParaRPr lang="en-US"/>
          </a:p>
        </p:txBody>
      </p:sp>
    </p:spTree>
    <p:extLst>
      <p:ext uri="{BB962C8B-B14F-4D97-AF65-F5344CB8AC3E}">
        <p14:creationId xmlns:p14="http://schemas.microsoft.com/office/powerpoint/2010/main" val="405455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1985B-8157-4578-9A35-92D6C934BDCA}" type="datetimeFigureOut">
              <a:rPr lang="en-US" smtClean="0"/>
              <a:pPr/>
              <a:t>3/14/2014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230C6-E714-46D7-81E4-A710E838991B}" type="slidenum">
              <a:rPr lang="en-US" smtClean="0"/>
              <a:pPr/>
              <a:t>‹#›</a:t>
            </a:fld>
            <a:endParaRPr lang="en-US"/>
          </a:p>
        </p:txBody>
      </p:sp>
    </p:spTree>
    <p:extLst>
      <p:ext uri="{BB962C8B-B14F-4D97-AF65-F5344CB8AC3E}">
        <p14:creationId xmlns:p14="http://schemas.microsoft.com/office/powerpoint/2010/main" val="2169652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rvices.usgin.org/track/report/A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org/eg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263" y="304800"/>
            <a:ext cx="9149937" cy="1333189"/>
          </a:xfrm>
        </p:spPr>
        <p:txBody>
          <a:bodyPr>
            <a:noAutofit/>
          </a:bodyPr>
          <a:lstStyle/>
          <a:p>
            <a:r>
              <a:rPr lang="en-US" sz="2800" b="1" cap="small" dirty="0" smtClean="0">
                <a:latin typeface="Times New Roman" pitchFamily="18" charset="0"/>
                <a:cs typeface="Times New Roman" pitchFamily="18" charset="0"/>
              </a:rPr>
              <a:t>thermal conductivity, thermal gradient, and heat flow estimations for the </a:t>
            </a:r>
            <a:r>
              <a:rPr lang="en-US" sz="2800" b="1" cap="small" dirty="0" err="1" smtClean="0">
                <a:latin typeface="Times New Roman" pitchFamily="18" charset="0"/>
                <a:cs typeface="Times New Roman" pitchFamily="18" charset="0"/>
              </a:rPr>
              <a:t>smackover</a:t>
            </a:r>
            <a:r>
              <a:rPr lang="en-US" sz="2800" b="1" cap="small" dirty="0" smtClean="0">
                <a:latin typeface="Times New Roman" pitchFamily="18" charset="0"/>
                <a:cs typeface="Times New Roman" pitchFamily="18" charset="0"/>
              </a:rPr>
              <a:t> formation, southwest </a:t>
            </a:r>
            <a:r>
              <a:rPr lang="en-US" sz="2800" b="1" cap="small" dirty="0" err="1" smtClean="0">
                <a:latin typeface="Times New Roman" pitchFamily="18" charset="0"/>
                <a:cs typeface="Times New Roman" pitchFamily="18" charset="0"/>
              </a:rPr>
              <a:t>arkansas</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3" name="Subtitle 2"/>
          <p:cNvSpPr>
            <a:spLocks noGrp="1"/>
          </p:cNvSpPr>
          <p:nvPr>
            <p:ph type="subTitle" idx="1"/>
          </p:nvPr>
        </p:nvSpPr>
        <p:spPr>
          <a:xfrm>
            <a:off x="1371600" y="5334000"/>
            <a:ext cx="6400800" cy="990600"/>
          </a:xfrm>
        </p:spPr>
        <p:txBody>
          <a:bodyPr>
            <a:normAutofit/>
          </a:bodyPr>
          <a:lstStyle/>
          <a:p>
            <a:pPr>
              <a:spcBef>
                <a:spcPts val="0"/>
              </a:spcBef>
            </a:pPr>
            <a:r>
              <a:rPr lang="en-US" sz="2400" dirty="0" smtClean="0">
                <a:solidFill>
                  <a:schemeClr val="tx1"/>
                </a:solidFill>
                <a:latin typeface="Times New Roman" pitchFamily="18" charset="0"/>
                <a:cs typeface="Times New Roman" pitchFamily="18" charset="0"/>
              </a:rPr>
              <a:t>Lea Nondorf and Corbin Cannon</a:t>
            </a:r>
          </a:p>
          <a:p>
            <a:pPr>
              <a:spcBef>
                <a:spcPts val="0"/>
              </a:spcBef>
            </a:pPr>
            <a:r>
              <a:rPr lang="en-US" sz="2000" dirty="0" smtClean="0">
                <a:solidFill>
                  <a:schemeClr val="tx1"/>
                </a:solidFill>
                <a:latin typeface="Times New Roman" pitchFamily="18" charset="0"/>
                <a:cs typeface="Times New Roman" pitchFamily="18" charset="0"/>
              </a:rPr>
              <a:t>Arkansas Geological Survey</a:t>
            </a:r>
            <a:endParaRPr lang="en-US" sz="2000" dirty="0">
              <a:solidFill>
                <a:schemeClr val="tx1"/>
              </a:solidFill>
              <a:latin typeface="Times New Roman" pitchFamily="18" charset="0"/>
              <a:cs typeface="Times New Roman" pitchFamily="18"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192185" y="6161213"/>
            <a:ext cx="637908" cy="631567"/>
          </a:xfrm>
          <a:prstGeom prst="rect">
            <a:avLst/>
          </a:prstGeom>
        </p:spPr>
      </p:pic>
      <p:grpSp>
        <p:nvGrpSpPr>
          <p:cNvPr id="4" name="Group 3"/>
          <p:cNvGrpSpPr/>
          <p:nvPr/>
        </p:nvGrpSpPr>
        <p:grpSpPr>
          <a:xfrm>
            <a:off x="70263" y="2042846"/>
            <a:ext cx="8997537" cy="3291154"/>
            <a:chOff x="70263" y="2057400"/>
            <a:chExt cx="8997537" cy="3291154"/>
          </a:xfrm>
        </p:grpSpPr>
        <p:pic>
          <p:nvPicPr>
            <p:cNvPr id="6" name="Content Placeholder 4"/>
            <p:cNvPicPr/>
            <p:nvPr/>
          </p:nvPicPr>
          <p:blipFill>
            <a:blip r:embed="rId4" cstate="print">
              <a:extLst>
                <a:ext uri="{28A0092B-C50C-407E-A947-70E740481C1C}">
                  <a14:useLocalDpi xmlns:a14="http://schemas.microsoft.com/office/drawing/2010/main" val="0"/>
                </a:ext>
              </a:extLst>
            </a:blip>
            <a:stretch>
              <a:fillRect/>
            </a:stretch>
          </p:blipFill>
          <p:spPr>
            <a:xfrm>
              <a:off x="3276600" y="2057400"/>
              <a:ext cx="2469078" cy="3291154"/>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867400" y="2464206"/>
              <a:ext cx="3200400" cy="2306957"/>
            </a:xfrm>
            <a:prstGeom prst="rect">
              <a:avLst/>
            </a:prstGeom>
          </p:spPr>
        </p:pic>
        <p:pic>
          <p:nvPicPr>
            <p:cNvPr id="8" name="Content Placeholder 5"/>
            <p:cNvPicPr/>
            <p:nvPr/>
          </p:nvPicPr>
          <p:blipFill>
            <a:blip r:embed="rId6" cstate="print">
              <a:extLst>
                <a:ext uri="{28A0092B-C50C-407E-A947-70E740481C1C}">
                  <a14:useLocalDpi xmlns:a14="http://schemas.microsoft.com/office/drawing/2010/main" val="0"/>
                </a:ext>
              </a:extLst>
            </a:blip>
            <a:stretch>
              <a:fillRect/>
            </a:stretch>
          </p:blipFill>
          <p:spPr>
            <a:xfrm>
              <a:off x="70263" y="2418490"/>
              <a:ext cx="3076396" cy="2307297"/>
            </a:xfrm>
            <a:prstGeom prst="rect">
              <a:avLst/>
            </a:prstGeom>
          </p:spPr>
        </p:pic>
      </p:grpSp>
      <p:sp>
        <p:nvSpPr>
          <p:cNvPr id="9" name="TextBox 8"/>
          <p:cNvSpPr txBox="1"/>
          <p:nvPr/>
        </p:nvSpPr>
        <p:spPr>
          <a:xfrm>
            <a:off x="2743200" y="1504890"/>
            <a:ext cx="3822865"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AGS Miscellaneous Publication 23</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670202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Previous Geothermal Studies on the Smackover</a:t>
            </a:r>
            <a:endParaRPr lang="en-US" dirty="0"/>
          </a:p>
        </p:txBody>
      </p:sp>
      <p:sp>
        <p:nvSpPr>
          <p:cNvPr id="3" name="Content Placeholder 2"/>
          <p:cNvSpPr>
            <a:spLocks noGrp="1"/>
          </p:cNvSpPr>
          <p:nvPr>
            <p:ph idx="1"/>
          </p:nvPr>
        </p:nvSpPr>
        <p:spPr>
          <a:xfrm>
            <a:off x="152400" y="1600200"/>
            <a:ext cx="8915400" cy="4572000"/>
          </a:xfrm>
        </p:spPr>
        <p:txBody>
          <a:bodyPr>
            <a:normAutofit fontScale="92500"/>
          </a:bodyPr>
          <a:lstStyle/>
          <a:p>
            <a:r>
              <a:rPr lang="en-US" dirty="0" smtClean="0"/>
              <a:t>Bromine-rich brines of Smackover at boiling upon reaching surface (depths of 6500 </a:t>
            </a:r>
            <a:r>
              <a:rPr lang="en-US" dirty="0" err="1" smtClean="0"/>
              <a:t>ft</a:t>
            </a:r>
            <a:r>
              <a:rPr lang="en-US" dirty="0" smtClean="0"/>
              <a:t>) (Roy et al., 1980).</a:t>
            </a:r>
            <a:r>
              <a:rPr lang="en-US" sz="1900" dirty="0" smtClean="0"/>
              <a:t> </a:t>
            </a:r>
          </a:p>
          <a:p>
            <a:r>
              <a:rPr lang="en-US" dirty="0" smtClean="0"/>
              <a:t>AP&amp;L (Entergy Operations, Inc.) and DOE initiated geothermal feasibility study near El Dorado in 1979</a:t>
            </a:r>
          </a:p>
          <a:p>
            <a:r>
              <a:rPr lang="en-US" dirty="0" smtClean="0"/>
              <a:t>Tested 100 kW direct contact boiling/condensing binary system (Ellis, 1980)</a:t>
            </a:r>
          </a:p>
          <a:p>
            <a:r>
              <a:rPr lang="en-US" dirty="0" smtClean="0"/>
              <a:t>Operated from Sept-Dec, 1979</a:t>
            </a:r>
          </a:p>
          <a:p>
            <a:r>
              <a:rPr lang="en-US" dirty="0" smtClean="0"/>
              <a:t>Shut down due to control system issues </a:t>
            </a:r>
            <a:endParaRPr lang="en-US" dirty="0"/>
          </a:p>
        </p:txBody>
      </p:sp>
    </p:spTree>
    <p:extLst>
      <p:ext uri="{BB962C8B-B14F-4D97-AF65-F5344CB8AC3E}">
        <p14:creationId xmlns:p14="http://schemas.microsoft.com/office/powerpoint/2010/main" val="1525967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Thermal Conductivity (</a:t>
            </a:r>
            <a:r>
              <a:rPr lang="en-US" dirty="0" smtClean="0">
                <a:sym typeface="Symbol"/>
              </a:rPr>
              <a:t>)</a:t>
            </a:r>
            <a:endParaRPr lang="en-US" dirty="0"/>
          </a:p>
        </p:txBody>
      </p:sp>
      <p:sp>
        <p:nvSpPr>
          <p:cNvPr id="3" name="Content Placeholder 2"/>
          <p:cNvSpPr>
            <a:spLocks noGrp="1"/>
          </p:cNvSpPr>
          <p:nvPr>
            <p:ph idx="1"/>
          </p:nvPr>
        </p:nvSpPr>
        <p:spPr>
          <a:xfrm>
            <a:off x="457200" y="1295400"/>
            <a:ext cx="8229600" cy="4876800"/>
          </a:xfrm>
        </p:spPr>
        <p:txBody>
          <a:bodyPr/>
          <a:lstStyle/>
          <a:p>
            <a:r>
              <a:rPr lang="en-US" dirty="0" smtClean="0"/>
              <a:t>Measures the ability of heat to flow through material</a:t>
            </a:r>
          </a:p>
          <a:p>
            <a:pPr lvl="1"/>
            <a:r>
              <a:rPr lang="en-US" dirty="0" smtClean="0"/>
              <a:t>Watts per </a:t>
            </a:r>
            <a:r>
              <a:rPr lang="en-US" dirty="0" err="1" smtClean="0"/>
              <a:t>meter</a:t>
            </a:r>
            <a:r>
              <a:rPr lang="en-US" dirty="0" err="1" smtClean="0">
                <a:latin typeface="Times New Roman"/>
                <a:cs typeface="Times New Roman"/>
              </a:rPr>
              <a:t>·</a:t>
            </a:r>
            <a:r>
              <a:rPr lang="en-US" dirty="0" err="1" smtClean="0"/>
              <a:t>Kelvin</a:t>
            </a:r>
            <a:r>
              <a:rPr lang="en-US" dirty="0" smtClean="0"/>
              <a:t> (W/</a:t>
            </a:r>
            <a:r>
              <a:rPr lang="en-US" dirty="0" err="1" smtClean="0"/>
              <a:t>m</a:t>
            </a:r>
            <a:r>
              <a:rPr lang="en-US" dirty="0" err="1" smtClean="0">
                <a:latin typeface="Times New Roman"/>
                <a:cs typeface="Times New Roman"/>
              </a:rPr>
              <a:t>·</a:t>
            </a:r>
            <a:r>
              <a:rPr lang="en-US" dirty="0" err="1" smtClean="0"/>
              <a:t>K</a:t>
            </a:r>
            <a:r>
              <a:rPr lang="en-US" dirty="0" smtClean="0"/>
              <a:t>)</a:t>
            </a:r>
          </a:p>
          <a:p>
            <a:pPr lvl="1"/>
            <a:r>
              <a:rPr lang="en-US" dirty="0" smtClean="0"/>
              <a:t>Mineralogy, porosity, and physical components affect thermal conductivity</a:t>
            </a:r>
          </a:p>
          <a:p>
            <a:r>
              <a:rPr lang="en-US" dirty="0" smtClean="0"/>
              <a:t>83 Smackover Core from 18 wells sampled</a:t>
            </a:r>
          </a:p>
          <a:p>
            <a:pPr lvl="1"/>
            <a:r>
              <a:rPr lang="en-US" dirty="0" smtClean="0"/>
              <a:t>Included samples of overlying lower Buckner Formation-red to gray shale. </a:t>
            </a:r>
          </a:p>
          <a:p>
            <a:pPr lvl="1"/>
            <a:r>
              <a:rPr lang="en-US" dirty="0" smtClean="0"/>
              <a:t>Sampled at AGS Core Library</a:t>
            </a:r>
            <a:endParaRPr lang="en-US" dirty="0"/>
          </a:p>
        </p:txBody>
      </p:sp>
    </p:spTree>
    <p:extLst>
      <p:ext uri="{BB962C8B-B14F-4D97-AF65-F5344CB8AC3E}">
        <p14:creationId xmlns:p14="http://schemas.microsoft.com/office/powerpoint/2010/main" val="1619509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48200" y="1408952"/>
            <a:ext cx="4162069" cy="3124200"/>
          </a:xfrm>
          <a:prstGeom prst="rect">
            <a:avLst/>
          </a:prstGeom>
        </p:spPr>
      </p:pic>
      <p:sp>
        <p:nvSpPr>
          <p:cNvPr id="6" name="TextBox 5"/>
          <p:cNvSpPr txBox="1"/>
          <p:nvPr/>
        </p:nvSpPr>
        <p:spPr>
          <a:xfrm>
            <a:off x="4876800" y="4495800"/>
            <a:ext cx="3733800" cy="1200329"/>
          </a:xfrm>
          <a:prstGeom prst="rect">
            <a:avLst/>
          </a:prstGeom>
          <a:noFill/>
        </p:spPr>
        <p:txBody>
          <a:bodyPr wrap="square" rtlCol="0">
            <a:spAutoFit/>
          </a:bodyPr>
          <a:lstStyle/>
          <a:p>
            <a:pPr algn="just"/>
            <a:r>
              <a:rPr lang="en-US" dirty="0" smtClean="0">
                <a:latin typeface="Times New Roman" pitchFamily="18" charset="0"/>
                <a:cs typeface="Times New Roman" pitchFamily="18" charset="0"/>
              </a:rPr>
              <a:t>KD2 Pro Thermal Analyzer with Beta Probe and Thermal Compound (Polysynthetic, ceramic compound), Decagon Devices, Inc.</a:t>
            </a:r>
            <a:endParaRPr lang="en-US" dirty="0">
              <a:latin typeface="Times New Roman" pitchFamily="18" charset="0"/>
              <a:cs typeface="Times New Roman" pitchFamily="18" charset="0"/>
            </a:endParaRPr>
          </a:p>
        </p:txBody>
      </p:sp>
      <p:grpSp>
        <p:nvGrpSpPr>
          <p:cNvPr id="8" name="Group 7"/>
          <p:cNvGrpSpPr/>
          <p:nvPr/>
        </p:nvGrpSpPr>
        <p:grpSpPr>
          <a:xfrm>
            <a:off x="381000" y="371475"/>
            <a:ext cx="3886200" cy="5791200"/>
            <a:chOff x="4953000" y="533400"/>
            <a:chExt cx="3886200" cy="5791200"/>
          </a:xfrm>
        </p:grpSpPr>
        <p:pic>
          <p:nvPicPr>
            <p:cNvPr id="5" name="Content Placeholder 4"/>
            <p:cNvPicPr/>
            <p:nvPr/>
          </p:nvPicPr>
          <p:blipFill>
            <a:blip r:embed="rId4" cstate="print">
              <a:extLst>
                <a:ext uri="{28A0092B-C50C-407E-A947-70E740481C1C}">
                  <a14:useLocalDpi xmlns:a14="http://schemas.microsoft.com/office/drawing/2010/main" val="0"/>
                </a:ext>
              </a:extLst>
            </a:blip>
            <a:stretch>
              <a:fillRect/>
            </a:stretch>
          </p:blipFill>
          <p:spPr>
            <a:xfrm>
              <a:off x="4953000" y="533400"/>
              <a:ext cx="3886200" cy="5180105"/>
            </a:xfrm>
            <a:prstGeom prst="rect">
              <a:avLst/>
            </a:prstGeom>
          </p:spPr>
        </p:pic>
        <p:sp>
          <p:nvSpPr>
            <p:cNvPr id="7" name="TextBox 6"/>
            <p:cNvSpPr txBox="1"/>
            <p:nvPr/>
          </p:nvSpPr>
          <p:spPr>
            <a:xfrm>
              <a:off x="4953000" y="5678269"/>
              <a:ext cx="3886200" cy="646331"/>
            </a:xfrm>
            <a:prstGeom prst="rect">
              <a:avLst/>
            </a:prstGeom>
            <a:noFill/>
          </p:spPr>
          <p:txBody>
            <a:bodyPr wrap="square" rtlCol="0">
              <a:spAutoFit/>
            </a:bodyPr>
            <a:lstStyle/>
            <a:p>
              <a:r>
                <a:rPr lang="en-US" dirty="0" err="1" smtClean="0">
                  <a:latin typeface="Times New Roman" pitchFamily="18" charset="0"/>
                  <a:cs typeface="Times New Roman" pitchFamily="18" charset="0"/>
                </a:rPr>
                <a:t>Hilti</a:t>
              </a:r>
              <a:r>
                <a:rPr lang="en-US" dirty="0" smtClean="0">
                  <a:latin typeface="Times New Roman" pitchFamily="18" charset="0"/>
                  <a:cs typeface="Times New Roman" pitchFamily="18" charset="0"/>
                </a:rPr>
                <a:t> Rotary Hammer in vice, using 5/32 in. bit </a:t>
              </a:r>
              <a:endParaRPr lang="en-US" dirty="0">
                <a:latin typeface="Times New Roman" pitchFamily="18" charset="0"/>
                <a:cs typeface="Times New Roman" pitchFamily="18" charset="0"/>
              </a:endParaRPr>
            </a:p>
          </p:txBody>
        </p:sp>
      </p:grpSp>
    </p:spTree>
    <p:extLst>
      <p:ext uri="{BB962C8B-B14F-4D97-AF65-F5344CB8AC3E}">
        <p14:creationId xmlns:p14="http://schemas.microsoft.com/office/powerpoint/2010/main" val="2486676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04801" y="1293801"/>
            <a:ext cx="8660914" cy="5106999"/>
          </a:xfrm>
          <a:prstGeom prst="rect">
            <a:avLst/>
          </a:prstGeom>
        </p:spPr>
      </p:pic>
      <p:sp>
        <p:nvSpPr>
          <p:cNvPr id="3" name="Title 1"/>
          <p:cNvSpPr>
            <a:spLocks noGrp="1"/>
          </p:cNvSpPr>
          <p:nvPr>
            <p:ph type="title"/>
          </p:nvPr>
        </p:nvSpPr>
        <p:spPr>
          <a:xfrm>
            <a:off x="0" y="-76200"/>
            <a:ext cx="9144000" cy="1143000"/>
          </a:xfrm>
        </p:spPr>
        <p:txBody>
          <a:bodyPr>
            <a:noAutofit/>
          </a:bodyPr>
          <a:lstStyle/>
          <a:p>
            <a:r>
              <a:rPr lang="en-US" sz="3600" dirty="0" smtClean="0"/>
              <a:t>Permit Numbers of All Core Sampled for Thermal Conductivity</a:t>
            </a:r>
            <a:endParaRPr lang="en-US" sz="3600" dirty="0"/>
          </a:p>
        </p:txBody>
      </p:sp>
    </p:spTree>
    <p:extLst>
      <p:ext uri="{BB962C8B-B14F-4D97-AF65-F5344CB8AC3E}">
        <p14:creationId xmlns:p14="http://schemas.microsoft.com/office/powerpoint/2010/main" val="1395078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Correction for </a:t>
            </a:r>
            <a:r>
              <a:rPr lang="en-US" i="1" dirty="0" smtClean="0"/>
              <a:t>in-situ</a:t>
            </a:r>
            <a:r>
              <a:rPr lang="en-US" dirty="0" smtClean="0"/>
              <a:t> Thermal Conductivity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800600"/>
              </a:xfrm>
            </p:spPr>
            <p:txBody>
              <a:bodyPr>
                <a:normAutofit fontScale="77500" lnSpcReduction="20000"/>
              </a:bodyPr>
              <a:lstStyle/>
              <a:p>
                <a:pPr marL="0" indent="0">
                  <a:buNone/>
                  <a:tabLst>
                    <a:tab pos="747713" algn="l"/>
                  </a:tabLst>
                </a:pPr>
                <a:r>
                  <a:rPr lang="en-US" dirty="0" smtClean="0"/>
                  <a:t>•Empirical correction equation applied to measured </a:t>
                </a:r>
                <a:r>
                  <a:rPr lang="en-US" dirty="0" smtClean="0">
                    <a:sym typeface="Symbol"/>
                  </a:rPr>
                  <a:t> (</a:t>
                </a:r>
                <a:r>
                  <a:rPr lang="en-US" dirty="0" err="1" smtClean="0">
                    <a:sym typeface="Symbol"/>
                  </a:rPr>
                  <a:t>Sekiguchi</a:t>
                </a:r>
                <a:r>
                  <a:rPr lang="en-US" dirty="0" smtClean="0">
                    <a:sym typeface="Symbol"/>
                  </a:rPr>
                  <a:t>, 1984)</a:t>
                </a:r>
              </a:p>
              <a:p>
                <a:pPr marL="0" indent="0">
                  <a:buNone/>
                </a:pPr>
                <a14:m>
                  <m:oMathPara xmlns:m="http://schemas.openxmlformats.org/officeDocument/2006/math">
                    <m:oMathParaPr>
                      <m:jc m:val="centerGroup"/>
                    </m:oMathParaPr>
                    <m:oMath xmlns:m="http://schemas.openxmlformats.org/officeDocument/2006/math">
                      <m:r>
                        <a:rPr lang="en-US" i="1">
                          <a:latin typeface="Cambria Math"/>
                          <a:sym typeface="Symbol"/>
                        </a:rPr>
                        <m:t></m:t>
                      </m:r>
                      <m:r>
                        <m:rPr>
                          <m:sty m:val="p"/>
                        </m:rPr>
                        <a:rPr lang="en-US" b="0" i="0" baseline="-25000" smtClean="0">
                          <a:latin typeface="Cambria Math"/>
                          <a:sym typeface="Symbol"/>
                        </a:rPr>
                        <m:t>corr</m:t>
                      </m:r>
                      <m:r>
                        <a:rPr lang="en-US" i="1">
                          <a:latin typeface="Cambria Math"/>
                        </a:rPr>
                        <m:t>=(</m:t>
                      </m:r>
                      <m:f>
                        <m:fPr>
                          <m:ctrlPr>
                            <a:rPr lang="en-US" i="1">
                              <a:latin typeface="Cambria Math"/>
                            </a:rPr>
                          </m:ctrlPr>
                        </m:fPr>
                        <m:num>
                          <m:sSub>
                            <m:sSubPr>
                              <m:ctrlPr>
                                <a:rPr lang="en-US" i="1">
                                  <a:latin typeface="Cambria Math"/>
                                </a:rPr>
                              </m:ctrlPr>
                            </m:sSubPr>
                            <m:e>
                              <m:sSub>
                                <m:sSubPr>
                                  <m:ctrlPr>
                                    <a:rPr lang="en-US" i="1">
                                      <a:latin typeface="Cambria Math"/>
                                    </a:rPr>
                                  </m:ctrlPr>
                                </m:sSubPr>
                                <m:e>
                                  <m:r>
                                    <a:rPr lang="en-US" i="1">
                                      <a:latin typeface="Cambria Math"/>
                                    </a:rPr>
                                    <m:t>𝑇</m:t>
                                  </m:r>
                                </m:e>
                                <m:sub>
                                  <m:r>
                                    <a:rPr lang="en-US" i="1">
                                      <a:latin typeface="Cambria Math"/>
                                    </a:rPr>
                                    <m:t>0</m:t>
                                  </m:r>
                                </m:sub>
                              </m:sSub>
                              <m:r>
                                <a:rPr lang="en-US" i="1">
                                  <a:latin typeface="Cambria Math"/>
                                </a:rPr>
                                <m:t>𝑇</m:t>
                              </m:r>
                            </m:e>
                            <m:sub>
                              <m:r>
                                <a:rPr lang="en-US" i="1">
                                  <a:latin typeface="Cambria Math"/>
                                </a:rPr>
                                <m:t>𝑚</m:t>
                              </m:r>
                            </m:sub>
                          </m:sSub>
                        </m:num>
                        <m:den>
                          <m:sSub>
                            <m:sSubPr>
                              <m:ctrlPr>
                                <a:rPr lang="en-US" i="1">
                                  <a:latin typeface="Cambria Math"/>
                                </a:rPr>
                              </m:ctrlPr>
                            </m:sSubPr>
                            <m:e>
                              <m:r>
                                <a:rPr lang="en-US" i="1">
                                  <a:latin typeface="Cambria Math"/>
                                </a:rPr>
                                <m:t>𝑇</m:t>
                              </m:r>
                            </m:e>
                            <m:sub>
                              <m:r>
                                <a:rPr lang="en-US" i="1">
                                  <a:latin typeface="Cambria Math"/>
                                </a:rPr>
                                <m:t>𝑚</m:t>
                              </m:r>
                            </m:sub>
                          </m:sSub>
                          <m:r>
                            <a:rPr lang="en-US" i="1">
                              <a:latin typeface="Cambria Math"/>
                            </a:rPr>
                            <m:t>−</m:t>
                          </m:r>
                          <m:sSub>
                            <m:sSubPr>
                              <m:ctrlPr>
                                <a:rPr lang="en-US" i="1">
                                  <a:latin typeface="Cambria Math"/>
                                </a:rPr>
                              </m:ctrlPr>
                            </m:sSubPr>
                            <m:e>
                              <m:r>
                                <a:rPr lang="en-US" i="1">
                                  <a:latin typeface="Cambria Math"/>
                                </a:rPr>
                                <m:t>𝑇</m:t>
                              </m:r>
                            </m:e>
                            <m:sub>
                              <m:r>
                                <a:rPr lang="en-US" i="1">
                                  <a:latin typeface="Cambria Math"/>
                                </a:rPr>
                                <m:t>0</m:t>
                              </m:r>
                            </m:sub>
                          </m:sSub>
                        </m:den>
                      </m:f>
                      <m:r>
                        <a:rPr lang="en-US" i="1">
                          <a:latin typeface="Cambria Math"/>
                        </a:rPr>
                        <m:t>)</m:t>
                      </m:r>
                      <m:d>
                        <m:dPr>
                          <m:ctrlPr>
                            <a:rPr lang="en-US" i="1">
                              <a:latin typeface="Cambria Math"/>
                            </a:rPr>
                          </m:ctrlPr>
                        </m:dPr>
                        <m:e>
                          <m:sSub>
                            <m:sSubPr>
                              <m:ctrlPr>
                                <a:rPr lang="en-US" i="1">
                                  <a:latin typeface="Cambria Math"/>
                                </a:rPr>
                              </m:ctrlPr>
                            </m:sSubPr>
                            <m:e>
                              <m:r>
                                <a:rPr lang="en-US" i="1">
                                  <a:latin typeface="Cambria Math"/>
                                  <a:sym typeface="Symbol"/>
                                </a:rPr>
                                <m:t></m:t>
                              </m:r>
                            </m:e>
                            <m:sub>
                              <m:r>
                                <a:rPr lang="en-US" i="1">
                                  <a:latin typeface="Cambria Math"/>
                                </a:rPr>
                                <m:t>0</m:t>
                              </m:r>
                            </m:sub>
                          </m:sSub>
                          <m:r>
                            <a:rPr lang="en-US" i="1">
                              <a:latin typeface="Cambria Math"/>
                            </a:rPr>
                            <m:t>−</m:t>
                          </m:r>
                          <m:sSub>
                            <m:sSubPr>
                              <m:ctrlPr>
                                <a:rPr lang="en-US" i="1">
                                  <a:latin typeface="Cambria Math"/>
                                </a:rPr>
                              </m:ctrlPr>
                            </m:sSubPr>
                            <m:e>
                              <m:r>
                                <a:rPr lang="en-US" i="1">
                                  <a:latin typeface="Cambria Math"/>
                                  <a:sym typeface="Symbol"/>
                                </a:rPr>
                                <m:t></m:t>
                              </m:r>
                            </m:e>
                            <m:sub>
                              <m:r>
                                <a:rPr lang="en-US" i="1">
                                  <a:latin typeface="Cambria Math"/>
                                </a:rPr>
                                <m:t>𝑚</m:t>
                              </m:r>
                            </m:sub>
                          </m:sSub>
                        </m:e>
                      </m:d>
                      <m:d>
                        <m:dPr>
                          <m:ctrlPr>
                            <a:rPr lang="en-US" i="1">
                              <a:latin typeface="Cambria Math"/>
                            </a:rPr>
                          </m:ctrlPr>
                        </m:dPr>
                        <m:e>
                          <m:f>
                            <m:fPr>
                              <m:ctrlPr>
                                <a:rPr lang="en-US" i="1">
                                  <a:latin typeface="Cambria Math"/>
                                </a:rPr>
                              </m:ctrlPr>
                            </m:fPr>
                            <m:num>
                              <m:r>
                                <a:rPr lang="en-US" i="1">
                                  <a:latin typeface="Cambria Math"/>
                                </a:rPr>
                                <m:t>1</m:t>
                              </m:r>
                            </m:num>
                            <m:den>
                              <m:r>
                                <a:rPr lang="en-US" i="1">
                                  <a:latin typeface="Cambria Math"/>
                                </a:rPr>
                                <m:t>𝑇</m:t>
                              </m:r>
                            </m:den>
                          </m:f>
                          <m:r>
                            <a:rPr lang="en-US" i="1">
                              <a:latin typeface="Cambria Math"/>
                            </a:rPr>
                            <m:t>−</m:t>
                          </m:r>
                          <m:f>
                            <m:fPr>
                              <m:ctrlPr>
                                <a:rPr lang="en-US" i="1">
                                  <a:latin typeface="Cambria Math"/>
                                </a:rPr>
                              </m:ctrlPr>
                            </m:fPr>
                            <m:num>
                              <m:r>
                                <a:rPr lang="en-US" i="1">
                                  <a:latin typeface="Cambria Math"/>
                                </a:rPr>
                                <m:t>1</m:t>
                              </m:r>
                            </m:num>
                            <m:den>
                              <m:sSub>
                                <m:sSubPr>
                                  <m:ctrlPr>
                                    <a:rPr lang="en-US" i="1">
                                      <a:latin typeface="Cambria Math"/>
                                    </a:rPr>
                                  </m:ctrlPr>
                                </m:sSubPr>
                                <m:e>
                                  <m:r>
                                    <a:rPr lang="en-US" i="1">
                                      <a:latin typeface="Cambria Math"/>
                                    </a:rPr>
                                    <m:t>𝑇</m:t>
                                  </m:r>
                                </m:e>
                                <m:sub>
                                  <m:r>
                                    <a:rPr lang="en-US" i="1">
                                      <a:latin typeface="Cambria Math"/>
                                    </a:rPr>
                                    <m:t>𝑚</m:t>
                                  </m:r>
                                </m:sub>
                              </m:sSub>
                            </m:den>
                          </m:f>
                        </m:e>
                      </m:d>
                      <m:r>
                        <a:rPr lang="en-US" i="1">
                          <a:latin typeface="Cambria Math"/>
                        </a:rPr>
                        <m:t>+</m:t>
                      </m:r>
                      <m:sSub>
                        <m:sSubPr>
                          <m:ctrlPr>
                            <a:rPr lang="en-US" i="1">
                              <a:latin typeface="Cambria Math"/>
                            </a:rPr>
                          </m:ctrlPr>
                        </m:sSubPr>
                        <m:e>
                          <m:r>
                            <a:rPr lang="en-US" i="1">
                              <a:latin typeface="Cambria Math"/>
                              <a:sym typeface="Symbol"/>
                            </a:rPr>
                            <m:t></m:t>
                          </m:r>
                        </m:e>
                        <m:sub>
                          <m:r>
                            <a:rPr lang="en-US" i="1">
                              <a:latin typeface="Cambria Math"/>
                            </a:rPr>
                            <m:t>𝑚</m:t>
                          </m:r>
                        </m:sub>
                      </m:sSub>
                    </m:oMath>
                  </m:oMathPara>
                </a14:m>
                <a:endParaRPr lang="en-US" dirty="0" smtClean="0">
                  <a:sym typeface="Symbol"/>
                </a:endParaRPr>
              </a:p>
              <a:p>
                <a:pPr marL="0" indent="0">
                  <a:buNone/>
                </a:pPr>
                <a:r>
                  <a:rPr lang="en-US" dirty="0"/>
                  <a:t>where </a:t>
                </a:r>
              </a:p>
              <a:p>
                <a:pPr marL="0" indent="0">
                  <a:buNone/>
                </a:pPr>
                <a14:m>
                  <m:oMath xmlns:m="http://schemas.openxmlformats.org/officeDocument/2006/math">
                    <m:r>
                      <a:rPr lang="en-US" i="1">
                        <a:latin typeface="Cambria Math"/>
                        <a:sym typeface="Symbol"/>
                      </a:rPr>
                      <m:t> </m:t>
                    </m:r>
                  </m:oMath>
                </a14:m>
                <a:r>
                  <a:rPr lang="en-US" baseline="-25000" dirty="0" err="1" smtClean="0">
                    <a:sym typeface="Symbol"/>
                  </a:rPr>
                  <a:t>corr</a:t>
                </a:r>
                <a:r>
                  <a:rPr lang="en-US" dirty="0" smtClean="0"/>
                  <a:t>  = corrected </a:t>
                </a:r>
                <a:r>
                  <a:rPr lang="en-US" dirty="0"/>
                  <a:t>thermal conductivity</a:t>
                </a:r>
              </a:p>
              <a:p>
                <a:pPr marL="0" indent="0">
                  <a:buNone/>
                </a:pPr>
                <a14:m>
                  <m:oMath xmlns:m="http://schemas.openxmlformats.org/officeDocument/2006/math">
                    <m:sSub>
                      <m:sSubPr>
                        <m:ctrlPr>
                          <a:rPr lang="en-US" i="1">
                            <a:latin typeface="Cambria Math"/>
                          </a:rPr>
                        </m:ctrlPr>
                      </m:sSubPr>
                      <m:e>
                        <m:r>
                          <a:rPr lang="en-US" i="1">
                            <a:latin typeface="Cambria Math"/>
                            <a:sym typeface="Symbol"/>
                          </a:rPr>
                          <m:t></m:t>
                        </m:r>
                      </m:e>
                      <m:sub>
                        <m:r>
                          <a:rPr lang="en-US" i="1">
                            <a:latin typeface="Cambria Math"/>
                          </a:rPr>
                          <m:t>𝑚</m:t>
                        </m:r>
                      </m:sub>
                    </m:sSub>
                  </m:oMath>
                </a14:m>
                <a:r>
                  <a:rPr lang="en-US" dirty="0"/>
                  <a:t> </a:t>
                </a:r>
                <a:r>
                  <a:rPr lang="en-US" dirty="0" smtClean="0"/>
                  <a:t>   = 1.05 </a:t>
                </a:r>
                <a:r>
                  <a:rPr lang="en-US" dirty="0"/>
                  <a:t>W/</a:t>
                </a:r>
                <a:r>
                  <a:rPr lang="en-US" dirty="0" err="1"/>
                  <a:t>m·K</a:t>
                </a:r>
                <a:r>
                  <a:rPr lang="en-US" dirty="0"/>
                  <a:t>, calibration </a:t>
                </a:r>
                <a:r>
                  <a:rPr lang="en-US" dirty="0" smtClean="0"/>
                  <a:t>coefficient </a:t>
                </a:r>
                <a:endParaRPr lang="en-US" dirty="0"/>
              </a:p>
              <a:p>
                <a:pPr marL="0" indent="0">
                  <a:buNone/>
                </a:pPr>
                <a14:m>
                  <m:oMath xmlns:m="http://schemas.openxmlformats.org/officeDocument/2006/math">
                    <m:sSub>
                      <m:sSubPr>
                        <m:ctrlPr>
                          <a:rPr lang="en-US" i="1">
                            <a:latin typeface="Cambria Math"/>
                          </a:rPr>
                        </m:ctrlPr>
                      </m:sSubPr>
                      <m:e>
                        <m:r>
                          <a:rPr lang="en-US" i="1">
                            <a:latin typeface="Cambria Math"/>
                            <a:sym typeface="Symbol"/>
                          </a:rPr>
                          <m:t></m:t>
                        </m:r>
                      </m:e>
                      <m:sub>
                        <m:r>
                          <a:rPr lang="en-US" i="1">
                            <a:latin typeface="Cambria Math"/>
                          </a:rPr>
                          <m:t>0</m:t>
                        </m:r>
                      </m:sub>
                    </m:sSub>
                  </m:oMath>
                </a14:m>
                <a:r>
                  <a:rPr lang="en-US" dirty="0"/>
                  <a:t> </a:t>
                </a:r>
                <a:r>
                  <a:rPr lang="en-US" dirty="0" smtClean="0"/>
                  <a:t>    =  thermal </a:t>
                </a:r>
                <a:r>
                  <a:rPr lang="en-US" dirty="0"/>
                  <a:t>conductivity at laboratory temperature, </a:t>
                </a:r>
                <a14:m>
                  <m:oMath xmlns:m="http://schemas.openxmlformats.org/officeDocument/2006/math">
                    <m:sSub>
                      <m:sSubPr>
                        <m:ctrlPr>
                          <a:rPr lang="en-US" i="1">
                            <a:latin typeface="Cambria Math"/>
                          </a:rPr>
                        </m:ctrlPr>
                      </m:sSubPr>
                      <m:e>
                        <m:r>
                          <a:rPr lang="en-US" i="1">
                            <a:latin typeface="Cambria Math"/>
                          </a:rPr>
                          <m:t>𝑇</m:t>
                        </m:r>
                      </m:e>
                      <m:sub>
                        <m:r>
                          <a:rPr lang="en-US" i="1">
                            <a:latin typeface="Cambria Math"/>
                          </a:rPr>
                          <m:t>0</m:t>
                        </m:r>
                      </m:sub>
                    </m:sSub>
                  </m:oMath>
                </a14:m>
                <a:endParaRPr lang="en-US" dirty="0"/>
              </a:p>
              <a:p>
                <a:pPr marL="0" indent="0">
                  <a:buNone/>
                </a:pPr>
                <a14:m>
                  <m:oMath xmlns:m="http://schemas.openxmlformats.org/officeDocument/2006/math">
                    <m:sSub>
                      <m:sSubPr>
                        <m:ctrlPr>
                          <a:rPr lang="en-US" i="1">
                            <a:latin typeface="Cambria Math"/>
                          </a:rPr>
                        </m:ctrlPr>
                      </m:sSubPr>
                      <m:e>
                        <m:r>
                          <a:rPr lang="en-US" i="1">
                            <a:latin typeface="Cambria Math"/>
                          </a:rPr>
                          <m:t>𝑇</m:t>
                        </m:r>
                      </m:e>
                      <m:sub>
                        <m:r>
                          <a:rPr lang="en-US" i="1">
                            <a:latin typeface="Cambria Math"/>
                          </a:rPr>
                          <m:t>0</m:t>
                        </m:r>
                      </m:sub>
                    </m:sSub>
                  </m:oMath>
                </a14:m>
                <a:r>
                  <a:rPr lang="en-US" dirty="0"/>
                  <a:t> </a:t>
                </a:r>
                <a:r>
                  <a:rPr lang="en-US" dirty="0" smtClean="0"/>
                  <a:t>    =  temperature </a:t>
                </a:r>
                <a:r>
                  <a:rPr lang="en-US" dirty="0"/>
                  <a:t>(K) at which </a:t>
                </a:r>
                <a14:m>
                  <m:oMath xmlns:m="http://schemas.openxmlformats.org/officeDocument/2006/math">
                    <m:sSub>
                      <m:sSubPr>
                        <m:ctrlPr>
                          <a:rPr lang="en-US" i="1">
                            <a:latin typeface="Cambria Math"/>
                          </a:rPr>
                        </m:ctrlPr>
                      </m:sSubPr>
                      <m:e>
                        <m:r>
                          <a:rPr lang="en-US" i="1">
                            <a:latin typeface="Cambria Math"/>
                            <a:sym typeface="Symbol"/>
                          </a:rPr>
                          <m:t></m:t>
                        </m:r>
                      </m:e>
                      <m:sub>
                        <m:r>
                          <a:rPr lang="en-US" i="1">
                            <a:latin typeface="Cambria Math"/>
                          </a:rPr>
                          <m:t>0</m:t>
                        </m:r>
                      </m:sub>
                    </m:sSub>
                  </m:oMath>
                </a14:m>
                <a:r>
                  <a:rPr lang="en-US" dirty="0"/>
                  <a:t> was measured (equal to </a:t>
                </a:r>
                <a:r>
                  <a:rPr lang="en-US" dirty="0" smtClean="0"/>
                  <a:t>initial </a:t>
                </a:r>
                <a:r>
                  <a:rPr lang="en-US" dirty="0"/>
                  <a:t>temperature of core sample recorded by </a:t>
                </a:r>
                <a:r>
                  <a:rPr lang="en-US" dirty="0" smtClean="0"/>
                  <a:t>analyzer</a:t>
                </a:r>
                <a:r>
                  <a:rPr lang="en-US" dirty="0"/>
                  <a:t>)</a:t>
                </a:r>
              </a:p>
              <a:p>
                <a:pPr marL="0" indent="0">
                  <a:buNone/>
                  <a:tabLst>
                    <a:tab pos="747713" algn="l"/>
                    <a:tab pos="1887538" algn="l"/>
                  </a:tabLst>
                </a:pPr>
                <a14:m>
                  <m:oMath xmlns:m="http://schemas.openxmlformats.org/officeDocument/2006/math">
                    <m:sSub>
                      <m:sSubPr>
                        <m:ctrlPr>
                          <a:rPr lang="en-US" i="1">
                            <a:latin typeface="Cambria Math"/>
                          </a:rPr>
                        </m:ctrlPr>
                      </m:sSubPr>
                      <m:e>
                        <m:r>
                          <a:rPr lang="en-US" i="1">
                            <a:latin typeface="Cambria Math"/>
                          </a:rPr>
                          <m:t>𝑇</m:t>
                        </m:r>
                      </m:e>
                      <m:sub>
                        <m:r>
                          <a:rPr lang="en-US" i="1">
                            <a:latin typeface="Cambria Math"/>
                          </a:rPr>
                          <m:t>𝑚</m:t>
                        </m:r>
                      </m:sub>
                    </m:sSub>
                  </m:oMath>
                </a14:m>
                <a:r>
                  <a:rPr lang="en-US" dirty="0"/>
                  <a:t> </a:t>
                </a:r>
                <a:r>
                  <a:rPr lang="en-US" dirty="0" smtClean="0"/>
                  <a:t>   = </a:t>
                </a:r>
                <a:r>
                  <a:rPr lang="en-US" dirty="0"/>
                  <a:t>1473 K (calibration coefficient) </a:t>
                </a:r>
              </a:p>
              <a:p>
                <a:endParaRPr lang="en-US" dirty="0" smtClean="0">
                  <a:sym typeface="Symbo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800600"/>
              </a:xfrm>
              <a:blipFill rotWithShape="1">
                <a:blip r:embed="rId3"/>
                <a:stretch>
                  <a:fillRect l="-1185" t="-2668"/>
                </a:stretch>
              </a:blipFill>
            </p:spPr>
            <p:txBody>
              <a:bodyPr/>
              <a:lstStyle/>
              <a:p>
                <a:r>
                  <a:rPr lang="en-US">
                    <a:noFill/>
                  </a:rPr>
                  <a:t> </a:t>
                </a:r>
              </a:p>
            </p:txBody>
          </p:sp>
        </mc:Fallback>
      </mc:AlternateContent>
    </p:spTree>
    <p:extLst>
      <p:ext uri="{BB962C8B-B14F-4D97-AF65-F5344CB8AC3E}">
        <p14:creationId xmlns:p14="http://schemas.microsoft.com/office/powerpoint/2010/main" val="103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down)">
                                      <p:cBhvr>
                                        <p:cTn id="24" dur="500"/>
                                        <p:tgtEl>
                                          <p:spTgt spid="3">
                                            <p:txEl>
                                              <p:pRg st="6" end="6"/>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7016127"/>
              </p:ext>
            </p:extLst>
          </p:nvPr>
        </p:nvGraphicFramePr>
        <p:xfrm>
          <a:off x="1600200" y="762000"/>
          <a:ext cx="6324600" cy="5724080"/>
        </p:xfrm>
        <a:graphic>
          <a:graphicData uri="http://schemas.openxmlformats.org/drawingml/2006/table">
            <a:tbl>
              <a:tblPr>
                <a:tableStyleId>{5C22544A-7EE6-4342-B048-85BDC9FD1C3A}</a:tableStyleId>
              </a:tblPr>
              <a:tblGrid>
                <a:gridCol w="343785"/>
                <a:gridCol w="625829"/>
                <a:gridCol w="554386"/>
                <a:gridCol w="304800"/>
                <a:gridCol w="381000"/>
                <a:gridCol w="332320"/>
                <a:gridCol w="274230"/>
                <a:gridCol w="460250"/>
                <a:gridCol w="3048000"/>
              </a:tblGrid>
              <a:tr h="164330">
                <a:tc rowSpan="2">
                  <a:txBody>
                    <a:bodyPr/>
                    <a:lstStyle/>
                    <a:p>
                      <a:pPr algn="ctr" fontAlgn="b"/>
                      <a:r>
                        <a:rPr lang="en-US" sz="1400" u="none" strike="noStrike" dirty="0">
                          <a:effectLst/>
                        </a:rPr>
                        <a:t>ID #</a:t>
                      </a:r>
                      <a:endParaRPr lang="en-US" sz="1400" b="1" i="0" u="none" strike="noStrike" dirty="0">
                        <a:solidFill>
                          <a:srgbClr val="000000"/>
                        </a:solidFill>
                        <a:effectLst/>
                        <a:latin typeface="Times New Roman"/>
                      </a:endParaRPr>
                    </a:p>
                  </a:txBody>
                  <a:tcPr marL="8380" marR="8380" marT="8380" marB="0" anchor="b"/>
                </a:tc>
                <a:tc rowSpan="2">
                  <a:txBody>
                    <a:bodyPr/>
                    <a:lstStyle/>
                    <a:p>
                      <a:pPr algn="ctr" fontAlgn="b"/>
                      <a:r>
                        <a:rPr lang="en-US" sz="1400" u="none" strike="noStrike" dirty="0">
                          <a:effectLst/>
                        </a:rPr>
                        <a:t>Permit #</a:t>
                      </a:r>
                      <a:endParaRPr lang="en-US" sz="1400" b="1" i="0" u="none" strike="noStrike" dirty="0">
                        <a:solidFill>
                          <a:srgbClr val="000000"/>
                        </a:solidFill>
                        <a:effectLst/>
                        <a:latin typeface="Times New Roman"/>
                      </a:endParaRPr>
                    </a:p>
                  </a:txBody>
                  <a:tcPr marL="8380" marR="8380" marT="8380" marB="0" anchor="b"/>
                </a:tc>
                <a:tc rowSpan="2">
                  <a:txBody>
                    <a:bodyPr/>
                    <a:lstStyle/>
                    <a:p>
                      <a:pPr algn="ctr" fontAlgn="b"/>
                      <a:r>
                        <a:rPr lang="en-US" sz="1400" u="none" strike="noStrike" dirty="0">
                          <a:effectLst/>
                        </a:rPr>
                        <a:t>Depth (</a:t>
                      </a:r>
                      <a:r>
                        <a:rPr lang="en-US" sz="1400" u="none" strike="noStrike" dirty="0" err="1">
                          <a:effectLst/>
                        </a:rPr>
                        <a:t>ft</a:t>
                      </a:r>
                      <a:r>
                        <a:rPr lang="en-US" sz="1400" u="none" strike="noStrike" dirty="0">
                          <a:effectLst/>
                        </a:rPr>
                        <a:t>)</a:t>
                      </a:r>
                      <a:endParaRPr lang="en-US" sz="1400" b="1" i="0" u="none" strike="noStrike" dirty="0">
                        <a:solidFill>
                          <a:srgbClr val="000000"/>
                        </a:solidFill>
                        <a:effectLst/>
                        <a:latin typeface="Times New Roman"/>
                      </a:endParaRPr>
                    </a:p>
                  </a:txBody>
                  <a:tcPr marL="8380" marR="8380" marT="8380" marB="0" anchor="b"/>
                </a:tc>
                <a:tc gridSpan="3">
                  <a:txBody>
                    <a:bodyPr/>
                    <a:lstStyle/>
                    <a:p>
                      <a:pPr algn="ctr" fontAlgn="b"/>
                      <a:r>
                        <a:rPr lang="en-US" sz="1400" u="none" strike="noStrike" dirty="0">
                          <a:effectLst/>
                        </a:rPr>
                        <a:t>W/</a:t>
                      </a:r>
                      <a:r>
                        <a:rPr lang="en-US" sz="1400" u="none" strike="noStrike" dirty="0" err="1">
                          <a:effectLst/>
                        </a:rPr>
                        <a:t>m·K</a:t>
                      </a:r>
                      <a:endParaRPr lang="en-US" sz="1400" b="1" i="0" u="none" strike="noStrike" dirty="0">
                        <a:solidFill>
                          <a:srgbClr val="000000"/>
                        </a:solidFill>
                        <a:effectLst/>
                        <a:latin typeface="Times New Roman"/>
                      </a:endParaRPr>
                    </a:p>
                  </a:txBody>
                  <a:tcPr marL="8380" marR="8380" marT="8380" marB="0" anchor="b"/>
                </a:tc>
                <a:tc hMerge="1">
                  <a:txBody>
                    <a:bodyPr/>
                    <a:lstStyle/>
                    <a:p>
                      <a:endParaRPr lang="en-US"/>
                    </a:p>
                  </a:txBody>
                  <a:tcPr/>
                </a:tc>
                <a:tc hMerge="1">
                  <a:txBody>
                    <a:bodyPr/>
                    <a:lstStyle/>
                    <a:p>
                      <a:endParaRPr lang="en-US"/>
                    </a:p>
                  </a:txBody>
                  <a:tcPr/>
                </a:tc>
                <a:tc rowSpan="2">
                  <a:txBody>
                    <a:bodyPr/>
                    <a:lstStyle/>
                    <a:p>
                      <a:pPr algn="ctr" fontAlgn="b"/>
                      <a:r>
                        <a:rPr lang="en-US" sz="1400" u="none" strike="noStrike" dirty="0">
                          <a:effectLst/>
                        </a:rPr>
                        <a:t>Err</a:t>
                      </a:r>
                      <a:endParaRPr lang="en-US" sz="1400" b="1" i="0" u="none" strike="noStrike" dirty="0">
                        <a:solidFill>
                          <a:srgbClr val="000000"/>
                        </a:solidFill>
                        <a:effectLst/>
                        <a:latin typeface="Times New Roman"/>
                      </a:endParaRPr>
                    </a:p>
                  </a:txBody>
                  <a:tcPr marL="8380" marR="8380" marT="8380" marB="0" anchor="b"/>
                </a:tc>
                <a:tc rowSpan="2">
                  <a:txBody>
                    <a:bodyPr/>
                    <a:lstStyle/>
                    <a:p>
                      <a:pPr algn="ctr" fontAlgn="b"/>
                      <a:r>
                        <a:rPr lang="en-US" sz="1400" u="none" strike="noStrike">
                          <a:effectLst/>
                        </a:rPr>
                        <a:t>MeasDir</a:t>
                      </a:r>
                      <a:endParaRPr lang="en-US" sz="1400" b="1" i="0" u="none" strike="noStrike">
                        <a:solidFill>
                          <a:srgbClr val="000000"/>
                        </a:solidFill>
                        <a:effectLst/>
                        <a:latin typeface="Times New Roman"/>
                      </a:endParaRPr>
                    </a:p>
                  </a:txBody>
                  <a:tcPr marL="8380" marR="8380" marT="8380" marB="0" anchor="b"/>
                </a:tc>
                <a:tc rowSpan="2">
                  <a:txBody>
                    <a:bodyPr/>
                    <a:lstStyle/>
                    <a:p>
                      <a:pPr algn="ctr" fontAlgn="b"/>
                      <a:r>
                        <a:rPr lang="en-US" sz="1400" u="none" strike="noStrike">
                          <a:effectLst/>
                        </a:rPr>
                        <a:t>Lithologic Description</a:t>
                      </a:r>
                      <a:endParaRPr lang="en-US" sz="1400" b="1" i="0" u="none" strike="noStrike">
                        <a:solidFill>
                          <a:srgbClr val="000000"/>
                        </a:solidFill>
                        <a:effectLst/>
                        <a:latin typeface="Times New Roman"/>
                      </a:endParaRPr>
                    </a:p>
                  </a:txBody>
                  <a:tcPr marL="8380" marR="8380" marT="8380" marB="0" anchor="b"/>
                </a:tc>
              </a:tr>
              <a:tr h="16433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400" u="none" strike="noStrike" baseline="0" dirty="0" smtClean="0">
                          <a:effectLst/>
                          <a:sym typeface="Symbol"/>
                        </a:rPr>
                        <a:t></a:t>
                      </a:r>
                      <a:r>
                        <a:rPr lang="en-US" sz="1400" u="none" strike="noStrike" baseline="-25000" dirty="0" smtClean="0">
                          <a:effectLst/>
                        </a:rPr>
                        <a:t>o </a:t>
                      </a:r>
                      <a:r>
                        <a:rPr lang="en-US" sz="1400" u="none" strike="noStrike" dirty="0" smtClean="0">
                          <a:effectLst/>
                        </a:rPr>
                        <a:t> </a:t>
                      </a:r>
                      <a:endParaRPr lang="en-US" sz="1400" b="1" i="0" u="none" strike="noStrike" dirty="0">
                        <a:solidFill>
                          <a:srgbClr val="000000"/>
                        </a:solidFill>
                        <a:effectLst/>
                        <a:latin typeface="Times New Roman"/>
                      </a:endParaRPr>
                    </a:p>
                  </a:txBody>
                  <a:tcPr marL="8380" marR="8380" marT="8380" marB="0" anchor="b"/>
                </a:tc>
                <a:tc>
                  <a:txBody>
                    <a:bodyPr/>
                    <a:lstStyle/>
                    <a:p>
                      <a:pPr algn="ctr" fontAlgn="b"/>
                      <a:r>
                        <a:rPr lang="en-US" sz="1400" u="none" strike="noStrike" baseline="0" dirty="0" smtClean="0">
                          <a:effectLst/>
                          <a:sym typeface="Symbol"/>
                        </a:rPr>
                        <a:t></a:t>
                      </a:r>
                      <a:r>
                        <a:rPr lang="en-US" sz="1400" u="none" strike="noStrike" baseline="-25000" dirty="0" err="1" smtClean="0">
                          <a:effectLst/>
                        </a:rPr>
                        <a:t>corr</a:t>
                      </a:r>
                      <a:r>
                        <a:rPr lang="en-US" sz="1400" u="none" strike="noStrike" baseline="-25000" dirty="0" smtClean="0">
                          <a:effectLst/>
                        </a:rPr>
                        <a:t> </a:t>
                      </a:r>
                      <a:endParaRPr lang="en-US" sz="1400" b="1" i="0" u="none" strike="noStrike" dirty="0">
                        <a:solidFill>
                          <a:srgbClr val="000000"/>
                        </a:solidFill>
                        <a:effectLst/>
                        <a:latin typeface="Times New Roman"/>
                      </a:endParaRPr>
                    </a:p>
                  </a:txBody>
                  <a:tcPr marL="8380" marR="8380" marT="8380" marB="0" anchor="b"/>
                </a:tc>
                <a:tc>
                  <a:txBody>
                    <a:bodyPr/>
                    <a:lstStyle/>
                    <a:p>
                      <a:pPr algn="ctr" fontAlgn="b"/>
                      <a:r>
                        <a:rPr lang="en-US" sz="1400" u="none" strike="noStrike" baseline="0" dirty="0" smtClean="0">
                          <a:effectLst/>
                          <a:sym typeface="Symbol"/>
                        </a:rPr>
                        <a:t></a:t>
                      </a:r>
                      <a:r>
                        <a:rPr lang="en-US" sz="1400" u="none" strike="noStrike" baseline="-25000" dirty="0" err="1" smtClean="0">
                          <a:effectLst/>
                        </a:rPr>
                        <a:t>avg</a:t>
                      </a:r>
                      <a:r>
                        <a:rPr lang="en-US" sz="1400" u="none" strike="noStrike" baseline="-25000" dirty="0" smtClean="0">
                          <a:effectLst/>
                        </a:rPr>
                        <a:t> </a:t>
                      </a:r>
                      <a:r>
                        <a:rPr lang="en-US" sz="1400" u="none" strike="noStrike" dirty="0" smtClean="0">
                          <a:effectLst/>
                        </a:rPr>
                        <a:t> </a:t>
                      </a:r>
                      <a:endParaRPr lang="en-US" sz="1400" b="1" i="0" u="none" strike="noStrike" dirty="0">
                        <a:solidFill>
                          <a:srgbClr val="000000"/>
                        </a:solidFill>
                        <a:effectLst/>
                        <a:latin typeface="Times New Roman"/>
                      </a:endParaRPr>
                    </a:p>
                  </a:txBody>
                  <a:tcPr marL="8380" marR="8380" marT="8380" marB="0" anchor="b"/>
                </a:tc>
                <a:tc vMerge="1">
                  <a:txBody>
                    <a:bodyPr/>
                    <a:lstStyle/>
                    <a:p>
                      <a:endParaRPr lang="en-US"/>
                    </a:p>
                  </a:txBody>
                  <a:tcPr/>
                </a:tc>
                <a:tc vMerge="1">
                  <a:txBody>
                    <a:bodyPr/>
                    <a:lstStyle/>
                    <a:p>
                      <a:endParaRPr lang="en-US"/>
                    </a:p>
                  </a:txBody>
                  <a:tcPr/>
                </a:tc>
                <a:tc vMerge="1">
                  <a:txBody>
                    <a:bodyPr/>
                    <a:lstStyle/>
                    <a:p>
                      <a:endParaRPr lang="en-US"/>
                    </a:p>
                  </a:txBody>
                  <a:tcPr/>
                </a:tc>
              </a:tr>
              <a:tr h="150102">
                <a:tc>
                  <a:txBody>
                    <a:bodyPr/>
                    <a:lstStyle/>
                    <a:p>
                      <a:pPr algn="r" fontAlgn="b"/>
                      <a:r>
                        <a:rPr lang="en-US" sz="1100" u="none" strike="noStrike" dirty="0">
                          <a:effectLst/>
                        </a:rPr>
                        <a:t>5</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21661</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10810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4.04</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2.97</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rowSpan="6">
                  <a:txBody>
                    <a:bodyPr/>
                    <a:lstStyle/>
                    <a:p>
                      <a:pPr algn="ctr" fontAlgn="ctr"/>
                      <a:r>
                        <a:rPr lang="en-US" sz="1100" u="none" strike="noStrike">
                          <a:effectLst/>
                        </a:rPr>
                        <a:t>1.79</a:t>
                      </a:r>
                      <a:endParaRPr lang="en-US" sz="1100" b="0" i="0" u="none" strike="noStrike">
                        <a:solidFill>
                          <a:srgbClr val="000000"/>
                        </a:solidFill>
                        <a:effectLst/>
                        <a:latin typeface="Times New Roman"/>
                      </a:endParaRPr>
                    </a:p>
                  </a:txBody>
                  <a:tcPr marL="8380" marR="8380" marT="8380" marB="0" anchor="ctr">
                    <a:solidFill>
                      <a:schemeClr val="bg1">
                        <a:lumMod val="85000"/>
                      </a:schemeClr>
                    </a:solidFill>
                  </a:tcPr>
                </a:tc>
                <a:tc>
                  <a:txBody>
                    <a:bodyPr/>
                    <a:lstStyle/>
                    <a:p>
                      <a:pPr algn="r" fontAlgn="b"/>
                      <a:r>
                        <a:rPr lang="en-US" sz="1100" u="none" strike="noStrike">
                          <a:effectLst/>
                        </a:rPr>
                        <a:t>0.02</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a:effectLst/>
                        </a:rPr>
                        <a:t>Fine-grained grainstone</a:t>
                      </a:r>
                      <a:endParaRPr lang="en-US" sz="1100" b="0" i="0" u="none" strike="noStrike">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2</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21661</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10811</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1.41</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1.28</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dirty="0">
                          <a:effectLst/>
                        </a:rPr>
                        <a:t>0.07</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perp</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a:effectLst/>
                        </a:rPr>
                        <a:t>Fine-grained grainstone</a:t>
                      </a:r>
                      <a:endParaRPr lang="en-US" sz="1100" b="1" i="0" u="none" strike="noStrike">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3</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21661</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10812</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2.38</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1.44</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dirty="0">
                          <a:effectLst/>
                        </a:rPr>
                        <a:t>0.21</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perp</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a:effectLst/>
                        </a:rPr>
                        <a:t>Fine-grained </a:t>
                      </a:r>
                      <a:r>
                        <a:rPr lang="en-US" sz="1100" u="none" strike="noStrike" dirty="0" err="1">
                          <a:effectLst/>
                        </a:rPr>
                        <a:t>grainstone</a:t>
                      </a:r>
                      <a:endParaRPr lang="en-US" sz="1100" b="1"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10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21661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10820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3.06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2.36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dirty="0">
                          <a:effectLst/>
                        </a:rPr>
                        <a:t>0.02</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a:effectLst/>
                        </a:rPr>
                        <a:t>Anhydrite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11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21661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10836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3.68</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2.77</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dirty="0">
                          <a:effectLst/>
                        </a:rPr>
                        <a:t>0.01</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crystalline limestone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12</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21661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10835</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3.06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2.38</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perp</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crystalline limestone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13</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26150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8545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3.76</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3.01</a:t>
                      </a:r>
                      <a:endParaRPr lang="en-US" sz="1100" b="0" i="0" u="none" strike="noStrike">
                        <a:solidFill>
                          <a:srgbClr val="000000"/>
                        </a:solidFill>
                        <a:effectLst/>
                        <a:latin typeface="Times New Roman"/>
                      </a:endParaRPr>
                    </a:p>
                  </a:txBody>
                  <a:tcPr marL="8380" marR="8380" marT="8380" marB="0" anchor="b"/>
                </a:tc>
                <a:tc rowSpan="7">
                  <a:txBody>
                    <a:bodyPr/>
                    <a:lstStyle/>
                    <a:p>
                      <a:pPr algn="ctr" fontAlgn="ctr"/>
                      <a:r>
                        <a:rPr lang="en-US" sz="1100" u="none" strike="noStrike">
                          <a:effectLst/>
                        </a:rPr>
                        <a:t>2.47</a:t>
                      </a:r>
                      <a:endParaRPr lang="en-US" sz="1100" b="0" i="0" u="none" strike="noStrike">
                        <a:solidFill>
                          <a:srgbClr val="000000"/>
                        </a:solidFill>
                        <a:effectLst/>
                        <a:latin typeface="Times New Roman"/>
                      </a:endParaRPr>
                    </a:p>
                  </a:txBody>
                  <a:tcPr marL="8380" marR="8380" marT="8380" marB="0" anchor="ct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Fine-grained, </a:t>
                      </a:r>
                      <a:r>
                        <a:rPr lang="en-US" sz="1100" u="none" strike="noStrike" dirty="0" err="1">
                          <a:effectLst/>
                        </a:rPr>
                        <a:t>shaley</a:t>
                      </a:r>
                      <a:r>
                        <a:rPr lang="en-US" sz="1100" u="none" strike="noStrike" dirty="0">
                          <a:effectLst/>
                        </a:rPr>
                        <a:t> </a:t>
                      </a:r>
                      <a:r>
                        <a:rPr lang="en-US" sz="1100" u="none" strike="noStrike" dirty="0" err="1">
                          <a:effectLst/>
                        </a:rPr>
                        <a:t>dolopackstone</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14</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26150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8547</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2.19</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perp</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a:effectLst/>
                        </a:rPr>
                        <a:t>Fine-grained, shaley dolopackstone</a:t>
                      </a:r>
                      <a:endParaRPr lang="en-US" sz="1100" b="0" i="0" u="none" strike="noStrike">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15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26150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8549</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2.40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2.03</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Crystalline limestone</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16</a:t>
                      </a:r>
                      <a:endParaRPr lang="en-US" sz="1100" b="1"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26150</a:t>
                      </a:r>
                      <a:endParaRPr lang="en-US" sz="1100" b="1"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8551</a:t>
                      </a:r>
                      <a:endParaRPr lang="en-US" sz="1100" b="1"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3.85</a:t>
                      </a:r>
                      <a:endParaRPr lang="en-US" sz="1100" b="1"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3.10</a:t>
                      </a:r>
                      <a:endParaRPr lang="en-US" sz="1100" b="1"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0.02</a:t>
                      </a:r>
                      <a:endParaRPr lang="en-US" sz="1100" b="1"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a:effectLst/>
                        </a:rPr>
                        <a:t>perp</a:t>
                      </a:r>
                      <a:endParaRPr lang="en-US" sz="1100" b="1" i="0" u="none" strike="noStrike">
                        <a:solidFill>
                          <a:srgbClr val="000000"/>
                        </a:solidFill>
                        <a:effectLst/>
                        <a:latin typeface="Times New Roman"/>
                      </a:endParaRPr>
                    </a:p>
                  </a:txBody>
                  <a:tcPr marL="8380" marR="8380" marT="8380" marB="0" anchor="b"/>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crystalline limestone</a:t>
                      </a:r>
                      <a:endParaRPr lang="en-US" sz="1100" b="1"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17</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26150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8551.5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2.55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2.15</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a:effectLst/>
                        </a:rPr>
                        <a:t>Oolitic, pisolitic crystalline limestone</a:t>
                      </a:r>
                      <a:endParaRPr lang="en-US" sz="1100" b="0" i="0" u="none" strike="noStrike">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18</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26150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8559</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2.59</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2.18</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0.03</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a:effectLst/>
                        </a:rPr>
                        <a:t>para</a:t>
                      </a:r>
                      <a:endParaRPr lang="en-US" sz="1100" b="0" i="0" u="none" strike="noStrike">
                        <a:solidFill>
                          <a:srgbClr val="000000"/>
                        </a:solidFill>
                        <a:effectLst/>
                        <a:latin typeface="Times New Roman"/>
                      </a:endParaRPr>
                    </a:p>
                  </a:txBody>
                  <a:tcPr marL="8380" marR="8380" marT="8380" marB="0" anchor="b"/>
                </a:tc>
                <a:tc>
                  <a:txBody>
                    <a:bodyPr/>
                    <a:lstStyle/>
                    <a:p>
                      <a:pPr algn="l" fontAlgn="t"/>
                      <a:r>
                        <a:rPr lang="en-US" sz="1100" u="none" strike="noStrike">
                          <a:effectLst/>
                        </a:rPr>
                        <a:t>Oolitic, pisolitic crystalline limestone</a:t>
                      </a:r>
                      <a:endParaRPr lang="en-US" sz="1100" b="0" i="0" u="none" strike="noStrike">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19</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26150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8566</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3.94</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3.18</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0.05</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crystalline limestone</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dirty="0">
                          <a:effectLst/>
                        </a:rPr>
                        <a:t>24</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25774</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9400</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2.33</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1.93</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rowSpan="9">
                  <a:txBody>
                    <a:bodyPr/>
                    <a:lstStyle/>
                    <a:p>
                      <a:pPr algn="ctr" fontAlgn="ctr"/>
                      <a:r>
                        <a:rPr lang="en-US" sz="1100" u="none" strike="noStrike">
                          <a:effectLst/>
                        </a:rPr>
                        <a:t>2.31</a:t>
                      </a:r>
                      <a:endParaRPr lang="en-US" sz="1100" b="0" i="0" u="none" strike="noStrike">
                        <a:solidFill>
                          <a:srgbClr val="000000"/>
                        </a:solidFill>
                        <a:effectLst/>
                        <a:latin typeface="Times New Roman"/>
                      </a:endParaRPr>
                    </a:p>
                  </a:txBody>
                  <a:tcPr marL="8380" marR="8380" marT="8380" marB="0" anchor="ctr">
                    <a:solidFill>
                      <a:schemeClr val="bg1">
                        <a:lumMod val="85000"/>
                      </a:schemeClr>
                    </a:solidFill>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a:effectLst/>
                        </a:rPr>
                        <a:t>perp</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a:effectLst/>
                        </a:rPr>
                        <a:t>Red shale</a:t>
                      </a:r>
                      <a:endParaRPr lang="en-US" sz="1100" b="0" i="0" u="none" strike="noStrike">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23</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9402</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3.42</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dirty="0">
                          <a:effectLst/>
                        </a:rPr>
                        <a:t>2.69</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dirty="0">
                          <a:effectLst/>
                        </a:rPr>
                        <a:t>0.01</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a:effectLst/>
                        </a:rPr>
                        <a:t>Crystalline dolostone</a:t>
                      </a:r>
                      <a:endParaRPr lang="en-US" sz="1100" b="0" i="0" u="none" strike="noStrike">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25</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9403</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5.48</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4.05</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0.26</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perp</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a:effectLst/>
                        </a:rPr>
                        <a:t>Fine-grained </a:t>
                      </a:r>
                      <a:r>
                        <a:rPr lang="en-US" sz="1100" u="none" strike="noStrike" dirty="0" err="1">
                          <a:effectLst/>
                        </a:rPr>
                        <a:t>grainstone</a:t>
                      </a:r>
                      <a:endParaRPr lang="en-US" sz="1100" b="1"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26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9406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3.60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2.78</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a:effectLst/>
                        </a:rPr>
                        <a:t>para</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a:effectLst/>
                        </a:rPr>
                        <a:t>Fine-grained </a:t>
                      </a:r>
                      <a:r>
                        <a:rPr lang="en-US" sz="1100" u="none" strike="noStrike" dirty="0" err="1">
                          <a:effectLst/>
                        </a:rPr>
                        <a:t>grainstone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27</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9410</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1.27</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1.20</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0.09</a:t>
                      </a:r>
                      <a:endParaRPr lang="en-US" sz="1100" b="1"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perp</a:t>
                      </a:r>
                      <a:endParaRPr lang="en-US" sz="1100" b="1"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crystalline limestone</a:t>
                      </a:r>
                      <a:endParaRPr lang="en-US" sz="1100" b="1"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28</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9411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2.53</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2.06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0.00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a:effectLst/>
                        </a:rPr>
                        <a:t>perp</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crystalline limestone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29</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9416</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5.10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3.80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0.12</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a:t>
                      </a:r>
                      <a:r>
                        <a:rPr lang="en-US" sz="1100" u="none" strike="noStrike" dirty="0" err="1">
                          <a:effectLst/>
                        </a:rPr>
                        <a:t>grainstone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30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9425</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3.18</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0.03</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perp</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a:t>
                      </a:r>
                      <a:r>
                        <a:rPr lang="en-US" sz="1100" u="none" strike="noStrike" dirty="0" err="1">
                          <a:effectLst/>
                        </a:rPr>
                        <a:t>grainstone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31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25774</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9430</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2.91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r" fontAlgn="b"/>
                      <a:r>
                        <a:rPr lang="en-US" sz="1100" u="none" strike="noStrike">
                          <a:effectLst/>
                        </a:rPr>
                        <a:t>2.33</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solidFill>
                      <a:schemeClr val="bg1">
                        <a:lumMod val="85000"/>
                      </a:schemeClr>
                    </a:solidFill>
                  </a:tcPr>
                </a:tc>
                <a:tc>
                  <a:txBody>
                    <a:bodyPr/>
                    <a:lstStyle/>
                    <a:p>
                      <a:pPr algn="ctr" fontAlgn="b"/>
                      <a:r>
                        <a:rPr lang="en-US" sz="1100" u="none" strike="noStrike" dirty="0" err="1">
                          <a:effectLst/>
                        </a:rPr>
                        <a:t>perp</a:t>
                      </a:r>
                      <a:endParaRPr lang="en-US" sz="1100" b="0" i="0" u="none" strike="noStrike" dirty="0">
                        <a:solidFill>
                          <a:srgbClr val="000000"/>
                        </a:solidFill>
                        <a:effectLst/>
                        <a:latin typeface="Times New Roman"/>
                      </a:endParaRPr>
                    </a:p>
                  </a:txBody>
                  <a:tcPr marL="8380" marR="8380" marT="8380" marB="0" anchor="b">
                    <a:solidFill>
                      <a:schemeClr val="bg1">
                        <a:lumMod val="85000"/>
                      </a:schemeClr>
                    </a:solidFill>
                  </a:tcPr>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a:t>
                      </a:r>
                      <a:r>
                        <a:rPr lang="en-US" sz="1100" u="none" strike="noStrike" dirty="0" err="1">
                          <a:effectLst/>
                        </a:rPr>
                        <a:t>grainstone</a:t>
                      </a:r>
                      <a:endParaRPr lang="en-US" sz="1100" b="0" i="0" u="none" strike="noStrike" dirty="0">
                        <a:solidFill>
                          <a:srgbClr val="000000"/>
                        </a:solidFill>
                        <a:effectLst/>
                        <a:latin typeface="Times New Roman"/>
                      </a:endParaRPr>
                    </a:p>
                  </a:txBody>
                  <a:tcPr marL="8380" marR="8380" marT="8380" marB="0">
                    <a:solidFill>
                      <a:schemeClr val="bg1">
                        <a:lumMod val="85000"/>
                      </a:schemeClr>
                    </a:solidFill>
                  </a:tcPr>
                </a:tc>
              </a:tr>
              <a:tr h="150102">
                <a:tc>
                  <a:txBody>
                    <a:bodyPr/>
                    <a:lstStyle/>
                    <a:p>
                      <a:pPr algn="r" fontAlgn="b"/>
                      <a:r>
                        <a:rPr lang="en-US" sz="1100" u="none" strike="noStrike">
                          <a:effectLst/>
                        </a:rPr>
                        <a:t>32</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5299</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2.24</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2.01</a:t>
                      </a:r>
                      <a:endParaRPr lang="en-US" sz="1100" b="0" i="0" u="none" strike="noStrike">
                        <a:solidFill>
                          <a:srgbClr val="000000"/>
                        </a:solidFill>
                        <a:effectLst/>
                        <a:latin typeface="Times New Roman"/>
                      </a:endParaRPr>
                    </a:p>
                  </a:txBody>
                  <a:tcPr marL="8380" marR="8380" marT="8380" marB="0" anchor="b"/>
                </a:tc>
                <a:tc rowSpan="8">
                  <a:txBody>
                    <a:bodyPr/>
                    <a:lstStyle/>
                    <a:p>
                      <a:pPr algn="ctr" fontAlgn="ctr"/>
                      <a:r>
                        <a:rPr lang="en-US" sz="1100" u="none" strike="noStrike">
                          <a:effectLst/>
                        </a:rPr>
                        <a:t>1.7</a:t>
                      </a:r>
                      <a:endParaRPr lang="en-US" sz="1100" b="0" i="0" u="none" strike="noStrike">
                        <a:solidFill>
                          <a:srgbClr val="000000"/>
                        </a:solidFill>
                        <a:effectLst/>
                        <a:latin typeface="Times New Roman"/>
                      </a:endParaRPr>
                    </a:p>
                  </a:txBody>
                  <a:tcPr marL="8380" marR="8380" marT="8380" marB="0" anchor="ct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err="1">
                          <a:effectLst/>
                        </a:rPr>
                        <a:t>Oolitic</a:t>
                      </a:r>
                      <a:r>
                        <a:rPr lang="en-US" sz="1100" u="none" strike="noStrike" dirty="0">
                          <a:effectLst/>
                        </a:rPr>
                        <a:t>, </a:t>
                      </a:r>
                      <a:r>
                        <a:rPr lang="en-US" sz="1100" u="none" strike="noStrike" dirty="0" err="1">
                          <a:effectLst/>
                        </a:rPr>
                        <a:t>pisolitic</a:t>
                      </a:r>
                      <a:r>
                        <a:rPr lang="en-US" sz="1100" u="none" strike="noStrike" dirty="0">
                          <a:effectLst/>
                        </a:rPr>
                        <a:t> </a:t>
                      </a:r>
                      <a:r>
                        <a:rPr lang="en-US" sz="1100" u="none" strike="noStrike" dirty="0" err="1">
                          <a:effectLst/>
                        </a:rPr>
                        <a:t>grainstone</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33</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5302</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2.61</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2.32</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Fine-grained, </a:t>
                      </a:r>
                      <a:r>
                        <a:rPr lang="en-US" sz="1100" u="none" strike="noStrike" dirty="0" err="1">
                          <a:effectLst/>
                        </a:rPr>
                        <a:t>grainstone</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a:effectLst/>
                        </a:rPr>
                        <a:t>38</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5305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1.46</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1.39</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Fine-grained, </a:t>
                      </a:r>
                      <a:r>
                        <a:rPr lang="en-US" sz="1100" u="none" strike="noStrike" dirty="0" err="1">
                          <a:effectLst/>
                        </a:rPr>
                        <a:t>grainstone</a:t>
                      </a:r>
                      <a:r>
                        <a:rPr lang="en-US" sz="1100" u="none" strike="noStrike" dirty="0">
                          <a:effectLst/>
                        </a:rPr>
                        <a:t>; </a:t>
                      </a:r>
                      <a:r>
                        <a:rPr lang="en-US" sz="1100" u="none" strike="noStrike" dirty="0" err="1">
                          <a:effectLst/>
                        </a:rPr>
                        <a:t>oomoldic</a:t>
                      </a:r>
                      <a:r>
                        <a:rPr lang="en-US" sz="1100" u="none" strike="noStrike" dirty="0">
                          <a:effectLst/>
                        </a:rPr>
                        <a:t> f</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dirty="0">
                          <a:effectLst/>
                        </a:rPr>
                        <a:t>35</a:t>
                      </a:r>
                      <a:endParaRPr lang="en-US" sz="1100" b="0" i="0" u="none" strike="noStrike" dirty="0">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5310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1.94</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1.77</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a:effectLst/>
                        </a:rPr>
                        <a:t>0.01</a:t>
                      </a:r>
                      <a:endParaRPr lang="en-US" sz="1100" b="0" i="0" u="none" strike="noStrike">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Fine-grained </a:t>
                      </a:r>
                      <a:r>
                        <a:rPr lang="en-US" sz="1100" u="none" strike="noStrike" dirty="0" err="1">
                          <a:effectLst/>
                        </a:rPr>
                        <a:t>oolitic</a:t>
                      </a:r>
                      <a:r>
                        <a:rPr lang="en-US" sz="1100" u="none" strike="noStrike" dirty="0">
                          <a:effectLst/>
                        </a:rPr>
                        <a:t>, </a:t>
                      </a:r>
                      <a:r>
                        <a:rPr lang="en-US" sz="1100" u="none" strike="noStrike" dirty="0" err="1">
                          <a:effectLst/>
                        </a:rPr>
                        <a:t>grainstone;oomoldic</a:t>
                      </a:r>
                      <a:r>
                        <a:rPr lang="en-US" sz="1100" u="none" strike="noStrike" dirty="0">
                          <a:effectLst/>
                        </a:rPr>
                        <a:t> </a:t>
                      </a:r>
                      <a:r>
                        <a:rPr lang="en-US" sz="1100" u="none" strike="noStrike" dirty="0" smtClean="0">
                          <a:effectLst/>
                        </a:rPr>
                        <a:t>porosity</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dirty="0">
                          <a:effectLst/>
                        </a:rPr>
                        <a:t>36</a:t>
                      </a:r>
                      <a:endParaRPr lang="en-US" sz="1100" b="0" i="0" u="none" strike="noStrike" dirty="0">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5321</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1.18</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1.16</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dirty="0">
                          <a:effectLst/>
                        </a:rPr>
                        <a:t>0.01</a:t>
                      </a:r>
                      <a:endParaRPr lang="en-US" sz="1100" b="0" i="0" u="none" strike="noStrike" dirty="0">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Fine-grained </a:t>
                      </a:r>
                      <a:r>
                        <a:rPr lang="en-US" sz="1100" u="none" strike="noStrike" dirty="0" err="1">
                          <a:effectLst/>
                        </a:rPr>
                        <a:t>oolitic</a:t>
                      </a:r>
                      <a:r>
                        <a:rPr lang="en-US" sz="1100" u="none" strike="noStrike" dirty="0">
                          <a:effectLst/>
                        </a:rPr>
                        <a:t>, </a:t>
                      </a:r>
                      <a:r>
                        <a:rPr lang="en-US" sz="1100" u="none" strike="noStrike" dirty="0" err="1">
                          <a:effectLst/>
                        </a:rPr>
                        <a:t>grainstone;oomoldic</a:t>
                      </a:r>
                      <a:r>
                        <a:rPr lang="en-US" sz="1100" u="none" strike="noStrike" dirty="0">
                          <a:effectLst/>
                        </a:rPr>
                        <a:t> </a:t>
                      </a:r>
                      <a:r>
                        <a:rPr lang="en-US" sz="1100" u="none" strike="noStrike" dirty="0" smtClean="0">
                          <a:effectLst/>
                        </a:rPr>
                        <a:t>porosity</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dirty="0">
                          <a:effectLst/>
                        </a:rPr>
                        <a:t>37</a:t>
                      </a:r>
                      <a:endParaRPr lang="en-US" sz="1100" b="0" i="0" u="none" strike="noStrike" dirty="0">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5322</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2.10</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1.90</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dirty="0">
                          <a:effectLst/>
                        </a:rPr>
                        <a:t>0.02</a:t>
                      </a:r>
                      <a:endParaRPr lang="en-US" sz="1100" b="0" i="0" u="none" strike="noStrike" dirty="0">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perp</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Fine-grained, </a:t>
                      </a:r>
                      <a:r>
                        <a:rPr lang="en-US" sz="1100" u="none" strike="noStrike" dirty="0" err="1">
                          <a:effectLst/>
                        </a:rPr>
                        <a:t>dolograinstone</a:t>
                      </a:r>
                      <a:r>
                        <a:rPr lang="en-US" sz="1100" u="none" strike="noStrike" dirty="0">
                          <a:effectLst/>
                        </a:rPr>
                        <a:t>; </a:t>
                      </a:r>
                      <a:r>
                        <a:rPr lang="en-US" sz="1100" u="none" strike="noStrike" dirty="0" err="1">
                          <a:effectLst/>
                        </a:rPr>
                        <a:t>oomoldic</a:t>
                      </a:r>
                      <a:r>
                        <a:rPr lang="en-US" sz="1100" u="none" strike="noStrike" dirty="0">
                          <a:effectLst/>
                        </a:rPr>
                        <a:t> </a:t>
                      </a:r>
                      <a:r>
                        <a:rPr lang="en-US" sz="1100" u="none" strike="noStrike" dirty="0" smtClean="0">
                          <a:effectLst/>
                        </a:rPr>
                        <a:t>porosity</a:t>
                      </a:r>
                      <a:endParaRPr lang="en-US" sz="1100" b="0" i="0" u="none" strike="noStrike" dirty="0">
                        <a:solidFill>
                          <a:srgbClr val="000000"/>
                        </a:solidFill>
                        <a:effectLst/>
                        <a:latin typeface="Times New Roman"/>
                      </a:endParaRPr>
                    </a:p>
                  </a:txBody>
                  <a:tcPr marL="8380" marR="8380" marT="8380" marB="0"/>
                </a:tc>
              </a:tr>
              <a:tr h="150102">
                <a:tc>
                  <a:txBody>
                    <a:bodyPr/>
                    <a:lstStyle/>
                    <a:p>
                      <a:pPr algn="r" fontAlgn="b"/>
                      <a:r>
                        <a:rPr lang="en-US" sz="1100" u="none" strike="noStrike" dirty="0">
                          <a:effectLst/>
                        </a:rPr>
                        <a:t>39</a:t>
                      </a:r>
                      <a:endParaRPr lang="en-US" sz="1100" b="0" i="0" u="none" strike="noStrike" dirty="0">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5339</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2.54</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2.26</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dirty="0">
                          <a:effectLst/>
                        </a:rPr>
                        <a:t>0.01</a:t>
                      </a:r>
                      <a:endParaRPr lang="en-US" sz="1100" b="0" i="0" u="none" strike="noStrike" dirty="0">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Fine-grained </a:t>
                      </a:r>
                      <a:r>
                        <a:rPr lang="en-US" sz="1100" u="none" strike="noStrike" dirty="0" err="1">
                          <a:effectLst/>
                        </a:rPr>
                        <a:t>grainstone</a:t>
                      </a:r>
                      <a:endParaRPr lang="en-US" sz="1100" b="0" i="0" u="none" strike="noStrike" dirty="0">
                        <a:solidFill>
                          <a:srgbClr val="000000"/>
                        </a:solidFill>
                        <a:effectLst/>
                        <a:latin typeface="Times New Roman"/>
                      </a:endParaRPr>
                    </a:p>
                  </a:txBody>
                  <a:tcPr marL="8380" marR="8380" marT="8380" marB="0"/>
                </a:tc>
              </a:tr>
              <a:tr h="166939">
                <a:tc>
                  <a:txBody>
                    <a:bodyPr/>
                    <a:lstStyle/>
                    <a:p>
                      <a:pPr algn="r" fontAlgn="b"/>
                      <a:r>
                        <a:rPr lang="en-US" sz="1100" u="none" strike="noStrike" dirty="0">
                          <a:effectLst/>
                        </a:rPr>
                        <a:t>40</a:t>
                      </a:r>
                      <a:endParaRPr lang="en-US" sz="1100" b="0" i="0" u="none" strike="noStrike" dirty="0">
                        <a:solidFill>
                          <a:srgbClr val="000000"/>
                        </a:solidFill>
                        <a:effectLst/>
                        <a:latin typeface="Times New Roman"/>
                      </a:endParaRPr>
                    </a:p>
                  </a:txBody>
                  <a:tcPr marL="8380" marR="8380" marT="8380" marB="0" anchor="b"/>
                </a:tc>
                <a:tc>
                  <a:txBody>
                    <a:bodyPr/>
                    <a:lstStyle/>
                    <a:p>
                      <a:pPr algn="r" fontAlgn="b"/>
                      <a:r>
                        <a:rPr lang="en-US" sz="1100" u="none" strike="noStrike">
                          <a:effectLst/>
                        </a:rPr>
                        <a:t>27575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5349</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1.85</a:t>
                      </a:r>
                      <a:endParaRPr lang="en-US" sz="1100" b="0" i="0" u="none" strike="noStrike">
                        <a:solidFill>
                          <a:srgbClr val="000000"/>
                        </a:solidFill>
                        <a:effectLst/>
                        <a:latin typeface="Times New Roman"/>
                      </a:endParaRPr>
                    </a:p>
                  </a:txBody>
                  <a:tcPr marL="8380" marR="8380" marT="8380" marB="0" anchor="b"/>
                </a:tc>
                <a:tc>
                  <a:txBody>
                    <a:bodyPr/>
                    <a:lstStyle/>
                    <a:p>
                      <a:pPr algn="r" fontAlgn="b"/>
                      <a:r>
                        <a:rPr lang="en-US" sz="1100" u="none" strike="noStrike">
                          <a:effectLst/>
                        </a:rPr>
                        <a:t>1.70</a:t>
                      </a:r>
                      <a:endParaRPr lang="en-US" sz="1100" b="0" i="0" u="none" strike="noStrike">
                        <a:solidFill>
                          <a:srgbClr val="000000"/>
                        </a:solidFill>
                        <a:effectLst/>
                        <a:latin typeface="Times New Roman"/>
                      </a:endParaRPr>
                    </a:p>
                  </a:txBody>
                  <a:tcPr marL="8380" marR="8380" marT="8380" marB="0" anchor="b"/>
                </a:tc>
                <a:tc vMerge="1">
                  <a:txBody>
                    <a:bodyPr/>
                    <a:lstStyle/>
                    <a:p>
                      <a:endParaRPr lang="en-US"/>
                    </a:p>
                  </a:txBody>
                  <a:tcPr/>
                </a:tc>
                <a:tc>
                  <a:txBody>
                    <a:bodyPr/>
                    <a:lstStyle/>
                    <a:p>
                      <a:pPr algn="r" fontAlgn="b"/>
                      <a:r>
                        <a:rPr lang="en-US" sz="1100" u="none" strike="noStrike" dirty="0">
                          <a:effectLst/>
                        </a:rPr>
                        <a:t>0.01</a:t>
                      </a:r>
                      <a:endParaRPr lang="en-US" sz="1100" b="0" i="0" u="none" strike="noStrike" dirty="0">
                        <a:solidFill>
                          <a:srgbClr val="000000"/>
                        </a:solidFill>
                        <a:effectLst/>
                        <a:latin typeface="Times New Roman"/>
                      </a:endParaRPr>
                    </a:p>
                  </a:txBody>
                  <a:tcPr marL="8380" marR="8380" marT="8380" marB="0" anchor="b"/>
                </a:tc>
                <a:tc>
                  <a:txBody>
                    <a:bodyPr/>
                    <a:lstStyle/>
                    <a:p>
                      <a:pPr algn="ctr" fontAlgn="b"/>
                      <a:r>
                        <a:rPr lang="en-US" sz="1100" u="none" strike="noStrike" dirty="0" err="1">
                          <a:effectLst/>
                        </a:rPr>
                        <a:t>para</a:t>
                      </a:r>
                      <a:endParaRPr lang="en-US" sz="1100" b="0" i="0" u="none" strike="noStrike" dirty="0">
                        <a:solidFill>
                          <a:srgbClr val="000000"/>
                        </a:solidFill>
                        <a:effectLst/>
                        <a:latin typeface="Times New Roman"/>
                      </a:endParaRPr>
                    </a:p>
                  </a:txBody>
                  <a:tcPr marL="8380" marR="8380" marT="8380" marB="0" anchor="b"/>
                </a:tc>
                <a:tc>
                  <a:txBody>
                    <a:bodyPr/>
                    <a:lstStyle/>
                    <a:p>
                      <a:pPr algn="l" fontAlgn="t"/>
                      <a:r>
                        <a:rPr lang="en-US" sz="1100" u="none" strike="noStrike" dirty="0">
                          <a:effectLst/>
                        </a:rPr>
                        <a:t>Crystalline limestone</a:t>
                      </a:r>
                      <a:endParaRPr lang="en-US" sz="1100" b="0" i="0" u="none" strike="noStrike" dirty="0">
                        <a:solidFill>
                          <a:srgbClr val="000000"/>
                        </a:solidFill>
                        <a:effectLst/>
                        <a:latin typeface="Times New Roman"/>
                      </a:endParaRPr>
                    </a:p>
                  </a:txBody>
                  <a:tcPr marL="8380" marR="8380" marT="8380" marB="0"/>
                </a:tc>
              </a:tr>
            </a:tbl>
          </a:graphicData>
        </a:graphic>
      </p:graphicFrame>
      <p:sp>
        <p:nvSpPr>
          <p:cNvPr id="5" name="Title 1"/>
          <p:cNvSpPr>
            <a:spLocks noGrp="1"/>
          </p:cNvSpPr>
          <p:nvPr>
            <p:ph type="title"/>
          </p:nvPr>
        </p:nvSpPr>
        <p:spPr>
          <a:xfrm>
            <a:off x="0" y="-152400"/>
            <a:ext cx="9067800" cy="1143000"/>
          </a:xfrm>
        </p:spPr>
        <p:txBody>
          <a:bodyPr>
            <a:normAutofit/>
          </a:bodyPr>
          <a:lstStyle/>
          <a:p>
            <a:r>
              <a:rPr lang="en-US" dirty="0" smtClean="0"/>
              <a:t>Correction for </a:t>
            </a:r>
            <a:r>
              <a:rPr lang="en-US" i="1" dirty="0" smtClean="0"/>
              <a:t>in-situ</a:t>
            </a:r>
            <a:r>
              <a:rPr lang="en-US" dirty="0" smtClean="0"/>
              <a:t> </a:t>
            </a:r>
            <a:r>
              <a:rPr lang="en-US" dirty="0" smtClean="0">
                <a:sym typeface="Symbol"/>
              </a:rPr>
              <a:t></a:t>
            </a:r>
            <a:endParaRPr lang="en-US" dirty="0"/>
          </a:p>
        </p:txBody>
      </p:sp>
    </p:spTree>
    <p:extLst>
      <p:ext uri="{BB962C8B-B14F-4D97-AF65-F5344CB8AC3E}">
        <p14:creationId xmlns:p14="http://schemas.microsoft.com/office/powerpoint/2010/main" val="4227606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1105" b="1470"/>
          <a:stretch/>
        </p:blipFill>
        <p:spPr>
          <a:xfrm>
            <a:off x="1" y="952327"/>
            <a:ext cx="9144000" cy="5905673"/>
          </a:xfrm>
          <a:prstGeom prst="rect">
            <a:avLst/>
          </a:prstGeom>
        </p:spPr>
      </p:pic>
      <p:sp>
        <p:nvSpPr>
          <p:cNvPr id="5" name="TextBox 4"/>
          <p:cNvSpPr txBox="1"/>
          <p:nvPr/>
        </p:nvSpPr>
        <p:spPr>
          <a:xfrm>
            <a:off x="190501" y="-101263"/>
            <a:ext cx="8763000" cy="1077218"/>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Average Corrected Thermal Conductance Values for Smackover Wells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829440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61145263"/>
              </p:ext>
            </p:extLst>
          </p:nvPr>
        </p:nvGraphicFramePr>
        <p:xfrm>
          <a:off x="591820" y="1371600"/>
          <a:ext cx="8036560" cy="2554224"/>
        </p:xfrm>
        <a:graphic>
          <a:graphicData uri="http://schemas.openxmlformats.org/drawingml/2006/table">
            <a:tbl>
              <a:tblPr firstRow="1" firstCol="1" bandRow="1">
                <a:tableStyleId>{5C22544A-7EE6-4342-B048-85BDC9FD1C3A}</a:tableStyleId>
              </a:tblPr>
              <a:tblGrid>
                <a:gridCol w="1148080"/>
                <a:gridCol w="1148080"/>
                <a:gridCol w="1148080"/>
                <a:gridCol w="1148080"/>
                <a:gridCol w="1148080"/>
                <a:gridCol w="1148080"/>
                <a:gridCol w="1148080"/>
              </a:tblGrid>
              <a:tr h="367665">
                <a:tc>
                  <a:txBody>
                    <a:bodyPr/>
                    <a:lstStyle/>
                    <a:p>
                      <a:pPr marL="0" marR="0">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Lithology</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Beardsmore</a:t>
                      </a:r>
                      <a:r>
                        <a:rPr lang="en-US" sz="1200" dirty="0">
                          <a:effectLst/>
                          <a:latin typeface="Times New Roman" panose="02020603050405020304" pitchFamily="18" charset="0"/>
                          <a:cs typeface="Times New Roman" panose="02020603050405020304" pitchFamily="18" charset="0"/>
                        </a:rPr>
                        <a:t> (1996)</a:t>
                      </a:r>
                      <a:r>
                        <a:rPr lang="en-US" sz="1200" baseline="30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Majorowicz</a:t>
                      </a:r>
                      <a:r>
                        <a:rPr lang="en-US" sz="1200" dirty="0">
                          <a:effectLst/>
                          <a:latin typeface="Times New Roman" panose="02020603050405020304" pitchFamily="18" charset="0"/>
                          <a:cs typeface="Times New Roman" panose="02020603050405020304" pitchFamily="18" charset="0"/>
                        </a:rPr>
                        <a:t> &amp; Jessop (1981) </a:t>
                      </a:r>
                      <a:r>
                        <a:rPr lang="en-US" sz="1200" baseline="300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Beach et al. (1987)</a:t>
                      </a:r>
                      <a:r>
                        <a:rPr lang="en-US" sz="1200" baseline="30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Reiter &amp; Jessop (1985)</a:t>
                      </a:r>
                      <a:r>
                        <a:rPr lang="en-US" sz="1200" baseline="30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Reiter &amp; Tovar (1982)</a:t>
                      </a:r>
                      <a:r>
                        <a:rPr lang="en-US" sz="1200" baseline="30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AGS Average</a:t>
                      </a:r>
                    </a:p>
                    <a:p>
                      <a:pPr marL="0" marR="0">
                        <a:lnSpc>
                          <a:spcPct val="115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n = 83</a:t>
                      </a:r>
                      <a:r>
                        <a:rPr lang="en-US" sz="1000" baseline="300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a:cs typeface="Times New Roman" panose="02020603050405020304" pitchFamily="18" charset="0"/>
                      </a:endParaRPr>
                    </a:p>
                  </a:txBody>
                  <a:tcPr marL="68580" marR="68580" marT="0" marB="0"/>
                </a:tc>
              </a:tr>
              <a:tr h="36766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Shale</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2.9</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1.5 ± 0.5</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1.4 ± 0.4</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 ± 0.4</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 ± 0.4</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r>
              <a:tr h="36766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Limestone</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3.1</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2.9 ± 0.9</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2.4 ± 0.9</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2.8 ± 0.4</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2.8 ± 0.3</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1.9</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r>
              <a:tr h="36766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Mudstone</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2.9</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2.0 ± 0.4</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2.0</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r>
              <a:tr h="36766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Dolostone</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5.0 ± 0.6</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3.1 ± 1.4</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4.7 ± 0.8</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4.7 ± 1.1</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2.3</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r>
              <a:tr h="367665">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Anhydrite</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t>
                      </a:r>
                      <a:endParaRPr lang="en-US" sz="140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5.4 ± 0.4</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2.4</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tc>
              </a:tr>
            </a:tbl>
          </a:graphicData>
        </a:graphic>
      </p:graphicFrame>
      <p:sp>
        <p:nvSpPr>
          <p:cNvPr id="5" name="Rectangle 4"/>
          <p:cNvSpPr/>
          <p:nvPr/>
        </p:nvSpPr>
        <p:spPr>
          <a:xfrm>
            <a:off x="533400" y="3903583"/>
            <a:ext cx="8153400" cy="1354217"/>
          </a:xfrm>
          <a:prstGeom prst="rect">
            <a:avLst/>
          </a:prstGeom>
        </p:spPr>
        <p:txBody>
          <a:bodyPr wrap="square">
            <a:spAutoFit/>
          </a:bodyPr>
          <a:lstStyle/>
          <a:p>
            <a:r>
              <a:rPr lang="en-US" sz="1600" dirty="0">
                <a:latin typeface="Times New Roman" pitchFamily="18" charset="0"/>
                <a:cs typeface="Times New Roman" pitchFamily="18" charset="0"/>
              </a:rPr>
              <a:t>* Indicates published compilations of thermal conductivities reported from </a:t>
            </a:r>
            <a:r>
              <a:rPr lang="en-US" sz="1600" dirty="0" err="1">
                <a:latin typeface="Times New Roman" pitchFamily="18" charset="0"/>
                <a:cs typeface="Times New Roman" pitchFamily="18" charset="0"/>
              </a:rPr>
              <a:t>Beardsmore</a:t>
            </a:r>
            <a:r>
              <a:rPr lang="en-US" sz="1600" dirty="0">
                <a:latin typeface="Times New Roman" pitchFamily="18" charset="0"/>
                <a:cs typeface="Times New Roman" pitchFamily="18" charset="0"/>
              </a:rPr>
              <a:t> and Cull (2001).</a:t>
            </a:r>
          </a:p>
          <a:p>
            <a:r>
              <a:rPr lang="en-US" sz="1600" dirty="0">
                <a:latin typeface="Times New Roman" pitchFamily="18" charset="0"/>
                <a:cs typeface="Times New Roman" pitchFamily="18" charset="0"/>
              </a:rPr>
              <a:t>+ Indicates published thermal conductivity reported from Reiter and Tovar (1982) averaged from Clark (1966) and Reiter (1969). </a:t>
            </a:r>
          </a:p>
          <a:p>
            <a:r>
              <a:rPr lang="en-US" sz="1600" dirty="0">
                <a:latin typeface="Times New Roman" pitchFamily="18" charset="0"/>
                <a:cs typeface="Times New Roman" pitchFamily="18" charset="0"/>
              </a:rPr>
              <a:t># Indicates AGS average based on harmonic mean. </a:t>
            </a:r>
          </a:p>
        </p:txBody>
      </p:sp>
      <p:sp>
        <p:nvSpPr>
          <p:cNvPr id="6" name="Title 1"/>
          <p:cNvSpPr>
            <a:spLocks noGrp="1"/>
          </p:cNvSpPr>
          <p:nvPr>
            <p:ph type="title"/>
          </p:nvPr>
        </p:nvSpPr>
        <p:spPr>
          <a:xfrm>
            <a:off x="457200" y="0"/>
            <a:ext cx="8229600" cy="1143000"/>
          </a:xfrm>
        </p:spPr>
        <p:txBody>
          <a:bodyPr/>
          <a:lstStyle/>
          <a:p>
            <a:r>
              <a:rPr lang="en-US" dirty="0" smtClean="0"/>
              <a:t>Comparing </a:t>
            </a:r>
            <a:r>
              <a:rPr lang="en-US" dirty="0" smtClean="0">
                <a:sym typeface="Symbol"/>
              </a:rPr>
              <a:t></a:t>
            </a:r>
            <a:r>
              <a:rPr lang="en-US" dirty="0" smtClean="0"/>
              <a:t> Values</a:t>
            </a:r>
            <a:endParaRPr lang="en-US" dirty="0"/>
          </a:p>
        </p:txBody>
      </p:sp>
    </p:spTree>
    <p:extLst>
      <p:ext uri="{BB962C8B-B14F-4D97-AF65-F5344CB8AC3E}">
        <p14:creationId xmlns:p14="http://schemas.microsoft.com/office/powerpoint/2010/main" val="1899187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Thermal Gradient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838200"/>
                <a:ext cx="8229600" cy="4525963"/>
              </a:xfrm>
            </p:spPr>
            <p:txBody>
              <a:bodyPr>
                <a:normAutofit fontScale="85000" lnSpcReduction="20000"/>
              </a:bodyPr>
              <a:lstStyle/>
              <a:p>
                <a:r>
                  <a:rPr lang="en-US" dirty="0" smtClean="0"/>
                  <a:t>Temperature vector distributed in three dimensions of x, y, z. </a:t>
                </a:r>
              </a:p>
              <a:p>
                <a:r>
                  <a:rPr lang="en-US" dirty="0" smtClean="0"/>
                  <a:t>3D data is not easily available </a:t>
                </a:r>
              </a:p>
              <a:p>
                <a:pPr lvl="1"/>
                <a:r>
                  <a:rPr lang="en-US" dirty="0" smtClean="0"/>
                  <a:t>assume max thermal gradient is vertical (z) in upper crust</a:t>
                </a:r>
              </a:p>
              <a:p>
                <a:pPr lvl="1"/>
                <a:r>
                  <a:rPr lang="en-US" dirty="0" smtClean="0"/>
                  <a:t>Forms constant temperature boundary horizontally</a:t>
                </a:r>
              </a:p>
              <a:p>
                <a:pPr lvl="1"/>
                <a:r>
                  <a:rPr lang="en-US" dirty="0" smtClean="0"/>
                  <a:t>Thermal gradient then reduces to 1D </a:t>
                </a:r>
              </a:p>
              <a:p>
                <a:pPr marL="457200" lvl="1" indent="0">
                  <a:buNone/>
                </a:pPr>
                <a14:m>
                  <m:oMathPara xmlns:m="http://schemas.openxmlformats.org/officeDocument/2006/math">
                    <m:oMathParaPr>
                      <m:jc m:val="centerGroup"/>
                    </m:oMathParaPr>
                    <m:oMath xmlns:m="http://schemas.openxmlformats.org/officeDocument/2006/math">
                      <m:r>
                        <a:rPr lang="en-US" b="1">
                          <a:latin typeface="Cambria Math"/>
                        </a:rPr>
                        <m:t>∆</m:t>
                      </m:r>
                      <m:r>
                        <a:rPr lang="en-US" b="1" i="1">
                          <a:latin typeface="Cambria Math"/>
                        </a:rPr>
                        <m:t>𝐓</m:t>
                      </m:r>
                      <m:r>
                        <a:rPr lang="en-US" b="1" i="1">
                          <a:latin typeface="Cambria Math"/>
                        </a:rPr>
                        <m:t>=</m:t>
                      </m:r>
                      <m:f>
                        <m:fPr>
                          <m:ctrlPr>
                            <a:rPr lang="en-US" i="1">
                              <a:latin typeface="Cambria Math"/>
                            </a:rPr>
                          </m:ctrlPr>
                        </m:fPr>
                        <m:num>
                          <m:r>
                            <a:rPr lang="en-US" b="1" i="1">
                              <a:latin typeface="Cambria Math"/>
                            </a:rPr>
                            <m:t>𝝏</m:t>
                          </m:r>
                          <m:r>
                            <a:rPr lang="en-US" b="1" i="1">
                              <a:latin typeface="Cambria Math"/>
                            </a:rPr>
                            <m:t>𝑻</m:t>
                          </m:r>
                        </m:num>
                        <m:den>
                          <m:r>
                            <a:rPr lang="en-US" b="1" i="1">
                              <a:latin typeface="Cambria Math"/>
                            </a:rPr>
                            <m:t>𝝏</m:t>
                          </m:r>
                          <m:r>
                            <a:rPr lang="en-US" b="1" i="1">
                              <a:latin typeface="Cambria Math"/>
                            </a:rPr>
                            <m:t>𝒛</m:t>
                          </m:r>
                        </m:den>
                      </m:f>
                      <m:r>
                        <a:rPr lang="en-US" b="1" i="1">
                          <a:latin typeface="Cambria Math"/>
                        </a:rPr>
                        <m:t>𝐤</m:t>
                      </m:r>
                      <m:r>
                        <a:rPr lang="en-US" b="1" i="1">
                          <a:latin typeface="Cambria Math"/>
                        </a:rPr>
                        <m:t> </m:t>
                      </m:r>
                    </m:oMath>
                  </m:oMathPara>
                </a14:m>
                <a:endParaRPr lang="en-US" dirty="0" smtClean="0"/>
              </a:p>
              <a:p>
                <a:pPr marL="457200" lvl="1" indent="0">
                  <a:buNone/>
                </a:pPr>
                <a14:m>
                  <m:oMath xmlns:m="http://schemas.openxmlformats.org/officeDocument/2006/math">
                    <m:r>
                      <a:rPr lang="en-US" b="1">
                        <a:latin typeface="Cambria Math"/>
                      </a:rPr>
                      <m:t>∆</m:t>
                    </m:r>
                  </m:oMath>
                </a14:m>
                <a:r>
                  <a:rPr lang="en-US" b="1" dirty="0"/>
                  <a:t>T</a:t>
                </a:r>
                <a:r>
                  <a:rPr lang="en-US" dirty="0"/>
                  <a:t> is the temperature distribution </a:t>
                </a:r>
                <a:r>
                  <a:rPr lang="en-US" dirty="0" smtClean="0"/>
                  <a:t>function </a:t>
                </a:r>
              </a:p>
              <a:p>
                <a:pPr marL="457200" lvl="1" indent="0">
                  <a:buNone/>
                </a:pPr>
                <a:r>
                  <a:rPr lang="en-US" dirty="0" smtClean="0"/>
                  <a:t>gradient </a:t>
                </a:r>
                <a:r>
                  <a:rPr lang="en-US" b="1" dirty="0"/>
                  <a:t>(</a:t>
                </a:r>
                <a14:m>
                  <m:oMath xmlns:m="http://schemas.openxmlformats.org/officeDocument/2006/math">
                    <m:f>
                      <m:fPr>
                        <m:ctrlPr>
                          <a:rPr lang="en-US" b="1" i="1">
                            <a:latin typeface="Cambria Math"/>
                          </a:rPr>
                        </m:ctrlPr>
                      </m:fPr>
                      <m:num>
                        <m:r>
                          <a:rPr lang="en-US" b="1" i="1">
                            <a:latin typeface="Cambria Math"/>
                          </a:rPr>
                          <m:t>𝝏</m:t>
                        </m:r>
                        <m:r>
                          <a:rPr lang="en-US" b="1" i="1">
                            <a:latin typeface="Cambria Math"/>
                          </a:rPr>
                          <m:t>𝑻</m:t>
                        </m:r>
                      </m:num>
                      <m:den>
                        <m:r>
                          <a:rPr lang="en-US" b="1" i="1">
                            <a:latin typeface="Cambria Math"/>
                          </a:rPr>
                          <m:t>𝝏</m:t>
                        </m:r>
                        <m:r>
                          <a:rPr lang="en-US" b="1" i="1">
                            <a:latin typeface="Cambria Math"/>
                          </a:rPr>
                          <m:t>𝒛</m:t>
                        </m:r>
                      </m:den>
                    </m:f>
                  </m:oMath>
                </a14:m>
                <a:r>
                  <a:rPr lang="en-US" b="1" dirty="0"/>
                  <a:t>)</a:t>
                </a:r>
                <a:r>
                  <a:rPr lang="en-US" dirty="0"/>
                  <a:t> is the derivative of temperature with respect to </a:t>
                </a:r>
                <a:r>
                  <a:rPr lang="en-US" dirty="0" smtClean="0"/>
                  <a:t>depth</a:t>
                </a:r>
              </a:p>
              <a:p>
                <a:pPr marL="457200" lvl="1" indent="0">
                  <a:buNone/>
                </a:pPr>
                <a:r>
                  <a:rPr lang="en-US" b="1" dirty="0" smtClean="0"/>
                  <a:t>k</a:t>
                </a:r>
                <a:r>
                  <a:rPr lang="en-US" dirty="0" smtClean="0"/>
                  <a:t> </a:t>
                </a:r>
                <a:r>
                  <a:rPr lang="en-US" dirty="0"/>
                  <a:t>is the vector along the vertical axis (</a:t>
                </a:r>
                <a:r>
                  <a:rPr lang="en-US" i="1" dirty="0"/>
                  <a:t>z</a:t>
                </a:r>
                <a:r>
                  <a:rPr lang="en-US" dirty="0"/>
                  <a:t> axis).</a:t>
                </a:r>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838200"/>
                <a:ext cx="8229600" cy="4525963"/>
              </a:xfrm>
              <a:blipFill rotWithShape="1">
                <a:blip r:embed="rId3" cstate="print"/>
                <a:stretch>
                  <a:fillRect l="-1259" t="-2965" b="-2830"/>
                </a:stretch>
              </a:blipFill>
            </p:spPr>
            <p:txBody>
              <a:bodyPr/>
              <a:lstStyle/>
              <a:p>
                <a:r>
                  <a:rPr lang="en-US">
                    <a:noFill/>
                  </a:rPr>
                  <a:t> </a:t>
                </a:r>
              </a:p>
            </p:txBody>
          </p:sp>
        </mc:Fallback>
      </mc:AlternateContent>
    </p:spTree>
    <p:extLst>
      <p:ext uri="{BB962C8B-B14F-4D97-AF65-F5344CB8AC3E}">
        <p14:creationId xmlns:p14="http://schemas.microsoft.com/office/powerpoint/2010/main" val="3445049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Corrected Borehole Temperatures for Thermal Gradient Calculations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2437"/>
                <a:ext cx="8229600" cy="4525963"/>
              </a:xfrm>
            </p:spPr>
            <p:txBody>
              <a:bodyPr/>
              <a:lstStyle/>
              <a:p>
                <a:r>
                  <a:rPr lang="en-US" dirty="0" smtClean="0"/>
                  <a:t>Harrison Correction Equation (in meters)</a:t>
                </a:r>
              </a:p>
              <a:p>
                <a:pPr marL="0" indent="0" algn="ctr">
                  <a:buNone/>
                </a:pPr>
                <a:r>
                  <a:rPr lang="en-US" sz="2400" dirty="0" err="1" smtClean="0"/>
                  <a:t>T</a:t>
                </a:r>
                <a:r>
                  <a:rPr lang="en-US" sz="2400" baseline="-25000" dirty="0" err="1" smtClean="0"/>
                  <a:t>c</a:t>
                </a:r>
                <a:r>
                  <a:rPr lang="en-US" sz="2400" dirty="0" smtClean="0"/>
                  <a:t> </a:t>
                </a:r>
                <a:r>
                  <a:rPr lang="en-US" sz="2400" dirty="0"/>
                  <a:t>= -2.3449</a:t>
                </a:r>
                <a14:m>
                  <m:oMath xmlns:m="http://schemas.openxmlformats.org/officeDocument/2006/math">
                    <m:sSup>
                      <m:sSupPr>
                        <m:ctrlPr>
                          <a:rPr lang="en-US" sz="2400" i="1">
                            <a:latin typeface="Cambria Math"/>
                          </a:rPr>
                        </m:ctrlPr>
                      </m:sSupPr>
                      <m:e>
                        <m:r>
                          <a:rPr lang="en-US" sz="2400" b="1" i="1">
                            <a:latin typeface="Cambria Math"/>
                          </a:rPr>
                          <m:t>𝒆</m:t>
                        </m:r>
                      </m:e>
                      <m:sup>
                        <m:r>
                          <a:rPr lang="en-US" sz="2400" b="1" i="1">
                            <a:latin typeface="Cambria Math"/>
                          </a:rPr>
                          <m:t>−</m:t>
                        </m:r>
                        <m:r>
                          <a:rPr lang="en-US" sz="2400" b="1" i="1">
                            <a:latin typeface="Cambria Math"/>
                          </a:rPr>
                          <m:t>𝟎𝟎𝟔</m:t>
                        </m:r>
                      </m:sup>
                    </m:sSup>
                  </m:oMath>
                </a14:m>
                <a:r>
                  <a:rPr lang="en-US" sz="2400" dirty="0"/>
                  <a:t>x</a:t>
                </a:r>
                <a:r>
                  <a:rPr lang="en-US" sz="2400" baseline="30000" dirty="0"/>
                  <a:t>2</a:t>
                </a:r>
                <a:r>
                  <a:rPr lang="en-US" sz="2400" dirty="0"/>
                  <a:t> + 0.01826842109x – 16.51213476</a:t>
                </a:r>
                <a:endParaRPr lang="en-US" sz="2400" dirty="0" smtClean="0"/>
              </a:p>
              <a:p>
                <a:pPr marL="0" indent="0">
                  <a:buNone/>
                </a:pPr>
                <a:r>
                  <a:rPr lang="en-US" sz="2400" dirty="0" smtClean="0"/>
                  <a:t>	</a:t>
                </a:r>
                <a:r>
                  <a:rPr lang="en-US" sz="2400" dirty="0" err="1" smtClean="0"/>
                  <a:t>T</a:t>
                </a:r>
                <a:r>
                  <a:rPr lang="en-US" sz="2400" baseline="-25000" dirty="0" err="1" smtClean="0"/>
                  <a:t>c</a:t>
                </a:r>
                <a:r>
                  <a:rPr lang="en-US" sz="2400" dirty="0" smtClean="0"/>
                  <a:t> = corrected temperature, subtracted or added to 	original BHT values</a:t>
                </a:r>
              </a:p>
              <a:p>
                <a:pPr marL="0" indent="0">
                  <a:buNone/>
                </a:pPr>
                <a:r>
                  <a:rPr lang="en-US" sz="2400" dirty="0" smtClean="0"/>
                  <a:t>	x = depth (meters)</a:t>
                </a:r>
              </a:p>
              <a:p>
                <a:r>
                  <a:rPr lang="en-US" sz="2800" dirty="0" smtClean="0"/>
                  <a:t>Geothermal Gradients for SW AR determined by</a:t>
                </a:r>
              </a:p>
              <a:p>
                <a:pPr lvl="1"/>
                <a:r>
                  <a:rPr lang="en-US" sz="2000" dirty="0" smtClean="0"/>
                  <a:t>For single runs: subtract average surface temperature (AR Gulf Coastal Plain) of 17.2</a:t>
                </a:r>
                <a:r>
                  <a:rPr lang="en-US" sz="2000" dirty="0" smtClean="0">
                    <a:latin typeface="Times New Roman"/>
                    <a:cs typeface="Times New Roman"/>
                  </a:rPr>
                  <a:t>˚</a:t>
                </a:r>
                <a:r>
                  <a:rPr lang="en-US" sz="2000" dirty="0" smtClean="0"/>
                  <a:t>C (63.1</a:t>
                </a:r>
                <a:r>
                  <a:rPr lang="en-US" sz="2000" dirty="0" smtClean="0">
                    <a:latin typeface="Times New Roman"/>
                    <a:cs typeface="Times New Roman"/>
                  </a:rPr>
                  <a:t>˚</a:t>
                </a:r>
                <a:r>
                  <a:rPr lang="en-US" sz="2000" dirty="0" smtClean="0"/>
                  <a:t>F) from </a:t>
                </a:r>
                <a:r>
                  <a:rPr lang="en-US" sz="2000" dirty="0" err="1" smtClean="0"/>
                  <a:t>T</a:t>
                </a:r>
                <a:r>
                  <a:rPr lang="en-US" sz="2000" baseline="-25000" dirty="0" err="1" smtClean="0"/>
                  <a:t>c</a:t>
                </a:r>
                <a:r>
                  <a:rPr lang="en-US" sz="2000" dirty="0" smtClean="0"/>
                  <a:t>. </a:t>
                </a:r>
              </a:p>
              <a:p>
                <a:pPr lvl="1"/>
                <a:r>
                  <a:rPr lang="en-US" sz="2000" dirty="0" smtClean="0"/>
                  <a:t>For multiple runs: Difference in consecutive </a:t>
                </a:r>
                <a14:m>
                  <m:oMath xmlns:m="http://schemas.openxmlformats.org/officeDocument/2006/math">
                    <m:f>
                      <m:fPr>
                        <m:ctrlPr>
                          <a:rPr lang="en-US" sz="2000" i="1" smtClean="0">
                            <a:latin typeface="Cambria Math"/>
                          </a:rPr>
                        </m:ctrlPr>
                      </m:fPr>
                      <m:num>
                        <m:r>
                          <a:rPr lang="en-US" sz="2000" i="1" smtClean="0">
                            <a:latin typeface="Cambria Math"/>
                            <a:ea typeface="Cambria Math"/>
                          </a:rPr>
                          <m:t>∆</m:t>
                        </m:r>
                        <m:r>
                          <m:rPr>
                            <m:sty m:val="p"/>
                          </m:rPr>
                          <a:rPr lang="en-US" sz="2000" b="0" i="0" smtClean="0">
                            <a:latin typeface="Cambria Math"/>
                            <a:ea typeface="Cambria Math"/>
                          </a:rPr>
                          <m:t>T</m:t>
                        </m:r>
                      </m:num>
                      <m:den>
                        <m:r>
                          <a:rPr lang="en-US" sz="2000" i="1" smtClean="0">
                            <a:latin typeface="Cambria Math"/>
                            <a:ea typeface="Cambria Math"/>
                          </a:rPr>
                          <m:t>∆</m:t>
                        </m:r>
                        <m:r>
                          <a:rPr lang="en-US" sz="2000" b="0" i="1" smtClean="0">
                            <a:latin typeface="Cambria Math"/>
                            <a:ea typeface="Cambria Math"/>
                          </a:rPr>
                          <m:t>𝑧</m:t>
                        </m:r>
                      </m:den>
                    </m:f>
                  </m:oMath>
                </a14:m>
                <a:r>
                  <a:rPr lang="en-US" sz="2000" dirty="0" smtClean="0"/>
                  <a:t> were averaged for overall geothermal gradient of well. </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2437"/>
                <a:ext cx="8229600" cy="4525963"/>
              </a:xfrm>
              <a:blipFill rotWithShape="1">
                <a:blip r:embed="rId3"/>
                <a:stretch>
                  <a:fillRect l="-1630" t="-1887" r="-667"/>
                </a:stretch>
              </a:blipFill>
            </p:spPr>
            <p:txBody>
              <a:bodyPr/>
              <a:lstStyle/>
              <a:p>
                <a:r>
                  <a:rPr lang="en-US">
                    <a:noFill/>
                  </a:rPr>
                  <a:t> </a:t>
                </a:r>
              </a:p>
            </p:txBody>
          </p:sp>
        </mc:Fallback>
      </mc:AlternateContent>
    </p:spTree>
    <p:extLst>
      <p:ext uri="{BB962C8B-B14F-4D97-AF65-F5344CB8AC3E}">
        <p14:creationId xmlns:p14="http://schemas.microsoft.com/office/powerpoint/2010/main" val="12812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dirty="0" smtClean="0">
                <a:latin typeface="Times New Roman" pitchFamily="18" charset="0"/>
                <a:cs typeface="Times New Roman" pitchFamily="18" charset="0"/>
              </a:rPr>
              <a:t>Geothermal Project</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066800"/>
            <a:ext cx="8686800" cy="5638800"/>
          </a:xfrm>
        </p:spPr>
        <p:txBody>
          <a:bodyPr/>
          <a:lstStyle/>
          <a:p>
            <a:r>
              <a:rPr lang="en-US" dirty="0" smtClean="0">
                <a:latin typeface="Times New Roman" pitchFamily="18" charset="0"/>
                <a:cs typeface="Times New Roman" pitchFamily="18" charset="0"/>
              </a:rPr>
              <a:t>State Geothermal Data Project</a:t>
            </a:r>
          </a:p>
          <a:p>
            <a:r>
              <a:rPr lang="en-US" dirty="0" smtClean="0">
                <a:latin typeface="Times New Roman" pitchFamily="18" charset="0"/>
                <a:cs typeface="Times New Roman" pitchFamily="18" charset="0"/>
              </a:rPr>
              <a:t>AGS contributed geothermal-relevant data from Smackover Formation.</a:t>
            </a:r>
          </a:p>
          <a:p>
            <a:pPr lvl="1"/>
            <a:r>
              <a:rPr lang="en-US" dirty="0" smtClean="0">
                <a:latin typeface="Times New Roman" pitchFamily="18" charset="0"/>
                <a:cs typeface="Times New Roman" pitchFamily="18" charset="0"/>
              </a:rPr>
              <a:t>Borehole Temps, driller logs, documents, and thermal conductance measurements.</a:t>
            </a:r>
          </a:p>
          <a:p>
            <a:pPr lvl="1"/>
            <a:r>
              <a:rPr lang="en-US" dirty="0" smtClean="0">
                <a:latin typeface="Times New Roman" pitchFamily="18" charset="0"/>
                <a:cs typeface="Times New Roman" pitchFamily="18" charset="0"/>
                <a:hlinkClick r:id="rId3"/>
              </a:rPr>
              <a:t>http</a:t>
            </a:r>
            <a:r>
              <a:rPr lang="en-US" dirty="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hlinkClick r:id="rId3"/>
              </a:rPr>
              <a:t>services.usgin.org/track/report/AR</a:t>
            </a:r>
            <a:endParaRPr lang="en-US" dirty="0" smtClean="0">
              <a:latin typeface="Times New Roman" pitchFamily="18" charset="0"/>
              <a:cs typeface="Times New Roman" pitchFamily="18" charset="0"/>
            </a:endParaRPr>
          </a:p>
          <a:p>
            <a:pPr lvl="1"/>
            <a:endParaRPr lang="en-US" dirty="0" smtClean="0">
              <a:latin typeface="Times New Roman" pitchFamily="18" charset="0"/>
              <a:cs typeface="Times New Roman" pitchFamily="18" charset="0"/>
            </a:endParaRPr>
          </a:p>
          <a:p>
            <a:pPr marL="457200" lvl="1" indent="0">
              <a:buNone/>
            </a:pPr>
            <a:endParaRPr lang="en-US" dirty="0" smtClean="0">
              <a:latin typeface="Times New Roman" pitchFamily="18" charset="0"/>
              <a:cs typeface="Times New Roman" pitchFamily="18" charset="0"/>
            </a:endParaRPr>
          </a:p>
          <a:p>
            <a:pPr lvl="1"/>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59950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478718083"/>
              </p:ext>
            </p:extLst>
          </p:nvPr>
        </p:nvGraphicFramePr>
        <p:xfrm>
          <a:off x="228600" y="1304091"/>
          <a:ext cx="8686800" cy="5172909"/>
        </p:xfrm>
        <a:graphic>
          <a:graphicData uri="http://schemas.openxmlformats.org/drawingml/2006/table">
            <a:tbl>
              <a:tblPr>
                <a:tableStyleId>{5C22544A-7EE6-4342-B048-85BDC9FD1C3A}</a:tableStyleId>
              </a:tblPr>
              <a:tblGrid>
                <a:gridCol w="762000"/>
                <a:gridCol w="959043"/>
                <a:gridCol w="861571"/>
                <a:gridCol w="998786"/>
                <a:gridCol w="914400"/>
                <a:gridCol w="1295400"/>
                <a:gridCol w="1371600"/>
                <a:gridCol w="1524000"/>
              </a:tblGrid>
              <a:tr h="685800">
                <a:tc>
                  <a:txBody>
                    <a:bodyPr/>
                    <a:lstStyle/>
                    <a:p>
                      <a:pPr algn="ctr" fontAlgn="t"/>
                      <a:r>
                        <a:rPr lang="en-US" sz="1600" b="1" u="none" strike="noStrike" dirty="0">
                          <a:effectLst/>
                        </a:rPr>
                        <a:t>Permit #</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Total Depth (m)</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err="1">
                          <a:effectLst/>
                        </a:rPr>
                        <a:t>MaxTemp</a:t>
                      </a:r>
                      <a:r>
                        <a:rPr lang="en-US" sz="1600" b="1" u="none" strike="noStrike" dirty="0">
                          <a:effectLst/>
                        </a:rPr>
                        <a:t> (°C) from well log</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Harrison Correction </a:t>
                      </a:r>
                      <a:r>
                        <a:rPr lang="en-US" sz="1600" b="1" u="none" strike="noStrike" baseline="0" dirty="0" smtClean="0">
                          <a:effectLst/>
                        </a:rPr>
                        <a:t> </a:t>
                      </a:r>
                      <a:r>
                        <a:rPr lang="en-US" sz="1600" b="1" u="none" strike="noStrike" dirty="0" smtClean="0">
                          <a:effectLst/>
                        </a:rPr>
                        <a:t>(</a:t>
                      </a:r>
                      <a:r>
                        <a:rPr lang="en-US" sz="1600" b="1" u="none" strike="noStrike" dirty="0" err="1">
                          <a:effectLst/>
                        </a:rPr>
                        <a:t>T</a:t>
                      </a:r>
                      <a:r>
                        <a:rPr lang="en-US" sz="1600" b="1" u="none" strike="noStrike" baseline="-25000" dirty="0" err="1">
                          <a:effectLst/>
                        </a:rPr>
                        <a:t>c</a:t>
                      </a:r>
                      <a:r>
                        <a:rPr lang="en-US" sz="1600" b="1" u="none" strike="noStrike" dirty="0">
                          <a:effectLst/>
                        </a:rPr>
                        <a:t>)</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smtClean="0">
                          <a:effectLst/>
                        </a:rPr>
                        <a:t>Corrected Temp </a:t>
                      </a:r>
                      <a:r>
                        <a:rPr lang="en-US" sz="1600" b="1" u="none" strike="noStrike" dirty="0">
                          <a:effectLst/>
                        </a:rPr>
                        <a:t>°C</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Geothermal Gradient °C/100m</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Geothermal </a:t>
                      </a:r>
                      <a:r>
                        <a:rPr lang="en-US" sz="1600" b="1" u="none" strike="noStrike" dirty="0" smtClean="0">
                          <a:effectLst/>
                        </a:rPr>
                        <a:t>Gradient, K/m </a:t>
                      </a:r>
                      <a:r>
                        <a:rPr lang="en-US" sz="900" b="0" u="none" strike="noStrike" dirty="0" smtClean="0">
                          <a:effectLst/>
                        </a:rPr>
                        <a:t>(converted</a:t>
                      </a:r>
                      <a:r>
                        <a:rPr lang="en-US" sz="900" b="0" u="none" strike="noStrike" baseline="0" dirty="0" smtClean="0">
                          <a:effectLst/>
                        </a:rPr>
                        <a:t> for </a:t>
                      </a:r>
                      <a:r>
                        <a:rPr lang="en-US" sz="900" b="0" u="none" strike="noStrike" dirty="0" smtClean="0">
                          <a:effectLst/>
                        </a:rPr>
                        <a:t>heat flow)</a:t>
                      </a:r>
                      <a:endParaRPr lang="en-US" sz="900" b="0"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Heat Flow </a:t>
                      </a:r>
                      <a:r>
                        <a:rPr lang="en-US" sz="1600" b="1" u="none" strike="noStrike" dirty="0" err="1" smtClean="0">
                          <a:effectLst/>
                        </a:rPr>
                        <a:t>mW</a:t>
                      </a:r>
                      <a:r>
                        <a:rPr lang="en-US" sz="1600" b="1" u="none" strike="noStrike" dirty="0" smtClean="0">
                          <a:effectLst/>
                        </a:rPr>
                        <a:t>/m</a:t>
                      </a:r>
                      <a:r>
                        <a:rPr lang="en-US" sz="1600" b="1" u="none" strike="noStrike" baseline="30000" dirty="0" smtClean="0">
                          <a:effectLst/>
                        </a:rPr>
                        <a:t>2</a:t>
                      </a:r>
                    </a:p>
                    <a:p>
                      <a:pPr algn="ctr" fontAlgn="t"/>
                      <a:r>
                        <a:rPr lang="en-US" sz="900" b="1" u="none" strike="noStrike" baseline="30000" dirty="0" smtClean="0">
                          <a:effectLst/>
                        </a:rPr>
                        <a:t> </a:t>
                      </a:r>
                      <a:r>
                        <a:rPr lang="en-US" sz="900" b="0" u="none" strike="noStrike" dirty="0">
                          <a:effectLst/>
                        </a:rPr>
                        <a:t>(refer to heat flow section below)</a:t>
                      </a:r>
                      <a:endParaRPr lang="en-US" sz="900" b="0" i="0" u="none" strike="noStrike" dirty="0">
                        <a:solidFill>
                          <a:srgbClr val="000000"/>
                        </a:solidFill>
                        <a:effectLst/>
                        <a:latin typeface="Times New Roman"/>
                      </a:endParaRPr>
                    </a:p>
                  </a:txBody>
                  <a:tcPr marL="8167" marR="8167" marT="8167" marB="0"/>
                </a:tc>
              </a:tr>
              <a:tr h="231144">
                <a:tc>
                  <a:txBody>
                    <a:bodyPr/>
                    <a:lstStyle/>
                    <a:p>
                      <a:pPr algn="r" fontAlgn="b"/>
                      <a:r>
                        <a:rPr lang="en-US" sz="1200" u="none" strike="noStrike" dirty="0">
                          <a:effectLst/>
                        </a:rPr>
                        <a:t>21661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3343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107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18.35</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125.35</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3.24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0.0324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58.09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26150</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2632</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80</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15.33</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95.33</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2.97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0.0298</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73.35</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25774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2972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100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17.07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117.07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77.62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27575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1699</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64.4</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7.75</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72.20</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3.24</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0.0325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56.09</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28603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2889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90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16.69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106.69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3.10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0.0310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58.99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18345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1981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68.89</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10.47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79.36</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3.14</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0.0315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53.32</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28258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1983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73.89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10.49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84.38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0.0340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61.66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24087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1755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60</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8.33</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68.33</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2.91</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0.0292</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40.03</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24227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977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79.44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-0.90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78.54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6.28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0.0630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136.8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26677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1758</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66.67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8.35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75.02</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3.29</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0.0330</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51.12</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28301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1934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71.11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10.04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81.16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72.36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30929</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3414</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105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18.52</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123.52</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3.11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0.0312</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71.17</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21807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3303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110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18.25</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128.25</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83.33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28591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2591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85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15.08</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100.08</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3.20</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0.0321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82.43</a:t>
                      </a:r>
                      <a:endParaRPr lang="en-US" sz="1200" b="0" i="0" u="none" strike="noStrike" dirty="0">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29667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2609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87.78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15.19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102.96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3.29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52.17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29766</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2731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87.78</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15.89</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103.67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3.17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0.0317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59.04</a:t>
                      </a:r>
                      <a:endParaRPr lang="en-US" sz="1200" b="0" i="0" u="none" strike="noStrike" dirty="0">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26489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2438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77.78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14.09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91.87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3.06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0.0307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58.12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42150">
                <a:tc>
                  <a:txBody>
                    <a:bodyPr/>
                    <a:lstStyle/>
                    <a:p>
                      <a:pPr algn="r" fontAlgn="b"/>
                      <a:r>
                        <a:rPr lang="en-US" sz="1200" u="none" strike="noStrike" dirty="0">
                          <a:effectLst/>
                        </a:rPr>
                        <a:t>26424</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1372</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60.56</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rPr>
                        <a:t>4.13</a:t>
                      </a:r>
                      <a:endParaRPr lang="en-US" sz="1200" b="0" i="0" u="none" strike="noStrike">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64.69</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3.46</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0.0348</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85.80</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r>
              <a:tr h="231144">
                <a:tc gridSpan="5">
                  <a:txBody>
                    <a:bodyPr/>
                    <a:lstStyle/>
                    <a:p>
                      <a:pPr algn="ctr" fontAlgn="b"/>
                      <a:r>
                        <a:rPr lang="en-US" sz="1200" b="1" u="none" strike="noStrike" dirty="0">
                          <a:effectLst/>
                        </a:rPr>
                        <a:t>Harmonic mean </a:t>
                      </a:r>
                      <a:endParaRPr lang="en-US" sz="1200" b="1" i="0" u="none" strike="noStrike" dirty="0">
                        <a:solidFill>
                          <a:srgbClr val="000000"/>
                        </a:solidFill>
                        <a:effectLst/>
                        <a:latin typeface="Times New Roman"/>
                      </a:endParaRPr>
                    </a:p>
                  </a:txBody>
                  <a:tcPr marL="8167" marR="8167" marT="8167" marB="0" anchor="b">
                    <a:lnT w="12700" cap="flat" cmpd="sng" algn="ctr">
                      <a:solidFill>
                        <a:schemeClr val="tx1"/>
                      </a:solidFill>
                      <a:prstDash val="solid"/>
                      <a:round/>
                      <a:headEnd type="none" w="med" len="med"/>
                      <a:tailEnd type="none" w="med" len="med"/>
                    </a:lnT>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200" b="1" u="none" strike="noStrike" dirty="0">
                          <a:effectLst/>
                        </a:rPr>
                        <a:t>3.29</a:t>
                      </a:r>
                      <a:endParaRPr lang="en-US" sz="1200" b="1" i="0" u="none" strike="noStrike" dirty="0">
                        <a:solidFill>
                          <a:srgbClr val="000000"/>
                        </a:solidFill>
                        <a:effectLst/>
                        <a:latin typeface="Times New Roman"/>
                      </a:endParaRPr>
                    </a:p>
                  </a:txBody>
                  <a:tcPr marL="8167" marR="8167" marT="8167" marB="0" anchor="b">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r" fontAlgn="b"/>
                      <a:r>
                        <a:rPr lang="en-US" sz="1200" b="1" u="none" strike="noStrike" dirty="0">
                          <a:effectLst/>
                        </a:rPr>
                        <a:t>0.0330</a:t>
                      </a:r>
                      <a:endParaRPr lang="en-US" sz="1200" b="1" i="0" u="none" strike="noStrike" dirty="0">
                        <a:solidFill>
                          <a:srgbClr val="000000"/>
                        </a:solidFill>
                        <a:effectLst/>
                        <a:latin typeface="Times New Roman"/>
                      </a:endParaRPr>
                    </a:p>
                  </a:txBody>
                  <a:tcPr marL="8167" marR="8167" marT="8167" marB="0" anchor="b">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r" fontAlgn="b"/>
                      <a:r>
                        <a:rPr lang="en-US" sz="1200" b="1" u="none" strike="noStrike" dirty="0" smtClean="0">
                          <a:effectLst/>
                        </a:rPr>
                        <a:t>63.80</a:t>
                      </a:r>
                      <a:endParaRPr lang="en-US" sz="1200" b="1" i="0" u="none" strike="noStrike" dirty="0">
                        <a:solidFill>
                          <a:srgbClr val="000000"/>
                        </a:solidFill>
                        <a:effectLst/>
                        <a:latin typeface="Times New Roman"/>
                      </a:endParaRPr>
                    </a:p>
                  </a:txBody>
                  <a:tcPr marL="8167" marR="8167" marT="8167" marB="0" anchor="b">
                    <a:lnT w="12700" cap="flat" cmpd="sng" algn="ctr">
                      <a:solidFill>
                        <a:schemeClr val="tx1"/>
                      </a:solidFill>
                      <a:prstDash val="solid"/>
                      <a:round/>
                      <a:headEnd type="none" w="med" len="med"/>
                      <a:tailEnd type="none" w="med" len="med"/>
                    </a:lnT>
                    <a:solidFill>
                      <a:schemeClr val="bg1">
                        <a:lumMod val="75000"/>
                      </a:schemeClr>
                    </a:solidFill>
                  </a:tcPr>
                </a:tc>
              </a:tr>
            </a:tbl>
          </a:graphicData>
        </a:graphic>
      </p:graphicFrame>
      <p:sp>
        <p:nvSpPr>
          <p:cNvPr id="7" name="Title 1"/>
          <p:cNvSpPr>
            <a:spLocks noGrp="1"/>
          </p:cNvSpPr>
          <p:nvPr>
            <p:ph type="title"/>
          </p:nvPr>
        </p:nvSpPr>
        <p:spPr>
          <a:xfrm>
            <a:off x="457200" y="0"/>
            <a:ext cx="8229600" cy="1143000"/>
          </a:xfrm>
        </p:spPr>
        <p:txBody>
          <a:bodyPr>
            <a:normAutofit fontScale="90000"/>
          </a:bodyPr>
          <a:lstStyle/>
          <a:p>
            <a:r>
              <a:rPr lang="en-US" dirty="0" smtClean="0"/>
              <a:t>Corrected Temperatures and Geothermal Gradients</a:t>
            </a:r>
            <a:endParaRPr lang="en-US" dirty="0"/>
          </a:p>
        </p:txBody>
      </p:sp>
    </p:spTree>
    <p:extLst>
      <p:ext uri="{BB962C8B-B14F-4D97-AF65-F5344CB8AC3E}">
        <p14:creationId xmlns:p14="http://schemas.microsoft.com/office/powerpoint/2010/main" val="598241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1526"/>
          <a:stretch/>
        </p:blipFill>
        <p:spPr>
          <a:xfrm>
            <a:off x="301774" y="1007423"/>
            <a:ext cx="8537426" cy="5698177"/>
          </a:xfrm>
          <a:prstGeom prst="rect">
            <a:avLst/>
          </a:prstGeom>
        </p:spPr>
      </p:pic>
      <p:sp>
        <p:nvSpPr>
          <p:cNvPr id="3" name="Title 1"/>
          <p:cNvSpPr>
            <a:spLocks noGrp="1"/>
          </p:cNvSpPr>
          <p:nvPr>
            <p:ph type="title"/>
          </p:nvPr>
        </p:nvSpPr>
        <p:spPr>
          <a:xfrm>
            <a:off x="0" y="-152400"/>
            <a:ext cx="9144000" cy="1143000"/>
          </a:xfrm>
        </p:spPr>
        <p:txBody>
          <a:bodyPr>
            <a:noAutofit/>
          </a:bodyPr>
          <a:lstStyle/>
          <a:p>
            <a:r>
              <a:rPr lang="en-US" sz="3200" dirty="0" smtClean="0"/>
              <a:t>Corrected Geothermal Gradient Results </a:t>
            </a:r>
            <a:r>
              <a:rPr lang="en-US" sz="3200" dirty="0"/>
              <a:t>for </a:t>
            </a:r>
            <a:r>
              <a:rPr lang="en-US" sz="3200" dirty="0" smtClean="0"/>
              <a:t>Each Smackover Well</a:t>
            </a:r>
            <a:endParaRPr lang="en-US" sz="3200" dirty="0"/>
          </a:p>
        </p:txBody>
      </p:sp>
    </p:spTree>
    <p:extLst>
      <p:ext uri="{BB962C8B-B14F-4D97-AF65-F5344CB8AC3E}">
        <p14:creationId xmlns:p14="http://schemas.microsoft.com/office/powerpoint/2010/main" val="3739444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Geothermal\GIS\BHT_Gradients_Smack\Thermal Gradient\ExportedMaps\SmackoverGeothermalGradient_Raster_Crop.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39983"/>
            <a:ext cx="7924800" cy="6118017"/>
          </a:xfrm>
          <a:prstGeom prst="rect">
            <a:avLst/>
          </a:prstGeom>
          <a:noFill/>
          <a:ln>
            <a:noFill/>
          </a:ln>
        </p:spPr>
      </p:pic>
      <p:sp>
        <p:nvSpPr>
          <p:cNvPr id="3" name="Title 1"/>
          <p:cNvSpPr>
            <a:spLocks noGrp="1"/>
          </p:cNvSpPr>
          <p:nvPr>
            <p:ph type="title"/>
          </p:nvPr>
        </p:nvSpPr>
        <p:spPr>
          <a:xfrm>
            <a:off x="0" y="-228600"/>
            <a:ext cx="9144000" cy="1143000"/>
          </a:xfrm>
        </p:spPr>
        <p:txBody>
          <a:bodyPr>
            <a:noAutofit/>
          </a:bodyPr>
          <a:lstStyle/>
          <a:p>
            <a:r>
              <a:rPr lang="en-US" sz="3200" dirty="0"/>
              <a:t>Geothermal </a:t>
            </a:r>
            <a:r>
              <a:rPr lang="en-US" sz="3200" dirty="0" smtClean="0"/>
              <a:t>Gradient Raster </a:t>
            </a:r>
            <a:r>
              <a:rPr lang="en-US" sz="3200" dirty="0"/>
              <a:t>for </a:t>
            </a:r>
            <a:r>
              <a:rPr lang="en-US" sz="3200" dirty="0" smtClean="0"/>
              <a:t>Smackover Formation</a:t>
            </a:r>
            <a:endParaRPr lang="en-US" sz="3200" dirty="0"/>
          </a:p>
        </p:txBody>
      </p:sp>
    </p:spTree>
    <p:extLst>
      <p:ext uri="{BB962C8B-B14F-4D97-AF65-F5344CB8AC3E}">
        <p14:creationId xmlns:p14="http://schemas.microsoft.com/office/powerpoint/2010/main" val="2644909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Heat Flow</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14400"/>
                <a:ext cx="8229600" cy="5181600"/>
              </a:xfrm>
            </p:spPr>
            <p:txBody>
              <a:bodyPr>
                <a:normAutofit fontScale="92500" lnSpcReduction="20000"/>
              </a:bodyPr>
              <a:lstStyle/>
              <a:p>
                <a:r>
                  <a:rPr lang="en-US" dirty="0" smtClean="0"/>
                  <a:t>Transfer of thermal energy from one body to another </a:t>
                </a:r>
              </a:p>
              <a:p>
                <a:r>
                  <a:rPr lang="en-US" dirty="0" smtClean="0"/>
                  <a:t>Generated by </a:t>
                </a:r>
              </a:p>
              <a:p>
                <a:pPr lvl="1"/>
                <a:r>
                  <a:rPr lang="en-US" dirty="0"/>
                  <a:t>R</a:t>
                </a:r>
                <a:r>
                  <a:rPr lang="en-US" dirty="0" smtClean="0"/>
                  <a:t>adioactive decay uranium, thorium, and potassium</a:t>
                </a:r>
              </a:p>
              <a:p>
                <a:pPr lvl="1"/>
                <a:r>
                  <a:rPr lang="en-US" dirty="0" smtClean="0"/>
                  <a:t>Conduction and convection from Earth’s interior</a:t>
                </a:r>
              </a:p>
              <a:p>
                <a14:m>
                  <m:oMath xmlns:m="http://schemas.openxmlformats.org/officeDocument/2006/math">
                    <m:r>
                      <m:rPr>
                        <m:sty m:val="p"/>
                      </m:rPr>
                      <a:rPr lang="en-US">
                        <a:latin typeface="Cambria Math"/>
                      </a:rPr>
                      <m:t>Q</m:t>
                    </m:r>
                    <m:r>
                      <a:rPr lang="en-US" i="1">
                        <a:latin typeface="Cambria Math"/>
                      </a:rPr>
                      <m:t>=</m:t>
                    </m:r>
                    <m:sSub>
                      <m:sSubPr>
                        <m:ctrlPr>
                          <a:rPr lang="en-US" i="1">
                            <a:latin typeface="Cambria Math"/>
                          </a:rPr>
                        </m:ctrlPr>
                      </m:sSubPr>
                      <m:e>
                        <m:r>
                          <a:rPr lang="en-US" i="1">
                            <a:latin typeface="Cambria Math"/>
                            <a:sym typeface="Symbol"/>
                          </a:rPr>
                          <m:t></m:t>
                        </m:r>
                      </m:e>
                      <m:sub>
                        <m:r>
                          <a:rPr lang="en-US" i="1">
                            <a:latin typeface="Cambria Math"/>
                          </a:rPr>
                          <m:t>𝑎𝑣𝑔</m:t>
                        </m:r>
                      </m:sub>
                    </m:sSub>
                    <m:r>
                      <a:rPr lang="en-US" i="1">
                        <a:latin typeface="Cambria Math"/>
                      </a:rPr>
                      <m:t>×</m:t>
                    </m:r>
                    <m:sSub>
                      <m:sSubPr>
                        <m:ctrlPr>
                          <a:rPr lang="en-US" i="1">
                            <a:latin typeface="Cambria Math"/>
                          </a:rPr>
                        </m:ctrlPr>
                      </m:sSubPr>
                      <m:e>
                        <m:d>
                          <m:dPr>
                            <m:ctrlPr>
                              <a:rPr lang="en-US" i="1">
                                <a:latin typeface="Cambria Math"/>
                              </a:rPr>
                            </m:ctrlPr>
                          </m:dPr>
                          <m:e>
                            <m:f>
                              <m:fPr>
                                <m:ctrlPr>
                                  <a:rPr lang="en-US" i="1">
                                    <a:latin typeface="Cambria Math"/>
                                  </a:rPr>
                                </m:ctrlPr>
                              </m:fPr>
                              <m:num>
                                <m:r>
                                  <a:rPr lang="en-US" i="1">
                                    <a:latin typeface="Cambria Math"/>
                                  </a:rPr>
                                  <m:t>𝜕</m:t>
                                </m:r>
                                <m:r>
                                  <a:rPr lang="en-US" i="1">
                                    <a:latin typeface="Cambria Math"/>
                                  </a:rPr>
                                  <m:t>𝑇</m:t>
                                </m:r>
                              </m:num>
                              <m:den>
                                <m:r>
                                  <a:rPr lang="en-US" i="1">
                                    <a:latin typeface="Cambria Math"/>
                                  </a:rPr>
                                  <m:t>𝜕</m:t>
                                </m:r>
                                <m:r>
                                  <a:rPr lang="en-US" i="1">
                                    <a:latin typeface="Cambria Math"/>
                                  </a:rPr>
                                  <m:t>𝑧</m:t>
                                </m:r>
                              </m:den>
                            </m:f>
                          </m:e>
                        </m:d>
                      </m:e>
                      <m:sub>
                        <m:r>
                          <a:rPr lang="en-US" i="1">
                            <a:latin typeface="Cambria Math"/>
                          </a:rPr>
                          <m:t>𝑎𝑣𝑔</m:t>
                        </m:r>
                      </m:sub>
                    </m:sSub>
                  </m:oMath>
                </a14:m>
                <a:endParaRPr lang="en-US" dirty="0" smtClean="0"/>
              </a:p>
              <a:p>
                <a:pPr marL="457200" lvl="1" indent="0">
                  <a:buNone/>
                </a:pPr>
                <a14:m>
                  <m:oMath xmlns:m="http://schemas.openxmlformats.org/officeDocument/2006/math">
                    <m:r>
                      <m:rPr>
                        <m:sty m:val="p"/>
                      </m:rPr>
                      <a:rPr lang="en-US">
                        <a:latin typeface="Cambria Math"/>
                      </a:rPr>
                      <m:t>Q</m:t>
                    </m:r>
                    <m:r>
                      <a:rPr lang="en-US" i="1">
                        <a:latin typeface="Cambria Math"/>
                      </a:rPr>
                      <m:t> </m:t>
                    </m:r>
                  </m:oMath>
                </a14:m>
                <a:r>
                  <a:rPr lang="en-US" dirty="0" smtClean="0"/>
                  <a:t>= Heat Flow</a:t>
                </a:r>
              </a:p>
              <a:p>
                <a:pPr marL="457200" lvl="1" indent="0">
                  <a:buNone/>
                </a:pPr>
                <a:r>
                  <a:rPr lang="en-US" dirty="0" smtClean="0">
                    <a:sym typeface="Symbol"/>
                  </a:rPr>
                  <a:t></a:t>
                </a:r>
                <a:r>
                  <a:rPr lang="en-US" baseline="-25000" dirty="0" err="1" smtClean="0">
                    <a:sym typeface="Symbol"/>
                  </a:rPr>
                  <a:t>avg</a:t>
                </a:r>
                <a:r>
                  <a:rPr lang="en-US" dirty="0" smtClean="0">
                    <a:sym typeface="Symbol"/>
                  </a:rPr>
                  <a:t> = corrected average (harmonic) thermal conductivity</a:t>
                </a:r>
              </a:p>
              <a:p>
                <a:pPr marL="1828800" lvl="1" indent="-1371600">
                  <a:buNone/>
                </a:pPr>
                <a14:m>
                  <m:oMath xmlns:m="http://schemas.openxmlformats.org/officeDocument/2006/math">
                    <m:sSub>
                      <m:sSubPr>
                        <m:ctrlPr>
                          <a:rPr lang="en-US" i="1">
                            <a:latin typeface="Cambria Math"/>
                          </a:rPr>
                        </m:ctrlPr>
                      </m:sSubPr>
                      <m:e>
                        <m:d>
                          <m:dPr>
                            <m:ctrlPr>
                              <a:rPr lang="en-US" i="1">
                                <a:latin typeface="Cambria Math"/>
                              </a:rPr>
                            </m:ctrlPr>
                          </m:dPr>
                          <m:e>
                            <m:f>
                              <m:fPr>
                                <m:ctrlPr>
                                  <a:rPr lang="en-US" i="1">
                                    <a:latin typeface="Cambria Math"/>
                                  </a:rPr>
                                </m:ctrlPr>
                              </m:fPr>
                              <m:num>
                                <m:r>
                                  <a:rPr lang="en-US" i="1">
                                    <a:latin typeface="Cambria Math"/>
                                  </a:rPr>
                                  <m:t>𝜕</m:t>
                                </m:r>
                                <m:r>
                                  <a:rPr lang="en-US" i="1">
                                    <a:latin typeface="Cambria Math"/>
                                  </a:rPr>
                                  <m:t>𝑇</m:t>
                                </m:r>
                              </m:num>
                              <m:den>
                                <m:r>
                                  <a:rPr lang="en-US" i="1">
                                    <a:latin typeface="Cambria Math"/>
                                  </a:rPr>
                                  <m:t>𝜕</m:t>
                                </m:r>
                                <m:r>
                                  <a:rPr lang="en-US" i="1">
                                    <a:latin typeface="Cambria Math"/>
                                  </a:rPr>
                                  <m:t>𝑧</m:t>
                                </m:r>
                              </m:den>
                            </m:f>
                          </m:e>
                        </m:d>
                      </m:e>
                      <m:sub>
                        <m:r>
                          <a:rPr lang="en-US" i="1">
                            <a:latin typeface="Cambria Math"/>
                          </a:rPr>
                          <m:t>𝑎𝑣𝑔</m:t>
                        </m:r>
                      </m:sub>
                    </m:sSub>
                  </m:oMath>
                </a14:m>
                <a:r>
                  <a:rPr lang="en-US" dirty="0" smtClean="0"/>
                  <a:t>= corrected average (harmonic) geothermal gradient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14400"/>
                <a:ext cx="8229600" cy="5181600"/>
              </a:xfrm>
              <a:blipFill rotWithShape="1">
                <a:blip r:embed="rId3"/>
                <a:stretch>
                  <a:fillRect l="-1481" t="-3294" r="-741"/>
                </a:stretch>
              </a:blipFill>
            </p:spPr>
            <p:txBody>
              <a:bodyPr/>
              <a:lstStyle/>
              <a:p>
                <a:r>
                  <a:rPr lang="en-US">
                    <a:noFill/>
                  </a:rPr>
                  <a:t> </a:t>
                </a:r>
              </a:p>
            </p:txBody>
          </p:sp>
        </mc:Fallback>
      </mc:AlternateContent>
    </p:spTree>
    <p:extLst>
      <p:ext uri="{BB962C8B-B14F-4D97-AF65-F5344CB8AC3E}">
        <p14:creationId xmlns:p14="http://schemas.microsoft.com/office/powerpoint/2010/main" val="640854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21473199"/>
              </p:ext>
            </p:extLst>
          </p:nvPr>
        </p:nvGraphicFramePr>
        <p:xfrm>
          <a:off x="1676400" y="1219200"/>
          <a:ext cx="5791200" cy="5172909"/>
        </p:xfrm>
        <a:graphic>
          <a:graphicData uri="http://schemas.openxmlformats.org/drawingml/2006/table">
            <a:tbl>
              <a:tblPr>
                <a:tableStyleId>{5C22544A-7EE6-4342-B048-85BDC9FD1C3A}</a:tableStyleId>
              </a:tblPr>
              <a:tblGrid>
                <a:gridCol w="762000"/>
                <a:gridCol w="959043"/>
                <a:gridCol w="1174557"/>
                <a:gridCol w="1371600"/>
                <a:gridCol w="1524000"/>
              </a:tblGrid>
              <a:tr h="762000">
                <a:tc>
                  <a:txBody>
                    <a:bodyPr/>
                    <a:lstStyle/>
                    <a:p>
                      <a:pPr algn="ctr" fontAlgn="t"/>
                      <a:r>
                        <a:rPr lang="en-US" sz="1600" b="1" u="none" strike="noStrike" dirty="0">
                          <a:effectLst/>
                        </a:rPr>
                        <a:t>Permit </a:t>
                      </a:r>
                      <a:r>
                        <a:rPr lang="en-US" sz="1600" b="1" u="none" strike="noStrike" dirty="0" smtClean="0">
                          <a:effectLst/>
                        </a:rPr>
                        <a:t># </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Total Depth (m)</a:t>
                      </a:r>
                      <a:endParaRPr lang="en-US" sz="1600" b="1"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smtClean="0">
                          <a:effectLst/>
                          <a:sym typeface="Symbol"/>
                        </a:rPr>
                        <a:t>Thermal</a:t>
                      </a:r>
                      <a:r>
                        <a:rPr lang="en-US" sz="1600" b="1" u="none" strike="noStrike" baseline="0" dirty="0" smtClean="0">
                          <a:effectLst/>
                          <a:sym typeface="Symbol"/>
                        </a:rPr>
                        <a:t> Conductivity</a:t>
                      </a:r>
                    </a:p>
                    <a:p>
                      <a:pPr algn="ctr" fontAlgn="t"/>
                      <a:r>
                        <a:rPr lang="en-US" sz="1600" b="1" i="0" u="none" strike="noStrike" baseline="0" dirty="0" smtClean="0">
                          <a:solidFill>
                            <a:srgbClr val="000000"/>
                          </a:solidFill>
                          <a:effectLst/>
                          <a:latin typeface="Times New Roman"/>
                          <a:sym typeface="Symbol"/>
                        </a:rPr>
                        <a:t></a:t>
                      </a:r>
                      <a:r>
                        <a:rPr lang="en-US" sz="1600" b="1" i="0" u="none" strike="noStrike" baseline="-25000" dirty="0" err="1" smtClean="0">
                          <a:solidFill>
                            <a:srgbClr val="000000"/>
                          </a:solidFill>
                          <a:effectLst/>
                          <a:latin typeface="Times New Roman"/>
                          <a:sym typeface="Symbol"/>
                        </a:rPr>
                        <a:t>avg</a:t>
                      </a:r>
                      <a:r>
                        <a:rPr lang="en-US" sz="1600" b="1" i="0" u="none" strike="noStrike" baseline="-25000" dirty="0" smtClean="0">
                          <a:solidFill>
                            <a:srgbClr val="000000"/>
                          </a:solidFill>
                          <a:effectLst/>
                          <a:latin typeface="Times New Roman"/>
                          <a:sym typeface="Symbol"/>
                        </a:rPr>
                        <a:t> </a:t>
                      </a:r>
                      <a:r>
                        <a:rPr lang="en-US" sz="1600" b="1" i="0" u="none" strike="noStrike" baseline="0" dirty="0" smtClean="0">
                          <a:solidFill>
                            <a:srgbClr val="000000"/>
                          </a:solidFill>
                          <a:effectLst/>
                          <a:latin typeface="Times New Roman"/>
                          <a:sym typeface="Symbol"/>
                        </a:rPr>
                        <a:t>(W/</a:t>
                      </a:r>
                      <a:r>
                        <a:rPr lang="en-US" sz="1600" b="1" i="0" u="none" strike="noStrike" baseline="0" dirty="0" err="1" smtClean="0">
                          <a:solidFill>
                            <a:srgbClr val="000000"/>
                          </a:solidFill>
                          <a:effectLst/>
                          <a:latin typeface="Times New Roman"/>
                          <a:sym typeface="Symbol"/>
                        </a:rPr>
                        <a:t>m</a:t>
                      </a:r>
                      <a:r>
                        <a:rPr lang="en-US" sz="1600" b="1" i="0" u="none" strike="noStrike" baseline="0" dirty="0" err="1" smtClean="0">
                          <a:solidFill>
                            <a:srgbClr val="000000"/>
                          </a:solidFill>
                          <a:effectLst/>
                          <a:latin typeface="Times New Roman"/>
                          <a:cs typeface="Times New Roman"/>
                          <a:sym typeface="Symbol"/>
                        </a:rPr>
                        <a:t>·</a:t>
                      </a:r>
                      <a:r>
                        <a:rPr lang="en-US" sz="1600" b="1" i="0" u="none" strike="noStrike" baseline="0" dirty="0" err="1" smtClean="0">
                          <a:solidFill>
                            <a:srgbClr val="000000"/>
                          </a:solidFill>
                          <a:effectLst/>
                          <a:latin typeface="Times New Roman"/>
                          <a:sym typeface="Symbol"/>
                        </a:rPr>
                        <a:t>K</a:t>
                      </a:r>
                      <a:r>
                        <a:rPr lang="en-US" sz="1600" b="1" i="0" u="none" strike="noStrike" baseline="0" dirty="0" smtClean="0">
                          <a:solidFill>
                            <a:srgbClr val="000000"/>
                          </a:solidFill>
                          <a:effectLst/>
                          <a:latin typeface="Times New Roman"/>
                          <a:sym typeface="Symbol"/>
                        </a:rPr>
                        <a:t>)</a:t>
                      </a:r>
                      <a:endParaRPr lang="en-US" sz="1600" b="1" i="0" u="none" strike="noStrike" baseline="-25000"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Geothermal </a:t>
                      </a:r>
                      <a:r>
                        <a:rPr lang="en-US" sz="1600" b="1" u="none" strike="noStrike" dirty="0" smtClean="0">
                          <a:effectLst/>
                        </a:rPr>
                        <a:t>Gradient, K/m </a:t>
                      </a:r>
                      <a:r>
                        <a:rPr lang="en-US" sz="900" b="0" u="none" strike="noStrike" dirty="0" smtClean="0">
                          <a:effectLst/>
                        </a:rPr>
                        <a:t>(converted</a:t>
                      </a:r>
                      <a:r>
                        <a:rPr lang="en-US" sz="900" b="0" u="none" strike="noStrike" baseline="0" dirty="0" smtClean="0">
                          <a:effectLst/>
                        </a:rPr>
                        <a:t> for </a:t>
                      </a:r>
                      <a:r>
                        <a:rPr lang="en-US" sz="900" b="0" u="none" strike="noStrike" dirty="0" smtClean="0">
                          <a:effectLst/>
                        </a:rPr>
                        <a:t>heat flow)</a:t>
                      </a:r>
                      <a:endParaRPr lang="en-US" sz="900" b="0" i="0" u="none" strike="noStrike" dirty="0">
                        <a:solidFill>
                          <a:srgbClr val="000000"/>
                        </a:solidFill>
                        <a:effectLst/>
                        <a:latin typeface="Times New Roman"/>
                      </a:endParaRPr>
                    </a:p>
                  </a:txBody>
                  <a:tcPr marL="8167" marR="8167" marT="8167" marB="0"/>
                </a:tc>
                <a:tc>
                  <a:txBody>
                    <a:bodyPr/>
                    <a:lstStyle/>
                    <a:p>
                      <a:pPr algn="ctr" fontAlgn="t"/>
                      <a:r>
                        <a:rPr lang="en-US" sz="1600" b="1" u="none" strike="noStrike" dirty="0">
                          <a:effectLst/>
                        </a:rPr>
                        <a:t>Heat Flow </a:t>
                      </a:r>
                      <a:r>
                        <a:rPr lang="en-US" sz="1600" b="1" u="none" strike="noStrike" dirty="0" err="1" smtClean="0">
                          <a:effectLst/>
                        </a:rPr>
                        <a:t>mW</a:t>
                      </a:r>
                      <a:r>
                        <a:rPr lang="en-US" sz="1600" b="1" u="none" strike="noStrike" dirty="0" smtClean="0">
                          <a:effectLst/>
                        </a:rPr>
                        <a:t>/m</a:t>
                      </a:r>
                      <a:r>
                        <a:rPr lang="en-US" sz="1600" b="1" u="none" strike="noStrike" baseline="30000" dirty="0" smtClean="0">
                          <a:effectLst/>
                        </a:rPr>
                        <a:t>2</a:t>
                      </a:r>
                    </a:p>
                    <a:p>
                      <a:pPr algn="ctr" fontAlgn="t"/>
                      <a:r>
                        <a:rPr lang="en-US" sz="900" b="1" u="none" strike="noStrike" baseline="30000" dirty="0" smtClean="0">
                          <a:effectLst/>
                        </a:rPr>
                        <a:t> </a:t>
                      </a:r>
                      <a:r>
                        <a:rPr lang="en-US" sz="900" b="0" u="none" strike="noStrike" dirty="0">
                          <a:effectLst/>
                        </a:rPr>
                        <a:t>(refer to heat flow section below)</a:t>
                      </a:r>
                      <a:endParaRPr lang="en-US" sz="900" b="0" i="0" u="none" strike="noStrike" dirty="0">
                        <a:solidFill>
                          <a:srgbClr val="000000"/>
                        </a:solidFill>
                        <a:effectLst/>
                        <a:latin typeface="Times New Roman"/>
                      </a:endParaRPr>
                    </a:p>
                  </a:txBody>
                  <a:tcPr marL="8167" marR="8167" marT="8167" marB="0"/>
                </a:tc>
              </a:tr>
              <a:tr h="231144">
                <a:tc>
                  <a:txBody>
                    <a:bodyPr/>
                    <a:lstStyle/>
                    <a:p>
                      <a:pPr algn="r" fontAlgn="b"/>
                      <a:r>
                        <a:rPr lang="en-US" sz="1200" u="none" strike="noStrike" dirty="0">
                          <a:effectLst/>
                        </a:rPr>
                        <a:t>21661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3343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smtClean="0">
                          <a:effectLst/>
                        </a:rPr>
                        <a:t>1.79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0.0324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58.09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26150</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2632</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2.47</a:t>
                      </a:r>
                    </a:p>
                  </a:txBody>
                  <a:tcPr marL="8167" marR="8167" marT="8167" marB="0" anchor="b"/>
                </a:tc>
                <a:tc>
                  <a:txBody>
                    <a:bodyPr/>
                    <a:lstStyle/>
                    <a:p>
                      <a:pPr algn="r" fontAlgn="b"/>
                      <a:r>
                        <a:rPr lang="en-US" sz="1200" u="none" strike="noStrike" dirty="0">
                          <a:effectLst/>
                        </a:rPr>
                        <a:t>0.0298</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73.35</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25774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2972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2.31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77.62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27575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1699</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1.70</a:t>
                      </a:r>
                    </a:p>
                  </a:txBody>
                  <a:tcPr marL="8167" marR="8167" marT="8167" marB="0" anchor="b"/>
                </a:tc>
                <a:tc>
                  <a:txBody>
                    <a:bodyPr/>
                    <a:lstStyle/>
                    <a:p>
                      <a:pPr algn="r" fontAlgn="b"/>
                      <a:r>
                        <a:rPr lang="en-US" sz="1200" u="none" strike="noStrike">
                          <a:effectLst/>
                        </a:rPr>
                        <a:t>0.0325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56.09</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28603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2889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1.90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0.0310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58.99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18345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1981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1.69</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0.0315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53.32</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28258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1983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1.81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0.0340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61.66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24087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1755</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1.37</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0.0292</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40.03</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24227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977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2.17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0.0630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136.8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26677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1758</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1.55</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0.0330</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51.12</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28301</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1934</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2.18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72.36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30929</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3414</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2.28</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0.0312</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71.17</a:t>
                      </a:r>
                      <a:endParaRPr lang="en-US" sz="1200" b="0" i="0" u="none" strike="noStrike">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21807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3303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2.47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83.33</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28591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2591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2.57</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0.0321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82.43</a:t>
                      </a:r>
                      <a:endParaRPr lang="en-US" sz="1200" b="0" i="0" u="none" strike="noStrike" dirty="0">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29667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2609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1.58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0.0330</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52.17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31144">
                <a:tc>
                  <a:txBody>
                    <a:bodyPr/>
                    <a:lstStyle/>
                    <a:p>
                      <a:pPr algn="r" fontAlgn="b"/>
                      <a:r>
                        <a:rPr lang="en-US" sz="1200" u="none" strike="noStrike">
                          <a:effectLst/>
                        </a:rPr>
                        <a:t>29766</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a:effectLst/>
                        </a:rPr>
                        <a:t>2731</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b="0" i="0" u="none" strike="noStrike" dirty="0" smtClean="0">
                          <a:solidFill>
                            <a:srgbClr val="000000"/>
                          </a:solidFill>
                          <a:effectLst/>
                          <a:latin typeface="Times New Roman"/>
                        </a:rPr>
                        <a:t>1.86</a:t>
                      </a:r>
                      <a:endParaRPr lang="en-US" sz="1200" b="0" i="0" u="none" strike="noStrike" dirty="0">
                        <a:solidFill>
                          <a:srgbClr val="000000"/>
                        </a:solidFill>
                        <a:effectLst/>
                        <a:latin typeface="Times New Roman"/>
                      </a:endParaRPr>
                    </a:p>
                  </a:txBody>
                  <a:tcPr marL="8167" marR="8167" marT="8167" marB="0" anchor="b"/>
                </a:tc>
                <a:tc>
                  <a:txBody>
                    <a:bodyPr/>
                    <a:lstStyle/>
                    <a:p>
                      <a:pPr algn="r" fontAlgn="b"/>
                      <a:r>
                        <a:rPr lang="en-US" sz="1200" u="none" strike="noStrike">
                          <a:effectLst/>
                        </a:rPr>
                        <a:t>0.0317</a:t>
                      </a:r>
                      <a:endParaRPr lang="en-US" sz="1200" b="0" i="0" u="none" strike="noStrike">
                        <a:solidFill>
                          <a:srgbClr val="000000"/>
                        </a:solidFill>
                        <a:effectLst/>
                        <a:latin typeface="Times New Roman"/>
                      </a:endParaRPr>
                    </a:p>
                  </a:txBody>
                  <a:tcPr marL="8167" marR="8167" marT="8167" marB="0" anchor="b"/>
                </a:tc>
                <a:tc>
                  <a:txBody>
                    <a:bodyPr/>
                    <a:lstStyle/>
                    <a:p>
                      <a:pPr algn="r" fontAlgn="b"/>
                      <a:r>
                        <a:rPr lang="en-US" sz="1200" u="none" strike="noStrike" dirty="0">
                          <a:effectLst/>
                        </a:rPr>
                        <a:t>59.04</a:t>
                      </a:r>
                      <a:endParaRPr lang="en-US" sz="1200" b="0" i="0" u="none" strike="noStrike" dirty="0">
                        <a:solidFill>
                          <a:srgbClr val="000000"/>
                        </a:solidFill>
                        <a:effectLst/>
                        <a:latin typeface="Times New Roman"/>
                      </a:endParaRPr>
                    </a:p>
                  </a:txBody>
                  <a:tcPr marL="8167" marR="8167" marT="8167" marB="0" anchor="b"/>
                </a:tc>
              </a:tr>
              <a:tr h="231144">
                <a:tc>
                  <a:txBody>
                    <a:bodyPr/>
                    <a:lstStyle/>
                    <a:p>
                      <a:pPr algn="r" fontAlgn="b"/>
                      <a:r>
                        <a:rPr lang="en-US" sz="1200" u="none" strike="noStrike" dirty="0">
                          <a:effectLst/>
                        </a:rPr>
                        <a:t>26489</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2438</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a:rPr>
                        <a:t>1.86</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0.0307</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c>
                  <a:txBody>
                    <a:bodyPr/>
                    <a:lstStyle/>
                    <a:p>
                      <a:pPr algn="r" fontAlgn="b"/>
                      <a:r>
                        <a:rPr lang="en-US" sz="1200" u="none" strike="noStrike" dirty="0">
                          <a:effectLst/>
                        </a:rPr>
                        <a:t>58.12</a:t>
                      </a:r>
                      <a:endParaRPr lang="en-US" sz="1200" b="0" i="0" u="none" strike="noStrike" dirty="0">
                        <a:solidFill>
                          <a:srgbClr val="000000"/>
                        </a:solidFill>
                        <a:effectLst/>
                        <a:latin typeface="Times New Roman"/>
                      </a:endParaRPr>
                    </a:p>
                  </a:txBody>
                  <a:tcPr marL="8167" marR="8167" marT="8167" marB="0" anchor="b">
                    <a:solidFill>
                      <a:schemeClr val="bg1">
                        <a:lumMod val="75000"/>
                      </a:schemeClr>
                    </a:solidFill>
                  </a:tcPr>
                </a:tc>
              </a:tr>
              <a:tr h="242150">
                <a:tc>
                  <a:txBody>
                    <a:bodyPr/>
                    <a:lstStyle/>
                    <a:p>
                      <a:pPr algn="r" fontAlgn="b"/>
                      <a:r>
                        <a:rPr lang="en-US" sz="1200" u="none" strike="noStrike" dirty="0">
                          <a:effectLst/>
                        </a:rPr>
                        <a:t>26424</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1372</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smtClean="0">
                          <a:solidFill>
                            <a:srgbClr val="000000"/>
                          </a:solidFill>
                          <a:effectLst/>
                          <a:latin typeface="Times New Roman"/>
                        </a:rPr>
                        <a:t>2.47</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0.0348</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rPr>
                        <a:t>85.80</a:t>
                      </a:r>
                      <a:endParaRPr lang="en-US" sz="1200" b="0" i="0" u="none" strike="noStrike" dirty="0">
                        <a:solidFill>
                          <a:srgbClr val="000000"/>
                        </a:solidFill>
                        <a:effectLst/>
                        <a:latin typeface="Times New Roman"/>
                      </a:endParaRPr>
                    </a:p>
                  </a:txBody>
                  <a:tcPr marL="8167" marR="8167" marT="8167" marB="0" anchor="b">
                    <a:lnB w="12700" cap="flat" cmpd="sng" algn="ctr">
                      <a:solidFill>
                        <a:schemeClr val="tx1"/>
                      </a:solidFill>
                      <a:prstDash val="solid"/>
                      <a:round/>
                      <a:headEnd type="none" w="med" len="med"/>
                      <a:tailEnd type="none" w="med" len="med"/>
                    </a:lnB>
                  </a:tcPr>
                </a:tc>
              </a:tr>
              <a:tr h="231144">
                <a:tc gridSpan="3">
                  <a:txBody>
                    <a:bodyPr/>
                    <a:lstStyle/>
                    <a:p>
                      <a:pPr algn="ctr" fontAlgn="b"/>
                      <a:r>
                        <a:rPr lang="en-US" sz="1200" b="1" u="none" strike="noStrike" dirty="0">
                          <a:effectLst/>
                        </a:rPr>
                        <a:t>Harmonic mean </a:t>
                      </a:r>
                      <a:endParaRPr lang="en-US" sz="1200" b="1" i="0" u="none" strike="noStrike" dirty="0">
                        <a:solidFill>
                          <a:srgbClr val="000000"/>
                        </a:solidFill>
                        <a:effectLst/>
                        <a:latin typeface="Times New Roman"/>
                      </a:endParaRPr>
                    </a:p>
                  </a:txBody>
                  <a:tcPr marL="8167" marR="8167" marT="8167" marB="0" anchor="b">
                    <a:lnT w="12700" cap="flat" cmpd="sng" algn="ctr">
                      <a:solidFill>
                        <a:schemeClr val="tx1"/>
                      </a:solidFill>
                      <a:prstDash val="solid"/>
                      <a:round/>
                      <a:headEnd type="none" w="med" len="med"/>
                      <a:tailEnd type="none" w="med" len="med"/>
                    </a:lnT>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r" fontAlgn="b"/>
                      <a:r>
                        <a:rPr lang="en-US" sz="1200" b="1" u="none" strike="noStrike" dirty="0">
                          <a:effectLst/>
                        </a:rPr>
                        <a:t>0.0330</a:t>
                      </a:r>
                      <a:endParaRPr lang="en-US" sz="1200" b="1" i="0" u="none" strike="noStrike" dirty="0">
                        <a:solidFill>
                          <a:srgbClr val="000000"/>
                        </a:solidFill>
                        <a:effectLst/>
                        <a:latin typeface="Times New Roman"/>
                      </a:endParaRPr>
                    </a:p>
                  </a:txBody>
                  <a:tcPr marL="8167" marR="8167" marT="8167" marB="0" anchor="b">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r" fontAlgn="b"/>
                      <a:r>
                        <a:rPr lang="en-US" sz="1200" b="1" u="none" strike="noStrike" dirty="0" smtClean="0">
                          <a:effectLst/>
                        </a:rPr>
                        <a:t>63.80</a:t>
                      </a:r>
                      <a:endParaRPr lang="en-US" sz="1200" b="1" i="0" u="none" strike="noStrike" dirty="0">
                        <a:solidFill>
                          <a:srgbClr val="000000"/>
                        </a:solidFill>
                        <a:effectLst/>
                        <a:latin typeface="Times New Roman"/>
                      </a:endParaRPr>
                    </a:p>
                  </a:txBody>
                  <a:tcPr marL="8167" marR="8167" marT="8167" marB="0" anchor="b">
                    <a:lnT w="12700" cap="flat" cmpd="sng" algn="ctr">
                      <a:solidFill>
                        <a:schemeClr val="tx1"/>
                      </a:solidFill>
                      <a:prstDash val="solid"/>
                      <a:round/>
                      <a:headEnd type="none" w="med" len="med"/>
                      <a:tailEnd type="none" w="med" len="med"/>
                    </a:lnT>
                    <a:solidFill>
                      <a:schemeClr val="bg1">
                        <a:lumMod val="75000"/>
                      </a:schemeClr>
                    </a:solidFill>
                  </a:tcPr>
                </a:tc>
              </a:tr>
            </a:tbl>
          </a:graphicData>
        </a:graphic>
      </p:graphicFrame>
      <p:sp>
        <p:nvSpPr>
          <p:cNvPr id="7" name="Title 1"/>
          <p:cNvSpPr>
            <a:spLocks noGrp="1"/>
          </p:cNvSpPr>
          <p:nvPr>
            <p:ph type="title"/>
          </p:nvPr>
        </p:nvSpPr>
        <p:spPr>
          <a:xfrm>
            <a:off x="457200" y="0"/>
            <a:ext cx="8229600" cy="1143000"/>
          </a:xfrm>
        </p:spPr>
        <p:txBody>
          <a:bodyPr>
            <a:normAutofit/>
          </a:bodyPr>
          <a:lstStyle/>
          <a:p>
            <a:r>
              <a:rPr lang="en-US" dirty="0" smtClean="0"/>
              <a:t>Heat Flow</a:t>
            </a:r>
            <a:endParaRPr lang="en-US" dirty="0"/>
          </a:p>
        </p:txBody>
      </p:sp>
    </p:spTree>
    <p:extLst>
      <p:ext uri="{BB962C8B-B14F-4D97-AF65-F5344CB8AC3E}">
        <p14:creationId xmlns:p14="http://schemas.microsoft.com/office/powerpoint/2010/main" val="4013538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914400" y="930656"/>
            <a:ext cx="7467600" cy="5774944"/>
          </a:xfrm>
          <a:prstGeom prst="rect">
            <a:avLst/>
          </a:prstGeom>
        </p:spPr>
      </p:pic>
      <p:sp>
        <p:nvSpPr>
          <p:cNvPr id="3" name="Title 1"/>
          <p:cNvSpPr>
            <a:spLocks noGrp="1"/>
          </p:cNvSpPr>
          <p:nvPr>
            <p:ph type="title"/>
          </p:nvPr>
        </p:nvSpPr>
        <p:spPr>
          <a:xfrm>
            <a:off x="457200" y="-152400"/>
            <a:ext cx="8229600" cy="1143000"/>
          </a:xfrm>
        </p:spPr>
        <p:txBody>
          <a:bodyPr>
            <a:normAutofit/>
          </a:bodyPr>
          <a:lstStyle/>
          <a:p>
            <a:r>
              <a:rPr lang="en-US" dirty="0" smtClean="0"/>
              <a:t>Heat Flow Values per Well</a:t>
            </a:r>
            <a:endParaRPr lang="en-US" dirty="0"/>
          </a:p>
        </p:txBody>
      </p:sp>
    </p:spTree>
    <p:extLst>
      <p:ext uri="{BB962C8B-B14F-4D97-AF65-F5344CB8AC3E}">
        <p14:creationId xmlns:p14="http://schemas.microsoft.com/office/powerpoint/2010/main" val="1058452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000366" y="1066800"/>
            <a:ext cx="7457834" cy="5715000"/>
          </a:xfrm>
          <a:prstGeom prst="rect">
            <a:avLst/>
          </a:prstGeom>
        </p:spPr>
      </p:pic>
      <p:sp>
        <p:nvSpPr>
          <p:cNvPr id="3" name="Title 1"/>
          <p:cNvSpPr>
            <a:spLocks noGrp="1"/>
          </p:cNvSpPr>
          <p:nvPr>
            <p:ph type="title"/>
          </p:nvPr>
        </p:nvSpPr>
        <p:spPr>
          <a:xfrm>
            <a:off x="533400" y="-76200"/>
            <a:ext cx="8229600" cy="1143000"/>
          </a:xfrm>
        </p:spPr>
        <p:txBody>
          <a:bodyPr>
            <a:normAutofit/>
          </a:bodyPr>
          <a:lstStyle/>
          <a:p>
            <a:r>
              <a:rPr lang="en-US" sz="3600" dirty="0" smtClean="0"/>
              <a:t>Heat Flow Raster of </a:t>
            </a:r>
            <a:r>
              <a:rPr lang="en-US" sz="3800" dirty="0" smtClean="0"/>
              <a:t>Smackover</a:t>
            </a:r>
            <a:r>
              <a:rPr lang="en-US" sz="3600" dirty="0" smtClean="0"/>
              <a:t> Formation</a:t>
            </a:r>
            <a:endParaRPr lang="en-US" sz="3600" dirty="0"/>
          </a:p>
        </p:txBody>
      </p:sp>
    </p:spTree>
    <p:extLst>
      <p:ext uri="{BB962C8B-B14F-4D97-AF65-F5344CB8AC3E}">
        <p14:creationId xmlns:p14="http://schemas.microsoft.com/office/powerpoint/2010/main" val="670588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3037" y="838200"/>
            <a:ext cx="9123682" cy="6019800"/>
          </a:xfrm>
          <a:prstGeom prst="rect">
            <a:avLst/>
          </a:prstGeom>
        </p:spPr>
      </p:pic>
      <p:sp>
        <p:nvSpPr>
          <p:cNvPr id="3" name="Title 1"/>
          <p:cNvSpPr>
            <a:spLocks noGrp="1"/>
          </p:cNvSpPr>
          <p:nvPr>
            <p:ph type="title"/>
          </p:nvPr>
        </p:nvSpPr>
        <p:spPr>
          <a:xfrm>
            <a:off x="533400" y="-152400"/>
            <a:ext cx="8229600" cy="1143000"/>
          </a:xfrm>
        </p:spPr>
        <p:txBody>
          <a:bodyPr>
            <a:normAutofit fontScale="90000"/>
          </a:bodyPr>
          <a:lstStyle/>
          <a:p>
            <a:r>
              <a:rPr lang="en-US" sz="3600" dirty="0" smtClean="0"/>
              <a:t>Heat Flow Contours of </a:t>
            </a:r>
            <a:r>
              <a:rPr lang="en-US" sz="3800" dirty="0" smtClean="0"/>
              <a:t>Smackover</a:t>
            </a:r>
            <a:r>
              <a:rPr lang="en-US" sz="3600" dirty="0" smtClean="0"/>
              <a:t> Formation</a:t>
            </a:r>
            <a:endParaRPr lang="en-US" sz="3600" dirty="0"/>
          </a:p>
        </p:txBody>
      </p:sp>
    </p:spTree>
    <p:extLst>
      <p:ext uri="{BB962C8B-B14F-4D97-AF65-F5344CB8AC3E}">
        <p14:creationId xmlns:p14="http://schemas.microsoft.com/office/powerpoint/2010/main" val="440945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Verification of Data</a:t>
            </a:r>
            <a:endParaRPr lang="en-US" dirty="0"/>
          </a:p>
        </p:txBody>
      </p:sp>
      <p:sp>
        <p:nvSpPr>
          <p:cNvPr id="3" name="Content Placeholder 2"/>
          <p:cNvSpPr>
            <a:spLocks noGrp="1"/>
          </p:cNvSpPr>
          <p:nvPr>
            <p:ph idx="1"/>
          </p:nvPr>
        </p:nvSpPr>
        <p:spPr>
          <a:xfrm>
            <a:off x="457200" y="1112837"/>
            <a:ext cx="8229600" cy="4525963"/>
          </a:xfrm>
        </p:spPr>
        <p:txBody>
          <a:bodyPr/>
          <a:lstStyle/>
          <a:p>
            <a:r>
              <a:rPr lang="en-US" dirty="0" smtClean="0"/>
              <a:t>2 Smackover core samples sent to UND for thermal conductance testing</a:t>
            </a:r>
          </a:p>
          <a:p>
            <a:pPr lvl="1"/>
            <a:r>
              <a:rPr lang="en-US" dirty="0" smtClean="0"/>
              <a:t>Permit # 21661 at 3,304 m (10,839 </a:t>
            </a:r>
            <a:r>
              <a:rPr lang="en-US" dirty="0" err="1" smtClean="0"/>
              <a:t>ft</a:t>
            </a:r>
            <a:r>
              <a:rPr lang="en-US" dirty="0" smtClean="0"/>
              <a:t>)-</a:t>
            </a:r>
            <a:r>
              <a:rPr lang="en-US" dirty="0" err="1" smtClean="0"/>
              <a:t>oolitic</a:t>
            </a:r>
            <a:r>
              <a:rPr lang="en-US" dirty="0" smtClean="0"/>
              <a:t> limestone- </a:t>
            </a:r>
            <a:r>
              <a:rPr lang="en-US" b="1" dirty="0" smtClean="0"/>
              <a:t>2.91 W/</a:t>
            </a:r>
            <a:r>
              <a:rPr lang="en-US" b="1" dirty="0" err="1" smtClean="0"/>
              <a:t>m</a:t>
            </a:r>
            <a:r>
              <a:rPr lang="en-US" b="1" dirty="0" err="1" smtClean="0">
                <a:latin typeface="Times New Roman"/>
                <a:cs typeface="Times New Roman"/>
              </a:rPr>
              <a:t>·</a:t>
            </a:r>
            <a:r>
              <a:rPr lang="en-US" b="1" dirty="0" err="1" smtClean="0"/>
              <a:t>K</a:t>
            </a:r>
            <a:r>
              <a:rPr lang="en-US" b="1" dirty="0" smtClean="0"/>
              <a:t> with </a:t>
            </a:r>
            <a:r>
              <a:rPr lang="en-US" b="1" dirty="0" smtClean="0">
                <a:latin typeface="Times New Roman"/>
                <a:cs typeface="Times New Roman"/>
              </a:rPr>
              <a:t>± 3.5% accuracy</a:t>
            </a:r>
            <a:endParaRPr lang="en-US" b="1" dirty="0" smtClean="0"/>
          </a:p>
          <a:p>
            <a:pPr lvl="1"/>
            <a:r>
              <a:rPr lang="en-US" dirty="0" smtClean="0"/>
              <a:t>Permit # 25774 at 2,878 m (9,441 </a:t>
            </a:r>
            <a:r>
              <a:rPr lang="en-US" dirty="0" err="1" smtClean="0"/>
              <a:t>ft</a:t>
            </a:r>
            <a:r>
              <a:rPr lang="en-US" dirty="0" smtClean="0"/>
              <a:t>)-fine-grained limestone- </a:t>
            </a:r>
            <a:r>
              <a:rPr lang="en-US" b="1" dirty="0" smtClean="0"/>
              <a:t>2.47 W/</a:t>
            </a:r>
            <a:r>
              <a:rPr lang="en-US" b="1" dirty="0" err="1" smtClean="0"/>
              <a:t>m</a:t>
            </a:r>
            <a:r>
              <a:rPr lang="en-US" b="1" dirty="0" err="1" smtClean="0">
                <a:latin typeface="Times New Roman"/>
                <a:cs typeface="Times New Roman"/>
              </a:rPr>
              <a:t>·</a:t>
            </a:r>
            <a:r>
              <a:rPr lang="en-US" b="1" dirty="0" err="1" smtClean="0"/>
              <a:t>K</a:t>
            </a:r>
            <a:r>
              <a:rPr lang="en-US" b="1" dirty="0" smtClean="0"/>
              <a:t> with </a:t>
            </a:r>
            <a:r>
              <a:rPr lang="en-US" b="1" dirty="0">
                <a:latin typeface="Times New Roman"/>
                <a:cs typeface="Times New Roman"/>
              </a:rPr>
              <a:t>± 3.5% accuracy</a:t>
            </a:r>
            <a:endParaRPr lang="en-US" b="1" dirty="0"/>
          </a:p>
          <a:p>
            <a:pPr lvl="2"/>
            <a:r>
              <a:rPr lang="en-US" dirty="0" smtClean="0"/>
              <a:t>Both samples measured at depths greater than samples measured at AGS</a:t>
            </a:r>
          </a:p>
          <a:p>
            <a:pPr lvl="2"/>
            <a:r>
              <a:rPr lang="en-US" dirty="0" smtClean="0"/>
              <a:t>Compared with </a:t>
            </a:r>
            <a:r>
              <a:rPr lang="en-US" dirty="0" smtClean="0">
                <a:sym typeface="Symbol"/>
              </a:rPr>
              <a:t></a:t>
            </a:r>
            <a:r>
              <a:rPr lang="en-US" baseline="-25000" dirty="0" err="1" smtClean="0">
                <a:sym typeface="Symbol"/>
              </a:rPr>
              <a:t>avg</a:t>
            </a:r>
            <a:r>
              <a:rPr lang="en-US" dirty="0" smtClean="0">
                <a:sym typeface="Symbol"/>
              </a:rPr>
              <a:t> for both wells</a:t>
            </a:r>
            <a:endParaRPr lang="en-US" dirty="0" smtClean="0"/>
          </a:p>
          <a:p>
            <a:pPr lvl="2"/>
            <a:endParaRPr lang="en-US" dirty="0"/>
          </a:p>
        </p:txBody>
      </p:sp>
    </p:spTree>
    <p:extLst>
      <p:ext uri="{BB962C8B-B14F-4D97-AF65-F5344CB8AC3E}">
        <p14:creationId xmlns:p14="http://schemas.microsoft.com/office/powerpoint/2010/main" val="4153732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46144200"/>
              </p:ext>
            </p:extLst>
          </p:nvPr>
        </p:nvGraphicFramePr>
        <p:xfrm>
          <a:off x="762000" y="1066800"/>
          <a:ext cx="7772400" cy="5228725"/>
        </p:xfrm>
        <a:graphic>
          <a:graphicData uri="http://schemas.openxmlformats.org/drawingml/2006/table">
            <a:tbl>
              <a:tblPr>
                <a:tableStyleId>{5C22544A-7EE6-4342-B048-85BDC9FD1C3A}</a:tableStyleId>
              </a:tblPr>
              <a:tblGrid>
                <a:gridCol w="550510"/>
                <a:gridCol w="668173"/>
                <a:gridCol w="746360"/>
                <a:gridCol w="592853"/>
                <a:gridCol w="587561"/>
                <a:gridCol w="476402"/>
                <a:gridCol w="529336"/>
                <a:gridCol w="682841"/>
                <a:gridCol w="2938364"/>
              </a:tblGrid>
              <a:tr h="290204">
                <a:tc rowSpan="2">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ID </a:t>
                      </a:r>
                      <a:r>
                        <a:rPr lang="en-US" sz="1400" u="none" strike="noStrike"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Permit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Depth (</a:t>
                      </a:r>
                      <a:r>
                        <a:rPr lang="en-US" sz="1400" u="none" strike="noStrike" dirty="0" err="1">
                          <a:effectLst/>
                          <a:latin typeface="Times New Roman" panose="02020603050405020304" pitchFamily="18" charset="0"/>
                          <a:cs typeface="Times New Roman" panose="02020603050405020304" pitchFamily="18" charset="0"/>
                        </a:rPr>
                        <a:t>ft</a:t>
                      </a:r>
                      <a:r>
                        <a:rPr lang="en-US" sz="1400" u="none" strike="noStrike" dirty="0">
                          <a:effectLst/>
                          <a:latin typeface="Times New Roman" panose="02020603050405020304" pitchFamily="18" charset="0"/>
                          <a:cs typeface="Times New Roman" panose="02020603050405020304" pitchFamily="18" charset="0"/>
                        </a:rPr>
                        <a:t>)</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gridSpan="3">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W/</a:t>
                      </a:r>
                      <a:r>
                        <a:rPr lang="en-US" sz="1600" u="none" strike="noStrike" dirty="0" err="1">
                          <a:effectLst/>
                          <a:latin typeface="Times New Roman" panose="02020603050405020304" pitchFamily="18" charset="0"/>
                          <a:cs typeface="Times New Roman" panose="02020603050405020304" pitchFamily="18" charset="0"/>
                        </a:rPr>
                        <a:t>m·K</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hMerge="1">
                  <a:txBody>
                    <a:bodyPr/>
                    <a:lstStyle/>
                    <a:p>
                      <a:endParaRPr lang="en-US"/>
                    </a:p>
                  </a:txBody>
                  <a:tcPr/>
                </a:tc>
                <a:tc hMerge="1">
                  <a:txBody>
                    <a:bodyPr/>
                    <a:lstStyle/>
                    <a:p>
                      <a:endParaRPr lang="en-US"/>
                    </a:p>
                  </a:txBody>
                  <a:tcPr/>
                </a:tc>
                <a:tc rowSpan="2">
                  <a:txBody>
                    <a:bodyPr/>
                    <a:lstStyle/>
                    <a:p>
                      <a:pPr algn="ctr" fontAlgn="b"/>
                      <a:r>
                        <a:rPr lang="en-US" sz="1400" u="none" strike="noStrike">
                          <a:effectLst/>
                          <a:latin typeface="Times New Roman" panose="02020603050405020304" pitchFamily="18" charset="0"/>
                          <a:cs typeface="Times New Roman" panose="02020603050405020304" pitchFamily="18" charset="0"/>
                        </a:rPr>
                        <a:t>Err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a:effectLst/>
                          <a:latin typeface="Times New Roman" panose="02020603050405020304" pitchFamily="18" charset="0"/>
                          <a:cs typeface="Times New Roman" panose="02020603050405020304" pitchFamily="18" charset="0"/>
                        </a:rPr>
                        <a:t>MeasDir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a:effectLst/>
                          <a:latin typeface="Times New Roman" panose="02020603050405020304" pitchFamily="18" charset="0"/>
                          <a:cs typeface="Times New Roman" panose="02020603050405020304" pitchFamily="18" charset="0"/>
                        </a:rPr>
                        <a:t>Lithologic Description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0670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400" u="none" strike="noStrike" baseline="0" dirty="0" smtClean="0">
                          <a:effectLst/>
                          <a:latin typeface="Times New Roman" panose="02020603050405020304" pitchFamily="18" charset="0"/>
                          <a:cs typeface="Times New Roman" panose="02020603050405020304" pitchFamily="18" charset="0"/>
                          <a:sym typeface="Symbol"/>
                        </a:rPr>
                        <a:t></a:t>
                      </a:r>
                      <a:r>
                        <a:rPr lang="en-US" sz="1400" u="none" strike="noStrike" baseline="-25000" dirty="0" smtClean="0">
                          <a:effectLst/>
                          <a:latin typeface="Times New Roman" panose="02020603050405020304" pitchFamily="18" charset="0"/>
                          <a:cs typeface="Times New Roman" panose="02020603050405020304" pitchFamily="18" charset="0"/>
                        </a:rPr>
                        <a:t>o </a:t>
                      </a:r>
                      <a:r>
                        <a:rPr lang="en-US" sz="1400" u="none" strike="noStrike"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400" u="none" strike="noStrike" baseline="0" dirty="0" smtClean="0">
                          <a:effectLst/>
                          <a:latin typeface="Times New Roman" panose="02020603050405020304" pitchFamily="18" charset="0"/>
                          <a:cs typeface="Times New Roman" panose="02020603050405020304" pitchFamily="18" charset="0"/>
                          <a:sym typeface="Symbol"/>
                        </a:rPr>
                        <a:t></a:t>
                      </a:r>
                      <a:r>
                        <a:rPr lang="en-US" sz="1400" u="none" strike="noStrike" baseline="-25000" dirty="0" err="1" smtClean="0">
                          <a:effectLst/>
                          <a:latin typeface="Times New Roman" panose="02020603050405020304" pitchFamily="18" charset="0"/>
                          <a:cs typeface="Times New Roman" panose="02020603050405020304" pitchFamily="18" charset="0"/>
                        </a:rPr>
                        <a:t>corr</a:t>
                      </a:r>
                      <a:r>
                        <a:rPr lang="en-US" sz="1400" u="none" strike="noStrike" baseline="-25000"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400" u="none" strike="noStrike" baseline="0" dirty="0" smtClean="0">
                          <a:effectLst/>
                          <a:latin typeface="Times New Roman" panose="02020603050405020304" pitchFamily="18" charset="0"/>
                          <a:cs typeface="Times New Roman" panose="02020603050405020304" pitchFamily="18" charset="0"/>
                          <a:sym typeface="Symbol"/>
                        </a:rPr>
                        <a:t></a:t>
                      </a:r>
                      <a:r>
                        <a:rPr lang="en-US" sz="1400" u="none" strike="noStrike" baseline="-25000" dirty="0" err="1" smtClean="0">
                          <a:effectLst/>
                          <a:latin typeface="Times New Roman" panose="02020603050405020304" pitchFamily="18" charset="0"/>
                          <a:cs typeface="Times New Roman" panose="02020603050405020304" pitchFamily="18" charset="0"/>
                        </a:rPr>
                        <a:t>avg</a:t>
                      </a:r>
                      <a:r>
                        <a:rPr lang="en-US" sz="1400" u="none" strike="noStrike" baseline="-25000" dirty="0" smtClean="0">
                          <a:effectLst/>
                          <a:latin typeface="Times New Roman" panose="02020603050405020304" pitchFamily="18" charset="0"/>
                          <a:cs typeface="Times New Roman" panose="02020603050405020304" pitchFamily="18" charset="0"/>
                        </a:rPr>
                        <a:t> </a:t>
                      </a:r>
                      <a:r>
                        <a:rPr lang="en-US" sz="1400" u="none" strike="noStrike"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vMerge="1">
                  <a:txBody>
                    <a:bodyPr/>
                    <a:lstStyle/>
                    <a:p>
                      <a:endParaRPr lang="en-US"/>
                    </a:p>
                  </a:txBody>
                  <a:tcPr/>
                </a:tc>
                <a:tc vMerge="1">
                  <a:txBody>
                    <a:bodyPr/>
                    <a:lstStyle/>
                    <a:p>
                      <a:endParaRPr lang="en-US"/>
                    </a:p>
                  </a:txBody>
                  <a:tcPr/>
                </a:tc>
              </a:tr>
              <a:tr h="265318">
                <a:tc>
                  <a:txBody>
                    <a:bodyPr/>
                    <a:lstStyle/>
                    <a:p>
                      <a:pPr algn="r" fontAlgn="b"/>
                      <a:r>
                        <a:rPr lang="en-US" sz="1200" u="none" strike="noStrike">
                          <a:effectLst/>
                          <a:latin typeface="Times New Roman" panose="02020603050405020304" pitchFamily="18" charset="0"/>
                          <a:cs typeface="Times New Roman" panose="02020603050405020304" pitchFamily="18" charset="0"/>
                        </a:rPr>
                        <a:t>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21661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10810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2.97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6">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1.79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0.02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para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a:effectLst/>
                          <a:latin typeface="Times New Roman" panose="02020603050405020304" pitchFamily="18" charset="0"/>
                          <a:cs typeface="Times New Roman" panose="02020603050405020304" pitchFamily="18" charset="0"/>
                        </a:rPr>
                        <a:t>Fine-grained </a:t>
                      </a:r>
                      <a:r>
                        <a:rPr lang="en-US" sz="1200" u="none" strike="noStrike" dirty="0" err="1">
                          <a:effectLst/>
                          <a:latin typeface="Times New Roman" panose="02020603050405020304" pitchFamily="18" charset="0"/>
                          <a:cs typeface="Times New Roman" panose="02020603050405020304" pitchFamily="18" charset="0"/>
                        </a:rPr>
                        <a:t>grainstone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65318">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21661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10811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1.41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1.28</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0.07</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b="1" u="none" strike="noStrike" dirty="0" err="1">
                          <a:effectLst/>
                          <a:latin typeface="Times New Roman" panose="02020603050405020304" pitchFamily="18" charset="0"/>
                          <a:cs typeface="Times New Roman" panose="02020603050405020304" pitchFamily="18" charset="0"/>
                        </a:rPr>
                        <a:t>perp</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b="1" u="none" strike="noStrike" dirty="0">
                          <a:effectLst/>
                          <a:latin typeface="Times New Roman" panose="02020603050405020304" pitchFamily="18" charset="0"/>
                          <a:cs typeface="Times New Roman" panose="02020603050405020304" pitchFamily="18" charset="0"/>
                        </a:rPr>
                        <a:t>Fine-grained </a:t>
                      </a:r>
                      <a:r>
                        <a:rPr lang="en-US" sz="1200" b="1" u="none" strike="noStrike" dirty="0" err="1">
                          <a:effectLst/>
                          <a:latin typeface="Times New Roman" panose="02020603050405020304" pitchFamily="18" charset="0"/>
                          <a:cs typeface="Times New Roman" panose="02020603050405020304" pitchFamily="18" charset="0"/>
                        </a:rPr>
                        <a:t>grainstone</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21661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10812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2.38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1.44</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0.21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b="1" u="none" strike="noStrike" dirty="0" err="1">
                          <a:effectLst/>
                          <a:latin typeface="Times New Roman" panose="02020603050405020304" pitchFamily="18" charset="0"/>
                          <a:cs typeface="Times New Roman" panose="02020603050405020304" pitchFamily="18" charset="0"/>
                        </a:rPr>
                        <a:t>perp</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b="1" u="none" strike="noStrike" dirty="0">
                          <a:effectLst/>
                          <a:latin typeface="Times New Roman" panose="02020603050405020304" pitchFamily="18" charset="0"/>
                          <a:cs typeface="Times New Roman" panose="02020603050405020304" pitchFamily="18" charset="0"/>
                        </a:rPr>
                        <a:t>Fine-grained </a:t>
                      </a:r>
                      <a:r>
                        <a:rPr lang="en-US" sz="1200" b="1" u="none" strike="noStrike" dirty="0" err="1">
                          <a:effectLst/>
                          <a:latin typeface="Times New Roman" panose="02020603050405020304" pitchFamily="18" charset="0"/>
                          <a:cs typeface="Times New Roman" panose="02020603050405020304" pitchFamily="18" charset="0"/>
                        </a:rPr>
                        <a:t>grainstone</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21661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10820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2.36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0.02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err="1">
                          <a:effectLst/>
                          <a:latin typeface="Times New Roman" panose="02020603050405020304" pitchFamily="18" charset="0"/>
                          <a:cs typeface="Times New Roman" panose="02020603050405020304" pitchFamily="18" charset="0"/>
                        </a:rPr>
                        <a:t>para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a:effectLst/>
                          <a:latin typeface="Times New Roman" panose="02020603050405020304" pitchFamily="18" charset="0"/>
                          <a:cs typeface="Times New Roman" panose="02020603050405020304" pitchFamily="18" charset="0"/>
                        </a:rPr>
                        <a:t>Anhydrite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21661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10835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3.06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2.38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0.01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err="1">
                          <a:effectLst/>
                          <a:latin typeface="Times New Roman" panose="02020603050405020304" pitchFamily="18" charset="0"/>
                          <a:cs typeface="Times New Roman" panose="02020603050405020304" pitchFamily="18" charset="0"/>
                        </a:rPr>
                        <a:t>perp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err="1">
                          <a:effectLst/>
                          <a:latin typeface="Times New Roman" panose="02020603050405020304" pitchFamily="18" charset="0"/>
                          <a:cs typeface="Times New Roman" panose="02020603050405020304" pitchFamily="18" charset="0"/>
                        </a:rPr>
                        <a:t>Oolitic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pisolitic</a:t>
                      </a:r>
                      <a:r>
                        <a:rPr lang="en-US" sz="1200" u="none" strike="noStrike" dirty="0">
                          <a:effectLst/>
                          <a:latin typeface="Times New Roman" panose="02020603050405020304" pitchFamily="18" charset="0"/>
                          <a:cs typeface="Times New Roman" panose="02020603050405020304" pitchFamily="18" charset="0"/>
                        </a:rPr>
                        <a:t> crystalline limestone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90204">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21661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10836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3.68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2.77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0.01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para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err="1">
                          <a:effectLst/>
                          <a:latin typeface="Times New Roman" panose="02020603050405020304" pitchFamily="18" charset="0"/>
                          <a:cs typeface="Times New Roman" panose="02020603050405020304" pitchFamily="18" charset="0"/>
                        </a:rPr>
                        <a:t>Oolitic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pisolitic</a:t>
                      </a:r>
                      <a:r>
                        <a:rPr lang="en-US" sz="1200" u="none" strike="noStrike" dirty="0">
                          <a:effectLst/>
                          <a:latin typeface="Times New Roman" panose="02020603050405020304" pitchFamily="18" charset="0"/>
                          <a:cs typeface="Times New Roman" panose="02020603050405020304" pitchFamily="18" charset="0"/>
                        </a:rPr>
                        <a:t> crystalline limestone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21661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10839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gridSpan="3">
                  <a:txBody>
                    <a:bodyPr/>
                    <a:lstStyle/>
                    <a:p>
                      <a:pPr algn="ctr" fontAlgn="ctr"/>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2.91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hMerge="1">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h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ct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l" fontAlgn="t"/>
                      <a:r>
                        <a:rPr lang="en-US" sz="1200" b="0" i="0" u="none" strike="noStrike" dirty="0" err="1" smtClean="0">
                          <a:solidFill>
                            <a:srgbClr val="000000"/>
                          </a:solidFill>
                          <a:effectLst/>
                          <a:latin typeface="Times New Roman" panose="02020603050405020304" pitchFamily="18" charset="0"/>
                          <a:cs typeface="Times New Roman" panose="02020603050405020304" pitchFamily="18" charset="0"/>
                        </a:rPr>
                        <a:t>Oolitic</a:t>
                      </a:r>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 limestone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r>
              <a:tr h="276386">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25774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9400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2.33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1.93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9">
                  <a:txBody>
                    <a:bodyPr/>
                    <a:lstStyle/>
                    <a:p>
                      <a:pPr algn="ctr" fontAlgn="ctr"/>
                      <a:r>
                        <a:rPr lang="en-US" sz="1200" u="none" strike="noStrike">
                          <a:effectLst/>
                          <a:latin typeface="Times New Roman" panose="02020603050405020304" pitchFamily="18" charset="0"/>
                          <a:cs typeface="Times New Roman" panose="02020603050405020304" pitchFamily="18" charset="0"/>
                        </a:rPr>
                        <a:t>2.31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err="1">
                          <a:effectLst/>
                          <a:latin typeface="Times New Roman" panose="02020603050405020304" pitchFamily="18" charset="0"/>
                          <a:cs typeface="Times New Roman" panose="02020603050405020304" pitchFamily="18" charset="0"/>
                        </a:rPr>
                        <a:t>perp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a:effectLst/>
                          <a:latin typeface="Times New Roman" panose="02020603050405020304" pitchFamily="18" charset="0"/>
                          <a:cs typeface="Times New Roman" panose="02020603050405020304" pitchFamily="18" charset="0"/>
                        </a:rPr>
                        <a:t>Red shale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u="none" strike="noStrike">
                          <a:effectLst/>
                          <a:latin typeface="Times New Roman" panose="02020603050405020304" pitchFamily="18" charset="0"/>
                          <a:cs typeface="Times New Roman" panose="02020603050405020304" pitchFamily="18" charset="0"/>
                        </a:rPr>
                        <a:t>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25774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para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a:effectLst/>
                          <a:latin typeface="Times New Roman" panose="02020603050405020304" pitchFamily="18" charset="0"/>
                          <a:cs typeface="Times New Roman" panose="02020603050405020304" pitchFamily="18" charset="0"/>
                        </a:rPr>
                        <a:t>Crystalline dolostone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25</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25774</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9403</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5.48</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4.05</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0.26</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b="1" u="none" strike="noStrike" dirty="0" err="1">
                          <a:effectLst/>
                          <a:latin typeface="Times New Roman" panose="02020603050405020304" pitchFamily="18" charset="0"/>
                          <a:cs typeface="Times New Roman" panose="02020603050405020304" pitchFamily="18" charset="0"/>
                        </a:rPr>
                        <a:t>perp</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b="1" u="none" strike="noStrike" dirty="0">
                          <a:effectLst/>
                          <a:latin typeface="Times New Roman" panose="02020603050405020304" pitchFamily="18" charset="0"/>
                          <a:cs typeface="Times New Roman" panose="02020603050405020304" pitchFamily="18" charset="0"/>
                        </a:rPr>
                        <a:t>Fine-grained </a:t>
                      </a:r>
                      <a:r>
                        <a:rPr lang="en-US" sz="1200" b="1" u="none" strike="noStrike" dirty="0" err="1">
                          <a:effectLst/>
                          <a:latin typeface="Times New Roman" panose="02020603050405020304" pitchFamily="18" charset="0"/>
                          <a:cs typeface="Times New Roman" panose="02020603050405020304" pitchFamily="18" charset="0"/>
                        </a:rPr>
                        <a:t>grainstone</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u="none" strike="noStrike">
                          <a:effectLst/>
                          <a:latin typeface="Times New Roman" panose="02020603050405020304" pitchFamily="18" charset="0"/>
                          <a:cs typeface="Times New Roman" panose="02020603050405020304" pitchFamily="18" charset="0"/>
                        </a:rPr>
                        <a:t>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25774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para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a:effectLst/>
                          <a:latin typeface="Times New Roman" panose="02020603050405020304" pitchFamily="18" charset="0"/>
                          <a:cs typeface="Times New Roman" panose="02020603050405020304" pitchFamily="18" charset="0"/>
                        </a:rPr>
                        <a:t>Fine-grained </a:t>
                      </a:r>
                      <a:r>
                        <a:rPr lang="en-US" sz="1200" u="none" strike="noStrike" dirty="0" err="1">
                          <a:effectLst/>
                          <a:latin typeface="Times New Roman" panose="02020603050405020304" pitchFamily="18" charset="0"/>
                          <a:cs typeface="Times New Roman" panose="02020603050405020304" pitchFamily="18" charset="0"/>
                        </a:rPr>
                        <a:t>grainstone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27</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25774</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9410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1.27</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1.20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0.09</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b="1" u="none" strike="noStrike" dirty="0" err="1">
                          <a:effectLst/>
                          <a:latin typeface="Times New Roman" panose="02020603050405020304" pitchFamily="18" charset="0"/>
                          <a:cs typeface="Times New Roman" panose="02020603050405020304" pitchFamily="18" charset="0"/>
                        </a:rPr>
                        <a:t>perp</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b="1" u="none" strike="noStrike" dirty="0" err="1">
                          <a:effectLst/>
                          <a:latin typeface="Times New Roman" panose="02020603050405020304" pitchFamily="18" charset="0"/>
                          <a:cs typeface="Times New Roman" panose="02020603050405020304" pitchFamily="18" charset="0"/>
                        </a:rPr>
                        <a:t>Oolitic</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pisolitic</a:t>
                      </a:r>
                      <a:r>
                        <a:rPr lang="en-US" sz="1200" b="1" u="none" strike="noStrike" dirty="0">
                          <a:effectLst/>
                          <a:latin typeface="Times New Roman" panose="02020603050405020304" pitchFamily="18" charset="0"/>
                          <a:cs typeface="Times New Roman" panose="02020603050405020304" pitchFamily="18" charset="0"/>
                        </a:rPr>
                        <a:t> crystalline limestone</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u="none" strike="noStrike">
                          <a:effectLst/>
                          <a:latin typeface="Times New Roman" panose="02020603050405020304" pitchFamily="18" charset="0"/>
                          <a:cs typeface="Times New Roman" panose="02020603050405020304" pitchFamily="18" charset="0"/>
                        </a:rPr>
                        <a:t>28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25774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err="1">
                          <a:effectLst/>
                          <a:latin typeface="Times New Roman" panose="02020603050405020304" pitchFamily="18" charset="0"/>
                          <a:cs typeface="Times New Roman" panose="02020603050405020304" pitchFamily="18" charset="0"/>
                        </a:rPr>
                        <a:t>perp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err="1">
                          <a:effectLst/>
                          <a:latin typeface="Times New Roman" panose="02020603050405020304" pitchFamily="18" charset="0"/>
                          <a:cs typeface="Times New Roman" panose="02020603050405020304" pitchFamily="18" charset="0"/>
                        </a:rPr>
                        <a:t>Oolitic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pisolitic</a:t>
                      </a:r>
                      <a:r>
                        <a:rPr lang="en-US" sz="1200" u="none" strike="noStrike" dirty="0">
                          <a:effectLst/>
                          <a:latin typeface="Times New Roman" panose="02020603050405020304" pitchFamily="18" charset="0"/>
                          <a:cs typeface="Times New Roman" panose="02020603050405020304" pitchFamily="18" charset="0"/>
                        </a:rPr>
                        <a:t> crystalline limestone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u="none" strike="noStrike">
                          <a:effectLst/>
                          <a:latin typeface="Times New Roman" panose="02020603050405020304" pitchFamily="18" charset="0"/>
                          <a:cs typeface="Times New Roman" panose="02020603050405020304" pitchFamily="18" charset="0"/>
                        </a:rPr>
                        <a:t>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25774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para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err="1">
                          <a:effectLst/>
                          <a:latin typeface="Times New Roman" panose="02020603050405020304" pitchFamily="18" charset="0"/>
                          <a:cs typeface="Times New Roman" panose="02020603050405020304" pitchFamily="18" charset="0"/>
                        </a:rPr>
                        <a:t>Oolitic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pisolitic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grainstone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200" u="none" strike="noStrike">
                          <a:effectLst/>
                          <a:latin typeface="Times New Roman" panose="02020603050405020304" pitchFamily="18" charset="0"/>
                          <a:cs typeface="Times New Roman" panose="02020603050405020304" pitchFamily="18" charset="0"/>
                        </a:rPr>
                        <a:t>30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25774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err="1">
                          <a:effectLst/>
                          <a:latin typeface="Times New Roman" panose="02020603050405020304" pitchFamily="18" charset="0"/>
                          <a:cs typeface="Times New Roman" panose="02020603050405020304" pitchFamily="18" charset="0"/>
                        </a:rPr>
                        <a:t>perp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err="1">
                          <a:effectLst/>
                          <a:latin typeface="Times New Roman" panose="02020603050405020304" pitchFamily="18" charset="0"/>
                          <a:cs typeface="Times New Roman" panose="02020603050405020304" pitchFamily="18" charset="0"/>
                        </a:rPr>
                        <a:t>Oolitic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pisolitic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grainstone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90204">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31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25774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9430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2.91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2.33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0.01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200" u="none" strike="noStrike" dirty="0" err="1">
                          <a:effectLst/>
                          <a:latin typeface="Times New Roman" panose="02020603050405020304" pitchFamily="18" charset="0"/>
                          <a:cs typeface="Times New Roman" panose="02020603050405020304" pitchFamily="18" charset="0"/>
                        </a:rPr>
                        <a:t>perp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200" u="none" strike="noStrike" dirty="0" err="1">
                          <a:effectLst/>
                          <a:latin typeface="Times New Roman" panose="02020603050405020304" pitchFamily="18" charset="0"/>
                          <a:cs typeface="Times New Roman" panose="02020603050405020304" pitchFamily="18" charset="0"/>
                        </a:rPr>
                        <a:t>Oolitic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pisolitic</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grainstone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90204">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25774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9441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gridSpan="3">
                  <a:txBody>
                    <a:bodyPr/>
                    <a:lstStyle/>
                    <a:p>
                      <a:pPr algn="ctr" fontAlgn="ctr"/>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2.47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hMerge="1">
                  <a:txBody>
                    <a:bodyPr/>
                    <a:lstStyle/>
                    <a:p>
                      <a:pPr algn="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hMerge="1">
                  <a:txBody>
                    <a:bodyPr/>
                    <a:lstStyle/>
                    <a:p>
                      <a:pPr algn="ctr" fontAlgn="ct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ctr" fontAlgn="b"/>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l" fontAlgn="t"/>
                      <a:r>
                        <a:rPr lang="en-US" sz="1200" b="0" i="0" u="none" strike="noStrike" dirty="0" smtClean="0">
                          <a:solidFill>
                            <a:srgbClr val="000000"/>
                          </a:solidFill>
                          <a:effectLst/>
                          <a:latin typeface="Times New Roman" panose="02020603050405020304" pitchFamily="18" charset="0"/>
                          <a:cs typeface="Times New Roman" panose="02020603050405020304" pitchFamily="18" charset="0"/>
                        </a:rPr>
                        <a:t>Fine-grained limestone</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r>
            </a:tbl>
          </a:graphicData>
        </a:graphic>
      </p:graphicFrame>
      <p:sp>
        <p:nvSpPr>
          <p:cNvPr id="4" name="Title 1"/>
          <p:cNvSpPr>
            <a:spLocks noGrp="1"/>
          </p:cNvSpPr>
          <p:nvPr>
            <p:ph type="title"/>
          </p:nvPr>
        </p:nvSpPr>
        <p:spPr>
          <a:xfrm>
            <a:off x="457200" y="-76200"/>
            <a:ext cx="8229600" cy="1143000"/>
          </a:xfrm>
        </p:spPr>
        <p:txBody>
          <a:bodyPr>
            <a:normAutofit fontScale="90000"/>
          </a:bodyPr>
          <a:lstStyle/>
          <a:p>
            <a:r>
              <a:rPr lang="en-US" dirty="0" smtClean="0"/>
              <a:t>Verification of Data (with TR-1 Probe)</a:t>
            </a:r>
            <a:endParaRPr lang="en-US" dirty="0"/>
          </a:p>
        </p:txBody>
      </p:sp>
    </p:spTree>
    <p:extLst>
      <p:ext uri="{BB962C8B-B14F-4D97-AF65-F5344CB8AC3E}">
        <p14:creationId xmlns:p14="http://schemas.microsoft.com/office/powerpoint/2010/main" val="1193057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914400"/>
            <a:ext cx="6324600" cy="5334000"/>
          </a:xfrm>
          <a:prstGeom prst="rect">
            <a:avLst/>
          </a:prstGeom>
        </p:spPr>
      </p:pic>
      <p:sp>
        <p:nvSpPr>
          <p:cNvPr id="2" name="TextBox 1"/>
          <p:cNvSpPr txBox="1"/>
          <p:nvPr/>
        </p:nvSpPr>
        <p:spPr>
          <a:xfrm>
            <a:off x="228600" y="68759"/>
            <a:ext cx="8458200" cy="769441"/>
          </a:xfrm>
          <a:prstGeom prst="rect">
            <a:avLst/>
          </a:prstGeom>
          <a:noFill/>
        </p:spPr>
        <p:txBody>
          <a:bodyPr wrap="square" rtlCol="0">
            <a:spAutoFit/>
          </a:bodyPr>
          <a:lstStyle/>
          <a:p>
            <a:pPr algn="ctr"/>
            <a:r>
              <a:rPr lang="en-US" sz="4400" dirty="0" smtClean="0">
                <a:latin typeface="Times New Roman" pitchFamily="18" charset="0"/>
                <a:cs typeface="Times New Roman" pitchFamily="18" charset="0"/>
              </a:rPr>
              <a:t>Smackover Formation</a:t>
            </a:r>
            <a:endParaRPr lang="en-US" sz="4400" dirty="0">
              <a:latin typeface="Times New Roman" pitchFamily="18" charset="0"/>
              <a:cs typeface="Times New Roman" pitchFamily="18"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253" t="17836" r="16950" b="18268"/>
          <a:stretch/>
        </p:blipFill>
        <p:spPr>
          <a:xfrm>
            <a:off x="1524000" y="4838468"/>
            <a:ext cx="1524000" cy="1348576"/>
          </a:xfrm>
          <a:prstGeom prst="rect">
            <a:avLst/>
          </a:prstGeom>
        </p:spPr>
      </p:pic>
    </p:spTree>
    <p:extLst>
      <p:ext uri="{BB962C8B-B14F-4D97-AF65-F5344CB8AC3E}">
        <p14:creationId xmlns:p14="http://schemas.microsoft.com/office/powerpoint/2010/main" val="13267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1143000"/>
          </a:xfrm>
        </p:spPr>
        <p:txBody>
          <a:bodyPr>
            <a:normAutofit fontScale="90000"/>
          </a:bodyPr>
          <a:lstStyle/>
          <a:p>
            <a:r>
              <a:rPr lang="en-US" dirty="0" smtClean="0"/>
              <a:t>Verification of Data </a:t>
            </a:r>
            <a:r>
              <a:rPr lang="en-US" sz="3600" dirty="0" smtClean="0"/>
              <a:t>(without TR-1 Probe)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38183907"/>
              </p:ext>
            </p:extLst>
          </p:nvPr>
        </p:nvGraphicFramePr>
        <p:xfrm>
          <a:off x="838200" y="990600"/>
          <a:ext cx="7772400" cy="5215417"/>
        </p:xfrm>
        <a:graphic>
          <a:graphicData uri="http://schemas.openxmlformats.org/drawingml/2006/table">
            <a:tbl>
              <a:tblPr>
                <a:tableStyleId>{5C22544A-7EE6-4342-B048-85BDC9FD1C3A}</a:tableStyleId>
              </a:tblPr>
              <a:tblGrid>
                <a:gridCol w="550510"/>
                <a:gridCol w="668173"/>
                <a:gridCol w="746360"/>
                <a:gridCol w="592853"/>
                <a:gridCol w="587561"/>
                <a:gridCol w="476402"/>
                <a:gridCol w="529336"/>
                <a:gridCol w="682841"/>
                <a:gridCol w="2938364"/>
              </a:tblGrid>
              <a:tr h="290204">
                <a:tc rowSpan="2">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ID </a:t>
                      </a:r>
                      <a:r>
                        <a:rPr lang="en-US" sz="1400" u="none" strike="noStrike"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Permit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Depth (</a:t>
                      </a:r>
                      <a:r>
                        <a:rPr lang="en-US" sz="1400" u="none" strike="noStrike" dirty="0" err="1">
                          <a:effectLst/>
                          <a:latin typeface="Times New Roman" panose="02020603050405020304" pitchFamily="18" charset="0"/>
                          <a:cs typeface="Times New Roman" panose="02020603050405020304" pitchFamily="18" charset="0"/>
                        </a:rPr>
                        <a:t>ft</a:t>
                      </a:r>
                      <a:r>
                        <a:rPr lang="en-US" sz="1400" u="none" strike="noStrike" dirty="0">
                          <a:effectLst/>
                          <a:latin typeface="Times New Roman" panose="02020603050405020304" pitchFamily="18" charset="0"/>
                          <a:cs typeface="Times New Roman" panose="02020603050405020304" pitchFamily="18" charset="0"/>
                        </a:rPr>
                        <a:t>)</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gridSpan="3">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W/</a:t>
                      </a:r>
                      <a:r>
                        <a:rPr lang="en-US" sz="1400" u="none" strike="noStrike" dirty="0" err="1">
                          <a:effectLst/>
                          <a:latin typeface="Times New Roman" panose="02020603050405020304" pitchFamily="18" charset="0"/>
                          <a:cs typeface="Times New Roman" panose="02020603050405020304" pitchFamily="18" charset="0"/>
                        </a:rPr>
                        <a:t>m·K</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hMerge="1">
                  <a:txBody>
                    <a:bodyPr/>
                    <a:lstStyle/>
                    <a:p>
                      <a:endParaRPr lang="en-US"/>
                    </a:p>
                  </a:txBody>
                  <a:tcPr/>
                </a:tc>
                <a:tc hMerge="1">
                  <a:txBody>
                    <a:bodyPr/>
                    <a:lstStyle/>
                    <a:p>
                      <a:endParaRPr lang="en-US"/>
                    </a:p>
                  </a:txBody>
                  <a:tcPr/>
                </a:tc>
                <a:tc rowSpan="2">
                  <a:txBody>
                    <a:bodyPr/>
                    <a:lstStyle/>
                    <a:p>
                      <a:pPr algn="ctr" fontAlgn="b"/>
                      <a:r>
                        <a:rPr lang="en-US" sz="1400" u="none" strike="noStrike">
                          <a:effectLst/>
                          <a:latin typeface="Times New Roman" panose="02020603050405020304" pitchFamily="18" charset="0"/>
                          <a:cs typeface="Times New Roman" panose="02020603050405020304" pitchFamily="18" charset="0"/>
                        </a:rPr>
                        <a:t>Err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dirty="0" err="1">
                          <a:effectLst/>
                          <a:latin typeface="Times New Roman" panose="02020603050405020304" pitchFamily="18" charset="0"/>
                          <a:cs typeface="Times New Roman" panose="02020603050405020304" pitchFamily="18" charset="0"/>
                        </a:rPr>
                        <a:t>MeasDir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2">
                  <a:txBody>
                    <a:bodyPr/>
                    <a:lstStyle/>
                    <a:p>
                      <a:pPr algn="ctr" fontAlgn="b"/>
                      <a:r>
                        <a:rPr lang="en-US" sz="1400" u="none" strike="noStrike" dirty="0">
                          <a:effectLst/>
                          <a:latin typeface="Times New Roman" panose="02020603050405020304" pitchFamily="18" charset="0"/>
                          <a:cs typeface="Times New Roman" panose="02020603050405020304" pitchFamily="18" charset="0"/>
                        </a:rPr>
                        <a:t>Lithologic Description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0670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400" u="none" strike="noStrike" baseline="0" dirty="0" smtClean="0">
                          <a:effectLst/>
                          <a:latin typeface="Times New Roman" panose="02020603050405020304" pitchFamily="18" charset="0"/>
                          <a:cs typeface="Times New Roman" panose="02020603050405020304" pitchFamily="18" charset="0"/>
                          <a:sym typeface="Symbol"/>
                        </a:rPr>
                        <a:t></a:t>
                      </a:r>
                      <a:r>
                        <a:rPr lang="en-US" sz="1400" u="none" strike="noStrike" baseline="-25000" dirty="0" smtClean="0">
                          <a:effectLst/>
                          <a:latin typeface="Times New Roman" panose="02020603050405020304" pitchFamily="18" charset="0"/>
                          <a:cs typeface="Times New Roman" panose="02020603050405020304" pitchFamily="18" charset="0"/>
                        </a:rPr>
                        <a:t>o </a:t>
                      </a:r>
                      <a:r>
                        <a:rPr lang="en-US" sz="1400" u="none" strike="noStrike"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400" u="none" strike="noStrike" baseline="0" dirty="0" smtClean="0">
                          <a:effectLst/>
                          <a:latin typeface="Times New Roman" panose="02020603050405020304" pitchFamily="18" charset="0"/>
                          <a:cs typeface="Times New Roman" panose="02020603050405020304" pitchFamily="18" charset="0"/>
                          <a:sym typeface="Symbol"/>
                        </a:rPr>
                        <a:t></a:t>
                      </a:r>
                      <a:r>
                        <a:rPr lang="en-US" sz="1400" u="none" strike="noStrike" baseline="-25000" dirty="0" err="1" smtClean="0">
                          <a:effectLst/>
                          <a:latin typeface="Times New Roman" panose="02020603050405020304" pitchFamily="18" charset="0"/>
                          <a:cs typeface="Times New Roman" panose="02020603050405020304" pitchFamily="18" charset="0"/>
                        </a:rPr>
                        <a:t>corr</a:t>
                      </a:r>
                      <a:r>
                        <a:rPr lang="en-US" sz="1400" u="none" strike="noStrike" baseline="-25000"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400" u="none" strike="noStrike" baseline="0" dirty="0" smtClean="0">
                          <a:effectLst/>
                          <a:latin typeface="Times New Roman" panose="02020603050405020304" pitchFamily="18" charset="0"/>
                          <a:cs typeface="Times New Roman" panose="02020603050405020304" pitchFamily="18" charset="0"/>
                          <a:sym typeface="Symbol"/>
                        </a:rPr>
                        <a:t></a:t>
                      </a:r>
                      <a:r>
                        <a:rPr lang="en-US" sz="1400" u="none" strike="noStrike" baseline="-25000" dirty="0" err="1" smtClean="0">
                          <a:effectLst/>
                          <a:latin typeface="Times New Roman" panose="02020603050405020304" pitchFamily="18" charset="0"/>
                          <a:cs typeface="Times New Roman" panose="02020603050405020304" pitchFamily="18" charset="0"/>
                        </a:rPr>
                        <a:t>avg</a:t>
                      </a:r>
                      <a:r>
                        <a:rPr lang="en-US" sz="1400" u="none" strike="noStrike" baseline="-25000" dirty="0" smtClean="0">
                          <a:effectLst/>
                          <a:latin typeface="Times New Roman" panose="02020603050405020304" pitchFamily="18" charset="0"/>
                          <a:cs typeface="Times New Roman" panose="02020603050405020304" pitchFamily="18" charset="0"/>
                        </a:rPr>
                        <a:t> </a:t>
                      </a:r>
                      <a:r>
                        <a:rPr lang="en-US" sz="1400" u="none" strike="noStrike" dirty="0" smtClean="0">
                          <a:effectLst/>
                          <a:latin typeface="Times New Roman" panose="02020603050405020304" pitchFamily="18" charset="0"/>
                          <a:cs typeface="Times New Roman" panose="02020603050405020304" pitchFamily="18" charset="0"/>
                        </a:rPr>
                        <a:t>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vMerge="1">
                  <a:txBody>
                    <a:bodyPr/>
                    <a:lstStyle/>
                    <a:p>
                      <a:endParaRPr lang="en-US"/>
                    </a:p>
                  </a:txBody>
                  <a:tcPr/>
                </a:tc>
                <a:tc vMerge="1">
                  <a:txBody>
                    <a:bodyPr/>
                    <a:lstStyle/>
                    <a:p>
                      <a:endParaRPr lang="en-US"/>
                    </a:p>
                  </a:txBody>
                  <a:tcPr/>
                </a:tc>
              </a:tr>
              <a:tr h="265318">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5</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21661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10810</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4.04</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2.97</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6">
                  <a:txBody>
                    <a:bodyPr/>
                    <a:lstStyle/>
                    <a:p>
                      <a:pPr algn="ctr" fontAlgn="ctr"/>
                      <a:r>
                        <a:rPr lang="en-US" sz="1100" u="none" strike="noStrike" dirty="0" smtClean="0">
                          <a:effectLst/>
                          <a:latin typeface="Times New Roman" panose="02020603050405020304" pitchFamily="18" charset="0"/>
                          <a:cs typeface="Times New Roman" panose="02020603050405020304" pitchFamily="18" charset="0"/>
                        </a:rPr>
                        <a:t>2.59</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0.02</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a:effectLst/>
                          <a:latin typeface="Times New Roman" panose="02020603050405020304" pitchFamily="18" charset="0"/>
                          <a:cs typeface="Times New Roman" panose="02020603050405020304" pitchFamily="18" charset="0"/>
                        </a:rPr>
                        <a:t>para</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a:effectLst/>
                          <a:latin typeface="Times New Roman" panose="02020603050405020304" pitchFamily="18" charset="0"/>
                          <a:cs typeface="Times New Roman" panose="02020603050405020304" pitchFamily="18" charset="0"/>
                        </a:rPr>
                        <a:t>Fine-grained </a:t>
                      </a:r>
                      <a:r>
                        <a:rPr lang="en-US" sz="1100" u="none" strike="noStrike" dirty="0" err="1">
                          <a:effectLst/>
                          <a:latin typeface="Times New Roman" panose="02020603050405020304" pitchFamily="18" charset="0"/>
                          <a:cs typeface="Times New Roman" panose="02020603050405020304" pitchFamily="18" charset="0"/>
                        </a:rPr>
                        <a:t>grainstone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65318">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2</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21661</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10811</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1.41</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1.28</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0.07</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sngStrike" baseline="0" dirty="0" err="1">
                          <a:effectLst/>
                          <a:latin typeface="Times New Roman" panose="02020603050405020304" pitchFamily="18" charset="0"/>
                          <a:cs typeface="Times New Roman" panose="02020603050405020304" pitchFamily="18" charset="0"/>
                        </a:rPr>
                        <a:t>perp</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b="1" u="none" strike="sngStrike" baseline="0" dirty="0">
                          <a:effectLst/>
                          <a:latin typeface="Times New Roman" panose="02020603050405020304" pitchFamily="18" charset="0"/>
                          <a:cs typeface="Times New Roman" panose="02020603050405020304" pitchFamily="18" charset="0"/>
                        </a:rPr>
                        <a:t>Fine-grained </a:t>
                      </a:r>
                      <a:r>
                        <a:rPr lang="en-US" sz="1100" b="1" u="none" strike="sngStrike" baseline="0" dirty="0" err="1">
                          <a:effectLst/>
                          <a:latin typeface="Times New Roman" panose="02020603050405020304" pitchFamily="18" charset="0"/>
                          <a:cs typeface="Times New Roman" panose="02020603050405020304" pitchFamily="18" charset="0"/>
                        </a:rPr>
                        <a:t>grainstone</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b="1" u="none" strike="sngStrike" baseline="0">
                          <a:effectLst/>
                          <a:latin typeface="Times New Roman" panose="02020603050405020304" pitchFamily="18" charset="0"/>
                          <a:cs typeface="Times New Roman" panose="02020603050405020304" pitchFamily="18" charset="0"/>
                        </a:rPr>
                        <a:t>3</a:t>
                      </a:r>
                      <a:endParaRPr lang="en-US" sz="1100" b="1" i="0" u="none" strike="sngStrike" baseline="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a:effectLst/>
                          <a:latin typeface="Times New Roman" panose="02020603050405020304" pitchFamily="18" charset="0"/>
                          <a:cs typeface="Times New Roman" panose="02020603050405020304" pitchFamily="18" charset="0"/>
                        </a:rPr>
                        <a:t>21661</a:t>
                      </a:r>
                      <a:endParaRPr lang="en-US" sz="1100" b="1" i="0" u="none" strike="sngStrike" baseline="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a:effectLst/>
                          <a:latin typeface="Times New Roman" panose="02020603050405020304" pitchFamily="18" charset="0"/>
                          <a:cs typeface="Times New Roman" panose="02020603050405020304" pitchFamily="18" charset="0"/>
                        </a:rPr>
                        <a:t>10812</a:t>
                      </a:r>
                      <a:endParaRPr lang="en-US" sz="1100" b="1" i="0" u="none" strike="sngStrike" baseline="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2.38</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1.44</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b="1" u="none" strike="sngStrike" baseline="0" dirty="0">
                          <a:effectLst/>
                          <a:latin typeface="Times New Roman" panose="02020603050405020304" pitchFamily="18" charset="0"/>
                          <a:cs typeface="Times New Roman" panose="02020603050405020304" pitchFamily="18" charset="0"/>
                        </a:rPr>
                        <a:t>0.21</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sngStrike" baseline="0" dirty="0" err="1">
                          <a:effectLst/>
                          <a:latin typeface="Times New Roman" panose="02020603050405020304" pitchFamily="18" charset="0"/>
                          <a:cs typeface="Times New Roman" panose="02020603050405020304" pitchFamily="18" charset="0"/>
                        </a:rPr>
                        <a:t>perp</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b="1" u="none" strike="sngStrike" baseline="0" dirty="0">
                          <a:effectLst/>
                          <a:latin typeface="Times New Roman" panose="02020603050405020304" pitchFamily="18" charset="0"/>
                          <a:cs typeface="Times New Roman" panose="02020603050405020304" pitchFamily="18" charset="0"/>
                        </a:rPr>
                        <a:t>Fine-grained </a:t>
                      </a:r>
                      <a:r>
                        <a:rPr lang="en-US" sz="1100" b="1" u="none" strike="sngStrike" baseline="0" dirty="0" err="1">
                          <a:effectLst/>
                          <a:latin typeface="Times New Roman" panose="02020603050405020304" pitchFamily="18" charset="0"/>
                          <a:cs typeface="Times New Roman" panose="02020603050405020304" pitchFamily="18" charset="0"/>
                        </a:rPr>
                        <a:t>grainstone</a:t>
                      </a:r>
                      <a:endParaRPr lang="en-US" sz="1100" b="1" i="0" u="none" strike="sngStrike" baseline="0"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u="none" strike="noStrike">
                          <a:effectLst/>
                          <a:latin typeface="Times New Roman" panose="02020603050405020304" pitchFamily="18" charset="0"/>
                          <a:cs typeface="Times New Roman" panose="02020603050405020304" pitchFamily="18" charset="0"/>
                        </a:rPr>
                        <a:t>10</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21661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10820</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3.06</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2.36</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0.02</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err="1">
                          <a:effectLst/>
                          <a:latin typeface="Times New Roman" panose="02020603050405020304" pitchFamily="18" charset="0"/>
                          <a:cs typeface="Times New Roman" panose="02020603050405020304" pitchFamily="18" charset="0"/>
                        </a:rPr>
                        <a:t>para</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a:effectLst/>
                          <a:latin typeface="Times New Roman" panose="02020603050405020304" pitchFamily="18" charset="0"/>
                          <a:cs typeface="Times New Roman" panose="02020603050405020304" pitchFamily="18" charset="0"/>
                        </a:rPr>
                        <a:t>Anhydrite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u="none" strike="noStrike">
                          <a:effectLst/>
                          <a:latin typeface="Times New Roman" panose="02020603050405020304" pitchFamily="18" charset="0"/>
                          <a:cs typeface="Times New Roman" panose="02020603050405020304" pitchFamily="18" charset="0"/>
                        </a:rPr>
                        <a:t>11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21661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10836</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3.68</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2.77</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0.01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a:effectLst/>
                          <a:latin typeface="Times New Roman" panose="02020603050405020304" pitchFamily="18" charset="0"/>
                          <a:cs typeface="Times New Roman" panose="02020603050405020304" pitchFamily="18" charset="0"/>
                        </a:rPr>
                        <a:t>para</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err="1">
                          <a:effectLst/>
                          <a:latin typeface="Times New Roman" panose="02020603050405020304" pitchFamily="18" charset="0"/>
                          <a:cs typeface="Times New Roman" panose="02020603050405020304" pitchFamily="18" charset="0"/>
                        </a:rPr>
                        <a:t>Oolitic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pisolitic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smtClean="0">
                          <a:effectLst/>
                          <a:latin typeface="Times New Roman" panose="02020603050405020304" pitchFamily="18" charset="0"/>
                          <a:cs typeface="Times New Roman" panose="02020603050405020304" pitchFamily="18" charset="0"/>
                        </a:rPr>
                        <a:t>limestone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896">
                <a:tc>
                  <a:txBody>
                    <a:bodyPr/>
                    <a:lstStyle/>
                    <a:p>
                      <a:pPr algn="r" fontAlgn="b"/>
                      <a:r>
                        <a:rPr lang="en-US" sz="1100" u="none" strike="noStrike">
                          <a:effectLst/>
                          <a:latin typeface="Times New Roman" panose="02020603050405020304" pitchFamily="18" charset="0"/>
                          <a:cs typeface="Times New Roman" panose="02020603050405020304" pitchFamily="18" charset="0"/>
                        </a:rPr>
                        <a:t>12</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21661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10835</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3.06</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2.38</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0.01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err="1">
                          <a:effectLst/>
                          <a:latin typeface="Times New Roman" panose="02020603050405020304" pitchFamily="18" charset="0"/>
                          <a:cs typeface="Times New Roman" panose="02020603050405020304" pitchFamily="18" charset="0"/>
                        </a:rPr>
                        <a:t>perp</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err="1">
                          <a:effectLst/>
                          <a:latin typeface="Times New Roman" panose="02020603050405020304" pitchFamily="18" charset="0"/>
                          <a:cs typeface="Times New Roman" panose="02020603050405020304" pitchFamily="18" charset="0"/>
                        </a:rPr>
                        <a:t>Oolitic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pisolitic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smtClean="0">
                          <a:effectLst/>
                          <a:latin typeface="Times New Roman" panose="02020603050405020304" pitchFamily="18" charset="0"/>
                          <a:cs typeface="Times New Roman" panose="02020603050405020304" pitchFamily="18" charset="0"/>
                        </a:rPr>
                        <a:t>limestone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21661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10839</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ctr" fontAlgn="ctr"/>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2.91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ct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l" fontAlgn="t"/>
                      <a:r>
                        <a:rPr lang="en-US" sz="1100" b="0" i="0" u="none" strike="noStrike" dirty="0" err="1" smtClean="0">
                          <a:solidFill>
                            <a:srgbClr val="000000"/>
                          </a:solidFill>
                          <a:effectLst/>
                          <a:latin typeface="Times New Roman" panose="02020603050405020304" pitchFamily="18" charset="0"/>
                          <a:cs typeface="Times New Roman" panose="02020603050405020304" pitchFamily="18" charset="0"/>
                        </a:rPr>
                        <a:t>Oolitic</a:t>
                      </a:r>
                      <a:r>
                        <a:rPr lang="en-US" sz="1100" b="0" i="0" u="none" strike="noStrike" baseline="0" dirty="0" smtClean="0">
                          <a:solidFill>
                            <a:srgbClr val="000000"/>
                          </a:solidFill>
                          <a:effectLst/>
                          <a:latin typeface="Times New Roman" panose="02020603050405020304" pitchFamily="18" charset="0"/>
                          <a:cs typeface="Times New Roman" panose="02020603050405020304" pitchFamily="18" charset="0"/>
                        </a:rPr>
                        <a:t> limestone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r>
              <a:tr h="276386">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24</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25774</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9400</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2.33</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1.93</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rowSpan="9">
                  <a:txBody>
                    <a:bodyPr/>
                    <a:lstStyle/>
                    <a:p>
                      <a:pPr algn="ctr" fontAlgn="ctr"/>
                      <a:r>
                        <a:rPr lang="en-US" sz="1100" u="none" strike="noStrike" dirty="0" smtClean="0">
                          <a:effectLst/>
                          <a:latin typeface="Times New Roman" panose="02020603050405020304" pitchFamily="18" charset="0"/>
                          <a:cs typeface="Times New Roman" panose="02020603050405020304" pitchFamily="18" charset="0"/>
                        </a:rPr>
                        <a:t>2.48</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0.01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err="1">
                          <a:effectLst/>
                          <a:latin typeface="Times New Roman" panose="02020603050405020304" pitchFamily="18" charset="0"/>
                          <a:cs typeface="Times New Roman" panose="02020603050405020304" pitchFamily="18" charset="0"/>
                        </a:rPr>
                        <a:t>perp</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a:effectLst/>
                          <a:latin typeface="Times New Roman" panose="02020603050405020304" pitchFamily="18" charset="0"/>
                          <a:cs typeface="Times New Roman" panose="02020603050405020304" pitchFamily="18" charset="0"/>
                        </a:rPr>
                        <a:t>Red shale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u="none" strike="noStrike">
                          <a:effectLst/>
                          <a:latin typeface="Times New Roman" panose="02020603050405020304" pitchFamily="18" charset="0"/>
                          <a:cs typeface="Times New Roman" panose="02020603050405020304" pitchFamily="18" charset="0"/>
                        </a:rPr>
                        <a:t>23</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25774</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9402</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3.42</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2.69</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0.01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err="1">
                          <a:effectLst/>
                          <a:latin typeface="Times New Roman" panose="02020603050405020304" pitchFamily="18" charset="0"/>
                          <a:cs typeface="Times New Roman" panose="02020603050405020304" pitchFamily="18" charset="0"/>
                        </a:rPr>
                        <a:t>para</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a:effectLst/>
                          <a:latin typeface="Times New Roman" panose="02020603050405020304" pitchFamily="18" charset="0"/>
                          <a:cs typeface="Times New Roman" panose="02020603050405020304" pitchFamily="18" charset="0"/>
                        </a:rPr>
                        <a:t>Crystalline dolostone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25</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25774</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9403</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5.48</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4.05</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0.26</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b="1" u="none" strike="sngStrike" dirty="0" err="1">
                          <a:effectLst/>
                          <a:latin typeface="Times New Roman" panose="02020603050405020304" pitchFamily="18" charset="0"/>
                          <a:cs typeface="Times New Roman" panose="02020603050405020304" pitchFamily="18" charset="0"/>
                        </a:rPr>
                        <a:t>perp</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b="1" u="none" strike="sngStrike" dirty="0">
                          <a:effectLst/>
                          <a:latin typeface="Times New Roman" panose="02020603050405020304" pitchFamily="18" charset="0"/>
                          <a:cs typeface="Times New Roman" panose="02020603050405020304" pitchFamily="18" charset="0"/>
                        </a:rPr>
                        <a:t>Fine-grained </a:t>
                      </a:r>
                      <a:r>
                        <a:rPr lang="en-US" sz="1100" b="1" u="none" strike="sngStrike" dirty="0" err="1">
                          <a:effectLst/>
                          <a:latin typeface="Times New Roman" panose="02020603050405020304" pitchFamily="18" charset="0"/>
                          <a:cs typeface="Times New Roman" panose="02020603050405020304" pitchFamily="18" charset="0"/>
                        </a:rPr>
                        <a:t>grainstone</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u="none" strike="noStrike">
                          <a:effectLst/>
                          <a:latin typeface="Times New Roman" panose="02020603050405020304" pitchFamily="18" charset="0"/>
                          <a:cs typeface="Times New Roman" panose="02020603050405020304" pitchFamily="18" charset="0"/>
                        </a:rPr>
                        <a:t>26</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25774</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9406</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3.60</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2.78</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0.01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a:effectLst/>
                          <a:latin typeface="Times New Roman" panose="02020603050405020304" pitchFamily="18" charset="0"/>
                          <a:cs typeface="Times New Roman" panose="02020603050405020304" pitchFamily="18" charset="0"/>
                        </a:rPr>
                        <a:t>para</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a:effectLst/>
                          <a:latin typeface="Times New Roman" panose="02020603050405020304" pitchFamily="18" charset="0"/>
                          <a:cs typeface="Times New Roman" panose="02020603050405020304" pitchFamily="18" charset="0"/>
                        </a:rPr>
                        <a:t>Fine-grained </a:t>
                      </a:r>
                      <a:r>
                        <a:rPr lang="en-US" sz="1100" u="none" strike="noStrike" dirty="0" err="1">
                          <a:effectLst/>
                          <a:latin typeface="Times New Roman" panose="02020603050405020304" pitchFamily="18" charset="0"/>
                          <a:cs typeface="Times New Roman" panose="02020603050405020304" pitchFamily="18" charset="0"/>
                        </a:rPr>
                        <a:t>grainstone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27</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25774</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9410</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1.27</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1.20</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b="1" u="none" strike="sngStrike" dirty="0">
                          <a:effectLst/>
                          <a:latin typeface="Times New Roman" panose="02020603050405020304" pitchFamily="18" charset="0"/>
                          <a:cs typeface="Times New Roman" panose="02020603050405020304" pitchFamily="18" charset="0"/>
                        </a:rPr>
                        <a:t>0.09</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b="1" u="none" strike="sngStrike" dirty="0" err="1">
                          <a:effectLst/>
                          <a:latin typeface="Times New Roman" panose="02020603050405020304" pitchFamily="18" charset="0"/>
                          <a:cs typeface="Times New Roman" panose="02020603050405020304" pitchFamily="18" charset="0"/>
                        </a:rPr>
                        <a:t>perp</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b="1" u="none" strike="sngStrike" dirty="0" err="1">
                          <a:effectLst/>
                          <a:latin typeface="Times New Roman" panose="02020603050405020304" pitchFamily="18" charset="0"/>
                          <a:cs typeface="Times New Roman" panose="02020603050405020304" pitchFamily="18" charset="0"/>
                        </a:rPr>
                        <a:t>Oolitic</a:t>
                      </a:r>
                      <a:r>
                        <a:rPr lang="en-US" sz="1100" b="1" u="none" strike="sngStrike" dirty="0">
                          <a:effectLst/>
                          <a:latin typeface="Times New Roman" panose="02020603050405020304" pitchFamily="18" charset="0"/>
                          <a:cs typeface="Times New Roman" panose="02020603050405020304" pitchFamily="18" charset="0"/>
                        </a:rPr>
                        <a:t>, </a:t>
                      </a:r>
                      <a:r>
                        <a:rPr lang="en-US" sz="1100" b="1" u="none" strike="sngStrike" dirty="0" err="1">
                          <a:effectLst/>
                          <a:latin typeface="Times New Roman" panose="02020603050405020304" pitchFamily="18" charset="0"/>
                          <a:cs typeface="Times New Roman" panose="02020603050405020304" pitchFamily="18" charset="0"/>
                        </a:rPr>
                        <a:t>pisolitic</a:t>
                      </a:r>
                      <a:r>
                        <a:rPr lang="en-US" sz="1100" b="1" u="none" strike="sngStrike" dirty="0">
                          <a:effectLst/>
                          <a:latin typeface="Times New Roman" panose="02020603050405020304" pitchFamily="18" charset="0"/>
                          <a:cs typeface="Times New Roman" panose="02020603050405020304" pitchFamily="18" charset="0"/>
                        </a:rPr>
                        <a:t> crystalline limestone</a:t>
                      </a:r>
                      <a:endParaRPr lang="en-US" sz="1100" b="1" i="0" u="none" strike="sng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u="none" strike="noStrike">
                          <a:effectLst/>
                          <a:latin typeface="Times New Roman" panose="02020603050405020304" pitchFamily="18" charset="0"/>
                          <a:cs typeface="Times New Roman" panose="02020603050405020304" pitchFamily="18" charset="0"/>
                        </a:rPr>
                        <a:t>28</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25774</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9411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2.53</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2.06</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0.00</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err="1">
                          <a:effectLst/>
                          <a:latin typeface="Times New Roman" panose="02020603050405020304" pitchFamily="18" charset="0"/>
                          <a:cs typeface="Times New Roman" panose="02020603050405020304" pitchFamily="18" charset="0"/>
                        </a:rPr>
                        <a:t>perp</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err="1">
                          <a:effectLst/>
                          <a:latin typeface="Times New Roman" panose="02020603050405020304" pitchFamily="18" charset="0"/>
                          <a:cs typeface="Times New Roman" panose="02020603050405020304" pitchFamily="18" charset="0"/>
                        </a:rPr>
                        <a:t>Oolitic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pisolitic</a:t>
                      </a:r>
                      <a:r>
                        <a:rPr lang="en-US" sz="1100" u="none" strike="noStrike" dirty="0">
                          <a:effectLst/>
                          <a:latin typeface="Times New Roman" panose="02020603050405020304" pitchFamily="18" charset="0"/>
                          <a:cs typeface="Times New Roman" panose="02020603050405020304" pitchFamily="18" charset="0"/>
                        </a:rPr>
                        <a:t> crystalline limestone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u="none" strike="noStrike">
                          <a:effectLst/>
                          <a:latin typeface="Times New Roman" panose="02020603050405020304" pitchFamily="18" charset="0"/>
                          <a:cs typeface="Times New Roman" panose="02020603050405020304" pitchFamily="18" charset="0"/>
                        </a:rPr>
                        <a:t>29</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25774</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9416</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5.10</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3.80</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0.12</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a:effectLst/>
                          <a:latin typeface="Times New Roman" panose="02020603050405020304" pitchFamily="18" charset="0"/>
                          <a:cs typeface="Times New Roman" panose="02020603050405020304" pitchFamily="18" charset="0"/>
                        </a:rPr>
                        <a:t>para</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err="1">
                          <a:effectLst/>
                          <a:latin typeface="Times New Roman" panose="02020603050405020304" pitchFamily="18" charset="0"/>
                          <a:cs typeface="Times New Roman" panose="02020603050405020304" pitchFamily="18" charset="0"/>
                        </a:rPr>
                        <a:t>Oolitic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pisolitic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grainstone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76386">
                <a:tc>
                  <a:txBody>
                    <a:bodyPr/>
                    <a:lstStyle/>
                    <a:p>
                      <a:pPr algn="r" fontAlgn="b"/>
                      <a:r>
                        <a:rPr lang="en-US" sz="1100" u="none" strike="noStrike">
                          <a:effectLst/>
                          <a:latin typeface="Times New Roman" panose="02020603050405020304" pitchFamily="18" charset="0"/>
                          <a:cs typeface="Times New Roman" panose="02020603050405020304" pitchFamily="18" charset="0"/>
                        </a:rPr>
                        <a:t>30</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25774</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9425</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3.18</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2.51</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a:effectLst/>
                          <a:latin typeface="Times New Roman" panose="02020603050405020304" pitchFamily="18" charset="0"/>
                          <a:cs typeface="Times New Roman" panose="02020603050405020304" pitchFamily="18" charset="0"/>
                        </a:rPr>
                        <a:t>0.03</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err="1">
                          <a:effectLst/>
                          <a:latin typeface="Times New Roman" panose="02020603050405020304" pitchFamily="18" charset="0"/>
                          <a:cs typeface="Times New Roman" panose="02020603050405020304" pitchFamily="18" charset="0"/>
                        </a:rPr>
                        <a:t>perp</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err="1">
                          <a:effectLst/>
                          <a:latin typeface="Times New Roman" panose="02020603050405020304" pitchFamily="18" charset="0"/>
                          <a:cs typeface="Times New Roman" panose="02020603050405020304" pitchFamily="18" charset="0"/>
                        </a:rPr>
                        <a:t>Oolitic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pisolitic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grainstone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90204">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31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25774</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9430</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2.91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2.33</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vMerge="1">
                  <a:txBody>
                    <a:bodyPr/>
                    <a:lstStyle/>
                    <a:p>
                      <a:endParaRPr lang="en-US"/>
                    </a:p>
                  </a:txBody>
                  <a:tcPr/>
                </a:tc>
                <a:tc>
                  <a:txBody>
                    <a:bodyPr/>
                    <a:lstStyle/>
                    <a:p>
                      <a:pPr algn="r" fontAlgn="b"/>
                      <a:r>
                        <a:rPr lang="en-US" sz="1100" u="none" strike="noStrike" dirty="0">
                          <a:effectLst/>
                          <a:latin typeface="Times New Roman" panose="02020603050405020304" pitchFamily="18" charset="0"/>
                          <a:cs typeface="Times New Roman" panose="02020603050405020304" pitchFamily="18" charset="0"/>
                        </a:rPr>
                        <a:t>0.01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ctr" fontAlgn="b"/>
                      <a:r>
                        <a:rPr lang="en-US" sz="1100" u="none" strike="noStrike" dirty="0" err="1">
                          <a:effectLst/>
                          <a:latin typeface="Times New Roman" panose="02020603050405020304" pitchFamily="18" charset="0"/>
                          <a:cs typeface="Times New Roman" panose="02020603050405020304" pitchFamily="18" charset="0"/>
                        </a:rPr>
                        <a:t>perp</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c>
                  <a:txBody>
                    <a:bodyPr/>
                    <a:lstStyle/>
                    <a:p>
                      <a:pPr algn="l" fontAlgn="t"/>
                      <a:r>
                        <a:rPr lang="en-US" sz="1100" u="none" strike="noStrike" dirty="0" err="1">
                          <a:effectLst/>
                          <a:latin typeface="Times New Roman" panose="02020603050405020304" pitchFamily="18" charset="0"/>
                          <a:cs typeface="Times New Roman" panose="02020603050405020304" pitchFamily="18" charset="0"/>
                        </a:rPr>
                        <a:t>Oolitic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pisolitic</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grainstone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tc>
              </a:tr>
              <a:tr h="290204">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25774</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9441</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ctr" fontAlgn="ctr"/>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2.47</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ctr" fontAlgn="b"/>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ctr">
                    <a:solidFill>
                      <a:schemeClr val="bg1">
                        <a:lumMod val="75000"/>
                      </a:schemeClr>
                    </a:solidFill>
                  </a:tcPr>
                </a:tc>
                <a:tc>
                  <a:txBody>
                    <a:bodyPr/>
                    <a:lstStyle/>
                    <a:p>
                      <a:pPr algn="l" fontAlgn="t"/>
                      <a:r>
                        <a:rPr lang="en-US" sz="1100" b="0" i="0" u="none" strike="noStrike" dirty="0" err="1" smtClean="0">
                          <a:solidFill>
                            <a:srgbClr val="000000"/>
                          </a:solidFill>
                          <a:effectLst/>
                          <a:latin typeface="Times New Roman" panose="02020603050405020304" pitchFamily="18" charset="0"/>
                          <a:cs typeface="Times New Roman" panose="02020603050405020304" pitchFamily="18" charset="0"/>
                        </a:rPr>
                        <a:t>Oolitic</a:t>
                      </a:r>
                      <a:r>
                        <a:rPr lang="en-US" sz="1100" b="0" i="0" u="none" strike="noStrike" dirty="0" smtClean="0">
                          <a:solidFill>
                            <a:srgbClr val="000000"/>
                          </a:solidFill>
                          <a:effectLst/>
                          <a:latin typeface="Times New Roman" panose="02020603050405020304" pitchFamily="18" charset="0"/>
                          <a:cs typeface="Times New Roman" panose="02020603050405020304" pitchFamily="18" charset="0"/>
                        </a:rPr>
                        <a:t> limestone</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281" marR="7281" marT="7281" marB="0" anchor="b">
                    <a:solidFill>
                      <a:schemeClr val="bg1">
                        <a:lumMod val="75000"/>
                      </a:schemeClr>
                    </a:solidFill>
                  </a:tcPr>
                </a:tc>
              </a:tr>
            </a:tbl>
          </a:graphicData>
        </a:graphic>
      </p:graphicFrame>
    </p:spTree>
    <p:extLst>
      <p:ext uri="{BB962C8B-B14F-4D97-AF65-F5344CB8AC3E}">
        <p14:creationId xmlns:p14="http://schemas.microsoft.com/office/powerpoint/2010/main" val="3576386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000366" y="1066800"/>
            <a:ext cx="7457834" cy="5715000"/>
          </a:xfrm>
          <a:prstGeom prst="rect">
            <a:avLst/>
          </a:prstGeom>
        </p:spPr>
      </p:pic>
      <p:sp>
        <p:nvSpPr>
          <p:cNvPr id="3" name="Title 1"/>
          <p:cNvSpPr>
            <a:spLocks noGrp="1"/>
          </p:cNvSpPr>
          <p:nvPr>
            <p:ph type="title"/>
          </p:nvPr>
        </p:nvSpPr>
        <p:spPr>
          <a:xfrm>
            <a:off x="533400" y="-76200"/>
            <a:ext cx="8229600" cy="1143000"/>
          </a:xfrm>
        </p:spPr>
        <p:txBody>
          <a:bodyPr>
            <a:normAutofit/>
          </a:bodyPr>
          <a:lstStyle/>
          <a:p>
            <a:r>
              <a:rPr lang="en-US" sz="3600" dirty="0" smtClean="0"/>
              <a:t>Revised Heat Flow Raster</a:t>
            </a:r>
            <a:endParaRPr lang="en-US" sz="3600" dirty="0"/>
          </a:p>
        </p:txBody>
      </p:sp>
      <p:cxnSp>
        <p:nvCxnSpPr>
          <p:cNvPr id="18" name="Straight Connector 17"/>
          <p:cNvCxnSpPr/>
          <p:nvPr/>
        </p:nvCxnSpPr>
        <p:spPr>
          <a:xfrm flipH="1">
            <a:off x="1600200" y="5257800"/>
            <a:ext cx="2514600" cy="0"/>
          </a:xfrm>
          <a:prstGeom prst="line">
            <a:avLst/>
          </a:prstGeom>
          <a:ln w="22225">
            <a:solidFill>
              <a:srgbClr val="FFFF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48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
            </a:r>
            <a:br>
              <a:rPr lang="en-US" dirty="0" smtClean="0"/>
            </a:br>
            <a:r>
              <a:rPr lang="en-US" dirty="0" smtClean="0"/>
              <a:t>Conclusion</a:t>
            </a:r>
            <a:endParaRPr lang="en-US" dirty="0"/>
          </a:p>
        </p:txBody>
      </p:sp>
      <p:sp>
        <p:nvSpPr>
          <p:cNvPr id="3" name="Content Placeholder 2"/>
          <p:cNvSpPr>
            <a:spLocks noGrp="1"/>
          </p:cNvSpPr>
          <p:nvPr>
            <p:ph idx="1"/>
          </p:nvPr>
        </p:nvSpPr>
        <p:spPr>
          <a:xfrm>
            <a:off x="76200" y="762000"/>
            <a:ext cx="4953000" cy="6248400"/>
          </a:xfrm>
        </p:spPr>
        <p:txBody>
          <a:bodyPr>
            <a:normAutofit fontScale="62500" lnSpcReduction="20000"/>
          </a:bodyPr>
          <a:lstStyle/>
          <a:p>
            <a:pPr algn="just"/>
            <a:r>
              <a:rPr lang="en-US" sz="4500" dirty="0" smtClean="0"/>
              <a:t>Calculated area of highest heat flow-northwestern Columbia and northeastern Lafayette Counties</a:t>
            </a:r>
          </a:p>
          <a:p>
            <a:pPr lvl="1" algn="just"/>
            <a:r>
              <a:rPr lang="en-US" sz="3800" dirty="0" smtClean="0"/>
              <a:t>Highest area of </a:t>
            </a:r>
            <a:r>
              <a:rPr lang="en-US" sz="3800" dirty="0"/>
              <a:t>h</a:t>
            </a:r>
            <a:r>
              <a:rPr lang="en-US" sz="3800" dirty="0" smtClean="0"/>
              <a:t>eat flow strongly influenced by Permit # 24227-heat flow value = 137 </a:t>
            </a:r>
            <a:r>
              <a:rPr lang="en-US" sz="3800" dirty="0" err="1" smtClean="0"/>
              <a:t>mW</a:t>
            </a:r>
            <a:r>
              <a:rPr lang="en-US" sz="3800" dirty="0" smtClean="0"/>
              <a:t>/m</a:t>
            </a:r>
            <a:r>
              <a:rPr lang="en-US" sz="3800" baseline="30000" dirty="0" smtClean="0"/>
              <a:t>2</a:t>
            </a:r>
            <a:r>
              <a:rPr lang="en-US" sz="3800" dirty="0" smtClean="0"/>
              <a:t>. </a:t>
            </a:r>
            <a:endParaRPr lang="en-US" dirty="0" smtClean="0"/>
          </a:p>
          <a:p>
            <a:pPr algn="just"/>
            <a:r>
              <a:rPr lang="en-US" sz="4500" dirty="0" smtClean="0"/>
              <a:t>Compare this data to heat flow</a:t>
            </a:r>
          </a:p>
          <a:p>
            <a:pPr marL="0" indent="0" algn="just">
              <a:buNone/>
            </a:pPr>
            <a:r>
              <a:rPr lang="en-US" sz="4500" dirty="0" smtClean="0"/>
              <a:t> data from SMU </a:t>
            </a:r>
          </a:p>
          <a:p>
            <a:pPr marL="0" indent="0" algn="ctr">
              <a:buNone/>
            </a:pPr>
            <a:r>
              <a:rPr lang="en-US" dirty="0" smtClean="0">
                <a:hlinkClick r:id="rId3"/>
              </a:rPr>
              <a:t>www.google.org/egs</a:t>
            </a:r>
            <a:endParaRPr lang="en-US" dirty="0" smtClean="0"/>
          </a:p>
          <a:p>
            <a:pPr lvl="1" algn="just"/>
            <a:r>
              <a:rPr lang="en-US" sz="3800" dirty="0" smtClean="0"/>
              <a:t>Shows higher heat flow area in SE Hempstead, SW Nevada counties-translated to NW of AGS’s projected highest heat flow.</a:t>
            </a:r>
          </a:p>
          <a:p>
            <a:pPr marL="457200" lvl="1" indent="0" algn="just">
              <a:buNone/>
            </a:pPr>
            <a:r>
              <a:rPr lang="en-US" sz="3200" dirty="0" smtClean="0"/>
              <a:t>  </a:t>
            </a:r>
          </a:p>
        </p:txBody>
      </p:sp>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5029200" y="1066800"/>
            <a:ext cx="4076878" cy="2828925"/>
          </a:xfrm>
          <a:prstGeom prst="rect">
            <a:avLst/>
          </a:prstGeom>
        </p:spPr>
      </p:pic>
      <p:pic>
        <p:nvPicPr>
          <p:cNvPr id="5" name="Content Placeholder 3"/>
          <p:cNvPicPr>
            <a:picLocks/>
          </p:cNvPicPr>
          <p:nvPr/>
        </p:nvPicPr>
        <p:blipFill rotWithShape="1">
          <a:blip r:embed="rId5" cstate="print">
            <a:extLst>
              <a:ext uri="{28A0092B-C50C-407E-A947-70E740481C1C}">
                <a14:useLocalDpi xmlns:a14="http://schemas.microsoft.com/office/drawing/2010/main" val="0"/>
              </a:ext>
            </a:extLst>
          </a:blip>
          <a:srcRect t="5264"/>
          <a:stretch/>
        </p:blipFill>
        <p:spPr bwMode="auto">
          <a:xfrm>
            <a:off x="5257800" y="4114800"/>
            <a:ext cx="3639362" cy="22065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339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28600" y="867022"/>
            <a:ext cx="8686800" cy="5000378"/>
          </a:xfrm>
          <a:prstGeom prst="rect">
            <a:avLst/>
          </a:prstGeom>
        </p:spPr>
      </p:pic>
      <p:sp>
        <p:nvSpPr>
          <p:cNvPr id="5" name="Oval 4"/>
          <p:cNvSpPr/>
          <p:nvPr/>
        </p:nvSpPr>
        <p:spPr>
          <a:xfrm rot="2768823">
            <a:off x="2544391" y="2859028"/>
            <a:ext cx="754191" cy="15444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533400"/>
            <a:ext cx="8229600" cy="1143000"/>
          </a:xfrm>
        </p:spPr>
        <p:txBody>
          <a:bodyPr>
            <a:normAutofit fontScale="90000"/>
          </a:bodyPr>
          <a:lstStyle/>
          <a:p>
            <a:r>
              <a:rPr lang="en-US" dirty="0" smtClean="0"/>
              <a:t/>
            </a:r>
            <a:br>
              <a:rPr lang="en-US" dirty="0" smtClean="0"/>
            </a:br>
            <a:r>
              <a:rPr lang="en-US" dirty="0" smtClean="0"/>
              <a:t>Conclusion</a:t>
            </a:r>
            <a:endParaRPr lang="en-US" dirty="0"/>
          </a:p>
        </p:txBody>
      </p:sp>
    </p:spTree>
    <p:extLst>
      <p:ext uri="{BB962C8B-B14F-4D97-AF65-F5344CB8AC3E}">
        <p14:creationId xmlns:p14="http://schemas.microsoft.com/office/powerpoint/2010/main" val="3589267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Acknowledgments</a:t>
            </a:r>
            <a:endParaRPr lang="en-US" dirty="0"/>
          </a:p>
        </p:txBody>
      </p:sp>
      <p:sp>
        <p:nvSpPr>
          <p:cNvPr id="3" name="Content Placeholder 2"/>
          <p:cNvSpPr>
            <a:spLocks noGrp="1"/>
          </p:cNvSpPr>
          <p:nvPr>
            <p:ph idx="1"/>
          </p:nvPr>
        </p:nvSpPr>
        <p:spPr>
          <a:xfrm>
            <a:off x="457200" y="1295400"/>
            <a:ext cx="8229600" cy="4525963"/>
          </a:xfrm>
        </p:spPr>
        <p:txBody>
          <a:bodyPr>
            <a:normAutofit fontScale="85000" lnSpcReduction="10000"/>
          </a:bodyPr>
          <a:lstStyle/>
          <a:p>
            <a:pPr marL="0" indent="0" algn="just">
              <a:buNone/>
            </a:pPr>
            <a:r>
              <a:rPr lang="en-US" dirty="0"/>
              <a:t>This publication was written to provide geothermal results generated by the Arkansas Geological Survey for the State Geothermal Data Project, sponsored by the U.S. Department of Energy under prime award number </a:t>
            </a:r>
            <a:r>
              <a:rPr lang="en-US" b="1" dirty="0"/>
              <a:t>DE-EE0002850</a:t>
            </a:r>
            <a:r>
              <a:rPr lang="en-US" dirty="0"/>
              <a:t>, awarded to the State of Arkansas under sub award number </a:t>
            </a:r>
            <a:r>
              <a:rPr lang="en-US" b="1" dirty="0"/>
              <a:t>AR-EE002850</a:t>
            </a:r>
            <a:r>
              <a:rPr lang="en-US" dirty="0"/>
              <a:t>. </a:t>
            </a:r>
            <a:endParaRPr lang="en-US" dirty="0" smtClean="0"/>
          </a:p>
          <a:p>
            <a:pPr marL="0" indent="0" algn="just">
              <a:buNone/>
            </a:pPr>
            <a:r>
              <a:rPr lang="en-US" dirty="0" smtClean="0"/>
              <a:t>I </a:t>
            </a:r>
            <a:r>
              <a:rPr lang="en-US" dirty="0"/>
              <a:t>would like to thank Corbin Cannon for helping to collect, drill, and measure core samples, Jason Tipton for providing well log and core information and for assisting me in generating the raster maps, and the AGS staff for helping with the editing of this manuscript. </a:t>
            </a:r>
          </a:p>
          <a:p>
            <a:endParaRPr lang="en-US" dirty="0"/>
          </a:p>
        </p:txBody>
      </p:sp>
    </p:spTree>
    <p:extLst>
      <p:ext uri="{BB962C8B-B14F-4D97-AF65-F5344CB8AC3E}">
        <p14:creationId xmlns:p14="http://schemas.microsoft.com/office/powerpoint/2010/main" val="6711777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sz="4000" dirty="0" smtClean="0"/>
              <a:t>References</a:t>
            </a:r>
            <a:endParaRPr lang="en-US" sz="4000" dirty="0"/>
          </a:p>
        </p:txBody>
      </p:sp>
      <p:sp>
        <p:nvSpPr>
          <p:cNvPr id="3" name="Content Placeholder 2"/>
          <p:cNvSpPr>
            <a:spLocks noGrp="1"/>
          </p:cNvSpPr>
          <p:nvPr>
            <p:ph idx="1"/>
          </p:nvPr>
        </p:nvSpPr>
        <p:spPr>
          <a:xfrm>
            <a:off x="457200" y="914401"/>
            <a:ext cx="8229600" cy="5486399"/>
          </a:xfrm>
        </p:spPr>
        <p:txBody>
          <a:bodyPr>
            <a:normAutofit lnSpcReduction="10000"/>
          </a:bodyPr>
          <a:lstStyle/>
          <a:p>
            <a:pPr marL="457200" indent="-457200">
              <a:buNone/>
            </a:pPr>
            <a:r>
              <a:rPr lang="en-US" sz="1600" dirty="0" smtClean="0"/>
              <a:t>Blackwell, D.D., and M. Richards, 2004. Geothermal Map of North America. </a:t>
            </a:r>
            <a:r>
              <a:rPr lang="en-US" sz="1600" i="1" dirty="0" smtClean="0"/>
              <a:t>Assoc. Petroleum Geologist</a:t>
            </a:r>
            <a:r>
              <a:rPr lang="en-US" sz="1600" dirty="0" smtClean="0"/>
              <a:t> (AAPG), 1 sheet, scale 1:6,500,000</a:t>
            </a:r>
            <a:r>
              <a:rPr lang="en-US" sz="1600" dirty="0"/>
              <a:t>. </a:t>
            </a:r>
            <a:r>
              <a:rPr lang="en-US" sz="1600" dirty="0" smtClean="0"/>
              <a:t>&lt;http</a:t>
            </a:r>
            <a:r>
              <a:rPr lang="en-US" sz="1600" dirty="0"/>
              <a:t>://</a:t>
            </a:r>
            <a:r>
              <a:rPr lang="en-US" sz="1600" dirty="0" smtClean="0"/>
              <a:t>smu.edu/geothermal/2004NAMap/Geothermal_MapNA_7x10in.gif&gt;</a:t>
            </a:r>
          </a:p>
          <a:p>
            <a:pPr marL="457200" indent="-457200">
              <a:buNone/>
            </a:pPr>
            <a:r>
              <a:rPr lang="en-US" sz="1600" dirty="0" smtClean="0"/>
              <a:t>Dickinson, K.A., 1968. Upper Jurassic Stratigraphy of Some Adjacent Parts of Texas, Louisiana, and Arkansas. USGS, Geological Survey Professional Paper 594-E. 25 p</a:t>
            </a:r>
            <a:r>
              <a:rPr lang="en-US" sz="1600" dirty="0"/>
              <a:t>. &lt;http://</a:t>
            </a:r>
            <a:r>
              <a:rPr lang="en-US" sz="1600" dirty="0" smtClean="0"/>
              <a:t>pubs.usgs.gov/pp/0594e/report.pdf&gt;</a:t>
            </a:r>
          </a:p>
          <a:p>
            <a:pPr marL="457200" indent="-457200">
              <a:buNone/>
            </a:pPr>
            <a:r>
              <a:rPr lang="en-US" sz="1600" dirty="0" smtClean="0"/>
              <a:t>Ellis</a:t>
            </a:r>
            <a:r>
              <a:rPr lang="en-US" sz="1600" dirty="0"/>
              <a:t>, P.F. II, 1980. Geothermal Materials Survey Arkansas Power and Light Development and Demonstration Project. 100 kW Power System Using Direct Contact Heat Exchangers, El Dorado, Arkansas. U.S. Department of Energy. 27 p. </a:t>
            </a:r>
            <a:r>
              <a:rPr lang="en-US" sz="1600" dirty="0" smtClean="0"/>
              <a:t>&lt;http</a:t>
            </a:r>
            <a:r>
              <a:rPr lang="en-US" sz="1600" dirty="0"/>
              <a:t>://</a:t>
            </a:r>
            <a:r>
              <a:rPr lang="en-US" sz="1600" dirty="0" smtClean="0"/>
              <a:t>www.osti.gov/bridge/servlets/purl/5034780-oSQu7F/native/5034780.pdf&gt;</a:t>
            </a:r>
          </a:p>
          <a:p>
            <a:pPr marL="457200" indent="-457200">
              <a:buNone/>
            </a:pPr>
            <a:r>
              <a:rPr lang="en-US" sz="1600" dirty="0"/>
              <a:t>Harrison, W.E., K.V. </a:t>
            </a:r>
            <a:r>
              <a:rPr lang="en-US" sz="1600" dirty="0" err="1"/>
              <a:t>Luza</a:t>
            </a:r>
            <a:r>
              <a:rPr lang="en-US" sz="1600" dirty="0"/>
              <a:t>, M.L Prater, and P.K Cheung, 1983. Geothermal Resource Assessment in Oklahoma. Special Publications 83-1. Oklahoma Geological Survey. &lt;http://www.ogs.ou.edu/pubsscanned/SPs/SP83_1.pdf&gt;</a:t>
            </a:r>
          </a:p>
          <a:p>
            <a:pPr marL="457200" indent="-457200">
              <a:buNone/>
            </a:pPr>
            <a:r>
              <a:rPr lang="en-US" sz="1600" dirty="0"/>
              <a:t>Roy, R.F., B. Taylor, A.J. </a:t>
            </a:r>
            <a:r>
              <a:rPr lang="en-US" sz="1600" dirty="0" err="1"/>
              <a:t>Pyron</a:t>
            </a:r>
            <a:r>
              <a:rPr lang="en-US" sz="1600" dirty="0"/>
              <a:t>, and J.C. Maxwell, 1980. Heat Flow Measurements in the State of Arkansas. Final report to the University of California, Los Alamos Scientific Laboratory. &lt;http://library.lanl.gov/cgi-bin/getfile?00311086.pdf&gt;</a:t>
            </a:r>
          </a:p>
          <a:p>
            <a:pPr marL="457200" indent="-457200">
              <a:buNone/>
            </a:pPr>
            <a:r>
              <a:rPr lang="en-US" sz="1600" dirty="0"/>
              <a:t>Southern Methodist University Geothermal Laboratories, 2011. Google Earth download. Accessed July, 2012</a:t>
            </a:r>
            <a:r>
              <a:rPr lang="en-US" sz="1600" dirty="0" smtClean="0"/>
              <a:t>. &lt;</a:t>
            </a:r>
            <a:r>
              <a:rPr lang="en-US" sz="1600" dirty="0"/>
              <a:t>http://www.google.org/egs/&gt;</a:t>
            </a:r>
          </a:p>
          <a:p>
            <a:pPr marL="457200" indent="-457200">
              <a:buNone/>
            </a:pPr>
            <a:r>
              <a:rPr lang="en-US" sz="1600" dirty="0"/>
              <a:t>Smith D.L. and W.T. Dees. 1982. Heat Flow in the Gulf Coastal Plain. </a:t>
            </a:r>
            <a:r>
              <a:rPr lang="en-US" sz="1600" i="1" dirty="0"/>
              <a:t>J </a:t>
            </a:r>
            <a:r>
              <a:rPr lang="en-US" sz="1600" i="1" dirty="0" err="1"/>
              <a:t>Geophys</a:t>
            </a:r>
            <a:r>
              <a:rPr lang="en-US" sz="1600" i="1" dirty="0"/>
              <a:t> Res</a:t>
            </a:r>
            <a:r>
              <a:rPr lang="en-US" sz="1600" dirty="0"/>
              <a:t>. Abstract, V.87, No. B9</a:t>
            </a:r>
            <a:r>
              <a:rPr lang="en-US" sz="1600" dirty="0" smtClean="0"/>
              <a:t>.</a:t>
            </a:r>
          </a:p>
          <a:p>
            <a:pPr marL="457200" indent="-457200">
              <a:buNone/>
            </a:pPr>
            <a:r>
              <a:rPr lang="en-US" sz="1600" dirty="0"/>
              <a:t>Vestal, J.H., 1950. Petroleum Geology of the Smackover Formation of Southern Arkansas. Information Circular 14, Arkansas Geological Commission. 37 p. </a:t>
            </a:r>
          </a:p>
          <a:p>
            <a:pPr marL="0" indent="0">
              <a:buNone/>
            </a:pPr>
            <a:endParaRPr lang="en-US" sz="1200" dirty="0" smtClean="0"/>
          </a:p>
          <a:p>
            <a:pPr marL="0" indent="0">
              <a:buNone/>
            </a:pPr>
            <a:endParaRPr lang="en-US" sz="1200" dirty="0"/>
          </a:p>
          <a:p>
            <a:pPr marL="457200" indent="-457200">
              <a:buNone/>
            </a:pPr>
            <a:endParaRPr lang="en-US" sz="1200" dirty="0"/>
          </a:p>
          <a:p>
            <a:endParaRPr lang="en-US" dirty="0"/>
          </a:p>
        </p:txBody>
      </p:sp>
    </p:spTree>
    <p:extLst>
      <p:ext uri="{BB962C8B-B14F-4D97-AF65-F5344CB8AC3E}">
        <p14:creationId xmlns:p14="http://schemas.microsoft.com/office/powerpoint/2010/main" val="1486264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End</a:t>
            </a:r>
            <a:endParaRPr lang="en-US" dirty="0"/>
          </a:p>
        </p:txBody>
      </p:sp>
      <p:pic>
        <p:nvPicPr>
          <p:cNvPr id="1026" name="Picture 2" descr="C:\Users\lmnondorf\Desktop\Lea's Stuff\Pictures\All\butt roc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3" t="8824" r="3473" b="9026"/>
          <a:stretch/>
        </p:blipFill>
        <p:spPr bwMode="auto">
          <a:xfrm>
            <a:off x="1" y="1066800"/>
            <a:ext cx="5638799" cy="37315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mnondorf\Desktop\Lea's Stuff\Pictures\Quarries\MWL quarry fieldtrip\bill  in vug.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7866" t="15211" r="25370" b="24527"/>
          <a:stretch/>
        </p:blipFill>
        <p:spPr bwMode="auto">
          <a:xfrm>
            <a:off x="5659821" y="3490609"/>
            <a:ext cx="3484179" cy="336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308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864644" y="3263210"/>
            <a:ext cx="6279355" cy="3614582"/>
          </a:xfrm>
          <a:prstGeom prst="rect">
            <a:avLst/>
          </a:prstGeom>
        </p:spPr>
      </p:pic>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0" y="0"/>
            <a:ext cx="5729288" cy="3325572"/>
          </a:xfrm>
          <a:prstGeom prst="rect">
            <a:avLst/>
          </a:prstGeom>
        </p:spPr>
      </p:pic>
    </p:spTree>
    <p:extLst>
      <p:ext uri="{BB962C8B-B14F-4D97-AF65-F5344CB8AC3E}">
        <p14:creationId xmlns:p14="http://schemas.microsoft.com/office/powerpoint/2010/main" val="478268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Why the Smackover?</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990600"/>
            <a:ext cx="8229600" cy="4525963"/>
          </a:xfrm>
        </p:spPr>
        <p:txBody>
          <a:bodyPr/>
          <a:lstStyle/>
          <a:p>
            <a:pPr marL="0" indent="0">
              <a:buNone/>
            </a:pPr>
            <a:r>
              <a:rPr lang="en-US" dirty="0" smtClean="0">
                <a:latin typeface="Times New Roman" pitchFamily="18" charset="0"/>
                <a:cs typeface="Times New Roman" pitchFamily="18" charset="0"/>
              </a:rPr>
              <a:t>1. Information is readily available at the survey</a:t>
            </a:r>
          </a:p>
          <a:p>
            <a:pPr lvl="1"/>
            <a:r>
              <a:rPr lang="en-US" dirty="0" smtClean="0">
                <a:latin typeface="Times New Roman" pitchFamily="18" charset="0"/>
                <a:cs typeface="Times New Roman" pitchFamily="18" charset="0"/>
              </a:rPr>
              <a:t>Geophysical logs, drillers’ logs, documents, core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2050" name="Picture 2" descr="N:\Geothermal\WELL DATA\Scans\DrillersLogs\All\6972.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61" t="4112" b="7287"/>
          <a:stretch/>
        </p:blipFill>
        <p:spPr bwMode="auto">
          <a:xfrm>
            <a:off x="3831453" y="2551216"/>
            <a:ext cx="2264547" cy="364572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lmnondorf\Desktop\Lea's Stuff\GSA\2013\Images\24227_Wellheader.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414" y="2514600"/>
            <a:ext cx="3267786" cy="38334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Geothermal\THERMAL CONDUCTIVITY\Probe Results\DailyResults\Pictures\21661\21661Pics_Sample#_6-11_box3-10\21661_box8_10829_10833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723526"/>
            <a:ext cx="2475830" cy="330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02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8" name="Picture 4" descr="C:\Users\lmnondorf\Desktop\Lea's Stuff\GSA\2014\Images\US_Heat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16" y="457200"/>
            <a:ext cx="8381999" cy="60497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7876" y="-76200"/>
            <a:ext cx="6860724" cy="584775"/>
          </a:xfrm>
          <a:prstGeom prst="rect">
            <a:avLst/>
          </a:prstGeom>
        </p:spPr>
        <p:txBody>
          <a:bodyPr wrap="none">
            <a:spAutoFit/>
          </a:bodyPr>
          <a:lstStyle/>
          <a:p>
            <a:r>
              <a:rPr lang="en-US" sz="3200" dirty="0" smtClean="0">
                <a:latin typeface="Times New Roman" pitchFamily="18" charset="0"/>
                <a:cs typeface="Times New Roman" pitchFamily="18" charset="0"/>
              </a:rPr>
              <a:t>2. Warmest </a:t>
            </a:r>
            <a:r>
              <a:rPr lang="en-US" sz="3200" dirty="0">
                <a:latin typeface="Times New Roman" pitchFamily="18" charset="0"/>
                <a:cs typeface="Times New Roman" pitchFamily="18" charset="0"/>
              </a:rPr>
              <a:t>BHT’s recorded in the </a:t>
            </a:r>
            <a:r>
              <a:rPr lang="en-US" sz="3200" dirty="0" smtClean="0">
                <a:latin typeface="Times New Roman" pitchFamily="18" charset="0"/>
                <a:cs typeface="Times New Roman" pitchFamily="18" charset="0"/>
              </a:rPr>
              <a:t>state</a:t>
            </a:r>
            <a:endParaRPr lang="en-US" sz="3200" dirty="0">
              <a:latin typeface="Times New Roman" pitchFamily="18" charset="0"/>
              <a:cs typeface="Times New Roman" pitchFamily="18" charset="0"/>
            </a:endParaRPr>
          </a:p>
        </p:txBody>
      </p:sp>
      <p:sp>
        <p:nvSpPr>
          <p:cNvPr id="5" name="TextBox 4"/>
          <p:cNvSpPr txBox="1"/>
          <p:nvPr/>
        </p:nvSpPr>
        <p:spPr>
          <a:xfrm>
            <a:off x="1600200" y="6519446"/>
            <a:ext cx="59436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From Blackwell and Richards  (2011), www.google.org/egs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24" name="Group 23"/>
          <p:cNvGrpSpPr/>
          <p:nvPr/>
        </p:nvGrpSpPr>
        <p:grpSpPr>
          <a:xfrm>
            <a:off x="133270" y="152400"/>
            <a:ext cx="8934530" cy="6096000"/>
            <a:chOff x="133270" y="76200"/>
            <a:chExt cx="8934530" cy="6096000"/>
          </a:xfrm>
        </p:grpSpPr>
        <p:pic>
          <p:nvPicPr>
            <p:cNvPr id="1026" name="Picture 2" descr="C:\Users\lmnondorf\Desktop\Lea's Stuff\GSA\2014\Images\HeatFlow_UpdipLim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70" y="76200"/>
              <a:ext cx="8934530"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560762" y="1219200"/>
              <a:ext cx="7205212" cy="3316006"/>
              <a:chOff x="1560762" y="1220688"/>
              <a:chExt cx="7205212" cy="3316006"/>
            </a:xfrm>
          </p:grpSpPr>
          <p:sp>
            <p:nvSpPr>
              <p:cNvPr id="4" name="TextBox 3"/>
              <p:cNvSpPr txBox="1"/>
              <p:nvPr/>
            </p:nvSpPr>
            <p:spPr>
              <a:xfrm rot="17623709">
                <a:off x="556262" y="3255194"/>
                <a:ext cx="2286000" cy="276999"/>
              </a:xfrm>
              <a:prstGeom prst="rect">
                <a:avLst/>
              </a:prstGeom>
              <a:noFill/>
            </p:spPr>
            <p:txBody>
              <a:bodyPr wrap="square" rtlCol="0">
                <a:spAutoFit/>
              </a:bodyPr>
              <a:lstStyle/>
              <a:p>
                <a:r>
                  <a:rPr lang="en-US" sz="1200" b="1" dirty="0" err="1" smtClean="0">
                    <a:solidFill>
                      <a:schemeClr val="tx2">
                        <a:lumMod val="50000"/>
                      </a:schemeClr>
                    </a:solidFill>
                    <a:latin typeface="Times New Roman" panose="02020603050405020304" pitchFamily="18" charset="0"/>
                    <a:cs typeface="Times New Roman" panose="02020603050405020304" pitchFamily="18" charset="0"/>
                  </a:rPr>
                  <a:t>Mexia</a:t>
                </a:r>
                <a:r>
                  <a:rPr lang="en-US" sz="1200" b="1" dirty="0" smtClean="0">
                    <a:solidFill>
                      <a:schemeClr val="tx2">
                        <a:lumMod val="50000"/>
                      </a:schemeClr>
                    </a:solidFill>
                    <a:latin typeface="Times New Roman" panose="02020603050405020304" pitchFamily="18" charset="0"/>
                    <a:cs typeface="Times New Roman" panose="02020603050405020304" pitchFamily="18" charset="0"/>
                  </a:rPr>
                  <a:t>-Talco Fault System</a:t>
                </a:r>
                <a:endParaRPr lang="en-US" sz="1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59419" y="2161401"/>
                <a:ext cx="1143000" cy="276999"/>
              </a:xfrm>
              <a:prstGeom prst="rect">
                <a:avLst/>
              </a:prstGeom>
              <a:noFill/>
            </p:spPr>
            <p:txBody>
              <a:bodyPr wrap="square" rtlCol="0">
                <a:spAutoFit/>
              </a:bodyPr>
              <a:lstStyle/>
              <a:p>
                <a:r>
                  <a:rPr lang="en-US" sz="1200" b="1" dirty="0" err="1" smtClean="0">
                    <a:solidFill>
                      <a:schemeClr val="tx2">
                        <a:lumMod val="50000"/>
                      </a:schemeClr>
                    </a:solidFill>
                    <a:latin typeface="Times New Roman" panose="02020603050405020304" pitchFamily="18" charset="0"/>
                    <a:cs typeface="Times New Roman" panose="02020603050405020304" pitchFamily="18" charset="0"/>
                  </a:rPr>
                  <a:t>Rodessa</a:t>
                </a:r>
                <a:r>
                  <a:rPr lang="en-US" sz="1200" b="1" dirty="0" smtClean="0">
                    <a:solidFill>
                      <a:schemeClr val="tx2">
                        <a:lumMod val="50000"/>
                      </a:schemeClr>
                    </a:solidFill>
                    <a:latin typeface="Times New Roman" panose="02020603050405020304" pitchFamily="18" charset="0"/>
                    <a:cs typeface="Times New Roman" panose="02020603050405020304" pitchFamily="18" charset="0"/>
                  </a:rPr>
                  <a:t> Fault</a:t>
                </a:r>
                <a:endParaRPr lang="en-US" sz="1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971800" y="2945218"/>
                <a:ext cx="1143000" cy="276999"/>
              </a:xfrm>
              <a:prstGeom prst="rect">
                <a:avLst/>
              </a:prstGeom>
              <a:noFill/>
            </p:spPr>
            <p:txBody>
              <a:bodyPr wrap="square" rtlCol="0">
                <a:spAutoFit/>
              </a:bodyPr>
              <a:lstStyle/>
              <a:p>
                <a:r>
                  <a:rPr lang="en-US" sz="1200" b="1" dirty="0" smtClean="0">
                    <a:solidFill>
                      <a:schemeClr val="tx2">
                        <a:lumMod val="50000"/>
                      </a:schemeClr>
                    </a:solidFill>
                    <a:latin typeface="Times New Roman" panose="02020603050405020304" pitchFamily="18" charset="0"/>
                    <a:cs typeface="Times New Roman" panose="02020603050405020304" pitchFamily="18" charset="0"/>
                  </a:rPr>
                  <a:t>Sabine Uplift</a:t>
                </a:r>
                <a:endParaRPr lang="en-US" sz="1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419600" y="2443987"/>
                <a:ext cx="1143000" cy="276999"/>
              </a:xfrm>
              <a:prstGeom prst="rect">
                <a:avLst/>
              </a:prstGeom>
              <a:noFill/>
            </p:spPr>
            <p:txBody>
              <a:bodyPr wrap="square" rtlCol="0">
                <a:spAutoFit/>
              </a:bodyPr>
              <a:lstStyle/>
              <a:p>
                <a:r>
                  <a:rPr lang="en-US" sz="1200" b="1" dirty="0" smtClean="0">
                    <a:solidFill>
                      <a:schemeClr val="tx2">
                        <a:lumMod val="50000"/>
                      </a:schemeClr>
                    </a:solidFill>
                    <a:latin typeface="Times New Roman" panose="02020603050405020304" pitchFamily="18" charset="0"/>
                    <a:cs typeface="Times New Roman" panose="02020603050405020304" pitchFamily="18" charset="0"/>
                  </a:rPr>
                  <a:t>Monroe Uplift</a:t>
                </a:r>
                <a:endParaRPr lang="en-US" sz="1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585637" y="2945217"/>
                <a:ext cx="1143000" cy="276999"/>
              </a:xfrm>
              <a:prstGeom prst="rect">
                <a:avLst/>
              </a:prstGeom>
              <a:noFill/>
            </p:spPr>
            <p:txBody>
              <a:bodyPr wrap="square" rtlCol="0">
                <a:spAutoFit/>
              </a:bodyPr>
              <a:lstStyle/>
              <a:p>
                <a:r>
                  <a:rPr lang="en-US" sz="1200" b="1" dirty="0" smtClean="0">
                    <a:solidFill>
                      <a:schemeClr val="tx2">
                        <a:lumMod val="50000"/>
                      </a:schemeClr>
                    </a:solidFill>
                    <a:latin typeface="Times New Roman" panose="02020603050405020304" pitchFamily="18" charset="0"/>
                    <a:cs typeface="Times New Roman" panose="02020603050405020304" pitchFamily="18" charset="0"/>
                  </a:rPr>
                  <a:t>Jackson Dome</a:t>
                </a:r>
                <a:endParaRPr lang="en-US" sz="1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rot="1598082">
                <a:off x="6092436" y="2719823"/>
                <a:ext cx="2673538" cy="276999"/>
              </a:xfrm>
              <a:prstGeom prst="rect">
                <a:avLst/>
              </a:prstGeom>
              <a:noFill/>
            </p:spPr>
            <p:txBody>
              <a:bodyPr wrap="square" rtlCol="0">
                <a:spAutoFit/>
              </a:bodyPr>
              <a:lstStyle/>
              <a:p>
                <a:r>
                  <a:rPr lang="en-US" sz="1200" b="1" dirty="0" smtClean="0">
                    <a:solidFill>
                      <a:schemeClr val="tx2">
                        <a:lumMod val="50000"/>
                      </a:schemeClr>
                    </a:solidFill>
                    <a:latin typeface="Times New Roman" panose="02020603050405020304" pitchFamily="18" charset="0"/>
                    <a:cs typeface="Times New Roman" panose="02020603050405020304" pitchFamily="18" charset="0"/>
                  </a:rPr>
                  <a:t>Pickens-Gilbertown Fault System</a:t>
                </a:r>
                <a:endParaRPr lang="en-US" sz="1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032233" y="1977927"/>
                <a:ext cx="2196509" cy="276999"/>
              </a:xfrm>
              <a:prstGeom prst="rect">
                <a:avLst/>
              </a:prstGeom>
              <a:noFill/>
            </p:spPr>
            <p:txBody>
              <a:bodyPr wrap="square" rtlCol="0">
                <a:spAutoFit/>
              </a:bodyPr>
              <a:lstStyle/>
              <a:p>
                <a:r>
                  <a:rPr lang="en-US" sz="1200" b="1" dirty="0" smtClean="0">
                    <a:solidFill>
                      <a:schemeClr val="tx2">
                        <a:lumMod val="50000"/>
                      </a:schemeClr>
                    </a:solidFill>
                    <a:latin typeface="Times New Roman" panose="02020603050405020304" pitchFamily="18" charset="0"/>
                    <a:cs typeface="Times New Roman" panose="02020603050405020304" pitchFamily="18" charset="0"/>
                  </a:rPr>
                  <a:t>South Arkansas Fault System</a:t>
                </a:r>
                <a:endParaRPr lang="en-US" sz="12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47902" y="1220688"/>
                <a:ext cx="3705265"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Times New Roman" panose="02020603050405020304" pitchFamily="18" charset="0"/>
                    <a:cs typeface="Times New Roman" panose="02020603050405020304" pitchFamily="18" charset="0"/>
                  </a:rPr>
                  <a:t>Approximate </a:t>
                </a:r>
                <a:r>
                  <a:rPr lang="en-US" sz="1400" dirty="0" err="1" smtClean="0">
                    <a:latin typeface="Times New Roman" panose="02020603050405020304" pitchFamily="18" charset="0"/>
                    <a:cs typeface="Times New Roman" panose="02020603050405020304" pitchFamily="18" charset="0"/>
                  </a:rPr>
                  <a:t>updip</a:t>
                </a:r>
                <a:r>
                  <a:rPr lang="en-US" sz="1400" dirty="0" smtClean="0">
                    <a:latin typeface="Times New Roman" panose="02020603050405020304" pitchFamily="18" charset="0"/>
                    <a:cs typeface="Times New Roman" panose="02020603050405020304" pitchFamily="18" charset="0"/>
                  </a:rPr>
                  <a:t> limit of Upper Jurassic rocks</a:t>
                </a:r>
                <a:endParaRPr lang="en-US" sz="1400" dirty="0">
                  <a:latin typeface="Times New Roman" panose="02020603050405020304" pitchFamily="18" charset="0"/>
                  <a:cs typeface="Times New Roman" panose="02020603050405020304" pitchFamily="18" charset="0"/>
                </a:endParaRPr>
              </a:p>
            </p:txBody>
          </p:sp>
        </p:grpSp>
      </p:grpSp>
      <p:sp>
        <p:nvSpPr>
          <p:cNvPr id="19" name="TextBox 18"/>
          <p:cNvSpPr txBox="1"/>
          <p:nvPr/>
        </p:nvSpPr>
        <p:spPr>
          <a:xfrm>
            <a:off x="133270" y="6211669"/>
            <a:ext cx="8934530"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Heat Flow Map (Blackwell and Richards, 2011 ;  </a:t>
            </a:r>
            <a:r>
              <a:rPr lang="en-US" dirty="0" err="1" smtClean="0">
                <a:latin typeface="Times New Roman" panose="02020603050405020304" pitchFamily="18" charset="0"/>
                <a:cs typeface="Times New Roman" panose="02020603050405020304" pitchFamily="18" charset="0"/>
              </a:rPr>
              <a:t>Updip</a:t>
            </a:r>
            <a:r>
              <a:rPr lang="en-US" dirty="0" smtClean="0">
                <a:latin typeface="Times New Roman" panose="02020603050405020304" pitchFamily="18" charset="0"/>
                <a:cs typeface="Times New Roman" panose="02020603050405020304" pitchFamily="18" charset="0"/>
              </a:rPr>
              <a:t> limit, fault, and uplift/dome information, modified from Dickinson, 1968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7236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953000"/>
            <a:ext cx="6553200" cy="609600"/>
          </a:xfrm>
        </p:spPr>
        <p:txBody>
          <a:bodyPr>
            <a:normAutofit fontScale="90000"/>
          </a:bodyPr>
          <a:lstStyle/>
          <a:p>
            <a:r>
              <a:rPr lang="en-US" sz="1800" dirty="0" smtClean="0"/>
              <a:t>Geothermal Map of America, well locations (taken from Blackwell and Richards, 2004)</a:t>
            </a:r>
            <a:endParaRPr lang="en-US" sz="1800" dirty="0"/>
          </a:p>
        </p:txBody>
      </p:sp>
      <p:pic>
        <p:nvPicPr>
          <p:cNvPr id="2051" name="Picture 3" descr="C:\Users\lmnondorf\Desktop\Lea's Stuff\GSA\2014\Images\SMU_B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99879"/>
            <a:ext cx="3920319" cy="387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92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Possible Explanation of High Subsurface Temperatures in South AR</a:t>
            </a:r>
            <a:endParaRPr lang="en-US" dirty="0"/>
          </a:p>
        </p:txBody>
      </p:sp>
      <p:sp>
        <p:nvSpPr>
          <p:cNvPr id="3" name="Content Placeholder 2"/>
          <p:cNvSpPr>
            <a:spLocks noGrp="1"/>
          </p:cNvSpPr>
          <p:nvPr>
            <p:ph idx="1"/>
          </p:nvPr>
        </p:nvSpPr>
        <p:spPr>
          <a:xfrm>
            <a:off x="304800" y="1600200"/>
            <a:ext cx="5105400" cy="4572000"/>
          </a:xfrm>
        </p:spPr>
        <p:txBody>
          <a:bodyPr>
            <a:normAutofit fontScale="92500"/>
          </a:bodyPr>
          <a:lstStyle/>
          <a:p>
            <a:pPr algn="just"/>
            <a:r>
              <a:rPr lang="en-US" dirty="0" smtClean="0"/>
              <a:t>Origin of warm temperatures and  brines in Smackover are not clearly understood</a:t>
            </a:r>
          </a:p>
          <a:p>
            <a:pPr algn="just"/>
            <a:r>
              <a:rPr lang="en-US" dirty="0" smtClean="0"/>
              <a:t>Smith &amp; Dees (1982)-high heat flow may be attributed to abnormal concentrations of radiogenic heat sources within the Alkali igneous rocks of the Monroe Uplift </a:t>
            </a:r>
            <a:endParaRPr lang="en-US" dirty="0"/>
          </a:p>
        </p:txBody>
      </p:sp>
      <p:pic>
        <p:nvPicPr>
          <p:cNvPr id="1026" name="Picture 2" descr="C:\Users\lmnondorf\Desktop\Lea's Stuff\GSA\MonroeUpli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025" y="1609724"/>
            <a:ext cx="3429000" cy="37738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34025" y="5410200"/>
            <a:ext cx="3381375"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Burnett and </a:t>
            </a:r>
            <a:r>
              <a:rPr lang="en-US" sz="1600" dirty="0" err="1" smtClean="0">
                <a:latin typeface="Times New Roman" pitchFamily="18" charset="0"/>
                <a:cs typeface="Times New Roman" pitchFamily="18" charset="0"/>
              </a:rPr>
              <a:t>Schumm</a:t>
            </a:r>
            <a:r>
              <a:rPr lang="en-US" sz="1600" dirty="0" smtClean="0">
                <a:latin typeface="Times New Roman" pitchFamily="18" charset="0"/>
                <a:cs typeface="Times New Roman" pitchFamily="18" charset="0"/>
              </a:rPr>
              <a:t> (1983)</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77286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13164</TotalTime>
  <Words>5801</Words>
  <Application>Microsoft Office PowerPoint</Application>
  <PresentationFormat>On-screen Show (4:3)</PresentationFormat>
  <Paragraphs>1203</Paragraphs>
  <Slides>36</Slides>
  <Notes>35</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thermal conductivity, thermal gradient, and heat flow estimations for the smackover formation, southwest arkansas </vt:lpstr>
      <vt:lpstr>Geothermal Project</vt:lpstr>
      <vt:lpstr>PowerPoint Presentation</vt:lpstr>
      <vt:lpstr>PowerPoint Presentation</vt:lpstr>
      <vt:lpstr>Why the Smackover?</vt:lpstr>
      <vt:lpstr>PowerPoint Presentation</vt:lpstr>
      <vt:lpstr>PowerPoint Presentation</vt:lpstr>
      <vt:lpstr>Geothermal Map of America, well locations (taken from Blackwell and Richards, 2004)</vt:lpstr>
      <vt:lpstr>Possible Explanation of High Subsurface Temperatures in South AR</vt:lpstr>
      <vt:lpstr>Previous Geothermal Studies on the Smackover</vt:lpstr>
      <vt:lpstr>Thermal Conductivity ()</vt:lpstr>
      <vt:lpstr>PowerPoint Presentation</vt:lpstr>
      <vt:lpstr>Permit Numbers of All Core Sampled for Thermal Conductivity</vt:lpstr>
      <vt:lpstr>Correction for in-situ Thermal Conductivity</vt:lpstr>
      <vt:lpstr>Correction for in-situ </vt:lpstr>
      <vt:lpstr>PowerPoint Presentation</vt:lpstr>
      <vt:lpstr>Comparing  Values</vt:lpstr>
      <vt:lpstr>Thermal Gradient</vt:lpstr>
      <vt:lpstr>Corrected Borehole Temperatures for Thermal Gradient Calculations</vt:lpstr>
      <vt:lpstr>Corrected Temperatures and Geothermal Gradients</vt:lpstr>
      <vt:lpstr>Corrected Geothermal Gradient Results for Each Smackover Well</vt:lpstr>
      <vt:lpstr>Geothermal Gradient Raster for Smackover Formation</vt:lpstr>
      <vt:lpstr>Heat Flow</vt:lpstr>
      <vt:lpstr>Heat Flow</vt:lpstr>
      <vt:lpstr>Heat Flow Values per Well</vt:lpstr>
      <vt:lpstr>Heat Flow Raster of Smackover Formation</vt:lpstr>
      <vt:lpstr>Heat Flow Contours of Smackover Formation</vt:lpstr>
      <vt:lpstr>Verification of Data</vt:lpstr>
      <vt:lpstr>Verification of Data (with TR-1 Probe)</vt:lpstr>
      <vt:lpstr>Verification of Data (without TR-1 Probe)</vt:lpstr>
      <vt:lpstr>Revised Heat Flow Raster</vt:lpstr>
      <vt:lpstr> Conclusion</vt:lpstr>
      <vt:lpstr> Conclusion</vt:lpstr>
      <vt:lpstr>Acknowledgments</vt:lpstr>
      <vt:lpstr>References</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 M. Nondorf</dc:creator>
  <cp:lastModifiedBy>Lea M. Nondorf</cp:lastModifiedBy>
  <cp:revision>222</cp:revision>
  <cp:lastPrinted>2014-03-11T20:57:46Z</cp:lastPrinted>
  <dcterms:created xsi:type="dcterms:W3CDTF">2013-08-27T15:54:42Z</dcterms:created>
  <dcterms:modified xsi:type="dcterms:W3CDTF">2014-03-14T21:04:59Z</dcterms:modified>
</cp:coreProperties>
</file>