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80" r:id="rId12"/>
    <p:sldId id="268" r:id="rId13"/>
    <p:sldId id="269" r:id="rId14"/>
    <p:sldId id="271" r:id="rId15"/>
    <p:sldId id="272" r:id="rId16"/>
    <p:sldId id="273" r:id="rId17"/>
    <p:sldId id="281" r:id="rId18"/>
    <p:sldId id="283" r:id="rId19"/>
    <p:sldId id="274" r:id="rId20"/>
    <p:sldId id="284" r:id="rId21"/>
    <p:sldId id="282" r:id="rId22"/>
    <p:sldId id="276" r:id="rId23"/>
    <p:sldId id="275" r:id="rId24"/>
    <p:sldId id="277" r:id="rId25"/>
    <p:sldId id="279" r:id="rId26"/>
    <p:sldId id="278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34339-01B6-415B-81F5-92EE075F8B43}" type="datetimeFigureOut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6797A-32FB-4AED-A637-560F9B82A7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5FF-C752-47FA-BF86-F5CB9A6531D1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7C84-74B4-4128-BDBA-0423EAD80067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CB5A-D3E8-4A01-875F-0C44AE2B3FF8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23A6-CBFD-4AD9-AF95-8DD647A35A95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46BC-4767-4010-9839-5354F1C4637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B035-1181-48C5-BFAE-F9D1686A651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DC12-B001-4477-903C-37A1617E7F3B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3EED-FB05-46A4-A037-13B83314DC77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9255-3317-4015-B56A-16343C6A07FB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3E4-F8F9-4306-91AF-E5CA357639BB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185CF-4A97-43D9-AA79-28784E37BEC1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04618-4C94-4D79-A95C-191753BA9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eschhui@126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zqinggao@sina.com" TargetMode="External"/><Relationship Id="rId4" Type="http://schemas.openxmlformats.org/officeDocument/2006/relationships/hyperlink" Target="mailto:fmattern@zedat.fu-berlin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Files-few changed\Photoes-before 2014\Geology\Geology in field\G-in Tibet\G-Flysch Tirassic\2011-T3-Langjiexue and Nieru Fm\IMG_125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381328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136904" cy="324036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Multiple sources of the Upper Triassic flysch in eastern Himalaya orogen, Tibet, China: Implications to paleogeography and paleotectonic evolution</a:t>
            </a:r>
            <a:endParaRPr lang="zh-CN" altLang="en-US" sz="3200" dirty="0">
              <a:solidFill>
                <a:srgbClr val="FFFF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8964488" cy="576064"/>
          </a:xfrm>
        </p:spPr>
        <p:txBody>
          <a:bodyPr>
            <a:noAutofit/>
          </a:bodyPr>
          <a:lstStyle/>
          <a:p>
            <a:pPr algn="l"/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Xianghui Li</a:t>
            </a:r>
            <a:r>
              <a:rPr lang="en-US" altLang="zh-CN" sz="1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Frank Mattern</a:t>
            </a:r>
            <a:r>
              <a:rPr lang="en-US" altLang="zh-CN" sz="1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Chaokai Zhang</a:t>
            </a:r>
            <a:r>
              <a:rPr lang="en-US" altLang="zh-CN" sz="1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Qinggao Zeng</a:t>
            </a:r>
            <a:r>
              <a:rPr lang="en-US" altLang="zh-CN" sz="1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Guozheng Mao</a:t>
            </a:r>
            <a:r>
              <a:rPr lang="en-US" altLang="zh-CN" sz="1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endParaRPr lang="en-US" altLang="zh-CN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CN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1School</a:t>
            </a:r>
            <a:r>
              <a:rPr lang="en-US" altLang="zh-CN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Earth Sciences and Engineering, Nanjing University, Nanjing, 210046, China. Email: </a:t>
            </a:r>
            <a:r>
              <a:rPr lang="en-US" altLang="zh-CN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3"/>
              </a:rPr>
              <a:t>leeschhui@126.com</a:t>
            </a:r>
            <a:endParaRPr lang="zh-CN" altLang="zh-CN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CN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2College</a:t>
            </a:r>
            <a:r>
              <a:rPr lang="en-US" altLang="zh-CN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Science/Earth Science Department, Sultan </a:t>
            </a:r>
            <a:r>
              <a:rPr lang="en-US" altLang="zh-CN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Qaboos</a:t>
            </a:r>
            <a:r>
              <a:rPr lang="en-US" altLang="zh-CN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University, PO Box 36, Sultanate of Oman. Email: </a:t>
            </a:r>
            <a:r>
              <a:rPr lang="en-US" altLang="zh-CN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4"/>
              </a:rPr>
              <a:t>fmattern@zedat.fu-berlin.de</a:t>
            </a:r>
            <a:endParaRPr lang="zh-CN" altLang="zh-CN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zh-CN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3The</a:t>
            </a:r>
            <a:r>
              <a:rPr lang="en-US" altLang="zh-CN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1st Geology Survey, Tibet Bureau of Land and Resources, Lhasa, 850000, China. Email: </a:t>
            </a:r>
            <a:r>
              <a:rPr lang="en-US" altLang="zh-CN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5"/>
              </a:rPr>
              <a:t>zqinggao@sina.com</a:t>
            </a:r>
            <a:endParaRPr lang="zh-CN" altLang="zh-CN" sz="1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zh-CN" alt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0EE5-1D12-48E0-83B0-DE3EFF32D0DE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NANJING UNIVERSITY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47439" y="6376243"/>
            <a:ext cx="2133600" cy="365125"/>
          </a:xfrm>
        </p:spPr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214439" y="6376243"/>
            <a:ext cx="2895600" cy="365125"/>
          </a:xfrm>
        </p:spPr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43439" y="6376243"/>
            <a:ext cx="2133600" cy="365125"/>
          </a:xfrm>
        </p:spPr>
        <p:txBody>
          <a:bodyPr/>
          <a:lstStyle/>
          <a:p>
            <a:fld id="{02B04618-4C94-4D79-A95C-191753BA9BFE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429816" cy="634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548680"/>
            <a:ext cx="4086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068960"/>
            <a:ext cx="2819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63688" y="2420888"/>
            <a:ext cx="5688632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Sandstone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samples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of 38,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Detrital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zircons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(concordant): 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1522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of 2552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Zircons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from diabase:  70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Hf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isotopes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(400-200 Ma): 175 of 186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Cr-chromes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sample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geochem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: 141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2047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D:\Figures\Figs Geology\Figure in Tibet\Marine Mz-Cz\Flysch T3-S Tibet\En-2015-Flysch T3 in Tibet\2015-Tectonophysics\Fig.2-Probablity curve by terrane.jpg"/>
          <p:cNvPicPr>
            <a:picLocks noChangeAspect="1" noChangeArrowheads="1"/>
          </p:cNvPicPr>
          <p:nvPr/>
        </p:nvPicPr>
        <p:blipFill>
          <a:blip r:embed="rId2" cstate="print"/>
          <a:srcRect t="2245"/>
          <a:stretch>
            <a:fillRect/>
          </a:stretch>
        </p:blipFill>
        <p:spPr bwMode="auto">
          <a:xfrm>
            <a:off x="3779912" y="0"/>
            <a:ext cx="4637314" cy="6858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11560" y="1052736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Geochronology of detrital zircon</a:t>
            </a:r>
          </a:p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Discrepancy between Lhasa and Shannan terranes:</a:t>
            </a:r>
          </a:p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Comp.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9912" y="2204864"/>
            <a:ext cx="475252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2771800" y="263691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51520" y="3284984"/>
            <a:ext cx="8810895" cy="2736304"/>
            <a:chOff x="251520" y="2852936"/>
            <a:chExt cx="8810895" cy="2736304"/>
          </a:xfrm>
        </p:grpSpPr>
        <p:pic>
          <p:nvPicPr>
            <p:cNvPr id="11" name="Picture 3" descr="D:\Figures\Figs Geology\Figure in Tibet\Marine Mz-Cz\Flysch T3-S Tibet\En-2015-Flysch T3 in Tibet\2015-Tectonophysics\Fig.2-Probablity curve by terrane.jpg"/>
            <p:cNvPicPr>
              <a:picLocks noChangeAspect="1" noChangeArrowheads="1"/>
            </p:cNvPicPr>
            <p:nvPr/>
          </p:nvPicPr>
          <p:blipFill>
            <a:blip r:embed="rId2" cstate="print"/>
            <a:srcRect t="32528" b="46944"/>
            <a:stretch>
              <a:fillRect/>
            </a:stretch>
          </p:blipFill>
          <p:spPr bwMode="auto">
            <a:xfrm>
              <a:off x="251520" y="2852936"/>
              <a:ext cx="8810895" cy="2736304"/>
            </a:xfrm>
            <a:prstGeom prst="rect">
              <a:avLst/>
            </a:prstGeom>
            <a:noFill/>
          </p:spPr>
        </p:pic>
        <p:sp>
          <p:nvSpPr>
            <p:cNvPr id="12" name="椭圆 11"/>
            <p:cNvSpPr/>
            <p:nvPr/>
          </p:nvSpPr>
          <p:spPr>
            <a:xfrm>
              <a:off x="2886672" y="3140968"/>
              <a:ext cx="360040" cy="23042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364088" y="2996952"/>
              <a:ext cx="360040" cy="25202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9218" name="Picture 2" descr="D:\Figures\Figs Geology\Figure in Tibet\Marine Mz-Cz\Flysch T3-S Tibet\En-2015-Flysch T3 in Tibet\2015-Tectonophysics\Fig.3-Hf Isotope.jpg"/>
          <p:cNvPicPr>
            <a:picLocks noChangeAspect="1" noChangeArrowheads="1"/>
          </p:cNvPicPr>
          <p:nvPr/>
        </p:nvPicPr>
        <p:blipFill>
          <a:blip r:embed="rId2" cstate="print"/>
          <a:srcRect t="7640"/>
          <a:stretch>
            <a:fillRect/>
          </a:stretch>
        </p:blipFill>
        <p:spPr bwMode="auto">
          <a:xfrm>
            <a:off x="683568" y="1484784"/>
            <a:ext cx="7848872" cy="414695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83568" y="548680"/>
            <a:ext cx="80439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Hf isotope of detrital zircon (400-200 Ma)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400-290 Ma: -10~-20 </a:t>
            </a:r>
            <a:r>
              <a:rPr lang="en-US" altLang="zh-CN" dirty="0" err="1" smtClean="0">
                <a:latin typeface="Times New Roman"/>
                <a:cs typeface="Times New Roman"/>
              </a:rPr>
              <a:t>Ɛ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Ht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(t) in Lhasa Terrane, not found in Shannan Terrane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0242" name="Picture 2" descr="D:\Figures\Figs Geology\Figure in Tibet\Marine Mz-Cz\Flysch T3-S Tibet\En-2015-Flysch T3 in Tibet\2015-Tectonophysics\Fig.4-Cr spinel.jpg"/>
          <p:cNvPicPr>
            <a:picLocks noChangeAspect="1" noChangeArrowheads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 bwMode="auto">
          <a:xfrm>
            <a:off x="611560" y="2492896"/>
            <a:ext cx="7632847" cy="357752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115616" y="332656"/>
            <a:ext cx="3988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Geochemistry of Cr-spinels: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basalts, peridotites, and boninites</a:t>
            </a:r>
            <a:endParaRPr lang="en-US" altLang="zh-CN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5877272"/>
            <a:ext cx="59766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Multiple sources, not only from Lhasa Terrane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148478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 spinels in 6 samples from Lhasa Terrane (Li  et al., 2014,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2459360" cy="241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1266" name="Picture 2" descr="D:\Collegues\All students\NJU after 2007\NJU-Doctors\Zhang Chaokai\Papers of Zhang CK\2015-dispersal patterns\2015.9-dispersal pattern\2015.9-figures\Fig. 4-Triplot.jpg"/>
          <p:cNvPicPr>
            <a:picLocks noChangeAspect="1" noChangeArrowheads="1"/>
          </p:cNvPicPr>
          <p:nvPr/>
        </p:nvPicPr>
        <p:blipFill>
          <a:blip r:embed="rId2" cstate="print"/>
          <a:srcRect t="10696"/>
          <a:stretch>
            <a:fillRect/>
          </a:stretch>
        </p:blipFill>
        <p:spPr bwMode="auto">
          <a:xfrm>
            <a:off x="611560" y="1340768"/>
            <a:ext cx="8071967" cy="36072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5013176"/>
            <a:ext cx="348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Zhang et al., submitted to GSA Bull.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69269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Dickinson triplot: </a:t>
            </a:r>
          </a:p>
        </p:txBody>
      </p:sp>
      <p:sp>
        <p:nvSpPr>
          <p:cNvPr id="8" name="矩形 7"/>
          <p:cNvSpPr/>
          <p:nvPr/>
        </p:nvSpPr>
        <p:spPr>
          <a:xfrm>
            <a:off x="971600" y="5517232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Multiple sources: </a:t>
            </a:r>
            <a:r>
              <a:rPr lang="en-US" altLang="zh-CN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recylced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orogen, arc orogen, mixed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87824" y="764704"/>
            <a:ext cx="51234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Different from Lhasa terrane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 Multiple sources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85293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SHANNAN TERRANE CAME FROM?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836712"/>
            <a:ext cx="165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points</a:t>
            </a:r>
            <a:endParaRPr lang="zh-CN" alt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71600" y="1196752"/>
            <a:ext cx="700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itchFamily="34" charset="0"/>
                <a:cs typeface="Arial" pitchFamily="34" charset="0"/>
              </a:rPr>
              <a:t>Four possible answers for original location:</a:t>
            </a:r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988840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Lhasa Terrane (Li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XH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al., 2004; Li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GW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et al., 2010, 2014; Webb et al., 2013)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A remnant basin in eastern Bangong-Nujiang Zone between  Qiangtang and Lhasa (Schneider et al., 2003)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Outlet of Paleotethys suture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Remnant  between India and W Australia</a:t>
            </a:r>
            <a:endParaRPr lang="zh-CN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15616" y="980728"/>
            <a:ext cx="3102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altLang="zh-CN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Lhasa Terrane</a:t>
            </a:r>
          </a:p>
        </p:txBody>
      </p:sp>
      <p:sp>
        <p:nvSpPr>
          <p:cNvPr id="11" name="乘号 10"/>
          <p:cNvSpPr/>
          <p:nvPr/>
        </p:nvSpPr>
        <p:spPr>
          <a:xfrm>
            <a:off x="1835696" y="1052736"/>
            <a:ext cx="1656184" cy="576064"/>
          </a:xfrm>
          <a:prstGeom prst="mathMultiply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2060848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1) Difference of age population and Hf isotope of detrital zircon between two terranes;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2) 132 Ma diabase of Cona LIP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At least, Lhasa Terrane is not the only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87624" y="764704"/>
            <a:ext cx="676875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 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A remnant basin in eastern Bangong-Nujiang Zone between  Qiangtang and Lhasa (Schneider et al., 2003)</a:t>
            </a:r>
          </a:p>
        </p:txBody>
      </p:sp>
      <p:sp>
        <p:nvSpPr>
          <p:cNvPr id="6" name="乘号 5"/>
          <p:cNvSpPr/>
          <p:nvPr/>
        </p:nvSpPr>
        <p:spPr>
          <a:xfrm>
            <a:off x="3419872" y="908720"/>
            <a:ext cx="1656184" cy="576064"/>
          </a:xfrm>
          <a:prstGeom prst="mathMultiply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636912"/>
            <a:ext cx="7200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Is it a tectonic relict or a remnant ocean/sea basin at the terminal outlet of an orogen?</a:t>
            </a:r>
          </a:p>
          <a:p>
            <a:pPr>
              <a:spcAft>
                <a:spcPts val="600"/>
              </a:spcAft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The eastern remnant Bangong-Nujiang basin was geographically far away from the eastern terminal of the Paleotethys suture/orogen. How did the Shannan Terrane move to its present position?</a:t>
            </a:r>
          </a:p>
          <a:p>
            <a:pPr>
              <a:spcAft>
                <a:spcPts val="600"/>
              </a:spcAft>
            </a:pP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Such an origin of the Shannan Terrane would call for a strike-slip megafault in E-W direction</a:t>
            </a:r>
            <a:endParaRPr lang="zh-CN" alt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12290" name="Picture 2" descr="D:\Figures\Figs Geology\Figure in Tibet\Marine Mz-Cz\Flysch T3-S Tibet\En-2015-Flysch T3 in Tibet\2013-EPSL Submission\Fig.5-Sample on SE Asia terranes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3733800" cy="5565775"/>
          </a:xfrm>
          <a:prstGeom prst="rect">
            <a:avLst/>
          </a:prstGeom>
          <a:noFill/>
        </p:spPr>
      </p:pic>
      <p:pic>
        <p:nvPicPr>
          <p:cNvPr id="12291" name="Picture 3" descr="D:\Figures\Figs Geology\Figure in Tibet\Marine Mz-Cz\Flysch T3-S Tibet\En-2015-Flysch T3 in Tibet\2013-EPSL Submission\Fig.6-paleogeographic pos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600450" cy="42037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932040" y="692696"/>
            <a:ext cx="374441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Outlet of Paleotethys suture</a:t>
            </a:r>
          </a:p>
        </p:txBody>
      </p:sp>
      <p:sp>
        <p:nvSpPr>
          <p:cNvPr id="9" name="乘号 8"/>
          <p:cNvSpPr/>
          <p:nvPr/>
        </p:nvSpPr>
        <p:spPr>
          <a:xfrm>
            <a:off x="5940152" y="836712"/>
            <a:ext cx="1656184" cy="576064"/>
          </a:xfrm>
          <a:prstGeom prst="mathMultiply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2050" name="Picture 2" descr="D:\Collegues\All students\NJU after 2007\NJU-Doctors\Zhang Chaokai\Papers of Zhang CK\2015-dispersal patterns\2015.9-dispersal pattern\2015.9-figures\Fig. 1 geological sketch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811346" cy="51423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6093296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Simplified from Searle et al. (2006)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60648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83568" y="1124744"/>
            <a:ext cx="77768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The disappeared remnant basin in eastern terminal outlet of the Paleotethys suture/orogen between West Sumatra and E Malaya (Indochina) is a candidate.  If so,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------It is extremely challengeable and difficult for its moving to present (Shannan Terrane) location. It has to have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westward proceeded by a sinistral strike-slip megafault with an extent of at least 3000 km movement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while the Neotethys ocean was convergent to South Asia.</a:t>
            </a:r>
          </a:p>
          <a:p>
            <a:pPr>
              <a:spcAft>
                <a:spcPts val="1200"/>
              </a:spcAft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----If the Shannan Basin was related to the Paleotethys Suture, it should be located in the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northern hemisphere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during the latest Triassic. This to great degree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conflicts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the fact that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Shannan Terrane was confined in southern hemisphere,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near which the Comei-Bunbury LIP (Zhu et al.,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2009b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) developed in the eastern Gondwanaland by abundant coeval diabase dykes.</a:t>
            </a:r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3568" y="40466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Remnant  between India and W Australia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D:\Figures\Figs Geology\Figure in Tibet\Marine Mz-Cz\Flysch T3-S Tibet\En-2015-Flysch T3 in Tibet\2015-Tectonophysics\Fig.2-Probablity curve by terrane.jpg"/>
          <p:cNvPicPr>
            <a:picLocks noChangeAspect="1" noChangeArrowheads="1"/>
          </p:cNvPicPr>
          <p:nvPr/>
        </p:nvPicPr>
        <p:blipFill>
          <a:blip r:embed="rId2" cstate="print"/>
          <a:srcRect t="42911" b="46825"/>
          <a:stretch>
            <a:fillRect/>
          </a:stretch>
        </p:blipFill>
        <p:spPr bwMode="auto">
          <a:xfrm>
            <a:off x="1187624" y="1268760"/>
            <a:ext cx="7419702" cy="11521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2348880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Paleotethys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27687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Pan-Africa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Figures\Figs Geology\Figure in Tibet\Marine Mz-Cz\Flysch T3-S Tibet\En-2015-Flysch T3 in Tibet\2015-Tectonophysics\Fig.4-Cr spi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4770067" cy="2402750"/>
          </a:xfrm>
          <a:prstGeom prst="rect">
            <a:avLst/>
          </a:prstGeom>
          <a:noFill/>
        </p:spPr>
      </p:pic>
      <p:pic>
        <p:nvPicPr>
          <p:cNvPr id="12" name="Picture 2" descr="D:\Collegues\All students\NJU after 2007\NJU-Doctors\Zhang Chaokai\Papers of Zhang CK\2015-dispersal patterns\2015.9-dispersal pattern\2015.9-figures\Fig. 4-Triplot.jpg"/>
          <p:cNvPicPr>
            <a:picLocks noChangeAspect="1" noChangeArrowheads="1"/>
          </p:cNvPicPr>
          <p:nvPr/>
        </p:nvPicPr>
        <p:blipFill>
          <a:blip r:embed="rId4" cstate="print"/>
          <a:srcRect t="10696"/>
          <a:stretch>
            <a:fillRect/>
          </a:stretch>
        </p:blipFill>
        <p:spPr bwMode="auto">
          <a:xfrm>
            <a:off x="4822260" y="2294831"/>
            <a:ext cx="4149299" cy="185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14338" name="Picture 2" descr="D:\Collegues\All students\NJU after 2007\NJU-Doctors\Zhang Chaokai\Papers of Zhang CK\2015-dispersal patterns\2015.9-dispersal pattern\2015.9-figures\Fig. 10-model.jpg"/>
          <p:cNvPicPr>
            <a:picLocks noChangeAspect="1" noChangeArrowheads="1"/>
          </p:cNvPicPr>
          <p:nvPr/>
        </p:nvPicPr>
        <p:blipFill>
          <a:blip r:embed="rId2" cstate="print"/>
          <a:srcRect t="6440"/>
          <a:stretch>
            <a:fillRect/>
          </a:stretch>
        </p:blipFill>
        <p:spPr bwMode="auto">
          <a:xfrm>
            <a:off x="683568" y="620688"/>
            <a:ext cx="7848872" cy="52304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5949280"/>
            <a:ext cx="348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Zhang et al., submitted to GSA Bull.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13314" name="Picture 2" descr="D:\Figures\Figs Geology\Figure in Tibet\Marine Mz-Cz\Flysch T3-S Tibet\En-2015-Flysch T3 in Tibet\2015-Tectonophysics\Fig.5-Paleogeog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718696" cy="580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51720" y="3212976"/>
            <a:ext cx="5214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Thank you for attention!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124744"/>
            <a:ext cx="7933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model excludes the accretionary prism of YZSZ!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260648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sz="1400" dirty="0" smtClean="0"/>
              <a:t>Zhang Chaokai, Li Xianghui 1, Mattern F., Zeng Qinggao, Mao Guozheng</a:t>
            </a:r>
            <a:r>
              <a:rPr lang="zh-CN" altLang="zh-CN" sz="1400" dirty="0" smtClean="0"/>
              <a:t>。 </a:t>
            </a:r>
            <a:r>
              <a:rPr lang="en-US" altLang="zh-CN" sz="1400" dirty="0" smtClean="0"/>
              <a:t>Sedimentological research of the Upper Triassic flysch in eastern Himalayan Orogen (Tibet, China): Insight for the remnant basin model. GSA Bull. Submitted</a:t>
            </a:r>
            <a:endParaRPr lang="zh-CN" altLang="zh-CN" sz="1400" dirty="0" smtClean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sz="1400" dirty="0" smtClean="0"/>
              <a:t>Li </a:t>
            </a:r>
            <a:r>
              <a:rPr lang="en-US" altLang="zh-CN" sz="1400" dirty="0" err="1" smtClean="0"/>
              <a:t>Xianghuii</a:t>
            </a:r>
            <a:r>
              <a:rPr lang="en-US" altLang="zh-CN" sz="1400" dirty="0" smtClean="0"/>
              <a:t>, Mattern F. , Zhang Chaokai, Zeng Qinggao, Mao Guozheng. Multiple sources of the Upper Triassic flysch in eastern Himalaya orogen, Tibet, China: Implications to paleogeography and paleotectonic evolution. Tectonophysics, Revised.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zh-CN" sz="1400" dirty="0" smtClean="0"/>
              <a:t>Zhang Chaokai, Li Xianghui, Mattern F., Mao Guozheng, Zeng Qinggao, and Xu Wenli. Deposystem architectures and lithofacies of a submarine fan-dominated deep sea succession in an orogen: A case study from the Upper Triassic Langjiexue Group of southern Tibet). Journal of Asian Earth Science, 2015, 111, 222–243 . </a:t>
            </a:r>
            <a:r>
              <a:rPr lang="en-US" altLang="zh-CN" sz="1400" dirty="0" err="1" smtClean="0"/>
              <a:t>doi.org</a:t>
            </a:r>
            <a:r>
              <a:rPr lang="en-US" altLang="zh-CN" sz="1400" dirty="0" smtClean="0"/>
              <a:t>/10.1016/</a:t>
            </a:r>
            <a:r>
              <a:rPr lang="en-US" altLang="zh-CN" sz="1400" dirty="0" err="1" smtClean="0"/>
              <a:t>j.jseaes.2015.07.013</a:t>
            </a:r>
            <a:endParaRPr lang="zh-CN" altLang="zh-CN" sz="1400" dirty="0" smtClean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zh-CN" sz="1400" dirty="0" smtClean="0"/>
              <a:t>张朝凯，李祥辉</a:t>
            </a:r>
            <a:r>
              <a:rPr lang="en-US" altLang="zh-CN" sz="1400" dirty="0" smtClean="0"/>
              <a:t>. </a:t>
            </a:r>
            <a:r>
              <a:rPr lang="zh-CN" altLang="zh-CN" sz="1400" dirty="0" smtClean="0"/>
              <a:t>喜马拉雅造山带东部上三叠统复理石北部特征及其构造边界意义</a:t>
            </a:r>
            <a:r>
              <a:rPr lang="en-US" altLang="zh-CN" sz="1400" dirty="0" smtClean="0"/>
              <a:t>.  </a:t>
            </a:r>
            <a:r>
              <a:rPr lang="zh-CN" altLang="zh-CN" sz="1400" dirty="0" smtClean="0"/>
              <a:t>地质通报，</a:t>
            </a:r>
            <a:r>
              <a:rPr lang="en-US" altLang="zh-CN" sz="1400" dirty="0" smtClean="0"/>
              <a:t>2015</a:t>
            </a:r>
            <a:endParaRPr lang="zh-CN" altLang="zh-CN" sz="14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zh-CN" sz="1400" dirty="0" smtClean="0"/>
              <a:t>张朝凯，李祥辉，王尹，孙勇。西藏山南地区上三叠统复理石郎杰学群岩性分布样式及其意义。沉积学报，</a:t>
            </a:r>
            <a:r>
              <a:rPr lang="en-US" altLang="zh-CN" sz="1400" dirty="0" smtClean="0"/>
              <a:t>2014</a:t>
            </a:r>
            <a:r>
              <a:rPr lang="zh-CN" altLang="zh-CN" sz="1400" dirty="0" smtClean="0"/>
              <a:t>，</a:t>
            </a:r>
            <a:r>
              <a:rPr lang="en-US" altLang="zh-CN" sz="1400" dirty="0" smtClean="0"/>
              <a:t>32 (1)</a:t>
            </a:r>
            <a:r>
              <a:rPr lang="zh-CN" altLang="zh-CN" sz="1400" dirty="0" smtClean="0"/>
              <a:t>：</a:t>
            </a:r>
            <a:r>
              <a:rPr lang="en-US" altLang="zh-CN" sz="1400" dirty="0" smtClean="0"/>
              <a:t>9-16</a:t>
            </a:r>
            <a:r>
              <a:rPr lang="zh-CN" altLang="zh-CN" sz="1400" dirty="0" smtClean="0"/>
              <a:t>。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zh-CN" sz="1400" dirty="0" smtClean="0"/>
              <a:t>李祥辉，王尹，徐文礼，孙勇，孔庆友，曾庆高，谢饶武，毛国政，尼玛次仁，周勇，刘玲，</a:t>
            </a:r>
            <a:r>
              <a:rPr lang="en-US" altLang="zh-CN" sz="1400" dirty="0" smtClean="0"/>
              <a:t>2011. </a:t>
            </a:r>
            <a:r>
              <a:rPr lang="zh-CN" altLang="zh-CN" sz="1400" dirty="0" smtClean="0"/>
              <a:t>试论西藏南部上三叠统复理石郎杰学群与涅如组。地质学报，</a:t>
            </a:r>
            <a:r>
              <a:rPr lang="en-US" altLang="zh-CN" sz="1400" dirty="0" smtClean="0"/>
              <a:t>85(10): 1551-1562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zh-CN" sz="1400" dirty="0" smtClean="0"/>
              <a:t>徐文礼，李祥辉，王尹，曾庆高，孙勇，尼玛次仁，</a:t>
            </a:r>
            <a:r>
              <a:rPr lang="en-US" altLang="zh-CN" sz="1400" dirty="0" smtClean="0"/>
              <a:t>2011</a:t>
            </a:r>
            <a:r>
              <a:rPr lang="zh-CN" altLang="zh-CN" sz="1400" dirty="0" smtClean="0"/>
              <a:t>。西藏仁布地区上三叠统复理石物源分析。高校地质学报，</a:t>
            </a:r>
            <a:r>
              <a:rPr lang="en-US" altLang="zh-CN" sz="1400" dirty="0" smtClean="0"/>
              <a:t>17</a:t>
            </a:r>
            <a:r>
              <a:rPr lang="zh-CN" altLang="zh-CN" sz="1400" dirty="0" smtClean="0"/>
              <a:t>（</a:t>
            </a:r>
            <a:r>
              <a:rPr lang="en-US" altLang="zh-CN" sz="1400" dirty="0" smtClean="0"/>
              <a:t>2</a:t>
            </a:r>
            <a:r>
              <a:rPr lang="zh-CN" altLang="zh-CN" sz="1400" dirty="0" smtClean="0"/>
              <a:t>）：</a:t>
            </a:r>
            <a:r>
              <a:rPr lang="en-US" altLang="zh-CN" sz="1400" dirty="0" smtClean="0"/>
              <a:t>220-230</a:t>
            </a:r>
            <a:endParaRPr lang="zh-CN" altLang="zh-CN" sz="14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zh-CN" sz="1400" dirty="0" smtClean="0"/>
              <a:t>曾庆高，李祥辉，夏斌，徐文礼，尼玛次仁，普琼，李君。西藏仁布地区上三叠统重矿物组合与物源分析。地质通报，</a:t>
            </a:r>
            <a:r>
              <a:rPr lang="en-US" altLang="zh-CN" sz="1400" dirty="0" smtClean="0"/>
              <a:t>2009</a:t>
            </a:r>
            <a:r>
              <a:rPr lang="zh-CN" altLang="zh-CN" sz="1400" dirty="0" smtClean="0"/>
              <a:t>，</a:t>
            </a:r>
            <a:r>
              <a:rPr lang="en-US" altLang="zh-CN" sz="1400" dirty="0" smtClean="0"/>
              <a:t>28</a:t>
            </a:r>
            <a:r>
              <a:rPr lang="zh-CN" altLang="zh-CN" sz="1400" dirty="0" smtClean="0"/>
              <a:t>（</a:t>
            </a:r>
            <a:r>
              <a:rPr lang="en-US" altLang="zh-CN" sz="1400" dirty="0" smtClean="0"/>
              <a:t>1</a:t>
            </a:r>
            <a:r>
              <a:rPr lang="zh-CN" altLang="zh-CN" sz="1400" dirty="0" smtClean="0"/>
              <a:t>）：</a:t>
            </a:r>
            <a:r>
              <a:rPr lang="en-US" altLang="zh-CN" sz="1400" dirty="0" smtClean="0"/>
              <a:t>38-44</a:t>
            </a:r>
            <a:endParaRPr lang="zh-CN" altLang="zh-CN" sz="1400" dirty="0" smtClean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zh-CN" sz="1400" dirty="0" smtClean="0"/>
              <a:t>李祥辉，曾庆高，王成善，谢尧武。西藏南部上三叠统郎杰学群物源分析。沉积学报，</a:t>
            </a:r>
            <a:r>
              <a:rPr lang="en-US" altLang="zh-CN" sz="1400" dirty="0" smtClean="0"/>
              <a:t>2004</a:t>
            </a:r>
            <a:r>
              <a:rPr lang="zh-CN" altLang="zh-CN" sz="1400" dirty="0" smtClean="0"/>
              <a:t>，</a:t>
            </a:r>
            <a:r>
              <a:rPr lang="en-US" altLang="zh-CN" sz="1400" dirty="0" smtClean="0"/>
              <a:t>22</a:t>
            </a:r>
            <a:r>
              <a:rPr lang="zh-CN" altLang="zh-CN" sz="1400" dirty="0" smtClean="0"/>
              <a:t>（</a:t>
            </a:r>
            <a:r>
              <a:rPr lang="en-US" altLang="zh-CN" sz="1400" dirty="0" smtClean="0"/>
              <a:t>4</a:t>
            </a:r>
            <a:r>
              <a:rPr lang="zh-CN" altLang="zh-CN" sz="1400" dirty="0" smtClean="0"/>
              <a:t>）：</a:t>
            </a:r>
            <a:r>
              <a:rPr lang="en-US" altLang="zh-CN" sz="1400" dirty="0" smtClean="0"/>
              <a:t>553-559</a:t>
            </a:r>
            <a:r>
              <a:rPr lang="zh-CN" altLang="zh-CN" sz="1400" dirty="0" smtClean="0"/>
              <a:t>。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zh-CN" sz="1400" dirty="0" smtClean="0"/>
              <a:t>李祥辉，曾庆高，王成善。西藏南部郎杰学群来源的古水流证据。地质论评，</a:t>
            </a:r>
            <a:r>
              <a:rPr lang="en-US" altLang="zh-CN" sz="1400" dirty="0" smtClean="0"/>
              <a:t>2003</a:t>
            </a:r>
            <a:r>
              <a:rPr lang="zh-CN" altLang="zh-CN" sz="1400" dirty="0" smtClean="0"/>
              <a:t>，</a:t>
            </a:r>
            <a:r>
              <a:rPr lang="en-US" altLang="zh-CN" sz="1400" dirty="0" smtClean="0"/>
              <a:t>49</a:t>
            </a:r>
            <a:r>
              <a:rPr lang="zh-CN" altLang="zh-CN" sz="1400" dirty="0" smtClean="0"/>
              <a:t>（</a:t>
            </a:r>
            <a:r>
              <a:rPr lang="en-US" altLang="zh-CN" sz="1400" dirty="0" smtClean="0"/>
              <a:t>2</a:t>
            </a:r>
            <a:r>
              <a:rPr lang="zh-CN" altLang="zh-CN" sz="1400" dirty="0" smtClean="0"/>
              <a:t>）：</a:t>
            </a:r>
            <a:r>
              <a:rPr lang="en-US" altLang="zh-CN" sz="1400" dirty="0" smtClean="0"/>
              <a:t>132-137</a:t>
            </a:r>
            <a:r>
              <a:rPr lang="zh-CN" altLang="zh-CN" sz="1400" dirty="0" smtClean="0"/>
              <a:t>。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zh-CN" sz="1400" dirty="0" smtClean="0"/>
              <a:t>李祥辉，曾庆高，王成善。西藏山南地区琼结南部上三叠统郎杰学群岩石、岩相特征与浊积扇模式。现代地质，</a:t>
            </a:r>
            <a:r>
              <a:rPr lang="en-US" altLang="zh-CN" sz="1400" dirty="0" smtClean="0"/>
              <a:t>2003</a:t>
            </a:r>
            <a:r>
              <a:rPr lang="zh-CN" altLang="zh-CN" sz="1400" dirty="0" smtClean="0"/>
              <a:t>，</a:t>
            </a:r>
            <a:r>
              <a:rPr lang="en-US" altLang="zh-CN" sz="1400" dirty="0" smtClean="0"/>
              <a:t>17(1)</a:t>
            </a:r>
            <a:r>
              <a:rPr lang="zh-CN" altLang="zh-CN" sz="1400" dirty="0" smtClean="0"/>
              <a:t>：</a:t>
            </a:r>
            <a:r>
              <a:rPr lang="en-US" altLang="zh-CN" sz="1400" dirty="0" smtClean="0"/>
              <a:t>52-58</a:t>
            </a:r>
            <a:r>
              <a:rPr lang="zh-CN" altLang="zh-CN" sz="1400" dirty="0" smtClean="0"/>
              <a:t>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28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7139100" cy="370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134" t="12285" r="4620" b="5501"/>
          <a:stretch>
            <a:fillRect/>
          </a:stretch>
        </p:blipFill>
        <p:spPr bwMode="auto">
          <a:xfrm>
            <a:off x="0" y="116632"/>
            <a:ext cx="92066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373216"/>
            <a:ext cx="862793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Geological map of Tibet-Himalaya and adjacent areas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（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Pan et al., 2004; Wang et al., 2013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）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0032" y="3645024"/>
            <a:ext cx="1440160" cy="50405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 descr="E:\Files-few changed\Geological Map-report\1-150-Tibet geological map\青藏高原及邻区地质图-150万-2004版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8" y="548680"/>
            <a:ext cx="8985268" cy="29921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5877272"/>
            <a:ext cx="625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 a accretionary prism within eastern YZSZ</a:t>
            </a:r>
            <a:endParaRPr lang="zh-CN" alt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NANJING UNIVERSITY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17232"/>
            <a:ext cx="852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 a eastern part of Tethys Himalaya within the Himalaya Orogen, internationally.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Gansser,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Sengor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Yin and Harrison, Searle et al., Wang, et al.</a:t>
            </a:r>
            <a:endParaRPr lang="zh-CN" alt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3-3"/>
          <p:cNvPicPr>
            <a:picLocks noChangeAspect="1" noChangeArrowheads="1"/>
          </p:cNvPicPr>
          <p:nvPr/>
        </p:nvPicPr>
        <p:blipFill>
          <a:blip r:embed="rId2" cstate="print"/>
          <a:srcRect b="3030"/>
          <a:stretch>
            <a:fillRect/>
          </a:stretch>
        </p:blipFill>
        <p:spPr bwMode="auto">
          <a:xfrm>
            <a:off x="0" y="260648"/>
            <a:ext cx="776932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>
          <a:xfrm>
            <a:off x="228600" y="260648"/>
            <a:ext cx="8915400" cy="5202238"/>
            <a:chOff x="228600" y="0"/>
            <a:chExt cx="8915400" cy="520223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58818" b="17802"/>
            <a:stretch>
              <a:fillRect/>
            </a:stretch>
          </p:blipFill>
          <p:spPr bwMode="auto">
            <a:xfrm>
              <a:off x="228600" y="0"/>
              <a:ext cx="8915400" cy="5202238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5148064" y="3501008"/>
              <a:ext cx="1008112" cy="50405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1798" y="6356350"/>
            <a:ext cx="2133600" cy="365125"/>
          </a:xfrm>
        </p:spPr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268798" y="6356350"/>
            <a:ext cx="2895600" cy="365125"/>
          </a:xfrm>
        </p:spPr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97798" y="6356350"/>
            <a:ext cx="2133600" cy="365125"/>
          </a:xfrm>
        </p:spPr>
        <p:txBody>
          <a:bodyPr/>
          <a:lstStyle/>
          <a:p>
            <a:fld id="{02B04618-4C94-4D79-A95C-191753BA9BFE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11" y="0"/>
            <a:ext cx="5328591" cy="212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742" y="76470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1988-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---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question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suspected by Zheng and Zhang</a:t>
            </a:r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4110" y="2276872"/>
            <a:ext cx="8214270" cy="1584176"/>
            <a:chOff x="0" y="1903677"/>
            <a:chExt cx="8926440" cy="187359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32106"/>
            <a:stretch>
              <a:fillRect/>
            </a:stretch>
          </p:blipFill>
          <p:spPr bwMode="auto">
            <a:xfrm>
              <a:off x="0" y="1988841"/>
              <a:ext cx="5594397" cy="1788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298656" y="1903677"/>
              <a:ext cx="26277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2003 ---- paleocurrent evidence provided by Li </a:t>
              </a:r>
              <a:r>
                <a:rPr lang="en-US" altLang="zh-CN" dirty="0" err="1" smtClean="0">
                  <a:latin typeface="Arial" pitchFamily="34" charset="0"/>
                  <a:cs typeface="Arial" pitchFamily="34" charset="0"/>
                </a:rPr>
                <a:t>XH</a:t>
              </a:r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 et al.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4598" y="4149079"/>
            <a:ext cx="8819890" cy="1785824"/>
            <a:chOff x="0" y="3496279"/>
            <a:chExt cx="9262756" cy="221617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26588"/>
            <a:stretch>
              <a:fillRect/>
            </a:stretch>
          </p:blipFill>
          <p:spPr bwMode="auto">
            <a:xfrm>
              <a:off x="0" y="3585640"/>
              <a:ext cx="5406560" cy="212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238420" y="3496279"/>
              <a:ext cx="302433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2004----</a:t>
              </a:r>
              <a:r>
                <a:rPr lang="en-US" altLang="zh-CN" dirty="0" err="1" smtClean="0">
                  <a:latin typeface="Arial" pitchFamily="34" charset="0"/>
                  <a:cs typeface="Arial" pitchFamily="34" charset="0"/>
                </a:rPr>
                <a:t>clastics</a:t>
              </a:r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 derived from north (Lhasa) or independent terrane  provided by Li </a:t>
              </a:r>
              <a:r>
                <a:rPr lang="en-US" altLang="zh-CN" dirty="0" err="1" smtClean="0">
                  <a:latin typeface="Arial" pitchFamily="34" charset="0"/>
                  <a:cs typeface="Arial" pitchFamily="34" charset="0"/>
                </a:rPr>
                <a:t>XH</a:t>
              </a:r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 et al.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84750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After 2004, relevant papers published</a:t>
            </a:r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0" y="0"/>
            <a:ext cx="66865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2564904"/>
            <a:ext cx="6876256" cy="248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76256" y="908720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2010, 2013, 2014----</a:t>
            </a:r>
          </a:p>
          <a:p>
            <a:pPr marL="342900" indent="-342900">
              <a:buAutoNum type="arabicParenR"/>
            </a:pP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Nonaffinity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to Tethys Himalaya from detrital zircon and Hf isotope </a:t>
            </a:r>
          </a:p>
          <a:p>
            <a:pPr marL="342900" indent="-342900">
              <a:buAutoNum type="arabicParenR"/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Rift model within southern margin of Lhasa Terrane </a:t>
            </a:r>
          </a:p>
          <a:p>
            <a:pPr marL="342900" indent="-342900"/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by Li </a:t>
            </a: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GW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et al and Webb et al.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4" y="4437112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Li </a:t>
            </a:r>
            <a:r>
              <a:rPr lang="en-US" altLang="zh-CN" sz="1600" dirty="0" err="1" smtClean="0">
                <a:latin typeface="Arial" pitchFamily="34" charset="0"/>
                <a:cs typeface="Arial" pitchFamily="34" charset="0"/>
              </a:rPr>
              <a:t>GW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et al., 2010, 2014</a:t>
            </a:r>
          </a:p>
          <a:p>
            <a:endParaRPr lang="en-US" altLang="zh-CN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Webb et al., 2013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67544" y="332656"/>
            <a:ext cx="6228183" cy="5872169"/>
            <a:chOff x="0" y="0"/>
            <a:chExt cx="6228183" cy="587216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832647" cy="3414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573016"/>
              <a:ext cx="6228183" cy="2299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620688"/>
            <a:ext cx="374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 QUESTIONS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412776"/>
            <a:ext cx="74888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Previous works limited in two localities: Rinbung and Qonggyai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Few evidences demonstrated the derivation of the Lhasa terrane: only age population of detrital zircon and not matchable exactly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Rift basin model conflicted the tectonic setting form the Dickinson triplot of sandstone clastic composition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Provenance optional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zh-CN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87625" y="908720"/>
            <a:ext cx="3834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OUR NEW WORKS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9" y="1772816"/>
            <a:ext cx="748883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Geochronology of detrital zircon of the Triassic sandstones in both entire Shannan Terrane and adjacent terranes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Hf isotope of detrital zircon from sandstones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Geochemistry of Cr-spinels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Geochronology of zircons from diabase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064F-8EE7-4028-8530-159A62EE27C0}" type="datetime1">
              <a:rPr lang="zh-CN" altLang="en-US" smtClean="0"/>
              <a:pPr/>
              <a:t>2015/11/1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NANJING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4618-4C94-4D79-A95C-191753BA9BFE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146" name="Picture 2" descr="D:\Figures\Figs Geology\Figure in Tibet\Marine Mz-Cz\Flysch T3-S Tibet\En-2015-Flysch T3 in Tibet\2015-Tectonophysics\Fig.1-Geology sktech.jpg"/>
          <p:cNvPicPr>
            <a:picLocks noChangeAspect="1" noChangeArrowheads="1"/>
          </p:cNvPicPr>
          <p:nvPr/>
        </p:nvPicPr>
        <p:blipFill>
          <a:blip r:embed="rId2" cstate="print"/>
          <a:srcRect t="4345"/>
          <a:stretch>
            <a:fillRect/>
          </a:stretch>
        </p:blipFill>
        <p:spPr bwMode="auto">
          <a:xfrm>
            <a:off x="1" y="453579"/>
            <a:ext cx="9144000" cy="58700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188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OUR NEW WORKS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327</TotalTime>
  <Words>1420</Words>
  <Application>Microsoft Office PowerPoint</Application>
  <PresentationFormat>全屏显示(4:3)</PresentationFormat>
  <Paragraphs>170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Multiple sources of the Upper Triassic flysch in eastern Himalaya orogen, Tibet, China: Implications to paleogeography and paleotectonic evolution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sean</dc:creator>
  <cp:lastModifiedBy>sean</cp:lastModifiedBy>
  <cp:revision>43</cp:revision>
  <dcterms:created xsi:type="dcterms:W3CDTF">2015-10-09T11:07:23Z</dcterms:created>
  <dcterms:modified xsi:type="dcterms:W3CDTF">2015-11-01T10:56:02Z</dcterms:modified>
</cp:coreProperties>
</file>