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88" r:id="rId8"/>
    <p:sldId id="289" r:id="rId9"/>
    <p:sldId id="293" r:id="rId10"/>
    <p:sldId id="294" r:id="rId11"/>
    <p:sldId id="265" r:id="rId12"/>
    <p:sldId id="282" r:id="rId13"/>
    <p:sldId id="283" r:id="rId14"/>
    <p:sldId id="285" r:id="rId15"/>
    <p:sldId id="286" r:id="rId16"/>
    <p:sldId id="270" r:id="rId17"/>
    <p:sldId id="296" r:id="rId18"/>
    <p:sldId id="287" r:id="rId19"/>
    <p:sldId id="277" r:id="rId20"/>
    <p:sldId id="291" r:id="rId21"/>
    <p:sldId id="292" r:id="rId22"/>
    <p:sldId id="278" r:id="rId23"/>
    <p:sldId id="274" r:id="rId24"/>
    <p:sldId id="275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23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F7B1B-B7ED-4530-8E3A-C6748A49B134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GB"/>
        </a:p>
      </dgm:t>
    </dgm:pt>
    <dgm:pt modelId="{CC675E74-BE29-4DF4-AD43-46AF44E04662}" type="pres">
      <dgm:prSet presAssocID="{D56F7B1B-B7ED-4530-8E3A-C6748A49B1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2CF9C3AE-A8C1-4147-B193-1B501486E2FE}" type="presOf" srcId="{D56F7B1B-B7ED-4530-8E3A-C6748A49B134}" destId="{CC675E74-BE29-4DF4-AD43-46AF44E04662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D207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4" descr="RGU Riverside Logo White Reverse 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03" y="450000"/>
            <a:ext cx="3926472" cy="7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4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8670"/>
            <a:ext cx="9144000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20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28670"/>
            <a:ext cx="9144000" cy="5000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RGU Riverside wa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00" y="1857364"/>
            <a:ext cx="8712000" cy="28076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74459"/>
            <a:ext cx="8229600" cy="1409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09644"/>
            <a:ext cx="8229600" cy="3036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 err="1" smtClean="0"/>
              <a:t>Engebretson</a:t>
            </a:r>
            <a:r>
              <a:rPr lang="en-US" dirty="0" smtClean="0"/>
              <a:t> et al., 1997:</a:t>
            </a:r>
          </a:p>
          <a:p>
            <a:pPr lvl="1"/>
            <a:r>
              <a:rPr lang="en-US" dirty="0" smtClean="0"/>
              <a:t>Was restricted to static tests;</a:t>
            </a:r>
          </a:p>
          <a:p>
            <a:pPr lvl="1"/>
            <a:r>
              <a:rPr lang="en-US" dirty="0" smtClean="0"/>
              <a:t>Chemical utilized have entire different chemistries from the commonly used oilfield chemicals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RGU Riverside Logo White Reverse A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6174294"/>
            <a:ext cx="2571768" cy="46731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5638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2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89964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GEOMECHANICAL </a:t>
            </a:r>
            <a:r>
              <a:rPr lang="en-GB" dirty="0" smtClean="0"/>
              <a:t>EFFECTS OF OILFIELD CHEMICALS ON SAND FAILURE IN RESERVOIR ROCKS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064896" cy="1752600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Elizabeth O. </a:t>
            </a:r>
            <a:r>
              <a:rPr lang="en-GB" dirty="0" err="1" smtClean="0"/>
              <a:t>Wuyep</a:t>
            </a:r>
            <a:r>
              <a:rPr lang="en-GB" dirty="0" smtClean="0"/>
              <a:t>*</a:t>
            </a:r>
          </a:p>
          <a:p>
            <a:r>
              <a:rPr lang="en-GB" dirty="0" err="1" smtClean="0"/>
              <a:t>Gbenga</a:t>
            </a:r>
            <a:r>
              <a:rPr lang="en-GB" dirty="0" smtClean="0"/>
              <a:t> F. </a:t>
            </a:r>
            <a:r>
              <a:rPr lang="en-GB" dirty="0" err="1" smtClean="0"/>
              <a:t>Oluyemi</a:t>
            </a:r>
            <a:r>
              <a:rPr lang="en-GB" dirty="0" smtClean="0"/>
              <a:t>*</a:t>
            </a:r>
          </a:p>
          <a:p>
            <a:r>
              <a:rPr lang="en-GB" dirty="0" err="1" smtClean="0"/>
              <a:t>Kyari</a:t>
            </a:r>
            <a:r>
              <a:rPr lang="en-GB" dirty="0" smtClean="0"/>
              <a:t> Yates*</a:t>
            </a:r>
          </a:p>
          <a:p>
            <a:r>
              <a:rPr lang="en-GB" dirty="0" smtClean="0"/>
              <a:t>Alfred </a:t>
            </a:r>
            <a:r>
              <a:rPr lang="en-GB" dirty="0" err="1" smtClean="0"/>
              <a:t>Akisanya</a:t>
            </a:r>
            <a:r>
              <a:rPr lang="en-GB" dirty="0" smtClean="0"/>
              <a:t>**</a:t>
            </a:r>
          </a:p>
          <a:p>
            <a:r>
              <a:rPr lang="en-GB" dirty="0" smtClean="0"/>
              <a:t>*Robert Gordon University, Aberdeen</a:t>
            </a:r>
          </a:p>
          <a:p>
            <a:r>
              <a:rPr lang="en-GB" dirty="0" smtClean="0"/>
              <a:t>**University of Aberdeen, Aberdeen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1525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GSA</a:t>
            </a:r>
            <a:r>
              <a:rPr lang="en-GB" sz="2800" dirty="0" smtClean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GB" sz="2800" dirty="0" smtClean="0">
                <a:solidFill>
                  <a:srgbClr val="C00000"/>
                </a:solidFill>
              </a:rPr>
              <a:t>15</a:t>
            </a:r>
            <a:r>
              <a:rPr lang="en-GB" sz="2800" dirty="0" smtClean="0">
                <a:solidFill>
                  <a:schemeClr val="bg1"/>
                </a:solidFill>
              </a:rPr>
              <a:t> Annual meeting and Exposition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1 – 4 November, Baltimore, Maryland, USA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8229600" cy="72007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Static Saturation Test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3762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22066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1" y="1412776"/>
            <a:ext cx="21336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01" y="1412776"/>
            <a:ext cx="208438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4069" y="92381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Cores inside Brine and chemicals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7449" y="360929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Effluents from Brine and chemicals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" y="3995144"/>
            <a:ext cx="3312368" cy="18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9400"/>
            <a:ext cx="5400600" cy="190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361" y="3037155"/>
            <a:ext cx="74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Betaine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0371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ATMP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38665" y="3037155"/>
            <a:ext cx="168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Glutaraldehyde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11708" y="5197395"/>
            <a:ext cx="15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Brine effluent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93542" y="5457227"/>
            <a:ext cx="1744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ATMP effluent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436096" y="542694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Betaine effluent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227827" y="5399132"/>
            <a:ext cx="161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Glut. effluent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8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1"/>
            <a:ext cx="8229600" cy="72008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Mechanical Test (UCT)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248472" cy="241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9856"/>
            <a:ext cx="431539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61390"/>
            <a:ext cx="424847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61390"/>
            <a:ext cx="4321095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3"/>
            <a:ext cx="8229600" cy="7920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Results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2" y="3523066"/>
            <a:ext cx="2952328" cy="228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31673"/>
            <a:ext cx="3456384" cy="21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3523066"/>
            <a:ext cx="3168352" cy="233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33848"/>
            <a:ext cx="3600401" cy="21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2338" y="13708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SEM Image – SST before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67944" y="141277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SEM Image – SST after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987" y="361551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EDX Scan- SST before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360416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EDX Scan – SST after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549" y="9425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SEM/EDX results for sandstone before and after treatment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660232" y="908720"/>
            <a:ext cx="23042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Well-sorted, sub-rounded quartz mineral confirmed by EDX scan (c) .</a:t>
            </a:r>
          </a:p>
          <a:p>
            <a:pPr algn="just"/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Fine-grained mineral assemblages resulting from altered mineral constituent.</a:t>
            </a:r>
          </a:p>
          <a:p>
            <a:pPr marL="285750" indent="-285750" algn="just"/>
            <a:endParaRPr lang="en-GB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Evidence of altered minerals spread on the surface of the larger unaltered quartz grains.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4" y="2204864"/>
            <a:ext cx="54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(a)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9680" y="2204864"/>
            <a:ext cx="53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(b)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07583" y="42504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(c)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2051" y="4435165"/>
            <a:ext cx="486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(d)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5937"/>
            <a:ext cx="8229600" cy="69492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SEM/EDX results for limestone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19221"/>
            <a:ext cx="3024336" cy="238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34430"/>
            <a:ext cx="3312368" cy="237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6012"/>
            <a:ext cx="3168352" cy="24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011646"/>
            <a:ext cx="3600400" cy="241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52165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SEM Image – LST before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5956" y="137589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SEM Image – LST after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7239" y="37647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EDX scan - LST before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76470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EDX scan – LST after treatment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022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(a)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24028" y="2004256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(b)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5289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(c)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45251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(d)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239" y="1034430"/>
            <a:ext cx="2252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SEM image (a) shows poorly sorted, rhombohedral calcite as confirmed by EDX.</a:t>
            </a:r>
          </a:p>
          <a:p>
            <a:pPr algn="just"/>
            <a:endParaRPr lang="en-GB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Evidence of grain loosening in image (b) as a result of alteration caused by chemical – formation interaction.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No alteration feature is observed with image (a).</a:t>
            </a:r>
            <a:endParaRPr lang="en-GB" sz="1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4728" cy="76470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Elemental composition of the sandstone using EDX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350947"/>
              </p:ext>
            </p:extLst>
          </p:nvPr>
        </p:nvGraphicFramePr>
        <p:xfrm>
          <a:off x="395532" y="980728"/>
          <a:ext cx="8540716" cy="4616124"/>
        </p:xfrm>
        <a:graphic>
          <a:graphicData uri="http://schemas.openxmlformats.org/drawingml/2006/table">
            <a:tbl>
              <a:tblPr firstRow="1" firstCol="1" bandRow="1"/>
              <a:tblGrid>
                <a:gridCol w="840565">
                  <a:extLst>
                    <a:ext uri="{9D8B030D-6E8A-4147-A177-3AD203B41FA5}">
                      <a16:colId xmlns:a16="http://schemas.microsoft.com/office/drawing/2014/main" xmlns="" val="1712082109"/>
                    </a:ext>
                  </a:extLst>
                </a:gridCol>
                <a:gridCol w="938666">
                  <a:extLst>
                    <a:ext uri="{9D8B030D-6E8A-4147-A177-3AD203B41FA5}">
                      <a16:colId xmlns:a16="http://schemas.microsoft.com/office/drawing/2014/main" xmlns="" val="1263405134"/>
                    </a:ext>
                  </a:extLst>
                </a:gridCol>
                <a:gridCol w="1138225">
                  <a:extLst>
                    <a:ext uri="{9D8B030D-6E8A-4147-A177-3AD203B41FA5}">
                      <a16:colId xmlns:a16="http://schemas.microsoft.com/office/drawing/2014/main" xmlns="" val="1419385240"/>
                    </a:ext>
                  </a:extLst>
                </a:gridCol>
                <a:gridCol w="874162">
                  <a:extLst>
                    <a:ext uri="{9D8B030D-6E8A-4147-A177-3AD203B41FA5}">
                      <a16:colId xmlns:a16="http://schemas.microsoft.com/office/drawing/2014/main" xmlns="" val="1318719270"/>
                    </a:ext>
                  </a:extLst>
                </a:gridCol>
                <a:gridCol w="1138225">
                  <a:extLst>
                    <a:ext uri="{9D8B030D-6E8A-4147-A177-3AD203B41FA5}">
                      <a16:colId xmlns:a16="http://schemas.microsoft.com/office/drawing/2014/main" xmlns="" val="2724743789"/>
                    </a:ext>
                  </a:extLst>
                </a:gridCol>
                <a:gridCol w="788828">
                  <a:extLst>
                    <a:ext uri="{9D8B030D-6E8A-4147-A177-3AD203B41FA5}">
                      <a16:colId xmlns:a16="http://schemas.microsoft.com/office/drawing/2014/main" xmlns="" val="2285666957"/>
                    </a:ext>
                  </a:extLst>
                </a:gridCol>
                <a:gridCol w="1138225">
                  <a:extLst>
                    <a:ext uri="{9D8B030D-6E8A-4147-A177-3AD203B41FA5}">
                      <a16:colId xmlns:a16="http://schemas.microsoft.com/office/drawing/2014/main" xmlns="" val="460952606"/>
                    </a:ext>
                  </a:extLst>
                </a:gridCol>
                <a:gridCol w="703948">
                  <a:extLst>
                    <a:ext uri="{9D8B030D-6E8A-4147-A177-3AD203B41FA5}">
                      <a16:colId xmlns:a16="http://schemas.microsoft.com/office/drawing/2014/main" xmlns="" val="3566644236"/>
                    </a:ext>
                  </a:extLst>
                </a:gridCol>
                <a:gridCol w="979872">
                  <a:extLst>
                    <a:ext uri="{9D8B030D-6E8A-4147-A177-3AD203B41FA5}">
                      <a16:colId xmlns:a16="http://schemas.microsoft.com/office/drawing/2014/main" xmlns="" val="1668806844"/>
                    </a:ext>
                  </a:extLst>
                </a:gridCol>
              </a:tblGrid>
              <a:tr h="2070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Elements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Untreated Sandstone atomic </a:t>
                      </a:r>
                      <a:r>
                        <a:rPr lang="en-GB" sz="1200" b="1" u="none" strike="noStrike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wt</a:t>
                      </a: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(element/Si) %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SST treated with Corrosion inhibitor atomic </a:t>
                      </a:r>
                      <a:r>
                        <a:rPr lang="en-GB" sz="1200" b="1" u="none" strike="noStrike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wt</a:t>
                      </a: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(element/Si) %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SST treated with Scale inhibitor atomic </a:t>
                      </a:r>
                      <a:r>
                        <a:rPr lang="en-GB" sz="1200" b="1" u="none" strike="noStrike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wt</a:t>
                      </a: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(element/Si) %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SST in Brine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1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(element/Si) %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655749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2.3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6.4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ND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ND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6431295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Mg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2.5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1.4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2.4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nd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ND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4875620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6.25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0.3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17.6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2.81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14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1.57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5.2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4678017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1.33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6.6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ND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 smtClean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ND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4515118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2.03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10.1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7439890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6.4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2.07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0.21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0.7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974058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3.6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6.3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1.2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0.24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0.8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2067386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0.5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4.53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27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0.5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9672881"/>
                  </a:ext>
                </a:extLst>
              </a:tr>
              <a:tr h="209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 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3.5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0.42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2.5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1.46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7.2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0.10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03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4226081"/>
                  </a:ext>
                </a:extLst>
              </a:tr>
              <a:tr h="209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0.26</a:t>
                      </a:r>
                      <a:endParaRPr lang="en-GB" sz="18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1.6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2882043"/>
                  </a:ext>
                </a:extLst>
              </a:tr>
              <a:tr h="442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24.27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16.56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20.18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30.03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18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6019" marR="660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35198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6648" y="5588287"/>
            <a:ext cx="18688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ND =Not detected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700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720081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Elemental composition of the limestone using EDX</a:t>
            </a:r>
            <a:endParaRPr lang="en-GB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028277"/>
              </p:ext>
            </p:extLst>
          </p:nvPr>
        </p:nvGraphicFramePr>
        <p:xfrm>
          <a:off x="467544" y="1052736"/>
          <a:ext cx="8208913" cy="4416552"/>
        </p:xfrm>
        <a:graphic>
          <a:graphicData uri="http://schemas.openxmlformats.org/drawingml/2006/table">
            <a:tbl>
              <a:tblPr firstRow="1" firstCol="1" bandRow="1"/>
              <a:tblGrid>
                <a:gridCol w="778961">
                  <a:extLst>
                    <a:ext uri="{9D8B030D-6E8A-4147-A177-3AD203B41FA5}">
                      <a16:colId xmlns:a16="http://schemas.microsoft.com/office/drawing/2014/main" xmlns="" val="383435471"/>
                    </a:ext>
                  </a:extLst>
                </a:gridCol>
                <a:gridCol w="836296">
                  <a:extLst>
                    <a:ext uri="{9D8B030D-6E8A-4147-A177-3AD203B41FA5}">
                      <a16:colId xmlns:a16="http://schemas.microsoft.com/office/drawing/2014/main" xmlns="" val="785646977"/>
                    </a:ext>
                  </a:extLst>
                </a:gridCol>
                <a:gridCol w="1102128">
                  <a:extLst>
                    <a:ext uri="{9D8B030D-6E8A-4147-A177-3AD203B41FA5}">
                      <a16:colId xmlns:a16="http://schemas.microsoft.com/office/drawing/2014/main" xmlns="" val="334728729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39906026"/>
                    </a:ext>
                  </a:extLst>
                </a:gridCol>
                <a:gridCol w="1034946">
                  <a:extLst>
                    <a:ext uri="{9D8B030D-6E8A-4147-A177-3AD203B41FA5}">
                      <a16:colId xmlns:a16="http://schemas.microsoft.com/office/drawing/2014/main" xmlns="" val="2777541164"/>
                    </a:ext>
                  </a:extLst>
                </a:gridCol>
                <a:gridCol w="810814">
                  <a:extLst>
                    <a:ext uri="{9D8B030D-6E8A-4147-A177-3AD203B41FA5}">
                      <a16:colId xmlns:a16="http://schemas.microsoft.com/office/drawing/2014/main" xmlns="" val="2271328244"/>
                    </a:ext>
                  </a:extLst>
                </a:gridCol>
                <a:gridCol w="1102128">
                  <a:extLst>
                    <a:ext uri="{9D8B030D-6E8A-4147-A177-3AD203B41FA5}">
                      <a16:colId xmlns:a16="http://schemas.microsoft.com/office/drawing/2014/main" xmlns="" val="2322083390"/>
                    </a:ext>
                  </a:extLst>
                </a:gridCol>
                <a:gridCol w="730312">
                  <a:extLst>
                    <a:ext uri="{9D8B030D-6E8A-4147-A177-3AD203B41FA5}">
                      <a16:colId xmlns:a16="http://schemas.microsoft.com/office/drawing/2014/main" xmlns="" val="2233573950"/>
                    </a:ext>
                  </a:extLst>
                </a:gridCol>
                <a:gridCol w="1102128">
                  <a:extLst>
                    <a:ext uri="{9D8B030D-6E8A-4147-A177-3AD203B41FA5}">
                      <a16:colId xmlns:a16="http://schemas.microsoft.com/office/drawing/2014/main" xmlns="" val="3609712752"/>
                    </a:ext>
                  </a:extLst>
                </a:gridCol>
              </a:tblGrid>
              <a:tr h="1797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Elements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Untreated limestone atomic </a:t>
                      </a:r>
                      <a:r>
                        <a:rPr lang="en-GB" sz="1400" b="1" u="none" strike="noStrike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wt</a:t>
                      </a: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(element/Ca) %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LST treated with Biocide atomic </a:t>
                      </a:r>
                      <a:r>
                        <a:rPr lang="en-GB" sz="1400" b="1" u="none" strike="noStrike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wt</a:t>
                      </a: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(element/Ca) %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LST treated with Corrosion inhibitor atomic </a:t>
                      </a:r>
                      <a:r>
                        <a:rPr lang="en-GB" sz="1400" b="1" u="none" strike="noStrike" dirty="0" err="1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wt</a:t>
                      </a: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%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(element/Cl) %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LST treated with Scale inhibitor atomic wt%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1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Normalized ratio (element/Ca) %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0250522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Na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33.46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93.4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6096038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Mg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0.26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1.5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1.3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1.6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1.3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7724646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Al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0.13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0.75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1.9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2.8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6.9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95106906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Si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0.48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2.8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1.4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3.98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11.1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1.2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6505533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0.10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0.58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101890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Cl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0.15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0.6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35.84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Verdana" panose="020B0604030504040204" pitchFamily="34" charset="0"/>
                          <a:ea typeface="Calibri" panose="020F0502020204030204" pitchFamily="34" charset="0"/>
                          <a:cs typeface="+mn-cs"/>
                        </a:rPr>
                        <a:t>ND</a:t>
                      </a:r>
                      <a:endParaRPr kumimoji="0" lang="en-GB" sz="1800" b="1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8435610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Fe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0.20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1.2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0.17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0.7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0.36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0.24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0.8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7644907"/>
                  </a:ext>
                </a:extLst>
              </a:tr>
              <a:tr h="228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Ca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17.29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24.16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3.09</a:t>
                      </a:r>
                      <a:endParaRPr lang="en-GB" sz="2400" b="1" u="sng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8.6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29.36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400" b="0" u="none" strike="noStrike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100</a:t>
                      </a:r>
                      <a:endParaRPr lang="en-GB" sz="2400" b="1" u="sng" dirty="0">
                        <a:effectLst/>
                        <a:latin typeface="Tahoma" panose="020B0604030504040204" pitchFamily="34" charset="0"/>
                        <a:ea typeface="Calibri" panose="020F0502020204030204" pitchFamily="34" charset="0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233595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59632" y="5517232"/>
            <a:ext cx="18722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ND = Not detected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53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95320" cy="7474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XRD Analysis before chemical treatment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" y="968474"/>
            <a:ext cx="7914952" cy="22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8833" y="12749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Quartz (SiO2): 85%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72198" y="1121099"/>
            <a:ext cx="111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SST_XRD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361821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Calcite = 85%</a:t>
            </a:r>
          </a:p>
          <a:p>
            <a:r>
              <a:rPr lang="en-GB" dirty="0" smtClean="0"/>
              <a:t>Quartz = 9%</a:t>
            </a:r>
          </a:p>
        </p:txBody>
      </p:sp>
    </p:spTree>
    <p:extLst>
      <p:ext uri="{BB962C8B-B14F-4D97-AF65-F5344CB8AC3E}">
        <p14:creationId xmlns:p14="http://schemas.microsoft.com/office/powerpoint/2010/main" val="2676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95320" cy="7474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XRD Analysis before chemical treatment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" y="968474"/>
            <a:ext cx="7914952" cy="228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8833" y="12749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Quartz (SiO2): 85%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7920880" cy="220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72198" y="1121099"/>
            <a:ext cx="1111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SST_XRD</a:t>
            </a:r>
            <a:endParaRPr lang="en-GB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361821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Calcite = 85%</a:t>
            </a:r>
          </a:p>
          <a:p>
            <a:r>
              <a:rPr lang="en-GB" dirty="0" smtClean="0"/>
              <a:t>Quartz = 9%</a:t>
            </a:r>
          </a:p>
        </p:txBody>
      </p:sp>
    </p:spTree>
    <p:extLst>
      <p:ext uri="{BB962C8B-B14F-4D97-AF65-F5344CB8AC3E}">
        <p14:creationId xmlns:p14="http://schemas.microsoft.com/office/powerpoint/2010/main" val="2676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8733656" cy="83671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Mechanical Test – Failure effects chemically treated sandstone</a:t>
            </a:r>
            <a:endParaRPr lang="en-GB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848872" cy="277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739034"/>
              </p:ext>
            </p:extLst>
          </p:nvPr>
        </p:nvGraphicFramePr>
        <p:xfrm>
          <a:off x="467544" y="3789040"/>
          <a:ext cx="7848870" cy="205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565">
                  <a:extLst>
                    <a:ext uri="{9D8B030D-6E8A-4147-A177-3AD203B41FA5}">
                      <a16:colId xmlns:a16="http://schemas.microsoft.com/office/drawing/2014/main" xmlns="" val="2326138603"/>
                    </a:ext>
                  </a:extLst>
                </a:gridCol>
                <a:gridCol w="1307565">
                  <a:extLst>
                    <a:ext uri="{9D8B030D-6E8A-4147-A177-3AD203B41FA5}">
                      <a16:colId xmlns:a16="http://schemas.microsoft.com/office/drawing/2014/main" xmlns="" val="2352410138"/>
                    </a:ext>
                  </a:extLst>
                </a:gridCol>
                <a:gridCol w="1308435">
                  <a:extLst>
                    <a:ext uri="{9D8B030D-6E8A-4147-A177-3AD203B41FA5}">
                      <a16:colId xmlns:a16="http://schemas.microsoft.com/office/drawing/2014/main" xmlns="" val="2040506426"/>
                    </a:ext>
                  </a:extLst>
                </a:gridCol>
                <a:gridCol w="1308435">
                  <a:extLst>
                    <a:ext uri="{9D8B030D-6E8A-4147-A177-3AD203B41FA5}">
                      <a16:colId xmlns:a16="http://schemas.microsoft.com/office/drawing/2014/main" xmlns="" val="1219949838"/>
                    </a:ext>
                  </a:extLst>
                </a:gridCol>
                <a:gridCol w="1308435">
                  <a:extLst>
                    <a:ext uri="{9D8B030D-6E8A-4147-A177-3AD203B41FA5}">
                      <a16:colId xmlns:a16="http://schemas.microsoft.com/office/drawing/2014/main" xmlns="" val="458990024"/>
                    </a:ext>
                  </a:extLst>
                </a:gridCol>
                <a:gridCol w="1308435">
                  <a:extLst>
                    <a:ext uri="{9D8B030D-6E8A-4147-A177-3AD203B41FA5}">
                      <a16:colId xmlns:a16="http://schemas.microsoft.com/office/drawing/2014/main" xmlns="" val="3442092269"/>
                    </a:ext>
                  </a:extLst>
                </a:gridCol>
              </a:tblGrid>
              <a:tr h="47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Samples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 rate (mm/min)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Max. Load (N)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Strain (mm/mm)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Stress (MPa)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Young’s modulus (MPa)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64983589"/>
                  </a:ext>
                </a:extLst>
              </a:tr>
              <a:tr h="47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Sandstone before treatment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45,307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2,221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0557225"/>
                  </a:ext>
                </a:extLst>
              </a:tr>
              <a:tr h="47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Sandstone after treatment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54,618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0.07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694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1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229600" cy="72008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Mechanical Test- Failure effects of chemically treated Limestone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6805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9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792089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Outline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7444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</a:p>
          <a:p>
            <a:pPr>
              <a:buFont typeface="Wingdings" pitchFamily="2" charset="2"/>
              <a:buChar char="Ø"/>
            </a:pPr>
            <a:r>
              <a:rPr lang="en-GB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Approaches</a:t>
            </a:r>
          </a:p>
          <a:p>
            <a:pPr>
              <a:buFont typeface="Wingdings" pitchFamily="2" charset="2"/>
              <a:buChar char="Ø"/>
            </a:pPr>
            <a:r>
              <a:rPr lang="en-GB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  <a:p>
            <a:pPr>
              <a:buFont typeface="Wingdings" pitchFamily="2" charset="2"/>
              <a:buChar char="Ø"/>
            </a:pPr>
            <a:r>
              <a:rPr lang="en-GB" sz="4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GB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3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229600" cy="72008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Mechanical Test- Failure effects of chemically treated Limestone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6805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560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9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229600" cy="72008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Mechanical Test- Failure effects of chemically treated Limestone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6805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85609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001495"/>
              </p:ext>
            </p:extLst>
          </p:nvPr>
        </p:nvGraphicFramePr>
        <p:xfrm>
          <a:off x="179514" y="4005064"/>
          <a:ext cx="8680632" cy="1826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6130">
                  <a:extLst>
                    <a:ext uri="{9D8B030D-6E8A-4147-A177-3AD203B41FA5}">
                      <a16:colId xmlns:a16="http://schemas.microsoft.com/office/drawing/2014/main" xmlns="" val="3312218348"/>
                    </a:ext>
                  </a:extLst>
                </a:gridCol>
                <a:gridCol w="1446130">
                  <a:extLst>
                    <a:ext uri="{9D8B030D-6E8A-4147-A177-3AD203B41FA5}">
                      <a16:colId xmlns:a16="http://schemas.microsoft.com/office/drawing/2014/main" xmlns="" val="1373886050"/>
                    </a:ext>
                  </a:extLst>
                </a:gridCol>
                <a:gridCol w="1447093">
                  <a:extLst>
                    <a:ext uri="{9D8B030D-6E8A-4147-A177-3AD203B41FA5}">
                      <a16:colId xmlns:a16="http://schemas.microsoft.com/office/drawing/2014/main" xmlns="" val="3474547081"/>
                    </a:ext>
                  </a:extLst>
                </a:gridCol>
                <a:gridCol w="1447093">
                  <a:extLst>
                    <a:ext uri="{9D8B030D-6E8A-4147-A177-3AD203B41FA5}">
                      <a16:colId xmlns:a16="http://schemas.microsoft.com/office/drawing/2014/main" xmlns="" val="2231569909"/>
                    </a:ext>
                  </a:extLst>
                </a:gridCol>
                <a:gridCol w="1447093">
                  <a:extLst>
                    <a:ext uri="{9D8B030D-6E8A-4147-A177-3AD203B41FA5}">
                      <a16:colId xmlns:a16="http://schemas.microsoft.com/office/drawing/2014/main" xmlns="" val="3550029230"/>
                    </a:ext>
                  </a:extLst>
                </a:gridCol>
                <a:gridCol w="1447093">
                  <a:extLst>
                    <a:ext uri="{9D8B030D-6E8A-4147-A177-3AD203B41FA5}">
                      <a16:colId xmlns:a16="http://schemas.microsoft.com/office/drawing/2014/main" xmlns="" val="820190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Samples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Test rate (mm/min)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Max. Load (N)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Strain (mm/mm)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Stress (MPa)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Young’s modulus (MPa)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9316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Limestone before treatment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85,176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0.04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74.27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2,134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9484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Limene after treatment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78,922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0.02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45.46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2,083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49113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1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Particle size distributions test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392488" cy="275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78904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Substantial Particles introduced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 the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interaction with core materials 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Weakening of the cores grain fabrics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Disintegration of the existed grain–to–grain </a:t>
            </a: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binding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Release and migration of sand grain.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283" y="976610"/>
            <a:ext cx="4415025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229600" cy="6703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765731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 clearly suggest </a:t>
            </a:r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oilfield </a:t>
            </a:r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chemicals application: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Altered the grain fabrics of the reservoir </a:t>
            </a:r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rock.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Weakened </a:t>
            </a:r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UCS.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Caused </a:t>
            </a:r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fine-grained mineral ass.</a:t>
            </a:r>
          </a:p>
          <a:p>
            <a:pPr algn="just"/>
            <a:r>
              <a:rPr lang="en-GB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Future works. </a:t>
            </a:r>
            <a:endParaRPr lang="en-GB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n-GB" sz="4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14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04" y="116632"/>
            <a:ext cx="8229600" cy="79208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40569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en-GB" sz="5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5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Oluyemi</a:t>
            </a:r>
            <a:r>
              <a:rPr lang="en-GB" sz="5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G.F., 2014. Conceptual Physicochemical Models for Scale Inhibitor-Formation Rock Interaction. Petroleum Science and Technology, 32:3, pp 253 -260.</a:t>
            </a:r>
          </a:p>
          <a:p>
            <a:pPr marL="285750" indent="-285750" algn="just">
              <a:buNone/>
            </a:pPr>
            <a:endParaRPr lang="en-GB" sz="5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n-GB" sz="5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5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</a:t>
            </a:r>
            <a:r>
              <a:rPr lang="en-GB" sz="5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M., </a:t>
            </a:r>
            <a:r>
              <a:rPr lang="en-GB" sz="51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Engebretson</a:t>
            </a:r>
            <a:r>
              <a:rPr lang="en-GB" sz="5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R.R., VonWandruszka, R., </a:t>
            </a:r>
            <a:r>
              <a:rPr lang="en-GB" sz="5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</a:t>
            </a:r>
            <a:r>
              <a:rPr lang="en-GB" sz="5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D.K., Vutukuri, V.S., and Katsuyama, K, (1997). Effect of chemical additives on the strength of sandstone. Int. J. Rock Mech. Min. Sci. Geomech. 34:691</a:t>
            </a:r>
            <a:r>
              <a:rPr lang="en-GB" sz="5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>
              <a:buNone/>
            </a:pPr>
            <a:endParaRPr lang="en-GB" sz="5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17853">
            <a:off x="457200" y="1196752"/>
            <a:ext cx="8229600" cy="45497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1500" dirty="0" smtClean="0">
                <a:solidFill>
                  <a:srgbClr val="7030A0"/>
                </a:solidFill>
              </a:rPr>
              <a:t>Thank you</a:t>
            </a:r>
          </a:p>
          <a:p>
            <a:pPr marL="0" indent="0" algn="ctr">
              <a:buNone/>
            </a:pPr>
            <a:r>
              <a:rPr lang="en-GB" sz="11500" dirty="0" smtClean="0">
                <a:solidFill>
                  <a:srgbClr val="7030A0"/>
                </a:solidFill>
              </a:rPr>
              <a:t>Questions??</a:t>
            </a:r>
            <a:endParaRPr lang="en-GB" sz="115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5803"/>
            <a:ext cx="8229600" cy="882918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Introduction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052736"/>
            <a:ext cx="3816424" cy="4752528"/>
          </a:xfrm>
        </p:spPr>
        <p:txBody>
          <a:bodyPr>
            <a:noAutofit/>
          </a:bodyPr>
          <a:lstStyle/>
          <a:p>
            <a:pPr algn="just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 failure!!!!!</a:t>
            </a:r>
          </a:p>
          <a:p>
            <a:pPr algn="just"/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this failure happen?</a:t>
            </a:r>
          </a:p>
          <a:p>
            <a:pPr algn="just">
              <a:buNone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role of oilfield chemicals.</a:t>
            </a:r>
          </a:p>
          <a:p>
            <a:pPr algn="just">
              <a:buNone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Current industry’s approach.</a:t>
            </a:r>
          </a:p>
          <a:p>
            <a:pPr marL="0" indent="0" algn="just">
              <a:buNone/>
            </a:pPr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GB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GB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5" descr="H:\From_Desktop\Captur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11212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08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1831"/>
            <a:ext cx="8964488" cy="87688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Limitations of the previous works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4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Seto</a:t>
            </a: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al., 1997:</a:t>
            </a:r>
          </a:p>
          <a:p>
            <a:pPr marL="0" indent="0" algn="just">
              <a:buNone/>
            </a:pPr>
            <a:r>
              <a:rPr lang="en-GB" sz="4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	Was restricted to static tests;</a:t>
            </a:r>
          </a:p>
          <a:p>
            <a:pPr marL="0" indent="0" algn="just">
              <a:buNone/>
            </a:pP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	Chemicals utilized have </a:t>
            </a:r>
            <a:r>
              <a:rPr lang="en-GB" sz="4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</a:t>
            </a: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chemistry 			entirely from the commonly used oilfield 				chemicals.</a:t>
            </a:r>
          </a:p>
          <a:p>
            <a:pPr marL="0" indent="0" algn="just">
              <a:buNone/>
            </a:pPr>
            <a:endParaRPr lang="en-GB" sz="4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Oluyemi, 2014:</a:t>
            </a:r>
          </a:p>
          <a:p>
            <a:pPr marL="0" indent="0" algn="just">
              <a:buNone/>
            </a:pP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	the study was restricted to the use of scale 			inhibitor amongst the wider range of      				chemicals	</a:t>
            </a:r>
          </a:p>
          <a:p>
            <a:pPr marL="0" indent="0" algn="just">
              <a:buNone/>
            </a:pP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	no mechanical test was involved;</a:t>
            </a:r>
          </a:p>
          <a:p>
            <a:pPr marL="0" indent="0" algn="just">
              <a:buNone/>
            </a:pP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-	did not use XRD to quantify the mineral 	</a:t>
            </a:r>
            <a:r>
              <a:rPr lang="en-GB" sz="4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4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composition of the rock before and after 				chemical treatment.</a:t>
            </a:r>
          </a:p>
          <a:p>
            <a:pPr algn="just"/>
            <a:endParaRPr lang="en-GB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what next…..???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5252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echanisms of the effects of oilfield chemicals on the geomechanical strength of reservoir rocks. </a:t>
            </a:r>
          </a:p>
          <a:p>
            <a:pPr marL="0" indent="0" algn="just">
              <a:buNone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echanical testing, analytical techniques and a wider range of laboratory chemical applications.</a:t>
            </a:r>
          </a:p>
          <a:p>
            <a:pPr marL="0" indent="0" algn="just">
              <a:buNone/>
            </a:pPr>
            <a:endParaRPr lang="en-GB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GB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aseline for further study to quantify the effects of these chemicals on sand failure and production.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305"/>
            <a:ext cx="8229600" cy="88941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Experimental flow chart</a:t>
            </a:r>
            <a:endPara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306264"/>
              </p:ext>
            </p:extLst>
          </p:nvPr>
        </p:nvGraphicFramePr>
        <p:xfrm>
          <a:off x="457200" y="981075"/>
          <a:ext cx="8229600" cy="476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2" name="Group 111"/>
          <p:cNvGrpSpPr/>
          <p:nvPr/>
        </p:nvGrpSpPr>
        <p:grpSpPr>
          <a:xfrm>
            <a:off x="971600" y="1124744"/>
            <a:ext cx="7560840" cy="4680520"/>
            <a:chOff x="971600" y="1124744"/>
            <a:chExt cx="7560840" cy="4680520"/>
          </a:xfrm>
        </p:grpSpPr>
        <p:sp>
          <p:nvSpPr>
            <p:cNvPr id="13" name="Parallelogram 12"/>
            <p:cNvSpPr/>
            <p:nvPr/>
          </p:nvSpPr>
          <p:spPr>
            <a:xfrm>
              <a:off x="4644008" y="2996952"/>
              <a:ext cx="1872208" cy="811425"/>
            </a:xfrm>
            <a:prstGeom prst="parallelogram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Analytical tests</a:t>
              </a:r>
              <a:endParaRPr lang="en-GB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2123728" y="2564904"/>
              <a:ext cx="1728192" cy="815963"/>
            </a:xfrm>
            <a:prstGeom prst="parallelogram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Particle size analysis</a:t>
              </a:r>
              <a:endPara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" name="Parallelogram 14"/>
            <p:cNvSpPr/>
            <p:nvPr/>
          </p:nvSpPr>
          <p:spPr>
            <a:xfrm>
              <a:off x="2339752" y="1124744"/>
              <a:ext cx="1995678" cy="720080"/>
            </a:xfrm>
            <a:prstGeom prst="parallelogram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Saturation tests</a:t>
              </a:r>
              <a:endParaRPr lang="en-GB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Parallelogram 15"/>
            <p:cNvSpPr/>
            <p:nvPr/>
          </p:nvSpPr>
          <p:spPr>
            <a:xfrm>
              <a:off x="5868144" y="1124744"/>
              <a:ext cx="1944216" cy="720080"/>
            </a:xfrm>
            <a:prstGeom prst="parallelogram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Mechanical test</a:t>
              </a:r>
              <a:endPara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7" name="Parallelogram 16"/>
            <p:cNvSpPr/>
            <p:nvPr/>
          </p:nvSpPr>
          <p:spPr>
            <a:xfrm>
              <a:off x="6444208" y="5085184"/>
              <a:ext cx="1512168" cy="720080"/>
            </a:xfrm>
            <a:prstGeom prst="parallelogram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XRD</a:t>
              </a:r>
              <a:endParaRPr lang="en-GB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Parallelogram 17"/>
            <p:cNvSpPr/>
            <p:nvPr/>
          </p:nvSpPr>
          <p:spPr>
            <a:xfrm>
              <a:off x="1619672" y="5013176"/>
              <a:ext cx="1512168" cy="720080"/>
            </a:xfrm>
            <a:prstGeom prst="parallelogram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</a:t>
              </a:r>
              <a:endParaRPr lang="en-GB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Parallelogram 18"/>
            <p:cNvSpPr/>
            <p:nvPr/>
          </p:nvSpPr>
          <p:spPr>
            <a:xfrm>
              <a:off x="3995936" y="5085184"/>
              <a:ext cx="1980220" cy="720080"/>
            </a:xfrm>
            <a:prstGeom prst="parallelogram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SEM/EDX</a:t>
              </a:r>
              <a:endParaRPr lang="en-GB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15" idx="3"/>
            </p:cNvCxnSpPr>
            <p:nvPr/>
          </p:nvCxnSpPr>
          <p:spPr>
            <a:xfrm flipH="1">
              <a:off x="3203849" y="1844824"/>
              <a:ext cx="43732" cy="7200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1"/>
            </p:cNvCxnSpPr>
            <p:nvPr/>
          </p:nvCxnSpPr>
          <p:spPr>
            <a:xfrm flipH="1">
              <a:off x="2465766" y="4365104"/>
              <a:ext cx="18002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83768" y="4365104"/>
              <a:ext cx="4608512" cy="720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6372200" y="3573016"/>
              <a:ext cx="207023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004048" y="4437112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5" idx="2"/>
              <a:endCxn id="16" idx="5"/>
            </p:cNvCxnSpPr>
            <p:nvPr/>
          </p:nvCxnSpPr>
          <p:spPr>
            <a:xfrm>
              <a:off x="4245420" y="1484784"/>
              <a:ext cx="171273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8460432" y="1484784"/>
              <a:ext cx="72008" cy="20882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16" idx="2"/>
            </p:cNvCxnSpPr>
            <p:nvPr/>
          </p:nvCxnSpPr>
          <p:spPr>
            <a:xfrm>
              <a:off x="7722350" y="1484784"/>
              <a:ext cx="8100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7092280" y="4437112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5292080" y="3789040"/>
              <a:ext cx="0" cy="6396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971600" y="1484784"/>
              <a:ext cx="144016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971600" y="1484784"/>
              <a:ext cx="0" cy="223224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971600" y="3717032"/>
              <a:ext cx="37444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54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29600" cy="720081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Saturated fluids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4896544"/>
          </a:xfrm>
        </p:spPr>
        <p:txBody>
          <a:bodyPr>
            <a:normAutofit/>
          </a:bodyPr>
          <a:lstStyle/>
          <a:p>
            <a:pPr algn="just"/>
            <a:r>
              <a:rPr lang="en-GB" dirty="0" smtClean="0"/>
              <a:t>Brine filtered using sintered glass filter papers to eliminate extraneous fines.</a:t>
            </a:r>
          </a:p>
          <a:p>
            <a:pPr algn="just"/>
            <a:r>
              <a:rPr lang="en-GB" dirty="0" smtClean="0"/>
              <a:t>A stock of 1% </a:t>
            </a:r>
            <a:r>
              <a:rPr lang="en-GB" dirty="0" err="1" smtClean="0"/>
              <a:t>betaine</a:t>
            </a:r>
            <a:r>
              <a:rPr lang="en-GB" dirty="0" smtClean="0"/>
              <a:t>, </a:t>
            </a:r>
            <a:r>
              <a:rPr lang="en-GB" dirty="0" err="1" smtClean="0"/>
              <a:t>glutaraldehyde</a:t>
            </a:r>
            <a:r>
              <a:rPr lang="en-GB" dirty="0" smtClean="0"/>
              <a:t> and 5% </a:t>
            </a:r>
            <a:r>
              <a:rPr lang="en-GB" dirty="0" err="1" smtClean="0"/>
              <a:t>phosphonate</a:t>
            </a:r>
            <a:r>
              <a:rPr lang="en-GB" dirty="0" smtClean="0"/>
              <a:t> scale inhibitor (ATMP) were prepared by diluting 2.50g and 12.50g of the chemicals respectively in 250ml of brine.</a:t>
            </a:r>
          </a:p>
          <a:p>
            <a:pPr marL="0" indent="0" algn="just">
              <a:buNone/>
            </a:pPr>
            <a:endParaRPr lang="en-GB" dirty="0" smtClean="0"/>
          </a:p>
          <a:p>
            <a:pPr marL="0" indent="0" algn="just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55576" y="4221088"/>
          <a:ext cx="7920882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2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30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9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9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88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96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17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9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830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968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830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92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Element</a:t>
                      </a:r>
                      <a:endParaRPr lang="en-GB" sz="1400" b="1" u="sng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Na</a:t>
                      </a:r>
                      <a:endParaRPr lang="en-GB" sz="1400" b="1" u="sng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K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Ca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Mg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Ba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Sr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Fe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Cl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SO</a:t>
                      </a:r>
                      <a:r>
                        <a:rPr lang="en-GB" sz="1100" u="none" strike="noStrike" baseline="-25000">
                          <a:effectLst/>
                        </a:rPr>
                        <a:t>4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HCO</a:t>
                      </a:r>
                      <a:r>
                        <a:rPr lang="en-GB" sz="1100" u="none" strike="noStrike" baseline="-25000">
                          <a:effectLst/>
                        </a:rPr>
                        <a:t>3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9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Concentration  (</a:t>
                      </a:r>
                      <a:r>
                        <a:rPr lang="en-GB" sz="1100" u="none" strike="noStrike" dirty="0" err="1">
                          <a:effectLst/>
                        </a:rPr>
                        <a:t>ppm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400" b="1" u="sng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24870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887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785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136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561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108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39800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>
                          <a:effectLst/>
                        </a:rPr>
                        <a:t>35</a:t>
                      </a:r>
                      <a:endParaRPr lang="en-GB" sz="1400" b="1" u="sng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u="none" strike="noStrike" dirty="0">
                          <a:effectLst/>
                        </a:rPr>
                        <a:t>2014</a:t>
                      </a:r>
                      <a:endParaRPr lang="en-GB" sz="1400" b="1" u="sng" dirty="0">
                        <a:effectLst/>
                        <a:latin typeface="Tahoma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2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8229600" cy="72007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Static Saturation Test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3762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22066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1" y="1412776"/>
            <a:ext cx="21336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01" y="1412776"/>
            <a:ext cx="208438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4069" y="92381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Cores inside Brine and chemicals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5361" y="3037155"/>
            <a:ext cx="74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Betaine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0371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ATMP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38665" y="3037155"/>
            <a:ext cx="168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Glutaraldehyde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8229600" cy="72007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Static Saturation Test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3762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220662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01" y="1412776"/>
            <a:ext cx="21336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01" y="1412776"/>
            <a:ext cx="208438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4069" y="92381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Cores inside Brine and chemicals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7449" y="3609290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Effluents from Brine and chemicals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" y="3995144"/>
            <a:ext cx="3312368" cy="18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361" y="3037155"/>
            <a:ext cx="74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14096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Betaine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303715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ATMP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38665" y="3037155"/>
            <a:ext cx="168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Glutaraldehyde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11708" y="5197395"/>
            <a:ext cx="151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Brine effluent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1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GU Rivers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3237</TotalTime>
  <Words>1057</Words>
  <Application>Microsoft Office PowerPoint</Application>
  <PresentationFormat>On-screen Show (4:3)</PresentationFormat>
  <Paragraphs>390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RGU Riverside</vt:lpstr>
      <vt:lpstr>GEOMECHANICAL EFFECTS OF OILFIELD CHEMICALS ON SAND FAILURE IN RESERVOIR ROCKS</vt:lpstr>
      <vt:lpstr>Outline</vt:lpstr>
      <vt:lpstr>Introduction</vt:lpstr>
      <vt:lpstr>Limitations of the previous works</vt:lpstr>
      <vt:lpstr>So what next…..???</vt:lpstr>
      <vt:lpstr>Experimental flow chart</vt:lpstr>
      <vt:lpstr>Saturated fluids</vt:lpstr>
      <vt:lpstr>Static Saturation Test</vt:lpstr>
      <vt:lpstr>Static Saturation Test</vt:lpstr>
      <vt:lpstr>Static Saturation Test</vt:lpstr>
      <vt:lpstr>Mechanical Test (UCT)</vt:lpstr>
      <vt:lpstr>Results</vt:lpstr>
      <vt:lpstr>SEM/EDX results for limestone</vt:lpstr>
      <vt:lpstr>Elemental composition of the sandstone using EDX</vt:lpstr>
      <vt:lpstr>Elemental composition of the limestone using EDX</vt:lpstr>
      <vt:lpstr>XRD Analysis before chemical treatment</vt:lpstr>
      <vt:lpstr>XRD Analysis before chemical treatment</vt:lpstr>
      <vt:lpstr>Mechanical Test – Failure effects chemically treated sandstone</vt:lpstr>
      <vt:lpstr>Mechanical Test- Failure effects of chemically treated Limestone</vt:lpstr>
      <vt:lpstr>Mechanical Test- Failure effects of chemically treated Limestone</vt:lpstr>
      <vt:lpstr>Mechanical Test- Failure effects of chemically treated Limestone</vt:lpstr>
      <vt:lpstr>Particle size distributions test</vt:lpstr>
      <vt:lpstr>Conclusion</vt:lpstr>
      <vt:lpstr>References</vt:lpstr>
      <vt:lpstr>PowerPoint Presentation</vt:lpstr>
    </vt:vector>
  </TitlesOfParts>
  <Company>Robert Gordon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GEOCHEMICAL EFFECTS OF OILFIELD CHEMICALS ON SAND FAILURE IN RESERVOIR ROCKS</dc:title>
  <dc:creator>ELIZABETH WUYEP (1409868)</dc:creator>
  <cp:lastModifiedBy>ELIZABETH WUYEP (1409868)</cp:lastModifiedBy>
  <cp:revision>200</cp:revision>
  <dcterms:created xsi:type="dcterms:W3CDTF">2015-10-14T15:27:10Z</dcterms:created>
  <dcterms:modified xsi:type="dcterms:W3CDTF">2015-12-15T18:48:34Z</dcterms:modified>
</cp:coreProperties>
</file>