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9" r:id="rId18"/>
    <p:sldId id="273" r:id="rId19"/>
    <p:sldId id="275" r:id="rId20"/>
    <p:sldId id="276" r:id="rId21"/>
    <p:sldId id="277" r:id="rId22"/>
    <p:sldId id="290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56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4BD03F-C362-4AFC-866E-B54677D9E56E}" type="datetimeFigureOut">
              <a:rPr lang="fr-FR" smtClean="0"/>
              <a:pPr/>
              <a:t>02/11/2015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8820B3B-D858-4476-9DDF-C66E569EAF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abhamida@rocketmail.com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marcmaison.fr/architectural-antiques-resources/ony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marcmaison.fr/architectural-antiques-resources/ony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b="8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554197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ONYX FROM AIN SMARA (NORTH- EASTERN ALGERIA): A NATURAL STONE TO BE CONSIDERED AS   A   GLOBAL HERITAGE  STONE</a:t>
            </a:r>
            <a:endParaRPr lang="en-US" sz="2800" b="1" dirty="0"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924944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Diab</a:t>
            </a:r>
            <a:r>
              <a:rPr kumimoji="0" lang="fr-FR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Hamida</a:t>
            </a:r>
            <a:r>
              <a:rPr kumimoji="0" lang="fr-FR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Engineer</a:t>
            </a: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fr-FR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sedimentary</a:t>
            </a: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geology</a:t>
            </a: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National Office of </a:t>
            </a:r>
            <a:r>
              <a:rPr kumimoji="0" lang="fr-FR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Geological</a:t>
            </a: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fr-FR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Mining</a:t>
            </a: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Research</a:t>
            </a: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(ORGM)</a:t>
            </a:r>
            <a:b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Tebessa</a:t>
            </a: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Algeria</a:t>
            </a:r>
            <a: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2800" i="1" u="none" strike="noStrike" normalizeH="0" baseline="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diabhamida@rocketmail.com</a:t>
            </a:r>
            <a:endParaRPr kumimoji="0" lang="fr-FR" sz="2800" i="1" u="none" strike="noStrike" normalizeH="0" baseline="0" dirty="0" smtClean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53888"/>
            <a:ext cx="9144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ONYX   AIN   SMARA: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GEOGRAPHICAL   LOCATION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Ain Smara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deposit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about 18 km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Southwestern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Constantine City,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Northeastern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Algeria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over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​​1200 m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 descr="Nouvelle image (1).bmp"/>
          <p:cNvPicPr/>
          <p:nvPr/>
        </p:nvPicPr>
        <p:blipFill>
          <a:blip r:embed="rId2" cstate="print"/>
          <a:srcRect l="21982"/>
          <a:stretch>
            <a:fillRect/>
          </a:stretch>
        </p:blipFill>
        <p:spPr>
          <a:xfrm>
            <a:off x="251520" y="3284984"/>
            <a:ext cx="4494362" cy="3218017"/>
          </a:xfrm>
          <a:prstGeom prst="rect">
            <a:avLst/>
          </a:prstGeom>
        </p:spPr>
      </p:pic>
      <p:pic>
        <p:nvPicPr>
          <p:cNvPr id="4" name="Image 3" descr="Nouvelle image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3284984"/>
            <a:ext cx="3959633" cy="3231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0072" y="4797152"/>
            <a:ext cx="1800200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347864" y="3789040"/>
            <a:ext cx="2304256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7864" y="6093296"/>
            <a:ext cx="262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DEPOSIT  AIN SMARA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732837" cy="558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447056"/>
            <a:ext cx="853244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GEOLOGY OF AIN SMARA: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fr-FR" sz="2000" dirty="0" smtClean="0"/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Ain Smara area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separated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geological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units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Anticline of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jebel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Sidi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salem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jebel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sekoum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Rmmam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jebel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Felten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jebel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Syncline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chettaabas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Ain Smara area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constituted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deposits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belonging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cretaceous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middle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cretaceous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cretaceous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tertiary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quaternary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809128"/>
            <a:ext cx="85689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Cretaceous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represented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Aptian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orbitolines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b-Middle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Cretaceous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Albian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fragments of Ammonites.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Cenomanian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fine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alternating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base, interruptions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dolomitic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crystallized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rudist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orbitolines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part.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Cretaceous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1-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Emschérian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outcrops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chettaabas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syncline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constituted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laminate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hard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schistose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2-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Campanian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schistose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intercalation.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3-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Maastrichtian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intercalations.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910669"/>
            <a:ext cx="871296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Tertiary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1-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Eocene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Lutetian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hard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laminate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alternating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layers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2-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Lutetian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3-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Priabonian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Oligocene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green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reddish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4-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Neogene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Miocene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developed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facies : 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      -  Sandstone facies,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conglomerate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      - Marl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facies, gray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5-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Pliocene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-villafranchien: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reddish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marls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grey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dolomitic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Quaternary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alluvial stone,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gravel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feebly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cemented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conglomerates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9512" y="260648"/>
            <a:ext cx="8784976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GEOLOGY AND GENESIS OF  DEPOSIT AIN SMARA</a:t>
            </a:r>
          </a:p>
          <a:p>
            <a:pPr algn="just">
              <a:lnSpc>
                <a:spcPct val="15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types of  «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Onyx »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Algeria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but the best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one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Ain Smara.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Ain Smara affect by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faults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trending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NS, 70-95° inclinations,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synclinal subsidence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place.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Outside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tectonic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line in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anticline, a system of intense transverse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faults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NS and NNW-SSE direction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creates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tectonic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compartment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Sidi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Rmamm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magmatic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Pliocene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powerfully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manifested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southern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river of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Mediterranean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have been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deeper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surface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manifesting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itself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hydrothermal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mineralization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the circulation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aqueous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solutions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epithermal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faults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544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332656"/>
            <a:ext cx="8712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hypothesis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confirmed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the main fractures of the mass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veins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Pb and Zn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mineralization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minerals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veins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(galène-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sphalerite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smithsonite CO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Zn, Pb,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cerusite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calamine Zn (OH) 2 Si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Aragonite and Calcite Ca CO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),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capacity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show a contact hydrothermal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métasomtisation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the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epithermal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phase.</a:t>
            </a:r>
            <a:endParaRPr lang="fr-FR" sz="2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3212976"/>
            <a:ext cx="878497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magmatic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phase are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continued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Quaternary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epithermal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acidic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waters,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temperature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concentration of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metallic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minerals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completely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lack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minerals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are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continued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come out to the surface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through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cracks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various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parts of the zone. 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reacted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limestone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depositing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last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metallic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minerals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dissolving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CaCO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By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decreased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pressure,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phenomenon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favored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deposition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Ca Co3 on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walls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fault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aragonite and calcite.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deposit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Onyx Ain Smara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conditions.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Aqueous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solutions of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temperature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hydrothermal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circulated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through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open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fault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separates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limestone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massif of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jebel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Sekoum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west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to the déprissions of  Sidi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Rmmam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filing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aragonite CaCO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Deposits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made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successively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walls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faults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until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middle. This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filling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phenomenon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gave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birth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tabular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vein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DELL\Desktop\USA\103PHOTO\carte Ain smara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34675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95736" y="6165304"/>
            <a:ext cx="5154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Geological sketch of deposit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Smara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cteur droit avec flèche 5"/>
          <p:cNvCxnSpPr>
            <a:stCxn id="18" idx="3"/>
          </p:cNvCxnSpPr>
          <p:nvPr/>
        </p:nvCxnSpPr>
        <p:spPr>
          <a:xfrm>
            <a:off x="4839637" y="3429000"/>
            <a:ext cx="2540675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10" idx="3"/>
          </p:cNvCxnSpPr>
          <p:nvPr/>
        </p:nvCxnSpPr>
        <p:spPr>
          <a:xfrm flipV="1">
            <a:off x="4788024" y="4653136"/>
            <a:ext cx="2808312" cy="400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43809" y="4869160"/>
            <a:ext cx="1944215" cy="369332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Onyx with hollow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91805" y="3244334"/>
            <a:ext cx="1447832" cy="36933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Onyx  massif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5082"/>
            <a:ext cx="6731793" cy="665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085184"/>
            <a:ext cx="59766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548680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 COMPOSITION, TEXTURE, STRUCTURE AND COLOR OF ONYX AIN SMARA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Onyx Ain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smara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microcrystalline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coarse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calcite and, more by aragonite.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microcrystals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fibrous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or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lamellar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texture. The rock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organized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translucent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banded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horizons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depending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on variable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amounts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impurities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oxides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It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frequently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due to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oxides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whitish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light to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honey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colored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amber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Band contacts range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sharp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vague and massive structure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Moh’s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hardness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onyx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Ain Smara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aragonite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varieties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slightly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harder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calcite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varieties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2636912"/>
            <a:ext cx="6264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GENERALITY</a:t>
            </a:r>
            <a:endParaRPr lang="fr-FR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-50041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VARIETIES OF ONYX AIN SMARA AND CHARACTERISTICS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/>
          </a:p>
          <a:p>
            <a:pPr algn="just">
              <a:lnSpc>
                <a:spcPct val="150000"/>
              </a:lnSpc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on conditions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deposits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hollows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and textures,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separateed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types of onyx in Ain Smara</a:t>
            </a: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Onyx massif </a:t>
            </a:r>
            <a:endParaRPr lang="fr-FR" sz="2000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as an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expensive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architecture and sculpture. This type has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application uses as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houses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ancient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palaces,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staircases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fireplaces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statues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utensils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It has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High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compacted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 White,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-white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cream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color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composition :(CaCO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99.4%,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0.77%, Fe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0.03% &amp;Al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0.19%).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Mineralogical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compostion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; (Aragonite 99.9%,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iron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oxide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0.1%)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Structure: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predominant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microcrystalline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Texture: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undulating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12845"/>
            <a:ext cx="8640960" cy="85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Onyx </a:t>
            </a:r>
            <a:r>
              <a:rPr lang="fr-FR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lang="fr-FR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hollow</a:t>
            </a:r>
            <a:r>
              <a:rPr lang="fr-FR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fr-FR" sz="2000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variety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onyx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hollow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for the production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mosaic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tiles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percentage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plywood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It has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as;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-High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compacted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White,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-white,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cream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color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composition; (CaCO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99.34%,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0.85%,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54.92%, Fe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0.02%, Al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0.12% &amp;  SiO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0.053).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Structure: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microcrystalline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Texture: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corrugated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interspersed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hollow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geodes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dimentions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(0, 5mm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10-15 cm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) .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/>
              <a:t> </a:t>
            </a:r>
            <a:endParaRPr lang="fr-FR" sz="2000" dirty="0" smtClean="0"/>
          </a:p>
          <a:p>
            <a:r>
              <a:rPr lang="fr-FR" sz="2000" b="1" dirty="0" smtClean="0"/>
              <a:t> </a:t>
            </a:r>
            <a:endParaRPr lang="fr-FR" sz="2000" dirty="0" smtClean="0"/>
          </a:p>
          <a:p>
            <a:r>
              <a:rPr lang="fr-FR" sz="2000" b="1" dirty="0" smtClean="0"/>
              <a:t> </a:t>
            </a:r>
            <a:endParaRPr lang="fr-FR" sz="2000" dirty="0" smtClean="0"/>
          </a:p>
          <a:p>
            <a:r>
              <a:rPr lang="fr-FR" sz="2000" b="1" dirty="0" smtClean="0"/>
              <a:t> </a:t>
            </a:r>
            <a:endParaRPr lang="fr-FR" sz="2000" dirty="0" smtClean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FR" sz="2000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fr-FR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fr-FR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USA\103PHOTO\Onyx-Miel.jpg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58364" cy="316835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75656" y="350100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Onyx massif </a:t>
            </a: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C:\Users\DELL\Desktop\USA\103PHOTO\129732508070d73f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0" y="2780928"/>
            <a:ext cx="3995936" cy="29969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24128" y="602128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Onyx </a:t>
            </a:r>
            <a:r>
              <a:rPr lang="fr-FR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lang="fr-FR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hollow</a:t>
            </a: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-82360"/>
            <a:ext cx="878497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EXPLOITATION OF ONYX AIN SMARA </a:t>
            </a:r>
          </a:p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000" dirty="0" smtClean="0"/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The operating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Ain Smara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divided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(3) parts: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the Roman Empire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680 JC),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evidenced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remains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discovered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the area (slices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depths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up to 25m, of Roman art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objects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carved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onyx ... .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French colonial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rule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(1930 -1962),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the Roman Empire, the information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showing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are no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Ain Smara,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extraction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restoration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important sites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throughout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world,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White House in 1914 and Rockefeller Center,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archaeological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sites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Tunisia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particularly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El Kef, Kairouan, Carthage, and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French colonial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rule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operating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began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again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1882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1962.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national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independence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Algeria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(1962 -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): The extraction of Onyx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continued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764704"/>
            <a:ext cx="871296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TECHNIQUES USED FOR EXPLOITATION OF ONYX AIN SMARA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Ain Smara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vein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deposit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(simple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filling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vein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detention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direction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. The first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Ain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smara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use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drilling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blasting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the second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use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diamond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cutting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machines. The extraction of onyx blocks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hard rock mass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fr-FR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Drilling</a:t>
            </a: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(Fig. 1).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fr-FR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Blasting</a:t>
            </a:r>
            <a:endParaRPr lang="fr-FR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Block excavation by the use of </a:t>
            </a:r>
            <a:r>
              <a:rPr lang="fr-FR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Diamond</a:t>
            </a: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wire</a:t>
            </a: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saw</a:t>
            </a: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000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sz="2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(a and b).</a:t>
            </a:r>
          </a:p>
          <a:p>
            <a:pPr algn="just">
              <a:lnSpc>
                <a:spcPct val="150000"/>
              </a:lnSpc>
            </a:pP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Block excavation by the use of </a:t>
            </a:r>
            <a:r>
              <a:rPr lang="fr-FR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cutting</a:t>
            </a: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machines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lum contrast="20000"/>
          </a:blip>
          <a:srcRect b="8784"/>
          <a:stretch>
            <a:fillRect/>
          </a:stretch>
        </p:blipFill>
        <p:spPr bwMode="auto">
          <a:xfrm>
            <a:off x="395536" y="332656"/>
            <a:ext cx="52565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http://www.decouvertedesmetiers.fr/userfiles/image/photos%20dec%20des%20metiers/photo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4221088"/>
            <a:ext cx="4572000" cy="1421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Pattern of vertical and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horizontal  drill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holes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of initiation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3528" y="260648"/>
            <a:ext cx="48965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427984" y="3140968"/>
            <a:ext cx="4523711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64088" y="548680"/>
            <a:ext cx="3491880" cy="18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2.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Preparing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drill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cutting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(a)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Cutting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horizontal , and vertical ,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diamond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(b)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 descr="http://www.decouvertedesmetiers.fr/userfiles/image/photos%20dec%20des%20metiers/photo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960440" cy="278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lum contrast="30000"/>
          </a:blip>
          <a:srcRect r="47730"/>
          <a:stretch>
            <a:fillRect/>
          </a:stretch>
        </p:blipFill>
        <p:spPr bwMode="auto">
          <a:xfrm>
            <a:off x="0" y="0"/>
            <a:ext cx="4812749" cy="337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http://www.decouvertedesmetiers.fr/userfiles/image/photos%20dec%20des%20metiers/photo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766890" cy="35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67544" y="4221088"/>
            <a:ext cx="3353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3.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Cutting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vertical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cutting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machine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115616" y="332656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SOME PICTURES OF ONYX AIN SMARA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USED AROUND OF THE WORLD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 descr="http://www.marcmaison.fr/maisonpedia/onyx/_01_vig_pedi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561662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12433" y="6165304"/>
            <a:ext cx="7961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Onyx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staircase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ramp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«  Garnier » , Paris.1878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940152" y="1628800"/>
            <a:ext cx="2915816" cy="424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marcmaison.fr/maisonpedia/onyx/_02_vig_pedi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164097" cy="437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-180528" y="50851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The onyx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staircase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of the</a:t>
            </a: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Hotel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“La Paiva” , Paris.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http://www.marcmaison.fr/maisonpedia/onyx/_04_vig_pedia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334899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384351" y="5085184"/>
            <a:ext cx="4127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Negro of the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Sudan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sculpture Charles Cordier. 1899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740025"/>
            <a:ext cx="8352928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of "Onyx"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seems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to have come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Greek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Onux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finger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nail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claw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term is occasionally used to described any engraved stone with a solid color base, or it may describe any banded gemstone with parallel banding.     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Onyx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classified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formula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basic types;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cryptocrystalline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quartz «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chalcedony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», or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«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Onyx » 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find it banded with a variety of colors,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white,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-white,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yellowish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reddish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brownish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rnest Barrias,La Nature se dévoilant devant la Science,© RMN-Grand Palais (Musée d'Orsay) / René-Gabriel Ojéda"/>
          <p:cNvPicPr/>
          <p:nvPr/>
        </p:nvPicPr>
        <p:blipFill>
          <a:blip r:embed="rId2" cstate="print"/>
          <a:srcRect b="4665"/>
          <a:stretch>
            <a:fillRect/>
          </a:stretch>
        </p:blipFill>
        <p:spPr bwMode="auto">
          <a:xfrm>
            <a:off x="323528" y="476672"/>
            <a:ext cx="3482004" cy="467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l_fi" descr="http://ww1.hdnux.com/photos/26/06/24/5793040/3/960x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24744"/>
            <a:ext cx="47160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468560" y="5445224"/>
            <a:ext cx="49909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Ernest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Barrias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La Nature se dévoilant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devant la Science 1899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031750" y="4509120"/>
            <a:ext cx="4756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Restauration of The white house 1814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farm9.staticflickr.com/8350/8284871282_307c172999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24036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76672"/>
            <a:ext cx="257937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-98585" y="5373216"/>
            <a:ext cx="43049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St.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Augustine's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Basilica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,Annaba ,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Algeria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1842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804377" y="5373216"/>
            <a:ext cx="3884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albert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ernest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carrier-belleuse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sculpture , 1824 - 1887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USA\103PHOTO\afrique-onyx-ja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46614" y="2564904"/>
            <a:ext cx="614341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 FOR YOUR</a:t>
            </a:r>
          </a:p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ATTENTION </a:t>
            </a:r>
            <a:endParaRPr lang="fr-FR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DELL\Desktop\USA\103PHOTO\Sans titre.png"/>
          <p:cNvPicPr/>
          <p:nvPr/>
        </p:nvPicPr>
        <p:blipFill>
          <a:blip r:embed="rId2" cstate="print"/>
          <a:srcRect l="1869" t="2469" r="1869" b="45679"/>
          <a:stretch>
            <a:fillRect/>
          </a:stretch>
        </p:blipFill>
        <p:spPr bwMode="auto">
          <a:xfrm>
            <a:off x="755576" y="404664"/>
            <a:ext cx="74168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1.bp.blogspot.com/-P1OKtGmAiG8/VX9rf9_OKdI/AAAAAAAAASE/gQxd5PTOSV4/s1600/Sardony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17032"/>
            <a:ext cx="3456384" cy="288602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48682"/>
            <a:ext cx="9144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TYPES OF ONYX</a:t>
            </a:r>
          </a:p>
          <a:p>
            <a:pPr>
              <a:lnSpc>
                <a:spcPct val="15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F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siliceous</a:t>
            </a:r>
            <a:r>
              <a:rPr lang="fr-F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(Onyx stone, 99 % SiO</a:t>
            </a:r>
            <a:r>
              <a:rPr lang="fr-FR" sz="2000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Onyx stone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familiar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consisting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cryptocrystalline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quartz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chalcedony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has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hardness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7 and hexagonal habit.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specified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banded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chalcedony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Onyx stone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commonly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ornaments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necklaces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rings,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ear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-rings,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brooches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jewellery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pieces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Onyx stone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widely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as an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astrological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gemstone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believed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gemstone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eliminates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thinking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wearer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protects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influences and forces.  This stone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good for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stress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those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have trouble sleeping.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lum contrast="20000"/>
          </a:blip>
          <a:srcRect l="4041" t="1785" b="30030"/>
          <a:stretch>
            <a:fillRect/>
          </a:stretch>
        </p:blipFill>
        <p:spPr bwMode="auto">
          <a:xfrm>
            <a:off x="683568" y="764704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https://upload.wikimedia.org/wikipedia/commons/1/1e/Red_onyx_-_Handicraf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http://i1.wp.com/gemstonemeanings.us/wp-content/uploads/2013/08/onyx-sto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05064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64088" y="4869160"/>
            <a:ext cx="3150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Siliceous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Onyx  </a:t>
            </a:r>
            <a:r>
              <a:rPr lang="fr-F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chalcedony</a:t>
            </a:r>
            <a:r>
              <a:rPr lang="fr-F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544" y="638396"/>
            <a:ext cx="8424936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Onyx (</a:t>
            </a:r>
            <a:r>
              <a:rPr lang="fr-FR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fr-F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Onyx, 99 % CaCo</a:t>
            </a:r>
            <a:r>
              <a:rPr lang="fr-FR" sz="2000" b="1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banded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translucent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capable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polished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gloss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This type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originates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drip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stone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deposits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limestone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caverns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stalactites, stalagmites,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formations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fill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entire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cavern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void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It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deposited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gentle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dripping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water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followed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evaporation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drops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deposits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calcium carbonate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the water onto the formation,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incrementally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enlarging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formations by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thousandths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an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inch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per drop.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Onyx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sedimentary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stone,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envelop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terrestrial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fossil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remains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Onyx  </a:t>
            </a:r>
            <a:r>
              <a:rPr lang="fr-FR" sz="2000" dirty="0" err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fr-FR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in Ain Smara  </a:t>
            </a:r>
            <a:r>
              <a:rPr lang="fr-FR" sz="2000" dirty="0" err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fr-FR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fr-FR" sz="2000" dirty="0" err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sz="20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Onyx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CC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391805"/>
            <a:ext cx="8352928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onyx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classified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types;</a:t>
            </a:r>
          </a:p>
          <a:p>
            <a:pPr lvl="0" algn="just">
              <a:lnSpc>
                <a:spcPct val="15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 </a:t>
            </a:r>
            <a:r>
              <a:rPr lang="fr-FR" sz="2000" b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colored</a:t>
            </a: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onyx: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ranged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pale green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veining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variation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reminiscent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wild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abstract painting.</a:t>
            </a:r>
          </a:p>
          <a:p>
            <a:pPr lvl="0" algn="just"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Honey</a:t>
            </a: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colored</a:t>
            </a: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onyx</a:t>
            </a:r>
            <a:r>
              <a:rPr lang="fr-FR" sz="2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ranged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swirly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striped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mottled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ranges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palewhitish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brownish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White onyx</a:t>
            </a:r>
            <a:r>
              <a:rPr lang="fr-FR" sz="20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ranged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partially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white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reddish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rusty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colored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veining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rare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pure white.</a:t>
            </a: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onyx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chiefly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various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decorative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items, monuments and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decoration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houses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lum contrast="20000"/>
          </a:blip>
          <a:srcRect b="6713"/>
          <a:stretch>
            <a:fillRect/>
          </a:stretch>
        </p:blipFill>
        <p:spPr bwMode="auto">
          <a:xfrm>
            <a:off x="467544" y="332656"/>
            <a:ext cx="54726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>
            <a:lum contrast="30000"/>
          </a:blip>
          <a:srcRect b="9494"/>
          <a:stretch>
            <a:fillRect/>
          </a:stretch>
        </p:blipFill>
        <p:spPr bwMode="auto">
          <a:xfrm>
            <a:off x="395536" y="3573016"/>
            <a:ext cx="56166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>
            <a:lum contrast="20000"/>
          </a:blip>
          <a:srcRect r="49383" b="7443"/>
          <a:stretch>
            <a:fillRect/>
          </a:stretch>
        </p:blipFill>
        <p:spPr bwMode="auto">
          <a:xfrm rot="5400000">
            <a:off x="6048165" y="512675"/>
            <a:ext cx="2952327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95736" y="3140968"/>
            <a:ext cx="2374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Brown and White Onyx,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6309320"/>
            <a:ext cx="129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Green Onyx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630932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Multi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colored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Onyx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6256" y="3573016"/>
            <a:ext cx="126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White Onyx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4725144"/>
            <a:ext cx="193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Calcareous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Onyx 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Onyx)</a:t>
            </a:r>
            <a:endParaRPr lang="fr-FR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655</TotalTime>
  <Words>1710</Words>
  <Application>Microsoft Office PowerPoint</Application>
  <PresentationFormat>Affichage à l'écran (4:3)</PresentationFormat>
  <Paragraphs>146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Métro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67</cp:revision>
  <dcterms:created xsi:type="dcterms:W3CDTF">2015-08-21T19:03:24Z</dcterms:created>
  <dcterms:modified xsi:type="dcterms:W3CDTF">2015-11-02T01:07:26Z</dcterms:modified>
</cp:coreProperties>
</file>