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79"/>
  </p:sldMasterIdLst>
  <p:notesMasterIdLst>
    <p:notesMasterId r:id="rId99"/>
  </p:notesMasterIdLst>
  <p:handoutMasterIdLst>
    <p:handoutMasterId r:id="rId100"/>
  </p:handoutMasterIdLst>
  <p:sldIdLst>
    <p:sldId id="490" r:id="rId80"/>
    <p:sldId id="494" r:id="rId81"/>
    <p:sldId id="504" r:id="rId82"/>
    <p:sldId id="506" r:id="rId83"/>
    <p:sldId id="508" r:id="rId84"/>
    <p:sldId id="466" r:id="rId85"/>
    <p:sldId id="507" r:id="rId86"/>
    <p:sldId id="489" r:id="rId87"/>
    <p:sldId id="491" r:id="rId88"/>
    <p:sldId id="493" r:id="rId89"/>
    <p:sldId id="502" r:id="rId90"/>
    <p:sldId id="501" r:id="rId91"/>
    <p:sldId id="500" r:id="rId92"/>
    <p:sldId id="497" r:id="rId93"/>
    <p:sldId id="498" r:id="rId94"/>
    <p:sldId id="499" r:id="rId95"/>
    <p:sldId id="503" r:id="rId96"/>
    <p:sldId id="496" r:id="rId97"/>
    <p:sldId id="453" r:id="rId9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76BE6C"/>
    <a:srgbClr val="F7E34F"/>
    <a:srgbClr val="EBD00B"/>
    <a:srgbClr val="558ED5"/>
    <a:srgbClr val="624E78"/>
    <a:srgbClr val="FA5B40"/>
    <a:srgbClr val="67C862"/>
    <a:srgbClr val="F67934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3237" autoAdjust="0"/>
  </p:normalViewPr>
  <p:slideViewPr>
    <p:cSldViewPr>
      <p:cViewPr varScale="1">
        <p:scale>
          <a:sx n="92" d="100"/>
          <a:sy n="92" d="100"/>
        </p:scale>
        <p:origin x="9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slide" Target="slides/slide5.xml"/><Relationship Id="rId89" Type="http://schemas.openxmlformats.org/officeDocument/2006/relationships/slide" Target="slides/slide10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customXml" Target="../customXml/item74.xml"/><Relationship Id="rId79" Type="http://schemas.openxmlformats.org/officeDocument/2006/relationships/slideMaster" Target="slideMasters/slideMaster1.xml"/><Relationship Id="rId87" Type="http://schemas.openxmlformats.org/officeDocument/2006/relationships/slide" Target="slides/slide8.xml"/><Relationship Id="rId102" Type="http://schemas.openxmlformats.org/officeDocument/2006/relationships/viewProps" Target="viewProps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slide" Target="slides/slide3.xml"/><Relationship Id="rId90" Type="http://schemas.openxmlformats.org/officeDocument/2006/relationships/slide" Target="slides/slide11.xml"/><Relationship Id="rId95" Type="http://schemas.openxmlformats.org/officeDocument/2006/relationships/slide" Target="slides/slide16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slide" Target="slides/slide1.xml"/><Relationship Id="rId85" Type="http://schemas.openxmlformats.org/officeDocument/2006/relationships/slide" Target="slides/slide6.xml"/><Relationship Id="rId93" Type="http://schemas.openxmlformats.org/officeDocument/2006/relationships/slide" Target="slides/slide14.xml"/><Relationship Id="rId98" Type="http://schemas.openxmlformats.org/officeDocument/2006/relationships/slide" Target="slides/slide19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slide" Target="slides/slide4.xml"/><Relationship Id="rId88" Type="http://schemas.openxmlformats.org/officeDocument/2006/relationships/slide" Target="slides/slide9.xml"/><Relationship Id="rId91" Type="http://schemas.openxmlformats.org/officeDocument/2006/relationships/slide" Target="slides/slide12.xml"/><Relationship Id="rId96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slide" Target="slides/slide2.xml"/><Relationship Id="rId86" Type="http://schemas.openxmlformats.org/officeDocument/2006/relationships/slide" Target="slides/slide7.xml"/><Relationship Id="rId94" Type="http://schemas.openxmlformats.org/officeDocument/2006/relationships/slide" Target="slides/slide15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18.xml"/><Relationship Id="rId10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onroecc.edu\dfs01\Services\M-Drive\Courses\GEO\Amessica\GSA%202015\Copy%20of%20TA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onroecc.edu\dfs01\Services\M-Drive\Courses\GEO\Amessica\GSA%202015\Copy%20of%20TA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onroecc.edu\dfs01\Services\M-Drive\Courses\GEO\Amessica\GSA%202015\Copy%20of%20TA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Pre-Test</c:v>
                </c:pt>
                <c:pt idx="1">
                  <c:v>Post-Test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96671368"/>
        <c:axId val="199655496"/>
      </c:barChart>
      <c:catAx>
        <c:axId val="19667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55496"/>
        <c:crosses val="autoZero"/>
        <c:auto val="1"/>
        <c:lblAlgn val="ctr"/>
        <c:lblOffset val="100"/>
        <c:noMultiLvlLbl val="0"/>
      </c:catAx>
      <c:valAx>
        <c:axId val="19965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71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0"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6BE6C"/>
            </a:solidFill>
            <a:ln>
              <a:noFill/>
            </a:ln>
            <a:effectLst/>
          </c:spPr>
          <c:invertIfNegative val="0"/>
          <c:cat>
            <c:strRef>
              <c:f>Sheet1!$A$6:$A$7</c:f>
              <c:strCache>
                <c:ptCount val="2"/>
                <c:pt idx="0">
                  <c:v>Pre-Test</c:v>
                </c:pt>
                <c:pt idx="1">
                  <c:v>Post-Test</c:v>
                </c:pt>
              </c:strCache>
            </c:strRef>
          </c:cat>
          <c:val>
            <c:numRef>
              <c:f>Sheet1!$B$6:$B$7</c:f>
              <c:numCache>
                <c:formatCode>General</c:formatCode>
                <c:ptCount val="2"/>
                <c:pt idx="0">
                  <c:v>69</c:v>
                </c:pt>
                <c:pt idx="1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99656280"/>
        <c:axId val="199656672"/>
      </c:barChart>
      <c:catAx>
        <c:axId val="19965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56672"/>
        <c:crosses val="autoZero"/>
        <c:auto val="1"/>
        <c:lblAlgn val="ctr"/>
        <c:lblOffset val="100"/>
        <c:noMultiLvlLbl val="0"/>
      </c:catAx>
      <c:valAx>
        <c:axId val="19965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56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0"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Sheet1!$A$10:$A$11</c:f>
              <c:strCache>
                <c:ptCount val="2"/>
                <c:pt idx="0">
                  <c:v>Pre-Test</c:v>
                </c:pt>
                <c:pt idx="1">
                  <c:v>Post-Test</c:v>
                </c:pt>
              </c:strCache>
            </c:strRef>
          </c:cat>
          <c:val>
            <c:numRef>
              <c:f>Sheet1!$B$10:$B$11</c:f>
              <c:numCache>
                <c:formatCode>General</c:formatCode>
                <c:ptCount val="2"/>
                <c:pt idx="0">
                  <c:v>62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99657064"/>
        <c:axId val="199657456"/>
      </c:barChart>
      <c:catAx>
        <c:axId val="19965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57456"/>
        <c:crosses val="autoZero"/>
        <c:auto val="1"/>
        <c:lblAlgn val="ctr"/>
        <c:lblOffset val="100"/>
        <c:noMultiLvlLbl val="0"/>
      </c:catAx>
      <c:valAx>
        <c:axId val="19965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57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0"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>
                <a:solidFill>
                  <a:schemeClr val="tx1"/>
                </a:solidFill>
              </a:rPr>
              <a:t>TAs Knowledge of Geology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857805968698359"/>
          <c:y val="0.1978028380296491"/>
          <c:w val="0.34037498784874115"/>
          <c:h val="0.6044331644060796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Sheet1!$A$5:$E$5</c:f>
              <c:strCache>
                <c:ptCount val="5"/>
                <c:pt idx="0">
                  <c:v>poor</c:v>
                </c:pt>
                <c:pt idx="1">
                  <c:v>acceptable  </c:v>
                </c:pt>
                <c:pt idx="2">
                  <c:v>good</c:v>
                </c:pt>
                <c:pt idx="3">
                  <c:v>very good</c:v>
                </c:pt>
                <c:pt idx="4">
                  <c:v>outstanding </c:v>
                </c:pt>
              </c:strCache>
            </c:strRef>
          </c:cat>
          <c:val>
            <c:numRef>
              <c:f>Sheet1!$A$6:$E$6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23</c:v>
                </c:pt>
                <c:pt idx="4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19262175561388"/>
          <c:y val="0.88861590275383218"/>
          <c:w val="0.82423204043938947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31750"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>
                <a:solidFill>
                  <a:schemeClr val="tx1"/>
                </a:solidFill>
              </a:rPr>
              <a:t>TAs Ability to Explain </a:t>
            </a:r>
            <a:r>
              <a:rPr lang="en-US" sz="1600" baseline="0" dirty="0" smtClean="0">
                <a:solidFill>
                  <a:schemeClr val="tx1"/>
                </a:solidFill>
              </a:rPr>
              <a:t>Challenging Concepts</a:t>
            </a:r>
            <a:endParaRPr lang="en-US" sz="160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447721307563828"/>
          <c:y val="3.22580645161290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7904986876640419"/>
          <c:y val="0.21016129032258066"/>
          <c:w val="0.34493056549749462"/>
          <c:h val="0.611973583947167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Sheet1!$A$10:$E$10</c:f>
              <c:strCache>
                <c:ptCount val="5"/>
                <c:pt idx="0">
                  <c:v>poor</c:v>
                </c:pt>
                <c:pt idx="1">
                  <c:v>acceptable</c:v>
                </c:pt>
                <c:pt idx="2">
                  <c:v>good</c:v>
                </c:pt>
                <c:pt idx="3">
                  <c:v>very good</c:v>
                </c:pt>
                <c:pt idx="4">
                  <c:v>outstanding </c:v>
                </c:pt>
              </c:strCache>
            </c:strRef>
          </c:cat>
          <c:val>
            <c:numRef>
              <c:f>Sheet1!$A$11:$E$11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24</c:v>
                </c:pt>
                <c:pt idx="4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31750"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>
                <a:solidFill>
                  <a:schemeClr val="tx1"/>
                </a:solidFill>
              </a:rPr>
              <a:t>TAs Lesson on Seismology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348210768274471"/>
          <c:y val="0.19494444444444445"/>
          <c:w val="0.34559972380368559"/>
          <c:h val="0.599039370078740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Sheet1!$A$15:$E$15</c:f>
              <c:strCache>
                <c:ptCount val="5"/>
                <c:pt idx="0">
                  <c:v>poor</c:v>
                </c:pt>
                <c:pt idx="1">
                  <c:v>acceptable</c:v>
                </c:pt>
                <c:pt idx="2">
                  <c:v>good</c:v>
                </c:pt>
                <c:pt idx="3">
                  <c:v>very good</c:v>
                </c:pt>
                <c:pt idx="4">
                  <c:v>outstanding </c:v>
                </c:pt>
              </c:strCache>
            </c:strRef>
          </c:cat>
          <c:val>
            <c:numRef>
              <c:f>Sheet1!$A$16:$E$16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25</c:v>
                </c:pt>
                <c:pt idx="4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31750"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485DB-CCC5-4BDE-A608-94C172EDFCF3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75F-EC3F-4698-8866-348EC0C3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35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1B0F4-AD98-4E43-94C3-B302951B3073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25BF2-8EB1-4758-9BF2-7DC08867C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7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AFB0-8FC7-4745-A2A4-843784B50C4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0F62-8324-4B89-85C1-4369549CD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5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AFB0-8FC7-4745-A2A4-843784B50C4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0F62-8324-4B89-85C1-4369549CD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9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AFB0-8FC7-4745-A2A4-843784B50C4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0F62-8324-4B89-85C1-4369549CD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3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AFB0-8FC7-4745-A2A4-843784B50C4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0F62-8324-4B89-85C1-4369549CD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9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AFB0-8FC7-4745-A2A4-843784B50C4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0F62-8324-4B89-85C1-4369549CD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7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AFB0-8FC7-4745-A2A4-843784B50C4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0F62-8324-4B89-85C1-4369549CD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AFB0-8FC7-4745-A2A4-843784B50C4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0F62-8324-4B89-85C1-4369549CD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AFB0-8FC7-4745-A2A4-843784B50C4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0F62-8324-4B89-85C1-4369549CD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AFB0-8FC7-4745-A2A4-843784B50C4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0F62-8324-4B89-85C1-4369549CD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0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AFB0-8FC7-4745-A2A4-843784B50C4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0F62-8324-4B89-85C1-4369549CD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4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AFB0-8FC7-4745-A2A4-843784B50C4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0F62-8324-4B89-85C1-4369549CD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8AFB0-8FC7-4745-A2A4-843784B50C4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0F62-8324-4B89-85C1-4369549CD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1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://geology.com/state-map/maps/new-york-county-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45" y="2695918"/>
            <a:ext cx="3260562" cy="2234572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" y="0"/>
            <a:ext cx="9182100" cy="260184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99"/>
                </a:solidFill>
                <a:latin typeface="Britannic Bold" pitchFamily="34" charset="0"/>
              </a:rPr>
              <a:t>THE STUDENT BECOMES THE TEACHER: </a:t>
            </a:r>
            <a:r>
              <a:rPr lang="en-US" sz="3100" dirty="0" smtClean="0">
                <a:solidFill>
                  <a:schemeClr val="bg1"/>
                </a:solidFill>
                <a:latin typeface="Britannic Bold" pitchFamily="34" charset="0"/>
              </a:rPr>
              <a:t>Utilizing Teaching Assistants in a 2YC Classroom to Improve Understanding and Increase Retention Prior to Transfer</a:t>
            </a:r>
            <a:endParaRPr lang="en-US" sz="31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6161" y="5415122"/>
            <a:ext cx="2239716" cy="528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dirty="0" smtClean="0">
                <a:solidFill>
                  <a:srgbClr val="FFFF99"/>
                </a:solidFill>
                <a:latin typeface="Britannic Bold" pitchFamily="34" charset="0"/>
              </a:rPr>
              <a:t>Jessica </a:t>
            </a:r>
            <a:r>
              <a:rPr lang="en-US" sz="2400" dirty="0" err="1" smtClean="0">
                <a:solidFill>
                  <a:srgbClr val="FFFF99"/>
                </a:solidFill>
                <a:latin typeface="Britannic Bold" pitchFamily="34" charset="0"/>
              </a:rPr>
              <a:t>Barone</a:t>
            </a:r>
            <a:endParaRPr lang="en-US" sz="2400" dirty="0" smtClean="0">
              <a:solidFill>
                <a:srgbClr val="FFFF99"/>
              </a:solidFill>
              <a:latin typeface="Britann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5291" y="6177122"/>
            <a:ext cx="5971507" cy="528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i="1" dirty="0" smtClean="0">
                <a:solidFill>
                  <a:srgbClr val="FFFF99"/>
                </a:solidFill>
                <a:latin typeface="Britannic Bold" pitchFamily="34" charset="0"/>
              </a:rPr>
              <a:t>Department of Chemistry and Geosciences</a:t>
            </a:r>
            <a:endParaRPr lang="en-US" sz="2400" i="1" dirty="0">
              <a:solidFill>
                <a:srgbClr val="FFFF99"/>
              </a:solidFill>
              <a:latin typeface="Britann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7426" y="5796122"/>
            <a:ext cx="3916457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i="1" dirty="0" smtClean="0">
                <a:solidFill>
                  <a:srgbClr val="FFFF99"/>
                </a:solidFill>
                <a:latin typeface="Britannic Bold" pitchFamily="34" charset="0"/>
              </a:rPr>
              <a:t>Monroe Community College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6160" y="5047969"/>
            <a:ext cx="2621230" cy="528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dirty="0" smtClean="0">
                <a:solidFill>
                  <a:srgbClr val="FFFF99"/>
                </a:solidFill>
                <a:latin typeface="Britannic Bold" pitchFamily="34" charset="0"/>
              </a:rPr>
              <a:t>Amanda </a:t>
            </a:r>
            <a:r>
              <a:rPr lang="en-US" sz="2400" dirty="0" err="1" smtClean="0">
                <a:solidFill>
                  <a:srgbClr val="FFFF99"/>
                </a:solidFill>
                <a:latin typeface="Britannic Bold" pitchFamily="34" charset="0"/>
              </a:rPr>
              <a:t>Colosimo</a:t>
            </a:r>
            <a:endParaRPr lang="en-US" sz="2400" dirty="0" smtClean="0">
              <a:solidFill>
                <a:srgbClr val="FFFF99"/>
              </a:solidFill>
              <a:latin typeface="Britannic 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30" t="5472" r="4187" b="6144"/>
          <a:stretch/>
        </p:blipFill>
        <p:spPr>
          <a:xfrm>
            <a:off x="2272861" y="2978534"/>
            <a:ext cx="3114137" cy="1628775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2" descr="Brighton Camp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79717"/>
            <a:ext cx="1731914" cy="26018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443662" y="3478292"/>
            <a:ext cx="152400" cy="152400"/>
          </a:xfrm>
          <a:prstGeom prst="star5">
            <a:avLst>
              <a:gd name="adj" fmla="val 16271"/>
              <a:gd name="hf" fmla="val 105146"/>
              <a:gd name="vf" fmla="val 110557"/>
            </a:avLst>
          </a:prstGeom>
          <a:solidFill>
            <a:srgbClr val="EBD0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0"/>
          <p:cNvSpPr txBox="1">
            <a:spLocks/>
          </p:cNvSpPr>
          <p:nvPr/>
        </p:nvSpPr>
        <p:spPr>
          <a:xfrm>
            <a:off x="205739" y="838200"/>
            <a:ext cx="8404861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Field Trip Course Content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99"/>
                </a:solidFill>
              </a:rPr>
              <a:t>Greatest improvement: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99"/>
                </a:solidFill>
              </a:rPr>
              <a:t>Most recent material? Greater learning in field setting?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6085" y="2590800"/>
            <a:ext cx="7110115" cy="3600450"/>
            <a:chOff x="586085" y="2590800"/>
            <a:chExt cx="7110115" cy="3600450"/>
          </a:xfrm>
        </p:grpSpPr>
        <p:sp>
          <p:nvSpPr>
            <p:cNvPr id="8" name="TextBox 7"/>
            <p:cNvSpPr txBox="1"/>
            <p:nvPr/>
          </p:nvSpPr>
          <p:spPr>
            <a:xfrm>
              <a:off x="586085" y="3763637"/>
              <a:ext cx="461665" cy="80836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Percent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27718990"/>
                </p:ext>
              </p:extLst>
            </p:nvPr>
          </p:nvGraphicFramePr>
          <p:xfrm>
            <a:off x="1028700" y="2590800"/>
            <a:ext cx="6667500" cy="36004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2731966" y="385393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88876" y="281940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</a:t>
              </a:r>
              <a:endParaRPr lang="en-US" dirty="0"/>
            </a:p>
          </p:txBody>
        </p:sp>
      </p:grpSp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762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 smtClean="0">
                <a:solidFill>
                  <a:srgbClr val="FFFF99"/>
                </a:solidFill>
                <a:latin typeface="Britannic Bold" pitchFamily="34" charset="0"/>
              </a:rPr>
              <a:t>Quantitative Results</a:t>
            </a:r>
            <a:endParaRPr lang="en-US" sz="3600" u="sng" dirty="0">
              <a:solidFill>
                <a:srgbClr val="FFFF99"/>
              </a:solidFill>
              <a:latin typeface="Britannic Bol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5999" y="723900"/>
            <a:ext cx="6781801" cy="38100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4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838200"/>
            <a:ext cx="878586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Physical Geology Student Surveys  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779786"/>
              </p:ext>
            </p:extLst>
          </p:nvPr>
        </p:nvGraphicFramePr>
        <p:xfrm>
          <a:off x="448888" y="1752600"/>
          <a:ext cx="4123112" cy="231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293820"/>
              </p:ext>
            </p:extLst>
          </p:nvPr>
        </p:nvGraphicFramePr>
        <p:xfrm>
          <a:off x="4800600" y="1752600"/>
          <a:ext cx="4114800" cy="231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7152"/>
              </p:ext>
            </p:extLst>
          </p:nvPr>
        </p:nvGraphicFramePr>
        <p:xfrm>
          <a:off x="2514601" y="4267200"/>
          <a:ext cx="3962399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ontent Placeholder 10"/>
          <p:cNvSpPr txBox="1">
            <a:spLocks/>
          </p:cNvSpPr>
          <p:nvPr/>
        </p:nvSpPr>
        <p:spPr>
          <a:xfrm>
            <a:off x="685800" y="2438401"/>
            <a:ext cx="1235823" cy="845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91% v. good or outstanding</a:t>
            </a:r>
          </a:p>
        </p:txBody>
      </p:sp>
      <p:sp>
        <p:nvSpPr>
          <p:cNvPr id="17" name="Content Placeholder 10"/>
          <p:cNvSpPr txBox="1">
            <a:spLocks/>
          </p:cNvSpPr>
          <p:nvPr/>
        </p:nvSpPr>
        <p:spPr>
          <a:xfrm>
            <a:off x="2850574" y="5029200"/>
            <a:ext cx="1303713" cy="762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85% v. good or outstanding</a:t>
            </a:r>
          </a:p>
        </p:txBody>
      </p:sp>
      <p:sp>
        <p:nvSpPr>
          <p:cNvPr id="18" name="Content Placeholder 10"/>
          <p:cNvSpPr txBox="1">
            <a:spLocks/>
          </p:cNvSpPr>
          <p:nvPr/>
        </p:nvSpPr>
        <p:spPr>
          <a:xfrm>
            <a:off x="5222961" y="2522392"/>
            <a:ext cx="1303713" cy="762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85% v. good or outstanding</a:t>
            </a:r>
          </a:p>
        </p:txBody>
      </p:sp>
      <p:sp>
        <p:nvSpPr>
          <p:cNvPr id="19" name="Title 9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762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 smtClean="0">
                <a:solidFill>
                  <a:srgbClr val="FFFF99"/>
                </a:solidFill>
                <a:latin typeface="Britannic Bold" pitchFamily="34" charset="0"/>
              </a:rPr>
              <a:t>Quantitative Results</a:t>
            </a:r>
            <a:endParaRPr lang="en-US" sz="3600" u="sng" dirty="0">
              <a:solidFill>
                <a:srgbClr val="FFFF99"/>
              </a:solidFill>
              <a:latin typeface="Britannic Bold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285999" y="723900"/>
            <a:ext cx="6781801" cy="38100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18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2" grpId="0">
        <p:bldAsOne/>
      </p:bldGraphic>
      <p:bldGraphic spid="13" grpId="0">
        <p:bldAsOne/>
      </p:bldGraphic>
      <p:bldP spid="9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29000" y="-76200"/>
            <a:ext cx="5638800" cy="762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Qualitative Results</a:t>
            </a:r>
            <a:endParaRPr lang="en-US" sz="3600" u="sng" dirty="0">
              <a:solidFill>
                <a:schemeClr val="tx2">
                  <a:lumMod val="60000"/>
                  <a:lumOff val="4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81940" y="914400"/>
            <a:ext cx="878586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Self-evaluated through weekly lab summaries and final reflection paper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5999" y="685800"/>
            <a:ext cx="6781801" cy="38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s://scontent-ord1-1.xx.fbcdn.net/hphotos-xtl1/v/t34.0-12/12071566_10208040801088913_1110078824_n.jpg?oh=1fc8c81804dacb7e6f5a85efcbc335df&amp;oe=5617DCC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11973" b="19266"/>
          <a:stretch/>
        </p:blipFill>
        <p:spPr bwMode="auto">
          <a:xfrm>
            <a:off x="1905000" y="1981200"/>
            <a:ext cx="5018316" cy="468376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04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004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Shifts in metacognition</a:t>
            </a:r>
          </a:p>
          <a:p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FF99"/>
                </a:solidFill>
              </a:rPr>
              <a:t>“ I found that I liked being asked, and sometimes challenged, by [student] questions. This caused me, at times, to have to determine if I knew the material as well as I should.”</a:t>
            </a:r>
          </a:p>
        </p:txBody>
      </p:sp>
      <p:pic>
        <p:nvPicPr>
          <p:cNvPr id="1026" name="Picture 2" descr="https://scontent-lga3-1.xx.fbcdn.net/hphotos-xpf1/v/t1.0-9/11240490_10153425270665138_1917158640659891436_n.jpg?oh=226446966b30ee9ddc596fabee9d7105&amp;oe=56CEBA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2343150" cy="312420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3134591" y="-76200"/>
            <a:ext cx="5943600" cy="762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Qualitative Results</a:t>
            </a:r>
            <a:endParaRPr lang="en-US" sz="3600" u="sng" dirty="0">
              <a:solidFill>
                <a:schemeClr val="tx2">
                  <a:lumMod val="60000"/>
                  <a:lumOff val="4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5999" y="685800"/>
            <a:ext cx="6781801" cy="38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Changes in self-perception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FF99"/>
                </a:solidFill>
              </a:rPr>
              <a:t>“My biggest obstacle was overcoming my perception of myself.  I didn’t believe I was smart enough to help students.”</a:t>
            </a:r>
            <a:endParaRPr lang="en-US" i="1" dirty="0">
              <a:solidFill>
                <a:srgbClr val="FFFF99"/>
              </a:solidFill>
            </a:endParaRPr>
          </a:p>
        </p:txBody>
      </p:sp>
      <p:pic>
        <p:nvPicPr>
          <p:cNvPr id="2050" name="Picture 2" descr="https://scontent-lga3-1.xx.fbcdn.net/hphotos-xfa1/v/t1.0-9/10492037_10152522571176410_2464390508837365345_n.jpg?oh=33098c04b822db6e2542bee8f241c501&amp;oe=569793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24981"/>
            <a:ext cx="3355975" cy="3122332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3124200" y="-76200"/>
            <a:ext cx="5943600" cy="762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Qualitative Results</a:t>
            </a:r>
            <a:endParaRPr lang="en-US" sz="3600" u="sng" dirty="0">
              <a:solidFill>
                <a:schemeClr val="tx2">
                  <a:lumMod val="60000"/>
                  <a:lumOff val="4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5999" y="685800"/>
            <a:ext cx="6781801" cy="38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73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Increasing confidence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FF99"/>
                </a:solidFill>
              </a:rPr>
              <a:t>“Seeing myself make a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FF99"/>
                </a:solidFill>
              </a:rPr>
              <a:t>difference was a definite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FF99"/>
                </a:solidFill>
              </a:rPr>
              <a:t> confidence booster.”</a:t>
            </a:r>
            <a:endParaRPr lang="en-US" i="1" dirty="0">
              <a:solidFill>
                <a:srgbClr val="FFFF99"/>
              </a:solidFill>
            </a:endParaRPr>
          </a:p>
        </p:txBody>
      </p:sp>
      <p:pic>
        <p:nvPicPr>
          <p:cNvPr id="3074" name="Picture 2" descr="https://scontent-lga3-1.xx.fbcdn.net/hphotos-xap1/v/t1.0-9/485555_10205080825603370_1323129339068344083_n.jpg?oh=7c78f35e2a125a1108e307d68ca7ad84&amp;oe=56A297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5"/>
          <a:stretch/>
        </p:blipFill>
        <p:spPr bwMode="auto">
          <a:xfrm>
            <a:off x="4800600" y="1066800"/>
            <a:ext cx="3883385" cy="4874683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3124200" y="-76200"/>
            <a:ext cx="5943600" cy="762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Qualitative Results</a:t>
            </a:r>
            <a:endParaRPr lang="en-US" sz="3600" u="sng" dirty="0">
              <a:solidFill>
                <a:schemeClr val="tx2">
                  <a:lumMod val="60000"/>
                  <a:lumOff val="4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5999" y="685800"/>
            <a:ext cx="6781801" cy="38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Understanding of teaching as a profession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FF99"/>
                </a:solidFill>
              </a:rPr>
              <a:t>“Some students just don’t seem to care about their own success.”</a:t>
            </a:r>
          </a:p>
          <a:p>
            <a:pPr marL="0" indent="0">
              <a:buNone/>
            </a:pPr>
            <a:endParaRPr lang="en-US" i="1" dirty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FF99"/>
                </a:solidFill>
              </a:rPr>
              <a:t>“[Teaching is] a lot harder than it looks. [I] give you teachers credit!”</a:t>
            </a:r>
            <a:endParaRPr lang="en-US" i="1" dirty="0">
              <a:solidFill>
                <a:srgbClr val="FFFF99"/>
              </a:solidFill>
            </a:endParaRPr>
          </a:p>
        </p:txBody>
      </p:sp>
      <p:pic>
        <p:nvPicPr>
          <p:cNvPr id="4098" name="Picture 2" descr="https://scontent-lga3-1.xx.fbcdn.net/hphotos-xaf1/v/t1.0-9/1604897_10205080961006755_7425789385385354861_n.jpg?oh=3ab565887e98702daf8a09ddb05ffd0e&amp;oe=569E91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4177665"/>
            <a:ext cx="3371850" cy="2528888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3114674" y="-76200"/>
            <a:ext cx="5943600" cy="762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Qualitative Results</a:t>
            </a:r>
            <a:endParaRPr lang="en-US" sz="3600" u="sng" dirty="0">
              <a:solidFill>
                <a:schemeClr val="tx2">
                  <a:lumMod val="60000"/>
                  <a:lumOff val="4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5999" y="685800"/>
            <a:ext cx="6781801" cy="38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98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24200" y="-76200"/>
            <a:ext cx="5943600" cy="762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Qualitative Results</a:t>
            </a:r>
            <a:endParaRPr lang="en-US" sz="3600" u="sng" dirty="0">
              <a:solidFill>
                <a:schemeClr val="tx2">
                  <a:lumMod val="60000"/>
                  <a:lumOff val="4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81940" y="864108"/>
            <a:ext cx="8785860" cy="736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“Were there benefits to having a TA?”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85999" y="685800"/>
            <a:ext cx="6781801" cy="38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524000"/>
            <a:ext cx="89154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800" i="1" dirty="0" smtClean="0">
                <a:solidFill>
                  <a:srgbClr val="FFFF99"/>
                </a:solidFill>
              </a:rPr>
              <a:t>Hearing things explained more than one way helps me understand concepts better.</a:t>
            </a:r>
          </a:p>
          <a:p>
            <a:pPr marL="0" indent="0">
              <a:buNone/>
            </a:pPr>
            <a:endParaRPr lang="en-US" sz="1200" i="1" dirty="0" smtClean="0">
              <a:solidFill>
                <a:srgbClr val="FFFF9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i="1" dirty="0" smtClean="0">
                <a:solidFill>
                  <a:srgbClr val="FFFF99"/>
                </a:solidFill>
              </a:rPr>
              <a:t>Extra hours to see someone for help if the professor is not available; less intimidating than professor.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i="1" dirty="0" smtClean="0">
              <a:solidFill>
                <a:srgbClr val="FFFF9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i="1" dirty="0">
                <a:solidFill>
                  <a:srgbClr val="FFFF99"/>
                </a:solidFill>
              </a:rPr>
              <a:t>Two individuals with advanced understanding of the material made the labs easy to complete and two people answer questions faster than only one </a:t>
            </a:r>
            <a:r>
              <a:rPr lang="en-US" sz="2800" i="1" dirty="0" smtClean="0">
                <a:solidFill>
                  <a:srgbClr val="FFFF99"/>
                </a:solidFill>
              </a:rPr>
              <a:t>person.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i="1" dirty="0" smtClean="0">
              <a:solidFill>
                <a:srgbClr val="FFFF9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i="1" dirty="0">
                <a:solidFill>
                  <a:srgbClr val="FFFF99"/>
                </a:solidFill>
              </a:rPr>
              <a:t>I think it’s a great idea to have a TA and wish I did for other science classes</a:t>
            </a:r>
            <a:r>
              <a:rPr lang="en-US" sz="2800" i="1" dirty="0" smtClean="0">
                <a:solidFill>
                  <a:srgbClr val="FFFF99"/>
                </a:solidFill>
              </a:rPr>
              <a:t>.</a:t>
            </a:r>
            <a:endParaRPr lang="en-US" sz="2800" i="1" dirty="0">
              <a:solidFill>
                <a:srgbClr val="FFFF99"/>
              </a:solidFill>
            </a:endParaRPr>
          </a:p>
          <a:p>
            <a:pPr marL="0" indent="0">
              <a:buNone/>
            </a:pPr>
            <a:endParaRPr lang="en-US" sz="28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324600" y="76200"/>
            <a:ext cx="2852928" cy="6096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accent6"/>
                </a:solidFill>
                <a:latin typeface="Britannic Bold" pitchFamily="34" charset="0"/>
              </a:rPr>
              <a:t>Take Away</a:t>
            </a:r>
            <a:endParaRPr lang="en-US" sz="3600" u="sng" dirty="0">
              <a:solidFill>
                <a:schemeClr val="accent6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8610600" cy="495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FF99"/>
                </a:solidFill>
                <a:latin typeface="Calibri" panose="020F0502020204030204" pitchFamily="34" charset="0"/>
              </a:rPr>
              <a:t>Two transferred to GEO programs; one transfers in the fall 2016</a:t>
            </a:r>
          </a:p>
          <a:p>
            <a:r>
              <a:rPr lang="en-US" sz="3000" dirty="0" smtClean="0">
                <a:solidFill>
                  <a:srgbClr val="FFFF99"/>
                </a:solidFill>
                <a:latin typeface="Calibri" panose="020F0502020204030204" pitchFamily="34" charset="0"/>
              </a:rPr>
              <a:t>“Refresher” before transfer; More prepared when arriving at 4YC</a:t>
            </a:r>
          </a:p>
          <a:p>
            <a:r>
              <a:rPr lang="en-US" sz="3000" dirty="0" smtClean="0">
                <a:solidFill>
                  <a:srgbClr val="FFFF99"/>
                </a:solidFill>
                <a:latin typeface="Calibri" panose="020F0502020204030204" pitchFamily="34" charset="0"/>
              </a:rPr>
              <a:t>Increases potential for obtaining TA position</a:t>
            </a:r>
          </a:p>
          <a:p>
            <a:r>
              <a:rPr lang="en-US" sz="3000" dirty="0" smtClean="0">
                <a:solidFill>
                  <a:srgbClr val="FFFF99"/>
                </a:solidFill>
                <a:latin typeface="Calibri" panose="020F0502020204030204" pitchFamily="34" charset="0"/>
              </a:rPr>
              <a:t>Improved communication and public speaking skills</a:t>
            </a:r>
          </a:p>
          <a:p>
            <a:r>
              <a:rPr lang="en-US" sz="3000" dirty="0">
                <a:solidFill>
                  <a:srgbClr val="FFFF99"/>
                </a:solidFill>
                <a:latin typeface="Calibri" panose="020F0502020204030204" pitchFamily="34" charset="0"/>
              </a:rPr>
              <a:t>Potentially increases retention of introductory Physical Geology students</a:t>
            </a:r>
          </a:p>
          <a:p>
            <a:r>
              <a:rPr lang="en-US" sz="3000" dirty="0" smtClean="0">
                <a:solidFill>
                  <a:srgbClr val="FFFF99"/>
                </a:solidFill>
                <a:latin typeface="Calibri" panose="020F0502020204030204" pitchFamily="34" charset="0"/>
              </a:rPr>
              <a:t>Keeps students engaged w/faculty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5999" y="723900"/>
            <a:ext cx="6781801" cy="381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65201"/>
            <a:ext cx="4191000" cy="5587999"/>
          </a:xfrm>
          <a:prstGeom prst="rect">
            <a:avLst/>
          </a:prstGeom>
          <a:ln w="31750">
            <a:solidFill>
              <a:schemeClr val="bg1">
                <a:lumMod val="75000"/>
              </a:schemeClr>
            </a:solidFill>
          </a:ln>
        </p:spPr>
      </p:pic>
      <p:sp>
        <p:nvSpPr>
          <p:cNvPr id="3" name="Title 9"/>
          <p:cNvSpPr>
            <a:spLocks noGrp="1"/>
          </p:cNvSpPr>
          <p:nvPr>
            <p:ph type="title"/>
          </p:nvPr>
        </p:nvSpPr>
        <p:spPr>
          <a:xfrm>
            <a:off x="5867400" y="28956"/>
            <a:ext cx="3081528" cy="6096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accent6"/>
                </a:solidFill>
                <a:latin typeface="Britannic Bold" pitchFamily="34" charset="0"/>
              </a:rPr>
              <a:t>Questions?</a:t>
            </a:r>
            <a:endParaRPr lang="en-US" sz="3600" u="sng" dirty="0">
              <a:solidFill>
                <a:schemeClr val="accent6"/>
              </a:solidFill>
              <a:latin typeface="Britannic Bol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5999" y="723900"/>
            <a:ext cx="6781801" cy="381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9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10600" cy="914400"/>
          </a:xfrm>
        </p:spPr>
        <p:txBody>
          <a:bodyPr>
            <a:noAutofit/>
          </a:bodyPr>
          <a:lstStyle/>
          <a:p>
            <a:pPr algn="r"/>
            <a:r>
              <a:rPr lang="en-US" sz="4000" dirty="0" smtClean="0">
                <a:solidFill>
                  <a:schemeClr val="accent6"/>
                </a:solidFill>
                <a:latin typeface="Britannic Bold" pitchFamily="34" charset="0"/>
              </a:rPr>
              <a:t>Project Overview</a:t>
            </a:r>
            <a:endParaRPr lang="en-US" sz="4000" dirty="0">
              <a:solidFill>
                <a:schemeClr val="accent6"/>
              </a:solidFill>
              <a:latin typeface="Britannic Bol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5999" y="838200"/>
            <a:ext cx="6781801" cy="381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 txBox="1">
            <a:spLocks/>
          </p:cNvSpPr>
          <p:nvPr/>
        </p:nvSpPr>
        <p:spPr>
          <a:xfrm>
            <a:off x="301752" y="1219200"/>
            <a:ext cx="861364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>
                <a:solidFill>
                  <a:schemeClr val="bg1">
                    <a:lumMod val="85000"/>
                  </a:schemeClr>
                </a:solidFill>
              </a:rPr>
              <a:t>Teaching Assistantship in Physical Geology lab:</a:t>
            </a:r>
          </a:p>
          <a:p>
            <a:pPr marL="0" indent="0">
              <a:buNone/>
            </a:pPr>
            <a:endParaRPr lang="en-US" sz="1000" b="1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99"/>
                </a:solidFill>
              </a:rPr>
              <a:t> 1-semester; 2-credit independent study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99"/>
                </a:solidFill>
              </a:rPr>
              <a:t> Surprise pre-test and post-test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99"/>
                </a:solidFill>
              </a:rPr>
              <a:t> Attend weekly pre-laboratory prep meetings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99"/>
                </a:solidFill>
              </a:rPr>
              <a:t> Attend weekly 3-hour lab meeting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99"/>
                </a:solidFill>
              </a:rPr>
              <a:t> Complete post-lab summary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99"/>
                </a:solidFill>
              </a:rPr>
              <a:t> Hold a weekly tutoring hour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397" b="17011"/>
          <a:stretch/>
        </p:blipFill>
        <p:spPr>
          <a:xfrm>
            <a:off x="5562600" y="4038600"/>
            <a:ext cx="3086475" cy="2718955"/>
          </a:xfrm>
          <a:prstGeom prst="rect">
            <a:avLst/>
          </a:prstGeom>
          <a:ln w="317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69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382" y="1143000"/>
            <a:ext cx="6376417" cy="609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FF99"/>
                </a:solidFill>
              </a:rPr>
              <a:t> Prepare and teach </a:t>
            </a:r>
            <a:r>
              <a:rPr lang="en-US" sz="2800" dirty="0">
                <a:solidFill>
                  <a:srgbClr val="FFFF99"/>
                </a:solidFill>
              </a:rPr>
              <a:t>a Seismology </a:t>
            </a:r>
            <a:r>
              <a:rPr lang="en-US" sz="2800" dirty="0" smtClean="0">
                <a:solidFill>
                  <a:srgbClr val="FFFF99"/>
                </a:solidFill>
              </a:rPr>
              <a:t>lesson</a:t>
            </a: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 t="15075" r="4125" b="8393"/>
          <a:stretch/>
        </p:blipFill>
        <p:spPr bwMode="auto">
          <a:xfrm>
            <a:off x="3810000" y="2743200"/>
            <a:ext cx="4992623" cy="297180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10600" cy="914400"/>
          </a:xfrm>
        </p:spPr>
        <p:txBody>
          <a:bodyPr>
            <a:noAutofit/>
          </a:bodyPr>
          <a:lstStyle/>
          <a:p>
            <a:pPr algn="r"/>
            <a:r>
              <a:rPr lang="en-US" sz="4000" dirty="0" smtClean="0">
                <a:solidFill>
                  <a:schemeClr val="accent6"/>
                </a:solidFill>
                <a:latin typeface="Britannic Bold" pitchFamily="34" charset="0"/>
              </a:rPr>
              <a:t>Project Overview</a:t>
            </a:r>
            <a:endParaRPr lang="en-US" sz="4000" dirty="0">
              <a:solidFill>
                <a:schemeClr val="accent6"/>
              </a:solidFill>
              <a:latin typeface="Britannic Bol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5998" y="838200"/>
            <a:ext cx="6781801" cy="381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2917" t="17889" r="33648" b="8517"/>
          <a:stretch/>
        </p:blipFill>
        <p:spPr>
          <a:xfrm>
            <a:off x="228600" y="2000250"/>
            <a:ext cx="3352800" cy="4151086"/>
          </a:xfrm>
          <a:prstGeom prst="rect">
            <a:avLst/>
          </a:prstGeom>
          <a:ln w="31750" cap="sq" cmpd="sng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151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66294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99"/>
                </a:solidFill>
              </a:rPr>
              <a:t> Co-lead </a:t>
            </a:r>
            <a:r>
              <a:rPr lang="en-US" dirty="0">
                <a:solidFill>
                  <a:srgbClr val="FFFF99"/>
                </a:solidFill>
              </a:rPr>
              <a:t>two field trips </a:t>
            </a:r>
            <a:endParaRPr lang="en-US" dirty="0" smtClean="0">
              <a:solidFill>
                <a:srgbClr val="FFFF9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99"/>
                </a:solidFill>
              </a:rPr>
              <a:t> Write </a:t>
            </a:r>
            <a:r>
              <a:rPr lang="en-US" dirty="0">
                <a:solidFill>
                  <a:srgbClr val="FFFF99"/>
                </a:solidFill>
              </a:rPr>
              <a:t>a final reflection paper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99"/>
                </a:solidFill>
              </a:rPr>
              <a:t> Option to present </a:t>
            </a:r>
            <a:r>
              <a:rPr lang="en-US" dirty="0">
                <a:solidFill>
                  <a:srgbClr val="FFFF99"/>
                </a:solidFill>
              </a:rPr>
              <a:t>a poster at </a:t>
            </a:r>
            <a:r>
              <a:rPr lang="en-US" dirty="0" smtClean="0">
                <a:solidFill>
                  <a:srgbClr val="FFFF99"/>
                </a:solidFill>
              </a:rPr>
              <a:t>GSA</a:t>
            </a:r>
            <a:endParaRPr lang="en-US" dirty="0">
              <a:solidFill>
                <a:srgbClr val="FFFF99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https://scontent-ord1-1.xx.fbcdn.net/hphotos-xpa1/v/t34.0-12/12064411_10208040810449147_303754986_n.jpg?oh=24fdef423455df6b95ac958bb2f1a852&amp;oe=5617CE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3442757" cy="3442758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content-ord1-1.xx.fbcdn.net/hphotos-xap1/v/t34.0-12/12067348_10208040810769155_693790259_n.jpg?oh=4a6e2609377663868ecdd1801db6e152&amp;oe=5617B5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71775"/>
            <a:ext cx="3884365" cy="3884366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10600" cy="914400"/>
          </a:xfrm>
        </p:spPr>
        <p:txBody>
          <a:bodyPr>
            <a:noAutofit/>
          </a:bodyPr>
          <a:lstStyle/>
          <a:p>
            <a:pPr algn="r"/>
            <a:r>
              <a:rPr lang="en-US" sz="4000" dirty="0" smtClean="0">
                <a:solidFill>
                  <a:schemeClr val="accent6"/>
                </a:solidFill>
                <a:latin typeface="Britannic Bold" pitchFamily="34" charset="0"/>
              </a:rPr>
              <a:t>Project Overview</a:t>
            </a:r>
            <a:endParaRPr lang="en-US" sz="4000" dirty="0">
              <a:solidFill>
                <a:schemeClr val="accent6"/>
              </a:solidFill>
              <a:latin typeface="Britannic Bol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58567" y="762000"/>
            <a:ext cx="6781801" cy="381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26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>
          <a:xfrm>
            <a:off x="5867400" y="76200"/>
            <a:ext cx="3276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76BE6C"/>
                </a:solidFill>
                <a:latin typeface="Britannic Bold" pitchFamily="34" charset="0"/>
              </a:rPr>
              <a:t>The Students</a:t>
            </a:r>
            <a:endParaRPr lang="en-US" sz="4000" u="sng" dirty="0">
              <a:solidFill>
                <a:srgbClr val="76BE6C"/>
              </a:solidFill>
              <a:latin typeface="Britannic Bold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5999" y="762000"/>
            <a:ext cx="6781801" cy="38100"/>
          </a:xfrm>
          <a:prstGeom prst="line">
            <a:avLst/>
          </a:prstGeom>
          <a:ln w="76200">
            <a:solidFill>
              <a:srgbClr val="76B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0"/>
          <p:cNvSpPr txBox="1">
            <a:spLocks/>
          </p:cNvSpPr>
          <p:nvPr/>
        </p:nvSpPr>
        <p:spPr>
          <a:xfrm>
            <a:off x="240792" y="1066800"/>
            <a:ext cx="8382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FF99"/>
                </a:solidFill>
              </a:rPr>
              <a:t> Jeremy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Returning adult student after job-related disability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Physical Geology, Mineralogy</a:t>
            </a:r>
          </a:p>
          <a:p>
            <a:pPr marL="914400" lvl="2" indent="0"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19400"/>
            <a:ext cx="4775200" cy="3581400"/>
          </a:xfrm>
          <a:prstGeom prst="rect">
            <a:avLst/>
          </a:prstGeom>
          <a:ln w="31750">
            <a:solidFill>
              <a:schemeClr val="bg1">
                <a:lumMod val="75000"/>
              </a:schemeClr>
            </a:solidFill>
          </a:ln>
        </p:spPr>
      </p:pic>
      <p:pic>
        <p:nvPicPr>
          <p:cNvPr id="1026" name="Picture 2" descr="https://scontent.xx.fbcdn.net/hphotos-xpa1/v/t1.0-9/11377322_1119997874683432_2469842194451575002_n.jpg?oh=c66975e18881a57b71756821dac3a8ea&amp;oe=569FBA9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8889" r="36666" b="24444"/>
          <a:stretch/>
        </p:blipFill>
        <p:spPr bwMode="auto">
          <a:xfrm>
            <a:off x="762000" y="3276600"/>
            <a:ext cx="2542988" cy="281940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>
          <a:xfrm>
            <a:off x="5715000" y="76200"/>
            <a:ext cx="3429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76BE6C"/>
                </a:solidFill>
                <a:latin typeface="Britannic Bold" pitchFamily="34" charset="0"/>
              </a:rPr>
              <a:t>The Students</a:t>
            </a:r>
            <a:endParaRPr lang="en-US" sz="4000" u="sng" dirty="0">
              <a:solidFill>
                <a:srgbClr val="76BE6C"/>
              </a:solidFill>
              <a:latin typeface="Britannic Bold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5999" y="762000"/>
            <a:ext cx="6781801" cy="38100"/>
          </a:xfrm>
          <a:prstGeom prst="line">
            <a:avLst/>
          </a:prstGeom>
          <a:ln w="76200">
            <a:solidFill>
              <a:srgbClr val="76B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0"/>
          <p:cNvSpPr txBox="1">
            <a:spLocks/>
          </p:cNvSpPr>
          <p:nvPr/>
        </p:nvSpPr>
        <p:spPr>
          <a:xfrm>
            <a:off x="152400" y="914400"/>
            <a:ext cx="8382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FF99"/>
                </a:solidFill>
              </a:rPr>
              <a:t> Kristie: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First-generation, returning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student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Physical Geology, Historical Geology,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Field Studies, Mineralogy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5" t="11164"/>
          <a:stretch/>
        </p:blipFill>
        <p:spPr>
          <a:xfrm>
            <a:off x="5181600" y="2576313"/>
            <a:ext cx="3166630" cy="4129287"/>
          </a:xfrm>
          <a:prstGeom prst="rect">
            <a:avLst/>
          </a:prstGeom>
          <a:ln w="31750"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40608"/>
            <a:ext cx="3680980" cy="2760735"/>
          </a:xfrm>
          <a:prstGeom prst="rect">
            <a:avLst/>
          </a:prstGeom>
          <a:ln w="317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91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>
          <a:xfrm>
            <a:off x="5943600" y="76200"/>
            <a:ext cx="3200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76BE6C"/>
                </a:solidFill>
                <a:latin typeface="Britannic Bold" pitchFamily="34" charset="0"/>
              </a:rPr>
              <a:t>The Students</a:t>
            </a:r>
            <a:endParaRPr lang="en-US" sz="4000" u="sng" dirty="0">
              <a:solidFill>
                <a:srgbClr val="76BE6C"/>
              </a:solidFill>
              <a:latin typeface="Britannic Bold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5999" y="762000"/>
            <a:ext cx="6781801" cy="38100"/>
          </a:xfrm>
          <a:prstGeom prst="line">
            <a:avLst/>
          </a:prstGeom>
          <a:ln w="76200">
            <a:solidFill>
              <a:srgbClr val="76B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0"/>
          <p:cNvSpPr txBox="1">
            <a:spLocks/>
          </p:cNvSpPr>
          <p:nvPr/>
        </p:nvSpPr>
        <p:spPr>
          <a:xfrm>
            <a:off x="381000" y="1045464"/>
            <a:ext cx="8382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FF99"/>
                </a:solidFill>
              </a:rPr>
              <a:t> Randy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Returning adult after managing health and substance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abuse issues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Physical Geology, Historical Geology, Field Studies, Mineralogy</a:t>
            </a:r>
          </a:p>
          <a:p>
            <a:pPr lvl="2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9000"/>
            <a:ext cx="4018221" cy="3013666"/>
          </a:xfrm>
          <a:prstGeom prst="rect">
            <a:avLst/>
          </a:prstGeom>
          <a:ln w="3175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9" y="3669008"/>
            <a:ext cx="3378200" cy="2533650"/>
          </a:xfrm>
          <a:prstGeom prst="rect">
            <a:avLst/>
          </a:prstGeom>
          <a:ln w="317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738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762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 smtClean="0">
                <a:solidFill>
                  <a:srgbClr val="FFFF99"/>
                </a:solidFill>
                <a:latin typeface="Britannic Bold" pitchFamily="34" charset="0"/>
              </a:rPr>
              <a:t>Quantitative Results</a:t>
            </a:r>
            <a:endParaRPr lang="en-US" sz="3600" u="sng" dirty="0">
              <a:solidFill>
                <a:srgbClr val="FFFF99"/>
              </a:solidFill>
              <a:latin typeface="Britannic Bold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" y="990600"/>
            <a:ext cx="8785860" cy="6477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re- and post-semester lab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practicals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5999" y="723900"/>
            <a:ext cx="6781801" cy="38100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8889"/>
          <a:stretch/>
        </p:blipFill>
        <p:spPr>
          <a:xfrm>
            <a:off x="620486" y="1752600"/>
            <a:ext cx="7837714" cy="4572000"/>
          </a:xfrm>
          <a:prstGeom prst="rect">
            <a:avLst/>
          </a:prstGeom>
          <a:ln w="317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17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 txBox="1">
            <a:spLocks/>
          </p:cNvSpPr>
          <p:nvPr/>
        </p:nvSpPr>
        <p:spPr>
          <a:xfrm>
            <a:off x="205740" y="762000"/>
            <a:ext cx="878586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Rock and Mineral Identification</a:t>
            </a:r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143256" y="3855720"/>
            <a:ext cx="8229600" cy="56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Topographic and Geologic Map Interpretation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3735" y="1219200"/>
            <a:ext cx="7014865" cy="2571750"/>
            <a:chOff x="833735" y="1390650"/>
            <a:chExt cx="7055822" cy="2538115"/>
          </a:xfrm>
        </p:grpSpPr>
        <p:sp>
          <p:nvSpPr>
            <p:cNvPr id="3" name="TextBox 2"/>
            <p:cNvSpPr txBox="1"/>
            <p:nvPr/>
          </p:nvSpPr>
          <p:spPr>
            <a:xfrm>
              <a:off x="833735" y="2209800"/>
              <a:ext cx="461665" cy="80836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Percent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6" name="Chart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62063274"/>
                </p:ext>
              </p:extLst>
            </p:nvPr>
          </p:nvGraphicFramePr>
          <p:xfrm>
            <a:off x="1307782" y="1412379"/>
            <a:ext cx="6581775" cy="25163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2934096" y="17907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59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39048" y="139065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75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3735" y="4369058"/>
            <a:ext cx="7065347" cy="2419350"/>
            <a:chOff x="833735" y="4369058"/>
            <a:chExt cx="7065347" cy="2419350"/>
          </a:xfrm>
        </p:grpSpPr>
        <p:sp>
          <p:nvSpPr>
            <p:cNvPr id="14" name="TextBox 13"/>
            <p:cNvSpPr txBox="1"/>
            <p:nvPr/>
          </p:nvSpPr>
          <p:spPr>
            <a:xfrm>
              <a:off x="833735" y="4977324"/>
              <a:ext cx="461665" cy="80836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Percent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7" name="Char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18400561"/>
                </p:ext>
              </p:extLst>
            </p:nvPr>
          </p:nvGraphicFramePr>
          <p:xfrm>
            <a:off x="1317307" y="4369058"/>
            <a:ext cx="6581775" cy="2419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2944017" y="544664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69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39048" y="43756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77</a:t>
              </a:r>
              <a:endParaRPr lang="en-US" dirty="0"/>
            </a:p>
          </p:txBody>
        </p:sp>
      </p:grpSp>
      <p:sp>
        <p:nvSpPr>
          <p:cNvPr id="18" name="Title 9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762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 smtClean="0">
                <a:solidFill>
                  <a:srgbClr val="FFFF99"/>
                </a:solidFill>
                <a:latin typeface="Britannic Bold" pitchFamily="34" charset="0"/>
              </a:rPr>
              <a:t>Quantitative Results</a:t>
            </a:r>
            <a:endParaRPr lang="en-US" sz="3600" u="sng" dirty="0">
              <a:solidFill>
                <a:srgbClr val="FFFF99"/>
              </a:solidFill>
              <a:latin typeface="Britannic Bold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285999" y="723900"/>
            <a:ext cx="6781801" cy="38100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5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338C159-FBC9-41DA-B1BF-C9752A0883EE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2F685D65-547E-49A8-BBE0-9D2392B5A033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1B819726-E4BD-4CF6-8947-EF7C4040A9D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6A806CFA-E40B-459E-BC32-5C3C91CB7B23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F7BE3083-8CFB-4900-9B20-61B9BE913E3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F220F7B4-334D-4DC2-8CE6-3B1857E4AD87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F07FD294-9A29-4C68-8E95-2DC9BF9C0478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F60A9E95-710C-4C8F-A1DC-000678BB53E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F8B65368-D28F-414F-BF49-ACA16D4924C5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0654246-284B-4DB2-A62F-47C340751C0B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DDBBD85-F71A-43DF-83DE-C89A65F785F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0E57CD3-413A-4CCA-BC2A-4DA2CD37618E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CB07263E-ED94-4BE3-ADAF-0FC32237A0F4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D1CBC2DE-8A30-4958-8223-ACDFF097B583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63C2137C-68FC-49E0-BD77-2C43E5726295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B25702A-98D3-4151-A9E5-45BC9ED7736E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6CB219BC-60A6-4991-A424-D08BA8400126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383A58A4-7A20-4D5D-870F-62E0941B99BC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5E8AE850-1DA5-4CD4-AE56-4425CAA28BE9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0E1DA49C-AD23-4085-BB52-ACDCF814FAA8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82374999-4D48-46A8-B6C2-83EC2B62CE9D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609EF2DC-E9A1-4ECB-9F14-CB53F915DC8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EE571A4-5AD7-4D4B-B855-A2D894B7363C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8901F460-B1A8-4662-AEDA-E671333B8A3A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EDFE958E-A7CF-4EEA-8B70-36F00BEC134C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1DD43F28-E655-4145-9FAF-9BE578EFE0FE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FD13DC21-01AF-4C0D-BC0B-108AD95C6D85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967A7E34-84A7-4ABA-B4F2-F4522801564E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1473E431-8140-49F7-89EA-D82EEDCE3527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260897FF-2896-4920-8C1B-A6C1EC695353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9170F300-C19A-4A04-A207-21D00A01D468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3383520-322B-49B5-8B69-876AB7ABF42A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390E0431-EB82-4B5A-90BB-F42E172509F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790BC9D-F5C8-419B-BDA8-F9E6F5BFE409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64C558D6-789B-4C68-8408-6A0FE867F575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C65AD1A1-DB7B-4FF2-B2D9-F3E5EF8FFC12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53F868DC-39DB-432E-9720-1C481D2399E2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F0514C2D-EA99-4C1E-BAC9-709A42C1F02C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AF2AB243-2C6E-4FD6-937B-E269231BBA38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705EFB43-5D5C-407E-801A-A07F903243FA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CF69177C-AF2B-438F-AED2-DC9CF36C3B7F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DA8EED56-CEDA-4D50-BA43-A89719065C18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D1BF2BD7-A25E-4882-BF9F-5B2A04A2260C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6B36F492-E651-46B0-BD45-C56003257FFB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7FA0359-F0C0-4D50-9C94-CE8273D043FC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3E782DFA-8393-43DC-B5A3-4E9835FAE78F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8BBEA02D-3466-48AE-B987-785B7745ECF7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D03A22AF-E00C-412F-A63B-B1269B1BB53C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6D6CE145-599B-4A64-AE15-D59450D744D1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49DEC0C0-3B6D-4D50-BBC6-5901CE3D0522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1E06E818-3F4B-401B-ADAC-579E577A1E55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9E0FDFED-532D-4B62-BE97-2145E49C5C82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851C82D7-A0C8-495A-A173-C92FB1744B3F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A3CBA2EE-F7CA-4AD2-84D4-731CD334C021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6F6E843E-4202-4823-B6FB-A0325E565933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6E5DE7F-4837-4AE8-B17E-63C004521FF7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97320EDB-1D4A-4499-A228-286DEF8F02D4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5ED629B0-89D3-40CD-85C7-32CD060EA26D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E822CB03-7A17-4CE3-B82A-690DE70F36F0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EF84FE50-DCCF-493D-A1A8-C0239F142F46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98F2C5E0-E7CD-496F-B2C4-44B9290A1DE0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BD472B89-FFF0-4C41-8FAF-6FD7298E9D0A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9D0D7E2D-4F21-4FC6-AB87-482F566B8DC7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414BCA92-0ACB-48CD-B51A-90E0DDCC8365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381C9358-12DE-4D5B-9E4F-C01EB09A4719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777F52DE-7F2A-4C66-8088-A889A30753E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29EFA0E-C8AB-4037-9CA7-28B88A796B6D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C3EC9A1D-E308-4651-BF5F-97A55B88C1B8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15039C78-91A9-44DD-ADD0-86CA065467E1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0D04A06A-0BB8-4BF2-97CB-1AF96FBC5241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1063FFC1-5FF7-4535-B931-3D029E6E03B6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CCEFF0A3-4462-4B82-A8F5-20844FB8F16B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367F2864-09FF-413A-9B4C-F21388EE6334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439CFCE2-DDE3-47E3-97D7-40A2317A02D2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04FB5EE1-509B-4494-A6E0-2A86886E9B82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3105A44F-E457-4F29-8115-A61FCB19CA0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C1CA799-2FEC-4271-83B3-B01B792E77D6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A660651E-466D-48D6-9AEA-174D2EEF0A4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6063</TotalTime>
  <Words>521</Words>
  <Application>Microsoft Office PowerPoint</Application>
  <PresentationFormat>On-screen Show (4:3)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Britannic Bold</vt:lpstr>
      <vt:lpstr>Calibri</vt:lpstr>
      <vt:lpstr>Segoe Print</vt:lpstr>
      <vt:lpstr>Wingdings</vt:lpstr>
      <vt:lpstr>Office Theme</vt:lpstr>
      <vt:lpstr>THE STUDENT BECOMES THE TEACHER: Utilizing Teaching Assistants in a 2YC Classroom to Improve Understanding and Increase Retention Prior to Transfer</vt:lpstr>
      <vt:lpstr>Project Overview</vt:lpstr>
      <vt:lpstr>Project Overview</vt:lpstr>
      <vt:lpstr>Project Overview</vt:lpstr>
      <vt:lpstr>PowerPoint Presentation</vt:lpstr>
      <vt:lpstr>PowerPoint Presentation</vt:lpstr>
      <vt:lpstr>PowerPoint Presentation</vt:lpstr>
      <vt:lpstr>Quantitative Results</vt:lpstr>
      <vt:lpstr>Quantitative Results</vt:lpstr>
      <vt:lpstr>Quantitative Results</vt:lpstr>
      <vt:lpstr>Quantitative Results</vt:lpstr>
      <vt:lpstr>Qualitative Results</vt:lpstr>
      <vt:lpstr>Qualitative Results</vt:lpstr>
      <vt:lpstr>Qualitative Results</vt:lpstr>
      <vt:lpstr>Qualitative Results</vt:lpstr>
      <vt:lpstr>Qualitative Results</vt:lpstr>
      <vt:lpstr>Qualitative Results</vt:lpstr>
      <vt:lpstr>Take Away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don’t remember our title</dc:title>
  <dc:creator>Amanda</dc:creator>
  <cp:lastModifiedBy>Colosimo, Amanda (Chemistry and Geosciences)</cp:lastModifiedBy>
  <cp:revision>373</cp:revision>
  <cp:lastPrinted>2015-10-26T17:15:14Z</cp:lastPrinted>
  <dcterms:created xsi:type="dcterms:W3CDTF">2012-04-02T02:09:04Z</dcterms:created>
  <dcterms:modified xsi:type="dcterms:W3CDTF">2015-10-30T17:44:06Z</dcterms:modified>
</cp:coreProperties>
</file>