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1" r:id="rId2"/>
    <p:sldId id="280" r:id="rId3"/>
    <p:sldId id="275" r:id="rId4"/>
    <p:sldId id="271" r:id="rId5"/>
    <p:sldId id="274" r:id="rId6"/>
    <p:sldId id="258" r:id="rId7"/>
    <p:sldId id="256" r:id="rId8"/>
    <p:sldId id="257" r:id="rId9"/>
    <p:sldId id="259" r:id="rId10"/>
    <p:sldId id="278" r:id="rId11"/>
    <p:sldId id="273" r:id="rId1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7B509-EF3E-4761-8B2D-19AC48EBFB02}" type="datetimeFigureOut">
              <a:rPr lang="da-DK" smtClean="0"/>
              <a:t>23-11-2015</a:t>
            </a:fld>
            <a:endParaRPr lang="da-DK" dirty="0"/>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C5145-A3DE-4377-AD59-2CB212E01E4C}" type="slidenum">
              <a:rPr lang="da-DK" smtClean="0"/>
              <a:t>‹nr.›</a:t>
            </a:fld>
            <a:endParaRPr lang="da-DK" dirty="0"/>
          </a:p>
        </p:txBody>
      </p:sp>
    </p:spTree>
    <p:extLst>
      <p:ext uri="{BB962C8B-B14F-4D97-AF65-F5344CB8AC3E}">
        <p14:creationId xmlns:p14="http://schemas.microsoft.com/office/powerpoint/2010/main" val="35781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61C5145-A3DE-4377-AD59-2CB212E01E4C}" type="slidenum">
              <a:rPr lang="da-DK" smtClean="0"/>
              <a:t>4</a:t>
            </a:fld>
            <a:endParaRPr lang="da-DK" dirty="0"/>
          </a:p>
        </p:txBody>
      </p:sp>
    </p:spTree>
    <p:extLst>
      <p:ext uri="{BB962C8B-B14F-4D97-AF65-F5344CB8AC3E}">
        <p14:creationId xmlns:p14="http://schemas.microsoft.com/office/powerpoint/2010/main" val="34258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Glossopetrae Conjectura VI</a:t>
            </a:r>
            <a:endParaRPr lang="da-DK" dirty="0"/>
          </a:p>
        </p:txBody>
      </p:sp>
      <p:sp>
        <p:nvSpPr>
          <p:cNvPr id="4" name="Pladsholder til diasnummer 3"/>
          <p:cNvSpPr>
            <a:spLocks noGrp="1"/>
          </p:cNvSpPr>
          <p:nvPr>
            <p:ph type="sldNum" sz="quarter" idx="10"/>
          </p:nvPr>
        </p:nvSpPr>
        <p:spPr/>
        <p:txBody>
          <a:bodyPr/>
          <a:lstStyle/>
          <a:p>
            <a:fld id="{748C85AB-82AB-49C8-B780-98A19E79B5A9}" type="slidenum">
              <a:rPr lang="da-DK" smtClean="0"/>
              <a:pPr/>
              <a:t>6</a:t>
            </a:fld>
            <a:endParaRPr lang="da-D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De solido</a:t>
            </a:r>
            <a:endParaRPr lang="da-DK" dirty="0"/>
          </a:p>
        </p:txBody>
      </p:sp>
      <p:sp>
        <p:nvSpPr>
          <p:cNvPr id="4" name="Pladsholder til diasnummer 3"/>
          <p:cNvSpPr>
            <a:spLocks noGrp="1"/>
          </p:cNvSpPr>
          <p:nvPr>
            <p:ph type="sldNum" sz="quarter" idx="10"/>
          </p:nvPr>
        </p:nvSpPr>
        <p:spPr/>
        <p:txBody>
          <a:bodyPr/>
          <a:lstStyle/>
          <a:p>
            <a:fld id="{748C85AB-82AB-49C8-B780-98A19E79B5A9}" type="slidenum">
              <a:rPr lang="da-DK" smtClean="0"/>
              <a:pPr/>
              <a:t>8</a:t>
            </a:fld>
            <a:endParaRPr lang="da-DK"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249010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321960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70187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148579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321537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172891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363849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390561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194838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259427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4FC95689-D9B9-4EC8-9F34-353543120DB7}" type="datetimeFigureOut">
              <a:rPr lang="da-DK" smtClean="0"/>
              <a:t>23-11-2015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7CFAD3F0-0A34-40A0-AA8F-CD30BD6C9EC4}" type="slidenum">
              <a:rPr lang="da-DK" smtClean="0"/>
              <a:t>‹nr.›</a:t>
            </a:fld>
            <a:endParaRPr lang="da-DK" dirty="0"/>
          </a:p>
        </p:txBody>
      </p:sp>
    </p:spTree>
    <p:extLst>
      <p:ext uri="{BB962C8B-B14F-4D97-AF65-F5344CB8AC3E}">
        <p14:creationId xmlns:p14="http://schemas.microsoft.com/office/powerpoint/2010/main" val="392554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95689-D9B9-4EC8-9F34-353543120DB7}" type="datetimeFigureOut">
              <a:rPr lang="da-DK" smtClean="0"/>
              <a:t>23-11-2015</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AD3F0-0A34-40A0-AA8F-CD30BD6C9EC4}" type="slidenum">
              <a:rPr lang="da-DK" smtClean="0"/>
              <a:t>‹nr.›</a:t>
            </a:fld>
            <a:endParaRPr lang="da-DK" dirty="0"/>
          </a:p>
        </p:txBody>
      </p:sp>
    </p:spTree>
    <p:extLst>
      <p:ext uri="{BB962C8B-B14F-4D97-AF65-F5344CB8AC3E}">
        <p14:creationId xmlns:p14="http://schemas.microsoft.com/office/powerpoint/2010/main" val="1686594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kardel@dadlnet.d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13096" y="260648"/>
            <a:ext cx="6470172" cy="5400600"/>
          </a:xfrm>
        </p:spPr>
        <p:txBody>
          <a:bodyPr>
            <a:normAutofit fontScale="90000"/>
          </a:bodyPr>
          <a:lstStyle/>
          <a:p>
            <a:r>
              <a:rPr lang="da-DK" sz="2700" b="1" dirty="0" smtClean="0"/>
              <a:t/>
            </a:r>
            <a:br>
              <a:rPr lang="da-DK" sz="2700" b="1" dirty="0" smtClean="0"/>
            </a:br>
            <a:r>
              <a:rPr lang="da-DK" sz="2700" b="1" dirty="0" smtClean="0"/>
              <a:t/>
            </a:r>
            <a:br>
              <a:rPr lang="da-DK" sz="2700" b="1" dirty="0" smtClean="0"/>
            </a:br>
            <a:r>
              <a:rPr lang="da-DK" sz="3300" b="1" dirty="0" smtClean="0">
                <a:solidFill>
                  <a:srgbClr val="FFFF00"/>
                </a:solidFill>
              </a:rPr>
              <a:t>ON </a:t>
            </a:r>
            <a:r>
              <a:rPr lang="da-DK" sz="3300" b="1" dirty="0">
                <a:solidFill>
                  <a:srgbClr val="FFFF00"/>
                </a:solidFill>
              </a:rPr>
              <a:t>DEDUCING THE UNOBSERVABLE: </a:t>
            </a:r>
            <a:r>
              <a:rPr lang="da-DK" sz="3300" b="1" dirty="0" smtClean="0">
                <a:solidFill>
                  <a:srgbClr val="FFFF00"/>
                </a:solidFill>
              </a:rPr>
              <a:t/>
            </a:r>
            <a:br>
              <a:rPr lang="da-DK" sz="3300" b="1" dirty="0" smtClean="0">
                <a:solidFill>
                  <a:srgbClr val="FFFF00"/>
                </a:solidFill>
              </a:rPr>
            </a:br>
            <a:r>
              <a:rPr lang="da-DK" sz="3300" b="1" dirty="0" smtClean="0">
                <a:solidFill>
                  <a:srgbClr val="FFFF00"/>
                </a:solidFill>
              </a:rPr>
              <a:t>NICOLAUS </a:t>
            </a:r>
            <a:r>
              <a:rPr lang="da-DK" sz="3300" b="1" dirty="0">
                <a:solidFill>
                  <a:srgbClr val="FFFF00"/>
                </a:solidFill>
              </a:rPr>
              <a:t>STENO'S </a:t>
            </a:r>
            <a:r>
              <a:rPr lang="da-DK" sz="3300" b="1" dirty="0" smtClean="0">
                <a:solidFill>
                  <a:srgbClr val="FFFF00"/>
                </a:solidFill>
              </a:rPr>
              <a:t/>
            </a:r>
            <a:br>
              <a:rPr lang="da-DK" sz="3300" b="1" dirty="0" smtClean="0">
                <a:solidFill>
                  <a:srgbClr val="FFFF00"/>
                </a:solidFill>
              </a:rPr>
            </a:br>
            <a:r>
              <a:rPr lang="da-DK" sz="3300" b="1" dirty="0" smtClean="0">
                <a:solidFill>
                  <a:srgbClr val="FFFF00"/>
                </a:solidFill>
              </a:rPr>
              <a:t>SEMINAL ILLUSTRATIONS                             IN </a:t>
            </a:r>
            <a:r>
              <a:rPr lang="da-DK" sz="3300" b="1" dirty="0">
                <a:solidFill>
                  <a:srgbClr val="FFFF00"/>
                </a:solidFill>
              </a:rPr>
              <a:t>EARTH SCIENCE AND BIOLOGY </a:t>
            </a:r>
            <a:r>
              <a:rPr lang="da-DK" sz="3300" b="1" dirty="0" smtClean="0">
                <a:solidFill>
                  <a:srgbClr val="FFFF00"/>
                </a:solidFill>
              </a:rPr>
              <a:t>     TELL </a:t>
            </a:r>
            <a:r>
              <a:rPr lang="da-DK" sz="3300" b="1" dirty="0">
                <a:solidFill>
                  <a:srgbClr val="FFFF00"/>
                </a:solidFill>
              </a:rPr>
              <a:t>ABOUT A METHOD </a:t>
            </a:r>
            <a:r>
              <a:rPr lang="da-DK" sz="3300" b="1" dirty="0" smtClean="0">
                <a:solidFill>
                  <a:srgbClr val="FFFF00"/>
                </a:solidFill>
              </a:rPr>
              <a:t>                        TO </a:t>
            </a:r>
            <a:r>
              <a:rPr lang="da-DK" sz="3300" b="1" dirty="0">
                <a:solidFill>
                  <a:srgbClr val="FFFF00"/>
                </a:solidFill>
              </a:rPr>
              <a:t>DESCRIBE CONCEALED MECHANISMS AND SOLID </a:t>
            </a:r>
            <a:r>
              <a:rPr lang="da-DK" sz="3300" b="1" dirty="0" smtClean="0">
                <a:solidFill>
                  <a:srgbClr val="FFFF00"/>
                </a:solidFill>
              </a:rPr>
              <a:t>TRANSFORMATIONS</a:t>
            </a:r>
            <a:r>
              <a:rPr lang="da-DK" sz="2700" dirty="0">
                <a:solidFill>
                  <a:schemeClr val="bg1"/>
                </a:solidFill>
              </a:rPr>
              <a:t/>
            </a:r>
            <a:br>
              <a:rPr lang="da-DK" sz="2700" dirty="0">
                <a:solidFill>
                  <a:schemeClr val="bg1"/>
                </a:solidFill>
              </a:rPr>
            </a:br>
            <a:r>
              <a:rPr lang="da-DK" sz="2700" dirty="0" smtClean="0">
                <a:solidFill>
                  <a:schemeClr val="bg1"/>
                </a:solidFill>
              </a:rPr>
              <a:t/>
            </a:r>
            <a:br>
              <a:rPr lang="da-DK" sz="2700" dirty="0" smtClean="0">
                <a:solidFill>
                  <a:schemeClr val="bg1"/>
                </a:solidFill>
              </a:rPr>
            </a:br>
            <a:r>
              <a:rPr lang="da-DK" sz="3100" b="1" dirty="0" smtClean="0">
                <a:hlinkClick r:id="rId2"/>
              </a:rPr>
              <a:t>KARDEL</a:t>
            </a:r>
            <a:r>
              <a:rPr lang="da-DK" sz="3100" b="1" dirty="0">
                <a:hlinkClick r:id="rId2"/>
              </a:rPr>
              <a:t>, Troels</a:t>
            </a:r>
            <a:r>
              <a:rPr lang="da-DK" sz="3100" dirty="0" smtClean="0"/>
              <a:t>, </a:t>
            </a:r>
            <a:r>
              <a:rPr lang="da-DK" sz="3100" dirty="0" err="1" smtClean="0"/>
              <a:t>retired</a:t>
            </a:r>
            <a:r>
              <a:rPr lang="da-DK" sz="3100" dirty="0" smtClean="0"/>
              <a:t> </a:t>
            </a:r>
            <a:r>
              <a:rPr lang="da-DK" sz="3100" dirty="0" err="1" smtClean="0"/>
              <a:t>physician</a:t>
            </a:r>
            <a:r>
              <a:rPr lang="da-DK" sz="3100" dirty="0" smtClean="0"/>
              <a:t>        Holte</a:t>
            </a:r>
            <a:r>
              <a:rPr lang="da-DK" sz="3100" dirty="0"/>
              <a:t>, </a:t>
            </a:r>
            <a:r>
              <a:rPr lang="da-DK" sz="3100" dirty="0" smtClean="0"/>
              <a:t>2840 </a:t>
            </a:r>
            <a:r>
              <a:rPr lang="da-DK" sz="3100" dirty="0"/>
              <a:t>Denmark, </a:t>
            </a:r>
            <a:r>
              <a:rPr lang="da-DK" sz="3100" dirty="0" smtClean="0">
                <a:solidFill>
                  <a:schemeClr val="bg1"/>
                </a:solidFill>
              </a:rPr>
              <a:t>kardel@dadlnet.dk</a:t>
            </a:r>
            <a:r>
              <a:rPr lang="da-DK" dirty="0"/>
              <a:t/>
            </a:r>
            <a:br>
              <a:rPr lang="da-DK" dirty="0"/>
            </a:br>
            <a:endParaRPr lang="da-DK" dirty="0"/>
          </a:p>
        </p:txBody>
      </p:sp>
      <p:pic>
        <p:nvPicPr>
          <p:cNvPr id="1026" name="Picture 2" descr="C:\Users\Troels\Downloads\9783642250781.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84" y="620688"/>
            <a:ext cx="2713096" cy="40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77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548845" y="548680"/>
            <a:ext cx="8064896" cy="4524315"/>
          </a:xfrm>
          <a:prstGeom prst="rect">
            <a:avLst/>
          </a:prstGeom>
          <a:noFill/>
        </p:spPr>
        <p:txBody>
          <a:bodyPr wrap="square" rtlCol="0">
            <a:spAutoFit/>
          </a:bodyPr>
          <a:lstStyle/>
          <a:p>
            <a:r>
              <a:rPr lang="en-US" sz="3600" b="1" dirty="0" smtClean="0">
                <a:solidFill>
                  <a:schemeClr val="bg1"/>
                </a:solidFill>
              </a:rPr>
              <a:t>Ergo; </a:t>
            </a:r>
            <a:r>
              <a:rPr lang="en-US" sz="3600" b="1" dirty="0" smtClean="0">
                <a:solidFill>
                  <a:schemeClr val="bg1"/>
                </a:solidFill>
              </a:rPr>
              <a:t>Steno described processes in geology that no one can observe since they took place in the past; and likewise he described mechanisms in biology that were concealed from observation in his time. Thanks to a sound self criticism most of his descriptions are still valid theories if not just common knowledge. </a:t>
            </a:r>
          </a:p>
        </p:txBody>
      </p:sp>
    </p:spTree>
    <p:extLst>
      <p:ext uri="{BB962C8B-B14F-4D97-AF65-F5344CB8AC3E}">
        <p14:creationId xmlns:p14="http://schemas.microsoft.com/office/powerpoint/2010/main" val="12459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2267744" y="1556792"/>
            <a:ext cx="4680520" cy="2923877"/>
          </a:xfrm>
          <a:prstGeom prst="rect">
            <a:avLst/>
          </a:prstGeom>
          <a:solidFill>
            <a:srgbClr val="FFC000"/>
          </a:solidFill>
        </p:spPr>
        <p:txBody>
          <a:bodyPr wrap="square" rtlCol="0">
            <a:spAutoFit/>
          </a:bodyPr>
          <a:lstStyle/>
          <a:p>
            <a:pPr algn="ctr"/>
            <a:r>
              <a:rPr lang="da-DK" sz="4400" dirty="0" smtClean="0">
                <a:solidFill>
                  <a:schemeClr val="bg1">
                    <a:lumMod val="50000"/>
                  </a:schemeClr>
                </a:solidFill>
                <a:latin typeface="Courier New" pitchFamily="49" charset="0"/>
                <a:ea typeface="Verdana" pitchFamily="34" charset="0"/>
                <a:cs typeface="Courier New" pitchFamily="49" charset="0"/>
              </a:rPr>
              <a:t>QUOD  ERAT</a:t>
            </a:r>
          </a:p>
          <a:p>
            <a:pPr algn="ctr"/>
            <a:r>
              <a:rPr lang="da-DK" sz="9600" dirty="0" smtClean="0">
                <a:solidFill>
                  <a:schemeClr val="bg1">
                    <a:lumMod val="50000"/>
                  </a:schemeClr>
                </a:solidFill>
                <a:latin typeface="Courier New" pitchFamily="49" charset="0"/>
                <a:ea typeface="Verdana" pitchFamily="34" charset="0"/>
                <a:cs typeface="Courier New" pitchFamily="49" charset="0"/>
              </a:rPr>
              <a:t>FINIS</a:t>
            </a:r>
          </a:p>
          <a:p>
            <a:r>
              <a:rPr lang="da-DK" sz="4400" dirty="0" smtClean="0">
                <a:solidFill>
                  <a:schemeClr val="bg1">
                    <a:lumMod val="50000"/>
                  </a:schemeClr>
                </a:solidFill>
                <a:latin typeface="Courier New" pitchFamily="49" charset="0"/>
                <a:ea typeface="Verdana" pitchFamily="34" charset="0"/>
                <a:cs typeface="Courier New" pitchFamily="49" charset="0"/>
              </a:rPr>
              <a:t>DEMONSTRANDUM</a:t>
            </a:r>
            <a:endParaRPr lang="da-DK" sz="4400" dirty="0">
              <a:solidFill>
                <a:schemeClr val="bg1">
                  <a:lumMod val="50000"/>
                </a:schemeClr>
              </a:solidFill>
              <a:latin typeface="Courier New" pitchFamily="49" charset="0"/>
              <a:ea typeface="Verdana" pitchFamily="34" charset="0"/>
              <a:cs typeface="Courier New" pitchFamily="49" charset="0"/>
            </a:endParaRPr>
          </a:p>
        </p:txBody>
      </p:sp>
    </p:spTree>
    <p:extLst>
      <p:ext uri="{BB962C8B-B14F-4D97-AF65-F5344CB8AC3E}">
        <p14:creationId xmlns:p14="http://schemas.microsoft.com/office/powerpoint/2010/main" val="804648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txBox="1">
            <a:spLocks noGrp="1"/>
          </p:cNvSpPr>
          <p:nvPr>
            <p:ph idx="1"/>
          </p:nvPr>
        </p:nvSpPr>
        <p:spPr>
          <a:xfrm>
            <a:off x="467544" y="980728"/>
            <a:ext cx="8229600" cy="3527119"/>
          </a:xfrm>
          <a:prstGeom prst="rect">
            <a:avLst/>
          </a:prstGeom>
          <a:noFill/>
        </p:spPr>
        <p:txBody>
          <a:bodyPr wrap="square" rtlCol="0">
            <a:spAutoFit/>
          </a:bodyPr>
          <a:lstStyle/>
          <a:p>
            <a:r>
              <a:rPr lang="da-DK" sz="3600" b="1" dirty="0" err="1" smtClean="0">
                <a:solidFill>
                  <a:schemeClr val="bg1"/>
                </a:solidFill>
              </a:rPr>
              <a:t>After</a:t>
            </a:r>
            <a:r>
              <a:rPr lang="da-DK" sz="3600" b="1" dirty="0" smtClean="0">
                <a:solidFill>
                  <a:schemeClr val="bg1"/>
                </a:solidFill>
              </a:rPr>
              <a:t> </a:t>
            </a:r>
            <a:r>
              <a:rPr lang="da-DK" sz="3600" b="1" dirty="0" err="1" smtClean="0">
                <a:solidFill>
                  <a:schemeClr val="bg1"/>
                </a:solidFill>
              </a:rPr>
              <a:t>having</a:t>
            </a:r>
            <a:r>
              <a:rPr lang="da-DK" sz="3600" b="1" dirty="0" smtClean="0">
                <a:solidFill>
                  <a:schemeClr val="bg1"/>
                </a:solidFill>
              </a:rPr>
              <a:t> </a:t>
            </a:r>
            <a:r>
              <a:rPr lang="da-DK" sz="3600" b="1" dirty="0" err="1" smtClean="0">
                <a:solidFill>
                  <a:schemeClr val="bg1"/>
                </a:solidFill>
              </a:rPr>
              <a:t>studied</a:t>
            </a:r>
            <a:r>
              <a:rPr lang="da-DK" sz="3600" b="1" dirty="0" smtClean="0">
                <a:solidFill>
                  <a:schemeClr val="bg1"/>
                </a:solidFill>
              </a:rPr>
              <a:t> Steno for 30 </a:t>
            </a:r>
            <a:r>
              <a:rPr lang="da-DK" sz="3600" b="1" dirty="0" err="1" smtClean="0">
                <a:solidFill>
                  <a:schemeClr val="bg1"/>
                </a:solidFill>
              </a:rPr>
              <a:t>years</a:t>
            </a:r>
            <a:r>
              <a:rPr lang="da-DK" sz="3600" b="1" dirty="0" smtClean="0">
                <a:solidFill>
                  <a:schemeClr val="bg1"/>
                </a:solidFill>
              </a:rPr>
              <a:t>   I have </a:t>
            </a:r>
            <a:r>
              <a:rPr lang="da-DK" sz="3600" b="1" dirty="0" err="1" smtClean="0">
                <a:solidFill>
                  <a:schemeClr val="bg1"/>
                </a:solidFill>
              </a:rPr>
              <a:t>come</a:t>
            </a:r>
            <a:r>
              <a:rPr lang="da-DK" sz="3600" b="1" dirty="0" smtClean="0">
                <a:solidFill>
                  <a:schemeClr val="bg1"/>
                </a:solidFill>
              </a:rPr>
              <a:t> to a </a:t>
            </a:r>
            <a:r>
              <a:rPr lang="da-DK" sz="3600" b="1" dirty="0" err="1" smtClean="0">
                <a:solidFill>
                  <a:schemeClr val="bg1"/>
                </a:solidFill>
              </a:rPr>
              <a:t>better</a:t>
            </a:r>
            <a:r>
              <a:rPr lang="da-DK" sz="3600" b="1" dirty="0" smtClean="0">
                <a:solidFill>
                  <a:schemeClr val="bg1"/>
                </a:solidFill>
              </a:rPr>
              <a:t> </a:t>
            </a:r>
            <a:r>
              <a:rPr lang="da-DK" sz="3600" b="1" dirty="0" err="1" smtClean="0">
                <a:solidFill>
                  <a:schemeClr val="bg1"/>
                </a:solidFill>
              </a:rPr>
              <a:t>understanding</a:t>
            </a:r>
            <a:r>
              <a:rPr lang="da-DK" sz="3600" b="1" dirty="0" smtClean="0">
                <a:solidFill>
                  <a:schemeClr val="bg1"/>
                </a:solidFill>
              </a:rPr>
              <a:t> of his </a:t>
            </a:r>
            <a:r>
              <a:rPr lang="da-DK" sz="3600" b="1" dirty="0" err="1" smtClean="0">
                <a:solidFill>
                  <a:schemeClr val="bg1"/>
                </a:solidFill>
              </a:rPr>
              <a:t>way</a:t>
            </a:r>
            <a:r>
              <a:rPr lang="da-DK" sz="3600" b="1" dirty="0" smtClean="0">
                <a:solidFill>
                  <a:schemeClr val="bg1"/>
                </a:solidFill>
              </a:rPr>
              <a:t> of </a:t>
            </a:r>
            <a:r>
              <a:rPr lang="da-DK" sz="3600" b="1" dirty="0" err="1" smtClean="0">
                <a:solidFill>
                  <a:schemeClr val="bg1"/>
                </a:solidFill>
              </a:rPr>
              <a:t>scientific</a:t>
            </a:r>
            <a:r>
              <a:rPr lang="da-DK" sz="3600" b="1" dirty="0" smtClean="0">
                <a:solidFill>
                  <a:schemeClr val="bg1"/>
                </a:solidFill>
              </a:rPr>
              <a:t> reasoning from  </a:t>
            </a:r>
            <a:r>
              <a:rPr lang="da-DK" sz="3600" b="1" dirty="0" err="1" smtClean="0">
                <a:solidFill>
                  <a:schemeClr val="bg1"/>
                </a:solidFill>
              </a:rPr>
              <a:t>Steno’s</a:t>
            </a:r>
            <a:r>
              <a:rPr lang="da-DK" sz="3600" b="1" dirty="0" smtClean="0">
                <a:solidFill>
                  <a:schemeClr val="bg1"/>
                </a:solidFill>
              </a:rPr>
              <a:t> illustrations to </a:t>
            </a:r>
            <a:r>
              <a:rPr lang="da-DK" sz="3600" b="1" dirty="0" err="1" smtClean="0">
                <a:solidFill>
                  <a:schemeClr val="bg1"/>
                </a:solidFill>
              </a:rPr>
              <a:t>be</a:t>
            </a:r>
            <a:r>
              <a:rPr lang="da-DK" sz="3600" b="1" dirty="0" smtClean="0">
                <a:solidFill>
                  <a:schemeClr val="bg1"/>
                </a:solidFill>
              </a:rPr>
              <a:t> </a:t>
            </a:r>
            <a:r>
              <a:rPr lang="da-DK" sz="3600" b="1" dirty="0" err="1" smtClean="0">
                <a:solidFill>
                  <a:schemeClr val="bg1"/>
                </a:solidFill>
              </a:rPr>
              <a:t>presented</a:t>
            </a:r>
            <a:r>
              <a:rPr lang="da-DK" sz="3600" b="1" dirty="0" smtClean="0">
                <a:solidFill>
                  <a:schemeClr val="bg1"/>
                </a:solidFill>
              </a:rPr>
              <a:t>. </a:t>
            </a:r>
          </a:p>
          <a:p>
            <a:r>
              <a:rPr lang="da-DK" sz="3600" b="1" dirty="0" smtClean="0">
                <a:solidFill>
                  <a:schemeClr val="bg1"/>
                </a:solidFill>
              </a:rPr>
              <a:t>I </a:t>
            </a:r>
            <a:r>
              <a:rPr lang="da-DK" sz="3600" b="1" dirty="0" err="1" smtClean="0">
                <a:solidFill>
                  <a:schemeClr val="bg1"/>
                </a:solidFill>
              </a:rPr>
              <a:t>acknowledge</a:t>
            </a:r>
            <a:r>
              <a:rPr lang="da-DK" sz="3600" b="1" dirty="0" smtClean="0">
                <a:solidFill>
                  <a:schemeClr val="bg1"/>
                </a:solidFill>
              </a:rPr>
              <a:t> the inspiration </a:t>
            </a:r>
            <a:r>
              <a:rPr lang="da-DK" sz="3600" b="1" dirty="0">
                <a:solidFill>
                  <a:schemeClr val="bg1"/>
                </a:solidFill>
              </a:rPr>
              <a:t>from professor Gary </a:t>
            </a:r>
            <a:r>
              <a:rPr lang="da-DK" sz="3600" b="1" dirty="0" smtClean="0">
                <a:solidFill>
                  <a:schemeClr val="bg1"/>
                </a:solidFill>
              </a:rPr>
              <a:t>Rosenberg.</a:t>
            </a:r>
            <a:endParaRPr lang="da-DK" sz="3600" b="1" dirty="0">
              <a:solidFill>
                <a:schemeClr val="bg1"/>
              </a:solidFill>
            </a:endParaRPr>
          </a:p>
        </p:txBody>
      </p:sp>
    </p:spTree>
    <p:extLst>
      <p:ext uri="{BB962C8B-B14F-4D97-AF65-F5344CB8AC3E}">
        <p14:creationId xmlns:p14="http://schemas.microsoft.com/office/powerpoint/2010/main" val="383825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9552" y="88024"/>
            <a:ext cx="8229600" cy="3744415"/>
          </a:xfrm>
        </p:spPr>
        <p:txBody>
          <a:bodyPr>
            <a:normAutofit fontScale="92500" lnSpcReduction="10000"/>
          </a:bodyPr>
          <a:lstStyle/>
          <a:p>
            <a:r>
              <a:rPr lang="en-US" b="1" dirty="0">
                <a:solidFill>
                  <a:schemeClr val="bg1"/>
                </a:solidFill>
              </a:rPr>
              <a:t>Steno </a:t>
            </a:r>
            <a:r>
              <a:rPr lang="en-US" b="1" dirty="0" smtClean="0">
                <a:solidFill>
                  <a:schemeClr val="bg1"/>
                </a:solidFill>
              </a:rPr>
              <a:t>described</a:t>
            </a:r>
            <a:r>
              <a:rPr lang="en-US" b="1" dirty="0" smtClean="0">
                <a:solidFill>
                  <a:srgbClr val="FFFF00"/>
                </a:solidFill>
              </a:rPr>
              <a:t> processes </a:t>
            </a:r>
            <a:r>
              <a:rPr lang="en-US" b="1" dirty="0">
                <a:solidFill>
                  <a:schemeClr val="bg1"/>
                </a:solidFill>
              </a:rPr>
              <a:t>in stratigraphy, paleontology and crystallography </a:t>
            </a:r>
            <a:r>
              <a:rPr lang="en-US" b="1" dirty="0" smtClean="0">
                <a:solidFill>
                  <a:schemeClr val="bg1"/>
                </a:solidFill>
              </a:rPr>
              <a:t>as shown </a:t>
            </a:r>
            <a:r>
              <a:rPr lang="en-US" b="1" dirty="0">
                <a:solidFill>
                  <a:schemeClr val="bg1"/>
                </a:solidFill>
              </a:rPr>
              <a:t>in </a:t>
            </a:r>
            <a:r>
              <a:rPr lang="en-US" b="1" dirty="0" smtClean="0">
                <a:solidFill>
                  <a:schemeClr val="bg1"/>
                </a:solidFill>
              </a:rPr>
              <a:t>his illustrations published 1667 and 1669. </a:t>
            </a:r>
            <a:endParaRPr lang="en-US" b="1" dirty="0">
              <a:solidFill>
                <a:schemeClr val="bg1"/>
              </a:solidFill>
            </a:endParaRPr>
          </a:p>
          <a:p>
            <a:r>
              <a:rPr lang="en-US" b="1" dirty="0" smtClean="0">
                <a:solidFill>
                  <a:schemeClr val="bg1"/>
                </a:solidFill>
              </a:rPr>
              <a:t>Each single step in these processes are observed and documented. But how were they connected as processes?  By postulates, </a:t>
            </a:r>
            <a:r>
              <a:rPr lang="en-US" b="1" dirty="0" smtClean="0">
                <a:solidFill>
                  <a:srgbClr val="FFFF00"/>
                </a:solidFill>
              </a:rPr>
              <a:t>conjecturae</a:t>
            </a:r>
            <a:r>
              <a:rPr lang="en-US" b="1" dirty="0" smtClean="0">
                <a:solidFill>
                  <a:schemeClr val="bg1"/>
                </a:solidFill>
              </a:rPr>
              <a:t>.</a:t>
            </a:r>
            <a:endParaRPr lang="en-US" b="1" dirty="0">
              <a:solidFill>
                <a:schemeClr val="bg1"/>
              </a:solidFill>
            </a:endParaRPr>
          </a:p>
          <a:p>
            <a:r>
              <a:rPr lang="en-US" b="1" dirty="0" smtClean="0">
                <a:solidFill>
                  <a:schemeClr val="bg1"/>
                </a:solidFill>
              </a:rPr>
              <a:t>Is </a:t>
            </a:r>
            <a:r>
              <a:rPr lang="en-US" b="1" dirty="0">
                <a:solidFill>
                  <a:schemeClr val="bg1"/>
                </a:solidFill>
              </a:rPr>
              <a:t>there </a:t>
            </a:r>
            <a:r>
              <a:rPr lang="en-US" b="1" dirty="0" smtClean="0">
                <a:solidFill>
                  <a:schemeClr val="bg1"/>
                </a:solidFill>
              </a:rPr>
              <a:t>any resemblance </a:t>
            </a:r>
            <a:r>
              <a:rPr lang="en-US" b="1" dirty="0">
                <a:solidFill>
                  <a:schemeClr val="bg1"/>
                </a:solidFill>
              </a:rPr>
              <a:t>in </a:t>
            </a:r>
            <a:r>
              <a:rPr lang="en-US" b="1" dirty="0" smtClean="0">
                <a:solidFill>
                  <a:schemeClr val="bg1"/>
                </a:solidFill>
              </a:rPr>
              <a:t>the </a:t>
            </a:r>
            <a:r>
              <a:rPr lang="en-US" b="1" dirty="0">
                <a:solidFill>
                  <a:schemeClr val="bg1"/>
                </a:solidFill>
              </a:rPr>
              <a:t>method </a:t>
            </a:r>
            <a:r>
              <a:rPr lang="en-US" b="1" dirty="0" smtClean="0">
                <a:solidFill>
                  <a:schemeClr val="bg1"/>
                </a:solidFill>
              </a:rPr>
              <a:t>he used in </a:t>
            </a:r>
            <a:r>
              <a:rPr lang="en-US" b="1" dirty="0">
                <a:solidFill>
                  <a:schemeClr val="bg1"/>
                </a:solidFill>
              </a:rPr>
              <a:t>anatomy and geology? </a:t>
            </a:r>
            <a:r>
              <a:rPr lang="en-US" b="1" dirty="0" smtClean="0">
                <a:solidFill>
                  <a:schemeClr val="bg1"/>
                </a:solidFill>
              </a:rPr>
              <a:t> </a:t>
            </a:r>
            <a:endParaRPr lang="da-DK" dirty="0"/>
          </a:p>
        </p:txBody>
      </p:sp>
      <p:pic>
        <p:nvPicPr>
          <p:cNvPr id="4" name="Picture 3" descr="C:\Users\Troels\Pictures\ILLUSTRATIONS SPRINGER\OPH 23.3.JPG"/>
          <p:cNvPicPr>
            <a:picLocks noChangeAspect="1" noChangeArrowheads="1"/>
          </p:cNvPicPr>
          <p:nvPr/>
        </p:nvPicPr>
        <p:blipFill>
          <a:blip r:embed="rId2" cstate="print"/>
          <a:srcRect/>
          <a:stretch>
            <a:fillRect/>
          </a:stretch>
        </p:blipFill>
        <p:spPr bwMode="auto">
          <a:xfrm>
            <a:off x="0" y="3978000"/>
            <a:ext cx="1977275" cy="2880000"/>
          </a:xfrm>
          <a:prstGeom prst="rect">
            <a:avLst/>
          </a:prstGeom>
          <a:noFill/>
        </p:spPr>
      </p:pic>
      <p:pic>
        <p:nvPicPr>
          <p:cNvPr id="5" name="Picture 2" descr="C:\Users\Troels\Pictures\0 ILLUSTRATIONS SPRINGER\6.3 Krystal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653" y="3975976"/>
            <a:ext cx="2471347" cy="28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roels\Pictures\ILLUSTRATIONS SPRINGER\6.2 Strata.jpg"/>
          <p:cNvPicPr>
            <a:picLocks noChangeAspect="1" noChangeArrowheads="1"/>
          </p:cNvPicPr>
          <p:nvPr/>
        </p:nvPicPr>
        <p:blipFill>
          <a:blip r:embed="rId4" cstate="print"/>
          <a:srcRect/>
          <a:stretch>
            <a:fillRect/>
          </a:stretch>
        </p:blipFill>
        <p:spPr bwMode="auto">
          <a:xfrm>
            <a:off x="2221394" y="4437112"/>
            <a:ext cx="4150806" cy="1800000"/>
          </a:xfrm>
          <a:prstGeom prst="rect">
            <a:avLst/>
          </a:prstGeom>
          <a:noFill/>
        </p:spPr>
      </p:pic>
    </p:spTree>
    <p:extLst>
      <p:ext uri="{BB962C8B-B14F-4D97-AF65-F5344CB8AC3E}">
        <p14:creationId xmlns:p14="http://schemas.microsoft.com/office/powerpoint/2010/main" val="59086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07504" y="0"/>
            <a:ext cx="9036496" cy="6491033"/>
          </a:xfrm>
        </p:spPr>
        <p:txBody>
          <a:bodyPr>
            <a:noAutofit/>
          </a:bodyPr>
          <a:lstStyle/>
          <a:p>
            <a:pPr marL="0" indent="0">
              <a:buNone/>
            </a:pPr>
            <a:r>
              <a:rPr lang="en-US" b="1" dirty="0" smtClean="0">
                <a:solidFill>
                  <a:schemeClr val="bg1"/>
                </a:solidFill>
              </a:rPr>
              <a:t>Steno studied objects and current explanations             of origin and consequences. Were they trustworthy? </a:t>
            </a:r>
            <a:r>
              <a:rPr lang="en-US" b="1" dirty="0" smtClean="0">
                <a:solidFill>
                  <a:srgbClr val="FFFF00"/>
                </a:solidFill>
              </a:rPr>
              <a:t>Disagreements</a:t>
            </a:r>
            <a:r>
              <a:rPr lang="en-US" b="1" dirty="0" smtClean="0">
                <a:solidFill>
                  <a:schemeClr val="bg1"/>
                </a:solidFill>
              </a:rPr>
              <a:t> </a:t>
            </a:r>
            <a:r>
              <a:rPr lang="en-US" b="1" dirty="0" smtClean="0">
                <a:solidFill>
                  <a:srgbClr val="FFFF00"/>
                </a:solidFill>
              </a:rPr>
              <a:t>triggered </a:t>
            </a:r>
            <a:r>
              <a:rPr lang="en-US" b="1" dirty="0" smtClean="0">
                <a:solidFill>
                  <a:schemeClr val="bg1"/>
                </a:solidFill>
              </a:rPr>
              <a:t>him</a:t>
            </a:r>
            <a:r>
              <a:rPr lang="en-US" b="1" dirty="0" smtClean="0">
                <a:solidFill>
                  <a:srgbClr val="FFFF00"/>
                </a:solidFill>
              </a:rPr>
              <a:t> </a:t>
            </a:r>
            <a:r>
              <a:rPr lang="en-US" b="1" dirty="0" smtClean="0">
                <a:solidFill>
                  <a:schemeClr val="bg1"/>
                </a:solidFill>
              </a:rPr>
              <a:t>to propose                     new explanations of the process, </a:t>
            </a:r>
            <a:r>
              <a:rPr lang="en-US" b="1" dirty="0">
                <a:solidFill>
                  <a:srgbClr val="FFFF00"/>
                </a:solidFill>
              </a:rPr>
              <a:t>”</a:t>
            </a:r>
            <a:r>
              <a:rPr lang="en-US" b="1" dirty="0" err="1">
                <a:solidFill>
                  <a:srgbClr val="FFFF00"/>
                </a:solidFill>
              </a:rPr>
              <a:t>conjecturae</a:t>
            </a:r>
            <a:r>
              <a:rPr lang="en-US" b="1" dirty="0" smtClean="0">
                <a:solidFill>
                  <a:srgbClr val="FFFF00"/>
                </a:solidFill>
              </a:rPr>
              <a:t>”</a:t>
            </a:r>
            <a:r>
              <a:rPr lang="en-US" b="1" dirty="0" smtClean="0">
                <a:solidFill>
                  <a:schemeClr val="bg1"/>
                </a:solidFill>
              </a:rPr>
              <a:t>.       They were validated when corroborated  by other observations and enabling observable predictions. </a:t>
            </a:r>
          </a:p>
          <a:p>
            <a:pPr marL="0" indent="0">
              <a:buNone/>
            </a:pPr>
            <a:r>
              <a:rPr lang="en-US" b="1" dirty="0" smtClean="0">
                <a:solidFill>
                  <a:schemeClr val="bg1"/>
                </a:solidFill>
              </a:rPr>
              <a:t>When preparing this paper I became aware that he used the same way of reasoning, the hypothetico-deductive method, to describe biological </a:t>
            </a:r>
            <a:r>
              <a:rPr lang="en-US" b="1" dirty="0" smtClean="0">
                <a:solidFill>
                  <a:srgbClr val="FFFF00"/>
                </a:solidFill>
              </a:rPr>
              <a:t>mechanisms</a:t>
            </a:r>
            <a:r>
              <a:rPr lang="en-US" b="1" dirty="0">
                <a:solidFill>
                  <a:srgbClr val="FFFF00"/>
                </a:solidFill>
              </a:rPr>
              <a:t> </a:t>
            </a:r>
            <a:r>
              <a:rPr lang="en-US" b="1" dirty="0" smtClean="0">
                <a:solidFill>
                  <a:schemeClr val="bg1"/>
                </a:solidFill>
              </a:rPr>
              <a:t>concealed </a:t>
            </a:r>
            <a:r>
              <a:rPr lang="en-US" b="1" dirty="0">
                <a:solidFill>
                  <a:schemeClr val="bg1"/>
                </a:solidFill>
              </a:rPr>
              <a:t>from direct </a:t>
            </a:r>
            <a:r>
              <a:rPr lang="en-US" b="1" dirty="0" smtClean="0">
                <a:solidFill>
                  <a:schemeClr val="bg1"/>
                </a:solidFill>
              </a:rPr>
              <a:t>observation like the geological </a:t>
            </a:r>
            <a:r>
              <a:rPr lang="en-US" b="1" dirty="0" smtClean="0">
                <a:solidFill>
                  <a:srgbClr val="FFFF00"/>
                </a:solidFill>
              </a:rPr>
              <a:t>processes</a:t>
            </a:r>
            <a:r>
              <a:rPr lang="en-US" b="1" dirty="0" smtClean="0">
                <a:solidFill>
                  <a:schemeClr val="bg1"/>
                </a:solidFill>
              </a:rPr>
              <a:t>. He did that from his earliest to his latest investigation.</a:t>
            </a:r>
          </a:p>
          <a:p>
            <a:endParaRPr lang="da-DK" sz="2600" dirty="0">
              <a:solidFill>
                <a:srgbClr val="FFFF00"/>
              </a:solidFill>
            </a:endParaRPr>
          </a:p>
        </p:txBody>
      </p:sp>
    </p:spTree>
    <p:extLst>
      <p:ext uri="{BB962C8B-B14F-4D97-AF65-F5344CB8AC3E}">
        <p14:creationId xmlns:p14="http://schemas.microsoft.com/office/powerpoint/2010/main" val="2900036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874055" y="17130"/>
            <a:ext cx="54372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a-DK"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TABLE. EXEMPLARS OF CASES STUDIED BY STENO </a:t>
            </a:r>
            <a:endParaRPr kumimoji="0" lang="en-US" altLang="da-DK"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el 3"/>
          <p:cNvGraphicFramePr>
            <a:graphicFrameLocks noGrp="1" noChangeAspect="1"/>
          </p:cNvGraphicFramePr>
          <p:nvPr>
            <p:extLst>
              <p:ext uri="{D42A27DB-BD31-4B8C-83A1-F6EECF244321}">
                <p14:modId xmlns:p14="http://schemas.microsoft.com/office/powerpoint/2010/main" val="1566028318"/>
              </p:ext>
            </p:extLst>
          </p:nvPr>
        </p:nvGraphicFramePr>
        <p:xfrm>
          <a:off x="35496" y="44624"/>
          <a:ext cx="9198980" cy="6309360"/>
        </p:xfrm>
        <a:graphic>
          <a:graphicData uri="http://schemas.openxmlformats.org/drawingml/2006/table">
            <a:tbl>
              <a:tblPr firstRow="1" firstCol="1" bandRow="1">
                <a:tableStyleId>{5C22544A-7EE6-4342-B048-85BDC9FD1C3A}</a:tableStyleId>
              </a:tblPr>
              <a:tblGrid>
                <a:gridCol w="292402"/>
                <a:gridCol w="2237486"/>
                <a:gridCol w="2331505"/>
                <a:gridCol w="3545499"/>
                <a:gridCol w="792088"/>
              </a:tblGrid>
              <a:tr h="686373">
                <a:tc>
                  <a:txBody>
                    <a:bodyPr/>
                    <a:lstStyle/>
                    <a:p>
                      <a:pPr algn="ctr">
                        <a:lnSpc>
                          <a:spcPct val="115000"/>
                        </a:lnSpc>
                        <a:spcAft>
                          <a:spcPts val="0"/>
                        </a:spcAft>
                      </a:pPr>
                      <a:r>
                        <a:rPr lang="en-US" sz="2400" b="1" i="0" baseline="0" dirty="0">
                          <a:effectLst/>
                        </a:rPr>
                        <a:t> </a:t>
                      </a:r>
                      <a:endParaRPr lang="da-DK" sz="2400" b="1" i="0" baseline="0" dirty="0">
                        <a:effectLst/>
                        <a:latin typeface="Calibri"/>
                        <a:ea typeface="Calibri"/>
                        <a:cs typeface="Times New Roman"/>
                      </a:endParaRPr>
                    </a:p>
                  </a:txBody>
                  <a:tcPr marL="88144" marR="88144" marT="0" marB="0"/>
                </a:tc>
                <a:tc>
                  <a:txBody>
                    <a:bodyPr/>
                    <a:lstStyle/>
                    <a:p>
                      <a:pPr algn="ctr">
                        <a:lnSpc>
                          <a:spcPct val="115000"/>
                        </a:lnSpc>
                        <a:spcAft>
                          <a:spcPts val="0"/>
                        </a:spcAft>
                      </a:pPr>
                      <a:r>
                        <a:rPr lang="en-US" sz="2400" b="1" i="0" baseline="0" dirty="0">
                          <a:effectLst/>
                        </a:rPr>
                        <a:t>Objects </a:t>
                      </a:r>
                      <a:r>
                        <a:rPr lang="en-US" sz="2400" b="1" i="0" baseline="0" dirty="0" smtClean="0">
                          <a:effectLst/>
                        </a:rPr>
                        <a:t>studied by Steno</a:t>
                      </a:r>
                      <a:endParaRPr lang="da-DK" sz="2400" b="1" i="0" baseline="0" dirty="0">
                        <a:effectLst/>
                        <a:latin typeface="Calibri"/>
                        <a:ea typeface="Calibri"/>
                        <a:cs typeface="Times New Roman"/>
                      </a:endParaRPr>
                    </a:p>
                  </a:txBody>
                  <a:tcPr marL="88144" marR="88144" marT="0" marB="0"/>
                </a:tc>
                <a:tc>
                  <a:txBody>
                    <a:bodyPr/>
                    <a:lstStyle/>
                    <a:p>
                      <a:pPr algn="ctr">
                        <a:lnSpc>
                          <a:spcPct val="115000"/>
                        </a:lnSpc>
                        <a:spcAft>
                          <a:spcPts val="0"/>
                        </a:spcAft>
                      </a:pPr>
                      <a:r>
                        <a:rPr lang="en-US" sz="2400" b="1" i="0" baseline="0" dirty="0" smtClean="0">
                          <a:effectLst/>
                        </a:rPr>
                        <a:t>Old concepts </a:t>
                      </a:r>
                      <a:r>
                        <a:rPr lang="en-US" sz="2400" b="1" i="0" baseline="0" dirty="0">
                          <a:effectLst/>
                        </a:rPr>
                        <a:t>challenged</a:t>
                      </a:r>
                      <a:endParaRPr lang="da-DK" sz="2400" b="1" i="0" baseline="0" dirty="0">
                        <a:effectLst/>
                        <a:latin typeface="Calibri"/>
                        <a:ea typeface="Calibri"/>
                        <a:cs typeface="Times New Roman"/>
                      </a:endParaRPr>
                    </a:p>
                  </a:txBody>
                  <a:tcPr marL="88144" marR="88144" marT="0" marB="0"/>
                </a:tc>
                <a:tc>
                  <a:txBody>
                    <a:bodyPr/>
                    <a:lstStyle/>
                    <a:p>
                      <a:pPr algn="ctr">
                        <a:lnSpc>
                          <a:spcPct val="115000"/>
                        </a:lnSpc>
                        <a:spcAft>
                          <a:spcPts val="0"/>
                        </a:spcAft>
                      </a:pPr>
                      <a:r>
                        <a:rPr lang="en-US" sz="2400" b="1" i="0" baseline="0" dirty="0" smtClean="0">
                          <a:effectLst/>
                        </a:rPr>
                        <a:t>Hypothetical event or mechanism deduced</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a:effectLst/>
                        </a:rPr>
                        <a:t>p.*</a:t>
                      </a:r>
                      <a:endParaRPr lang="da-DK" sz="2400" b="1" i="0" baseline="0" dirty="0">
                        <a:effectLst/>
                        <a:latin typeface="Calibri"/>
                        <a:ea typeface="Calibri"/>
                        <a:cs typeface="Times New Roman"/>
                      </a:endParaRPr>
                    </a:p>
                  </a:txBody>
                  <a:tcPr marL="88144" marR="88144" marT="0" marB="0"/>
                </a:tc>
              </a:tr>
              <a:tr h="563635">
                <a:tc>
                  <a:txBody>
                    <a:bodyPr/>
                    <a:lstStyle/>
                    <a:p>
                      <a:pPr>
                        <a:lnSpc>
                          <a:spcPct val="115000"/>
                        </a:lnSpc>
                        <a:spcAft>
                          <a:spcPts val="0"/>
                        </a:spcAft>
                      </a:pPr>
                      <a:r>
                        <a:rPr lang="en-US" sz="2400" b="1" i="0" baseline="0" dirty="0">
                          <a:effectLst/>
                        </a:rPr>
                        <a:t>1</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a:effectLst/>
                        </a:rPr>
                        <a:t>Teeth of shark </a:t>
                      </a:r>
                      <a:r>
                        <a:rPr lang="en-US" sz="2400" b="1" i="0" baseline="0" dirty="0" smtClean="0">
                          <a:effectLst/>
                        </a:rPr>
                        <a:t>/  </a:t>
                      </a:r>
                      <a:r>
                        <a:rPr lang="en-US" sz="2400" b="1" i="0" baseline="0" dirty="0">
                          <a:effectLst/>
                        </a:rPr>
                        <a:t>glossopetrae</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a:effectLst/>
                        </a:rPr>
                        <a:t>A formative ability of rocks</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a:effectLst/>
                        </a:rPr>
                        <a:t>Biological origin of fossils</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a:effectLst/>
                        </a:rPr>
                        <a:t>574-575</a:t>
                      </a:r>
                      <a:endParaRPr lang="da-DK" sz="2400" b="1" i="0" baseline="0" dirty="0">
                        <a:effectLst/>
                        <a:latin typeface="Calibri"/>
                        <a:ea typeface="Calibri"/>
                        <a:cs typeface="Times New Roman"/>
                      </a:endParaRPr>
                    </a:p>
                  </a:txBody>
                  <a:tcPr marL="88144" marR="88144" marT="0" marB="0"/>
                </a:tc>
              </a:tr>
              <a:tr h="774999">
                <a:tc>
                  <a:txBody>
                    <a:bodyPr/>
                    <a:lstStyle/>
                    <a:p>
                      <a:pPr>
                        <a:lnSpc>
                          <a:spcPct val="115000"/>
                        </a:lnSpc>
                        <a:spcAft>
                          <a:spcPts val="0"/>
                        </a:spcAft>
                      </a:pPr>
                      <a:r>
                        <a:rPr lang="en-US" sz="2400" b="1" i="0" baseline="0" dirty="0">
                          <a:effectLst/>
                        </a:rPr>
                        <a:t>2</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a:effectLst/>
                        </a:rPr>
                        <a:t>Stratified rocks</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a:effectLst/>
                        </a:rPr>
                        <a:t>Landscapes </a:t>
                      </a:r>
                      <a:r>
                        <a:rPr lang="en-US" sz="2400" b="1" i="0" baseline="0" dirty="0" smtClean="0">
                          <a:effectLst/>
                        </a:rPr>
                        <a:t>are created </a:t>
                      </a:r>
                      <a:r>
                        <a:rPr lang="en-US" sz="2400" b="1" i="0" baseline="0" dirty="0">
                          <a:effectLst/>
                        </a:rPr>
                        <a:t>as they are seen</a:t>
                      </a:r>
                      <a:endParaRPr lang="da-DK" sz="2400" b="1" i="0" baseline="0" dirty="0">
                        <a:effectLst/>
                        <a:latin typeface="Calibri"/>
                        <a:ea typeface="Calibri"/>
                        <a:cs typeface="Times New Roman"/>
                      </a:endParaRPr>
                    </a:p>
                  </a:txBody>
                  <a:tcPr marL="88144" marR="8814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i="0" baseline="0" dirty="0">
                          <a:effectLst/>
                        </a:rPr>
                        <a:t>Stratified rocks </a:t>
                      </a:r>
                      <a:r>
                        <a:rPr lang="en-US" sz="2400" b="1" i="0" baseline="0" dirty="0" smtClean="0">
                          <a:effectLst/>
                        </a:rPr>
                        <a:t>are earlier horizontal deposits at the bottom of </a:t>
                      </a:r>
                      <a:r>
                        <a:rPr lang="en-US" sz="2400" b="1" i="0" baseline="0" dirty="0">
                          <a:effectLst/>
                        </a:rPr>
                        <a:t>a sea </a:t>
                      </a:r>
                      <a:r>
                        <a:rPr lang="en-US" sz="2400" b="1" i="0" baseline="0" dirty="0" smtClean="0">
                          <a:effectLst/>
                        </a:rPr>
                        <a:t>flooding </a:t>
                      </a:r>
                      <a:r>
                        <a:rPr lang="en-US" sz="2400" b="1" i="0" baseline="0" dirty="0">
                          <a:effectLst/>
                        </a:rPr>
                        <a:t>the </a:t>
                      </a:r>
                      <a:r>
                        <a:rPr lang="en-US" sz="2400" b="1" i="0" baseline="0" dirty="0" smtClean="0">
                          <a:effectLst/>
                        </a:rPr>
                        <a:t>area and later elevated and transformed. A relative chronology is indicated by these layers</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a:effectLst/>
                        </a:rPr>
                        <a:t>658</a:t>
                      </a:r>
                      <a:endParaRPr lang="da-DK" sz="2400" b="1" i="0" baseline="0" dirty="0">
                        <a:effectLst/>
                        <a:latin typeface="Calibri"/>
                        <a:ea typeface="Calibri"/>
                        <a:cs typeface="Times New Roman"/>
                      </a:endParaRPr>
                    </a:p>
                  </a:txBody>
                  <a:tcPr marL="88144" marR="88144" marT="0" marB="0"/>
                </a:tc>
              </a:tr>
              <a:tr h="774999">
                <a:tc>
                  <a:txBody>
                    <a:bodyPr/>
                    <a:lstStyle/>
                    <a:p>
                      <a:pPr>
                        <a:lnSpc>
                          <a:spcPct val="115000"/>
                        </a:lnSpc>
                        <a:spcAft>
                          <a:spcPts val="0"/>
                        </a:spcAft>
                      </a:pPr>
                      <a:r>
                        <a:rPr lang="en-US" sz="2400" b="1" i="0" baseline="0" dirty="0">
                          <a:effectLst/>
                        </a:rPr>
                        <a:t>3</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a:effectLst/>
                        </a:rPr>
                        <a:t>Crystals of different size </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smtClean="0">
                          <a:effectLst/>
                        </a:rPr>
                        <a:t>Crystals grow vegetatively from </a:t>
                      </a:r>
                      <a:r>
                        <a:rPr lang="en-US" sz="2400" b="1" i="0" baseline="0" dirty="0">
                          <a:effectLst/>
                        </a:rPr>
                        <a:t>the inside</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smtClean="0">
                          <a:effectLst/>
                        </a:rPr>
                        <a:t>They grow from </a:t>
                      </a:r>
                      <a:r>
                        <a:rPr lang="en-US" sz="2400" b="1" i="0" baseline="0" dirty="0">
                          <a:effectLst/>
                        </a:rPr>
                        <a:t>the surface by accretion with constant inter-facial </a:t>
                      </a:r>
                      <a:r>
                        <a:rPr lang="en-US" sz="2400" b="1" i="0" baseline="0" dirty="0" smtClean="0">
                          <a:effectLst/>
                        </a:rPr>
                        <a:t>angles </a:t>
                      </a:r>
                      <a:endParaRPr lang="da-DK" sz="24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400" b="1" i="0" baseline="0" dirty="0">
                          <a:effectLst/>
                        </a:rPr>
                        <a:t>658</a:t>
                      </a:r>
                      <a:endParaRPr lang="da-DK" sz="2400" b="1" i="0" baseline="0" dirty="0">
                        <a:effectLst/>
                        <a:latin typeface="Calibri"/>
                        <a:ea typeface="Calibri"/>
                        <a:cs typeface="Times New Roman"/>
                      </a:endParaRPr>
                    </a:p>
                  </a:txBody>
                  <a:tcPr marL="88144" marR="88144" marT="0" marB="0"/>
                </a:tc>
              </a:tr>
            </a:tbl>
          </a:graphicData>
        </a:graphic>
      </p:graphicFrame>
      <p:sp>
        <p:nvSpPr>
          <p:cNvPr id="5" name="Rectangle 2"/>
          <p:cNvSpPr>
            <a:spLocks noChangeArrowheads="1"/>
          </p:cNvSpPr>
          <p:nvPr/>
        </p:nvSpPr>
        <p:spPr bwMode="auto">
          <a:xfrm>
            <a:off x="8480" y="6360366"/>
            <a:ext cx="9168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a-DK" sz="2000" b="1" i="0" u="none" strike="noStrike" cap="none" normalizeH="0" dirty="0" smtClean="0">
                <a:ln>
                  <a:noFill/>
                </a:ln>
                <a:solidFill>
                  <a:schemeClr val="bg2"/>
                </a:solidFill>
                <a:effectLst/>
                <a:latin typeface="Calibri" pitchFamily="34" charset="0"/>
                <a:ea typeface="Calibri" pitchFamily="34" charset="0"/>
                <a:cs typeface="Times New Roman" pitchFamily="18" charset="0"/>
              </a:rPr>
              <a:t>* Find Steno’s illustrations in Kardel and Maquet, eds., Nicolaus Steno, Springer 2013</a:t>
            </a:r>
            <a:endParaRPr kumimoji="0" lang="en-US" altLang="da-DK" sz="2000" b="1" i="0" u="none" strike="noStrike" cap="none" normalizeH="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939638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roels\Pictures\ILLUSTRATIONS SPRINGER\OPH 23.2.JPG"/>
          <p:cNvPicPr>
            <a:picLocks noChangeAspect="1" noChangeArrowheads="1"/>
          </p:cNvPicPr>
          <p:nvPr/>
        </p:nvPicPr>
        <p:blipFill>
          <a:blip r:embed="rId3" cstate="print"/>
          <a:srcRect/>
          <a:stretch>
            <a:fillRect/>
          </a:stretch>
        </p:blipFill>
        <p:spPr bwMode="auto">
          <a:xfrm>
            <a:off x="984156" y="186377"/>
            <a:ext cx="2867764" cy="4320000"/>
          </a:xfrm>
          <a:prstGeom prst="rect">
            <a:avLst/>
          </a:prstGeom>
          <a:noFill/>
        </p:spPr>
      </p:pic>
      <p:pic>
        <p:nvPicPr>
          <p:cNvPr id="4099" name="Picture 3" descr="C:\Users\Troels\Pictures\ILLUSTRATIONS SPRINGER\OPH 23.3.JPG"/>
          <p:cNvPicPr>
            <a:picLocks noChangeAspect="1" noChangeArrowheads="1"/>
          </p:cNvPicPr>
          <p:nvPr/>
        </p:nvPicPr>
        <p:blipFill>
          <a:blip r:embed="rId4" cstate="print"/>
          <a:srcRect/>
          <a:stretch>
            <a:fillRect/>
          </a:stretch>
        </p:blipFill>
        <p:spPr bwMode="auto">
          <a:xfrm>
            <a:off x="4918454" y="188640"/>
            <a:ext cx="2965913" cy="4320000"/>
          </a:xfrm>
          <a:prstGeom prst="rect">
            <a:avLst/>
          </a:prstGeom>
          <a:noFill/>
        </p:spPr>
      </p:pic>
      <p:pic>
        <p:nvPicPr>
          <p:cNvPr id="4100" name="Picture 4" descr="C:\Users\Troels\Pictures\ControlCenter3\Scan\OPH 23 Conj. 6.jpg"/>
          <p:cNvPicPr>
            <a:picLocks noChangeAspect="1" noChangeArrowheads="1"/>
          </p:cNvPicPr>
          <p:nvPr/>
        </p:nvPicPr>
        <p:blipFill>
          <a:blip r:embed="rId5" cstate="print"/>
          <a:srcRect/>
          <a:stretch>
            <a:fillRect/>
          </a:stretch>
        </p:blipFill>
        <p:spPr bwMode="auto">
          <a:xfrm>
            <a:off x="2339752" y="5659382"/>
            <a:ext cx="4288146" cy="1188000"/>
          </a:xfrm>
          <a:prstGeom prst="rect">
            <a:avLst/>
          </a:prstGeom>
          <a:noFill/>
        </p:spPr>
      </p:pic>
      <p:sp>
        <p:nvSpPr>
          <p:cNvPr id="5" name="Tekstboks 4"/>
          <p:cNvSpPr txBox="1"/>
          <p:nvPr/>
        </p:nvSpPr>
        <p:spPr>
          <a:xfrm>
            <a:off x="7948469" y="4005064"/>
            <a:ext cx="1049262" cy="369332"/>
          </a:xfrm>
          <a:prstGeom prst="rect">
            <a:avLst/>
          </a:prstGeom>
          <a:noFill/>
        </p:spPr>
        <p:txBody>
          <a:bodyPr wrap="none" rtlCol="0">
            <a:spAutoFit/>
          </a:bodyPr>
          <a:lstStyle/>
          <a:p>
            <a:r>
              <a:rPr lang="da-DK" dirty="0" smtClean="0">
                <a:solidFill>
                  <a:schemeClr val="bg1"/>
                </a:solidFill>
              </a:rPr>
              <a:t>(Mercati)</a:t>
            </a:r>
            <a:endParaRPr lang="da-DK" dirty="0">
              <a:solidFill>
                <a:schemeClr val="bg1"/>
              </a:solidFill>
            </a:endParaRPr>
          </a:p>
        </p:txBody>
      </p:sp>
      <p:sp>
        <p:nvSpPr>
          <p:cNvPr id="2" name="Tekstboks 1"/>
          <p:cNvSpPr txBox="1"/>
          <p:nvPr/>
        </p:nvSpPr>
        <p:spPr>
          <a:xfrm>
            <a:off x="667140" y="4440186"/>
            <a:ext cx="8081324" cy="1200329"/>
          </a:xfrm>
          <a:prstGeom prst="rect">
            <a:avLst/>
          </a:prstGeom>
          <a:noFill/>
        </p:spPr>
        <p:txBody>
          <a:bodyPr wrap="square" rtlCol="0">
            <a:spAutoFit/>
          </a:bodyPr>
          <a:lstStyle/>
          <a:p>
            <a:pPr algn="ctr"/>
            <a:r>
              <a:rPr lang="da-DK" sz="2400" b="1" dirty="0" smtClean="0">
                <a:solidFill>
                  <a:srgbClr val="FFFF00"/>
                </a:solidFill>
              </a:rPr>
              <a:t>”</a:t>
            </a:r>
            <a:r>
              <a:rPr lang="en-US" sz="2400" b="1" dirty="0" smtClean="0">
                <a:solidFill>
                  <a:srgbClr val="FFFF00"/>
                </a:solidFill>
              </a:rPr>
              <a:t>There seems to be no objection to the opinion that bodies dug from the ground which resemble parts of animals should be considered to have been parts of animals” </a:t>
            </a:r>
            <a:r>
              <a:rPr lang="en-US" sz="1400" dirty="0" smtClean="0">
                <a:solidFill>
                  <a:schemeClr val="bg1"/>
                </a:solidFill>
              </a:rPr>
              <a:t>N.S., Biogr.Sci.Papers, 592</a:t>
            </a:r>
            <a:endParaRPr lang="en-US" sz="1400" dirty="0">
              <a:solidFill>
                <a:schemeClr val="bg1"/>
              </a:solidFill>
            </a:endParaRPr>
          </a:p>
        </p:txBody>
      </p:sp>
    </p:spTree>
    <p:extLst>
      <p:ext uri="{BB962C8B-B14F-4D97-AF65-F5344CB8AC3E}">
        <p14:creationId xmlns:p14="http://schemas.microsoft.com/office/powerpoint/2010/main" val="1533999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92080" y="260648"/>
            <a:ext cx="3851920" cy="6408712"/>
          </a:xfrm>
        </p:spPr>
        <p:txBody>
          <a:bodyPr>
            <a:noAutofit/>
          </a:bodyPr>
          <a:lstStyle/>
          <a:p>
            <a:pPr algn="l"/>
            <a:r>
              <a:rPr lang="en-US" sz="2800" b="1" dirty="0" smtClean="0">
                <a:solidFill>
                  <a:srgbClr val="FFFF00"/>
                </a:solidFill>
              </a:rPr>
              <a:t>“A crystal grows while new crystalline material is added to the exterior planes of the already formed crystal. There is no room for the opinion that crystals grow vegetatively, and that they draw nourishment from the side on which they are attached when particles are added internally to the crystal”</a:t>
            </a:r>
            <a:r>
              <a:rPr lang="da-DK" sz="1200" b="1" dirty="0" smtClean="0">
                <a:solidFill>
                  <a:schemeClr val="bg1"/>
                </a:solidFill>
              </a:rPr>
              <a:t>N.S</a:t>
            </a:r>
            <a:r>
              <a:rPr lang="da-DK" sz="1200" b="1" dirty="0">
                <a:solidFill>
                  <a:schemeClr val="bg1"/>
                </a:solidFill>
              </a:rPr>
              <a:t>., </a:t>
            </a:r>
            <a:r>
              <a:rPr lang="da-DK" sz="1200" b="1" dirty="0" smtClean="0">
                <a:solidFill>
                  <a:schemeClr val="bg1"/>
                </a:solidFill>
              </a:rPr>
              <a:t>Biogr.Sci.Papers, 640 </a:t>
            </a:r>
            <a:endParaRPr lang="en-US" sz="1200" b="1" dirty="0">
              <a:solidFill>
                <a:schemeClr val="bg1"/>
              </a:solidFill>
            </a:endParaRPr>
          </a:p>
        </p:txBody>
      </p:sp>
      <p:sp>
        <p:nvSpPr>
          <p:cNvPr id="3" name="Undertitel 2"/>
          <p:cNvSpPr>
            <a:spLocks noGrp="1"/>
          </p:cNvSpPr>
          <p:nvPr>
            <p:ph type="subTitle" idx="1"/>
          </p:nvPr>
        </p:nvSpPr>
        <p:spPr>
          <a:xfrm>
            <a:off x="0" y="-99392"/>
            <a:ext cx="5580112" cy="1752600"/>
          </a:xfrm>
        </p:spPr>
        <p:txBody>
          <a:bodyPr>
            <a:normAutofit/>
          </a:bodyPr>
          <a:lstStyle/>
          <a:p>
            <a:pPr algn="l"/>
            <a:r>
              <a:rPr lang="da-DK" sz="2400" b="1" dirty="0" smtClean="0">
                <a:solidFill>
                  <a:srgbClr val="FFFF00"/>
                </a:solidFill>
              </a:rPr>
              <a:t>”</a:t>
            </a:r>
            <a:r>
              <a:rPr lang="en-US" sz="2400" b="1" dirty="0" smtClean="0">
                <a:solidFill>
                  <a:srgbClr val="FFFF00"/>
                </a:solidFill>
              </a:rPr>
              <a:t>Both the number and length of the sides are changed in various ways without the angles being changed”</a:t>
            </a:r>
            <a:r>
              <a:rPr lang="da-DK" sz="2400" b="1" dirty="0" smtClean="0">
                <a:solidFill>
                  <a:srgbClr val="FFFF00"/>
                </a:solidFill>
              </a:rPr>
              <a:t>  </a:t>
            </a:r>
            <a:r>
              <a:rPr lang="da-DK" sz="1200" b="1" dirty="0" smtClean="0">
                <a:solidFill>
                  <a:schemeClr val="bg1"/>
                </a:solidFill>
              </a:rPr>
              <a:t>N.S., Biogr.Sci.Papers,  659</a:t>
            </a:r>
            <a:endParaRPr lang="da-DK" sz="2400" b="1" dirty="0">
              <a:solidFill>
                <a:schemeClr val="bg1"/>
              </a:solidFill>
            </a:endParaRPr>
          </a:p>
        </p:txBody>
      </p:sp>
      <p:pic>
        <p:nvPicPr>
          <p:cNvPr id="1026" name="Picture 2" descr="C:\Users\Troels\Pictures\0 ILLUSTRATIONS SPRINGER\6.3 Krystall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8000"/>
            <a:ext cx="4942693"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68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roels\Pictures\ILLUSTRATIONS SPRINGER\6.2 Strata.jpg"/>
          <p:cNvPicPr>
            <a:picLocks noChangeAspect="1" noChangeArrowheads="1"/>
          </p:cNvPicPr>
          <p:nvPr/>
        </p:nvPicPr>
        <p:blipFill>
          <a:blip r:embed="rId3" cstate="print"/>
          <a:srcRect/>
          <a:stretch>
            <a:fillRect/>
          </a:stretch>
        </p:blipFill>
        <p:spPr bwMode="auto">
          <a:xfrm>
            <a:off x="744365" y="17044"/>
            <a:ext cx="7683246" cy="3331845"/>
          </a:xfrm>
          <a:prstGeom prst="rect">
            <a:avLst/>
          </a:prstGeom>
          <a:noFill/>
        </p:spPr>
      </p:pic>
      <p:pic>
        <p:nvPicPr>
          <p:cNvPr id="8195" name="Picture 3"/>
          <p:cNvPicPr>
            <a:picLocks noChangeAspect="1" noChangeArrowheads="1"/>
          </p:cNvPicPr>
          <p:nvPr/>
        </p:nvPicPr>
        <p:blipFill>
          <a:blip r:embed="rId4" cstate="print"/>
          <a:srcRect t="6249" r="20697" b="6249"/>
          <a:stretch>
            <a:fillRect/>
          </a:stretch>
        </p:blipFill>
        <p:spPr bwMode="auto">
          <a:xfrm>
            <a:off x="-36512" y="3997680"/>
            <a:ext cx="2049520" cy="2880000"/>
          </a:xfrm>
          <a:prstGeom prst="rect">
            <a:avLst/>
          </a:prstGeom>
          <a:noFill/>
          <a:ln w="9525">
            <a:noFill/>
            <a:miter lim="800000"/>
            <a:headEnd/>
            <a:tailEnd/>
          </a:ln>
        </p:spPr>
      </p:pic>
      <p:sp>
        <p:nvSpPr>
          <p:cNvPr id="2" name="Tekstboks 1"/>
          <p:cNvSpPr txBox="1"/>
          <p:nvPr/>
        </p:nvSpPr>
        <p:spPr>
          <a:xfrm>
            <a:off x="2112596" y="3284984"/>
            <a:ext cx="7211932" cy="3631763"/>
          </a:xfrm>
          <a:prstGeom prst="rect">
            <a:avLst/>
          </a:prstGeom>
          <a:noFill/>
        </p:spPr>
        <p:txBody>
          <a:bodyPr wrap="square" rtlCol="0">
            <a:spAutoFit/>
          </a:bodyPr>
          <a:lstStyle/>
          <a:p>
            <a:r>
              <a:rPr lang="en-US" sz="2300" b="1" dirty="0" smtClean="0">
                <a:solidFill>
                  <a:srgbClr val="FFFF00"/>
                </a:solidFill>
              </a:rPr>
              <a:t>25: “Vertical section of Tuscany when the rocky strata were still complete”</a:t>
            </a:r>
          </a:p>
          <a:p>
            <a:r>
              <a:rPr lang="en-US" sz="2300" b="1" dirty="0" smtClean="0">
                <a:solidFill>
                  <a:srgbClr val="FFFF00"/>
                </a:solidFill>
              </a:rPr>
              <a:t>24: “Vast cavities eaten out by force of fires and water. Upper strata being unbroken”</a:t>
            </a:r>
          </a:p>
          <a:p>
            <a:r>
              <a:rPr lang="en-US" sz="2300" b="1" dirty="0" smtClean="0">
                <a:solidFill>
                  <a:srgbClr val="FFFF00"/>
                </a:solidFill>
              </a:rPr>
              <a:t>23: “Mountains and valleys are produced  by  the disruption of upper strata”</a:t>
            </a:r>
          </a:p>
          <a:p>
            <a:r>
              <a:rPr lang="en-US" sz="2300" b="1" dirty="0" smtClean="0">
                <a:solidFill>
                  <a:srgbClr val="FFFF00"/>
                </a:solidFill>
              </a:rPr>
              <a:t>22: “New strata produced by the sea” (like in 25)</a:t>
            </a:r>
          </a:p>
          <a:p>
            <a:r>
              <a:rPr lang="en-US" sz="2300" b="1" dirty="0" smtClean="0">
                <a:solidFill>
                  <a:srgbClr val="FFFF00"/>
                </a:solidFill>
              </a:rPr>
              <a:t>21: “Lower strata of the new strata destroyed”</a:t>
            </a:r>
          </a:p>
          <a:p>
            <a:r>
              <a:rPr lang="en-US" sz="2300" b="1" dirty="0" smtClean="0">
                <a:solidFill>
                  <a:srgbClr val="FFFF00"/>
                </a:solidFill>
              </a:rPr>
              <a:t>20: “Hills and valleys produced by the disruption of the upper sandy strata”</a:t>
            </a:r>
            <a:endParaRPr lang="en-US" sz="2300" b="1" dirty="0">
              <a:solidFill>
                <a:schemeClr val="bg1"/>
              </a:solidFill>
            </a:endParaRPr>
          </a:p>
        </p:txBody>
      </p:sp>
      <p:sp>
        <p:nvSpPr>
          <p:cNvPr id="3" name="Tekstboks 2"/>
          <p:cNvSpPr txBox="1"/>
          <p:nvPr/>
        </p:nvSpPr>
        <p:spPr>
          <a:xfrm>
            <a:off x="-36512" y="3500943"/>
            <a:ext cx="2160240" cy="276999"/>
          </a:xfrm>
          <a:prstGeom prst="rect">
            <a:avLst/>
          </a:prstGeom>
          <a:noFill/>
        </p:spPr>
        <p:txBody>
          <a:bodyPr wrap="square" rtlCol="0">
            <a:spAutoFit/>
          </a:bodyPr>
          <a:lstStyle/>
          <a:p>
            <a:r>
              <a:rPr lang="da-DK" sz="1200" b="1" dirty="0" smtClean="0">
                <a:solidFill>
                  <a:schemeClr val="bg1"/>
                </a:solidFill>
              </a:rPr>
              <a:t>N.S</a:t>
            </a:r>
            <a:r>
              <a:rPr lang="da-DK" sz="1200" b="1" dirty="0">
                <a:solidFill>
                  <a:schemeClr val="bg1"/>
                </a:solidFill>
              </a:rPr>
              <a:t>., </a:t>
            </a:r>
            <a:r>
              <a:rPr lang="da-DK" sz="1200" b="1" dirty="0" smtClean="0">
                <a:solidFill>
                  <a:schemeClr val="bg1"/>
                </a:solidFill>
              </a:rPr>
              <a:t>Biogr.Sci.Papers 659-660:</a:t>
            </a:r>
            <a:endParaRPr lang="da-DK" sz="1200" dirty="0"/>
          </a:p>
        </p:txBody>
      </p:sp>
    </p:spTree>
    <p:extLst>
      <p:ext uri="{BB962C8B-B14F-4D97-AF65-F5344CB8AC3E}">
        <p14:creationId xmlns:p14="http://schemas.microsoft.com/office/powerpoint/2010/main" val="3066160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874055" y="17130"/>
            <a:ext cx="54372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a-DK"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TABLE. EXEMPLARS OF CASES STUDIED BY STENO </a:t>
            </a:r>
            <a:endParaRPr kumimoji="0" lang="en-US" altLang="da-DK"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el 3"/>
          <p:cNvGraphicFramePr>
            <a:graphicFrameLocks noGrp="1" noChangeAspect="1"/>
          </p:cNvGraphicFramePr>
          <p:nvPr>
            <p:extLst>
              <p:ext uri="{D42A27DB-BD31-4B8C-83A1-F6EECF244321}">
                <p14:modId xmlns:p14="http://schemas.microsoft.com/office/powerpoint/2010/main" val="520454925"/>
              </p:ext>
            </p:extLst>
          </p:nvPr>
        </p:nvGraphicFramePr>
        <p:xfrm>
          <a:off x="2428" y="17130"/>
          <a:ext cx="9180512" cy="6767326"/>
        </p:xfrm>
        <a:graphic>
          <a:graphicData uri="http://schemas.openxmlformats.org/drawingml/2006/table">
            <a:tbl>
              <a:tblPr firstRow="1" firstCol="1" bandRow="1">
                <a:tableStyleId>{5C22544A-7EE6-4342-B048-85BDC9FD1C3A}</a:tableStyleId>
              </a:tblPr>
              <a:tblGrid>
                <a:gridCol w="291815"/>
                <a:gridCol w="2117517"/>
                <a:gridCol w="2304256"/>
                <a:gridCol w="3888432"/>
                <a:gridCol w="578492"/>
              </a:tblGrid>
              <a:tr h="531550">
                <a:tc>
                  <a:txBody>
                    <a:bodyPr/>
                    <a:lstStyle/>
                    <a:p>
                      <a:pPr algn="ctr">
                        <a:lnSpc>
                          <a:spcPct val="115000"/>
                        </a:lnSpc>
                        <a:spcAft>
                          <a:spcPts val="0"/>
                        </a:spcAft>
                      </a:pPr>
                      <a:r>
                        <a:rPr lang="en-US" sz="1500" b="1" i="0" baseline="0" dirty="0">
                          <a:effectLst/>
                        </a:rPr>
                        <a:t> </a:t>
                      </a:r>
                      <a:endParaRPr lang="da-DK" sz="1500" b="1" i="0" baseline="0" dirty="0">
                        <a:effectLst/>
                        <a:latin typeface="Calibri"/>
                        <a:ea typeface="Calibri"/>
                        <a:cs typeface="Times New Roman"/>
                      </a:endParaRPr>
                    </a:p>
                  </a:txBody>
                  <a:tcPr marL="88144" marR="88144" marT="0" marB="0"/>
                </a:tc>
                <a:tc>
                  <a:txBody>
                    <a:bodyPr/>
                    <a:lstStyle/>
                    <a:p>
                      <a:pPr algn="ctr">
                        <a:lnSpc>
                          <a:spcPct val="115000"/>
                        </a:lnSpc>
                        <a:spcAft>
                          <a:spcPts val="0"/>
                        </a:spcAft>
                      </a:pPr>
                      <a:r>
                        <a:rPr lang="en-US" sz="1500" b="1" i="0" baseline="0" dirty="0" smtClean="0">
                          <a:effectLst/>
                        </a:rPr>
                        <a:t>Object </a:t>
                      </a:r>
                      <a:r>
                        <a:rPr lang="en-US" sz="1500" b="1" i="0" baseline="0" dirty="0">
                          <a:effectLst/>
                        </a:rPr>
                        <a:t>studied</a:t>
                      </a:r>
                      <a:endParaRPr lang="da-DK" sz="1500" b="1" i="0" baseline="0" dirty="0">
                        <a:effectLst/>
                        <a:latin typeface="Calibri"/>
                        <a:ea typeface="Calibri"/>
                        <a:cs typeface="Times New Roman"/>
                      </a:endParaRPr>
                    </a:p>
                  </a:txBody>
                  <a:tcPr marL="88144" marR="88144" marT="0" marB="0"/>
                </a:tc>
                <a:tc>
                  <a:txBody>
                    <a:bodyPr/>
                    <a:lstStyle/>
                    <a:p>
                      <a:pPr algn="ctr">
                        <a:lnSpc>
                          <a:spcPct val="115000"/>
                        </a:lnSpc>
                        <a:spcAft>
                          <a:spcPts val="0"/>
                        </a:spcAft>
                      </a:pPr>
                      <a:r>
                        <a:rPr lang="en-US" sz="1500" b="1" i="0" baseline="0" dirty="0" smtClean="0">
                          <a:effectLst/>
                        </a:rPr>
                        <a:t>Concept </a:t>
                      </a:r>
                      <a:r>
                        <a:rPr lang="en-US" sz="1500" b="1" i="0" baseline="0" dirty="0">
                          <a:effectLst/>
                        </a:rPr>
                        <a:t>challenged</a:t>
                      </a:r>
                      <a:endParaRPr lang="da-DK" sz="1500" b="1" i="0" baseline="0" dirty="0">
                        <a:effectLst/>
                        <a:latin typeface="Calibri"/>
                        <a:ea typeface="Calibri"/>
                        <a:cs typeface="Times New Roman"/>
                      </a:endParaRPr>
                    </a:p>
                  </a:txBody>
                  <a:tcPr marL="88144" marR="88144" marT="0" marB="0"/>
                </a:tc>
                <a:tc>
                  <a:txBody>
                    <a:bodyPr/>
                    <a:lstStyle/>
                    <a:p>
                      <a:pPr algn="ctr">
                        <a:lnSpc>
                          <a:spcPct val="115000"/>
                        </a:lnSpc>
                        <a:spcAft>
                          <a:spcPts val="0"/>
                        </a:spcAft>
                      </a:pPr>
                      <a:r>
                        <a:rPr lang="en-US" sz="1500" b="1" i="0" baseline="0" dirty="0" smtClean="0">
                          <a:effectLst/>
                        </a:rPr>
                        <a:t>Event </a:t>
                      </a:r>
                      <a:r>
                        <a:rPr lang="en-US" sz="1500" b="1" i="0" baseline="0" dirty="0">
                          <a:effectLst/>
                        </a:rPr>
                        <a:t>and </a:t>
                      </a:r>
                      <a:r>
                        <a:rPr lang="en-US" sz="1500" b="1" i="0" baseline="0" dirty="0" smtClean="0">
                          <a:effectLst/>
                        </a:rPr>
                        <a:t>mechanism Steno deduced</a:t>
                      </a:r>
                      <a:endParaRPr lang="da-DK" sz="15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1400" b="1" i="0" baseline="0" dirty="0">
                          <a:effectLst/>
                        </a:rPr>
                        <a:t>p.*</a:t>
                      </a:r>
                      <a:endParaRPr lang="da-DK" sz="1400" b="1" i="0" baseline="0" dirty="0">
                        <a:effectLst/>
                        <a:latin typeface="Calibri"/>
                        <a:ea typeface="Calibri"/>
                        <a:cs typeface="Times New Roman"/>
                      </a:endParaRPr>
                    </a:p>
                  </a:txBody>
                  <a:tcPr marL="88144" marR="88144" marT="0" marB="0"/>
                </a:tc>
              </a:tr>
              <a:tr h="541108">
                <a:tc>
                  <a:txBody>
                    <a:bodyPr/>
                    <a:lstStyle/>
                    <a:p>
                      <a:pPr>
                        <a:lnSpc>
                          <a:spcPct val="115000"/>
                        </a:lnSpc>
                        <a:spcAft>
                          <a:spcPts val="0"/>
                        </a:spcAft>
                      </a:pPr>
                      <a:r>
                        <a:rPr lang="en-US" sz="2000" b="1" i="0" baseline="0" dirty="0">
                          <a:effectLst/>
                        </a:rPr>
                        <a:t>4</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Secretory ducts of glands</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Glands are sponges removing excess </a:t>
                      </a:r>
                      <a:r>
                        <a:rPr lang="en-US" sz="2000" b="1" i="0" baseline="0" dirty="0" smtClean="0">
                          <a:effectLst/>
                        </a:rPr>
                        <a:t>surrounding liquid</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Saliva, tears and milk </a:t>
                      </a:r>
                      <a:r>
                        <a:rPr lang="en-US" sz="2000" b="1" i="0" baseline="0" dirty="0" smtClean="0">
                          <a:effectLst/>
                        </a:rPr>
                        <a:t>are filtered </a:t>
                      </a:r>
                      <a:r>
                        <a:rPr lang="en-US" sz="2000" b="1" i="0" baseline="0" dirty="0">
                          <a:effectLst/>
                        </a:rPr>
                        <a:t>from arterial blood in glands</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smtClean="0">
                          <a:effectLst/>
                        </a:rPr>
                        <a:t>372 </a:t>
                      </a:r>
                      <a:r>
                        <a:rPr lang="en-US" sz="2000" b="1" i="0" baseline="0" dirty="0">
                          <a:effectLst/>
                        </a:rPr>
                        <a:t>412</a:t>
                      </a:r>
                      <a:endParaRPr lang="da-DK" sz="2000" b="1" i="0" baseline="0" dirty="0">
                        <a:effectLst/>
                        <a:latin typeface="Calibri"/>
                        <a:ea typeface="Calibri"/>
                        <a:cs typeface="Times New Roman"/>
                      </a:endParaRPr>
                    </a:p>
                  </a:txBody>
                  <a:tcPr marL="88144" marR="88144" marT="0" marB="0"/>
                </a:tc>
              </a:tr>
              <a:tr h="541108">
                <a:tc>
                  <a:txBody>
                    <a:bodyPr/>
                    <a:lstStyle/>
                    <a:p>
                      <a:pPr>
                        <a:lnSpc>
                          <a:spcPct val="115000"/>
                        </a:lnSpc>
                        <a:spcAft>
                          <a:spcPts val="0"/>
                        </a:spcAft>
                      </a:pPr>
                      <a:r>
                        <a:rPr lang="en-US" sz="2000" b="1" i="0" baseline="0" dirty="0">
                          <a:effectLst/>
                        </a:rPr>
                        <a:t>5</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The heart dissected</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Passions of the soul </a:t>
                      </a:r>
                      <a:r>
                        <a:rPr lang="en-US" sz="2000" b="1" i="0" baseline="0" dirty="0" smtClean="0">
                          <a:effectLst/>
                        </a:rPr>
                        <a:t>that heat </a:t>
                      </a:r>
                      <a:r>
                        <a:rPr lang="en-US" sz="2000" b="1" i="0" baseline="0" dirty="0">
                          <a:effectLst/>
                        </a:rPr>
                        <a:t>the heart</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The heart is </a:t>
                      </a:r>
                      <a:r>
                        <a:rPr lang="en-US" sz="2000" b="1" i="0" baseline="0" dirty="0" smtClean="0">
                          <a:effectLst/>
                        </a:rPr>
                        <a:t>actually </a:t>
                      </a:r>
                      <a:r>
                        <a:rPr lang="en-US" sz="2000" b="1" i="0" baseline="0" dirty="0">
                          <a:effectLst/>
                        </a:rPr>
                        <a:t>a muscle</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464</a:t>
                      </a:r>
                      <a:endParaRPr lang="da-DK" sz="2000" b="1" i="0" baseline="0" dirty="0">
                        <a:effectLst/>
                        <a:latin typeface="Calibri"/>
                        <a:ea typeface="Calibri"/>
                        <a:cs typeface="Times New Roman"/>
                      </a:endParaRPr>
                    </a:p>
                  </a:txBody>
                  <a:tcPr marL="88144" marR="88144" marT="0" marB="0"/>
                </a:tc>
              </a:tr>
              <a:tr h="819854">
                <a:tc>
                  <a:txBody>
                    <a:bodyPr/>
                    <a:lstStyle/>
                    <a:p>
                      <a:pPr>
                        <a:lnSpc>
                          <a:spcPct val="115000"/>
                        </a:lnSpc>
                        <a:spcAft>
                          <a:spcPts val="0"/>
                        </a:spcAft>
                      </a:pPr>
                      <a:r>
                        <a:rPr lang="en-US" sz="2000" b="1" i="0" baseline="0" dirty="0">
                          <a:effectLst/>
                        </a:rPr>
                        <a:t>6</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Pennate muscle structure</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smtClean="0">
                          <a:effectLst/>
                        </a:rPr>
                        <a:t>Muscle expansion </a:t>
                      </a:r>
                      <a:r>
                        <a:rPr lang="en-US" sz="2000" b="1" i="0" baseline="0" dirty="0">
                          <a:effectLst/>
                        </a:rPr>
                        <a:t>by animal spirits causes </a:t>
                      </a:r>
                      <a:r>
                        <a:rPr lang="en-US" sz="2000" b="1" i="0" baseline="0" dirty="0" smtClean="0">
                          <a:effectLst/>
                        </a:rPr>
                        <a:t>contraction</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Fiber shortening and muscle structure enable contraction without change of volume </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553</a:t>
                      </a:r>
                      <a:endParaRPr lang="da-DK" sz="2000" b="1" i="0" baseline="0" dirty="0">
                        <a:effectLst/>
                        <a:latin typeface="Calibri"/>
                        <a:ea typeface="Calibri"/>
                        <a:cs typeface="Times New Roman"/>
                      </a:endParaRPr>
                    </a:p>
                  </a:txBody>
                  <a:tcPr marL="88144" marR="88144" marT="0" marB="0"/>
                </a:tc>
              </a:tr>
              <a:tr h="819854">
                <a:tc>
                  <a:txBody>
                    <a:bodyPr/>
                    <a:lstStyle/>
                    <a:p>
                      <a:pPr>
                        <a:lnSpc>
                          <a:spcPct val="115000"/>
                        </a:lnSpc>
                        <a:spcAft>
                          <a:spcPts val="0"/>
                        </a:spcAft>
                      </a:pPr>
                      <a:r>
                        <a:rPr lang="en-US" sz="2000" b="1" i="0" baseline="0" dirty="0">
                          <a:effectLst/>
                        </a:rPr>
                        <a:t>7</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Vessels conducting blood </a:t>
                      </a:r>
                      <a:endParaRPr lang="da-DK" sz="2000" b="1" i="0" baseline="0" dirty="0">
                        <a:effectLst/>
                      </a:endParaRPr>
                    </a:p>
                    <a:p>
                      <a:pPr>
                        <a:lnSpc>
                          <a:spcPct val="115000"/>
                        </a:lnSpc>
                        <a:spcAft>
                          <a:spcPts val="0"/>
                        </a:spcAft>
                      </a:pPr>
                      <a:r>
                        <a:rPr lang="en-US" sz="2000" b="1" i="0" baseline="0" dirty="0">
                          <a:effectLst/>
                        </a:rPr>
                        <a:t>in circulation</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No earlier concept</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Exchange of fluid between blood and tissue </a:t>
                      </a:r>
                      <a:r>
                        <a:rPr lang="en-US" sz="2000" b="1" i="0" baseline="0" dirty="0" smtClean="0">
                          <a:effectLst/>
                        </a:rPr>
                        <a:t>takes place in </a:t>
                      </a:r>
                      <a:r>
                        <a:rPr lang="en-US" sz="2000" b="1" i="0" baseline="0" dirty="0">
                          <a:effectLst/>
                        </a:rPr>
                        <a:t>the capillaries</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704</a:t>
                      </a:r>
                      <a:endParaRPr lang="da-DK" sz="2000" b="1" i="0" baseline="0" dirty="0">
                        <a:effectLst/>
                        <a:latin typeface="Calibri"/>
                        <a:ea typeface="Calibri"/>
                        <a:cs typeface="Times New Roman"/>
                      </a:endParaRPr>
                    </a:p>
                  </a:txBody>
                  <a:tcPr marL="88144" marR="88144" marT="0" marB="0"/>
                </a:tc>
              </a:tr>
              <a:tr h="541108">
                <a:tc>
                  <a:txBody>
                    <a:bodyPr/>
                    <a:lstStyle/>
                    <a:p>
                      <a:pPr>
                        <a:lnSpc>
                          <a:spcPct val="115000"/>
                        </a:lnSpc>
                        <a:spcAft>
                          <a:spcPts val="0"/>
                        </a:spcAft>
                      </a:pPr>
                      <a:r>
                        <a:rPr lang="en-US" sz="2000" b="1" i="0" baseline="0" dirty="0">
                          <a:effectLst/>
                        </a:rPr>
                        <a:t>8</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Reproductive organs</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Ovaries of viviparous are </a:t>
                      </a:r>
                      <a:r>
                        <a:rPr lang="en-US" sz="2000" b="1" i="0" baseline="0" dirty="0" smtClean="0">
                          <a:effectLst/>
                        </a:rPr>
                        <a:t>“female testicles”!</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Ovaries of viviparous </a:t>
                      </a:r>
                      <a:r>
                        <a:rPr lang="en-US" sz="2000" b="1" i="0" baseline="0" dirty="0" smtClean="0">
                          <a:effectLst/>
                        </a:rPr>
                        <a:t>are analogous </a:t>
                      </a:r>
                      <a:r>
                        <a:rPr lang="en-US" sz="2000" b="1" i="0" baseline="0" dirty="0">
                          <a:effectLst/>
                        </a:rPr>
                        <a:t>to ovaries of </a:t>
                      </a:r>
                      <a:r>
                        <a:rPr lang="en-US" sz="2000" b="1" i="0" baseline="0" dirty="0" smtClean="0">
                          <a:effectLst/>
                        </a:rPr>
                        <a:t>oviparous.</a:t>
                      </a:r>
                    </a:p>
                    <a:p>
                      <a:pPr>
                        <a:lnSpc>
                          <a:spcPct val="115000"/>
                        </a:lnSpc>
                        <a:spcAft>
                          <a:spcPts val="0"/>
                        </a:spcAft>
                      </a:pPr>
                      <a:r>
                        <a:rPr lang="en-US" sz="2000" b="1" i="0" baseline="0" dirty="0" smtClean="0">
                          <a:effectLst/>
                          <a:latin typeface="Calibri"/>
                          <a:ea typeface="Calibri"/>
                          <a:cs typeface="Times New Roman"/>
                        </a:rPr>
                        <a:t>Mammal ovum discovered 1827</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620</a:t>
                      </a:r>
                      <a:endParaRPr lang="da-DK" sz="2000" b="1" i="0" baseline="0" dirty="0">
                        <a:effectLst/>
                        <a:latin typeface="Calibri"/>
                        <a:ea typeface="Calibri"/>
                        <a:cs typeface="Times New Roman"/>
                      </a:endParaRPr>
                    </a:p>
                  </a:txBody>
                  <a:tcPr marL="88144" marR="88144" marT="0" marB="0"/>
                </a:tc>
              </a:tr>
              <a:tr h="1328496">
                <a:tc>
                  <a:txBody>
                    <a:bodyPr/>
                    <a:lstStyle/>
                    <a:p>
                      <a:pPr>
                        <a:lnSpc>
                          <a:spcPct val="115000"/>
                        </a:lnSpc>
                        <a:spcAft>
                          <a:spcPts val="0"/>
                        </a:spcAft>
                      </a:pPr>
                      <a:r>
                        <a:rPr lang="en-US" sz="2000" b="1" i="0" baseline="0" dirty="0">
                          <a:effectLst/>
                        </a:rPr>
                        <a:t>9</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A calf with </a:t>
                      </a:r>
                      <a:r>
                        <a:rPr lang="en-US" sz="2000" b="1" i="0" baseline="0" dirty="0" smtClean="0">
                          <a:effectLst/>
                        </a:rPr>
                        <a:t>hydrocephalus </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smtClean="0">
                          <a:effectLst/>
                        </a:rPr>
                        <a:t>Fetal malformations caused by maternal imaginations!</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smtClean="0">
                          <a:effectLst/>
                        </a:rPr>
                        <a:t>Block of flow of CSF from the inner cavities to the surface of the brain. </a:t>
                      </a:r>
                      <a:r>
                        <a:rPr lang="en-US" sz="2000" b="1" i="0" baseline="0" dirty="0" err="1" smtClean="0">
                          <a:effectLst/>
                          <a:latin typeface="Calibri"/>
                          <a:ea typeface="Calibri"/>
                          <a:cs typeface="Times New Roman"/>
                        </a:rPr>
                        <a:t>Monro’s</a:t>
                      </a:r>
                      <a:r>
                        <a:rPr lang="en-US" sz="2000" b="1" i="0" baseline="0" dirty="0" smtClean="0">
                          <a:effectLst/>
                          <a:latin typeface="Calibri"/>
                          <a:ea typeface="Calibri"/>
                          <a:cs typeface="Times New Roman"/>
                        </a:rPr>
                        <a:t> foraminae described 1783</a:t>
                      </a:r>
                      <a:endParaRPr lang="da-DK" sz="2000" b="1" i="0" baseline="0" dirty="0">
                        <a:effectLst/>
                        <a:latin typeface="Calibri"/>
                        <a:ea typeface="Calibri"/>
                        <a:cs typeface="Times New Roman"/>
                      </a:endParaRPr>
                    </a:p>
                  </a:txBody>
                  <a:tcPr marL="88144" marR="88144" marT="0" marB="0"/>
                </a:tc>
                <a:tc>
                  <a:txBody>
                    <a:bodyPr/>
                    <a:lstStyle/>
                    <a:p>
                      <a:pPr>
                        <a:lnSpc>
                          <a:spcPct val="115000"/>
                        </a:lnSpc>
                        <a:spcAft>
                          <a:spcPts val="0"/>
                        </a:spcAft>
                      </a:pPr>
                      <a:r>
                        <a:rPr lang="en-US" sz="2000" b="1" i="0" baseline="0" dirty="0">
                          <a:effectLst/>
                        </a:rPr>
                        <a:t>664</a:t>
                      </a:r>
                      <a:endParaRPr lang="da-DK" sz="2000" b="1" i="0" baseline="0" dirty="0">
                        <a:effectLst/>
                        <a:latin typeface="Calibri"/>
                        <a:ea typeface="Calibri"/>
                        <a:cs typeface="Times New Roman"/>
                      </a:endParaRPr>
                    </a:p>
                  </a:txBody>
                  <a:tcPr marL="88144" marR="88144" marT="0" marB="0"/>
                </a:tc>
              </a:tr>
            </a:tbl>
          </a:graphicData>
        </a:graphic>
      </p:graphicFrame>
      <p:sp>
        <p:nvSpPr>
          <p:cNvPr id="2" name="Højrepil 1"/>
          <p:cNvSpPr/>
          <p:nvPr/>
        </p:nvSpPr>
        <p:spPr>
          <a:xfrm>
            <a:off x="1259632" y="48691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39058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12683</TotalTime>
  <Words>750</Words>
  <Application>Microsoft Office PowerPoint</Application>
  <PresentationFormat>Skærmshow (4:3)</PresentationFormat>
  <Paragraphs>88</Paragraphs>
  <Slides>11</Slides>
  <Notes>3</Notes>
  <HiddenSlides>0</HiddenSlides>
  <MMClips>0</MMClips>
  <ScaleCrop>false</ScaleCrop>
  <HeadingPairs>
    <vt:vector size="4" baseType="variant">
      <vt:variant>
        <vt:lpstr>Tema</vt:lpstr>
      </vt:variant>
      <vt:variant>
        <vt:i4>1</vt:i4>
      </vt:variant>
      <vt:variant>
        <vt:lpstr>Diastitler</vt:lpstr>
      </vt:variant>
      <vt:variant>
        <vt:i4>11</vt:i4>
      </vt:variant>
    </vt:vector>
  </HeadingPairs>
  <TitlesOfParts>
    <vt:vector size="12" baseType="lpstr">
      <vt:lpstr>Kontortema</vt:lpstr>
      <vt:lpstr>  ON DEDUCING THE UNOBSERVABLE:  NICOLAUS STENO'S  SEMINAL ILLUSTRATIONS                             IN EARTH SCIENCE AND BIOLOGY      TELL ABOUT A METHOD                         TO DESCRIBE CONCEALED MECHANISMS AND SOLID TRANSFORMATIONS  KARDEL, Troels, retired physician        Holte, 2840 Denmark, kardel@dadlnet.dk </vt:lpstr>
      <vt:lpstr>PowerPoint-præsentation</vt:lpstr>
      <vt:lpstr>PowerPoint-præsentation</vt:lpstr>
      <vt:lpstr>PowerPoint-præsentation</vt:lpstr>
      <vt:lpstr>PowerPoint-præsentation</vt:lpstr>
      <vt:lpstr>PowerPoint-præsentation</vt:lpstr>
      <vt:lpstr>“A crystal grows while new crystalline material is added to the exterior planes of the already formed crystal. There is no room for the opinion that crystals grow vegetatively, and that they draw nourishment from the side on which they are attached when particles are added internally to the crystal”N.S., Biogr.Sci.Papers, 640 </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Troels</dc:creator>
  <cp:lastModifiedBy>Troels</cp:lastModifiedBy>
  <cp:revision>178</cp:revision>
  <dcterms:created xsi:type="dcterms:W3CDTF">2015-09-23T21:30:44Z</dcterms:created>
  <dcterms:modified xsi:type="dcterms:W3CDTF">2015-11-23T02:28:42Z</dcterms:modified>
</cp:coreProperties>
</file>