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</p:sldMasterIdLst>
  <p:notesMasterIdLst>
    <p:notesMasterId r:id="rId14"/>
  </p:notesMasterIdLst>
  <p:sldIdLst>
    <p:sldId id="257" r:id="rId2"/>
    <p:sldId id="268" r:id="rId3"/>
    <p:sldId id="277" r:id="rId4"/>
    <p:sldId id="265" r:id="rId5"/>
    <p:sldId id="275" r:id="rId6"/>
    <p:sldId id="270" r:id="rId7"/>
    <p:sldId id="273" r:id="rId8"/>
    <p:sldId id="269" r:id="rId9"/>
    <p:sldId id="271" r:id="rId10"/>
    <p:sldId id="274" r:id="rId11"/>
    <p:sldId id="263" r:id="rId12"/>
    <p:sldId id="276" r:id="rId13"/>
  </p:sldIdLst>
  <p:sldSz cx="10058400" cy="7772400"/>
  <p:notesSz cx="10058400" cy="7772400"/>
  <p:defaultTextStyle>
    <a:defPPr>
      <a:defRPr lang="en-US"/>
    </a:defPPr>
    <a:lvl1pPr marL="0" algn="l" defTabSz="9142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6" algn="l" defTabSz="9142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94" algn="l" defTabSz="9142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40" algn="l" defTabSz="9142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86" algn="l" defTabSz="9142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32" algn="l" defTabSz="9142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80" algn="l" defTabSz="9142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26" algn="l" defTabSz="9142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72" algn="l" defTabSz="9142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CCCCFF"/>
    <a:srgbClr val="DDD9C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9" autoAdjust="0"/>
    <p:restoredTop sz="94721" autoAdjust="0"/>
  </p:normalViewPr>
  <p:slideViewPr>
    <p:cSldViewPr>
      <p:cViewPr>
        <p:scale>
          <a:sx n="75" d="100"/>
          <a:sy n="75" d="100"/>
        </p:scale>
        <p:origin x="-432" y="48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100" d="100"/>
          <a:sy n="100" d="100"/>
        </p:scale>
        <p:origin x="-186" y="18"/>
      </p:cViewPr>
      <p:guideLst>
        <p:guide orient="horz" pos="2448"/>
        <p:guide pos="316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97538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1C0D60-0632-417E-8BDB-E5AD0C475586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143250" y="582613"/>
            <a:ext cx="3771900" cy="2914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06475" y="3692525"/>
            <a:ext cx="8045450" cy="34972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381875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97538" y="7381875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C55FCB-F63E-475F-9427-BE7EFFB73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727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6" algn="l" defTabSz="9142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94" algn="l" defTabSz="9142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40" algn="l" defTabSz="9142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86" algn="l" defTabSz="9142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32" algn="l" defTabSz="9142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80" algn="l" defTabSz="9142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26" algn="l" defTabSz="9142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72" algn="l" defTabSz="9142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C55FCB-F63E-475F-9427-BE7EFFB7345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4986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C55FCB-F63E-475F-9427-BE7EFFB7345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5515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C55FCB-F63E-475F-9427-BE7EFFB7345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0638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C55FCB-F63E-475F-9427-BE7EFFB7345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464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C55FCB-F63E-475F-9427-BE7EFFB7345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587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C55FCB-F63E-475F-9427-BE7EFFB7345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2487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43250" y="582613"/>
            <a:ext cx="3771900" cy="2914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Before the mine proponents submitted permits</a:t>
            </a:r>
          </a:p>
          <a:p>
            <a:endParaRPr lang="en-US" dirty="0"/>
          </a:p>
          <a:p>
            <a:r>
              <a:rPr lang="en-US" dirty="0" smtClean="0"/>
              <a:t>Tribes at Pebble</a:t>
            </a:r>
          </a:p>
          <a:p>
            <a:r>
              <a:rPr lang="en-US" dirty="0"/>
              <a:t> </a:t>
            </a:r>
            <a:r>
              <a:rPr lang="en-US" dirty="0" smtClean="0"/>
              <a:t>     Requested educational presentations from independent consultants, mining company, state of Alaska</a:t>
            </a:r>
          </a:p>
          <a:p>
            <a:r>
              <a:rPr lang="en-US" dirty="0"/>
              <a:t> </a:t>
            </a:r>
            <a:r>
              <a:rPr lang="en-US" dirty="0" smtClean="0"/>
              <a:t>     Individuals and villages made decisions on whether to oppose the project</a:t>
            </a:r>
          </a:p>
          <a:p>
            <a:r>
              <a:rPr lang="en-US" dirty="0"/>
              <a:t> </a:t>
            </a:r>
            <a:r>
              <a:rPr lang="en-US" dirty="0" smtClean="0"/>
              <a:t>     Strategic alliances – most joined an anti mine coalition</a:t>
            </a:r>
          </a:p>
          <a:p>
            <a:endParaRPr lang="en-US" dirty="0"/>
          </a:p>
          <a:p>
            <a:r>
              <a:rPr lang="en-US" dirty="0" smtClean="0"/>
              <a:t>Unique to tribes:  used EPAs </a:t>
            </a:r>
            <a:r>
              <a:rPr lang="en-US" b="1" dirty="0" smtClean="0"/>
              <a:t>trust responsibility </a:t>
            </a:r>
            <a:r>
              <a:rPr lang="en-US" dirty="0" smtClean="0"/>
              <a:t>to engage EPA before the EIS process</a:t>
            </a:r>
          </a:p>
          <a:p>
            <a:r>
              <a:rPr lang="en-US" dirty="0" smtClean="0"/>
              <a:t>Requested EPA to deny wetland dredge and fill permits, therefore preventing the mine</a:t>
            </a:r>
          </a:p>
          <a:p>
            <a:r>
              <a:rPr lang="en-US" dirty="0" smtClean="0"/>
              <a:t>EPA assessed risks to the watershed and stated they would limit – but not block – dredge and fill permits</a:t>
            </a:r>
          </a:p>
          <a:p>
            <a:endParaRPr lang="en-US" dirty="0"/>
          </a:p>
          <a:p>
            <a:r>
              <a:rPr lang="en-US" dirty="0" smtClean="0"/>
              <a:t>Extremely unusual for a high profile project</a:t>
            </a:r>
          </a:p>
          <a:p>
            <a:endParaRPr lang="en-US" dirty="0"/>
          </a:p>
          <a:p>
            <a:r>
              <a:rPr lang="en-US" dirty="0" smtClean="0"/>
              <a:t>Tribal members also sued the State of Alaska for not providing public notice for exploration and water permits (and won)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C55FCB-F63E-475F-9427-BE7EFFB7345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092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Examples of educational meeting flyer</a:t>
            </a:r>
          </a:p>
          <a:p>
            <a:r>
              <a:rPr lang="en-US" dirty="0" smtClean="0"/>
              <a:t>Example of lawsuit against state of Alaska</a:t>
            </a:r>
          </a:p>
          <a:p>
            <a:endParaRPr lang="en-US" dirty="0"/>
          </a:p>
          <a:p>
            <a:r>
              <a:rPr lang="en-US" dirty="0" smtClean="0"/>
              <a:t>Current status – mine project has no financial backers, mining company is suing EPA, project is on hold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C55FCB-F63E-475F-9427-BE7EFFB7345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803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43250" y="582613"/>
            <a:ext cx="3771900" cy="2914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819399" y="4038600"/>
            <a:ext cx="4343401" cy="3151188"/>
          </a:xfrm>
        </p:spPr>
        <p:txBody>
          <a:bodyPr/>
          <a:lstStyle/>
          <a:p>
            <a:r>
              <a:rPr lang="en-US" dirty="0" smtClean="0"/>
              <a:t>Mine plan submitted</a:t>
            </a:r>
          </a:p>
          <a:p>
            <a:r>
              <a:rPr lang="en-US" dirty="0" smtClean="0"/>
              <a:t>Kicked off NEPA/EIS</a:t>
            </a:r>
          </a:p>
          <a:p>
            <a:r>
              <a:rPr lang="en-US" dirty="0" smtClean="0"/>
              <a:t>ACOE as lead agency, sent a letter to 66 tribes</a:t>
            </a:r>
          </a:p>
          <a:p>
            <a:r>
              <a:rPr lang="en-US" dirty="0" smtClean="0"/>
              <a:t>6 engaged</a:t>
            </a:r>
          </a:p>
          <a:p>
            <a:r>
              <a:rPr lang="en-US" dirty="0" smtClean="0"/>
              <a:t>Chuathbaluk engaged CSP2</a:t>
            </a:r>
          </a:p>
          <a:p>
            <a:endParaRPr lang="en-US" dirty="0"/>
          </a:p>
          <a:p>
            <a:r>
              <a:rPr lang="en-US" dirty="0" smtClean="0"/>
              <a:t>Tribes have a unique understanding of the environment in an area where few people have been.</a:t>
            </a:r>
          </a:p>
          <a:p>
            <a:endParaRPr lang="en-US" dirty="0"/>
          </a:p>
          <a:p>
            <a:r>
              <a:rPr lang="en-US" dirty="0"/>
              <a:t>S</a:t>
            </a:r>
            <a:r>
              <a:rPr lang="en-US" dirty="0" smtClean="0"/>
              <a:t>uggest studies that need to be done to fill data gaps (for example, how barging could affect juvenile salmon)</a:t>
            </a:r>
          </a:p>
          <a:p>
            <a:endParaRPr lang="en-US" dirty="0"/>
          </a:p>
          <a:p>
            <a:r>
              <a:rPr lang="en-US" dirty="0" smtClean="0"/>
              <a:t>Highlight areas of concern or interest for consultants to focus on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C55FCB-F63E-475F-9427-BE7EFFB7345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82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Unique to tribes, they can request government to government consultation with federal agencies</a:t>
            </a:r>
          </a:p>
          <a:p>
            <a:r>
              <a:rPr lang="en-US" dirty="0" smtClean="0"/>
              <a:t>They can also engage the UN</a:t>
            </a:r>
          </a:p>
          <a:p>
            <a:endParaRPr lang="en-US" dirty="0"/>
          </a:p>
          <a:p>
            <a:r>
              <a:rPr lang="en-US" dirty="0" smtClean="0"/>
              <a:t>They cannot engage with the State of Alaska in a unique position; </a:t>
            </a:r>
            <a:r>
              <a:rPr lang="en-US" dirty="0" smtClean="0"/>
              <a:t>the state does not recognize tribes as nations, the state considers them to </a:t>
            </a:r>
            <a:r>
              <a:rPr lang="en-US" dirty="0" smtClean="0"/>
              <a:t>have the same status as general public or land owners</a:t>
            </a:r>
          </a:p>
          <a:p>
            <a:endParaRPr lang="en-US" dirty="0" smtClean="0"/>
          </a:p>
          <a:p>
            <a:r>
              <a:rPr lang="en-US" dirty="0"/>
              <a:t>In the letter shown, they requested the federal Office of Surface Mining to deny a mining permit because state requirements for permit renewals had not been fulfilled</a:t>
            </a:r>
            <a:r>
              <a:rPr lang="en-US" dirty="0" smtClean="0"/>
              <a:t>.  Here, they acted as any member of the public.  </a:t>
            </a:r>
          </a:p>
          <a:p>
            <a:endParaRPr lang="en-US" dirty="0"/>
          </a:p>
          <a:p>
            <a:r>
              <a:rPr lang="en-US" dirty="0" smtClean="0"/>
              <a:t>The request was denied.  However, coal prices have dropped so the mine was not put in.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C55FCB-F63E-475F-9427-BE7EFFB7345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067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C55FCB-F63E-475F-9427-BE7EFFB7345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8262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C55FCB-F63E-475F-9427-BE7EFFB7345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385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414482"/>
            <a:ext cx="8549640" cy="166602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4404360"/>
            <a:ext cx="7040880" cy="19862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93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8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8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7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67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6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54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4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821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014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022272" y="352637"/>
            <a:ext cx="2488407" cy="751691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3563" y="352637"/>
            <a:ext cx="7301071" cy="751691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213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062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4" y="4994488"/>
            <a:ext cx="8549640" cy="1543685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4" y="3294275"/>
            <a:ext cx="8549640" cy="1700212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935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870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280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374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467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561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654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748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495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3562" y="2054648"/>
            <a:ext cx="4894738" cy="5814907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15942" y="2054648"/>
            <a:ext cx="4894739" cy="5814907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669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1295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1" y="1739795"/>
            <a:ext cx="4444207" cy="72506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352" indent="0">
              <a:buNone/>
              <a:defRPr sz="2200" b="1"/>
            </a:lvl2pPr>
            <a:lvl3pPr marL="1018705" indent="0">
              <a:buNone/>
              <a:defRPr sz="2000" b="1"/>
            </a:lvl3pPr>
            <a:lvl4pPr marL="1528058" indent="0">
              <a:buNone/>
              <a:defRPr sz="1800" b="1"/>
            </a:lvl4pPr>
            <a:lvl5pPr marL="2037411" indent="0">
              <a:buNone/>
              <a:defRPr sz="1800" b="1"/>
            </a:lvl5pPr>
            <a:lvl6pPr marL="2546764" indent="0">
              <a:buNone/>
              <a:defRPr sz="1800" b="1"/>
            </a:lvl6pPr>
            <a:lvl7pPr marL="3056116" indent="0">
              <a:buNone/>
              <a:defRPr sz="1800" b="1"/>
            </a:lvl7pPr>
            <a:lvl8pPr marL="3565469" indent="0">
              <a:buNone/>
              <a:defRPr sz="1800" b="1"/>
            </a:lvl8pPr>
            <a:lvl9pPr marL="4074821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1" y="2464859"/>
            <a:ext cx="4444207" cy="447812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529" y="1739795"/>
            <a:ext cx="4445953" cy="72506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352" indent="0">
              <a:buNone/>
              <a:defRPr sz="2200" b="1"/>
            </a:lvl2pPr>
            <a:lvl3pPr marL="1018705" indent="0">
              <a:buNone/>
              <a:defRPr sz="2000" b="1"/>
            </a:lvl3pPr>
            <a:lvl4pPr marL="1528058" indent="0">
              <a:buNone/>
              <a:defRPr sz="1800" b="1"/>
            </a:lvl4pPr>
            <a:lvl5pPr marL="2037411" indent="0">
              <a:buNone/>
              <a:defRPr sz="1800" b="1"/>
            </a:lvl5pPr>
            <a:lvl6pPr marL="2546764" indent="0">
              <a:buNone/>
              <a:defRPr sz="1800" b="1"/>
            </a:lvl6pPr>
            <a:lvl7pPr marL="3056116" indent="0">
              <a:buNone/>
              <a:defRPr sz="1800" b="1"/>
            </a:lvl7pPr>
            <a:lvl8pPr marL="3565469" indent="0">
              <a:buNone/>
              <a:defRPr sz="1800" b="1"/>
            </a:lvl8pPr>
            <a:lvl9pPr marL="4074821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29" y="2464859"/>
            <a:ext cx="4445953" cy="447812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595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855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20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2" y="309457"/>
            <a:ext cx="3309144" cy="131699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555" y="309457"/>
            <a:ext cx="5622925" cy="6633528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2" y="1626447"/>
            <a:ext cx="3309144" cy="5316538"/>
          </a:xfrm>
        </p:spPr>
        <p:txBody>
          <a:bodyPr/>
          <a:lstStyle>
            <a:lvl1pPr marL="0" indent="0">
              <a:buNone/>
              <a:defRPr sz="1600"/>
            </a:lvl1pPr>
            <a:lvl2pPr marL="509352" indent="0">
              <a:buNone/>
              <a:defRPr sz="1300"/>
            </a:lvl2pPr>
            <a:lvl3pPr marL="1018705" indent="0">
              <a:buNone/>
              <a:defRPr sz="1100"/>
            </a:lvl3pPr>
            <a:lvl4pPr marL="1528058" indent="0">
              <a:buNone/>
              <a:defRPr sz="1000"/>
            </a:lvl4pPr>
            <a:lvl5pPr marL="2037411" indent="0">
              <a:buNone/>
              <a:defRPr sz="1000"/>
            </a:lvl5pPr>
            <a:lvl6pPr marL="2546764" indent="0">
              <a:buNone/>
              <a:defRPr sz="1000"/>
            </a:lvl6pPr>
            <a:lvl7pPr marL="3056116" indent="0">
              <a:buNone/>
              <a:defRPr sz="1000"/>
            </a:lvl7pPr>
            <a:lvl8pPr marL="3565469" indent="0">
              <a:buNone/>
              <a:defRPr sz="1000"/>
            </a:lvl8pPr>
            <a:lvl9pPr marL="407482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274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517" y="5440680"/>
            <a:ext cx="6035040" cy="642303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517" y="694478"/>
            <a:ext cx="6035040" cy="4663440"/>
          </a:xfrm>
        </p:spPr>
        <p:txBody>
          <a:bodyPr/>
          <a:lstStyle>
            <a:lvl1pPr marL="0" indent="0">
              <a:buNone/>
              <a:defRPr sz="3600"/>
            </a:lvl1pPr>
            <a:lvl2pPr marL="509352" indent="0">
              <a:buNone/>
              <a:defRPr sz="3100"/>
            </a:lvl2pPr>
            <a:lvl3pPr marL="1018705" indent="0">
              <a:buNone/>
              <a:defRPr sz="2700"/>
            </a:lvl3pPr>
            <a:lvl4pPr marL="1528058" indent="0">
              <a:buNone/>
              <a:defRPr sz="2200"/>
            </a:lvl4pPr>
            <a:lvl5pPr marL="2037411" indent="0">
              <a:buNone/>
              <a:defRPr sz="2200"/>
            </a:lvl5pPr>
            <a:lvl6pPr marL="2546764" indent="0">
              <a:buNone/>
              <a:defRPr sz="2200"/>
            </a:lvl6pPr>
            <a:lvl7pPr marL="3056116" indent="0">
              <a:buNone/>
              <a:defRPr sz="2200"/>
            </a:lvl7pPr>
            <a:lvl8pPr marL="3565469" indent="0">
              <a:buNone/>
              <a:defRPr sz="2200"/>
            </a:lvl8pPr>
            <a:lvl9pPr marL="4074821" indent="0">
              <a:buNone/>
              <a:defRPr sz="2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517" y="6082983"/>
            <a:ext cx="6035040" cy="912177"/>
          </a:xfrm>
        </p:spPr>
        <p:txBody>
          <a:bodyPr/>
          <a:lstStyle>
            <a:lvl1pPr marL="0" indent="0">
              <a:buNone/>
              <a:defRPr sz="1600"/>
            </a:lvl1pPr>
            <a:lvl2pPr marL="509352" indent="0">
              <a:buNone/>
              <a:defRPr sz="1300"/>
            </a:lvl2pPr>
            <a:lvl3pPr marL="1018705" indent="0">
              <a:buNone/>
              <a:defRPr sz="1100"/>
            </a:lvl3pPr>
            <a:lvl4pPr marL="1528058" indent="0">
              <a:buNone/>
              <a:defRPr sz="1000"/>
            </a:lvl4pPr>
            <a:lvl5pPr marL="2037411" indent="0">
              <a:buNone/>
              <a:defRPr sz="1000"/>
            </a:lvl5pPr>
            <a:lvl6pPr marL="2546764" indent="0">
              <a:buNone/>
              <a:defRPr sz="1000"/>
            </a:lvl6pPr>
            <a:lvl7pPr marL="3056116" indent="0">
              <a:buNone/>
              <a:defRPr sz="1000"/>
            </a:lvl7pPr>
            <a:lvl8pPr marL="3565469" indent="0">
              <a:buNone/>
              <a:defRPr sz="1000"/>
            </a:lvl8pPr>
            <a:lvl9pPr marL="407482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49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1295400"/>
          </a:xfrm>
          <a:prstGeom prst="rect">
            <a:avLst/>
          </a:prstGeom>
        </p:spPr>
        <p:txBody>
          <a:bodyPr vert="horz" lIns="101870" tIns="50935" rIns="101870" bIns="5093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813562"/>
            <a:ext cx="9052560" cy="5129425"/>
          </a:xfrm>
          <a:prstGeom prst="rect">
            <a:avLst/>
          </a:prstGeom>
        </p:spPr>
        <p:txBody>
          <a:bodyPr vert="horz" lIns="101870" tIns="50935" rIns="101870" bIns="5093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7203864"/>
            <a:ext cx="2346960" cy="413808"/>
          </a:xfrm>
          <a:prstGeom prst="rect">
            <a:avLst/>
          </a:prstGeom>
        </p:spPr>
        <p:txBody>
          <a:bodyPr vert="horz" lIns="101870" tIns="50935" rIns="101870" bIns="50935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6620" y="7203864"/>
            <a:ext cx="3185160" cy="413808"/>
          </a:xfrm>
          <a:prstGeom prst="rect">
            <a:avLst/>
          </a:prstGeom>
        </p:spPr>
        <p:txBody>
          <a:bodyPr vert="horz" lIns="101870" tIns="50935" rIns="101870" bIns="50935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 vert="horz" lIns="101870" tIns="50935" rIns="101870" bIns="50935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905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ctr" defTabSz="1018705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2015" indent="-382015" algn="l" defTabSz="1018705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698" indent="-318346" algn="l" defTabSz="1018705" rtl="0" eaLnBrk="1" latinLnBrk="0" hangingPunct="1">
        <a:spcBef>
          <a:spcPct val="20000"/>
        </a:spcBef>
        <a:buFont typeface="Arial" panose="020B0604020202020204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382" indent="-254676" algn="l" defTabSz="10187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734" indent="-254676" algn="l" defTabSz="1018705" rtl="0" eaLnBrk="1" latinLnBrk="0" hangingPunct="1">
        <a:spcBef>
          <a:spcPct val="20000"/>
        </a:spcBef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2087" indent="-254676" algn="l" defTabSz="1018705" rtl="0" eaLnBrk="1" latinLnBrk="0" hangingPunct="1">
        <a:spcBef>
          <a:spcPct val="20000"/>
        </a:spcBef>
        <a:buFont typeface="Arial" panose="020B0604020202020204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440" indent="-254676" algn="l" defTabSz="10187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0793" indent="-254676" algn="l" defTabSz="10187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145" indent="-254676" algn="l" defTabSz="10187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29498" indent="-254676" algn="l" defTabSz="10187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870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352" algn="l" defTabSz="101870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705" algn="l" defTabSz="101870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058" algn="l" defTabSz="101870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411" algn="l" defTabSz="101870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6764" algn="l" defTabSz="101870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116" algn="l" defTabSz="101870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469" algn="l" defTabSz="101870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4821" algn="l" defTabSz="101870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kzamzow@csp2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457200"/>
            <a:ext cx="5181600" cy="1133644"/>
          </a:xfrm>
          <a:solidFill>
            <a:srgbClr val="FFFFFF">
              <a:alpha val="29804"/>
            </a:srgb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7200" dirty="0" smtClean="0">
                <a:latin typeface="Bernard MT Condensed" panose="02050806060905020404" pitchFamily="18" charset="0"/>
              </a:rPr>
              <a:t>Tribal Voices</a:t>
            </a:r>
            <a:endParaRPr lang="en-US" sz="7200" dirty="0">
              <a:latin typeface="Bernard MT Condensed" panose="020508060609050204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91000" y="1676400"/>
            <a:ext cx="2643330" cy="523210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US" sz="2800" b="1" dirty="0"/>
              <a:t>a</a:t>
            </a:r>
            <a:r>
              <a:rPr lang="en-US" sz="2800" b="1" dirty="0" smtClean="0"/>
              <a:t> tale of 3 mines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308032" y="6559383"/>
            <a:ext cx="3674766" cy="1200318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 algn="r"/>
            <a:r>
              <a:rPr lang="en-US" dirty="0" smtClean="0"/>
              <a:t>GSA National Conference</a:t>
            </a:r>
          </a:p>
          <a:p>
            <a:pPr algn="r"/>
            <a:r>
              <a:rPr lang="en-US" dirty="0" smtClean="0"/>
              <a:t>November 2015</a:t>
            </a:r>
          </a:p>
          <a:p>
            <a:pPr algn="r"/>
            <a:r>
              <a:rPr lang="en-US" dirty="0" smtClean="0"/>
              <a:t>Kendra Zamzow, PhD, CSP2</a:t>
            </a:r>
          </a:p>
          <a:p>
            <a:pPr algn="r"/>
            <a:r>
              <a:rPr lang="en-US" dirty="0" smtClean="0"/>
              <a:t>Ann </a:t>
            </a:r>
            <a:r>
              <a:rPr lang="en-US" dirty="0" err="1" smtClean="0"/>
              <a:t>Maest</a:t>
            </a:r>
            <a:r>
              <a:rPr lang="en-US" dirty="0" smtClean="0"/>
              <a:t>, PhD, </a:t>
            </a:r>
            <a:r>
              <a:rPr lang="en-US" dirty="0" err="1" smtClean="0"/>
              <a:t>Buka</a:t>
            </a:r>
            <a:r>
              <a:rPr lang="en-US" dirty="0" smtClean="0"/>
              <a:t> Environmental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51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.Zamzow\Desktop\working folder 2014 10 06\AK - MatSu Coal\Permitting - Wishbone Hill\photos\from Tim\Buff-Soapstone-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"/>
            <a:ext cx="10058400" cy="754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1" y="1600199"/>
            <a:ext cx="9296400" cy="965941"/>
          </a:xfrm>
          <a:prstGeom prst="rect">
            <a:avLst/>
          </a:prstGeom>
          <a:solidFill>
            <a:srgbClr val="DDD9C3"/>
          </a:solidFill>
        </p:spPr>
        <p:txBody>
          <a:bodyPr wrap="square" lIns="91429" tIns="45715" rIns="91429" bIns="45715" rtlCol="0">
            <a:spAutoFit/>
          </a:bodyPr>
          <a:lstStyle/>
          <a:p>
            <a:r>
              <a:rPr lang="en-US" sz="2800" b="1" cap="all" dirty="0"/>
              <a:t>Wishbone hill coal mine, </a:t>
            </a:r>
            <a:r>
              <a:rPr lang="en-US" sz="2800" b="1" dirty="0"/>
              <a:t>and commonly</a:t>
            </a:r>
          </a:p>
          <a:p>
            <a:r>
              <a:rPr lang="en-US" sz="2800" b="1" dirty="0"/>
              <a:t>	Tribe is outside the EIS process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6900" y="2881985"/>
            <a:ext cx="9296400" cy="529924"/>
          </a:xfrm>
          <a:prstGeom prst="rect">
            <a:avLst/>
          </a:prstGeom>
          <a:solidFill>
            <a:srgbClr val="DDD9C3"/>
          </a:solidFill>
        </p:spPr>
        <p:txBody>
          <a:bodyPr wrap="square" lIns="91429" tIns="45715" rIns="91429" bIns="45715" rtlCol="0">
            <a:spAutoFit/>
          </a:bodyPr>
          <a:lstStyle/>
          <a:p>
            <a:pPr marL="457146" indent="-457146">
              <a:buFont typeface="Arial" panose="020B0604020202020204" pitchFamily="34" charset="0"/>
              <a:buChar char="•"/>
            </a:pPr>
            <a:r>
              <a:rPr lang="en-US" sz="2800" b="1" dirty="0"/>
              <a:t>Legal challenges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1500" y="3429000"/>
            <a:ext cx="9296400" cy="529924"/>
          </a:xfrm>
          <a:prstGeom prst="rect">
            <a:avLst/>
          </a:prstGeom>
          <a:solidFill>
            <a:srgbClr val="DDD9C3"/>
          </a:solidFill>
        </p:spPr>
        <p:txBody>
          <a:bodyPr wrap="square" lIns="91429" tIns="45715" rIns="91429" bIns="45715" rtlCol="0">
            <a:spAutoFit/>
          </a:bodyPr>
          <a:lstStyle/>
          <a:p>
            <a:pPr marL="457146" indent="-457146">
              <a:buFont typeface="Arial" panose="020B0604020202020204" pitchFamily="34" charset="0"/>
              <a:buChar char="•"/>
            </a:pPr>
            <a:r>
              <a:rPr lang="en-US" sz="2800" b="1" dirty="0"/>
              <a:t>Time, money, and alliances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1" y="6172201"/>
            <a:ext cx="9296400" cy="965941"/>
          </a:xfrm>
          <a:prstGeom prst="rect">
            <a:avLst/>
          </a:prstGeom>
          <a:solidFill>
            <a:srgbClr val="DDD9C3"/>
          </a:solidFill>
        </p:spPr>
        <p:txBody>
          <a:bodyPr wrap="square" lIns="91429" tIns="45715" rIns="91429" bIns="45715" rtlCol="0">
            <a:spAutoFit/>
          </a:bodyPr>
          <a:lstStyle/>
          <a:p>
            <a:pPr marL="457146" indent="-457146">
              <a:buFont typeface="Arial" panose="020B0604020202020204" pitchFamily="34" charset="0"/>
              <a:buChar char="•"/>
            </a:pPr>
            <a:r>
              <a:rPr lang="en-US" sz="2800" b="1" dirty="0"/>
              <a:t>The most likely outcome is the mine project is approved, or it is delayed until the company walks away</a:t>
            </a:r>
          </a:p>
        </p:txBody>
      </p:sp>
      <p:sp>
        <p:nvSpPr>
          <p:cNvPr id="6" name="Title 5"/>
          <p:cNvSpPr txBox="1">
            <a:spLocks/>
          </p:cNvSpPr>
          <p:nvPr/>
        </p:nvSpPr>
        <p:spPr>
          <a:xfrm>
            <a:off x="152401" y="228600"/>
            <a:ext cx="9052559" cy="738664"/>
          </a:xfrm>
          <a:prstGeom prst="rect">
            <a:avLst/>
          </a:prstGeom>
          <a:solidFill>
            <a:srgbClr val="DDD9C3"/>
          </a:solidFill>
        </p:spPr>
        <p:txBody>
          <a:bodyPr lIns="91429" tIns="45715" rIns="91429" bIns="45715"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kern="0" dirty="0"/>
              <a:t>Outside the EIS</a:t>
            </a:r>
          </a:p>
        </p:txBody>
      </p:sp>
    </p:spTree>
    <p:extLst>
      <p:ext uri="{BB962C8B-B14F-4D97-AF65-F5344CB8AC3E}">
        <p14:creationId xmlns:p14="http://schemas.microsoft.com/office/powerpoint/2010/main" val="356088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K.Zamzow\Desktop\working folder 2014 10 06\AK - MatSu Coal\Wishbone Hill Hike photos, GPS 20111030\IMG_06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"/>
            <a:ext cx="10058400" cy="754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2" y="310896"/>
            <a:ext cx="9052559" cy="627864"/>
          </a:xfrm>
          <a:solidFill>
            <a:srgbClr val="DDD9C3">
              <a:alpha val="50980"/>
            </a:srgb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14400"/>
            <a:ext cx="9220200" cy="6400800"/>
          </a:xfrm>
          <a:solidFill>
            <a:srgbClr val="DDD9C3">
              <a:alpha val="50980"/>
            </a:srgb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500" b="1" dirty="0" smtClean="0">
                <a:solidFill>
                  <a:schemeClr val="tx1"/>
                </a:solidFill>
              </a:rPr>
              <a:t>Tribes have unique status</a:t>
            </a:r>
          </a:p>
          <a:p>
            <a:pPr marL="0" indent="0">
              <a:spcBef>
                <a:spcPts val="600"/>
              </a:spcBef>
              <a:buNone/>
            </a:pPr>
            <a:endParaRPr lang="en-US" sz="3500" dirty="0"/>
          </a:p>
          <a:p>
            <a:pPr marL="0" indent="0">
              <a:spcBef>
                <a:spcPts val="600"/>
              </a:spcBef>
              <a:buNone/>
            </a:pPr>
            <a:r>
              <a:rPr lang="en-US" sz="2800" b="1" dirty="0" smtClean="0">
                <a:solidFill>
                  <a:schemeClr val="tx1"/>
                </a:solidFill>
              </a:rPr>
              <a:t>Trust responsibility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800" dirty="0"/>
              <a:t>	</a:t>
            </a:r>
            <a:r>
              <a:rPr lang="en-US" sz="2200" dirty="0"/>
              <a:t>After a mine is proposed, but before the EIS process has started, they </a:t>
            </a:r>
            <a:r>
              <a:rPr lang="en-US" sz="2200" dirty="0" smtClean="0"/>
              <a:t>	can </a:t>
            </a:r>
            <a:r>
              <a:rPr lang="en-US" sz="2200" dirty="0"/>
              <a:t>make requests of the federal government </a:t>
            </a:r>
            <a:r>
              <a:rPr lang="en-US" sz="2200" dirty="0" smtClean="0"/>
              <a:t>because </a:t>
            </a:r>
            <a:r>
              <a:rPr lang="en-US" sz="2200" dirty="0"/>
              <a:t>the US </a:t>
            </a:r>
            <a:r>
              <a:rPr lang="en-US" sz="2200" dirty="0" smtClean="0"/>
              <a:t>	government </a:t>
            </a:r>
            <a:r>
              <a:rPr lang="en-US" sz="2200" dirty="0"/>
              <a:t>is "trusted" with protecting tribal nation </a:t>
            </a:r>
            <a:r>
              <a:rPr lang="en-US" sz="2200" dirty="0" smtClean="0"/>
              <a:t>resources</a:t>
            </a:r>
            <a:endParaRPr lang="en-US" sz="2200" dirty="0"/>
          </a:p>
          <a:p>
            <a:pPr marL="0" indent="0">
              <a:buNone/>
            </a:pPr>
            <a:r>
              <a:rPr lang="en-US" sz="2800" b="1" dirty="0" smtClean="0"/>
              <a:t>Tribes as regulatory agencies</a:t>
            </a:r>
            <a:endParaRPr lang="en-US" sz="2800" b="1" dirty="0"/>
          </a:p>
          <a:p>
            <a:pPr marL="0" indent="0">
              <a:buNone/>
            </a:pPr>
            <a:r>
              <a:rPr lang="en-US" sz="2800" dirty="0" smtClean="0">
                <a:solidFill>
                  <a:schemeClr val="tx1"/>
                </a:solidFill>
              </a:rPr>
              <a:t>	</a:t>
            </a:r>
            <a:r>
              <a:rPr lang="en-US" sz="2800" dirty="0"/>
              <a:t> </a:t>
            </a:r>
            <a:r>
              <a:rPr lang="en-US" sz="2200" dirty="0" smtClean="0"/>
              <a:t>After a mine is proposed, if there is a federal nexus, tribes can 	participate in developing the EIS, with the same status as state and 	federal agencies</a:t>
            </a:r>
            <a:endParaRPr lang="en-US" sz="2800" dirty="0"/>
          </a:p>
          <a:p>
            <a:pPr marL="0" indent="0">
              <a:buNone/>
            </a:pPr>
            <a:r>
              <a:rPr lang="en-US" sz="2800" b="1" dirty="0"/>
              <a:t>Tribes </a:t>
            </a:r>
            <a:r>
              <a:rPr lang="en-US" sz="2800" b="1" dirty="0" smtClean="0"/>
              <a:t>as public</a:t>
            </a:r>
          </a:p>
          <a:p>
            <a:pPr marL="445683" lvl="1" indent="0">
              <a:buNone/>
            </a:pPr>
            <a:r>
              <a:rPr lang="en-US" sz="2200" dirty="0" smtClean="0"/>
              <a:t>	Where </a:t>
            </a:r>
            <a:r>
              <a:rPr lang="en-US" sz="2200" dirty="0"/>
              <a:t>there is no federal nexus, there will be no EIS and tribes have </a:t>
            </a:r>
            <a:r>
              <a:rPr lang="en-US" sz="2200" dirty="0" smtClean="0"/>
              <a:t>	no unique status, but can participate as members of the public.</a:t>
            </a:r>
            <a:endParaRPr lang="en-US" sz="2200" dirty="0"/>
          </a:p>
          <a:p>
            <a:pPr marL="0" indent="0">
              <a:buNone/>
            </a:pPr>
            <a:endParaRPr lang="en-US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91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K.Zamzow\Documents\Mines - Alaska\Pebble\Presentations by CSP2 etc\for Nunumta\pictures from trips\Clarks Pt CAW\P102076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2" t="17736" r="11114" b="35621"/>
          <a:stretch/>
        </p:blipFill>
        <p:spPr bwMode="auto">
          <a:xfrm>
            <a:off x="685801" y="990600"/>
            <a:ext cx="8851901" cy="450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86200" y="6539510"/>
            <a:ext cx="2871790" cy="477044"/>
          </a:xfrm>
          <a:prstGeom prst="rect">
            <a:avLst/>
          </a:prstGeom>
          <a:noFill/>
        </p:spPr>
        <p:txBody>
          <a:bodyPr wrap="none" lIns="91429" tIns="45715" rIns="91429" bIns="45715">
            <a:spAutoFit/>
          </a:bodyPr>
          <a:lstStyle/>
          <a:p>
            <a:pPr>
              <a:defRPr/>
            </a:pPr>
            <a:r>
              <a:rPr lang="en-US" sz="2500" b="1" dirty="0">
                <a:hlinkClick r:id="rId4"/>
              </a:rPr>
              <a:t>kzamzow@csp2.org</a:t>
            </a:r>
            <a:r>
              <a:rPr lang="en-US" dirty="0"/>
              <a:t>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5835714"/>
              </p:ext>
            </p:extLst>
          </p:nvPr>
        </p:nvGraphicFramePr>
        <p:xfrm>
          <a:off x="2309813" y="6126263"/>
          <a:ext cx="6300787" cy="350737"/>
        </p:xfrm>
        <a:graphic>
          <a:graphicData uri="http://schemas.openxmlformats.org/drawingml/2006/table">
            <a:tbl>
              <a:tblPr/>
              <a:tblGrid>
                <a:gridCol w="6300787"/>
              </a:tblGrid>
              <a:tr h="35073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2000" b="1" i="1" dirty="0">
                          <a:latin typeface="Footlight MT Light"/>
                          <a:ea typeface="Times New Roman"/>
                          <a:cs typeface="Times New Roman"/>
                        </a:rPr>
                        <a:t>“Technical Support for Grassroots Public Interest Groups”</a:t>
                      </a: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9806513"/>
              </p:ext>
            </p:extLst>
          </p:nvPr>
        </p:nvGraphicFramePr>
        <p:xfrm>
          <a:off x="3645695" y="4648200"/>
          <a:ext cx="3657600" cy="1219200"/>
        </p:xfrm>
        <a:graphic>
          <a:graphicData uri="http://schemas.openxmlformats.org/drawingml/2006/table">
            <a:tbl>
              <a:tblPr/>
              <a:tblGrid>
                <a:gridCol w="3657600"/>
              </a:tblGrid>
              <a:tr h="12192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0" dirty="0">
                          <a:latin typeface="Braggadocio"/>
                          <a:ea typeface="Times New Roman"/>
                        </a:rPr>
                        <a:t>CSP</a:t>
                      </a:r>
                      <a:r>
                        <a:rPr lang="en-US" sz="6000" baseline="30000" dirty="0">
                          <a:latin typeface="Braggadocio"/>
                          <a:ea typeface="Times New Roman"/>
                        </a:rPr>
                        <a:t>2</a:t>
                      </a:r>
                      <a:endParaRPr lang="en-US" sz="6000" dirty="0">
                        <a:latin typeface="Times New Roman"/>
                        <a:ea typeface="Times New Roman"/>
                      </a:endParaRPr>
                    </a:p>
                  </a:txBody>
                  <a:tcPr marL="118745" marR="1187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759200" y="304800"/>
            <a:ext cx="2427717" cy="923330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US" sz="5300" dirty="0" err="1"/>
              <a:t>Tsin’aen</a:t>
            </a:r>
            <a:endParaRPr lang="en-US" sz="5300" dirty="0"/>
          </a:p>
        </p:txBody>
      </p:sp>
      <p:sp>
        <p:nvSpPr>
          <p:cNvPr id="6" name="TextBox 5"/>
          <p:cNvSpPr txBox="1"/>
          <p:nvPr/>
        </p:nvSpPr>
        <p:spPr>
          <a:xfrm>
            <a:off x="2435105" y="5688568"/>
            <a:ext cx="6078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Center for Science in Public Participation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0032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040900" y="273877"/>
            <a:ext cx="50292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Influencing mine permitting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/>
              <a:t>Before, During, or Outside of the EIS* process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86156" y="1184507"/>
            <a:ext cx="9596088" cy="5925787"/>
            <a:chOff x="231156" y="1143000"/>
            <a:chExt cx="9596088" cy="5925787"/>
          </a:xfrm>
        </p:grpSpPr>
        <p:grpSp>
          <p:nvGrpSpPr>
            <p:cNvPr id="10" name="Group 9"/>
            <p:cNvGrpSpPr/>
            <p:nvPr/>
          </p:nvGrpSpPr>
          <p:grpSpPr>
            <a:xfrm>
              <a:off x="231156" y="1143000"/>
              <a:ext cx="9596088" cy="5925787"/>
              <a:chOff x="166256" y="237506"/>
              <a:chExt cx="9596088" cy="5925787"/>
            </a:xfrm>
          </p:grpSpPr>
          <p:pic>
            <p:nvPicPr>
              <p:cNvPr id="1026" name="Picture 2" descr="C:\Users\K.Zamzow\Desktop\Figure 1-1 Project Location Map (PER0130)_R05.pn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11" t="9920" r="2304" b="13831"/>
              <a:stretch/>
            </p:blipFill>
            <p:spPr bwMode="auto">
              <a:xfrm>
                <a:off x="166256" y="237506"/>
                <a:ext cx="9583388" cy="59257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4583300" y="4713230"/>
                <a:ext cx="1284100" cy="523210"/>
              </a:xfrm>
              <a:prstGeom prst="rect">
                <a:avLst/>
              </a:prstGeom>
              <a:solidFill>
                <a:srgbClr val="FFFFFF">
                  <a:alpha val="74902"/>
                </a:srgbClr>
              </a:solidFill>
            </p:spPr>
            <p:txBody>
              <a:bodyPr wrap="square" lIns="91429" tIns="45715" rIns="91429" bIns="45715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</a:rPr>
                  <a:t>Pebble </a:t>
                </a:r>
                <a:r>
                  <a:rPr lang="en-US" sz="1400" dirty="0" smtClean="0">
                    <a:solidFill>
                      <a:srgbClr val="FF0000"/>
                    </a:solidFill>
                  </a:rPr>
                  <a:t>Copper-Gold</a:t>
                </a:r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6629400" y="2136110"/>
                <a:ext cx="1295400" cy="523210"/>
              </a:xfrm>
              <a:prstGeom prst="rect">
                <a:avLst/>
              </a:prstGeom>
              <a:solidFill>
                <a:srgbClr val="FFFFFF">
                  <a:alpha val="74902"/>
                </a:srgbClr>
              </a:solidFill>
            </p:spPr>
            <p:txBody>
              <a:bodyPr wrap="square" lIns="91429" tIns="45715" rIns="91429" bIns="45715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FF0000"/>
                    </a:solidFill>
                  </a:rPr>
                  <a:t>Proposed Donlin pipeline</a:t>
                </a:r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8763000" y="1874505"/>
                <a:ext cx="999344" cy="523210"/>
              </a:xfrm>
              <a:prstGeom prst="rect">
                <a:avLst/>
              </a:prstGeom>
              <a:solidFill>
                <a:srgbClr val="FFFFFF">
                  <a:alpha val="74902"/>
                </a:srgbClr>
              </a:solidFill>
            </p:spPr>
            <p:txBody>
              <a:bodyPr wrap="square" lIns="91429" tIns="45715" rIns="91429" bIns="45715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FF0000"/>
                    </a:solidFill>
                  </a:rPr>
                  <a:t>Wishbone Hill Coal</a:t>
                </a:r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7" name="Straight Arrow Connector 6"/>
              <p:cNvCxnSpPr/>
              <p:nvPr/>
            </p:nvCxnSpPr>
            <p:spPr>
              <a:xfrm>
                <a:off x="9393836" y="2397715"/>
                <a:ext cx="131164" cy="261605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/>
            <p:cNvSpPr txBox="1"/>
            <p:nvPr/>
          </p:nvSpPr>
          <p:spPr>
            <a:xfrm>
              <a:off x="3505200" y="2868806"/>
              <a:ext cx="838200" cy="523210"/>
            </a:xfrm>
            <a:prstGeom prst="rect">
              <a:avLst/>
            </a:prstGeom>
            <a:solidFill>
              <a:srgbClr val="FFFFFF">
                <a:alpha val="89804"/>
              </a:srgbClr>
            </a:solidFill>
          </p:spPr>
          <p:txBody>
            <a:bodyPr wrap="square" lIns="91429" tIns="45715" rIns="91429" bIns="45715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Donlin Gold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69256" y="6925628"/>
            <a:ext cx="3394263" cy="369332"/>
          </a:xfrm>
          <a:prstGeom prst="rect">
            <a:avLst/>
          </a:prstGeom>
          <a:solidFill>
            <a:srgbClr val="CCCC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*Environmental Impact Statement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5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733496" y="236330"/>
            <a:ext cx="3301909" cy="666871"/>
          </a:xfrm>
          <a:prstGeom prst="rect">
            <a:avLst/>
          </a:prstGeom>
          <a:solidFill>
            <a:srgbClr val="92D050">
              <a:alpha val="50196"/>
            </a:srgbClr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29" tIns="45715" rIns="91429" bIns="4571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114"/>
              </a:spcAft>
            </a:pPr>
            <a:r>
              <a:rPr lang="en-US" dirty="0">
                <a:ea typeface="Calibri"/>
                <a:cs typeface="Times New Roman"/>
              </a:rPr>
              <a:t>Will the action significantly impact the environment?</a:t>
            </a:r>
          </a:p>
        </p:txBody>
      </p:sp>
      <p:sp>
        <p:nvSpPr>
          <p:cNvPr id="4" name="Text Box 6"/>
          <p:cNvSpPr txBox="1"/>
          <p:nvPr/>
        </p:nvSpPr>
        <p:spPr>
          <a:xfrm>
            <a:off x="1936617" y="1300784"/>
            <a:ext cx="1103873" cy="432150"/>
          </a:xfrm>
          <a:prstGeom prst="rect">
            <a:avLst/>
          </a:prstGeom>
          <a:solidFill>
            <a:srgbClr val="FFFF00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29" tIns="45715" rIns="91429" bIns="4571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114"/>
              </a:spcAft>
            </a:pPr>
            <a:r>
              <a:rPr lang="en-US">
                <a:ea typeface="Calibri"/>
                <a:cs typeface="Times New Roman"/>
              </a:rPr>
              <a:t>Yes</a:t>
            </a:r>
          </a:p>
        </p:txBody>
      </p:sp>
      <p:sp>
        <p:nvSpPr>
          <p:cNvPr id="5" name="Text Box 7"/>
          <p:cNvSpPr txBox="1"/>
          <p:nvPr/>
        </p:nvSpPr>
        <p:spPr>
          <a:xfrm>
            <a:off x="901138" y="2024067"/>
            <a:ext cx="2950465" cy="431240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29" tIns="45715" rIns="91429" bIns="4571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114"/>
              </a:spcAft>
            </a:pPr>
            <a:r>
              <a:rPr lang="en-US">
                <a:ea typeface="Calibri"/>
                <a:cs typeface="Times New Roman"/>
              </a:rPr>
              <a:t>Agency must prepare an EIS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503077" y="1014199"/>
            <a:ext cx="2383" cy="28658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389743" y="2460768"/>
            <a:ext cx="6620876" cy="4511642"/>
            <a:chOff x="2027977" y="2460766"/>
            <a:chExt cx="6620876" cy="4511643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4163100" y="2460766"/>
              <a:ext cx="0" cy="26111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/>
            <p:cNvGrpSpPr/>
            <p:nvPr/>
          </p:nvGrpSpPr>
          <p:grpSpPr>
            <a:xfrm>
              <a:off x="2027977" y="2733703"/>
              <a:ext cx="6620876" cy="4238706"/>
              <a:chOff x="142902" y="0"/>
              <a:chExt cx="2895108" cy="2958856"/>
            </a:xfrm>
          </p:grpSpPr>
          <p:sp>
            <p:nvSpPr>
              <p:cNvPr id="10" name="Text Box 17"/>
              <p:cNvSpPr txBox="1"/>
              <p:nvPr/>
            </p:nvSpPr>
            <p:spPr>
              <a:xfrm>
                <a:off x="366519" y="0"/>
                <a:ext cx="1367356" cy="474388"/>
              </a:xfrm>
              <a:prstGeom prst="rect">
                <a:avLst/>
              </a:prstGeom>
              <a:solidFill>
                <a:schemeClr val="lt1"/>
              </a:solidFill>
              <a:ln w="6350">
                <a:solidFill>
                  <a:prstClr val="black"/>
                </a:solidFill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114"/>
                  </a:spcAft>
                </a:pPr>
                <a:r>
                  <a:rPr lang="en-US" dirty="0">
                    <a:ea typeface="Calibri"/>
                    <a:cs typeface="Times New Roman"/>
                  </a:rPr>
                  <a:t>Step 1: Public scoping on issues and alternatives</a:t>
                </a:r>
              </a:p>
            </p:txBody>
          </p:sp>
          <p:sp>
            <p:nvSpPr>
              <p:cNvPr id="11" name="Text Box 19"/>
              <p:cNvSpPr txBox="1"/>
              <p:nvPr/>
            </p:nvSpPr>
            <p:spPr>
              <a:xfrm>
                <a:off x="366519" y="707366"/>
                <a:ext cx="1366997" cy="292733"/>
              </a:xfrm>
              <a:prstGeom prst="rect">
                <a:avLst/>
              </a:prstGeom>
              <a:solidFill>
                <a:schemeClr val="lt1"/>
              </a:solidFill>
              <a:ln w="6350">
                <a:solidFill>
                  <a:prstClr val="black"/>
                </a:solidFill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</a:pPr>
                <a:r>
                  <a:rPr lang="en-US" dirty="0">
                    <a:ea typeface="Calibri"/>
                    <a:cs typeface="Times New Roman"/>
                  </a:rPr>
                  <a:t>Step 2: Draft EIS</a:t>
                </a:r>
              </a:p>
              <a:p>
                <a:pPr>
                  <a:lnSpc>
                    <a:spcPct val="115000"/>
                  </a:lnSpc>
                  <a:spcAft>
                    <a:spcPts val="1114"/>
                  </a:spcAft>
                </a:pPr>
                <a:r>
                  <a:rPr lang="en-US" dirty="0">
                    <a:ea typeface="Calibri"/>
                    <a:cs typeface="Times New Roman"/>
                  </a:rPr>
                  <a:t> </a:t>
                </a:r>
              </a:p>
            </p:txBody>
          </p:sp>
          <p:sp>
            <p:nvSpPr>
              <p:cNvPr id="12" name="Text Box 23"/>
              <p:cNvSpPr txBox="1"/>
              <p:nvPr/>
            </p:nvSpPr>
            <p:spPr>
              <a:xfrm>
                <a:off x="366520" y="1406106"/>
                <a:ext cx="1366996" cy="275588"/>
              </a:xfrm>
              <a:prstGeom prst="rect">
                <a:avLst/>
              </a:prstGeom>
              <a:solidFill>
                <a:schemeClr val="lt1"/>
              </a:solidFill>
              <a:ln w="6350">
                <a:solidFill>
                  <a:prstClr val="black"/>
                </a:solidFill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114"/>
                  </a:spcAft>
                </a:pPr>
                <a:r>
                  <a:rPr lang="en-US" dirty="0">
                    <a:ea typeface="Calibri"/>
                    <a:cs typeface="Times New Roman"/>
                  </a:rPr>
                  <a:t>Step 3: Final EIS</a:t>
                </a:r>
              </a:p>
            </p:txBody>
          </p:sp>
          <p:grpSp>
            <p:nvGrpSpPr>
              <p:cNvPr id="13" name="Group 12"/>
              <p:cNvGrpSpPr/>
              <p:nvPr/>
            </p:nvGrpSpPr>
            <p:grpSpPr>
              <a:xfrm>
                <a:off x="1077568" y="124893"/>
                <a:ext cx="1960442" cy="630551"/>
                <a:chOff x="59652" y="21376"/>
                <a:chExt cx="1960481" cy="630555"/>
              </a:xfrm>
            </p:grpSpPr>
            <p:sp>
              <p:nvSpPr>
                <p:cNvPr id="31" name="Text Box 24"/>
                <p:cNvSpPr txBox="1"/>
                <p:nvPr/>
              </p:nvSpPr>
              <p:spPr>
                <a:xfrm>
                  <a:off x="1217876" y="204256"/>
                  <a:ext cx="802257" cy="447675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6350">
                  <a:solidFill>
                    <a:prstClr val="black"/>
                  </a:solidFill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15000"/>
                    </a:lnSpc>
                    <a:spcAft>
                      <a:spcPts val="1114"/>
                    </a:spcAft>
                  </a:pPr>
                  <a:r>
                    <a:rPr lang="en-US">
                      <a:ea typeface="Calibri"/>
                      <a:cs typeface="Times New Roman"/>
                    </a:rPr>
                    <a:t>Public comment</a:t>
                  </a:r>
                </a:p>
              </p:txBody>
            </p:sp>
            <p:grpSp>
              <p:nvGrpSpPr>
                <p:cNvPr id="32" name="Group 31"/>
                <p:cNvGrpSpPr/>
                <p:nvPr/>
              </p:nvGrpSpPr>
              <p:grpSpPr>
                <a:xfrm>
                  <a:off x="59652" y="420973"/>
                  <a:ext cx="1158224" cy="182880"/>
                  <a:chOff x="59652" y="50037"/>
                  <a:chExt cx="1158224" cy="182880"/>
                </a:xfrm>
              </p:grpSpPr>
              <p:cxnSp>
                <p:nvCxnSpPr>
                  <p:cNvPr id="36" name="Straight Arrow Connector 35"/>
                  <p:cNvCxnSpPr/>
                  <p:nvPr/>
                </p:nvCxnSpPr>
                <p:spPr>
                  <a:xfrm>
                    <a:off x="59652" y="50037"/>
                    <a:ext cx="0" cy="182880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Arrow Connector 36"/>
                  <p:cNvCxnSpPr>
                    <a:stCxn id="31" idx="1"/>
                  </p:cNvCxnSpPr>
                  <p:nvPr/>
                </p:nvCxnSpPr>
                <p:spPr>
                  <a:xfrm flipH="1">
                    <a:off x="59652" y="57157"/>
                    <a:ext cx="1158224" cy="1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3" name="Group 32"/>
                <p:cNvGrpSpPr/>
                <p:nvPr/>
              </p:nvGrpSpPr>
              <p:grpSpPr>
                <a:xfrm flipH="1">
                  <a:off x="718790" y="21376"/>
                  <a:ext cx="889000" cy="182880"/>
                  <a:chOff x="-268970" y="21376"/>
                  <a:chExt cx="889000" cy="182880"/>
                </a:xfrm>
              </p:grpSpPr>
              <p:cxnSp>
                <p:nvCxnSpPr>
                  <p:cNvPr id="34" name="Straight Arrow Connector 33"/>
                  <p:cNvCxnSpPr/>
                  <p:nvPr/>
                </p:nvCxnSpPr>
                <p:spPr>
                  <a:xfrm>
                    <a:off x="-268970" y="21376"/>
                    <a:ext cx="0" cy="182880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Arrow Connector 34"/>
                  <p:cNvCxnSpPr/>
                  <p:nvPr/>
                </p:nvCxnSpPr>
                <p:spPr>
                  <a:xfrm flipH="1">
                    <a:off x="-268970" y="31727"/>
                    <a:ext cx="889000" cy="0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4" name="Group 13"/>
              <p:cNvGrpSpPr/>
              <p:nvPr/>
            </p:nvGrpSpPr>
            <p:grpSpPr>
              <a:xfrm>
                <a:off x="1017917" y="862642"/>
                <a:ext cx="2020093" cy="634766"/>
                <a:chOff x="0" y="0"/>
                <a:chExt cx="2020672" cy="635224"/>
              </a:xfrm>
            </p:grpSpPr>
            <p:sp>
              <p:nvSpPr>
                <p:cNvPr id="24" name="Text Box 40"/>
                <p:cNvSpPr txBox="1"/>
                <p:nvPr/>
              </p:nvSpPr>
              <p:spPr>
                <a:xfrm>
                  <a:off x="1218415" y="187549"/>
                  <a:ext cx="802257" cy="447675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6350">
                  <a:solidFill>
                    <a:prstClr val="black"/>
                  </a:solidFill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15000"/>
                    </a:lnSpc>
                    <a:spcAft>
                      <a:spcPts val="1114"/>
                    </a:spcAft>
                  </a:pPr>
                  <a:r>
                    <a:rPr lang="en-US" dirty="0">
                      <a:ea typeface="Calibri"/>
                      <a:cs typeface="Times New Roman"/>
                    </a:rPr>
                    <a:t>Public comment</a:t>
                  </a:r>
                </a:p>
              </p:txBody>
            </p:sp>
            <p:grpSp>
              <p:nvGrpSpPr>
                <p:cNvPr id="25" name="Group 24"/>
                <p:cNvGrpSpPr/>
                <p:nvPr/>
              </p:nvGrpSpPr>
              <p:grpSpPr>
                <a:xfrm>
                  <a:off x="0" y="370936"/>
                  <a:ext cx="1187863" cy="182880"/>
                  <a:chOff x="0" y="0"/>
                  <a:chExt cx="1187863" cy="182880"/>
                </a:xfrm>
              </p:grpSpPr>
              <p:cxnSp>
                <p:nvCxnSpPr>
                  <p:cNvPr id="29" name="Straight Arrow Connector 28"/>
                  <p:cNvCxnSpPr/>
                  <p:nvPr/>
                </p:nvCxnSpPr>
                <p:spPr>
                  <a:xfrm>
                    <a:off x="0" y="0"/>
                    <a:ext cx="0" cy="182880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Arrow Connector 29"/>
                  <p:cNvCxnSpPr/>
                  <p:nvPr/>
                </p:nvCxnSpPr>
                <p:spPr>
                  <a:xfrm flipH="1">
                    <a:off x="0" y="0"/>
                    <a:ext cx="1187863" cy="0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6" name="Group 25"/>
                <p:cNvGrpSpPr/>
                <p:nvPr/>
              </p:nvGrpSpPr>
              <p:grpSpPr>
                <a:xfrm flipH="1">
                  <a:off x="719329" y="0"/>
                  <a:ext cx="889000" cy="182880"/>
                  <a:chOff x="-269509" y="0"/>
                  <a:chExt cx="889000" cy="182880"/>
                </a:xfrm>
              </p:grpSpPr>
              <p:cxnSp>
                <p:nvCxnSpPr>
                  <p:cNvPr id="27" name="Straight Arrow Connector 26"/>
                  <p:cNvCxnSpPr/>
                  <p:nvPr/>
                </p:nvCxnSpPr>
                <p:spPr>
                  <a:xfrm>
                    <a:off x="-269399" y="0"/>
                    <a:ext cx="0" cy="182880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Straight Arrow Connector 27"/>
                  <p:cNvCxnSpPr/>
                  <p:nvPr/>
                </p:nvCxnSpPr>
                <p:spPr>
                  <a:xfrm flipH="1">
                    <a:off x="-269509" y="15019"/>
                    <a:ext cx="889000" cy="0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5" name="Group 14"/>
              <p:cNvGrpSpPr/>
              <p:nvPr/>
            </p:nvGrpSpPr>
            <p:grpSpPr>
              <a:xfrm>
                <a:off x="905774" y="1694321"/>
                <a:ext cx="1034521" cy="661390"/>
                <a:chOff x="0" y="87624"/>
                <a:chExt cx="893669" cy="466192"/>
              </a:xfrm>
            </p:grpSpPr>
            <p:sp>
              <p:nvSpPr>
                <p:cNvPr id="17" name="Text Box 48"/>
                <p:cNvSpPr txBox="1"/>
                <p:nvPr/>
              </p:nvSpPr>
              <p:spPr>
                <a:xfrm>
                  <a:off x="91412" y="147052"/>
                  <a:ext cx="802257" cy="347335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6350">
                  <a:solidFill>
                    <a:prstClr val="black"/>
                  </a:solidFill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15000"/>
                    </a:lnSpc>
                    <a:spcAft>
                      <a:spcPts val="1114"/>
                    </a:spcAft>
                  </a:pPr>
                  <a:r>
                    <a:rPr lang="en-US" dirty="0">
                      <a:ea typeface="Calibri"/>
                      <a:cs typeface="Times New Roman"/>
                    </a:rPr>
                    <a:t>Agency responds to comments</a:t>
                  </a:r>
                </a:p>
              </p:txBody>
            </p:sp>
            <p:cxnSp>
              <p:nvCxnSpPr>
                <p:cNvPr id="22" name="Straight Arrow Connector 21"/>
                <p:cNvCxnSpPr/>
                <p:nvPr/>
              </p:nvCxnSpPr>
              <p:spPr>
                <a:xfrm>
                  <a:off x="0" y="87624"/>
                  <a:ext cx="0" cy="466192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" name="Text Box 55"/>
              <p:cNvSpPr txBox="1"/>
              <p:nvPr/>
            </p:nvSpPr>
            <p:spPr>
              <a:xfrm>
                <a:off x="142902" y="2355011"/>
                <a:ext cx="1878783" cy="603845"/>
              </a:xfrm>
              <a:prstGeom prst="rect">
                <a:avLst/>
              </a:prstGeom>
              <a:solidFill>
                <a:schemeClr val="lt1"/>
              </a:solidFill>
              <a:ln w="6350">
                <a:solidFill>
                  <a:prstClr val="black"/>
                </a:solidFill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114"/>
                  </a:spcAft>
                </a:pPr>
                <a:r>
                  <a:rPr lang="en-US" dirty="0">
                    <a:ea typeface="Calibri"/>
                    <a:cs typeface="Times New Roman"/>
                  </a:rPr>
                  <a:t>Step 4: Record of Decision – agency explains decision and mitigation measures</a:t>
                </a:r>
              </a:p>
            </p:txBody>
          </p:sp>
        </p:grpSp>
      </p:grpSp>
      <p:cxnSp>
        <p:nvCxnSpPr>
          <p:cNvPr id="9" name="Straight Arrow Connector 8"/>
          <p:cNvCxnSpPr/>
          <p:nvPr/>
        </p:nvCxnSpPr>
        <p:spPr>
          <a:xfrm>
            <a:off x="2503078" y="1737483"/>
            <a:ext cx="0" cy="32752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229319" y="848860"/>
            <a:ext cx="5562600" cy="5534379"/>
          </a:xfrm>
          <a:prstGeom prst="plaque">
            <a:avLst/>
          </a:prstGeom>
          <a:solidFill>
            <a:srgbClr val="CCCCFF"/>
          </a:solidFill>
        </p:spPr>
        <p:txBody>
          <a:bodyPr wrap="square" lIns="101870" tIns="50935" rIns="101870" bIns="50935" rtlCol="0">
            <a:spAutoFit/>
          </a:bodyPr>
          <a:lstStyle/>
          <a:p>
            <a:r>
              <a:rPr lang="en-US" b="1" dirty="0" smtClean="0"/>
              <a:t>Chapter 1:  Introduction</a:t>
            </a:r>
            <a:endParaRPr lang="en-US" dirty="0" smtClean="0"/>
          </a:p>
          <a:p>
            <a:r>
              <a:rPr lang="en-US" dirty="0" smtClean="0"/>
              <a:t>Identify important and unimportant issues</a:t>
            </a:r>
          </a:p>
          <a:p>
            <a:endParaRPr lang="en-US" dirty="0" smtClean="0"/>
          </a:p>
          <a:p>
            <a:r>
              <a:rPr lang="en-US" b="1" dirty="0" smtClean="0"/>
              <a:t>Chapter 2:  Possible actions</a:t>
            </a:r>
          </a:p>
          <a:p>
            <a:r>
              <a:rPr lang="en-US" dirty="0" smtClean="0"/>
              <a:t>What the company wants to do</a:t>
            </a:r>
          </a:p>
          <a:p>
            <a:r>
              <a:rPr lang="en-US" dirty="0" smtClean="0"/>
              <a:t>Alternatives</a:t>
            </a:r>
          </a:p>
          <a:p>
            <a:r>
              <a:rPr lang="en-US" dirty="0" smtClean="0"/>
              <a:t>Describe alternatives that were dropped</a:t>
            </a:r>
          </a:p>
          <a:p>
            <a:endParaRPr lang="en-US" b="1" dirty="0"/>
          </a:p>
          <a:p>
            <a:r>
              <a:rPr lang="en-US" b="1" dirty="0" smtClean="0"/>
              <a:t>Chapter 3: Environmental Analysis</a:t>
            </a:r>
          </a:p>
          <a:p>
            <a:r>
              <a:rPr lang="en-US" dirty="0"/>
              <a:t>L</a:t>
            </a:r>
            <a:r>
              <a:rPr lang="en-US" dirty="0" smtClean="0"/>
              <a:t>and, air, water, wildlife, and people and the potential impacts to each.</a:t>
            </a:r>
          </a:p>
          <a:p>
            <a:endParaRPr lang="en-US" dirty="0"/>
          </a:p>
          <a:p>
            <a:r>
              <a:rPr lang="en-US" b="1" dirty="0"/>
              <a:t>Chapter </a:t>
            </a:r>
            <a:r>
              <a:rPr lang="en-US" b="1" dirty="0" smtClean="0"/>
              <a:t>4: Cumulative Effects</a:t>
            </a:r>
            <a:endParaRPr lang="en-US" b="1" dirty="0"/>
          </a:p>
          <a:p>
            <a:endParaRPr lang="en-US" dirty="0" smtClean="0"/>
          </a:p>
          <a:p>
            <a:r>
              <a:rPr lang="en-US" b="1" dirty="0"/>
              <a:t>Chapter </a:t>
            </a:r>
            <a:r>
              <a:rPr lang="en-US" b="1" dirty="0" smtClean="0"/>
              <a:t>5: Mitigation</a:t>
            </a:r>
            <a:endParaRPr lang="en-US" b="1" dirty="0"/>
          </a:p>
        </p:txBody>
      </p:sp>
      <p:sp>
        <p:nvSpPr>
          <p:cNvPr id="2" name="TextBox 1"/>
          <p:cNvSpPr txBox="1"/>
          <p:nvPr/>
        </p:nvSpPr>
        <p:spPr>
          <a:xfrm>
            <a:off x="5334000" y="457200"/>
            <a:ext cx="2108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 EIS process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0864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029200" y="4713230"/>
            <a:ext cx="838200" cy="523210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lIns="91429" tIns="45715" rIns="91429" bIns="45715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Pebble Project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3200" y="1193462"/>
            <a:ext cx="3017920" cy="1384984"/>
          </a:xfrm>
          <a:prstGeom prst="rect">
            <a:avLst/>
          </a:prstGeom>
          <a:solidFill>
            <a:srgbClr val="FFFFFF"/>
          </a:solidFill>
        </p:spPr>
        <p:txBody>
          <a:bodyPr wrap="none" lIns="91429" tIns="45715" rIns="91429" bIns="45715" rtlCol="0">
            <a:spAutoFit/>
          </a:bodyPr>
          <a:lstStyle/>
          <a:p>
            <a:r>
              <a:rPr lang="en-US" sz="2800" b="1" dirty="0"/>
              <a:t>Education</a:t>
            </a:r>
          </a:p>
          <a:p>
            <a:r>
              <a:rPr lang="en-US" sz="2800" b="1" dirty="0"/>
              <a:t>Trust responsibility</a:t>
            </a:r>
          </a:p>
          <a:p>
            <a:r>
              <a:rPr lang="en-US" sz="2800" b="1" dirty="0"/>
              <a:t>Legal challenges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1000" y="152398"/>
            <a:ext cx="5615426" cy="769431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US" sz="4400" dirty="0" smtClean="0"/>
              <a:t>PEBBLE – before the EIS</a:t>
            </a:r>
            <a:endParaRPr lang="en-US" sz="4400" dirty="0"/>
          </a:p>
        </p:txBody>
      </p:sp>
      <p:grpSp>
        <p:nvGrpSpPr>
          <p:cNvPr id="10" name="Group 9"/>
          <p:cNvGrpSpPr/>
          <p:nvPr/>
        </p:nvGrpSpPr>
        <p:grpSpPr>
          <a:xfrm>
            <a:off x="865825" y="2224355"/>
            <a:ext cx="3301909" cy="2135370"/>
            <a:chOff x="733495" y="236329"/>
            <a:chExt cx="3301909" cy="2135370"/>
          </a:xfrm>
        </p:grpSpPr>
        <p:sp>
          <p:nvSpPr>
            <p:cNvPr id="11" name="Text Box 2"/>
            <p:cNvSpPr txBox="1"/>
            <p:nvPr/>
          </p:nvSpPr>
          <p:spPr>
            <a:xfrm>
              <a:off x="733495" y="236329"/>
              <a:ext cx="3301909" cy="666872"/>
            </a:xfrm>
            <a:prstGeom prst="rect">
              <a:avLst/>
            </a:prstGeom>
            <a:solidFill>
              <a:srgbClr val="92D050">
                <a:alpha val="50196"/>
              </a:srgbClr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114"/>
                </a:spcAft>
              </a:pPr>
              <a:r>
                <a:rPr lang="en-US" dirty="0">
                  <a:ea typeface="Calibri"/>
                  <a:cs typeface="Times New Roman"/>
                </a:rPr>
                <a:t>Will the action significantly impact the environment?</a:t>
              </a:r>
            </a:p>
          </p:txBody>
        </p:sp>
        <p:sp>
          <p:nvSpPr>
            <p:cNvPr id="12" name="Text Box 6"/>
            <p:cNvSpPr txBox="1"/>
            <p:nvPr/>
          </p:nvSpPr>
          <p:spPr>
            <a:xfrm>
              <a:off x="1824432" y="1189785"/>
              <a:ext cx="1103873" cy="432150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114"/>
                </a:spcAft>
              </a:pPr>
              <a:r>
                <a:rPr lang="en-US">
                  <a:ea typeface="Calibri"/>
                  <a:cs typeface="Times New Roman"/>
                </a:rPr>
                <a:t>Yes</a:t>
              </a:r>
            </a:p>
          </p:txBody>
        </p:sp>
        <p:sp>
          <p:nvSpPr>
            <p:cNvPr id="13" name="Text Box 7"/>
            <p:cNvSpPr txBox="1"/>
            <p:nvPr/>
          </p:nvSpPr>
          <p:spPr>
            <a:xfrm>
              <a:off x="914669" y="1940459"/>
              <a:ext cx="2950465" cy="431240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114"/>
                </a:spcAft>
              </a:pPr>
              <a:r>
                <a:rPr lang="en-US">
                  <a:ea typeface="Calibri"/>
                  <a:cs typeface="Times New Roman"/>
                </a:rPr>
                <a:t>Agency must prepare an EIS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2391271" y="903201"/>
              <a:ext cx="2383" cy="286584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2414031" y="1612935"/>
              <a:ext cx="0" cy="327524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3644900" y="1371602"/>
            <a:ext cx="2222501" cy="590175"/>
            <a:chOff x="4267200" y="566356"/>
            <a:chExt cx="2222500" cy="590175"/>
          </a:xfrm>
        </p:grpSpPr>
        <p:sp>
          <p:nvSpPr>
            <p:cNvPr id="19" name="Text Box 6"/>
            <p:cNvSpPr txBox="1"/>
            <p:nvPr/>
          </p:nvSpPr>
          <p:spPr>
            <a:xfrm>
              <a:off x="5118100" y="566356"/>
              <a:ext cx="1371600" cy="590175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114"/>
                </a:spcAft>
              </a:pPr>
              <a:r>
                <a:rPr lang="en-US" sz="2800" dirty="0">
                  <a:latin typeface="Impact" panose="020B0806030902050204" pitchFamily="34" charset="0"/>
                  <a:ea typeface="Calibri"/>
                  <a:cs typeface="Times New Roman"/>
                </a:rPr>
                <a:t>Voices</a:t>
              </a:r>
            </a:p>
          </p:txBody>
        </p:sp>
        <p:sp>
          <p:nvSpPr>
            <p:cNvPr id="20" name="Left Arrow 19"/>
            <p:cNvSpPr/>
            <p:nvPr/>
          </p:nvSpPr>
          <p:spPr>
            <a:xfrm>
              <a:off x="4267200" y="581090"/>
              <a:ext cx="838200" cy="575441"/>
            </a:xfrm>
            <a:prstGeom prst="lef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3695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1" y="152401"/>
            <a:ext cx="5680813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12700"/>
            <a:ext cx="1877415" cy="769431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US" sz="4400" dirty="0"/>
              <a:t>PEBBLE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22"/>
          <a:stretch/>
        </p:blipFill>
        <p:spPr bwMode="auto">
          <a:xfrm>
            <a:off x="311766" y="2590801"/>
            <a:ext cx="5581650" cy="465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40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733496" y="236330"/>
            <a:ext cx="3301909" cy="666871"/>
          </a:xfrm>
          <a:prstGeom prst="rect">
            <a:avLst/>
          </a:prstGeom>
          <a:solidFill>
            <a:srgbClr val="92D050">
              <a:alpha val="50196"/>
            </a:srgbClr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29" tIns="45715" rIns="91429" bIns="4571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114"/>
              </a:spcAft>
            </a:pPr>
            <a:r>
              <a:rPr lang="en-US" dirty="0">
                <a:ea typeface="Calibri"/>
                <a:cs typeface="Times New Roman"/>
              </a:rPr>
              <a:t>Will the action significantly impact the environment?</a:t>
            </a:r>
          </a:p>
        </p:txBody>
      </p:sp>
      <p:sp>
        <p:nvSpPr>
          <p:cNvPr id="4" name="Text Box 6"/>
          <p:cNvSpPr txBox="1"/>
          <p:nvPr/>
        </p:nvSpPr>
        <p:spPr>
          <a:xfrm>
            <a:off x="1936617" y="1300784"/>
            <a:ext cx="1103873" cy="432150"/>
          </a:xfrm>
          <a:prstGeom prst="rect">
            <a:avLst/>
          </a:prstGeom>
          <a:solidFill>
            <a:srgbClr val="FFFF00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29" tIns="45715" rIns="91429" bIns="4571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114"/>
              </a:spcAft>
            </a:pPr>
            <a:r>
              <a:rPr lang="en-US">
                <a:ea typeface="Calibri"/>
                <a:cs typeface="Times New Roman"/>
              </a:rPr>
              <a:t>Yes</a:t>
            </a:r>
          </a:p>
        </p:txBody>
      </p:sp>
      <p:sp>
        <p:nvSpPr>
          <p:cNvPr id="5" name="Text Box 7"/>
          <p:cNvSpPr txBox="1"/>
          <p:nvPr/>
        </p:nvSpPr>
        <p:spPr>
          <a:xfrm>
            <a:off x="901138" y="2024067"/>
            <a:ext cx="2950465" cy="431240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29" tIns="45715" rIns="91429" bIns="4571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114"/>
              </a:spcAft>
            </a:pPr>
            <a:r>
              <a:rPr lang="en-US">
                <a:ea typeface="Calibri"/>
                <a:cs typeface="Times New Roman"/>
              </a:rPr>
              <a:t>Agency must prepare an EIS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503077" y="1014199"/>
            <a:ext cx="2383" cy="28658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373891" y="2455308"/>
            <a:ext cx="3883992" cy="4321035"/>
            <a:chOff x="2027977" y="2460766"/>
            <a:chExt cx="5853324" cy="4214368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4163100" y="2460766"/>
              <a:ext cx="0" cy="26111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/>
            <p:cNvGrpSpPr/>
            <p:nvPr/>
          </p:nvGrpSpPr>
          <p:grpSpPr>
            <a:xfrm>
              <a:off x="2027977" y="2733704"/>
              <a:ext cx="5853324" cy="3941430"/>
              <a:chOff x="142902" y="1"/>
              <a:chExt cx="2559481" cy="2751340"/>
            </a:xfrm>
          </p:grpSpPr>
          <p:sp>
            <p:nvSpPr>
              <p:cNvPr id="10" name="Text Box 17"/>
              <p:cNvSpPr txBox="1"/>
              <p:nvPr/>
            </p:nvSpPr>
            <p:spPr>
              <a:xfrm>
                <a:off x="366520" y="1"/>
                <a:ext cx="1523176" cy="307557"/>
              </a:xfrm>
              <a:prstGeom prst="rect">
                <a:avLst/>
              </a:prstGeom>
              <a:solidFill>
                <a:schemeClr val="lt1"/>
              </a:solidFill>
              <a:ln w="6350">
                <a:solidFill>
                  <a:prstClr val="black"/>
                </a:solidFill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114"/>
                  </a:spcAft>
                </a:pPr>
                <a:r>
                  <a:rPr lang="en-US" dirty="0">
                    <a:ea typeface="Calibri"/>
                    <a:cs typeface="Times New Roman"/>
                  </a:rPr>
                  <a:t>Step 1: Public </a:t>
                </a:r>
                <a:r>
                  <a:rPr lang="en-US" dirty="0" smtClean="0">
                    <a:ea typeface="Calibri"/>
                    <a:cs typeface="Times New Roman"/>
                  </a:rPr>
                  <a:t>scoping</a:t>
                </a:r>
                <a:endParaRPr lang="en-US" dirty="0">
                  <a:ea typeface="Calibri"/>
                  <a:cs typeface="Times New Roman"/>
                </a:endParaRPr>
              </a:p>
            </p:txBody>
          </p:sp>
          <p:sp>
            <p:nvSpPr>
              <p:cNvPr id="11" name="Text Box 19"/>
              <p:cNvSpPr txBox="1"/>
              <p:nvPr/>
            </p:nvSpPr>
            <p:spPr>
              <a:xfrm>
                <a:off x="366519" y="707366"/>
                <a:ext cx="1366997" cy="292733"/>
              </a:xfrm>
              <a:prstGeom prst="rect">
                <a:avLst/>
              </a:prstGeom>
              <a:solidFill>
                <a:schemeClr val="lt1"/>
              </a:solidFill>
              <a:ln w="6350">
                <a:solidFill>
                  <a:prstClr val="black"/>
                </a:solidFill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</a:pPr>
                <a:r>
                  <a:rPr lang="en-US" dirty="0">
                    <a:ea typeface="Calibri"/>
                    <a:cs typeface="Times New Roman"/>
                  </a:rPr>
                  <a:t>Step 2: Draft EIS</a:t>
                </a:r>
              </a:p>
              <a:p>
                <a:pPr>
                  <a:lnSpc>
                    <a:spcPct val="115000"/>
                  </a:lnSpc>
                  <a:spcAft>
                    <a:spcPts val="1114"/>
                  </a:spcAft>
                </a:pPr>
                <a:r>
                  <a:rPr lang="en-US" dirty="0">
                    <a:ea typeface="Calibri"/>
                    <a:cs typeface="Times New Roman"/>
                  </a:rPr>
                  <a:t> </a:t>
                </a:r>
              </a:p>
            </p:txBody>
          </p:sp>
          <p:sp>
            <p:nvSpPr>
              <p:cNvPr id="12" name="Text Box 23"/>
              <p:cNvSpPr txBox="1"/>
              <p:nvPr/>
            </p:nvSpPr>
            <p:spPr>
              <a:xfrm>
                <a:off x="366520" y="1406106"/>
                <a:ext cx="1366996" cy="275588"/>
              </a:xfrm>
              <a:prstGeom prst="rect">
                <a:avLst/>
              </a:prstGeom>
              <a:solidFill>
                <a:schemeClr val="lt1"/>
              </a:solidFill>
              <a:ln w="6350">
                <a:solidFill>
                  <a:prstClr val="black"/>
                </a:solidFill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114"/>
                  </a:spcAft>
                </a:pPr>
                <a:r>
                  <a:rPr lang="en-US" dirty="0">
                    <a:ea typeface="Calibri"/>
                    <a:cs typeface="Times New Roman"/>
                  </a:rPr>
                  <a:t>Step 3: Final EIS</a:t>
                </a:r>
              </a:p>
            </p:txBody>
          </p:sp>
          <p:grpSp>
            <p:nvGrpSpPr>
              <p:cNvPr id="13" name="Group 12"/>
              <p:cNvGrpSpPr/>
              <p:nvPr/>
            </p:nvGrpSpPr>
            <p:grpSpPr>
              <a:xfrm>
                <a:off x="741942" y="132991"/>
                <a:ext cx="1960441" cy="615333"/>
                <a:chOff x="-275981" y="29474"/>
                <a:chExt cx="1960480" cy="615337"/>
              </a:xfrm>
            </p:grpSpPr>
            <p:sp>
              <p:nvSpPr>
                <p:cNvPr id="31" name="Text Box 24"/>
                <p:cNvSpPr txBox="1"/>
                <p:nvPr/>
              </p:nvSpPr>
              <p:spPr>
                <a:xfrm>
                  <a:off x="882242" y="197136"/>
                  <a:ext cx="802257" cy="447675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6350">
                  <a:solidFill>
                    <a:prstClr val="black"/>
                  </a:solidFill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15000"/>
                    </a:lnSpc>
                    <a:spcAft>
                      <a:spcPts val="1114"/>
                    </a:spcAft>
                  </a:pPr>
                  <a:r>
                    <a:rPr lang="en-US" dirty="0" smtClean="0">
                      <a:ea typeface="Calibri"/>
                      <a:cs typeface="Times New Roman"/>
                    </a:rPr>
                    <a:t>Tribes at the table</a:t>
                  </a:r>
                  <a:endParaRPr lang="en-US" dirty="0">
                    <a:ea typeface="Calibri"/>
                    <a:cs typeface="Times New Roman"/>
                  </a:endParaRPr>
                </a:p>
              </p:txBody>
            </p:sp>
            <p:grpSp>
              <p:nvGrpSpPr>
                <p:cNvPr id="32" name="Group 31"/>
                <p:cNvGrpSpPr/>
                <p:nvPr/>
              </p:nvGrpSpPr>
              <p:grpSpPr>
                <a:xfrm>
                  <a:off x="-275981" y="420972"/>
                  <a:ext cx="1158224" cy="182881"/>
                  <a:chOff x="-275981" y="50036"/>
                  <a:chExt cx="1158224" cy="182881"/>
                </a:xfrm>
              </p:grpSpPr>
              <p:cxnSp>
                <p:nvCxnSpPr>
                  <p:cNvPr id="36" name="Straight Arrow Connector 35"/>
                  <p:cNvCxnSpPr/>
                  <p:nvPr/>
                </p:nvCxnSpPr>
                <p:spPr>
                  <a:xfrm>
                    <a:off x="-274967" y="50037"/>
                    <a:ext cx="0" cy="182880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Arrow Connector 36"/>
                  <p:cNvCxnSpPr>
                    <a:stCxn id="31" idx="1"/>
                  </p:cNvCxnSpPr>
                  <p:nvPr/>
                </p:nvCxnSpPr>
                <p:spPr>
                  <a:xfrm flipH="1">
                    <a:off x="-275981" y="50036"/>
                    <a:ext cx="1158224" cy="1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3" name="Group 32"/>
                <p:cNvGrpSpPr/>
                <p:nvPr/>
              </p:nvGrpSpPr>
              <p:grpSpPr>
                <a:xfrm flipH="1">
                  <a:off x="871796" y="29474"/>
                  <a:ext cx="534519" cy="182880"/>
                  <a:chOff x="-67495" y="29474"/>
                  <a:chExt cx="534519" cy="182880"/>
                </a:xfrm>
              </p:grpSpPr>
              <p:cxnSp>
                <p:nvCxnSpPr>
                  <p:cNvPr id="34" name="Straight Arrow Connector 33"/>
                  <p:cNvCxnSpPr/>
                  <p:nvPr/>
                </p:nvCxnSpPr>
                <p:spPr>
                  <a:xfrm>
                    <a:off x="-67495" y="29474"/>
                    <a:ext cx="0" cy="182880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Arrow Connector 34"/>
                  <p:cNvCxnSpPr>
                    <a:stCxn id="10" idx="3"/>
                  </p:cNvCxnSpPr>
                  <p:nvPr/>
                </p:nvCxnSpPr>
                <p:spPr>
                  <a:xfrm flipH="1" flipV="1">
                    <a:off x="-67495" y="40995"/>
                    <a:ext cx="534519" cy="9267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4" name="Group 13"/>
              <p:cNvGrpSpPr/>
              <p:nvPr/>
            </p:nvGrpSpPr>
            <p:grpSpPr>
              <a:xfrm>
                <a:off x="1017917" y="867308"/>
                <a:ext cx="1658819" cy="630100"/>
                <a:chOff x="0" y="4669"/>
                <a:chExt cx="1659294" cy="630555"/>
              </a:xfrm>
            </p:grpSpPr>
            <p:sp>
              <p:nvSpPr>
                <p:cNvPr id="24" name="Text Box 40"/>
                <p:cNvSpPr txBox="1"/>
                <p:nvPr/>
              </p:nvSpPr>
              <p:spPr>
                <a:xfrm>
                  <a:off x="857037" y="187549"/>
                  <a:ext cx="802257" cy="447675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6350">
                  <a:solidFill>
                    <a:prstClr val="black"/>
                  </a:solidFill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15000"/>
                    </a:lnSpc>
                    <a:spcAft>
                      <a:spcPts val="1114"/>
                    </a:spcAft>
                  </a:pPr>
                  <a:r>
                    <a:rPr lang="en-US" dirty="0" smtClean="0">
                      <a:ea typeface="Calibri"/>
                      <a:cs typeface="Times New Roman"/>
                    </a:rPr>
                    <a:t>Tribes at the table</a:t>
                  </a:r>
                  <a:endParaRPr lang="en-US" dirty="0">
                    <a:ea typeface="Calibri"/>
                    <a:cs typeface="Times New Roman"/>
                  </a:endParaRPr>
                </a:p>
              </p:txBody>
            </p:sp>
            <p:grpSp>
              <p:nvGrpSpPr>
                <p:cNvPr id="25" name="Group 24"/>
                <p:cNvGrpSpPr/>
                <p:nvPr/>
              </p:nvGrpSpPr>
              <p:grpSpPr>
                <a:xfrm>
                  <a:off x="0" y="370936"/>
                  <a:ext cx="857037" cy="182880"/>
                  <a:chOff x="0" y="0"/>
                  <a:chExt cx="857037" cy="182880"/>
                </a:xfrm>
              </p:grpSpPr>
              <p:cxnSp>
                <p:nvCxnSpPr>
                  <p:cNvPr id="29" name="Straight Arrow Connector 28"/>
                  <p:cNvCxnSpPr/>
                  <p:nvPr/>
                </p:nvCxnSpPr>
                <p:spPr>
                  <a:xfrm>
                    <a:off x="0" y="0"/>
                    <a:ext cx="0" cy="182880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Arrow Connector 29"/>
                  <p:cNvCxnSpPr/>
                  <p:nvPr/>
                </p:nvCxnSpPr>
                <p:spPr>
                  <a:xfrm flipH="1">
                    <a:off x="1" y="0"/>
                    <a:ext cx="857036" cy="0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6" name="Group 25"/>
                <p:cNvGrpSpPr/>
                <p:nvPr/>
              </p:nvGrpSpPr>
              <p:grpSpPr>
                <a:xfrm flipH="1">
                  <a:off x="719329" y="4669"/>
                  <a:ext cx="704948" cy="182880"/>
                  <a:chOff x="-85457" y="4669"/>
                  <a:chExt cx="704948" cy="182880"/>
                </a:xfrm>
              </p:grpSpPr>
              <p:cxnSp>
                <p:nvCxnSpPr>
                  <p:cNvPr id="27" name="Straight Arrow Connector 26"/>
                  <p:cNvCxnSpPr/>
                  <p:nvPr/>
                </p:nvCxnSpPr>
                <p:spPr>
                  <a:xfrm>
                    <a:off x="-85457" y="4669"/>
                    <a:ext cx="0" cy="182880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Straight Arrow Connector 27"/>
                  <p:cNvCxnSpPr/>
                  <p:nvPr/>
                </p:nvCxnSpPr>
                <p:spPr>
                  <a:xfrm flipH="1">
                    <a:off x="-85457" y="15019"/>
                    <a:ext cx="704948" cy="0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5" name="Group 14"/>
              <p:cNvGrpSpPr/>
              <p:nvPr/>
            </p:nvGrpSpPr>
            <p:grpSpPr>
              <a:xfrm>
                <a:off x="905774" y="1820549"/>
                <a:ext cx="1369948" cy="535163"/>
                <a:chOff x="0" y="176598"/>
                <a:chExt cx="1183427" cy="377218"/>
              </a:xfrm>
            </p:grpSpPr>
            <p:sp>
              <p:nvSpPr>
                <p:cNvPr id="17" name="Text Box 48"/>
                <p:cNvSpPr txBox="1"/>
                <p:nvPr/>
              </p:nvSpPr>
              <p:spPr>
                <a:xfrm>
                  <a:off x="53534" y="176598"/>
                  <a:ext cx="1129893" cy="290561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6350">
                  <a:solidFill>
                    <a:prstClr val="black"/>
                  </a:solidFill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15000"/>
                    </a:lnSpc>
                    <a:spcAft>
                      <a:spcPts val="1114"/>
                    </a:spcAft>
                  </a:pPr>
                  <a:r>
                    <a:rPr lang="en-US" dirty="0">
                      <a:ea typeface="Calibri"/>
                      <a:cs typeface="Times New Roman"/>
                    </a:rPr>
                    <a:t>Agency responds to comments</a:t>
                  </a:r>
                </a:p>
              </p:txBody>
            </p:sp>
            <p:cxnSp>
              <p:nvCxnSpPr>
                <p:cNvPr id="22" name="Straight Arrow Connector 21"/>
                <p:cNvCxnSpPr/>
                <p:nvPr/>
              </p:nvCxnSpPr>
              <p:spPr>
                <a:xfrm>
                  <a:off x="0" y="179064"/>
                  <a:ext cx="0" cy="374752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" name="Text Box 55"/>
              <p:cNvSpPr txBox="1"/>
              <p:nvPr/>
            </p:nvSpPr>
            <p:spPr>
              <a:xfrm>
                <a:off x="142902" y="2355011"/>
                <a:ext cx="1594138" cy="396330"/>
              </a:xfrm>
              <a:prstGeom prst="rect">
                <a:avLst/>
              </a:prstGeom>
              <a:solidFill>
                <a:schemeClr val="lt1"/>
              </a:solidFill>
              <a:ln w="6350">
                <a:solidFill>
                  <a:prstClr val="black"/>
                </a:solidFill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114"/>
                  </a:spcAft>
                </a:pPr>
                <a:r>
                  <a:rPr lang="en-US" dirty="0">
                    <a:ea typeface="Calibri"/>
                    <a:cs typeface="Times New Roman"/>
                  </a:rPr>
                  <a:t>Step 4: Record of </a:t>
                </a:r>
                <a:r>
                  <a:rPr lang="en-US" dirty="0" smtClean="0">
                    <a:ea typeface="Calibri"/>
                    <a:cs typeface="Times New Roman"/>
                  </a:rPr>
                  <a:t>Decision</a:t>
                </a:r>
                <a:endParaRPr lang="en-US" dirty="0">
                  <a:ea typeface="Calibri"/>
                  <a:cs typeface="Times New Roman"/>
                </a:endParaRPr>
              </a:p>
            </p:txBody>
          </p:sp>
        </p:grpSp>
      </p:grpSp>
      <p:cxnSp>
        <p:nvCxnSpPr>
          <p:cNvPr id="9" name="Straight Arrow Connector 8"/>
          <p:cNvCxnSpPr/>
          <p:nvPr/>
        </p:nvCxnSpPr>
        <p:spPr>
          <a:xfrm>
            <a:off x="2503078" y="1737483"/>
            <a:ext cx="0" cy="32752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495801" y="3399654"/>
            <a:ext cx="5210876" cy="2312271"/>
          </a:xfrm>
          <a:prstGeom prst="plaque">
            <a:avLst/>
          </a:prstGeom>
          <a:solidFill>
            <a:srgbClr val="CCCCFF"/>
          </a:solidFill>
        </p:spPr>
        <p:txBody>
          <a:bodyPr wrap="square" lIns="101870" tIns="50935" rIns="101870" bIns="50935" rtlCol="0">
            <a:spAutoFit/>
          </a:bodyPr>
          <a:lstStyle/>
          <a:p>
            <a:r>
              <a:rPr lang="en-US" b="1" dirty="0" smtClean="0"/>
              <a:t>Chapter 1:  Introduction</a:t>
            </a:r>
            <a:endParaRPr lang="en-US" dirty="0" smtClean="0"/>
          </a:p>
          <a:p>
            <a:r>
              <a:rPr lang="en-US" dirty="0" smtClean="0"/>
              <a:t>Identify important and unimportant issues</a:t>
            </a:r>
          </a:p>
          <a:p>
            <a:r>
              <a:rPr lang="en-US" b="1" dirty="0" smtClean="0"/>
              <a:t>Chapter 2:  Possible Actions</a:t>
            </a:r>
          </a:p>
          <a:p>
            <a:r>
              <a:rPr lang="en-US" dirty="0" smtClean="0"/>
              <a:t>Discusses Alternatives</a:t>
            </a:r>
          </a:p>
          <a:p>
            <a:r>
              <a:rPr lang="en-US" b="1" dirty="0" smtClean="0"/>
              <a:t>Chapter 3: Environmental Analysis</a:t>
            </a:r>
          </a:p>
          <a:p>
            <a:r>
              <a:rPr lang="en-US" dirty="0" smtClean="0"/>
              <a:t>Potential impacts 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4495801" y="2327562"/>
            <a:ext cx="1219200" cy="523210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lIns="91429" tIns="45715" rIns="91429" bIns="45715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</a:rPr>
              <a:t>Donlin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Gold Project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029200" y="908585"/>
            <a:ext cx="4677477" cy="954097"/>
          </a:xfrm>
          <a:prstGeom prst="rect">
            <a:avLst/>
          </a:prstGeom>
          <a:solidFill>
            <a:schemeClr val="bg1"/>
          </a:solidFill>
        </p:spPr>
        <p:txBody>
          <a:bodyPr wrap="none" lIns="91429" tIns="45715" rIns="91429" bIns="45715" rtlCol="0">
            <a:spAutoFit/>
          </a:bodyPr>
          <a:lstStyle/>
          <a:p>
            <a:r>
              <a:rPr lang="en-US" sz="2800" b="1" dirty="0"/>
              <a:t>Tribes take on “agency” status</a:t>
            </a:r>
          </a:p>
          <a:p>
            <a:r>
              <a:rPr lang="en-US" sz="2800" b="1" dirty="0"/>
              <a:t>“Cooperating agency”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8" b="9107"/>
          <a:stretch/>
        </p:blipFill>
        <p:spPr bwMode="auto">
          <a:xfrm>
            <a:off x="4483101" y="2037973"/>
            <a:ext cx="5520565" cy="4913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4953000" y="86794"/>
            <a:ext cx="4678671" cy="646321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r>
              <a:rPr lang="en-US" sz="3600" b="1" dirty="0" smtClean="0"/>
              <a:t>Donlin -</a:t>
            </a:r>
            <a:r>
              <a:rPr lang="en-US" sz="3600" b="1" dirty="0"/>
              <a:t> </a:t>
            </a:r>
            <a:r>
              <a:rPr lang="en-US" sz="3600" b="1" dirty="0" smtClean="0"/>
              <a:t>during EIS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9501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/>
          <p:nvPr/>
        </p:nvSpPr>
        <p:spPr>
          <a:xfrm>
            <a:off x="764275" y="1332638"/>
            <a:ext cx="3301909" cy="666871"/>
          </a:xfrm>
          <a:prstGeom prst="rect">
            <a:avLst/>
          </a:prstGeom>
          <a:solidFill>
            <a:srgbClr val="92D050">
              <a:alpha val="50196"/>
            </a:srgbClr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29" tIns="45715" rIns="91429" bIns="4571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114"/>
              </a:spcAft>
            </a:pPr>
            <a:r>
              <a:rPr lang="en-US" dirty="0" smtClean="0">
                <a:ea typeface="Calibri"/>
                <a:cs typeface="Times New Roman"/>
              </a:rPr>
              <a:t>Is there a federal agency nexus? (CWA, CAA)</a:t>
            </a:r>
            <a:endParaRPr lang="en-US" dirty="0">
              <a:ea typeface="Calibri"/>
              <a:cs typeface="Times New Roman"/>
            </a:endParaRPr>
          </a:p>
        </p:txBody>
      </p:sp>
      <p:sp>
        <p:nvSpPr>
          <p:cNvPr id="3" name="Text Box 6"/>
          <p:cNvSpPr txBox="1"/>
          <p:nvPr/>
        </p:nvSpPr>
        <p:spPr>
          <a:xfrm>
            <a:off x="1138187" y="2360702"/>
            <a:ext cx="669218" cy="432150"/>
          </a:xfrm>
          <a:prstGeom prst="rect">
            <a:avLst/>
          </a:prstGeom>
          <a:solidFill>
            <a:srgbClr val="FFFF00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29" tIns="45715" rIns="91429" bIns="4571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114"/>
              </a:spcAft>
            </a:pPr>
            <a:r>
              <a:rPr lang="en-US" dirty="0" smtClean="0">
                <a:ea typeface="Calibri"/>
                <a:cs typeface="Times New Roman"/>
              </a:rPr>
              <a:t>Yes</a:t>
            </a:r>
            <a:endParaRPr lang="en-US" dirty="0">
              <a:ea typeface="Calibri"/>
              <a:cs typeface="Times New Roman"/>
            </a:endParaRPr>
          </a:p>
        </p:txBody>
      </p:sp>
      <p:sp>
        <p:nvSpPr>
          <p:cNvPr id="4" name="Text Box 7"/>
          <p:cNvSpPr txBox="1"/>
          <p:nvPr/>
        </p:nvSpPr>
        <p:spPr>
          <a:xfrm>
            <a:off x="931918" y="3120376"/>
            <a:ext cx="1475232" cy="994424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29" tIns="45715" rIns="91429" bIns="4571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114"/>
              </a:spcAft>
            </a:pPr>
            <a:r>
              <a:rPr lang="en-US" dirty="0" smtClean="0">
                <a:ea typeface="Calibri"/>
                <a:cs typeface="Times New Roman"/>
              </a:rPr>
              <a:t>Agency must prepare an EIS</a:t>
            </a:r>
            <a:endParaRPr lang="en-US" dirty="0">
              <a:ea typeface="Calibri"/>
              <a:cs typeface="Times New Roman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385767" y="2043510"/>
            <a:ext cx="2383" cy="28658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2415229" y="3617588"/>
            <a:ext cx="4442772" cy="2550506"/>
            <a:chOff x="2307028" y="4816247"/>
            <a:chExt cx="4442772" cy="2550506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2983941" y="4816247"/>
              <a:ext cx="0" cy="271145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/>
            <p:cNvGrpSpPr/>
            <p:nvPr/>
          </p:nvGrpSpPr>
          <p:grpSpPr>
            <a:xfrm>
              <a:off x="2307028" y="5099674"/>
              <a:ext cx="4442772" cy="2267079"/>
              <a:chOff x="686766" y="0"/>
              <a:chExt cx="2558107" cy="1523977"/>
            </a:xfrm>
          </p:grpSpPr>
          <p:sp>
            <p:nvSpPr>
              <p:cNvPr id="9" name="Text Box 17"/>
              <p:cNvSpPr txBox="1"/>
              <p:nvPr/>
            </p:nvSpPr>
            <p:spPr>
              <a:xfrm>
                <a:off x="787945" y="0"/>
                <a:ext cx="974027" cy="440146"/>
              </a:xfrm>
              <a:prstGeom prst="rect">
                <a:avLst/>
              </a:prstGeom>
              <a:solidFill>
                <a:schemeClr val="lt1"/>
              </a:solidFill>
              <a:ln w="6350">
                <a:solidFill>
                  <a:prstClr val="black"/>
                </a:solidFill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114"/>
                  </a:spcAft>
                </a:pPr>
                <a:r>
                  <a:rPr lang="en-US" dirty="0" smtClean="0">
                    <a:ea typeface="Calibri"/>
                    <a:cs typeface="Times New Roman"/>
                  </a:rPr>
                  <a:t>State permit notices</a:t>
                </a:r>
                <a:endParaRPr lang="en-US" dirty="0">
                  <a:ea typeface="Calibri"/>
                  <a:cs typeface="Times New Roman"/>
                </a:endParaRPr>
              </a:p>
            </p:txBody>
          </p:sp>
          <p:sp>
            <p:nvSpPr>
              <p:cNvPr id="10" name="Text Box 19"/>
              <p:cNvSpPr txBox="1"/>
              <p:nvPr/>
            </p:nvSpPr>
            <p:spPr>
              <a:xfrm>
                <a:off x="686766" y="740869"/>
                <a:ext cx="1075207" cy="475989"/>
              </a:xfrm>
              <a:prstGeom prst="rect">
                <a:avLst/>
              </a:prstGeom>
              <a:solidFill>
                <a:schemeClr val="lt1"/>
              </a:solidFill>
              <a:ln w="6350">
                <a:solidFill>
                  <a:prstClr val="black"/>
                </a:solidFill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</a:pPr>
                <a:r>
                  <a:rPr lang="en-US" dirty="0" smtClean="0">
                    <a:ea typeface="Calibri"/>
                    <a:cs typeface="Times New Roman"/>
                  </a:rPr>
                  <a:t>Final state permits issued</a:t>
                </a:r>
                <a:endParaRPr lang="en-US" dirty="0">
                  <a:ea typeface="Calibri"/>
                  <a:cs typeface="Times New Roman"/>
                </a:endParaRPr>
              </a:p>
              <a:p>
                <a:pPr>
                  <a:lnSpc>
                    <a:spcPct val="115000"/>
                  </a:lnSpc>
                  <a:spcAft>
                    <a:spcPts val="1114"/>
                  </a:spcAft>
                </a:pPr>
                <a:r>
                  <a:rPr lang="en-US" dirty="0">
                    <a:ea typeface="Calibri"/>
                    <a:cs typeface="Times New Roman"/>
                  </a:rPr>
                  <a:t> </a:t>
                </a:r>
              </a:p>
            </p:txBody>
          </p:sp>
          <p:grpSp>
            <p:nvGrpSpPr>
              <p:cNvPr id="12" name="Group 11"/>
              <p:cNvGrpSpPr/>
              <p:nvPr/>
            </p:nvGrpSpPr>
            <p:grpSpPr>
              <a:xfrm>
                <a:off x="1076526" y="124893"/>
                <a:ext cx="2168347" cy="615977"/>
                <a:chOff x="58610" y="21376"/>
                <a:chExt cx="2168390" cy="615981"/>
              </a:xfrm>
            </p:grpSpPr>
            <p:sp>
              <p:nvSpPr>
                <p:cNvPr id="30" name="Text Box 24"/>
                <p:cNvSpPr txBox="1"/>
                <p:nvPr/>
              </p:nvSpPr>
              <p:spPr>
                <a:xfrm>
                  <a:off x="1182363" y="300112"/>
                  <a:ext cx="1044637" cy="308729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6350">
                  <a:solidFill>
                    <a:prstClr val="black"/>
                  </a:solidFill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15000"/>
                    </a:lnSpc>
                  </a:pPr>
                  <a:r>
                    <a:rPr lang="en-US" dirty="0" smtClean="0">
                      <a:ea typeface="Calibri"/>
                      <a:cs typeface="Times New Roman"/>
                    </a:rPr>
                    <a:t>Public comment</a:t>
                  </a:r>
                </a:p>
              </p:txBody>
            </p:sp>
            <p:grpSp>
              <p:nvGrpSpPr>
                <p:cNvPr id="31" name="Group 30"/>
                <p:cNvGrpSpPr/>
                <p:nvPr/>
              </p:nvGrpSpPr>
              <p:grpSpPr>
                <a:xfrm>
                  <a:off x="58610" y="454476"/>
                  <a:ext cx="1056496" cy="182881"/>
                  <a:chOff x="58610" y="83540"/>
                  <a:chExt cx="1056496" cy="182881"/>
                </a:xfrm>
              </p:grpSpPr>
              <p:cxnSp>
                <p:nvCxnSpPr>
                  <p:cNvPr id="35" name="Straight Arrow Connector 34"/>
                  <p:cNvCxnSpPr/>
                  <p:nvPr/>
                </p:nvCxnSpPr>
                <p:spPr>
                  <a:xfrm>
                    <a:off x="62887" y="83541"/>
                    <a:ext cx="0" cy="182880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Arrow Connector 35"/>
                  <p:cNvCxnSpPr/>
                  <p:nvPr/>
                </p:nvCxnSpPr>
                <p:spPr>
                  <a:xfrm flipH="1">
                    <a:off x="58610" y="83540"/>
                    <a:ext cx="1056496" cy="0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2" name="Group 31"/>
                <p:cNvGrpSpPr/>
                <p:nvPr/>
              </p:nvGrpSpPr>
              <p:grpSpPr>
                <a:xfrm flipH="1">
                  <a:off x="718790" y="21376"/>
                  <a:ext cx="889000" cy="182880"/>
                  <a:chOff x="-268970" y="21376"/>
                  <a:chExt cx="889000" cy="182880"/>
                </a:xfrm>
              </p:grpSpPr>
              <p:cxnSp>
                <p:nvCxnSpPr>
                  <p:cNvPr id="33" name="Straight Arrow Connector 32"/>
                  <p:cNvCxnSpPr/>
                  <p:nvPr/>
                </p:nvCxnSpPr>
                <p:spPr>
                  <a:xfrm>
                    <a:off x="-268970" y="21376"/>
                    <a:ext cx="0" cy="182880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Arrow Connector 33"/>
                  <p:cNvCxnSpPr/>
                  <p:nvPr/>
                </p:nvCxnSpPr>
                <p:spPr>
                  <a:xfrm flipH="1">
                    <a:off x="-268970" y="31727"/>
                    <a:ext cx="889000" cy="0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3" name="Group 12"/>
              <p:cNvGrpSpPr/>
              <p:nvPr/>
            </p:nvGrpSpPr>
            <p:grpSpPr>
              <a:xfrm>
                <a:off x="1786426" y="883314"/>
                <a:ext cx="1246400" cy="640663"/>
                <a:chOff x="768729" y="20686"/>
                <a:chExt cx="1246757" cy="641125"/>
              </a:xfrm>
            </p:grpSpPr>
            <p:sp>
              <p:nvSpPr>
                <p:cNvPr id="23" name="Text Box 40"/>
                <p:cNvSpPr txBox="1"/>
                <p:nvPr/>
              </p:nvSpPr>
              <p:spPr>
                <a:xfrm>
                  <a:off x="1213229" y="214136"/>
                  <a:ext cx="802257" cy="447675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6350">
                  <a:solidFill>
                    <a:prstClr val="black"/>
                  </a:solidFill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15000"/>
                    </a:lnSpc>
                    <a:spcAft>
                      <a:spcPts val="1114"/>
                    </a:spcAft>
                  </a:pPr>
                  <a:r>
                    <a:rPr lang="en-US" dirty="0" smtClean="0">
                      <a:ea typeface="Calibri"/>
                      <a:cs typeface="Times New Roman"/>
                    </a:rPr>
                    <a:t>Legal challenges</a:t>
                  </a:r>
                  <a:endParaRPr lang="en-US" dirty="0">
                    <a:ea typeface="Calibri"/>
                    <a:cs typeface="Times New Roman"/>
                  </a:endParaRPr>
                </a:p>
              </p:txBody>
            </p:sp>
            <p:grpSp>
              <p:nvGrpSpPr>
                <p:cNvPr id="25" name="Group 24"/>
                <p:cNvGrpSpPr/>
                <p:nvPr/>
              </p:nvGrpSpPr>
              <p:grpSpPr>
                <a:xfrm flipH="1">
                  <a:off x="768729" y="20686"/>
                  <a:ext cx="889000" cy="182880"/>
                  <a:chOff x="-318909" y="20686"/>
                  <a:chExt cx="889000" cy="182880"/>
                </a:xfrm>
              </p:grpSpPr>
              <p:cxnSp>
                <p:nvCxnSpPr>
                  <p:cNvPr id="26" name="Straight Arrow Connector 25"/>
                  <p:cNvCxnSpPr/>
                  <p:nvPr/>
                </p:nvCxnSpPr>
                <p:spPr>
                  <a:xfrm>
                    <a:off x="-318798" y="20686"/>
                    <a:ext cx="0" cy="182880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Straight Arrow Connector 26"/>
                  <p:cNvCxnSpPr/>
                  <p:nvPr/>
                </p:nvCxnSpPr>
                <p:spPr>
                  <a:xfrm flipH="1">
                    <a:off x="-318909" y="35706"/>
                    <a:ext cx="889000" cy="0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cxnSp>
        <p:nvCxnSpPr>
          <p:cNvPr id="37" name="Straight Arrow Connector 36"/>
          <p:cNvCxnSpPr/>
          <p:nvPr/>
        </p:nvCxnSpPr>
        <p:spPr>
          <a:xfrm>
            <a:off x="1394706" y="2792852"/>
            <a:ext cx="0" cy="32752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33401" y="378532"/>
            <a:ext cx="3348981" cy="965941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r>
              <a:rPr lang="en-US" sz="2800" b="1" dirty="0"/>
              <a:t>Tribes outside the EIS process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882900" y="2821506"/>
            <a:ext cx="999344" cy="523210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lIns="91429" tIns="45715" rIns="91429" bIns="45715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Wishbone Hill Coal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9513736" y="3344716"/>
            <a:ext cx="131164" cy="261605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" r="4438" b="3123"/>
          <a:stretch/>
        </p:blipFill>
        <p:spPr bwMode="auto">
          <a:xfrm>
            <a:off x="4315873" y="2360702"/>
            <a:ext cx="5819719" cy="4046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0" name="Straight Arrow Connector 39"/>
          <p:cNvCxnSpPr/>
          <p:nvPr/>
        </p:nvCxnSpPr>
        <p:spPr>
          <a:xfrm>
            <a:off x="2871957" y="1999509"/>
            <a:ext cx="2383" cy="28658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Box 6"/>
          <p:cNvSpPr txBox="1"/>
          <p:nvPr/>
        </p:nvSpPr>
        <p:spPr>
          <a:xfrm>
            <a:off x="2666999" y="2308229"/>
            <a:ext cx="541949" cy="432150"/>
          </a:xfrm>
          <a:prstGeom prst="rect">
            <a:avLst/>
          </a:prstGeom>
          <a:solidFill>
            <a:srgbClr val="FFFF00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29" tIns="45715" rIns="91429" bIns="4571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114"/>
              </a:spcAft>
            </a:pPr>
            <a:r>
              <a:rPr lang="en-US" dirty="0" smtClean="0">
                <a:ea typeface="Calibri"/>
                <a:cs typeface="Times New Roman"/>
              </a:rPr>
              <a:t>No</a:t>
            </a:r>
            <a:endParaRPr lang="en-US" dirty="0">
              <a:ea typeface="Calibri"/>
              <a:cs typeface="Times New Roman"/>
            </a:endParaRPr>
          </a:p>
        </p:txBody>
      </p:sp>
      <p:sp>
        <p:nvSpPr>
          <p:cNvPr id="43" name="Text Box 7"/>
          <p:cNvSpPr txBox="1"/>
          <p:nvPr/>
        </p:nvSpPr>
        <p:spPr>
          <a:xfrm>
            <a:off x="2590952" y="3120376"/>
            <a:ext cx="1066648" cy="48594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29" tIns="45715" rIns="91429" bIns="4571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114"/>
              </a:spcAft>
            </a:pPr>
            <a:r>
              <a:rPr lang="en-US" dirty="0" smtClean="0">
                <a:ea typeface="Calibri"/>
                <a:cs typeface="Times New Roman"/>
              </a:rPr>
              <a:t>No EIS</a:t>
            </a:r>
            <a:endParaRPr lang="en-US" dirty="0">
              <a:ea typeface="Calibri"/>
              <a:cs typeface="Times New Roman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2884746" y="2755587"/>
            <a:ext cx="0" cy="32752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177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K.Zamzow\Documents\Mines - Alaska\Pebble\Presentations by CSP2 etc\for Nunumta\pictures from trips\Clarks Pt CAW\P10206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10058400" cy="754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2300" y="4074778"/>
            <a:ext cx="9296400" cy="965941"/>
          </a:xfrm>
          <a:prstGeom prst="rect">
            <a:avLst/>
          </a:prstGeom>
          <a:solidFill>
            <a:srgbClr val="DDD9C3">
              <a:alpha val="67843"/>
            </a:srgbClr>
          </a:solidFill>
        </p:spPr>
        <p:txBody>
          <a:bodyPr wrap="square" lIns="91429" tIns="45715" rIns="91429" bIns="45715" rtlCol="0">
            <a:spAutoFit/>
          </a:bodyPr>
          <a:lstStyle/>
          <a:p>
            <a:r>
              <a:rPr lang="en-US" sz="2800" b="1" cap="all" dirty="0"/>
              <a:t>Pebble</a:t>
            </a:r>
          </a:p>
          <a:p>
            <a:r>
              <a:rPr lang="en-US" sz="2800" b="1" dirty="0"/>
              <a:t>	Trust responsibility and legal challenges to STOP mine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599" y="5028885"/>
            <a:ext cx="9296400" cy="529924"/>
          </a:xfrm>
          <a:prstGeom prst="rect">
            <a:avLst/>
          </a:prstGeom>
          <a:solidFill>
            <a:srgbClr val="DDD9C3">
              <a:alpha val="67843"/>
            </a:srgbClr>
          </a:solidFill>
        </p:spPr>
        <p:txBody>
          <a:bodyPr wrap="square" lIns="91429" tIns="45715" rIns="91429" bIns="45715" rtlCol="0">
            <a:spAutoFit/>
          </a:bodyPr>
          <a:lstStyle/>
          <a:p>
            <a:pPr marL="457146" indent="-457146">
              <a:buFont typeface="Arial" panose="020B0604020202020204" pitchFamily="34" charset="0"/>
              <a:buChar char="•"/>
            </a:pPr>
            <a:r>
              <a:rPr lang="en-US" sz="2800" b="1" dirty="0"/>
              <a:t>Requires time and money from tribes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599" y="5552106"/>
            <a:ext cx="9296400" cy="965941"/>
          </a:xfrm>
          <a:prstGeom prst="rect">
            <a:avLst/>
          </a:prstGeom>
          <a:solidFill>
            <a:srgbClr val="DDD9C3">
              <a:alpha val="67843"/>
            </a:srgbClr>
          </a:solidFill>
        </p:spPr>
        <p:txBody>
          <a:bodyPr wrap="square" lIns="91429" tIns="45715" rIns="91429" bIns="45715" rtlCol="0">
            <a:spAutoFit/>
          </a:bodyPr>
          <a:lstStyle/>
          <a:p>
            <a:pPr marL="457146" indent="-457146">
              <a:buFont typeface="Arial" panose="020B0604020202020204" pitchFamily="34" charset="0"/>
              <a:buChar char="•"/>
            </a:pPr>
            <a:r>
              <a:rPr lang="en-US" sz="2800" b="1" dirty="0"/>
              <a:t>Requires investments of time, money, and political capital on the part of agencies – extremely rare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02922" y="152401"/>
            <a:ext cx="9052559" cy="74994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Before the EIS</a:t>
            </a:r>
          </a:p>
        </p:txBody>
      </p:sp>
    </p:spTree>
    <p:extLst>
      <p:ext uri="{BB962C8B-B14F-4D97-AF65-F5344CB8AC3E}">
        <p14:creationId xmlns:p14="http://schemas.microsoft.com/office/powerpoint/2010/main" val="24205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56" y="1250867"/>
            <a:ext cx="9960343" cy="5759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7521" y="1371601"/>
            <a:ext cx="9296400" cy="965941"/>
          </a:xfrm>
          <a:prstGeom prst="rect">
            <a:avLst/>
          </a:prstGeom>
          <a:solidFill>
            <a:srgbClr val="DDD9C3"/>
          </a:solidFill>
        </p:spPr>
        <p:txBody>
          <a:bodyPr wrap="square" lIns="91429" tIns="45715" rIns="91429" bIns="45715" rtlCol="0">
            <a:spAutoFit/>
          </a:bodyPr>
          <a:lstStyle/>
          <a:p>
            <a:r>
              <a:rPr lang="en-US" sz="2800" b="1" cap="all" dirty="0" err="1"/>
              <a:t>Donlin</a:t>
            </a:r>
            <a:endParaRPr lang="en-US" sz="2800" b="1" cap="all" dirty="0"/>
          </a:p>
          <a:p>
            <a:r>
              <a:rPr lang="en-US" sz="2800" b="1" dirty="0"/>
              <a:t>	</a:t>
            </a:r>
            <a:r>
              <a:rPr lang="en-US" sz="2800" b="1" dirty="0" smtClean="0"/>
              <a:t>Tribal governments</a:t>
            </a:r>
            <a:r>
              <a:rPr lang="en-US" sz="2800" b="1" dirty="0" smtClean="0"/>
              <a:t> </a:t>
            </a:r>
            <a:r>
              <a:rPr lang="en-US" sz="2800" b="1" dirty="0"/>
              <a:t>as cooperating </a:t>
            </a:r>
            <a:r>
              <a:rPr lang="en-US" sz="2800" b="1" dirty="0" smtClean="0"/>
              <a:t>agencies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09601" y="2743201"/>
            <a:ext cx="9296400" cy="965941"/>
          </a:xfrm>
          <a:prstGeom prst="rect">
            <a:avLst/>
          </a:prstGeom>
          <a:solidFill>
            <a:srgbClr val="DDD9C3"/>
          </a:solidFill>
        </p:spPr>
        <p:txBody>
          <a:bodyPr wrap="square" lIns="91429" tIns="45715" rIns="91429" bIns="45715" rtlCol="0">
            <a:spAutoFit/>
          </a:bodyPr>
          <a:lstStyle/>
          <a:p>
            <a:pPr marL="457146" indent="-457146">
              <a:buFont typeface="Arial" panose="020B0604020202020204" pitchFamily="34" charset="0"/>
              <a:buChar char="•"/>
            </a:pPr>
            <a:r>
              <a:rPr lang="en-US" sz="2800" b="1" dirty="0"/>
              <a:t>Address critical resources and critical problems with proposed mining company plans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1" y="4267200"/>
            <a:ext cx="9296400" cy="965941"/>
          </a:xfrm>
          <a:prstGeom prst="rect">
            <a:avLst/>
          </a:prstGeom>
          <a:solidFill>
            <a:srgbClr val="DDD9C3"/>
          </a:solidFill>
        </p:spPr>
        <p:txBody>
          <a:bodyPr wrap="square" lIns="91429" tIns="45715" rIns="91429" bIns="45715" rtlCol="0">
            <a:spAutoFit/>
          </a:bodyPr>
          <a:lstStyle/>
          <a:p>
            <a:pPr marL="457146" indent="-457146">
              <a:buFont typeface="Arial" panose="020B0604020202020204" pitchFamily="34" charset="0"/>
              <a:buChar char="•"/>
            </a:pPr>
            <a:r>
              <a:rPr lang="en-US" sz="2800" b="1" dirty="0"/>
              <a:t>Requires investments of time, money, and alliance with technical experts on the part of tribes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6900" y="5373706"/>
            <a:ext cx="9296400" cy="529924"/>
          </a:xfrm>
          <a:prstGeom prst="rect">
            <a:avLst/>
          </a:prstGeom>
          <a:solidFill>
            <a:srgbClr val="DDD9C3"/>
          </a:solidFill>
        </p:spPr>
        <p:txBody>
          <a:bodyPr wrap="square" lIns="91429" tIns="45715" rIns="91429" bIns="45715" rtlCol="0">
            <a:spAutoFit/>
          </a:bodyPr>
          <a:lstStyle/>
          <a:p>
            <a:pPr marL="457146" indent="-457146">
              <a:buFont typeface="Arial" panose="020B0604020202020204" pitchFamily="34" charset="0"/>
              <a:buChar char="•"/>
            </a:pPr>
            <a:r>
              <a:rPr lang="en-US" sz="2800" b="1" dirty="0"/>
              <a:t>Tribes CAN oppose the mine after the EIS process</a:t>
            </a:r>
          </a:p>
        </p:txBody>
      </p:sp>
      <p:sp>
        <p:nvSpPr>
          <p:cNvPr id="6" name="Title 5"/>
          <p:cNvSpPr txBox="1">
            <a:spLocks/>
          </p:cNvSpPr>
          <p:nvPr/>
        </p:nvSpPr>
        <p:spPr>
          <a:xfrm>
            <a:off x="502922" y="310895"/>
            <a:ext cx="9052559" cy="738664"/>
          </a:xfrm>
          <a:prstGeom prst="rect">
            <a:avLst/>
          </a:prstGeom>
        </p:spPr>
        <p:txBody>
          <a:bodyPr lIns="91429" tIns="45715" rIns="91429" bIns="45715"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kern="0" dirty="0">
                <a:solidFill>
                  <a:sysClr val="windowText" lastClr="000000"/>
                </a:solidFill>
              </a:rPr>
              <a:t>During the EIS</a:t>
            </a:r>
          </a:p>
        </p:txBody>
      </p:sp>
    </p:spTree>
    <p:extLst>
      <p:ext uri="{BB962C8B-B14F-4D97-AF65-F5344CB8AC3E}">
        <p14:creationId xmlns:p14="http://schemas.microsoft.com/office/powerpoint/2010/main" val="2368920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1367</TotalTime>
  <Words>810</Words>
  <Application>Microsoft Office PowerPoint</Application>
  <PresentationFormat>Custom</PresentationFormat>
  <Paragraphs>165</Paragraphs>
  <Slides>12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Tribal Voices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Before the EIS</vt:lpstr>
      <vt:lpstr>PowerPoint Presentation</vt:lpstr>
      <vt:lpstr>PowerPoint Presentation</vt:lpstr>
      <vt:lpstr>Summary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Voices</dc:title>
  <dc:creator>K.Zamzow</dc:creator>
  <cp:lastModifiedBy>K.Zamzow</cp:lastModifiedBy>
  <cp:revision>81</cp:revision>
  <dcterms:created xsi:type="dcterms:W3CDTF">2014-10-09T14:09:46Z</dcterms:created>
  <dcterms:modified xsi:type="dcterms:W3CDTF">2015-11-17T03:07:16Z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2012-07-20T00:00:00Z</vt:filetime>
  </property>
  <property fmtid="{D5CDD505-2E9C-101B-9397-08002B2CF9AE}" pid="3" name="LastSaved">
    <vt:filetime>2014-10-09T00:00:00Z</vt:filetime>
  </property>
</Properties>
</file>