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82" r:id="rId3"/>
    <p:sldId id="293" r:id="rId4"/>
    <p:sldId id="296" r:id="rId5"/>
    <p:sldId id="295" r:id="rId6"/>
    <p:sldId id="294" r:id="rId7"/>
    <p:sldId id="258" r:id="rId8"/>
    <p:sldId id="297" r:id="rId9"/>
    <p:sldId id="281" r:id="rId10"/>
    <p:sldId id="259" r:id="rId11"/>
    <p:sldId id="260" r:id="rId12"/>
    <p:sldId id="261" r:id="rId13"/>
    <p:sldId id="284" r:id="rId14"/>
    <p:sldId id="285" r:id="rId15"/>
    <p:sldId id="286" r:id="rId16"/>
    <p:sldId id="279" r:id="rId17"/>
    <p:sldId id="298" r:id="rId18"/>
    <p:sldId id="262" r:id="rId19"/>
    <p:sldId id="280" r:id="rId20"/>
    <p:sldId id="300" r:id="rId21"/>
    <p:sldId id="263" r:id="rId22"/>
    <p:sldId id="301" r:id="rId23"/>
    <p:sldId id="274" r:id="rId24"/>
    <p:sldId id="264" r:id="rId25"/>
    <p:sldId id="267" r:id="rId26"/>
    <p:sldId id="265" r:id="rId27"/>
    <p:sldId id="288" r:id="rId28"/>
    <p:sldId id="266" r:id="rId29"/>
    <p:sldId id="303" r:id="rId30"/>
    <p:sldId id="304" r:id="rId31"/>
    <p:sldId id="302" r:id="rId32"/>
    <p:sldId id="270" r:id="rId33"/>
    <p:sldId id="273" r:id="rId34"/>
    <p:sldId id="291" r:id="rId35"/>
    <p:sldId id="271" r:id="rId36"/>
    <p:sldId id="289" r:id="rId37"/>
    <p:sldId id="305" r:id="rId38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68" autoAdjust="0"/>
    <p:restoredTop sz="94660"/>
  </p:normalViewPr>
  <p:slideViewPr>
    <p:cSldViewPr snapToGrid="0">
      <p:cViewPr varScale="1">
        <p:scale>
          <a:sx n="43" d="100"/>
          <a:sy n="43" d="100"/>
        </p:scale>
        <p:origin x="6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F0C459-F221-4C87-BDB6-4D9BF13694CB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1F4DDA0-15DF-4CF7-85D9-E31EC3BF5BA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Century Gothic" panose="020B0502020202020204" pitchFamily="34" charset="0"/>
            </a:rPr>
            <a:t>Import .csv to ArcGIS as data table</a:t>
          </a:r>
          <a:endParaRPr lang="en-US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5DCEC396-2764-4571-A82F-0D7A08D4DB33}" type="parTrans" cxnId="{297CC508-F6BA-417F-ACDB-86124F56B2D9}">
      <dgm:prSet/>
      <dgm:spPr/>
      <dgm:t>
        <a:bodyPr/>
        <a:lstStyle/>
        <a:p>
          <a:endParaRPr lang="en-US"/>
        </a:p>
      </dgm:t>
    </dgm:pt>
    <dgm:pt modelId="{1B5D00D1-4FA2-4CC1-B19D-B8128C24281C}" type="sibTrans" cxnId="{297CC508-F6BA-417F-ACDB-86124F56B2D9}">
      <dgm:prSet/>
      <dgm:spPr/>
      <dgm:t>
        <a:bodyPr/>
        <a:lstStyle/>
        <a:p>
          <a:endParaRPr lang="en-US"/>
        </a:p>
      </dgm:t>
    </dgm:pt>
    <dgm:pt modelId="{3BB195D6-D448-4FC3-8C3D-21B6E9F16A5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Century Gothic" panose="020B0502020202020204" pitchFamily="34" charset="0"/>
            </a:rPr>
            <a:t>Use longitude, latitude to create </a:t>
          </a:r>
          <a:r>
            <a:rPr lang="en-US" dirty="0" err="1" smtClean="0">
              <a:solidFill>
                <a:schemeClr val="tx1"/>
              </a:solidFill>
              <a:latin typeface="Century Gothic" panose="020B0502020202020204" pitchFamily="34" charset="0"/>
            </a:rPr>
            <a:t>x,y</a:t>
          </a:r>
          <a:r>
            <a:rPr lang="en-US" dirty="0" smtClean="0">
              <a:solidFill>
                <a:schemeClr val="tx1"/>
              </a:solidFill>
              <a:latin typeface="Century Gothic" panose="020B0502020202020204" pitchFamily="34" charset="0"/>
            </a:rPr>
            <a:t> coordinates</a:t>
          </a:r>
          <a:endParaRPr lang="en-US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04D6C436-C1C0-464D-A14F-7113C9A74A41}" type="parTrans" cxnId="{A786D295-97DC-44E4-8495-F65850A18A93}">
      <dgm:prSet/>
      <dgm:spPr/>
      <dgm:t>
        <a:bodyPr/>
        <a:lstStyle/>
        <a:p>
          <a:endParaRPr lang="en-US"/>
        </a:p>
      </dgm:t>
    </dgm:pt>
    <dgm:pt modelId="{977A56F1-9968-461C-865C-3964E386B005}" type="sibTrans" cxnId="{A786D295-97DC-44E4-8495-F65850A18A93}">
      <dgm:prSet/>
      <dgm:spPr/>
      <dgm:t>
        <a:bodyPr/>
        <a:lstStyle/>
        <a:p>
          <a:endParaRPr lang="en-US"/>
        </a:p>
      </dgm:t>
    </dgm:pt>
    <dgm:pt modelId="{FAB48E1A-2F88-4762-9F78-414354FCFF1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Century Gothic" panose="020B0502020202020204" pitchFamily="34" charset="0"/>
            </a:rPr>
            <a:t>Export data into ArcGIS shape file (Robinson Coordinate System)</a:t>
          </a:r>
          <a:endParaRPr lang="en-US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42A9C758-3AEC-43E5-BBD8-A8CD2FDBC261}" type="parTrans" cxnId="{AE377A44-025B-4219-B85F-949782610301}">
      <dgm:prSet/>
      <dgm:spPr/>
      <dgm:t>
        <a:bodyPr/>
        <a:lstStyle/>
        <a:p>
          <a:endParaRPr lang="en-US"/>
        </a:p>
      </dgm:t>
    </dgm:pt>
    <dgm:pt modelId="{A15AEF5E-C3E7-4F56-8E07-0AFDD80B3EBB}" type="sibTrans" cxnId="{AE377A44-025B-4219-B85F-949782610301}">
      <dgm:prSet/>
      <dgm:spPr/>
      <dgm:t>
        <a:bodyPr/>
        <a:lstStyle/>
        <a:p>
          <a:endParaRPr lang="en-US"/>
        </a:p>
      </dgm:t>
    </dgm:pt>
    <dgm:pt modelId="{E7768F5C-8480-4F48-81CC-C14B3D94BCDA}" type="pres">
      <dgm:prSet presAssocID="{BBF0C459-F221-4C87-BDB6-4D9BF13694C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B7440F-7E93-4D3F-860F-E09E65D65FCA}" type="pres">
      <dgm:prSet presAssocID="{FAB48E1A-2F88-4762-9F78-414354FCFF14}" presName="boxAndChildren" presStyleCnt="0"/>
      <dgm:spPr/>
    </dgm:pt>
    <dgm:pt modelId="{7717E192-0459-48C0-B944-642858FD9A1C}" type="pres">
      <dgm:prSet presAssocID="{FAB48E1A-2F88-4762-9F78-414354FCFF14}" presName="parentTextBox" presStyleLbl="node1" presStyleIdx="0" presStyleCnt="3"/>
      <dgm:spPr/>
      <dgm:t>
        <a:bodyPr/>
        <a:lstStyle/>
        <a:p>
          <a:endParaRPr lang="en-US"/>
        </a:p>
      </dgm:t>
    </dgm:pt>
    <dgm:pt modelId="{38153451-1D06-4191-A5D2-6251C5370019}" type="pres">
      <dgm:prSet presAssocID="{977A56F1-9968-461C-865C-3964E386B005}" presName="sp" presStyleCnt="0"/>
      <dgm:spPr/>
    </dgm:pt>
    <dgm:pt modelId="{9373CCF0-F3E6-4740-9FBC-0E9DEFDF7B97}" type="pres">
      <dgm:prSet presAssocID="{3BB195D6-D448-4FC3-8C3D-21B6E9F16A54}" presName="arrowAndChildren" presStyleCnt="0"/>
      <dgm:spPr/>
    </dgm:pt>
    <dgm:pt modelId="{24C39E81-39C0-48E9-BEE2-1FB5CA7282A2}" type="pres">
      <dgm:prSet presAssocID="{3BB195D6-D448-4FC3-8C3D-21B6E9F16A54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25806291-253A-4291-9E14-01550062775A}" type="pres">
      <dgm:prSet presAssocID="{1B5D00D1-4FA2-4CC1-B19D-B8128C24281C}" presName="sp" presStyleCnt="0"/>
      <dgm:spPr/>
    </dgm:pt>
    <dgm:pt modelId="{662E634A-6433-4E5D-A592-8237EB7CFFE4}" type="pres">
      <dgm:prSet presAssocID="{C1F4DDA0-15DF-4CF7-85D9-E31EC3BF5BAA}" presName="arrowAndChildren" presStyleCnt="0"/>
      <dgm:spPr/>
    </dgm:pt>
    <dgm:pt modelId="{1005CF74-AF25-4478-BF0D-F6A8F70899B6}" type="pres">
      <dgm:prSet presAssocID="{C1F4DDA0-15DF-4CF7-85D9-E31EC3BF5BAA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424E9E68-D1A8-4082-8D2F-8F4A092DEA7D}" type="presOf" srcId="{FAB48E1A-2F88-4762-9F78-414354FCFF14}" destId="{7717E192-0459-48C0-B944-642858FD9A1C}" srcOrd="0" destOrd="0" presId="urn:microsoft.com/office/officeart/2005/8/layout/process4"/>
    <dgm:cxn modelId="{297CC508-F6BA-417F-ACDB-86124F56B2D9}" srcId="{BBF0C459-F221-4C87-BDB6-4D9BF13694CB}" destId="{C1F4DDA0-15DF-4CF7-85D9-E31EC3BF5BAA}" srcOrd="0" destOrd="0" parTransId="{5DCEC396-2764-4571-A82F-0D7A08D4DB33}" sibTransId="{1B5D00D1-4FA2-4CC1-B19D-B8128C24281C}"/>
    <dgm:cxn modelId="{2A243BC3-B182-4836-8D18-F430FAEEF0D6}" type="presOf" srcId="{C1F4DDA0-15DF-4CF7-85D9-E31EC3BF5BAA}" destId="{1005CF74-AF25-4478-BF0D-F6A8F70899B6}" srcOrd="0" destOrd="0" presId="urn:microsoft.com/office/officeart/2005/8/layout/process4"/>
    <dgm:cxn modelId="{A786D295-97DC-44E4-8495-F65850A18A93}" srcId="{BBF0C459-F221-4C87-BDB6-4D9BF13694CB}" destId="{3BB195D6-D448-4FC3-8C3D-21B6E9F16A54}" srcOrd="1" destOrd="0" parTransId="{04D6C436-C1C0-464D-A14F-7113C9A74A41}" sibTransId="{977A56F1-9968-461C-865C-3964E386B005}"/>
    <dgm:cxn modelId="{02C8E3E9-68EB-4B2A-8ACE-CAD4BDE11BB2}" type="presOf" srcId="{3BB195D6-D448-4FC3-8C3D-21B6E9F16A54}" destId="{24C39E81-39C0-48E9-BEE2-1FB5CA7282A2}" srcOrd="0" destOrd="0" presId="urn:microsoft.com/office/officeart/2005/8/layout/process4"/>
    <dgm:cxn modelId="{AE377A44-025B-4219-B85F-949782610301}" srcId="{BBF0C459-F221-4C87-BDB6-4D9BF13694CB}" destId="{FAB48E1A-2F88-4762-9F78-414354FCFF14}" srcOrd="2" destOrd="0" parTransId="{42A9C758-3AEC-43E5-BBD8-A8CD2FDBC261}" sibTransId="{A15AEF5E-C3E7-4F56-8E07-0AFDD80B3EBB}"/>
    <dgm:cxn modelId="{400E89B8-0105-4406-92F1-2D1C239FB869}" type="presOf" srcId="{BBF0C459-F221-4C87-BDB6-4D9BF13694CB}" destId="{E7768F5C-8480-4F48-81CC-C14B3D94BCDA}" srcOrd="0" destOrd="0" presId="urn:microsoft.com/office/officeart/2005/8/layout/process4"/>
    <dgm:cxn modelId="{6D5D965D-5F91-47CA-AA99-D4D902F16A70}" type="presParOf" srcId="{E7768F5C-8480-4F48-81CC-C14B3D94BCDA}" destId="{31B7440F-7E93-4D3F-860F-E09E65D65FCA}" srcOrd="0" destOrd="0" presId="urn:microsoft.com/office/officeart/2005/8/layout/process4"/>
    <dgm:cxn modelId="{9D36018F-2D97-4CB6-8D74-3C0A95B80AF9}" type="presParOf" srcId="{31B7440F-7E93-4D3F-860F-E09E65D65FCA}" destId="{7717E192-0459-48C0-B944-642858FD9A1C}" srcOrd="0" destOrd="0" presId="urn:microsoft.com/office/officeart/2005/8/layout/process4"/>
    <dgm:cxn modelId="{05D868BC-8C3A-497A-850A-564135840273}" type="presParOf" srcId="{E7768F5C-8480-4F48-81CC-C14B3D94BCDA}" destId="{38153451-1D06-4191-A5D2-6251C5370019}" srcOrd="1" destOrd="0" presId="urn:microsoft.com/office/officeart/2005/8/layout/process4"/>
    <dgm:cxn modelId="{C5FBF916-E209-47BF-ABAA-7FC1CB6A12F6}" type="presParOf" srcId="{E7768F5C-8480-4F48-81CC-C14B3D94BCDA}" destId="{9373CCF0-F3E6-4740-9FBC-0E9DEFDF7B97}" srcOrd="2" destOrd="0" presId="urn:microsoft.com/office/officeart/2005/8/layout/process4"/>
    <dgm:cxn modelId="{7B427431-AA0E-4ED2-A747-7D3AE22F102C}" type="presParOf" srcId="{9373CCF0-F3E6-4740-9FBC-0E9DEFDF7B97}" destId="{24C39E81-39C0-48E9-BEE2-1FB5CA7282A2}" srcOrd="0" destOrd="0" presId="urn:microsoft.com/office/officeart/2005/8/layout/process4"/>
    <dgm:cxn modelId="{FCD0922E-DCDB-4336-BB4D-2864BF9B4904}" type="presParOf" srcId="{E7768F5C-8480-4F48-81CC-C14B3D94BCDA}" destId="{25806291-253A-4291-9E14-01550062775A}" srcOrd="3" destOrd="0" presId="urn:microsoft.com/office/officeart/2005/8/layout/process4"/>
    <dgm:cxn modelId="{F3571E8C-1FF1-475D-9EA7-6FBBA87D893C}" type="presParOf" srcId="{E7768F5C-8480-4F48-81CC-C14B3D94BCDA}" destId="{662E634A-6433-4E5D-A592-8237EB7CFFE4}" srcOrd="4" destOrd="0" presId="urn:microsoft.com/office/officeart/2005/8/layout/process4"/>
    <dgm:cxn modelId="{C6FC1EB3-27F8-4A78-BEB8-2B17F23D6CE7}" type="presParOf" srcId="{662E634A-6433-4E5D-A592-8237EB7CFFE4}" destId="{1005CF74-AF25-4478-BF0D-F6A8F70899B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F0C459-F221-4C87-BDB6-4D9BF13694CB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1F4DDA0-15DF-4CF7-85D9-E31EC3BF5BA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Century Gothic" panose="020B0502020202020204" pitchFamily="34" charset="0"/>
            </a:rPr>
            <a:t>Create a 2,000 meter around the species feature class </a:t>
          </a:r>
          <a:endParaRPr lang="en-US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5DCEC396-2764-4571-A82F-0D7A08D4DB33}" type="parTrans" cxnId="{297CC508-F6BA-417F-ACDB-86124F56B2D9}">
      <dgm:prSet/>
      <dgm:spPr/>
      <dgm:t>
        <a:bodyPr/>
        <a:lstStyle/>
        <a:p>
          <a:endParaRPr lang="en-US"/>
        </a:p>
      </dgm:t>
    </dgm:pt>
    <dgm:pt modelId="{1B5D00D1-4FA2-4CC1-B19D-B8128C24281C}" type="sibTrans" cxnId="{297CC508-F6BA-417F-ACDB-86124F56B2D9}">
      <dgm:prSet/>
      <dgm:spPr/>
      <dgm:t>
        <a:bodyPr/>
        <a:lstStyle/>
        <a:p>
          <a:endParaRPr lang="en-US"/>
        </a:p>
      </dgm:t>
    </dgm:pt>
    <dgm:pt modelId="{3BB195D6-D448-4FC3-8C3D-21B6E9F16A5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Century Gothic" panose="020B0502020202020204" pitchFamily="34" charset="0"/>
            </a:rPr>
            <a:t>Use buffer to create a mask</a:t>
          </a:r>
          <a:endParaRPr lang="en-US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04D6C436-C1C0-464D-A14F-7113C9A74A41}" type="parTrans" cxnId="{A786D295-97DC-44E4-8495-F65850A18A93}">
      <dgm:prSet/>
      <dgm:spPr/>
      <dgm:t>
        <a:bodyPr/>
        <a:lstStyle/>
        <a:p>
          <a:endParaRPr lang="en-US"/>
        </a:p>
      </dgm:t>
    </dgm:pt>
    <dgm:pt modelId="{977A56F1-9968-461C-865C-3964E386B005}" type="sibTrans" cxnId="{A786D295-97DC-44E4-8495-F65850A18A93}">
      <dgm:prSet/>
      <dgm:spPr/>
      <dgm:t>
        <a:bodyPr/>
        <a:lstStyle/>
        <a:p>
          <a:endParaRPr lang="en-US"/>
        </a:p>
      </dgm:t>
    </dgm:pt>
    <dgm:pt modelId="{FAB48E1A-2F88-4762-9F78-414354FCFF1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Century Gothic" panose="020B0502020202020204" pitchFamily="34" charset="0"/>
            </a:rPr>
            <a:t>Extract ELU data by mask</a:t>
          </a:r>
          <a:endParaRPr lang="en-US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42A9C758-3AEC-43E5-BBD8-A8CD2FDBC261}" type="parTrans" cxnId="{AE377A44-025B-4219-B85F-949782610301}">
      <dgm:prSet/>
      <dgm:spPr/>
      <dgm:t>
        <a:bodyPr/>
        <a:lstStyle/>
        <a:p>
          <a:endParaRPr lang="en-US"/>
        </a:p>
      </dgm:t>
    </dgm:pt>
    <dgm:pt modelId="{A15AEF5E-C3E7-4F56-8E07-0AFDD80B3EBB}" type="sibTrans" cxnId="{AE377A44-025B-4219-B85F-949782610301}">
      <dgm:prSet/>
      <dgm:spPr/>
      <dgm:t>
        <a:bodyPr/>
        <a:lstStyle/>
        <a:p>
          <a:endParaRPr lang="en-US"/>
        </a:p>
      </dgm:t>
    </dgm:pt>
    <dgm:pt modelId="{21F52A30-4598-412A-B431-17C8C633EC8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Century Gothic" panose="020B0502020202020204" pitchFamily="34" charset="0"/>
            </a:rPr>
            <a:t>Convert to polygon feature class</a:t>
          </a:r>
          <a:endParaRPr lang="en-US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ED27331D-8760-4E8D-8C7A-BA337A318935}" type="parTrans" cxnId="{6C77EB84-03EB-4406-919E-E9414D24C6C7}">
      <dgm:prSet/>
      <dgm:spPr/>
      <dgm:t>
        <a:bodyPr/>
        <a:lstStyle/>
        <a:p>
          <a:endParaRPr lang="en-US"/>
        </a:p>
      </dgm:t>
    </dgm:pt>
    <dgm:pt modelId="{A1947235-5C54-41FA-8940-58AD4C4F6619}" type="sibTrans" cxnId="{6C77EB84-03EB-4406-919E-E9414D24C6C7}">
      <dgm:prSet/>
      <dgm:spPr/>
      <dgm:t>
        <a:bodyPr/>
        <a:lstStyle/>
        <a:p>
          <a:endParaRPr lang="en-US" dirty="0"/>
        </a:p>
      </dgm:t>
    </dgm:pt>
    <dgm:pt modelId="{7091B87E-6911-41D2-84E2-7F17900B5A4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Century Gothic" panose="020B0502020202020204" pitchFamily="34" charset="0"/>
            </a:rPr>
            <a:t>Use spatial joins to add information about bioclimate and </a:t>
          </a:r>
          <a:r>
            <a:rPr lang="en-US" dirty="0" err="1" smtClean="0">
              <a:solidFill>
                <a:schemeClr val="tx1"/>
              </a:solidFill>
              <a:latin typeface="Century Gothic" panose="020B0502020202020204" pitchFamily="34" charset="0"/>
            </a:rPr>
            <a:t>landcover</a:t>
          </a:r>
          <a:r>
            <a:rPr lang="en-US" dirty="0" smtClean="0">
              <a:solidFill>
                <a:schemeClr val="tx1"/>
              </a:solidFill>
              <a:latin typeface="Century Gothic" panose="020B0502020202020204" pitchFamily="34" charset="0"/>
            </a:rPr>
            <a:t> to </a:t>
          </a:r>
          <a:r>
            <a:rPr lang="en-US" dirty="0" err="1" smtClean="0">
              <a:solidFill>
                <a:schemeClr val="tx1"/>
              </a:solidFill>
              <a:latin typeface="Century Gothic" panose="020B0502020202020204" pitchFamily="34" charset="0"/>
            </a:rPr>
            <a:t>BeetleData</a:t>
          </a:r>
          <a:r>
            <a:rPr lang="en-US" dirty="0" smtClean="0">
              <a:solidFill>
                <a:schemeClr val="tx1"/>
              </a:solidFill>
              <a:latin typeface="Century Gothic" panose="020B0502020202020204" pitchFamily="34" charset="0"/>
            </a:rPr>
            <a:t> feature class</a:t>
          </a:r>
          <a:endParaRPr lang="en-US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3E7FD7B6-8B18-497C-8370-77CED8D2A49A}" type="parTrans" cxnId="{9FD4EE8A-D8B1-4BCC-A96C-3320D19E3D6D}">
      <dgm:prSet/>
      <dgm:spPr/>
      <dgm:t>
        <a:bodyPr/>
        <a:lstStyle/>
        <a:p>
          <a:endParaRPr lang="en-US"/>
        </a:p>
      </dgm:t>
    </dgm:pt>
    <dgm:pt modelId="{F1C4B76A-7631-4E7E-BE60-BEE72577C048}" type="sibTrans" cxnId="{9FD4EE8A-D8B1-4BCC-A96C-3320D19E3D6D}">
      <dgm:prSet/>
      <dgm:spPr/>
      <dgm:t>
        <a:bodyPr/>
        <a:lstStyle/>
        <a:p>
          <a:endParaRPr lang="en-US"/>
        </a:p>
      </dgm:t>
    </dgm:pt>
    <dgm:pt modelId="{39091F9B-229B-4F93-8507-AA39871FA9A6}" type="pres">
      <dgm:prSet presAssocID="{BBF0C459-F221-4C87-BDB6-4D9BF13694C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C4F3AA-0F6D-4489-B87A-E768CAC4BDB5}" type="pres">
      <dgm:prSet presAssocID="{7091B87E-6911-41D2-84E2-7F17900B5A44}" presName="boxAndChildren" presStyleCnt="0"/>
      <dgm:spPr/>
    </dgm:pt>
    <dgm:pt modelId="{4B90627B-988C-4102-9244-10DCB5C6757F}" type="pres">
      <dgm:prSet presAssocID="{7091B87E-6911-41D2-84E2-7F17900B5A44}" presName="parentTextBox" presStyleLbl="node1" presStyleIdx="0" presStyleCnt="5"/>
      <dgm:spPr/>
      <dgm:t>
        <a:bodyPr/>
        <a:lstStyle/>
        <a:p>
          <a:endParaRPr lang="en-US"/>
        </a:p>
      </dgm:t>
    </dgm:pt>
    <dgm:pt modelId="{AC1FA584-92D3-4A1D-A4AD-667FE7E6A2DB}" type="pres">
      <dgm:prSet presAssocID="{A1947235-5C54-41FA-8940-58AD4C4F6619}" presName="sp" presStyleCnt="0"/>
      <dgm:spPr/>
    </dgm:pt>
    <dgm:pt modelId="{31F9F069-A197-430B-8EBC-D198760DB161}" type="pres">
      <dgm:prSet presAssocID="{21F52A30-4598-412A-B431-17C8C633EC8E}" presName="arrowAndChildren" presStyleCnt="0"/>
      <dgm:spPr/>
    </dgm:pt>
    <dgm:pt modelId="{5458B610-337C-4BAC-9ADF-91C5A46FB575}" type="pres">
      <dgm:prSet presAssocID="{21F52A30-4598-412A-B431-17C8C633EC8E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D6017A09-DA23-414D-B5BC-4B9B5BF4664A}" type="pres">
      <dgm:prSet presAssocID="{A15AEF5E-C3E7-4F56-8E07-0AFDD80B3EBB}" presName="sp" presStyleCnt="0"/>
      <dgm:spPr/>
    </dgm:pt>
    <dgm:pt modelId="{FD722AC7-D13F-4F87-83CF-F3034058A083}" type="pres">
      <dgm:prSet presAssocID="{FAB48E1A-2F88-4762-9F78-414354FCFF14}" presName="arrowAndChildren" presStyleCnt="0"/>
      <dgm:spPr/>
    </dgm:pt>
    <dgm:pt modelId="{34D73555-63EE-4A67-88F9-9E0AE89E6C30}" type="pres">
      <dgm:prSet presAssocID="{FAB48E1A-2F88-4762-9F78-414354FCFF14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5D88E2C0-E4A0-4636-84C8-209C49D4CC70}" type="pres">
      <dgm:prSet presAssocID="{977A56F1-9968-461C-865C-3964E386B005}" presName="sp" presStyleCnt="0"/>
      <dgm:spPr/>
    </dgm:pt>
    <dgm:pt modelId="{EBF617D9-6C3E-4487-A473-CAF8E567273A}" type="pres">
      <dgm:prSet presAssocID="{3BB195D6-D448-4FC3-8C3D-21B6E9F16A54}" presName="arrowAndChildren" presStyleCnt="0"/>
      <dgm:spPr/>
    </dgm:pt>
    <dgm:pt modelId="{6953E9E1-A398-4659-B6FC-9B1C764834CF}" type="pres">
      <dgm:prSet presAssocID="{3BB195D6-D448-4FC3-8C3D-21B6E9F16A54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5A209F09-5D7A-476E-9895-234B0E3B02B3}" type="pres">
      <dgm:prSet presAssocID="{1B5D00D1-4FA2-4CC1-B19D-B8128C24281C}" presName="sp" presStyleCnt="0"/>
      <dgm:spPr/>
    </dgm:pt>
    <dgm:pt modelId="{D883A919-7435-44CA-98AB-CD3EE340E9BA}" type="pres">
      <dgm:prSet presAssocID="{C1F4DDA0-15DF-4CF7-85D9-E31EC3BF5BAA}" presName="arrowAndChildren" presStyleCnt="0"/>
      <dgm:spPr/>
    </dgm:pt>
    <dgm:pt modelId="{622B5333-41BF-4BB7-BF39-5EB4AF86D0FC}" type="pres">
      <dgm:prSet presAssocID="{C1F4DDA0-15DF-4CF7-85D9-E31EC3BF5BAA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51F0531A-A60E-44E6-98DC-A173A7092B8D}" type="presOf" srcId="{21F52A30-4598-412A-B431-17C8C633EC8E}" destId="{5458B610-337C-4BAC-9ADF-91C5A46FB575}" srcOrd="0" destOrd="0" presId="urn:microsoft.com/office/officeart/2005/8/layout/process4"/>
    <dgm:cxn modelId="{A786D295-97DC-44E4-8495-F65850A18A93}" srcId="{BBF0C459-F221-4C87-BDB6-4D9BF13694CB}" destId="{3BB195D6-D448-4FC3-8C3D-21B6E9F16A54}" srcOrd="1" destOrd="0" parTransId="{04D6C436-C1C0-464D-A14F-7113C9A74A41}" sibTransId="{977A56F1-9968-461C-865C-3964E386B005}"/>
    <dgm:cxn modelId="{1452703C-49AD-4206-8468-02F77CB057CD}" type="presOf" srcId="{C1F4DDA0-15DF-4CF7-85D9-E31EC3BF5BAA}" destId="{622B5333-41BF-4BB7-BF39-5EB4AF86D0FC}" srcOrd="0" destOrd="0" presId="urn:microsoft.com/office/officeart/2005/8/layout/process4"/>
    <dgm:cxn modelId="{6C77EB84-03EB-4406-919E-E9414D24C6C7}" srcId="{BBF0C459-F221-4C87-BDB6-4D9BF13694CB}" destId="{21F52A30-4598-412A-B431-17C8C633EC8E}" srcOrd="3" destOrd="0" parTransId="{ED27331D-8760-4E8D-8C7A-BA337A318935}" sibTransId="{A1947235-5C54-41FA-8940-58AD4C4F6619}"/>
    <dgm:cxn modelId="{9FD4EE8A-D8B1-4BCC-A96C-3320D19E3D6D}" srcId="{BBF0C459-F221-4C87-BDB6-4D9BF13694CB}" destId="{7091B87E-6911-41D2-84E2-7F17900B5A44}" srcOrd="4" destOrd="0" parTransId="{3E7FD7B6-8B18-497C-8370-77CED8D2A49A}" sibTransId="{F1C4B76A-7631-4E7E-BE60-BEE72577C048}"/>
    <dgm:cxn modelId="{9575FB85-689E-4654-9F3A-6EF72626CDDD}" type="presOf" srcId="{BBF0C459-F221-4C87-BDB6-4D9BF13694CB}" destId="{39091F9B-229B-4F93-8507-AA39871FA9A6}" srcOrd="0" destOrd="0" presId="urn:microsoft.com/office/officeart/2005/8/layout/process4"/>
    <dgm:cxn modelId="{7B195C15-E87C-4275-BA2C-3FAB02A66FB9}" type="presOf" srcId="{FAB48E1A-2F88-4762-9F78-414354FCFF14}" destId="{34D73555-63EE-4A67-88F9-9E0AE89E6C30}" srcOrd="0" destOrd="0" presId="urn:microsoft.com/office/officeart/2005/8/layout/process4"/>
    <dgm:cxn modelId="{AE377A44-025B-4219-B85F-949782610301}" srcId="{BBF0C459-F221-4C87-BDB6-4D9BF13694CB}" destId="{FAB48E1A-2F88-4762-9F78-414354FCFF14}" srcOrd="2" destOrd="0" parTransId="{42A9C758-3AEC-43E5-BBD8-A8CD2FDBC261}" sibTransId="{A15AEF5E-C3E7-4F56-8E07-0AFDD80B3EBB}"/>
    <dgm:cxn modelId="{E324B80B-8CE1-40C5-9C0E-4ED183FDC0D0}" type="presOf" srcId="{3BB195D6-D448-4FC3-8C3D-21B6E9F16A54}" destId="{6953E9E1-A398-4659-B6FC-9B1C764834CF}" srcOrd="0" destOrd="0" presId="urn:microsoft.com/office/officeart/2005/8/layout/process4"/>
    <dgm:cxn modelId="{297CC508-F6BA-417F-ACDB-86124F56B2D9}" srcId="{BBF0C459-F221-4C87-BDB6-4D9BF13694CB}" destId="{C1F4DDA0-15DF-4CF7-85D9-E31EC3BF5BAA}" srcOrd="0" destOrd="0" parTransId="{5DCEC396-2764-4571-A82F-0D7A08D4DB33}" sibTransId="{1B5D00D1-4FA2-4CC1-B19D-B8128C24281C}"/>
    <dgm:cxn modelId="{BA091E5C-9911-4A0F-88EF-F0262707B343}" type="presOf" srcId="{7091B87E-6911-41D2-84E2-7F17900B5A44}" destId="{4B90627B-988C-4102-9244-10DCB5C6757F}" srcOrd="0" destOrd="0" presId="urn:microsoft.com/office/officeart/2005/8/layout/process4"/>
    <dgm:cxn modelId="{233C7C4D-DDB8-4FE7-9CC5-EF89DF360138}" type="presParOf" srcId="{39091F9B-229B-4F93-8507-AA39871FA9A6}" destId="{3DC4F3AA-0F6D-4489-B87A-E768CAC4BDB5}" srcOrd="0" destOrd="0" presId="urn:microsoft.com/office/officeart/2005/8/layout/process4"/>
    <dgm:cxn modelId="{4DD18B3C-A457-49F6-A823-FEBB82C18905}" type="presParOf" srcId="{3DC4F3AA-0F6D-4489-B87A-E768CAC4BDB5}" destId="{4B90627B-988C-4102-9244-10DCB5C6757F}" srcOrd="0" destOrd="0" presId="urn:microsoft.com/office/officeart/2005/8/layout/process4"/>
    <dgm:cxn modelId="{60B37ACC-DC4E-4A13-B0B4-1C45EA755A8F}" type="presParOf" srcId="{39091F9B-229B-4F93-8507-AA39871FA9A6}" destId="{AC1FA584-92D3-4A1D-A4AD-667FE7E6A2DB}" srcOrd="1" destOrd="0" presId="urn:microsoft.com/office/officeart/2005/8/layout/process4"/>
    <dgm:cxn modelId="{A996F2A9-F293-4F90-8B55-92BF25CEC261}" type="presParOf" srcId="{39091F9B-229B-4F93-8507-AA39871FA9A6}" destId="{31F9F069-A197-430B-8EBC-D198760DB161}" srcOrd="2" destOrd="0" presId="urn:microsoft.com/office/officeart/2005/8/layout/process4"/>
    <dgm:cxn modelId="{BF769C58-D583-4B7A-B60F-4727C3B1A416}" type="presParOf" srcId="{31F9F069-A197-430B-8EBC-D198760DB161}" destId="{5458B610-337C-4BAC-9ADF-91C5A46FB575}" srcOrd="0" destOrd="0" presId="urn:microsoft.com/office/officeart/2005/8/layout/process4"/>
    <dgm:cxn modelId="{628C9175-34AC-4277-ABF6-8E770511F8FA}" type="presParOf" srcId="{39091F9B-229B-4F93-8507-AA39871FA9A6}" destId="{D6017A09-DA23-414D-B5BC-4B9B5BF4664A}" srcOrd="3" destOrd="0" presId="urn:microsoft.com/office/officeart/2005/8/layout/process4"/>
    <dgm:cxn modelId="{F1D2C154-C411-4D37-BC37-17CFA3F869A5}" type="presParOf" srcId="{39091F9B-229B-4F93-8507-AA39871FA9A6}" destId="{FD722AC7-D13F-4F87-83CF-F3034058A083}" srcOrd="4" destOrd="0" presId="urn:microsoft.com/office/officeart/2005/8/layout/process4"/>
    <dgm:cxn modelId="{5CD0B5CA-046D-46B7-91A0-1208159D3FDA}" type="presParOf" srcId="{FD722AC7-D13F-4F87-83CF-F3034058A083}" destId="{34D73555-63EE-4A67-88F9-9E0AE89E6C30}" srcOrd="0" destOrd="0" presId="urn:microsoft.com/office/officeart/2005/8/layout/process4"/>
    <dgm:cxn modelId="{1B02CB7F-C08E-45B2-AC17-DC51BBF25CF0}" type="presParOf" srcId="{39091F9B-229B-4F93-8507-AA39871FA9A6}" destId="{5D88E2C0-E4A0-4636-84C8-209C49D4CC70}" srcOrd="5" destOrd="0" presId="urn:microsoft.com/office/officeart/2005/8/layout/process4"/>
    <dgm:cxn modelId="{6C192479-D8C1-4B77-A6D8-9535E5314135}" type="presParOf" srcId="{39091F9B-229B-4F93-8507-AA39871FA9A6}" destId="{EBF617D9-6C3E-4487-A473-CAF8E567273A}" srcOrd="6" destOrd="0" presId="urn:microsoft.com/office/officeart/2005/8/layout/process4"/>
    <dgm:cxn modelId="{9B35239E-6984-42AF-AE3C-E1912C3CF940}" type="presParOf" srcId="{EBF617D9-6C3E-4487-A473-CAF8E567273A}" destId="{6953E9E1-A398-4659-B6FC-9B1C764834CF}" srcOrd="0" destOrd="0" presId="urn:microsoft.com/office/officeart/2005/8/layout/process4"/>
    <dgm:cxn modelId="{3E8972ED-6AEF-403C-B040-BB29639DD749}" type="presParOf" srcId="{39091F9B-229B-4F93-8507-AA39871FA9A6}" destId="{5A209F09-5D7A-476E-9895-234B0E3B02B3}" srcOrd="7" destOrd="0" presId="urn:microsoft.com/office/officeart/2005/8/layout/process4"/>
    <dgm:cxn modelId="{C56DAA4A-2CBA-45ED-824E-38B92C2DD6B5}" type="presParOf" srcId="{39091F9B-229B-4F93-8507-AA39871FA9A6}" destId="{D883A919-7435-44CA-98AB-CD3EE340E9BA}" srcOrd="8" destOrd="0" presId="urn:microsoft.com/office/officeart/2005/8/layout/process4"/>
    <dgm:cxn modelId="{CF27C6BE-D5E9-4F35-B290-D1210BE8BD83}" type="presParOf" srcId="{D883A919-7435-44CA-98AB-CD3EE340E9BA}" destId="{622B5333-41BF-4BB7-BF39-5EB4AF86D0F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F0C459-F221-4C87-BDB6-4D9BF13694CB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1F4DDA0-15DF-4CF7-85D9-E31EC3BF5BA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Century Gothic" panose="020B0502020202020204" pitchFamily="34" charset="0"/>
            </a:rPr>
            <a:t>Project raster in Robinson projected coordinate system</a:t>
          </a:r>
          <a:endParaRPr lang="en-US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5DCEC396-2764-4571-A82F-0D7A08D4DB33}" type="parTrans" cxnId="{297CC508-F6BA-417F-ACDB-86124F56B2D9}">
      <dgm:prSet/>
      <dgm:spPr/>
      <dgm:t>
        <a:bodyPr/>
        <a:lstStyle/>
        <a:p>
          <a:endParaRPr lang="en-US"/>
        </a:p>
      </dgm:t>
    </dgm:pt>
    <dgm:pt modelId="{1B5D00D1-4FA2-4CC1-B19D-B8128C24281C}" type="sibTrans" cxnId="{297CC508-F6BA-417F-ACDB-86124F56B2D9}">
      <dgm:prSet/>
      <dgm:spPr/>
      <dgm:t>
        <a:bodyPr/>
        <a:lstStyle/>
        <a:p>
          <a:endParaRPr lang="en-US"/>
        </a:p>
      </dgm:t>
    </dgm:pt>
    <dgm:pt modelId="{3BB195D6-D448-4FC3-8C3D-21B6E9F16A5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Century Gothic" panose="020B0502020202020204" pitchFamily="34" charset="0"/>
            </a:rPr>
            <a:t>Convert to polygon feature class</a:t>
          </a:r>
          <a:endParaRPr lang="en-US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04D6C436-C1C0-464D-A14F-7113C9A74A41}" type="parTrans" cxnId="{A786D295-97DC-44E4-8495-F65850A18A93}">
      <dgm:prSet/>
      <dgm:spPr/>
      <dgm:t>
        <a:bodyPr/>
        <a:lstStyle/>
        <a:p>
          <a:endParaRPr lang="en-US"/>
        </a:p>
      </dgm:t>
    </dgm:pt>
    <dgm:pt modelId="{977A56F1-9968-461C-865C-3964E386B005}" type="sibTrans" cxnId="{A786D295-97DC-44E4-8495-F65850A18A93}">
      <dgm:prSet/>
      <dgm:spPr/>
      <dgm:t>
        <a:bodyPr/>
        <a:lstStyle/>
        <a:p>
          <a:endParaRPr lang="en-US"/>
        </a:p>
      </dgm:t>
    </dgm:pt>
    <dgm:pt modelId="{FAB48E1A-2F88-4762-9F78-414354FCFF1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Century Gothic" panose="020B0502020202020204" pitchFamily="34" charset="0"/>
            </a:rPr>
            <a:t>Use spatial join to add climate zone information to </a:t>
          </a:r>
          <a:r>
            <a:rPr lang="en-US" dirty="0" err="1" smtClean="0">
              <a:solidFill>
                <a:schemeClr val="tx1"/>
              </a:solidFill>
              <a:latin typeface="Century Gothic" panose="020B0502020202020204" pitchFamily="34" charset="0"/>
            </a:rPr>
            <a:t>BeetleData</a:t>
          </a:r>
          <a:r>
            <a:rPr lang="en-US" dirty="0" smtClean="0">
              <a:solidFill>
                <a:schemeClr val="tx1"/>
              </a:solidFill>
              <a:latin typeface="Century Gothic" panose="020B0502020202020204" pitchFamily="34" charset="0"/>
            </a:rPr>
            <a:t> feature class </a:t>
          </a:r>
          <a:endParaRPr lang="en-US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42A9C758-3AEC-43E5-BBD8-A8CD2FDBC261}" type="parTrans" cxnId="{AE377A44-025B-4219-B85F-949782610301}">
      <dgm:prSet/>
      <dgm:spPr/>
      <dgm:t>
        <a:bodyPr/>
        <a:lstStyle/>
        <a:p>
          <a:endParaRPr lang="en-US"/>
        </a:p>
      </dgm:t>
    </dgm:pt>
    <dgm:pt modelId="{A15AEF5E-C3E7-4F56-8E07-0AFDD80B3EBB}" type="sibTrans" cxnId="{AE377A44-025B-4219-B85F-949782610301}">
      <dgm:prSet/>
      <dgm:spPr/>
      <dgm:t>
        <a:bodyPr/>
        <a:lstStyle/>
        <a:p>
          <a:endParaRPr lang="en-US"/>
        </a:p>
      </dgm:t>
    </dgm:pt>
    <dgm:pt modelId="{AF1820BC-B0D8-47DC-B8A8-6716AAE5292D}" type="pres">
      <dgm:prSet presAssocID="{BBF0C459-F221-4C87-BDB6-4D9BF13694C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9022D6-5917-4B1B-9459-AF5CA55A2B6E}" type="pres">
      <dgm:prSet presAssocID="{FAB48E1A-2F88-4762-9F78-414354FCFF14}" presName="boxAndChildren" presStyleCnt="0"/>
      <dgm:spPr/>
    </dgm:pt>
    <dgm:pt modelId="{FB1984EE-BB2C-4E92-B8B8-A0FBBDE74CCB}" type="pres">
      <dgm:prSet presAssocID="{FAB48E1A-2F88-4762-9F78-414354FCFF14}" presName="parentTextBox" presStyleLbl="node1" presStyleIdx="0" presStyleCnt="3"/>
      <dgm:spPr/>
      <dgm:t>
        <a:bodyPr/>
        <a:lstStyle/>
        <a:p>
          <a:endParaRPr lang="en-US"/>
        </a:p>
      </dgm:t>
    </dgm:pt>
    <dgm:pt modelId="{628C4146-42C5-4C7E-8953-838E3524B344}" type="pres">
      <dgm:prSet presAssocID="{977A56F1-9968-461C-865C-3964E386B005}" presName="sp" presStyleCnt="0"/>
      <dgm:spPr/>
    </dgm:pt>
    <dgm:pt modelId="{23C7AA77-D189-4B01-87BC-DDF44C2EF437}" type="pres">
      <dgm:prSet presAssocID="{3BB195D6-D448-4FC3-8C3D-21B6E9F16A54}" presName="arrowAndChildren" presStyleCnt="0"/>
      <dgm:spPr/>
    </dgm:pt>
    <dgm:pt modelId="{161E7307-F28B-4ABA-B22A-80DBB224DEA3}" type="pres">
      <dgm:prSet presAssocID="{3BB195D6-D448-4FC3-8C3D-21B6E9F16A54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F13C1F9C-7B20-42B5-AC49-4A0DDAE62E40}" type="pres">
      <dgm:prSet presAssocID="{1B5D00D1-4FA2-4CC1-B19D-B8128C24281C}" presName="sp" presStyleCnt="0"/>
      <dgm:spPr/>
    </dgm:pt>
    <dgm:pt modelId="{5108BE91-0AED-4FFE-AF62-869B96DFCFD2}" type="pres">
      <dgm:prSet presAssocID="{C1F4DDA0-15DF-4CF7-85D9-E31EC3BF5BAA}" presName="arrowAndChildren" presStyleCnt="0"/>
      <dgm:spPr/>
    </dgm:pt>
    <dgm:pt modelId="{17286FC2-F444-4D94-98ED-F42F06C826CC}" type="pres">
      <dgm:prSet presAssocID="{C1F4DDA0-15DF-4CF7-85D9-E31EC3BF5BAA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A786D295-97DC-44E4-8495-F65850A18A93}" srcId="{BBF0C459-F221-4C87-BDB6-4D9BF13694CB}" destId="{3BB195D6-D448-4FC3-8C3D-21B6E9F16A54}" srcOrd="1" destOrd="0" parTransId="{04D6C436-C1C0-464D-A14F-7113C9A74A41}" sibTransId="{977A56F1-9968-461C-865C-3964E386B005}"/>
    <dgm:cxn modelId="{CA252456-860D-4684-9324-E9D505829817}" type="presOf" srcId="{BBF0C459-F221-4C87-BDB6-4D9BF13694CB}" destId="{AF1820BC-B0D8-47DC-B8A8-6716AAE5292D}" srcOrd="0" destOrd="0" presId="urn:microsoft.com/office/officeart/2005/8/layout/process4"/>
    <dgm:cxn modelId="{3A9C3452-7855-49C8-AD97-2A94B10768D5}" type="presOf" srcId="{FAB48E1A-2F88-4762-9F78-414354FCFF14}" destId="{FB1984EE-BB2C-4E92-B8B8-A0FBBDE74CCB}" srcOrd="0" destOrd="0" presId="urn:microsoft.com/office/officeart/2005/8/layout/process4"/>
    <dgm:cxn modelId="{AE377A44-025B-4219-B85F-949782610301}" srcId="{BBF0C459-F221-4C87-BDB6-4D9BF13694CB}" destId="{FAB48E1A-2F88-4762-9F78-414354FCFF14}" srcOrd="2" destOrd="0" parTransId="{42A9C758-3AEC-43E5-BBD8-A8CD2FDBC261}" sibTransId="{A15AEF5E-C3E7-4F56-8E07-0AFDD80B3EBB}"/>
    <dgm:cxn modelId="{C57F7D10-C324-4EC9-B44D-4B6055E1E8D0}" type="presOf" srcId="{3BB195D6-D448-4FC3-8C3D-21B6E9F16A54}" destId="{161E7307-F28B-4ABA-B22A-80DBB224DEA3}" srcOrd="0" destOrd="0" presId="urn:microsoft.com/office/officeart/2005/8/layout/process4"/>
    <dgm:cxn modelId="{297CC508-F6BA-417F-ACDB-86124F56B2D9}" srcId="{BBF0C459-F221-4C87-BDB6-4D9BF13694CB}" destId="{C1F4DDA0-15DF-4CF7-85D9-E31EC3BF5BAA}" srcOrd="0" destOrd="0" parTransId="{5DCEC396-2764-4571-A82F-0D7A08D4DB33}" sibTransId="{1B5D00D1-4FA2-4CC1-B19D-B8128C24281C}"/>
    <dgm:cxn modelId="{BDB4BFB6-31DE-447B-9062-A35C12C0F948}" type="presOf" srcId="{C1F4DDA0-15DF-4CF7-85D9-E31EC3BF5BAA}" destId="{17286FC2-F444-4D94-98ED-F42F06C826CC}" srcOrd="0" destOrd="0" presId="urn:microsoft.com/office/officeart/2005/8/layout/process4"/>
    <dgm:cxn modelId="{EF5EFA7B-6BCD-4DD9-BA42-9B5A6E7CBC46}" type="presParOf" srcId="{AF1820BC-B0D8-47DC-B8A8-6716AAE5292D}" destId="{BD9022D6-5917-4B1B-9459-AF5CA55A2B6E}" srcOrd="0" destOrd="0" presId="urn:microsoft.com/office/officeart/2005/8/layout/process4"/>
    <dgm:cxn modelId="{E118BD57-5BA6-425D-8B87-10311797555D}" type="presParOf" srcId="{BD9022D6-5917-4B1B-9459-AF5CA55A2B6E}" destId="{FB1984EE-BB2C-4E92-B8B8-A0FBBDE74CCB}" srcOrd="0" destOrd="0" presId="urn:microsoft.com/office/officeart/2005/8/layout/process4"/>
    <dgm:cxn modelId="{7FE071E5-FCD6-44CF-8F3C-2B5A78DA93F3}" type="presParOf" srcId="{AF1820BC-B0D8-47DC-B8A8-6716AAE5292D}" destId="{628C4146-42C5-4C7E-8953-838E3524B344}" srcOrd="1" destOrd="0" presId="urn:microsoft.com/office/officeart/2005/8/layout/process4"/>
    <dgm:cxn modelId="{9CE1CC86-E031-4BA1-BA79-82E451575726}" type="presParOf" srcId="{AF1820BC-B0D8-47DC-B8A8-6716AAE5292D}" destId="{23C7AA77-D189-4B01-87BC-DDF44C2EF437}" srcOrd="2" destOrd="0" presId="urn:microsoft.com/office/officeart/2005/8/layout/process4"/>
    <dgm:cxn modelId="{1294B157-8553-46F1-A5A7-18609FD01B3D}" type="presParOf" srcId="{23C7AA77-D189-4B01-87BC-DDF44C2EF437}" destId="{161E7307-F28B-4ABA-B22A-80DBB224DEA3}" srcOrd="0" destOrd="0" presId="urn:microsoft.com/office/officeart/2005/8/layout/process4"/>
    <dgm:cxn modelId="{A64B39DF-A1D8-4A16-B4AD-937931A978B9}" type="presParOf" srcId="{AF1820BC-B0D8-47DC-B8A8-6716AAE5292D}" destId="{F13C1F9C-7B20-42B5-AC49-4A0DDAE62E40}" srcOrd="3" destOrd="0" presId="urn:microsoft.com/office/officeart/2005/8/layout/process4"/>
    <dgm:cxn modelId="{5753A117-4ED8-4E8B-A992-DD9DDABB466E}" type="presParOf" srcId="{AF1820BC-B0D8-47DC-B8A8-6716AAE5292D}" destId="{5108BE91-0AED-4FFE-AF62-869B96DFCFD2}" srcOrd="4" destOrd="0" presId="urn:microsoft.com/office/officeart/2005/8/layout/process4"/>
    <dgm:cxn modelId="{4DB720F5-C82A-40FE-A86E-1A0CE3805EBB}" type="presParOf" srcId="{5108BE91-0AED-4FFE-AF62-869B96DFCFD2}" destId="{17286FC2-F444-4D94-98ED-F42F06C826C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7E192-0459-48C0-B944-642858FD9A1C}">
      <dsp:nvSpPr>
        <dsp:cNvPr id="0" name=""/>
        <dsp:cNvSpPr/>
      </dsp:nvSpPr>
      <dsp:spPr>
        <a:xfrm>
          <a:off x="0" y="3985561"/>
          <a:ext cx="10515600" cy="130815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Export data into ArcGIS shape file (Robinson Coordinate System)</a:t>
          </a:r>
          <a:endParaRPr lang="en-US" sz="30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0" y="3985561"/>
        <a:ext cx="10515600" cy="1308150"/>
      </dsp:txXfrm>
    </dsp:sp>
    <dsp:sp modelId="{24C39E81-39C0-48E9-BEE2-1FB5CA7282A2}">
      <dsp:nvSpPr>
        <dsp:cNvPr id="0" name=""/>
        <dsp:cNvSpPr/>
      </dsp:nvSpPr>
      <dsp:spPr>
        <a:xfrm rot="10800000">
          <a:off x="0" y="1993248"/>
          <a:ext cx="10515600" cy="2011934"/>
        </a:xfrm>
        <a:prstGeom prst="upArrowCallou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Use longitude, latitude to create </a:t>
          </a:r>
          <a:r>
            <a:rPr lang="en-US" sz="3000" kern="1200" dirty="0" err="1" smtClean="0">
              <a:solidFill>
                <a:schemeClr val="tx1"/>
              </a:solidFill>
              <a:latin typeface="Century Gothic" panose="020B0502020202020204" pitchFamily="34" charset="0"/>
            </a:rPr>
            <a:t>x,y</a:t>
          </a:r>
          <a:r>
            <a:rPr lang="en-US" sz="30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 coordinates</a:t>
          </a:r>
          <a:endParaRPr lang="en-US" sz="30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 rot="10800000">
        <a:off x="0" y="1993248"/>
        <a:ext cx="10515600" cy="1307294"/>
      </dsp:txXfrm>
    </dsp:sp>
    <dsp:sp modelId="{1005CF74-AF25-4478-BF0D-F6A8F70899B6}">
      <dsp:nvSpPr>
        <dsp:cNvPr id="0" name=""/>
        <dsp:cNvSpPr/>
      </dsp:nvSpPr>
      <dsp:spPr>
        <a:xfrm rot="10800000">
          <a:off x="0" y="935"/>
          <a:ext cx="10515600" cy="2011934"/>
        </a:xfrm>
        <a:prstGeom prst="upArrowCallou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Import .csv to ArcGIS as data table</a:t>
          </a:r>
          <a:endParaRPr lang="en-US" sz="30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 rot="10800000">
        <a:off x="0" y="935"/>
        <a:ext cx="10515600" cy="13072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0627B-988C-4102-9244-10DCB5C6757F}">
      <dsp:nvSpPr>
        <dsp:cNvPr id="0" name=""/>
        <dsp:cNvSpPr/>
      </dsp:nvSpPr>
      <dsp:spPr>
        <a:xfrm>
          <a:off x="0" y="5069698"/>
          <a:ext cx="11438020" cy="83172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Use spatial joins to add information about bioclimate and </a:t>
          </a:r>
          <a:r>
            <a:rPr lang="en-US" sz="1900" kern="1200" dirty="0" err="1" smtClean="0">
              <a:solidFill>
                <a:schemeClr val="tx1"/>
              </a:solidFill>
              <a:latin typeface="Century Gothic" panose="020B0502020202020204" pitchFamily="34" charset="0"/>
            </a:rPr>
            <a:t>landcover</a:t>
          </a:r>
          <a:r>
            <a:rPr lang="en-US" sz="19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 to </a:t>
          </a:r>
          <a:r>
            <a:rPr lang="en-US" sz="1900" kern="1200" dirty="0" err="1" smtClean="0">
              <a:solidFill>
                <a:schemeClr val="tx1"/>
              </a:solidFill>
              <a:latin typeface="Century Gothic" panose="020B0502020202020204" pitchFamily="34" charset="0"/>
            </a:rPr>
            <a:t>BeetleData</a:t>
          </a:r>
          <a:r>
            <a:rPr lang="en-US" sz="19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 feature class</a:t>
          </a:r>
          <a:endParaRPr lang="en-US" sz="19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0" y="5069698"/>
        <a:ext cx="11438020" cy="831726"/>
      </dsp:txXfrm>
    </dsp:sp>
    <dsp:sp modelId="{5458B610-337C-4BAC-9ADF-91C5A46FB575}">
      <dsp:nvSpPr>
        <dsp:cNvPr id="0" name=""/>
        <dsp:cNvSpPr/>
      </dsp:nvSpPr>
      <dsp:spPr>
        <a:xfrm rot="10800000">
          <a:off x="0" y="3802979"/>
          <a:ext cx="11438020" cy="1279194"/>
        </a:xfrm>
        <a:prstGeom prst="upArrowCallout">
          <a:avLst/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Convert to polygon feature class</a:t>
          </a:r>
          <a:endParaRPr lang="en-US" sz="19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 rot="10800000">
        <a:off x="0" y="3802979"/>
        <a:ext cx="11438020" cy="831182"/>
      </dsp:txXfrm>
    </dsp:sp>
    <dsp:sp modelId="{34D73555-63EE-4A67-88F9-9E0AE89E6C30}">
      <dsp:nvSpPr>
        <dsp:cNvPr id="0" name=""/>
        <dsp:cNvSpPr/>
      </dsp:nvSpPr>
      <dsp:spPr>
        <a:xfrm rot="10800000">
          <a:off x="0" y="2536260"/>
          <a:ext cx="11438020" cy="1279194"/>
        </a:xfrm>
        <a:prstGeom prst="upArrowCallou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Extract ELU data by mask</a:t>
          </a:r>
          <a:endParaRPr lang="en-US" sz="19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 rot="10800000">
        <a:off x="0" y="2536260"/>
        <a:ext cx="11438020" cy="831182"/>
      </dsp:txXfrm>
    </dsp:sp>
    <dsp:sp modelId="{6953E9E1-A398-4659-B6FC-9B1C764834CF}">
      <dsp:nvSpPr>
        <dsp:cNvPr id="0" name=""/>
        <dsp:cNvSpPr/>
      </dsp:nvSpPr>
      <dsp:spPr>
        <a:xfrm rot="10800000">
          <a:off x="0" y="1269541"/>
          <a:ext cx="11438020" cy="1279194"/>
        </a:xfrm>
        <a:prstGeom prst="upArrowCallout">
          <a:avLst/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Use buffer to create a mask</a:t>
          </a:r>
          <a:endParaRPr lang="en-US" sz="19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 rot="10800000">
        <a:off x="0" y="1269541"/>
        <a:ext cx="11438020" cy="831182"/>
      </dsp:txXfrm>
    </dsp:sp>
    <dsp:sp modelId="{622B5333-41BF-4BB7-BF39-5EB4AF86D0FC}">
      <dsp:nvSpPr>
        <dsp:cNvPr id="0" name=""/>
        <dsp:cNvSpPr/>
      </dsp:nvSpPr>
      <dsp:spPr>
        <a:xfrm rot="10800000">
          <a:off x="0" y="2822"/>
          <a:ext cx="11438020" cy="1279194"/>
        </a:xfrm>
        <a:prstGeom prst="upArrowCallou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Create a 2,000 meter around the species feature class </a:t>
          </a:r>
          <a:endParaRPr lang="en-US" sz="19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 rot="10800000">
        <a:off x="0" y="2822"/>
        <a:ext cx="11438020" cy="8311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984EE-BB2C-4E92-B8B8-A0FBBDE74CCB}">
      <dsp:nvSpPr>
        <dsp:cNvPr id="0" name=""/>
        <dsp:cNvSpPr/>
      </dsp:nvSpPr>
      <dsp:spPr>
        <a:xfrm>
          <a:off x="0" y="3985561"/>
          <a:ext cx="10515600" cy="130815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Use spatial join to add climate zone information to </a:t>
          </a:r>
          <a:r>
            <a:rPr lang="en-US" sz="3000" kern="1200" dirty="0" err="1" smtClean="0">
              <a:solidFill>
                <a:schemeClr val="tx1"/>
              </a:solidFill>
              <a:latin typeface="Century Gothic" panose="020B0502020202020204" pitchFamily="34" charset="0"/>
            </a:rPr>
            <a:t>BeetleData</a:t>
          </a:r>
          <a:r>
            <a:rPr lang="en-US" sz="30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 feature class </a:t>
          </a:r>
          <a:endParaRPr lang="en-US" sz="30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0" y="3985561"/>
        <a:ext cx="10515600" cy="1308150"/>
      </dsp:txXfrm>
    </dsp:sp>
    <dsp:sp modelId="{161E7307-F28B-4ABA-B22A-80DBB224DEA3}">
      <dsp:nvSpPr>
        <dsp:cNvPr id="0" name=""/>
        <dsp:cNvSpPr/>
      </dsp:nvSpPr>
      <dsp:spPr>
        <a:xfrm rot="10800000">
          <a:off x="0" y="1993248"/>
          <a:ext cx="10515600" cy="2011934"/>
        </a:xfrm>
        <a:prstGeom prst="upArrowCallou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Convert to polygon feature class</a:t>
          </a:r>
          <a:endParaRPr lang="en-US" sz="30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 rot="10800000">
        <a:off x="0" y="1993248"/>
        <a:ext cx="10515600" cy="1307294"/>
      </dsp:txXfrm>
    </dsp:sp>
    <dsp:sp modelId="{17286FC2-F444-4D94-98ED-F42F06C826CC}">
      <dsp:nvSpPr>
        <dsp:cNvPr id="0" name=""/>
        <dsp:cNvSpPr/>
      </dsp:nvSpPr>
      <dsp:spPr>
        <a:xfrm rot="10800000">
          <a:off x="0" y="935"/>
          <a:ext cx="10515600" cy="2011934"/>
        </a:xfrm>
        <a:prstGeom prst="upArrowCallou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Project raster in Robinson projected coordinate system</a:t>
          </a:r>
          <a:endParaRPr lang="en-US" sz="30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 rot="10800000">
        <a:off x="0" y="935"/>
        <a:ext cx="10515600" cy="1307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6E429-B937-46D6-924D-257E7E7270E8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8574D-68E9-47AB-8CCF-DDB475CE5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92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8CE96-C8FB-4931-B55D-78657F4E4311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EA49A-60C5-4DB7-8616-7195D515F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26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EA49A-60C5-4DB7-8616-7195D515F6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46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EA49A-60C5-4DB7-8616-7195D515F6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15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EA49A-60C5-4DB7-8616-7195D515F6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78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EA49A-60C5-4DB7-8616-7195D515F6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89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EA49A-60C5-4DB7-8616-7195D515F61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28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530-F91D-4A57-B3BB-C5E847413994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10E9-0E32-424D-92D0-01CC40720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06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530-F91D-4A57-B3BB-C5E847413994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10E9-0E32-424D-92D0-01CC40720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90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530-F91D-4A57-B3BB-C5E847413994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10E9-0E32-424D-92D0-01CC40720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9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530-F91D-4A57-B3BB-C5E847413994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10E9-0E32-424D-92D0-01CC40720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91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530-F91D-4A57-B3BB-C5E847413994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10E9-0E32-424D-92D0-01CC40720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22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530-F91D-4A57-B3BB-C5E847413994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10E9-0E32-424D-92D0-01CC40720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42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530-F91D-4A57-B3BB-C5E847413994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10E9-0E32-424D-92D0-01CC40720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0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530-F91D-4A57-B3BB-C5E847413994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10E9-0E32-424D-92D0-01CC40720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3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530-F91D-4A57-B3BB-C5E847413994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10E9-0E32-424D-92D0-01CC40720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530-F91D-4A57-B3BB-C5E847413994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10E9-0E32-424D-92D0-01CC40720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95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530-F91D-4A57-B3BB-C5E847413994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10E9-0E32-424D-92D0-01CC40720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2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EE530-F91D-4A57-B3BB-C5E847413994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B10E9-0E32-424D-92D0-01CC40720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6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gscep.com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gscep.com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://fcopg.org/wp-content/uploads/2014/06/41st1976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bison.usgs.ornl.gov/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s://paleobiodb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www.idigbio.org/" TargetMode="External"/><Relationship Id="rId4" Type="http://schemas.openxmlformats.org/officeDocument/2006/relationships/hyperlink" Target="http://www.gbif.org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bison.usgs.ornl.gov/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bif.org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mgsc.cr.usgs.gov/outgoing/ecosystems/Global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koeppen-geiger.vu-wien.ac.at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bif.org/" TargetMode="External"/><Relationship Id="rId2" Type="http://schemas.openxmlformats.org/officeDocument/2006/relationships/hyperlink" Target="http://bison.usgs.ornl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dil.gov.au/" TargetMode="External"/><Relationship Id="rId5" Type="http://schemas.openxmlformats.org/officeDocument/2006/relationships/hyperlink" Target="http://rmgsc.cr.usgs.gov/outgoing/ecosystems/Global/" TargetMode="External"/><Relationship Id="rId4" Type="http://schemas.openxmlformats.org/officeDocument/2006/relationships/hyperlink" Target="http://paleobiodb.org/navigato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academic.macewan.ca/furzem/files/2011/10/Dyke-2004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hyperlink" Target="https://commons.wikimedia.org/wiki/File:Amara_alpina.png" TargetMode="External"/><Relationship Id="rId4" Type="http://schemas.openxmlformats.org/officeDocument/2006/relationships/hyperlink" Target="http://bison.usgs.ornl.go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50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28805"/>
            <a:ext cx="10058400" cy="306156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BISON, BBIF and Fossil Insects:</a:t>
            </a:r>
            <a:br>
              <a:rPr lang="en-US" dirty="0" smtClean="0">
                <a:latin typeface="Century Gothic" panose="020B0502020202020204" pitchFamily="34" charset="0"/>
              </a:rPr>
            </a:br>
            <a:r>
              <a:rPr lang="en-US" sz="4900" dirty="0" smtClean="0">
                <a:latin typeface="Century Gothic" panose="020B0502020202020204" pitchFamily="34" charset="0"/>
              </a:rPr>
              <a:t>Reconstructing </a:t>
            </a:r>
            <a:br>
              <a:rPr lang="en-US" sz="4900" dirty="0" smtClean="0">
                <a:latin typeface="Century Gothic" panose="020B0502020202020204" pitchFamily="34" charset="0"/>
              </a:rPr>
            </a:br>
            <a:r>
              <a:rPr lang="en-US" sz="4900" dirty="0" smtClean="0">
                <a:latin typeface="Century Gothic" panose="020B0502020202020204" pitchFamily="34" charset="0"/>
              </a:rPr>
              <a:t>Pleistocene Climate Change </a:t>
            </a:r>
            <a:br>
              <a:rPr lang="en-US" sz="4900" dirty="0" smtClean="0">
                <a:latin typeface="Century Gothic" panose="020B0502020202020204" pitchFamily="34" charset="0"/>
              </a:rPr>
            </a:br>
            <a:r>
              <a:rPr lang="en-US" sz="4900" dirty="0" smtClean="0">
                <a:latin typeface="Century Gothic" panose="020B0502020202020204" pitchFamily="34" charset="0"/>
              </a:rPr>
              <a:t>with Digitized Data</a:t>
            </a:r>
            <a:endParaRPr lang="en-US" sz="4900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37000"/>
            <a:ext cx="9144000" cy="1350818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Sara H. Lubkin</a:t>
            </a:r>
          </a:p>
          <a:p>
            <a:r>
              <a:rPr lang="en-US" sz="1800" dirty="0" smtClean="0">
                <a:latin typeface="Century Gothic" panose="020B0502020202020204" pitchFamily="34" charset="0"/>
              </a:rPr>
              <a:t>Dept. of Geospatial Studies, Northern Virginia Community College</a:t>
            </a:r>
          </a:p>
          <a:p>
            <a:r>
              <a:rPr lang="en-US" sz="1800" dirty="0" smtClean="0">
                <a:latin typeface="Century Gothic" panose="020B0502020202020204" pitchFamily="34" charset="0"/>
              </a:rPr>
              <a:t>Earth and Environmental Science, University of Mary Washington</a:t>
            </a:r>
            <a:endParaRPr lang="en-US" sz="1800" dirty="0">
              <a:latin typeface="Century Gothic" panose="020B0502020202020204" pitchFamily="34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2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7"/>
    </mc:Choice>
    <mc:Fallback xmlns="">
      <p:transition spd="slow" advTm="21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095" y="365125"/>
            <a:ext cx="10936705" cy="132556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latin typeface="Century Gothic" panose="020B0502020202020204" pitchFamily="34" charset="0"/>
              </a:rPr>
              <a:t>Mutual </a:t>
            </a:r>
            <a:r>
              <a:rPr lang="en-US" dirty="0">
                <a:latin typeface="Century Gothic" panose="020B0502020202020204" pitchFamily="34" charset="0"/>
              </a:rPr>
              <a:t>Climate Range (MCR) </a:t>
            </a:r>
            <a:r>
              <a:rPr lang="en-US" dirty="0" smtClean="0">
                <a:latin typeface="Century Gothic" panose="020B0502020202020204" pitchFamily="34" charset="0"/>
              </a:rPr>
              <a:t>method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028" name="Picture 4" descr="http://www.bugscep.com/help/screenshots/mcr_grap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3744" y="1337171"/>
            <a:ext cx="5679186" cy="402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23743" y="5358035"/>
            <a:ext cx="5052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Source: </a:t>
            </a:r>
            <a:r>
              <a:rPr lang="en-US" sz="1200" dirty="0">
                <a:latin typeface="Century Gothic" panose="020B0502020202020204" pitchFamily="34" charset="0"/>
                <a:hlinkClick r:id="rId3"/>
              </a:rPr>
              <a:t>http://www.bugscep.com</a:t>
            </a:r>
            <a:r>
              <a:rPr lang="en-US" sz="1200" dirty="0" smtClean="0">
                <a:latin typeface="Century Gothic" panose="020B0502020202020204" pitchFamily="34" charset="0"/>
                <a:hlinkClick r:id="rId3"/>
              </a:rPr>
              <a:t>/</a:t>
            </a:r>
            <a:r>
              <a:rPr lang="en-US" sz="1200" dirty="0" smtClean="0">
                <a:latin typeface="Century Gothic" panose="020B0502020202020204" pitchFamily="34" charset="0"/>
              </a:rPr>
              <a:t> </a:t>
            </a:r>
            <a:endParaRPr lang="en-US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34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Mutual Climate Range (MCR) method</a:t>
            </a:r>
          </a:p>
        </p:txBody>
      </p:sp>
      <p:pic>
        <p:nvPicPr>
          <p:cNvPr id="3074" name="Picture 2" descr="http://www.bugscep.com/help/screenshots/mcr_envelop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096" y="1956354"/>
            <a:ext cx="5586984" cy="426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4095" y="6305810"/>
            <a:ext cx="4357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Source: </a:t>
            </a:r>
            <a:r>
              <a:rPr lang="en-US" sz="1200" dirty="0">
                <a:hlinkClick r:id="rId3"/>
              </a:rPr>
              <a:t>http://</a:t>
            </a:r>
            <a:r>
              <a:rPr lang="en-US" sz="1200" dirty="0">
                <a:latin typeface="Century Gothic" panose="020B0502020202020204" pitchFamily="34" charset="0"/>
                <a:hlinkClick r:id="rId3"/>
              </a:rPr>
              <a:t>www.bugscep.com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81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Study Sites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89" y="1690688"/>
            <a:ext cx="5719710" cy="441977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5080" y="2157983"/>
            <a:ext cx="5181600" cy="3548929"/>
          </a:xfrm>
        </p:spPr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Titusville Peat, Titusville, PA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43.5 – 39 </a:t>
            </a:r>
            <a:r>
              <a:rPr lang="en-US" dirty="0" err="1" smtClean="0">
                <a:latin typeface="Century Gothic" panose="020B0502020202020204" pitchFamily="34" charset="0"/>
              </a:rPr>
              <a:t>Ka</a:t>
            </a:r>
            <a:endParaRPr lang="en-US" dirty="0" smtClean="0">
              <a:latin typeface="Century Gothic" panose="020B0502020202020204" pitchFamily="34" charset="0"/>
            </a:endParaRP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Peat bog</a:t>
            </a:r>
          </a:p>
          <a:p>
            <a:pPr marL="457200" lvl="1" indent="0">
              <a:buNone/>
            </a:pPr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b="1" dirty="0">
                <a:latin typeface="Century Gothic" panose="020B0502020202020204" pitchFamily="34" charset="0"/>
              </a:rPr>
              <a:t>Ziegler </a:t>
            </a:r>
            <a:r>
              <a:rPr lang="en-US" b="1" dirty="0" smtClean="0">
                <a:latin typeface="Century Gothic" panose="020B0502020202020204" pitchFamily="34" charset="0"/>
              </a:rPr>
              <a:t>Reservoir</a:t>
            </a:r>
            <a:r>
              <a:rPr lang="en-US" b="1" dirty="0">
                <a:latin typeface="Century Gothic" panose="020B0502020202020204" pitchFamily="34" charset="0"/>
              </a:rPr>
              <a:t>, Snowmass Village, </a:t>
            </a:r>
            <a:r>
              <a:rPr lang="en-US" b="1" dirty="0" smtClean="0">
                <a:latin typeface="Century Gothic" panose="020B0502020202020204" pitchFamily="34" charset="0"/>
              </a:rPr>
              <a:t>CO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126-77 </a:t>
            </a:r>
            <a:r>
              <a:rPr lang="en-US" dirty="0" err="1" smtClean="0">
                <a:latin typeface="Century Gothic" panose="020B0502020202020204" pitchFamily="34" charset="0"/>
              </a:rPr>
              <a:t>Ka</a:t>
            </a:r>
            <a:endParaRPr lang="en-US" dirty="0" smtClean="0">
              <a:latin typeface="Century Gothic" panose="020B0502020202020204" pitchFamily="34" charset="0"/>
            </a:endParaRP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Mountain, elevation 2705 m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3664" y="3346578"/>
            <a:ext cx="241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Snowmass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17136" y="3037377"/>
            <a:ext cx="183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Titusville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81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Titusville Peat, Titusville, Pennsylvania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150895" cy="4351338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Ancient peat bog surrounding Titusville Till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Located about 6km from late Wisconsinan ice margin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Carbon dating age: 43.5-39 </a:t>
            </a:r>
            <a:r>
              <a:rPr lang="en-US" dirty="0" err="1">
                <a:latin typeface="Century Gothic" panose="020B0502020202020204" pitchFamily="34" charset="0"/>
              </a:rPr>
              <a:t>K</a:t>
            </a:r>
            <a:r>
              <a:rPr lang="en-US" dirty="0" err="1" smtClean="0">
                <a:latin typeface="Century Gothic" panose="020B0502020202020204" pitchFamily="34" charset="0"/>
              </a:rPr>
              <a:t>a</a:t>
            </a:r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Elias, 1999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AutoShape 2" descr="Image result for wisconsinan glaci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558" y="1672315"/>
            <a:ext cx="5829544" cy="4504648"/>
          </a:xfrm>
          <a:prstGeom prst="rect">
            <a:avLst/>
          </a:prstGeom>
        </p:spPr>
      </p:pic>
      <p:pic>
        <p:nvPicPr>
          <p:cNvPr id="1028" name="Picture 4" descr="Glacial Stratigraphy at the Boot Run Section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248" y="4450263"/>
            <a:ext cx="1174341" cy="107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62049" y="5988660"/>
            <a:ext cx="5431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entury Gothic" panose="020B0502020202020204" pitchFamily="34" charset="0"/>
              </a:rPr>
              <a:t>Photo: Gary Fleeger, </a:t>
            </a:r>
            <a:r>
              <a:rPr lang="en-US" sz="1200" dirty="0" err="1" smtClean="0">
                <a:latin typeface="Century Gothic" panose="020B0502020202020204" pitchFamily="34" charset="0"/>
              </a:rPr>
              <a:t>PaGS</a:t>
            </a:r>
            <a:r>
              <a:rPr lang="en-US" sz="1200" dirty="0" smtClean="0">
                <a:latin typeface="Century Gothic" panose="020B0502020202020204" pitchFamily="34" charset="0"/>
              </a:rPr>
              <a:t>; </a:t>
            </a:r>
          </a:p>
          <a:p>
            <a:r>
              <a:rPr lang="en-US" sz="1200" dirty="0" smtClean="0">
                <a:latin typeface="Century Gothic" panose="020B0502020202020204" pitchFamily="34" charset="0"/>
              </a:rPr>
              <a:t>Map inset: </a:t>
            </a:r>
            <a:r>
              <a:rPr lang="en-US" sz="1200" dirty="0">
                <a:latin typeface="Century Gothic" panose="020B0502020202020204" pitchFamily="34" charset="0"/>
                <a:hlinkClick r:id="rId4"/>
              </a:rPr>
              <a:t>http://fcopg.org/wp-content/uploads/2014/06/41st1976.pdf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4969" y="2052506"/>
            <a:ext cx="1372988" cy="17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Ziegler Reservoir, Snowmass, Colorado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4375484" cy="488997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Paleontological excavation uncovered </a:t>
            </a:r>
            <a:r>
              <a:rPr lang="en-US" dirty="0">
                <a:latin typeface="Century Gothic" panose="020B0502020202020204" pitchFamily="34" charset="0"/>
              </a:rPr>
              <a:t>mammoths,</a:t>
            </a:r>
            <a:r>
              <a:rPr lang="en-US" dirty="0" smtClean="0">
                <a:latin typeface="Century Gothic" panose="020B0502020202020204" pitchFamily="34" charset="0"/>
              </a:rPr>
              <a:t> mastodons, ground sloths, bison and camels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Elevation 2,720 m: Only high elevation insect site </a:t>
            </a:r>
            <a:r>
              <a:rPr lang="en-US" dirty="0" err="1" smtClean="0">
                <a:latin typeface="Century Gothic" panose="020B0502020202020204" pitchFamily="34" charset="0"/>
              </a:rPr>
              <a:t>soanning</a:t>
            </a:r>
            <a:r>
              <a:rPr lang="en-US" dirty="0" smtClean="0">
                <a:latin typeface="Century Gothic" panose="020B0502020202020204" pitchFamily="34" charset="0"/>
              </a:rPr>
              <a:t> MIS 5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Preserves deposits from before LGM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Carbon dating age for insect layers: 126-77Ka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Elias, 2014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684" y="1421919"/>
            <a:ext cx="6886676" cy="5158749"/>
          </a:xfrm>
          <a:prstGeom prst="rect">
            <a:avLst/>
          </a:prstGeom>
        </p:spPr>
      </p:pic>
      <p:pic>
        <p:nvPicPr>
          <p:cNvPr id="2052" name="Picture 4" descr="https://upload.wikimedia.org/wikipedia/en/3/3b/Snowmastodon_Project_pos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988" y="1825626"/>
            <a:ext cx="2335685" cy="1751764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399" y="6438607"/>
            <a:ext cx="4878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Century Gothic" panose="020B0502020202020204" pitchFamily="34" charset="0"/>
              </a:rPr>
              <a:t>Snowmastodon</a:t>
            </a:r>
            <a:r>
              <a:rPr lang="en-US" sz="1200" dirty="0" smtClean="0">
                <a:latin typeface="Century Gothic" panose="020B0502020202020204" pitchFamily="34" charset="0"/>
              </a:rPr>
              <a:t> Poster by Denver Museum of Nature &amp; Science</a:t>
            </a:r>
            <a:endParaRPr lang="en-US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12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Databases used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3947"/>
            <a:ext cx="10515600" cy="4673016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The </a:t>
            </a:r>
            <a:r>
              <a:rPr lang="en-US" dirty="0">
                <a:latin typeface="Century Gothic" panose="020B0502020202020204" pitchFamily="34" charset="0"/>
              </a:rPr>
              <a:t>Paleobiology Database </a:t>
            </a:r>
            <a:r>
              <a:rPr lang="en-US" dirty="0">
                <a:latin typeface="Century Gothic" panose="020B0502020202020204" pitchFamily="34" charset="0"/>
                <a:hlinkClick r:id="rId2"/>
              </a:rPr>
              <a:t>https://</a:t>
            </a:r>
            <a:r>
              <a:rPr lang="en-US" dirty="0" smtClean="0">
                <a:latin typeface="Century Gothic" panose="020B0502020202020204" pitchFamily="34" charset="0"/>
                <a:hlinkClick r:id="rId2"/>
              </a:rPr>
              <a:t>paleobiodb.org</a:t>
            </a:r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Biodiversity Information Serving Our Nation (</a:t>
            </a:r>
            <a:r>
              <a:rPr lang="en-US" dirty="0">
                <a:latin typeface="Century Gothic" panose="020B0502020202020204" pitchFamily="34" charset="0"/>
              </a:rPr>
              <a:t>BISON) </a:t>
            </a:r>
            <a:r>
              <a:rPr lang="en-US" dirty="0">
                <a:latin typeface="Century Gothic" panose="020B0502020202020204" pitchFamily="34" charset="0"/>
                <a:hlinkClick r:id="rId3"/>
              </a:rPr>
              <a:t>http://</a:t>
            </a:r>
            <a:r>
              <a:rPr lang="en-US" dirty="0" smtClean="0">
                <a:latin typeface="Century Gothic" panose="020B0502020202020204" pitchFamily="34" charset="0"/>
                <a:hlinkClick r:id="rId3"/>
              </a:rPr>
              <a:t>bison.usgs.ornl.gov</a:t>
            </a:r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Global Biodiversity </a:t>
            </a:r>
            <a:r>
              <a:rPr lang="en-US" dirty="0">
                <a:latin typeface="Century Gothic" panose="020B0502020202020204" pitchFamily="34" charset="0"/>
              </a:rPr>
              <a:t>Information Facility </a:t>
            </a:r>
            <a:r>
              <a:rPr lang="en-US" dirty="0">
                <a:latin typeface="Century Gothic" panose="020B0502020202020204" pitchFamily="34" charset="0"/>
                <a:hlinkClick r:id="rId4"/>
              </a:rPr>
              <a:t>http://www.gbif.org</a:t>
            </a:r>
            <a:r>
              <a:rPr lang="en-US" dirty="0" smtClean="0">
                <a:latin typeface="Century Gothic" panose="020B0502020202020204" pitchFamily="34" charset="0"/>
                <a:hlinkClick r:id="rId4"/>
              </a:rPr>
              <a:t>/</a:t>
            </a:r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Potential Resource: </a:t>
            </a:r>
            <a:r>
              <a:rPr lang="en-US" dirty="0" err="1" smtClean="0">
                <a:latin typeface="Century Gothic" panose="020B0502020202020204" pitchFamily="34" charset="0"/>
              </a:rPr>
              <a:t>IDigBio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  <a:hlinkClick r:id="rId5"/>
              </a:rPr>
              <a:t>https://</a:t>
            </a:r>
            <a:r>
              <a:rPr lang="en-US" dirty="0" smtClean="0">
                <a:latin typeface="Century Gothic" panose="020B0502020202020204" pitchFamily="34" charset="0"/>
                <a:hlinkClick r:id="rId5"/>
              </a:rPr>
              <a:t>www.idigbio.org</a:t>
            </a:r>
            <a:endParaRPr lang="en-US" dirty="0" smtClean="0">
              <a:latin typeface="Century Gothic" panose="020B050202020202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www.myfossil.org/wp-content/uploads/2014/12/pbd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39676"/>
            <a:ext cx="2466474" cy="184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thumb/1/1c/USGS_logo_green.svg/2000px-USGS_logo_green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774" y="4940968"/>
            <a:ext cx="3647575" cy="145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ommunity.gbif.org/mod/file/thumbnail.php?file_guid=92&amp;size=lar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021" y="4326890"/>
            <a:ext cx="2073107" cy="207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70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Assumptions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Insects were correctly identified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Museum collections represent entire species range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Locations correctly identified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 smtClean="0">
              <a:latin typeface="Century Gothic" panose="020B0502020202020204" pitchFamily="34" charset="0"/>
            </a:endParaRPr>
          </a:p>
          <a:p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Precursor to </a:t>
            </a:r>
            <a:r>
              <a:rPr lang="en-US" i="1" dirty="0" err="1" smtClean="0">
                <a:latin typeface="Century Gothic" panose="020B0502020202020204" pitchFamily="34" charset="0"/>
              </a:rPr>
              <a:t>BeetleData</a:t>
            </a:r>
            <a:r>
              <a:rPr lang="en-US" dirty="0" smtClean="0">
                <a:latin typeface="Century Gothic" panose="020B0502020202020204" pitchFamily="34" charset="0"/>
              </a:rPr>
              <a:t> feature class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47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082679"/>
              </p:ext>
            </p:extLst>
          </p:nvPr>
        </p:nvGraphicFramePr>
        <p:xfrm>
          <a:off x="838200" y="882316"/>
          <a:ext cx="10515600" cy="5294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47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294" y="-48774"/>
            <a:ext cx="7952061" cy="61447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1562" y="730401"/>
            <a:ext cx="7059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Distribution of Extant Species Based on Museum Specimens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88236" y="5630415"/>
            <a:ext cx="7424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entury Gothic" panose="020B0502020202020204" pitchFamily="34" charset="0"/>
              </a:rPr>
              <a:t>Sources: BISON</a:t>
            </a:r>
            <a:r>
              <a:rPr lang="en-US" sz="1200" dirty="0">
                <a:latin typeface="Century Gothic" panose="020B0502020202020204" pitchFamily="34" charset="0"/>
              </a:rPr>
              <a:t>, </a:t>
            </a:r>
            <a:r>
              <a:rPr lang="en-US" sz="1200" u="sng" dirty="0">
                <a:latin typeface="Century Gothic" panose="020B0502020202020204" pitchFamily="34" charset="0"/>
                <a:hlinkClick r:id="rId3"/>
              </a:rPr>
              <a:t>http://</a:t>
            </a:r>
            <a:r>
              <a:rPr lang="en-US" sz="1200" u="sng" dirty="0" smtClean="0">
                <a:latin typeface="Century Gothic" panose="020B0502020202020204" pitchFamily="34" charset="0"/>
                <a:hlinkClick r:id="rId3"/>
              </a:rPr>
              <a:t>bison.usgs.ornl.gov</a:t>
            </a:r>
            <a:r>
              <a:rPr lang="en-US" sz="1200" dirty="0" smtClean="0">
                <a:latin typeface="Century Gothic" panose="020B0502020202020204" pitchFamily="34" charset="0"/>
              </a:rPr>
              <a:t> and </a:t>
            </a:r>
            <a:r>
              <a:rPr lang="en-US" sz="1200" dirty="0">
                <a:latin typeface="Century Gothic" panose="020B0502020202020204" pitchFamily="34" charset="0"/>
              </a:rPr>
              <a:t>GBIF, </a:t>
            </a:r>
            <a:r>
              <a:rPr lang="en-US" sz="1200" u="sng" dirty="0">
                <a:latin typeface="Century Gothic" panose="020B0502020202020204" pitchFamily="34" charset="0"/>
                <a:hlinkClick r:id="rId4"/>
              </a:rPr>
              <a:t>http://www.gbif.org/</a:t>
            </a:r>
            <a:endParaRPr lang="en-US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84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52" y="846127"/>
            <a:ext cx="7956884" cy="61485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Global Ecological Land Units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3151" y="6257562"/>
            <a:ext cx="544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entury Gothic" panose="020B0502020202020204" pitchFamily="34" charset="0"/>
              </a:rPr>
              <a:t>Source: </a:t>
            </a:r>
            <a:r>
              <a:rPr lang="en-US" sz="1200" u="sng" dirty="0">
                <a:latin typeface="Century Gothic" panose="020B0502020202020204" pitchFamily="34" charset="0"/>
                <a:hlinkClick r:id="rId3"/>
              </a:rPr>
              <a:t>http://rmgsc.cr.usgs.gov/outgoing/ecosystems/Global</a:t>
            </a:r>
            <a:r>
              <a:rPr lang="en-US" u="sng" dirty="0">
                <a:latin typeface="Century Gothic" panose="020B0502020202020204" pitchFamily="34" charset="0"/>
                <a:hlinkClick r:id="rId3"/>
              </a:rPr>
              <a:t>/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World Ecological Land Units Map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USGS, </a:t>
            </a:r>
            <a:r>
              <a:rPr lang="en-US" dirty="0" err="1" smtClean="0">
                <a:latin typeface="Century Gothic" panose="020B0502020202020204" pitchFamily="34" charset="0"/>
              </a:rPr>
              <a:t>Esri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Climate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Lithology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Vegetation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Landforms</a:t>
            </a:r>
          </a:p>
          <a:p>
            <a:r>
              <a:rPr lang="en-US" dirty="0">
                <a:latin typeface="Century Gothic" panose="020B0502020202020204" pitchFamily="34" charset="0"/>
              </a:rPr>
              <a:t>47,650 unique </a:t>
            </a:r>
            <a:r>
              <a:rPr lang="en-US" dirty="0" smtClean="0">
                <a:latin typeface="Century Gothic" panose="020B0502020202020204" pitchFamily="34" charset="0"/>
              </a:rPr>
              <a:t>combinations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3,923 ecological land units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250 meter resolution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282" y="1825625"/>
            <a:ext cx="3242081" cy="42189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24600" y="604454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smtClean="0">
                <a:solidFill>
                  <a:schemeClr val="accent1"/>
                </a:solidFill>
              </a:rPr>
              <a:t>http</a:t>
            </a:r>
            <a:r>
              <a:rPr lang="en-US" sz="1200" dirty="0">
                <a:solidFill>
                  <a:schemeClr val="accent1"/>
                </a:solidFill>
              </a:rPr>
              <a:t>://geobon.org/Downloads/reports/2014/AAG_Global_Ecosyst_bklt72.pdf</a:t>
            </a:r>
          </a:p>
        </p:txBody>
      </p:sp>
    </p:spTree>
    <p:extLst>
      <p:ext uri="{BB962C8B-B14F-4D97-AF65-F5344CB8AC3E}">
        <p14:creationId xmlns:p14="http://schemas.microsoft.com/office/powerpoint/2010/main" val="303063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14493782"/>
              </p:ext>
            </p:extLst>
          </p:nvPr>
        </p:nvGraphicFramePr>
        <p:xfrm>
          <a:off x="256674" y="272716"/>
          <a:ext cx="11438020" cy="5904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095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399" y="640080"/>
            <a:ext cx="5662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Köppen-Geiger </a:t>
            </a:r>
            <a:r>
              <a:rPr lang="en-US" sz="2400" dirty="0" smtClean="0">
                <a:latin typeface="Century Gothic" panose="020B0502020202020204" pitchFamily="34" charset="0"/>
              </a:rPr>
              <a:t> Zones of the World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7311" y="5690135"/>
            <a:ext cx="5449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entury Gothic" panose="020B0502020202020204" pitchFamily="34" charset="0"/>
              </a:rPr>
              <a:t>Source: </a:t>
            </a:r>
            <a:r>
              <a:rPr lang="en-US" sz="1200" u="sng" dirty="0" smtClean="0">
                <a:latin typeface="Century Gothic" panose="020B0502020202020204" pitchFamily="34" charset="0"/>
                <a:hlinkClick r:id="rId3"/>
              </a:rPr>
              <a:t>http</a:t>
            </a:r>
            <a:r>
              <a:rPr lang="en-US" sz="1200" u="sng" dirty="0">
                <a:latin typeface="Century Gothic" panose="020B0502020202020204" pitchFamily="34" charset="0"/>
                <a:hlinkClick r:id="rId3"/>
              </a:rPr>
              <a:t>://koeppen-geiger.vu-wien.ac.at/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787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680174"/>
              </p:ext>
            </p:extLst>
          </p:nvPr>
        </p:nvGraphicFramePr>
        <p:xfrm>
          <a:off x="838200" y="882316"/>
          <a:ext cx="10515600" cy="5294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331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21" y="173400"/>
            <a:ext cx="10656218" cy="641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1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-137160"/>
            <a:ext cx="13011150" cy="805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13812" y="859536"/>
            <a:ext cx="7320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Modern Distribution of Subarctic Cool (</a:t>
            </a:r>
            <a:r>
              <a:rPr lang="en-US" sz="2000" dirty="0" err="1" smtClean="0">
                <a:latin typeface="Century Gothic" panose="020B0502020202020204" pitchFamily="34" charset="0"/>
              </a:rPr>
              <a:t>Dfc</a:t>
            </a:r>
            <a:r>
              <a:rPr lang="en-US" sz="2000" dirty="0" smtClean="0">
                <a:latin typeface="Century Gothic" panose="020B0502020202020204" pitchFamily="34" charset="0"/>
              </a:rPr>
              <a:t>) Climate Zone</a:t>
            </a:r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83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7160"/>
            <a:ext cx="13011150" cy="794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3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Orographic Lifting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https://upload.wikimedia.org/wikipedia/commons/thumb/f/f6/Pente_thermique.svg/2000px-Pente_thermique.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743" y="1825625"/>
            <a:ext cx="594851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06802" y="6176963"/>
            <a:ext cx="537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Source: https://en.wikipedia.org/wiki/Ridge_lift</a:t>
            </a:r>
          </a:p>
        </p:txBody>
      </p:sp>
    </p:spTree>
    <p:extLst>
      <p:ext uri="{BB962C8B-B14F-4D97-AF65-F5344CB8AC3E}">
        <p14:creationId xmlns:p14="http://schemas.microsoft.com/office/powerpoint/2010/main" val="420529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547" y="166687"/>
            <a:ext cx="8560468" cy="660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4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5" y="800100"/>
            <a:ext cx="840105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8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957" y="936097"/>
            <a:ext cx="8887326" cy="51832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7957" y="6119335"/>
            <a:ext cx="97696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Source: </a:t>
            </a:r>
            <a:r>
              <a:rPr lang="en-US" sz="1200" u="sng" dirty="0">
                <a:solidFill>
                  <a:schemeClr val="accent1"/>
                </a:solidFill>
                <a:latin typeface="Century Gothic" panose="020B0502020202020204" pitchFamily="34" charset="0"/>
              </a:rPr>
              <a:t>http://geobon.org/Downloads/reports/2014/AAG_Global_Ecosyst_bklt72.pdf</a:t>
            </a:r>
          </a:p>
        </p:txBody>
      </p:sp>
    </p:spTree>
    <p:extLst>
      <p:ext uri="{BB962C8B-B14F-4D97-AF65-F5344CB8AC3E}">
        <p14:creationId xmlns:p14="http://schemas.microsoft.com/office/powerpoint/2010/main" val="538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712" y="857250"/>
            <a:ext cx="68865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6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i="1" dirty="0" err="1">
                <a:latin typeface="Century Gothic" panose="020B0502020202020204" pitchFamily="34" charset="0"/>
              </a:rPr>
              <a:t>Xyleborinus</a:t>
            </a:r>
            <a:r>
              <a:rPr lang="en-US" i="1" dirty="0">
                <a:latin typeface="Century Gothic" panose="020B0502020202020204" pitchFamily="34" charset="0"/>
              </a:rPr>
              <a:t> </a:t>
            </a:r>
            <a:r>
              <a:rPr lang="en-US" i="1" dirty="0" err="1">
                <a:latin typeface="Century Gothic" panose="020B0502020202020204" pitchFamily="34" charset="0"/>
              </a:rPr>
              <a:t>saxeseni</a:t>
            </a:r>
            <a:r>
              <a:rPr lang="en-US" i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855368" y="1825625"/>
            <a:ext cx="5498432" cy="4351338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Fruit-tree pinhole borer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Ambrosia beetle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Agricultural pest native to Europe and the Middle East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Introduced to the United States</a:t>
            </a:r>
          </a:p>
          <a:p>
            <a:endParaRPr lang="en-US" dirty="0"/>
          </a:p>
        </p:txBody>
      </p:sp>
      <p:pic>
        <p:nvPicPr>
          <p:cNvPr id="3078" name="Picture 6" descr="https://encrypted-tbn2.gstatic.com/images?q=tbn:ANd9GcT0zmhrTI1emnrCj7uXcVqua5VGI2SC4zMXEFZ52sbrN32bV2_0SQ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74" y="1690688"/>
            <a:ext cx="4619124" cy="307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43769" y="5037221"/>
            <a:ext cx="1869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entury Gothic" panose="020B0502020202020204" pitchFamily="34" charset="0"/>
              </a:rPr>
              <a:t>Source: </a:t>
            </a:r>
            <a:r>
              <a:rPr lang="en-US" sz="1200" u="sng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BugGuide.net </a:t>
            </a:r>
          </a:p>
        </p:txBody>
      </p:sp>
    </p:spTree>
    <p:extLst>
      <p:ext uri="{BB962C8B-B14F-4D97-AF65-F5344CB8AC3E}">
        <p14:creationId xmlns:p14="http://schemas.microsoft.com/office/powerpoint/2010/main" val="153206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Conclusions – Titusville PA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Köppen-Geiger: </a:t>
            </a:r>
            <a:r>
              <a:rPr lang="en-US" dirty="0" smtClean="0">
                <a:latin typeface="Century Gothic" panose="020B0502020202020204" pitchFamily="34" charset="0"/>
              </a:rPr>
              <a:t>The </a:t>
            </a:r>
            <a:r>
              <a:rPr lang="en-US" dirty="0">
                <a:latin typeface="Century Gothic" panose="020B0502020202020204" pitchFamily="34" charset="0"/>
              </a:rPr>
              <a:t>climate in Titusville was subarctic with severe winters and cool summers with no dry </a:t>
            </a:r>
            <a:r>
              <a:rPr lang="en-US" dirty="0" smtClean="0">
                <a:latin typeface="Century Gothic" panose="020B0502020202020204" pitchFamily="34" charset="0"/>
              </a:rPr>
              <a:t>season (zone DFC)</a:t>
            </a:r>
          </a:p>
          <a:p>
            <a:r>
              <a:rPr lang="en-US" b="1" dirty="0" smtClean="0">
                <a:latin typeface="Century Gothic" panose="020B0502020202020204" pitchFamily="34" charset="0"/>
              </a:rPr>
              <a:t>Bioclimate: </a:t>
            </a:r>
            <a:r>
              <a:rPr lang="en-US" dirty="0" smtClean="0">
                <a:latin typeface="Century Gothic" panose="020B0502020202020204" pitchFamily="34" charset="0"/>
              </a:rPr>
              <a:t>Cold</a:t>
            </a:r>
            <a:r>
              <a:rPr lang="en-US" dirty="0">
                <a:latin typeface="Century Gothic" panose="020B0502020202020204" pitchFamily="34" charset="0"/>
              </a:rPr>
              <a:t>, wet climate (300-2,500 growing degree days; aridity index of 1.0 – 70</a:t>
            </a:r>
            <a:r>
              <a:rPr lang="en-US" dirty="0" smtClean="0">
                <a:latin typeface="Century Gothic" panose="020B0502020202020204" pitchFamily="34" charset="0"/>
              </a:rPr>
              <a:t>)</a:t>
            </a:r>
          </a:p>
          <a:p>
            <a:r>
              <a:rPr lang="en-US" b="1" dirty="0" smtClean="0">
                <a:latin typeface="Century Gothic" panose="020B0502020202020204" pitchFamily="34" charset="0"/>
              </a:rPr>
              <a:t>Vegetation: </a:t>
            </a:r>
            <a:r>
              <a:rPr lang="en-US" dirty="0" smtClean="0">
                <a:latin typeface="Century Gothic" panose="020B0502020202020204" pitchFamily="34" charset="0"/>
              </a:rPr>
              <a:t>Needle leaf/evergreen forest</a:t>
            </a:r>
          </a:p>
          <a:p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b="1" dirty="0" smtClean="0">
                <a:latin typeface="Century Gothic" panose="020B0502020202020204" pitchFamily="34" charset="0"/>
              </a:rPr>
              <a:t>Similar to: </a:t>
            </a:r>
            <a:r>
              <a:rPr lang="en-US" dirty="0" smtClean="0">
                <a:latin typeface="Century Gothic" panose="020B0502020202020204" pitchFamily="34" charset="0"/>
              </a:rPr>
              <a:t>the Yukon, Siberia, Northwest Territories, and the High Rocky Mountains of Colorado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92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Conclusions – Snowmass, CO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Köppen-Geiger: </a:t>
            </a:r>
            <a:endParaRPr lang="en-US" dirty="0" smtClean="0">
              <a:latin typeface="Century Gothic" panose="020B0502020202020204" pitchFamily="34" charset="0"/>
            </a:endParaRPr>
          </a:p>
          <a:p>
            <a:pPr lvl="1"/>
            <a:r>
              <a:rPr lang="en-US" b="1" dirty="0" smtClean="0">
                <a:latin typeface="Century Gothic" panose="020B0502020202020204" pitchFamily="34" charset="0"/>
              </a:rPr>
              <a:t>Interval 5e, </a:t>
            </a:r>
            <a:r>
              <a:rPr lang="en-US" dirty="0" smtClean="0">
                <a:latin typeface="Century Gothic" panose="020B0502020202020204" pitchFamily="34" charset="0"/>
              </a:rPr>
              <a:t>126-120 </a:t>
            </a:r>
            <a:r>
              <a:rPr lang="en-US" dirty="0">
                <a:latin typeface="Century Gothic" panose="020B0502020202020204" pitchFamily="34" charset="0"/>
              </a:rPr>
              <a:t>K</a:t>
            </a:r>
            <a:r>
              <a:rPr lang="en-US" dirty="0" smtClean="0">
                <a:latin typeface="Century Gothic" panose="020B0502020202020204" pitchFamily="34" charset="0"/>
              </a:rPr>
              <a:t>ya, zone </a:t>
            </a:r>
            <a:r>
              <a:rPr lang="en-US" dirty="0" err="1" smtClean="0">
                <a:latin typeface="Century Gothic" panose="020B0502020202020204" pitchFamily="34" charset="0"/>
              </a:rPr>
              <a:t>Dfc</a:t>
            </a:r>
            <a:endParaRPr lang="en-US" dirty="0" smtClean="0">
              <a:latin typeface="Century Gothic" panose="020B0502020202020204" pitchFamily="34" charset="0"/>
            </a:endParaRPr>
          </a:p>
          <a:p>
            <a:pPr lvl="1"/>
            <a:r>
              <a:rPr lang="en-US" b="1" dirty="0" smtClean="0">
                <a:latin typeface="Century Gothic" panose="020B0502020202020204" pitchFamily="34" charset="0"/>
              </a:rPr>
              <a:t>Interval 5d, </a:t>
            </a:r>
            <a:r>
              <a:rPr lang="en-US" dirty="0" smtClean="0">
                <a:latin typeface="Century Gothic" panose="020B0502020202020204" pitchFamily="34" charset="0"/>
              </a:rPr>
              <a:t>103-101 </a:t>
            </a:r>
            <a:r>
              <a:rPr lang="en-US" dirty="0">
                <a:latin typeface="Century Gothic" panose="020B0502020202020204" pitchFamily="34" charset="0"/>
              </a:rPr>
              <a:t>K</a:t>
            </a:r>
            <a:r>
              <a:rPr lang="en-US" dirty="0" smtClean="0">
                <a:latin typeface="Century Gothic" panose="020B0502020202020204" pitchFamily="34" charset="0"/>
              </a:rPr>
              <a:t>ya, zone </a:t>
            </a:r>
            <a:r>
              <a:rPr lang="en-US" dirty="0" err="1" smtClean="0">
                <a:latin typeface="Century Gothic" panose="020B0502020202020204" pitchFamily="34" charset="0"/>
              </a:rPr>
              <a:t>Dfc</a:t>
            </a:r>
            <a:r>
              <a:rPr lang="en-US" dirty="0" smtClean="0">
                <a:latin typeface="Century Gothic" panose="020B0502020202020204" pitchFamily="34" charset="0"/>
              </a:rPr>
              <a:t> to zone ET</a:t>
            </a:r>
          </a:p>
          <a:p>
            <a:pPr lvl="1"/>
            <a:r>
              <a:rPr lang="en-US" b="1" dirty="0" smtClean="0">
                <a:latin typeface="Century Gothic" panose="020B0502020202020204" pitchFamily="34" charset="0"/>
              </a:rPr>
              <a:t>Interval 5b, </a:t>
            </a:r>
            <a:r>
              <a:rPr lang="en-US" dirty="0" smtClean="0">
                <a:latin typeface="Century Gothic" panose="020B0502020202020204" pitchFamily="34" charset="0"/>
              </a:rPr>
              <a:t>93-87 </a:t>
            </a:r>
            <a:r>
              <a:rPr lang="en-US" dirty="0">
                <a:latin typeface="Century Gothic" panose="020B0502020202020204" pitchFamily="34" charset="0"/>
              </a:rPr>
              <a:t>K</a:t>
            </a:r>
            <a:r>
              <a:rPr lang="en-US" dirty="0" smtClean="0">
                <a:latin typeface="Century Gothic" panose="020B0502020202020204" pitchFamily="34" charset="0"/>
              </a:rPr>
              <a:t>ya, zone </a:t>
            </a:r>
            <a:r>
              <a:rPr lang="en-US" dirty="0" err="1" smtClean="0">
                <a:latin typeface="Century Gothic" panose="020B0502020202020204" pitchFamily="34" charset="0"/>
              </a:rPr>
              <a:t>Dfc</a:t>
            </a:r>
            <a:r>
              <a:rPr lang="en-US" dirty="0" smtClean="0">
                <a:latin typeface="Century Gothic" panose="020B0502020202020204" pitchFamily="34" charset="0"/>
              </a:rPr>
              <a:t> to zone ET</a:t>
            </a:r>
          </a:p>
          <a:p>
            <a:pPr lvl="1"/>
            <a:r>
              <a:rPr lang="en-US" b="1" dirty="0" smtClean="0">
                <a:latin typeface="Century Gothic" panose="020B0502020202020204" pitchFamily="34" charset="0"/>
              </a:rPr>
              <a:t>Interval 5a (early), </a:t>
            </a:r>
            <a:r>
              <a:rPr lang="en-US" dirty="0" smtClean="0">
                <a:latin typeface="Century Gothic" panose="020B0502020202020204" pitchFamily="34" charset="0"/>
              </a:rPr>
              <a:t>87-84 Kya, zone ET</a:t>
            </a:r>
          </a:p>
          <a:p>
            <a:pPr lvl="1"/>
            <a:r>
              <a:rPr lang="en-US" b="1" dirty="0" smtClean="0">
                <a:latin typeface="Century Gothic" panose="020B0502020202020204" pitchFamily="34" charset="0"/>
              </a:rPr>
              <a:t>Interval 5a (late), </a:t>
            </a:r>
            <a:r>
              <a:rPr lang="en-US" dirty="0" smtClean="0">
                <a:latin typeface="Century Gothic" panose="020B0502020202020204" pitchFamily="34" charset="0"/>
              </a:rPr>
              <a:t>84-77 </a:t>
            </a:r>
            <a:r>
              <a:rPr lang="en-US" dirty="0">
                <a:latin typeface="Century Gothic" panose="020B0502020202020204" pitchFamily="34" charset="0"/>
              </a:rPr>
              <a:t>K</a:t>
            </a:r>
            <a:r>
              <a:rPr lang="en-US" dirty="0" smtClean="0">
                <a:latin typeface="Century Gothic" panose="020B0502020202020204" pitchFamily="34" charset="0"/>
              </a:rPr>
              <a:t>ya, zone </a:t>
            </a:r>
            <a:r>
              <a:rPr lang="en-US" dirty="0" err="1" smtClean="0">
                <a:latin typeface="Century Gothic" panose="020B0502020202020204" pitchFamily="34" charset="0"/>
              </a:rPr>
              <a:t>Dfc</a:t>
            </a:r>
            <a:endParaRPr lang="en-US" b="1" dirty="0" smtClean="0">
              <a:latin typeface="Century Gothic" panose="020B0502020202020204" pitchFamily="34" charset="0"/>
            </a:endParaRPr>
          </a:p>
          <a:p>
            <a:pPr lvl="1"/>
            <a:endParaRPr lang="en-US" b="1" dirty="0">
              <a:latin typeface="Century Gothic" panose="020B0502020202020204" pitchFamily="34" charset="0"/>
            </a:endParaRPr>
          </a:p>
          <a:p>
            <a:r>
              <a:rPr lang="en-US" b="1" dirty="0" smtClean="0">
                <a:latin typeface="Century Gothic" panose="020B0502020202020204" pitchFamily="34" charset="0"/>
              </a:rPr>
              <a:t>Bioclimate</a:t>
            </a:r>
            <a:r>
              <a:rPr lang="en-US" b="1" dirty="0">
                <a:latin typeface="Century Gothic" panose="020B0502020202020204" pitchFamily="34" charset="0"/>
              </a:rPr>
              <a:t>: </a:t>
            </a:r>
            <a:r>
              <a:rPr lang="en-US" dirty="0">
                <a:latin typeface="Century Gothic" panose="020B0502020202020204" pitchFamily="34" charset="0"/>
              </a:rPr>
              <a:t>Cold, wet climate (300-2,500 growing degree days; aridity index of 1.0 – 70)</a:t>
            </a:r>
          </a:p>
          <a:p>
            <a:r>
              <a:rPr lang="en-US" b="1" dirty="0">
                <a:latin typeface="Century Gothic" panose="020B0502020202020204" pitchFamily="34" charset="0"/>
              </a:rPr>
              <a:t>Vegetation: </a:t>
            </a:r>
            <a:r>
              <a:rPr lang="en-US" dirty="0" smtClean="0">
                <a:latin typeface="Century Gothic" panose="020B0502020202020204" pitchFamily="34" charset="0"/>
              </a:rPr>
              <a:t>Needle leaf/evergreen forest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i="1" dirty="0" smtClean="0">
                <a:latin typeface="Century Gothic" panose="020B0502020202020204" pitchFamily="34" charset="0"/>
              </a:rPr>
              <a:t>Results are consistent with previous insect studies and marine isotope data</a:t>
            </a:r>
            <a:endParaRPr lang="en-US" i="1" dirty="0">
              <a:latin typeface="Century Gothic" panose="020B050202020202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89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10063" y="859536"/>
            <a:ext cx="7224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Modern Distribution of Subarctic Cool (</a:t>
            </a:r>
            <a:r>
              <a:rPr lang="en-US" dirty="0" err="1" smtClean="0">
                <a:latin typeface="Century Gothic" panose="020B0502020202020204" pitchFamily="34" charset="0"/>
              </a:rPr>
              <a:t>Dfc</a:t>
            </a:r>
            <a:r>
              <a:rPr lang="en-US" dirty="0" smtClean="0">
                <a:latin typeface="Century Gothic" panose="020B0502020202020204" pitchFamily="34" charset="0"/>
              </a:rPr>
              <a:t>) and Tundra (ET) Climate Zones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62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Next Steps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Create tools using ArcMap’s Model Builder and Python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Expand to 26 North American, late Pleistocene fossil sites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Add mean summer and winter temperature, precipitation and other variables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Develop a method to address species density within species range when data is available</a:t>
            </a:r>
          </a:p>
        </p:txBody>
      </p:sp>
    </p:spTree>
    <p:extLst>
      <p:ext uri="{BB962C8B-B14F-4D97-AF65-F5344CB8AC3E}">
        <p14:creationId xmlns:p14="http://schemas.microsoft.com/office/powerpoint/2010/main" val="381608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Acknowledgements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A big thank you to: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Dr. Michael Krimmer, Geospatial Studies, Northern Virginia Community College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Dr. Robert Nelson, Department of Geology, Colby College</a:t>
            </a:r>
          </a:p>
        </p:txBody>
      </p:sp>
    </p:spTree>
    <p:extLst>
      <p:ext uri="{BB962C8B-B14F-4D97-AF65-F5344CB8AC3E}">
        <p14:creationId xmlns:p14="http://schemas.microsoft.com/office/powerpoint/2010/main" val="78646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7356"/>
            <a:ext cx="10515600" cy="5430643"/>
          </a:xfrm>
        </p:spPr>
        <p:txBody>
          <a:bodyPr>
            <a:normAutofit fontScale="62500" lnSpcReduction="20000"/>
          </a:bodyPr>
          <a:lstStyle/>
          <a:p>
            <a:r>
              <a:rPr lang="en-US" sz="2900" dirty="0"/>
              <a:t>Atkinson, T. C., </a:t>
            </a:r>
            <a:r>
              <a:rPr lang="en-US" sz="2900" dirty="0" err="1"/>
              <a:t>Briffa</a:t>
            </a:r>
            <a:r>
              <a:rPr lang="en-US" sz="2900" dirty="0"/>
              <a:t>, K. R., </a:t>
            </a:r>
            <a:r>
              <a:rPr lang="en-US" sz="2900" dirty="0" err="1"/>
              <a:t>Coope</a:t>
            </a:r>
            <a:r>
              <a:rPr lang="en-US" sz="2900" dirty="0"/>
              <a:t>, G. R., Joachim, M. J., and Perry, D. W., 1986, Climatic calibration of coleopteran data </a:t>
            </a:r>
            <a:r>
              <a:rPr lang="en-US" sz="2900" i="1" dirty="0"/>
              <a:t>in </a:t>
            </a:r>
            <a:r>
              <a:rPr lang="en-US" sz="2900" dirty="0"/>
              <a:t>Berglund,  B.E., ed., Handbook of Holocene </a:t>
            </a:r>
            <a:r>
              <a:rPr lang="en-US" sz="2900" dirty="0" err="1"/>
              <a:t>Palaeoecology</a:t>
            </a:r>
            <a:r>
              <a:rPr lang="en-US" sz="2900" dirty="0"/>
              <a:t> and </a:t>
            </a:r>
            <a:r>
              <a:rPr lang="en-US" sz="2900" dirty="0" err="1"/>
              <a:t>Palaeohydrology</a:t>
            </a:r>
            <a:r>
              <a:rPr lang="en-US" sz="2900" dirty="0"/>
              <a:t>: Wiley, </a:t>
            </a:r>
            <a:r>
              <a:rPr lang="en-US" sz="2900" dirty="0" err="1"/>
              <a:t>Chichester</a:t>
            </a:r>
            <a:r>
              <a:rPr lang="en-US" sz="2900" dirty="0"/>
              <a:t>, p. 851–859.</a:t>
            </a:r>
          </a:p>
          <a:p>
            <a:r>
              <a:rPr lang="en-US" sz="2900" dirty="0"/>
              <a:t>BISON, Biodiversity Information Serving Our Nation, </a:t>
            </a:r>
            <a:r>
              <a:rPr lang="en-US" sz="2900" u="sng" dirty="0">
                <a:hlinkClick r:id="rId2"/>
              </a:rPr>
              <a:t>http://bison.usgs.ornl.gov</a:t>
            </a:r>
            <a:r>
              <a:rPr lang="en-US" sz="2900" u="sng" dirty="0"/>
              <a:t> </a:t>
            </a:r>
            <a:r>
              <a:rPr lang="en-US" sz="2900" dirty="0"/>
              <a:t>(accessed 17 April 2015).</a:t>
            </a:r>
          </a:p>
          <a:p>
            <a:r>
              <a:rPr lang="en-US" sz="2900" dirty="0"/>
              <a:t>Elias, S.A., 1999, Mid-Wisconsin seasonal temperatures reconstructed from fossil beetle assemblages in eastern North America: comparison with other proxy records from the Northern Hemisphere, Journal of Quaternary Science, v. 14, p. 255-262. </a:t>
            </a:r>
          </a:p>
          <a:p>
            <a:r>
              <a:rPr lang="en-US" sz="2900" dirty="0"/>
              <a:t>Elias, S.A., 2014, Environmental interpretation of fossil insect assemblages from MIS 5 at Ziegler Reservoir, Snowmass Village, Colorado,  Quaternary Research, v. 82, p. 592-603. </a:t>
            </a:r>
          </a:p>
          <a:p>
            <a:r>
              <a:rPr lang="en-US" sz="2900" dirty="0" err="1"/>
              <a:t>Foddai</a:t>
            </a:r>
            <a:r>
              <a:rPr lang="en-US" sz="2900" dirty="0"/>
              <a:t>, D., and Minelli, A., Fossil arthropods from a full-glacial site in northeastern Italy, Quaternary Research, v. 41, p. 336-342. </a:t>
            </a:r>
          </a:p>
          <a:p>
            <a:r>
              <a:rPr lang="en-US" sz="2900" dirty="0" err="1"/>
              <a:t>Rubel</a:t>
            </a:r>
            <a:r>
              <a:rPr lang="en-US" sz="2900" dirty="0"/>
              <a:t>, F., and </a:t>
            </a:r>
            <a:r>
              <a:rPr lang="en-US" sz="2900" dirty="0" err="1"/>
              <a:t>Kottek</a:t>
            </a:r>
            <a:r>
              <a:rPr lang="en-US" sz="2900" dirty="0"/>
              <a:t>, M., Observed and projected climate shifts 1901-2100 depicted by world maps of the </a:t>
            </a:r>
            <a:r>
              <a:rPr lang="en-US" sz="2900" dirty="0" err="1"/>
              <a:t>Köppen</a:t>
            </a:r>
            <a:r>
              <a:rPr lang="en-US" sz="2900" dirty="0"/>
              <a:t>-Geiger climate classification,  </a:t>
            </a:r>
            <a:r>
              <a:rPr lang="en-US" sz="2900" dirty="0" err="1"/>
              <a:t>Meteorologische</a:t>
            </a:r>
            <a:r>
              <a:rPr lang="en-US" sz="2900" dirty="0"/>
              <a:t> </a:t>
            </a:r>
            <a:r>
              <a:rPr lang="en-US" sz="2900" dirty="0" err="1"/>
              <a:t>Zeitschrift</a:t>
            </a:r>
            <a:r>
              <a:rPr lang="en-US" sz="2900" dirty="0"/>
              <a:t>, v. 1, p. 135-141.</a:t>
            </a:r>
          </a:p>
          <a:p>
            <a:r>
              <a:rPr lang="en-US" sz="2900" dirty="0"/>
              <a:t>GBIF.org, GBIF Occurrence Downloads, </a:t>
            </a:r>
            <a:r>
              <a:rPr lang="en-US" sz="2900" u="sng" dirty="0">
                <a:hlinkClick r:id="rId3"/>
              </a:rPr>
              <a:t>http://www.gbif.org/</a:t>
            </a:r>
            <a:r>
              <a:rPr lang="en-US" sz="2900" u="sng" dirty="0"/>
              <a:t>  </a:t>
            </a:r>
            <a:r>
              <a:rPr lang="en-US" sz="2900" dirty="0"/>
              <a:t>(accessed 17th April 2015).</a:t>
            </a:r>
          </a:p>
          <a:p>
            <a:r>
              <a:rPr lang="en-US" sz="2900" dirty="0"/>
              <a:t>PBDB, </a:t>
            </a:r>
            <a:r>
              <a:rPr lang="en-US" sz="2900" dirty="0" err="1"/>
              <a:t>Paleobiology</a:t>
            </a:r>
            <a:r>
              <a:rPr lang="en-US" sz="2900" dirty="0"/>
              <a:t> Database Occurrence Data,  </a:t>
            </a:r>
            <a:r>
              <a:rPr lang="en-US" sz="2900" u="sng" dirty="0">
                <a:hlinkClick r:id="rId4"/>
              </a:rPr>
              <a:t>http://paleobiodb.org/navigator</a:t>
            </a:r>
            <a:r>
              <a:rPr lang="en-US" sz="2900" u="sng" dirty="0"/>
              <a:t> </a:t>
            </a:r>
            <a:r>
              <a:rPr lang="en-US" sz="2900" dirty="0"/>
              <a:t>(accessed 17th April 2015).</a:t>
            </a:r>
          </a:p>
          <a:p>
            <a:r>
              <a:rPr lang="en-US" sz="2900" dirty="0"/>
              <a:t>Sayre, R. J., </a:t>
            </a:r>
            <a:r>
              <a:rPr lang="en-US" sz="2900" dirty="0" err="1"/>
              <a:t>Dangermond</a:t>
            </a:r>
            <a:r>
              <a:rPr lang="en-US" sz="2900" dirty="0"/>
              <a:t>, Frye, C., Vaughan, R., et. al., 2014, A New Map of Global Ecological Land Units — An </a:t>
            </a:r>
            <a:r>
              <a:rPr lang="en-US" sz="2900" dirty="0" err="1"/>
              <a:t>Ecophysiographic</a:t>
            </a:r>
            <a:r>
              <a:rPr lang="en-US" sz="2900" dirty="0"/>
              <a:t> Stratification Approach, </a:t>
            </a:r>
            <a:r>
              <a:rPr lang="en-US" sz="2900" u="sng" dirty="0">
                <a:hlinkClick r:id="rId5"/>
              </a:rPr>
              <a:t>http://rmgsc.cr.usgs.gov/outgoing/ecosystems/Global/</a:t>
            </a:r>
            <a:r>
              <a:rPr lang="en-US" sz="2900" u="sng" dirty="0"/>
              <a:t> </a:t>
            </a:r>
            <a:r>
              <a:rPr lang="en-US" sz="2900" dirty="0"/>
              <a:t> (accessed 17th April 2015).</a:t>
            </a:r>
          </a:p>
          <a:p>
            <a:r>
              <a:rPr lang="en-US" sz="2900" dirty="0"/>
              <a:t>Walker, K., 2008, Fruit-tree pinhole borer (</a:t>
            </a:r>
            <a:r>
              <a:rPr lang="en-US" sz="2900" dirty="0" err="1"/>
              <a:t>Xyleborinus</a:t>
            </a:r>
            <a:r>
              <a:rPr lang="en-US" sz="2900" dirty="0"/>
              <a:t> </a:t>
            </a:r>
            <a:r>
              <a:rPr lang="en-US" sz="2900" dirty="0" err="1"/>
              <a:t>saxeseni</a:t>
            </a:r>
            <a:r>
              <a:rPr lang="en-US" sz="2900" dirty="0"/>
              <a:t>), Pest and Diseases Image Library. </a:t>
            </a:r>
            <a:r>
              <a:rPr lang="en-US" sz="2900" u="sng" dirty="0">
                <a:hlinkClick r:id="rId6"/>
              </a:rPr>
              <a:t>http://www.padil.gov.au</a:t>
            </a:r>
            <a:r>
              <a:rPr lang="en-US" sz="2900" dirty="0"/>
              <a:t> (accessed 17th April 2015).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149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957" y="943050"/>
            <a:ext cx="8859314" cy="5065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7957" y="6009010"/>
            <a:ext cx="97696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Source: </a:t>
            </a:r>
            <a:r>
              <a:rPr lang="en-US" sz="1200" u="sng" dirty="0">
                <a:solidFill>
                  <a:schemeClr val="accent1"/>
                </a:solidFill>
                <a:latin typeface="Century Gothic" panose="020B0502020202020204" pitchFamily="34" charset="0"/>
              </a:rPr>
              <a:t>http://geobon.org/Downloads/reports/2014/AAG_Global_Ecosyst_bklt72.pdf</a:t>
            </a:r>
          </a:p>
        </p:txBody>
      </p:sp>
    </p:spTree>
    <p:extLst>
      <p:ext uri="{BB962C8B-B14F-4D97-AF65-F5344CB8AC3E}">
        <p14:creationId xmlns:p14="http://schemas.microsoft.com/office/powerpoint/2010/main" val="248194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211" y="820763"/>
            <a:ext cx="9230600" cy="52985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7957" y="6187992"/>
            <a:ext cx="97696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entury Gothic" panose="020B0502020202020204" pitchFamily="34" charset="0"/>
              </a:rPr>
              <a:t>Source: </a:t>
            </a:r>
            <a:r>
              <a:rPr lang="en-US" sz="1200" u="sng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http://geobon.org/Downloads/reports/2014/AAG_Global_Ecosyst_bklt72.pdf</a:t>
            </a:r>
            <a:endParaRPr lang="en-US" sz="1200" u="sng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27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957" y="752105"/>
            <a:ext cx="9274854" cy="54114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7957" y="6187992"/>
            <a:ext cx="97696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Source: </a:t>
            </a:r>
            <a:r>
              <a:rPr lang="en-US" sz="1200" u="sng" dirty="0">
                <a:solidFill>
                  <a:schemeClr val="accent1"/>
                </a:solidFill>
                <a:latin typeface="Century Gothic" panose="020B0502020202020204" pitchFamily="34" charset="0"/>
              </a:rPr>
              <a:t>http://geobon.org/Downloads/reports/2014/AAG_Global_Ecosyst_bklt72.pdf</a:t>
            </a:r>
          </a:p>
        </p:txBody>
      </p:sp>
    </p:spTree>
    <p:extLst>
      <p:ext uri="{BB962C8B-B14F-4D97-AF65-F5344CB8AC3E}">
        <p14:creationId xmlns:p14="http://schemas.microsoft.com/office/powerpoint/2010/main" val="172855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Pleistocene Epoch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3006831" cy="4351338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2.8 Ma – 12 </a:t>
            </a:r>
            <a:r>
              <a:rPr lang="en-US" dirty="0" err="1" smtClean="0">
                <a:latin typeface="Century Gothic" panose="020B0502020202020204" pitchFamily="34" charset="0"/>
              </a:rPr>
              <a:t>Ka</a:t>
            </a:r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Glaciers extended over much of the world’s temperate regions.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Glacial periods separated by interglacial periods.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5167551"/>
            <a:ext cx="71506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entury Gothic" panose="020B0502020202020204" pitchFamily="34" charset="0"/>
              </a:rPr>
              <a:t>Source: </a:t>
            </a:r>
            <a:r>
              <a:rPr lang="en-US" sz="1200" u="sng" dirty="0">
                <a:latin typeface="Century Gothic" panose="020B0502020202020204" pitchFamily="34" charset="0"/>
                <a:hlinkClick r:id="rId2"/>
              </a:rPr>
              <a:t>http://academic.macewan.ca/furzem/files/2011/10/Dyke-2004.pdf</a:t>
            </a:r>
            <a:endParaRPr lang="en-US" sz="12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343" y="1068260"/>
            <a:ext cx="5410385" cy="4180751"/>
          </a:xfrm>
        </p:spPr>
      </p:pic>
      <p:sp>
        <p:nvSpPr>
          <p:cNvPr id="11" name="TextBox 10"/>
          <p:cNvSpPr txBox="1"/>
          <p:nvPr/>
        </p:nvSpPr>
        <p:spPr>
          <a:xfrm>
            <a:off x="6096000" y="1068260"/>
            <a:ext cx="384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Glacial Extent 18,000 BP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 r="1096"/>
          <a:stretch>
            <a:fillRect/>
          </a:stretch>
        </p:blipFill>
        <p:spPr bwMode="auto">
          <a:xfrm>
            <a:off x="3845030" y="1529924"/>
            <a:ext cx="2007129" cy="437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24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Insects as Climate Proxy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Many of the insect species alive today originated millions or tens of millions of years ago.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Many insect species have specific temperature, humidity and food requirements.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Insect species tend to migrate rather than adapt.</a:t>
            </a:r>
          </a:p>
          <a:p>
            <a:endParaRPr lang="en-US" dirty="0"/>
          </a:p>
        </p:txBody>
      </p:sp>
      <p:pic>
        <p:nvPicPr>
          <p:cNvPr id="5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397735"/>
            <a:ext cx="5181600" cy="3891665"/>
          </a:xfrm>
          <a:scene3d>
            <a:camera prst="orthographicFront">
              <a:rot lat="0" lon="0" rev="19799999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6019800" y="5630779"/>
            <a:ext cx="40382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entury Gothic" panose="020B0502020202020204" pitchFamily="34" charset="0"/>
              </a:rPr>
              <a:t>Source: </a:t>
            </a:r>
            <a:r>
              <a:rPr lang="en-US" sz="1200" u="sng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https</a:t>
            </a:r>
            <a:r>
              <a:rPr lang="en-US" sz="1200" u="sng" dirty="0">
                <a:solidFill>
                  <a:schemeClr val="accent1"/>
                </a:solidFill>
                <a:latin typeface="Century Gothic" panose="020B0502020202020204" pitchFamily="34" charset="0"/>
              </a:rPr>
              <a:t>://en.wikipedia.org/wiki/Amara_alpina</a:t>
            </a:r>
          </a:p>
        </p:txBody>
      </p:sp>
    </p:spTree>
    <p:extLst>
      <p:ext uri="{BB962C8B-B14F-4D97-AF65-F5344CB8AC3E}">
        <p14:creationId xmlns:p14="http://schemas.microsoft.com/office/powerpoint/2010/main" val="26751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19972"/>
            <a:ext cx="7305675" cy="4286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Insects as Climate Proxy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8461231" y="1682750"/>
            <a:ext cx="2892569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400" i="1" dirty="0" smtClean="0">
                <a:latin typeface="Century Gothic" panose="020B0502020202020204" pitchFamily="34" charset="0"/>
              </a:rPr>
              <a:t>Amara </a:t>
            </a:r>
            <a:r>
              <a:rPr lang="en-US" sz="2400" i="1" dirty="0" err="1" smtClean="0">
                <a:latin typeface="Century Gothic" panose="020B0502020202020204" pitchFamily="34" charset="0"/>
              </a:rPr>
              <a:t>alpina</a:t>
            </a:r>
            <a:r>
              <a:rPr lang="en-US" sz="2400" i="1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Paykull</a:t>
            </a:r>
            <a:r>
              <a:rPr lang="en-US" sz="2400" dirty="0" smtClean="0">
                <a:latin typeface="Century Gothic" panose="020B0502020202020204" pitchFamily="34" charset="0"/>
              </a:rPr>
              <a:t> 1790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High altitudes and high latitudes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Norway, Sweden, Finland, Siberia, Mongolia, Alaska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Fossil specimens from Verona, Northern Italy (</a:t>
            </a:r>
            <a:r>
              <a:rPr lang="en-US" sz="2400" dirty="0" err="1" smtClean="0">
                <a:latin typeface="Century Gothic" panose="020B0502020202020204" pitchFamily="34" charset="0"/>
              </a:rPr>
              <a:t>Foddai</a:t>
            </a:r>
            <a:r>
              <a:rPr lang="en-US" sz="2400" dirty="0" smtClean="0">
                <a:latin typeface="Century Gothic" panose="020B0502020202020204" pitchFamily="34" charset="0"/>
              </a:rPr>
              <a:t> &amp; Minelli, 1994) and New York (Nelson </a:t>
            </a:r>
            <a:r>
              <a:rPr lang="en-US" sz="2400" i="1" dirty="0" smtClean="0">
                <a:latin typeface="Century Gothic" panose="020B0502020202020204" pitchFamily="34" charset="0"/>
              </a:rPr>
              <a:t>ET AL</a:t>
            </a:r>
            <a:r>
              <a:rPr lang="en-US" sz="2400" dirty="0" smtClean="0">
                <a:latin typeface="Century Gothic" panose="020B0502020202020204" pitchFamily="34" charset="0"/>
              </a:rPr>
              <a:t>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1661" y="5906221"/>
            <a:ext cx="6771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>
                <a:latin typeface="Century Gothic" panose="020B0502020202020204" pitchFamily="34" charset="0"/>
                <a:hlinkClick r:id="rId4"/>
              </a:rPr>
              <a:t> </a:t>
            </a:r>
            <a:r>
              <a:rPr lang="en-US" sz="1200" dirty="0" smtClean="0">
                <a:latin typeface="Century Gothic" panose="020B0502020202020204" pitchFamily="34" charset="0"/>
                <a:hlinkClick r:id="rId4"/>
              </a:rPr>
              <a:t>http</a:t>
            </a:r>
            <a:r>
              <a:rPr lang="en-US" sz="1200" dirty="0">
                <a:latin typeface="Century Gothic" panose="020B0502020202020204" pitchFamily="34" charset="0"/>
                <a:hlinkClick r:id="rId4"/>
              </a:rPr>
              <a:t>://bison.usgs.ornl.gov</a:t>
            </a:r>
            <a:r>
              <a:rPr lang="en-US" sz="1200" dirty="0" smtClean="0">
                <a:latin typeface="Century Gothic" panose="020B0502020202020204" pitchFamily="34" charset="0"/>
                <a:hlinkClick r:id="rId4"/>
              </a:rPr>
              <a:t>/</a:t>
            </a:r>
            <a:r>
              <a:rPr lang="en-US" sz="1200" dirty="0">
                <a:latin typeface="Century Gothic" panose="020B0502020202020204" pitchFamily="34" charset="0"/>
              </a:rPr>
              <a:t>, </a:t>
            </a:r>
            <a:r>
              <a:rPr lang="en-US" sz="1200" dirty="0">
                <a:latin typeface="Century Gothic" panose="020B0502020202020204" pitchFamily="34" charset="0"/>
                <a:hlinkClick r:id="rId5"/>
              </a:rPr>
              <a:t>https://</a:t>
            </a:r>
            <a:r>
              <a:rPr lang="en-US" sz="1200" dirty="0" smtClean="0">
                <a:latin typeface="Century Gothic" panose="020B0502020202020204" pitchFamily="34" charset="0"/>
                <a:hlinkClick r:id="rId5"/>
              </a:rPr>
              <a:t>commons.wikimedia.org/wiki/File:Amara_alpina.png</a:t>
            </a:r>
            <a:r>
              <a:rPr lang="en-US" sz="1200" dirty="0" smtClean="0">
                <a:latin typeface="Century Gothic" panose="020B0502020202020204" pitchFamily="34" charset="0"/>
              </a:rPr>
              <a:t> 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82" y="2190744"/>
            <a:ext cx="2493035" cy="1872406"/>
          </a:xfrm>
          <a:scene3d>
            <a:camera prst="orthographicFront">
              <a:rot lat="0" lon="0" rev="19799999"/>
            </a:camera>
            <a:lightRig rig="threePt" dir="t"/>
          </a:scene3d>
        </p:spPr>
      </p:pic>
      <p:sp>
        <p:nvSpPr>
          <p:cNvPr id="3" name="TextBox 2"/>
          <p:cNvSpPr txBox="1"/>
          <p:nvPr/>
        </p:nvSpPr>
        <p:spPr>
          <a:xfrm>
            <a:off x="789009" y="5906222"/>
            <a:ext cx="846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entury Gothic" panose="020B0502020202020204" pitchFamily="34" charset="0"/>
              </a:rPr>
              <a:t>Sources: </a:t>
            </a:r>
            <a:endParaRPr lang="en-US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94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25103</TotalTime>
  <Words>1179</Words>
  <Application>Microsoft Office PowerPoint</Application>
  <PresentationFormat>Widescreen</PresentationFormat>
  <Paragraphs>147</Paragraphs>
  <Slides>37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Century Gothic</vt:lpstr>
      <vt:lpstr>Office Theme</vt:lpstr>
      <vt:lpstr>BISON, BBIF and Fossil Insects: Reconstructing  Pleistocene Climate Change  with Digitized Data</vt:lpstr>
      <vt:lpstr>World Ecological Land Units Map</vt:lpstr>
      <vt:lpstr>PowerPoint Presentation</vt:lpstr>
      <vt:lpstr>PowerPoint Presentation</vt:lpstr>
      <vt:lpstr>PowerPoint Presentation</vt:lpstr>
      <vt:lpstr>PowerPoint Presentation</vt:lpstr>
      <vt:lpstr>Pleistocene Epoch</vt:lpstr>
      <vt:lpstr>Insects as Climate Proxy</vt:lpstr>
      <vt:lpstr>Insects as Climate Proxy</vt:lpstr>
      <vt:lpstr> Mutual Climate Range (MCR) method</vt:lpstr>
      <vt:lpstr>Mutual Climate Range (MCR) method</vt:lpstr>
      <vt:lpstr>Study Sites</vt:lpstr>
      <vt:lpstr>Titusville Peat, Titusville, Pennsylvania</vt:lpstr>
      <vt:lpstr>Ziegler Reservoir, Snowmass, Colorado</vt:lpstr>
      <vt:lpstr>Databases used</vt:lpstr>
      <vt:lpstr>Assumptions</vt:lpstr>
      <vt:lpstr>PowerPoint Presentation</vt:lpstr>
      <vt:lpstr>PowerPoint Presentation</vt:lpstr>
      <vt:lpstr>Global Ecological Land Units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Orographic Lifting</vt:lpstr>
      <vt:lpstr>PowerPoint Presentation</vt:lpstr>
      <vt:lpstr>PowerPoint Presentation</vt:lpstr>
      <vt:lpstr>PowerPoint Presentation</vt:lpstr>
      <vt:lpstr> Xyleborinus saxeseni </vt:lpstr>
      <vt:lpstr>Conclusions – Titusville PA</vt:lpstr>
      <vt:lpstr>Conclusions – Snowmass, CO</vt:lpstr>
      <vt:lpstr>PowerPoint Presentation</vt:lpstr>
      <vt:lpstr>Next Steps</vt:lpstr>
      <vt:lpstr>Acknowledgements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Lubkin</dc:creator>
  <cp:lastModifiedBy>Sara Lubkin</cp:lastModifiedBy>
  <cp:revision>111</cp:revision>
  <cp:lastPrinted>2015-10-12T12:35:19Z</cp:lastPrinted>
  <dcterms:created xsi:type="dcterms:W3CDTF">2015-04-28T02:05:44Z</dcterms:created>
  <dcterms:modified xsi:type="dcterms:W3CDTF">2015-11-24T17:52:35Z</dcterms:modified>
</cp:coreProperties>
</file>