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0" r:id="rId4"/>
    <p:sldId id="283" r:id="rId5"/>
    <p:sldId id="285" r:id="rId6"/>
    <p:sldId id="284" r:id="rId7"/>
    <p:sldId id="310" r:id="rId8"/>
    <p:sldId id="320" r:id="rId9"/>
    <p:sldId id="265" r:id="rId10"/>
    <p:sldId id="287" r:id="rId11"/>
    <p:sldId id="289" r:id="rId12"/>
    <p:sldId id="293" r:id="rId13"/>
    <p:sldId id="294" r:id="rId14"/>
    <p:sldId id="298" r:id="rId15"/>
    <p:sldId id="312" r:id="rId16"/>
    <p:sldId id="314" r:id="rId17"/>
    <p:sldId id="315" r:id="rId18"/>
    <p:sldId id="316" r:id="rId19"/>
    <p:sldId id="257" r:id="rId20"/>
    <p:sldId id="258" r:id="rId21"/>
    <p:sldId id="275" r:id="rId22"/>
    <p:sldId id="276" r:id="rId23"/>
    <p:sldId id="272" r:id="rId24"/>
    <p:sldId id="273" r:id="rId25"/>
    <p:sldId id="318" r:id="rId26"/>
    <p:sldId id="279" r:id="rId27"/>
    <p:sldId id="286" r:id="rId28"/>
    <p:sldId id="308" r:id="rId29"/>
    <p:sldId id="263" r:id="rId30"/>
    <p:sldId id="297" r:id="rId31"/>
    <p:sldId id="281" r:id="rId32"/>
    <p:sldId id="290" r:id="rId33"/>
    <p:sldId id="30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13" autoAdjust="0"/>
  </p:normalViewPr>
  <p:slideViewPr>
    <p:cSldViewPr>
      <p:cViewPr varScale="1">
        <p:scale>
          <a:sx n="101" d="100"/>
          <a:sy n="101" d="100"/>
        </p:scale>
        <p:origin x="6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238BE-8E80-474A-94D2-4F4F8231CB39}" type="datetimeFigureOut">
              <a:rPr lang="en-US" smtClean="0"/>
              <a:pPr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55500-64D5-46B1-ABBE-42F71A0D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2533651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solidFill>
                  <a:schemeClr val="bg1"/>
                </a:solidFill>
              </a:rPr>
              <a:t>Eruption cycles and explosive hazards at </a:t>
            </a:r>
            <a:r>
              <a:rPr lang="en-US" sz="5300" dirty="0" err="1" smtClean="0">
                <a:solidFill>
                  <a:schemeClr val="bg1"/>
                </a:solidFill>
              </a:rPr>
              <a:t>Kīlauea</a:t>
            </a:r>
            <a:r>
              <a:rPr lang="en-US" sz="5300" dirty="0" smtClean="0">
                <a:solidFill>
                  <a:schemeClr val="bg1"/>
                </a:solidFill>
              </a:rPr>
              <a:t> Volcano, </a:t>
            </a:r>
            <a:r>
              <a:rPr lang="en-US" sz="5300" dirty="0" err="1" smtClean="0">
                <a:solidFill>
                  <a:schemeClr val="bg1"/>
                </a:solidFill>
              </a:rPr>
              <a:t>Hawaiʻi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Don Swanson</a:t>
            </a:r>
          </a:p>
          <a:p>
            <a:r>
              <a:rPr lang="en-US" smtClean="0">
                <a:solidFill>
                  <a:schemeClr val="bg1"/>
                </a:solidFill>
              </a:rPr>
              <a:t>USGS Hawaiian Volcano Observatory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Supporting evidence for decreased magma supply rate during explosive periods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1019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Today, </a:t>
            </a:r>
            <a:r>
              <a:rPr lang="en-US" sz="2800" dirty="0" err="1" smtClean="0">
                <a:solidFill>
                  <a:schemeClr val="bg1"/>
                </a:solidFill>
              </a:rPr>
              <a:t>silicic</a:t>
            </a:r>
            <a:r>
              <a:rPr lang="en-US" sz="2800" dirty="0" smtClean="0">
                <a:solidFill>
                  <a:schemeClr val="bg1"/>
                </a:solidFill>
              </a:rPr>
              <a:t> crusts are forming downwind from the summit area on all exposed surfaces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Amorphous silica and, locally, </a:t>
            </a:r>
            <a:r>
              <a:rPr lang="en-US" sz="2400" dirty="0" err="1" smtClean="0">
                <a:solidFill>
                  <a:schemeClr val="bg1"/>
                </a:solidFill>
              </a:rPr>
              <a:t>jarosite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657600" cy="1907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65" y="1447800"/>
            <a:ext cx="4775202" cy="3581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3429000"/>
            <a:ext cx="36290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019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 err="1" smtClean="0">
                <a:solidFill>
                  <a:schemeClr val="bg1"/>
                </a:solidFill>
              </a:rPr>
              <a:t>silicic</a:t>
            </a:r>
            <a:r>
              <a:rPr lang="en-US" sz="2800" dirty="0" smtClean="0">
                <a:solidFill>
                  <a:schemeClr val="bg1"/>
                </a:solidFill>
              </a:rPr>
              <a:t> crusts form from interaction of sulfuric-acid-rich aerosol “fog” with tephra and lava flows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Schiffman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Zierenberg</a:t>
            </a:r>
            <a:r>
              <a:rPr lang="en-US" sz="2400" dirty="0" smtClean="0">
                <a:solidFill>
                  <a:schemeClr val="bg1"/>
                </a:solidFill>
              </a:rPr>
              <a:t> et al., 2006, Geology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The acid forms from SO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emitted at the summit, currently ca. 800 </a:t>
            </a:r>
            <a:r>
              <a:rPr lang="en-US" sz="2800" dirty="0" err="1" smtClean="0">
                <a:solidFill>
                  <a:schemeClr val="bg1"/>
                </a:solidFill>
              </a:rPr>
              <a:t>tonnes</a:t>
            </a:r>
            <a:r>
              <a:rPr lang="en-US" sz="2800" dirty="0" smtClean="0">
                <a:solidFill>
                  <a:schemeClr val="bg1"/>
                </a:solidFill>
              </a:rPr>
              <a:t>/day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Crusts are forming today, recognizable in a month’s time on scraped surfaces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SILICIC CRUSTS ARE ABSENT IN THE KEANAKĀKO‘I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This suggests that SO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output was much lower than at present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Consistent with reduced magma supply, since SO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flux is proportional to the mass of magma nearing the ground surface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 err="1" smtClean="0">
                <a:solidFill>
                  <a:schemeClr val="bg1"/>
                </a:solidFill>
              </a:rPr>
              <a:t>phreatomagmatic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  <a:r>
              <a:rPr lang="en-US" sz="2800" dirty="0" err="1" smtClean="0">
                <a:solidFill>
                  <a:schemeClr val="bg1"/>
                </a:solidFill>
              </a:rPr>
              <a:t>phreatic</a:t>
            </a:r>
            <a:r>
              <a:rPr lang="en-US" sz="2800" dirty="0" smtClean="0">
                <a:solidFill>
                  <a:schemeClr val="bg1"/>
                </a:solidFill>
              </a:rPr>
              <a:t> explosive eruptions are thought to be generated at or below the water table (</a:t>
            </a:r>
            <a:r>
              <a:rPr lang="en-US" sz="2800" dirty="0" err="1" smtClean="0">
                <a:solidFill>
                  <a:schemeClr val="bg1"/>
                </a:solidFill>
              </a:rPr>
              <a:t>Mastin</a:t>
            </a:r>
            <a:r>
              <a:rPr lang="en-US" sz="2800" dirty="0" smtClean="0">
                <a:solidFill>
                  <a:schemeClr val="bg1"/>
                </a:solidFill>
              </a:rPr>
              <a:t> model)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Water table today is ca. 615 m below caldera rim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This implies the existence of a deep caldera during the long periods of tephra production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Possibly repeated small collapses, but the caldera never overflowed, according to the </a:t>
            </a:r>
            <a:r>
              <a:rPr lang="en-US" sz="2400" baseline="30000" dirty="0" smtClean="0">
                <a:solidFill>
                  <a:schemeClr val="bg1"/>
                </a:solidFill>
              </a:rPr>
              <a:t>14</a:t>
            </a:r>
            <a:r>
              <a:rPr lang="en-US" sz="2400" dirty="0" smtClean="0">
                <a:solidFill>
                  <a:schemeClr val="bg1"/>
                </a:solidFill>
              </a:rPr>
              <a:t>C ages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Initial caldera volume, ca. 4-6 km</a:t>
            </a:r>
            <a:r>
              <a:rPr lang="en-US" sz="2800" baseline="30000" dirty="0" smtClean="0">
                <a:solidFill>
                  <a:schemeClr val="bg1"/>
                </a:solidFill>
              </a:rPr>
              <a:t>3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Caldera would have filled in several decades at today’s average rate of ca. 0.12 km</a:t>
            </a:r>
            <a:r>
              <a:rPr lang="en-US" sz="2400" baseline="30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/yr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This is more evidence of reduced magma supply rate</a:t>
            </a:r>
          </a:p>
          <a:p>
            <a:pPr lvl="1">
              <a:buNone/>
            </a:pPr>
            <a:endParaRPr lang="en-US" baseline="30000" dirty="0" smtClean="0">
              <a:solidFill>
                <a:schemeClr val="bg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n-lt"/>
              </a:rPr>
              <a:t>Deep caldera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9436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The shallow magma reservoir complex must be destroyed or severely modified during caldera collapse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Before it is restored, relatively unusual melt compositions may be ejected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Primitive magma can erupt without shallow storage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Glass compositions up to nearly 13% </a:t>
            </a:r>
            <a:r>
              <a:rPr lang="en-US" sz="2400" dirty="0" err="1" smtClean="0">
                <a:solidFill>
                  <a:schemeClr val="bg1"/>
                </a:solidFill>
              </a:rPr>
              <a:t>MgO</a:t>
            </a:r>
            <a:r>
              <a:rPr lang="en-US" sz="2400" dirty="0" smtClean="0">
                <a:solidFill>
                  <a:schemeClr val="bg1"/>
                </a:solidFill>
              </a:rPr>
              <a:t> in Kulanaokuaiki (Tim Rose) and </a:t>
            </a:r>
            <a:r>
              <a:rPr lang="en-US" sz="2400" dirty="0" smtClean="0">
                <a:solidFill>
                  <a:schemeClr val="bg1"/>
                </a:solidFill>
                <a:cs typeface="Times New Roman"/>
              </a:rPr>
              <a:t>≥</a:t>
            </a:r>
            <a:r>
              <a:rPr lang="en-US" sz="2400" dirty="0" smtClean="0">
                <a:solidFill>
                  <a:schemeClr val="bg1"/>
                </a:solidFill>
              </a:rPr>
              <a:t>11% in </a:t>
            </a:r>
            <a:r>
              <a:rPr lang="en-US" sz="2400" dirty="0" err="1" smtClean="0">
                <a:solidFill>
                  <a:schemeClr val="bg1"/>
                </a:solidFill>
              </a:rPr>
              <a:t>Keanakāko‘i</a:t>
            </a:r>
            <a:r>
              <a:rPr lang="en-US" sz="2400" dirty="0" smtClean="0">
                <a:solidFill>
                  <a:schemeClr val="bg1"/>
                </a:solidFill>
              </a:rPr>
              <a:t> (Ado </a:t>
            </a:r>
            <a:r>
              <a:rPr lang="en-US" sz="2400" dirty="0" err="1" smtClean="0">
                <a:solidFill>
                  <a:schemeClr val="bg1"/>
                </a:solidFill>
              </a:rPr>
              <a:t>Mucek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Such high </a:t>
            </a:r>
            <a:r>
              <a:rPr lang="en-US" sz="2400" dirty="0" err="1" smtClean="0">
                <a:solidFill>
                  <a:schemeClr val="bg1"/>
                </a:solidFill>
              </a:rPr>
              <a:t>MgO</a:t>
            </a:r>
            <a:r>
              <a:rPr lang="en-US" sz="2400" dirty="0" smtClean="0">
                <a:solidFill>
                  <a:schemeClr val="bg1"/>
                </a:solidFill>
              </a:rPr>
              <a:t> glass is otherwise rare at </a:t>
            </a:r>
            <a:r>
              <a:rPr lang="en-US" sz="2400" dirty="0" err="1" smtClean="0">
                <a:solidFill>
                  <a:schemeClr val="bg1"/>
                </a:solidFill>
              </a:rPr>
              <a:t>Kīlauea’s</a:t>
            </a:r>
            <a:r>
              <a:rPr lang="en-US" sz="2400" dirty="0" smtClean="0">
                <a:solidFill>
                  <a:schemeClr val="bg1"/>
                </a:solidFill>
              </a:rPr>
              <a:t> summit and may appear when the summit reservoir is absent (or bypassed, as during the 1959 Kīlauea </a:t>
            </a:r>
            <a:r>
              <a:rPr lang="en-US" sz="2400" dirty="0" err="1" smtClean="0">
                <a:solidFill>
                  <a:schemeClr val="bg1"/>
                </a:solidFill>
              </a:rPr>
              <a:t>Iki</a:t>
            </a:r>
            <a:r>
              <a:rPr lang="en-US" sz="2400" dirty="0" smtClean="0">
                <a:solidFill>
                  <a:schemeClr val="bg1"/>
                </a:solidFill>
              </a:rPr>
              <a:t> eruption)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Strong fractionation may occur in magma bodies isolated from throughput (typically, TiO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 2.5% and K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O 0.4-0.5%)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TiO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&gt;3% and K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O &gt;0.7% in Kulanaokuaiki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TiO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up to 4.7% and K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O to 0.9% in </a:t>
            </a:r>
            <a:r>
              <a:rPr lang="en-US" sz="2400" dirty="0" err="1" smtClean="0">
                <a:solidFill>
                  <a:schemeClr val="bg1"/>
                </a:solidFill>
              </a:rPr>
              <a:t>Keanakāko‘i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Chemical extremes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1295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causes lowered magma supply rate to Kīlauea’s surface during explosive periods?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Is the melting rate constant but magma isn’t reaching Kīlauea, perhaps hijacked into sills in the oceanic crust?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Or, is the melting rate in the mantle reduced?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There is suggestive evidence that the melting rate may actually be lower during explosive periods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In the Keanakāko‘i, the K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O/MgO ratio of glass is mostly higher during explosive periods than during effusive periods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This suggests a lower degree of partial melting during explosive periods, consistent with reduced magma supply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Assuming no K enrichment by mantle </a:t>
            </a:r>
            <a:r>
              <a:rPr lang="en-US" sz="2400" dirty="0" err="1" smtClean="0">
                <a:solidFill>
                  <a:schemeClr val="bg1"/>
                </a:solidFill>
              </a:rPr>
              <a:t>metasomatism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 pumice K-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952" y="640080"/>
            <a:ext cx="6102096" cy="489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7150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Keanakāko‘i vitric tephra (pumice and ash)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819400"/>
            <a:ext cx="1395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before, </a:t>
            </a:r>
          </a:p>
          <a:p>
            <a:r>
              <a:rPr lang="en-US" dirty="0" smtClean="0"/>
              <a:t>or at start of,</a:t>
            </a:r>
          </a:p>
          <a:p>
            <a:r>
              <a:rPr lang="en-US" dirty="0" err="1" smtClean="0"/>
              <a:t>Keanakāko‘i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3352800"/>
            <a:ext cx="233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after, or at end of, </a:t>
            </a:r>
          </a:p>
          <a:p>
            <a:r>
              <a:rPr lang="en-US" dirty="0" err="1" smtClean="0"/>
              <a:t>Keanakāko‘i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IC4 K-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952" y="640080"/>
            <a:ext cx="6102096" cy="4895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57150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Keanakāko‘i vitric tephra (pumice and ash)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ric K-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952" y="640080"/>
            <a:ext cx="6102096" cy="489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27266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Note: Vitric (</a:t>
            </a:r>
            <a:r>
              <a:rPr lang="en-US" sz="2400" i="1" dirty="0" err="1" smtClean="0">
                <a:solidFill>
                  <a:schemeClr val="bg1"/>
                </a:solidFill>
              </a:rPr>
              <a:t>Mucek</a:t>
            </a:r>
            <a:r>
              <a:rPr lang="en-US" sz="2400" i="1" dirty="0" smtClean="0">
                <a:solidFill>
                  <a:schemeClr val="bg1"/>
                </a:solidFill>
              </a:rPr>
              <a:t>) overlaps ages of IIC2 </a:t>
            </a:r>
            <a:r>
              <a:rPr lang="en-US" sz="2400" i="1" dirty="0" err="1" smtClean="0">
                <a:solidFill>
                  <a:schemeClr val="bg1"/>
                </a:solidFill>
              </a:rPr>
              <a:t>Mastin</a:t>
            </a:r>
            <a:r>
              <a:rPr lang="en-US" sz="2400" i="1" dirty="0" smtClean="0">
                <a:solidFill>
                  <a:schemeClr val="bg1"/>
                </a:solidFill>
              </a:rPr>
              <a:t>) and IIC4 (</a:t>
            </a:r>
            <a:r>
              <a:rPr lang="en-US" sz="2400" i="1" dirty="0" err="1" smtClean="0">
                <a:solidFill>
                  <a:schemeClr val="bg1"/>
                </a:solidFill>
              </a:rPr>
              <a:t>Mastin</a:t>
            </a:r>
            <a:r>
              <a:rPr lang="en-US" sz="2400" i="1" dirty="0" smtClean="0">
                <a:solidFill>
                  <a:schemeClr val="bg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150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Keanakāko‘i vitric tephra (pumice and ash)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 pumice K-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188" y="640080"/>
            <a:ext cx="6135624" cy="4895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127266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Note: Vitric (</a:t>
            </a:r>
            <a:r>
              <a:rPr lang="en-US" sz="2400" i="1" dirty="0" err="1" smtClean="0">
                <a:solidFill>
                  <a:schemeClr val="bg1"/>
                </a:solidFill>
              </a:rPr>
              <a:t>Mucek</a:t>
            </a:r>
            <a:r>
              <a:rPr lang="en-US" sz="2400" i="1" dirty="0" smtClean="0">
                <a:solidFill>
                  <a:schemeClr val="bg1"/>
                </a:solidFill>
              </a:rPr>
              <a:t>) overlaps ages of IIC2 </a:t>
            </a:r>
            <a:r>
              <a:rPr lang="en-US" sz="2400" i="1" dirty="0" err="1" smtClean="0">
                <a:solidFill>
                  <a:schemeClr val="bg1"/>
                </a:solidFill>
              </a:rPr>
              <a:t>Mastin</a:t>
            </a:r>
            <a:r>
              <a:rPr lang="en-US" sz="2400" i="1" dirty="0" smtClean="0">
                <a:solidFill>
                  <a:schemeClr val="bg1"/>
                </a:solidFill>
              </a:rPr>
              <a:t>) and IIC4 (</a:t>
            </a:r>
            <a:r>
              <a:rPr lang="en-US" sz="2400" i="1" dirty="0" err="1" smtClean="0">
                <a:solidFill>
                  <a:schemeClr val="bg1"/>
                </a:solidFill>
              </a:rPr>
              <a:t>Mastin</a:t>
            </a:r>
            <a:r>
              <a:rPr lang="en-US" sz="2400" i="1" dirty="0" smtClean="0">
                <a:solidFill>
                  <a:schemeClr val="bg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150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Keanakāko‘i vitric tephra (pumice and ash)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11"/>
            <a:ext cx="9144000" cy="5686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3668" y="4870901"/>
            <a:ext cx="1421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Kīpuka Nēnē</a:t>
            </a:r>
          </a:p>
          <a:p>
            <a:r>
              <a:rPr lang="en-US" b="1" dirty="0"/>
              <a:t>flow </a:t>
            </a:r>
            <a:r>
              <a:rPr lang="en-US" b="1" dirty="0" smtClean="0"/>
              <a:t>field</a:t>
            </a:r>
          </a:p>
          <a:p>
            <a:r>
              <a:rPr lang="en-US" b="1" dirty="0" smtClean="0"/>
              <a:t>(ca. 200 BCE)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38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510484" cy="5688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128" y="2438400"/>
            <a:ext cx="1103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Kīlauea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971800" y="190500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800" y="1826568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Mauna Loa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743200" y="5029200"/>
            <a:ext cx="5791200" cy="1447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95600" y="50292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21%―304 km</a:t>
            </a:r>
            <a:r>
              <a:rPr lang="en-US" sz="24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―of Kīlauea’s subaerial surface has been covered by lava flows since 1823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(23.5%, ~ 335 km</a:t>
            </a:r>
            <a:r>
              <a:rPr lang="en-US" sz="24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since ~1800)</a:t>
            </a:r>
          </a:p>
        </p:txBody>
      </p:sp>
    </p:spTree>
    <p:extLst>
      <p:ext uri="{BB962C8B-B14F-4D97-AF65-F5344CB8AC3E}">
        <p14:creationId xmlns:p14="http://schemas.microsoft.com/office/powerpoint/2010/main" val="28350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11"/>
            <a:ext cx="9143999" cy="5686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1960" y="4188693"/>
            <a:ext cx="1188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Pu‘u</a:t>
            </a:r>
            <a:r>
              <a:rPr lang="en-US" b="1" dirty="0"/>
              <a:t> ‘</a:t>
            </a:r>
            <a:r>
              <a:rPr lang="en-US" b="1" dirty="0" err="1"/>
              <a:t>Ō‘ō</a:t>
            </a:r>
            <a:endParaRPr lang="en-US" b="1" dirty="0"/>
          </a:p>
          <a:p>
            <a:r>
              <a:rPr lang="en-US" b="1" dirty="0"/>
              <a:t>flow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668" y="4876150"/>
            <a:ext cx="1419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Kīpuka Nēnē</a:t>
            </a:r>
          </a:p>
          <a:p>
            <a:r>
              <a:rPr lang="en-US" b="1" dirty="0" smtClean="0"/>
              <a:t>flow field</a:t>
            </a:r>
          </a:p>
          <a:p>
            <a:r>
              <a:rPr lang="en-US" b="1" dirty="0" smtClean="0"/>
              <a:t>(ca. 200 BCE)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89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36576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Kīlauea enters a period of episodic explosive activity, we can expect several centuries (not just a few days) of behavior very different from that of today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summit region, including adjacent communities, would be subject to repeated explosive activity, including tephra falls and pyroclastic surges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implications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 descr="1790 Paul Clark Rockwell Painting from N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114800"/>
            <a:ext cx="3886200" cy="26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0" y="5410200"/>
            <a:ext cx="2895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Nov. 1790; several hundred killed by surge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Painting by Paul Clark Rockwood for NPS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urge above Footprints Ash ext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0"/>
            <a:ext cx="86836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Oval 3"/>
          <p:cNvSpPr>
            <a:spLocks noChangeArrowheads="1"/>
          </p:cNvSpPr>
          <p:nvPr/>
        </p:nvSpPr>
        <p:spPr bwMode="auto">
          <a:xfrm rot="-1980000">
            <a:off x="2022475" y="1511300"/>
            <a:ext cx="2990850" cy="7493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981200" y="762000"/>
            <a:ext cx="14367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Possible area</a:t>
            </a:r>
          </a:p>
          <a:p>
            <a:r>
              <a:rPr lang="en-US" b="1" dirty="0"/>
              <a:t>of fatalities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1450" y="579755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Area covered by lethal pyroclastic surge in November 1790. Numbers show possible </a:t>
            </a:r>
            <a:r>
              <a:rPr lang="en-US" sz="2400" dirty="0">
                <a:solidFill>
                  <a:schemeClr val="bg1"/>
                </a:solidFill>
              </a:rPr>
              <a:t>locations of the three parties that suffered </a:t>
            </a:r>
            <a:r>
              <a:rPr lang="en-US" sz="2400" dirty="0" smtClean="0">
                <a:solidFill>
                  <a:schemeClr val="bg1"/>
                </a:solidFill>
              </a:rPr>
              <a:t>fatalities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352800" y="12192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060575" y="1917700"/>
            <a:ext cx="5741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dirty="0"/>
              <a:t>1</a:t>
            </a:r>
            <a:endParaRPr lang="en-US" dirty="0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251200" y="1393825"/>
            <a:ext cx="5741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dirty="0"/>
              <a:t>2</a:t>
            </a:r>
            <a:endParaRPr lang="en-US" dirty="0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660900" y="422275"/>
            <a:ext cx="574196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dirty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ge into Volcano cir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914400"/>
            <a:ext cx="4495801" cy="419578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Pyroclastic surges into</a:t>
            </a:r>
            <a:r>
              <a:rPr kumimoji="0" lang="en-US" sz="36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local communities</a:t>
            </a:r>
            <a:endParaRPr kumimoji="0" lang="en-US" sz="36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3675" y="2628900"/>
            <a:ext cx="1381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Area of one surge in 1790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1981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GC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2286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VV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2590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ML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1054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Area at risk from future surge like one of the 1790 surges, depending on eruption direction. GC, Golf Course subdivision, VV, Volcano Village; ML, Mauna Loa Estates; VC, Visitor Center of </a:t>
            </a:r>
            <a:r>
              <a:rPr lang="en-US" sz="2400" dirty="0" err="1" smtClean="0">
                <a:solidFill>
                  <a:schemeClr val="bg1"/>
                </a:solidFill>
              </a:rPr>
              <a:t>Hawaiʻi</a:t>
            </a:r>
            <a:r>
              <a:rPr lang="en-US" sz="2400" dirty="0" smtClean="0">
                <a:solidFill>
                  <a:schemeClr val="bg1"/>
                </a:solidFill>
              </a:rPr>
              <a:t> Volcanoes National Park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25146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VC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y Pictures\Digital images\Keanakako`i ballistics\20091208-1744 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3388"/>
            <a:ext cx="8829676" cy="74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Downwind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Depending on wind directions, ash could fall repeatedly in </a:t>
            </a:r>
            <a:r>
              <a:rPr lang="en-US" sz="2800" dirty="0" err="1" smtClean="0">
                <a:solidFill>
                  <a:schemeClr val="bg1"/>
                </a:solidFill>
                <a:cs typeface="Arial" pitchFamily="34" charset="0"/>
              </a:rPr>
              <a:t>Ka‘ū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cs typeface="Arial" pitchFamily="34" charset="0"/>
              </a:rPr>
              <a:t>Puna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, and South Hilo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Eruption columns could send ash to jet-stream heights (&gt;5 km), creating problems for aircraft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Economic consequences could be severe throughout the state, particularly related to tourism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With south wind, very fine ash could fall in Waikiki!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 the bright side…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Lava flows will be infrequent, to the relief of people who live near or in the east rift zone in the </a:t>
            </a:r>
            <a:r>
              <a:rPr lang="en-US" sz="2600" dirty="0" err="1" smtClean="0">
                <a:solidFill>
                  <a:schemeClr val="bg1"/>
                </a:solidFill>
              </a:rPr>
              <a:t>Puna</a:t>
            </a:r>
            <a:r>
              <a:rPr lang="en-US" sz="2600" dirty="0" smtClean="0">
                <a:solidFill>
                  <a:schemeClr val="bg1"/>
                </a:solidFill>
              </a:rPr>
              <a:t> District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chemeClr val="bg1"/>
                </a:solidFill>
              </a:rPr>
              <a:t>Vog</a:t>
            </a:r>
            <a:r>
              <a:rPr lang="en-US" sz="2600" dirty="0" smtClean="0">
                <a:solidFill>
                  <a:schemeClr val="bg1"/>
                </a:solidFill>
              </a:rPr>
              <a:t> (volcanic smog) throughout the state will be minimal, owing to reduced magma supply and SO</a:t>
            </a:r>
            <a:r>
              <a:rPr lang="en-US" sz="2600" baseline="-25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5" y="228600"/>
            <a:ext cx="790103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604600" y="-101600"/>
            <a:ext cx="8899804" cy="6049665"/>
            <a:chOff x="660400" y="-101600"/>
            <a:chExt cx="8831607" cy="6950679"/>
          </a:xfrm>
        </p:grpSpPr>
        <p:pic>
          <p:nvPicPr>
            <p:cNvPr id="6" name="Picture 5" descr="flow ages for AGU.JPG"/>
            <p:cNvPicPr preferRelativeResize="0"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400" y="-101600"/>
              <a:ext cx="7775564" cy="685800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rot="5400000" flipH="1" flipV="1">
              <a:off x="622300" y="2679700"/>
              <a:ext cx="41910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3484034" y="2671234"/>
              <a:ext cx="417406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4673600" y="2667000"/>
              <a:ext cx="41656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5384800" y="2667000"/>
              <a:ext cx="41656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743200" y="609600"/>
              <a:ext cx="2819399" cy="4131733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64867" y="609600"/>
              <a:ext cx="694266" cy="41402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85078" y="627974"/>
              <a:ext cx="2514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omic Sans MS" pitchFamily="66" charset="0"/>
                </a:rPr>
                <a:t>Uw</a:t>
              </a:r>
              <a:r>
                <a:rPr lang="en-US" sz="2400" dirty="0" smtClean="0">
                  <a:latin typeface="Comic Sans MS"/>
                </a:rPr>
                <a:t>ēkahuna, incl.</a:t>
              </a:r>
            </a:p>
            <a:p>
              <a:r>
                <a:rPr lang="en-US" sz="2400" dirty="0" smtClean="0">
                  <a:latin typeface="Comic Sans MS"/>
                </a:rPr>
                <a:t>Kulanaokuaiki Tephra</a:t>
              </a:r>
              <a:endParaRPr lang="en-US" sz="2400" dirty="0">
                <a:latin typeface="Comic Sans MS" pitchFamily="66" charset="0"/>
              </a:endParaRPr>
            </a:p>
          </p:txBody>
        </p:sp>
        <p:sp useBgFill="1">
          <p:nvSpPr>
            <p:cNvPr id="28" name="Rectangle 27"/>
            <p:cNvSpPr/>
            <p:nvPr/>
          </p:nvSpPr>
          <p:spPr>
            <a:xfrm>
              <a:off x="660400" y="5842000"/>
              <a:ext cx="79248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race 28"/>
            <p:cNvSpPr/>
            <p:nvPr/>
          </p:nvSpPr>
          <p:spPr>
            <a:xfrm>
              <a:off x="2946401" y="1718763"/>
              <a:ext cx="169334" cy="279370"/>
            </a:xfrm>
            <a:prstGeom prst="rightBrac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17800" y="2108200"/>
              <a:ext cx="1905000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 smtClean="0"/>
                <a:t>Stratigraphically older than ash</a:t>
              </a:r>
            </a:p>
            <a:p>
              <a:endParaRPr lang="en-US" dirty="0"/>
            </a:p>
          </p:txBody>
        </p:sp>
        <p:sp>
          <p:nvSpPr>
            <p:cNvPr id="31" name="Arc 30"/>
            <p:cNvSpPr/>
            <p:nvPr/>
          </p:nvSpPr>
          <p:spPr>
            <a:xfrm>
              <a:off x="2912534" y="1873997"/>
              <a:ext cx="491065" cy="640603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Brace 31"/>
            <p:cNvSpPr/>
            <p:nvPr/>
          </p:nvSpPr>
          <p:spPr>
            <a:xfrm>
              <a:off x="4919133" y="3928533"/>
              <a:ext cx="76200" cy="2286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37933" y="3699933"/>
              <a:ext cx="1981200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 smtClean="0"/>
                <a:t>Stratigraphically younger than ash</a:t>
              </a:r>
              <a:endParaRPr lang="en-US" sz="2000" dirty="0"/>
            </a:p>
          </p:txBody>
        </p:sp>
        <p:sp useBgFill="1">
          <p:nvSpPr>
            <p:cNvPr id="34" name="Rectangle 33"/>
            <p:cNvSpPr/>
            <p:nvPr/>
          </p:nvSpPr>
          <p:spPr>
            <a:xfrm>
              <a:off x="660400" y="-101600"/>
              <a:ext cx="77724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15066" y="110067"/>
              <a:ext cx="711200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00866" y="110066"/>
              <a:ext cx="29464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79533" y="110066"/>
              <a:ext cx="1159933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39466" y="110066"/>
              <a:ext cx="7112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459132" y="118533"/>
              <a:ext cx="465667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0541" y="6022323"/>
              <a:ext cx="457200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94674" y="5873436"/>
              <a:ext cx="8229600" cy="53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Edifice-building lava flows dominant 40% of past 2500 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20541" y="6484025"/>
              <a:ext cx="4572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94674" y="6318655"/>
              <a:ext cx="8297333" cy="53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Episodic explosive activity dominant 60% of past 2500 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722533" y="914400"/>
              <a:ext cx="86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Kean.</a:t>
              </a:r>
            </a:p>
            <a:p>
              <a:r>
                <a:rPr lang="en-US" dirty="0" err="1" smtClean="0">
                  <a:latin typeface="Comic Sans MS" pitchFamily="66" charset="0"/>
                </a:rPr>
                <a:t>Teph</a:t>
              </a:r>
              <a:r>
                <a:rPr lang="en-US" dirty="0" smtClean="0">
                  <a:latin typeface="Comic Sans MS" pitchFamily="66" charset="0"/>
                </a:rPr>
                <a:t>.</a:t>
              </a:r>
              <a:endParaRPr lang="en-US" dirty="0">
                <a:latin typeface="Comic Sans MS" pitchFamily="66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90600" y="58674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Calendar-calibrated </a:t>
            </a:r>
            <a:r>
              <a:rPr lang="en-US" sz="2800" baseline="30000" dirty="0" smtClean="0">
                <a:solidFill>
                  <a:schemeClr val="bg1"/>
                </a:solidFill>
              </a:rPr>
              <a:t>14</a:t>
            </a:r>
            <a:r>
              <a:rPr lang="en-US" sz="2800" dirty="0" smtClean="0">
                <a:solidFill>
                  <a:schemeClr val="bg1"/>
                </a:solidFill>
              </a:rPr>
              <a:t>C age ranges of lava flows for the past 2500 years; </a:t>
            </a:r>
            <a:r>
              <a:rPr lang="en-US" sz="2400" dirty="0" smtClean="0">
                <a:solidFill>
                  <a:schemeClr val="bg1"/>
                </a:solidFill>
              </a:rPr>
              <a:t>(red, unpublished ages)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 notable change in thinking about Kīlauea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During the past 25 years, we’ve come to realize that Kīlauea is an explosive volcano, in terms of frequency of eruption (though not volume)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Its explosions include not only the familiar Hawaiian-style lava fountains but also powerful </a:t>
            </a:r>
            <a:r>
              <a:rPr lang="en-US" sz="2800" dirty="0" err="1" smtClean="0">
                <a:solidFill>
                  <a:schemeClr val="bg1"/>
                </a:solidFill>
              </a:rPr>
              <a:t>phreato</a:t>
            </a:r>
            <a:r>
              <a:rPr lang="en-US" sz="2800" dirty="0" smtClean="0">
                <a:solidFill>
                  <a:schemeClr val="bg1"/>
                </a:solidFill>
              </a:rPr>
              <a:t>-magmatic and </a:t>
            </a:r>
            <a:r>
              <a:rPr lang="en-US" sz="2800" dirty="0" err="1" smtClean="0">
                <a:solidFill>
                  <a:schemeClr val="bg1"/>
                </a:solidFill>
              </a:rPr>
              <a:t>phreatic</a:t>
            </a:r>
            <a:r>
              <a:rPr lang="en-US" sz="2800" dirty="0" smtClean="0">
                <a:solidFill>
                  <a:schemeClr val="bg1"/>
                </a:solidFill>
              </a:rPr>
              <a:t> activity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It is this activity, driven partly or entirely by external water, that is the subject of this talk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Explosive eruptions are not curiosities but instead fundamental parts of </a:t>
            </a:r>
            <a:r>
              <a:rPr lang="en-US" sz="2800" dirty="0" err="1" smtClean="0">
                <a:solidFill>
                  <a:schemeClr val="bg1"/>
                </a:solidFill>
              </a:rPr>
              <a:t>Kīlauea’s</a:t>
            </a:r>
            <a:r>
              <a:rPr lang="en-US" sz="2800" dirty="0" smtClean="0">
                <a:solidFill>
                  <a:schemeClr val="bg1"/>
                </a:solidFill>
              </a:rPr>
              <a:t> eruptive behavior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onara Mucek S07-39 chem pl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1543"/>
            <a:ext cx="9144000" cy="5914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During the past 25 years…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Jocelyn </a:t>
            </a:r>
            <a:r>
              <a:rPr lang="en-US" sz="2600" dirty="0" err="1" smtClean="0">
                <a:solidFill>
                  <a:schemeClr val="bg1"/>
                </a:solidFill>
              </a:rPr>
              <a:t>McPhie</a:t>
            </a:r>
            <a:r>
              <a:rPr lang="en-US" sz="2600" dirty="0" smtClean="0">
                <a:solidFill>
                  <a:schemeClr val="bg1"/>
                </a:solidFill>
              </a:rPr>
              <a:t> (1990) developed a stratigraphy for the youngest explosive deposits, the Keanakākoʻi Tephra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Dave </a:t>
            </a:r>
            <a:r>
              <a:rPr lang="en-US" sz="2600" dirty="0" err="1" smtClean="0">
                <a:solidFill>
                  <a:schemeClr val="bg1"/>
                </a:solidFill>
              </a:rPr>
              <a:t>Clague</a:t>
            </a:r>
            <a:r>
              <a:rPr lang="en-US" sz="2600" dirty="0" smtClean="0">
                <a:solidFill>
                  <a:schemeClr val="bg1"/>
                </a:solidFill>
              </a:rPr>
              <a:t> and coworkers (1995, 2015) examined compositions of the oldest known explosive deposits (the </a:t>
            </a:r>
            <a:r>
              <a:rPr lang="en-US" sz="2600" dirty="0" err="1" smtClean="0">
                <a:solidFill>
                  <a:schemeClr val="bg1"/>
                </a:solidFill>
              </a:rPr>
              <a:t>Pāhala</a:t>
            </a:r>
            <a:r>
              <a:rPr lang="en-US" sz="2600" dirty="0" smtClean="0">
                <a:solidFill>
                  <a:schemeClr val="bg1"/>
                </a:solidFill>
              </a:rPr>
              <a:t> and older units)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Dan </a:t>
            </a:r>
            <a:r>
              <a:rPr lang="en-US" sz="2600" dirty="0" err="1" smtClean="0">
                <a:solidFill>
                  <a:schemeClr val="bg1"/>
                </a:solidFill>
              </a:rPr>
              <a:t>Dzurisin</a:t>
            </a:r>
            <a:r>
              <a:rPr lang="en-US" sz="2600" dirty="0" smtClean="0">
                <a:solidFill>
                  <a:schemeClr val="bg1"/>
                </a:solidFill>
              </a:rPr>
              <a:t>, Jack Lockwood, and others (1995) described the </a:t>
            </a:r>
            <a:r>
              <a:rPr lang="en-US" sz="2600" dirty="0" err="1" smtClean="0">
                <a:solidFill>
                  <a:schemeClr val="bg1"/>
                </a:solidFill>
              </a:rPr>
              <a:t>Uwēkahuna</a:t>
            </a:r>
            <a:r>
              <a:rPr lang="en-US" sz="2600" dirty="0" smtClean="0">
                <a:solidFill>
                  <a:schemeClr val="bg1"/>
                </a:solidFill>
              </a:rPr>
              <a:t> Tephra ca. 2000 years old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Dick Fiske, Tim Rose, and I (2009) recognized deposits of previously unrecognized explosive eruptions 1000-1500 years ago, the Kulanaokuaiki Tephra Member of the </a:t>
            </a:r>
            <a:r>
              <a:rPr lang="en-US" sz="2600" dirty="0" err="1" smtClean="0">
                <a:solidFill>
                  <a:schemeClr val="bg1"/>
                </a:solidFill>
              </a:rPr>
              <a:t>Uwēkahuna</a:t>
            </a:r>
            <a:endParaRPr lang="en-US" sz="2600" dirty="0" smtClean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bg1"/>
                </a:solidFill>
              </a:rPr>
              <a:t>Bruce Houghton, his students, and I (2012, 2015) expanded some of </a:t>
            </a:r>
            <a:r>
              <a:rPr lang="en-US" sz="2600" dirty="0" err="1" smtClean="0">
                <a:solidFill>
                  <a:schemeClr val="bg1"/>
                </a:solidFill>
              </a:rPr>
              <a:t>McPhie’s</a:t>
            </a:r>
            <a:r>
              <a:rPr lang="en-US" sz="2600" dirty="0" smtClean="0">
                <a:solidFill>
                  <a:schemeClr val="bg1"/>
                </a:solidFill>
              </a:rPr>
              <a:t> stratigraphic work on the Keanakākoʻi Tephra, showing it was produced over a ca. 300-year period, ≈1500-1800 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2209800"/>
            <a:ext cx="670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The  </a:t>
            </a:r>
            <a:r>
              <a:rPr lang="en-US" sz="2800" dirty="0" smtClean="0">
                <a:solidFill>
                  <a:schemeClr val="bg1"/>
                </a:solidFill>
              </a:rPr>
              <a:t> ̴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0.13 km</a:t>
            </a:r>
            <a:r>
              <a:rPr lang="en-US" sz="2800" baseline="30000" dirty="0" smtClean="0">
                <a:solidFill>
                  <a:schemeClr val="bg1"/>
                </a:solidFill>
                <a:cs typeface="Arial" pitchFamily="34" charset="0"/>
              </a:rPr>
              <a:t>3 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volume of the Keanakākoʻi Tephra erupted over 300 years is equivalent to the volume of lava erupted in 1 year at today’s effusion rate!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9144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For perspective: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istics 1790-1924-2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5394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71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Distributions of ballistic blocks from tiny eruption in 2008, small eruption in 1924, and large eruptions in 1790s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2898648" cy="56994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7513" y="1317606"/>
            <a:ext cx="928687" cy="252413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2751" y="1736707"/>
            <a:ext cx="928687" cy="5715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1800" y="3355957"/>
            <a:ext cx="895350" cy="45719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52751" y="3736957"/>
            <a:ext cx="895349" cy="45719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57513" y="3998895"/>
            <a:ext cx="890587" cy="61912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2751" y="4243687"/>
            <a:ext cx="933449" cy="45719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52751" y="4689457"/>
            <a:ext cx="895349" cy="45719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169444" y="655620"/>
            <a:ext cx="695325" cy="121443"/>
          </a:xfrm>
          <a:custGeom>
            <a:avLst/>
            <a:gdLst>
              <a:gd name="connsiteX0" fmla="*/ 383381 w 695325"/>
              <a:gd name="connsiteY0" fmla="*/ 2381 h 121443"/>
              <a:gd name="connsiteX1" fmla="*/ 383381 w 695325"/>
              <a:gd name="connsiteY1" fmla="*/ 2381 h 121443"/>
              <a:gd name="connsiteX2" fmla="*/ 361950 w 695325"/>
              <a:gd name="connsiteY2" fmla="*/ 4762 h 121443"/>
              <a:gd name="connsiteX3" fmla="*/ 354806 w 695325"/>
              <a:gd name="connsiteY3" fmla="*/ 7143 h 121443"/>
              <a:gd name="connsiteX4" fmla="*/ 340519 w 695325"/>
              <a:gd name="connsiteY4" fmla="*/ 21431 h 121443"/>
              <a:gd name="connsiteX5" fmla="*/ 333375 w 695325"/>
              <a:gd name="connsiteY5" fmla="*/ 26193 h 121443"/>
              <a:gd name="connsiteX6" fmla="*/ 330994 w 695325"/>
              <a:gd name="connsiteY6" fmla="*/ 33337 h 121443"/>
              <a:gd name="connsiteX7" fmla="*/ 316706 w 695325"/>
              <a:gd name="connsiteY7" fmla="*/ 35718 h 121443"/>
              <a:gd name="connsiteX8" fmla="*/ 302419 w 695325"/>
              <a:gd name="connsiteY8" fmla="*/ 40481 h 121443"/>
              <a:gd name="connsiteX9" fmla="*/ 283369 w 695325"/>
              <a:gd name="connsiteY9" fmla="*/ 50006 h 121443"/>
              <a:gd name="connsiteX10" fmla="*/ 273844 w 695325"/>
              <a:gd name="connsiteY10" fmla="*/ 54768 h 121443"/>
              <a:gd name="connsiteX11" fmla="*/ 259556 w 695325"/>
              <a:gd name="connsiteY11" fmla="*/ 59531 h 121443"/>
              <a:gd name="connsiteX12" fmla="*/ 252412 w 695325"/>
              <a:gd name="connsiteY12" fmla="*/ 61912 h 121443"/>
              <a:gd name="connsiteX13" fmla="*/ 223837 w 695325"/>
              <a:gd name="connsiteY13" fmla="*/ 64293 h 121443"/>
              <a:gd name="connsiteX14" fmla="*/ 200025 w 695325"/>
              <a:gd name="connsiteY14" fmla="*/ 69056 h 121443"/>
              <a:gd name="connsiteX15" fmla="*/ 164306 w 695325"/>
              <a:gd name="connsiteY15" fmla="*/ 73818 h 121443"/>
              <a:gd name="connsiteX16" fmla="*/ 157162 w 695325"/>
              <a:gd name="connsiteY16" fmla="*/ 76200 h 121443"/>
              <a:gd name="connsiteX17" fmla="*/ 147637 w 695325"/>
              <a:gd name="connsiteY17" fmla="*/ 80962 h 121443"/>
              <a:gd name="connsiteX18" fmla="*/ 135731 w 695325"/>
              <a:gd name="connsiteY18" fmla="*/ 83343 h 121443"/>
              <a:gd name="connsiteX19" fmla="*/ 128587 w 695325"/>
              <a:gd name="connsiteY19" fmla="*/ 85725 h 121443"/>
              <a:gd name="connsiteX20" fmla="*/ 116681 w 695325"/>
              <a:gd name="connsiteY20" fmla="*/ 88106 h 121443"/>
              <a:gd name="connsiteX21" fmla="*/ 102394 w 695325"/>
              <a:gd name="connsiteY21" fmla="*/ 92868 h 121443"/>
              <a:gd name="connsiteX22" fmla="*/ 71437 w 695325"/>
              <a:gd name="connsiteY22" fmla="*/ 97631 h 121443"/>
              <a:gd name="connsiteX23" fmla="*/ 64294 w 695325"/>
              <a:gd name="connsiteY23" fmla="*/ 100012 h 121443"/>
              <a:gd name="connsiteX24" fmla="*/ 35719 w 695325"/>
              <a:gd name="connsiteY24" fmla="*/ 102393 h 121443"/>
              <a:gd name="connsiteX25" fmla="*/ 14287 w 695325"/>
              <a:gd name="connsiteY25" fmla="*/ 107156 h 121443"/>
              <a:gd name="connsiteX26" fmla="*/ 0 w 695325"/>
              <a:gd name="connsiteY26" fmla="*/ 111918 h 121443"/>
              <a:gd name="connsiteX27" fmla="*/ 21431 w 695325"/>
              <a:gd name="connsiteY27" fmla="*/ 119062 h 121443"/>
              <a:gd name="connsiteX28" fmla="*/ 28575 w 695325"/>
              <a:gd name="connsiteY28" fmla="*/ 121443 h 121443"/>
              <a:gd name="connsiteX29" fmla="*/ 80962 w 695325"/>
              <a:gd name="connsiteY29" fmla="*/ 119062 h 121443"/>
              <a:gd name="connsiteX30" fmla="*/ 97631 w 695325"/>
              <a:gd name="connsiteY30" fmla="*/ 111918 h 121443"/>
              <a:gd name="connsiteX31" fmla="*/ 111919 w 695325"/>
              <a:gd name="connsiteY31" fmla="*/ 107156 h 121443"/>
              <a:gd name="connsiteX32" fmla="*/ 119062 w 695325"/>
              <a:gd name="connsiteY32" fmla="*/ 104775 h 121443"/>
              <a:gd name="connsiteX33" fmla="*/ 180975 w 695325"/>
              <a:gd name="connsiteY33" fmla="*/ 100012 h 121443"/>
              <a:gd name="connsiteX34" fmla="*/ 192881 w 695325"/>
              <a:gd name="connsiteY34" fmla="*/ 97631 h 121443"/>
              <a:gd name="connsiteX35" fmla="*/ 211931 w 695325"/>
              <a:gd name="connsiteY35" fmla="*/ 92868 h 121443"/>
              <a:gd name="connsiteX36" fmla="*/ 242887 w 695325"/>
              <a:gd name="connsiteY36" fmla="*/ 90487 h 121443"/>
              <a:gd name="connsiteX37" fmla="*/ 250031 w 695325"/>
              <a:gd name="connsiteY37" fmla="*/ 88106 h 121443"/>
              <a:gd name="connsiteX38" fmla="*/ 340519 w 695325"/>
              <a:gd name="connsiteY38" fmla="*/ 83343 h 121443"/>
              <a:gd name="connsiteX39" fmla="*/ 388144 w 695325"/>
              <a:gd name="connsiteY39" fmla="*/ 80962 h 121443"/>
              <a:gd name="connsiteX40" fmla="*/ 450056 w 695325"/>
              <a:gd name="connsiteY40" fmla="*/ 78581 h 121443"/>
              <a:gd name="connsiteX41" fmla="*/ 476250 w 695325"/>
              <a:gd name="connsiteY41" fmla="*/ 73818 h 121443"/>
              <a:gd name="connsiteX42" fmla="*/ 483394 w 695325"/>
              <a:gd name="connsiteY42" fmla="*/ 71437 h 121443"/>
              <a:gd name="connsiteX43" fmla="*/ 531019 w 695325"/>
              <a:gd name="connsiteY43" fmla="*/ 66675 h 121443"/>
              <a:gd name="connsiteX44" fmla="*/ 573881 w 695325"/>
              <a:gd name="connsiteY44" fmla="*/ 61912 h 121443"/>
              <a:gd name="connsiteX45" fmla="*/ 635794 w 695325"/>
              <a:gd name="connsiteY45" fmla="*/ 64293 h 121443"/>
              <a:gd name="connsiteX46" fmla="*/ 666750 w 695325"/>
              <a:gd name="connsiteY46" fmla="*/ 69056 h 121443"/>
              <a:gd name="connsiteX47" fmla="*/ 673894 w 695325"/>
              <a:gd name="connsiteY47" fmla="*/ 71437 h 121443"/>
              <a:gd name="connsiteX48" fmla="*/ 692944 w 695325"/>
              <a:gd name="connsiteY48" fmla="*/ 69056 h 121443"/>
              <a:gd name="connsiteX49" fmla="*/ 695325 w 695325"/>
              <a:gd name="connsiteY49" fmla="*/ 61912 h 121443"/>
              <a:gd name="connsiteX50" fmla="*/ 692944 w 695325"/>
              <a:gd name="connsiteY50" fmla="*/ 45243 h 121443"/>
              <a:gd name="connsiteX51" fmla="*/ 690562 w 695325"/>
              <a:gd name="connsiteY51" fmla="*/ 11906 h 121443"/>
              <a:gd name="connsiteX52" fmla="*/ 688181 w 695325"/>
              <a:gd name="connsiteY52" fmla="*/ 4762 h 121443"/>
              <a:gd name="connsiteX53" fmla="*/ 678656 w 695325"/>
              <a:gd name="connsiteY53" fmla="*/ 2381 h 121443"/>
              <a:gd name="connsiteX54" fmla="*/ 626269 w 695325"/>
              <a:gd name="connsiteY54" fmla="*/ 4762 h 121443"/>
              <a:gd name="connsiteX55" fmla="*/ 538162 w 695325"/>
              <a:gd name="connsiteY55" fmla="*/ 9525 h 121443"/>
              <a:gd name="connsiteX56" fmla="*/ 495300 w 695325"/>
              <a:gd name="connsiteY56" fmla="*/ 7143 h 121443"/>
              <a:gd name="connsiteX57" fmla="*/ 473869 w 695325"/>
              <a:gd name="connsiteY57" fmla="*/ 4762 h 121443"/>
              <a:gd name="connsiteX58" fmla="*/ 421481 w 695325"/>
              <a:gd name="connsiteY58" fmla="*/ 0 h 121443"/>
              <a:gd name="connsiteX59" fmla="*/ 383381 w 695325"/>
              <a:gd name="connsiteY59" fmla="*/ 2381 h 1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95325" h="121443">
                <a:moveTo>
                  <a:pt x="383381" y="2381"/>
                </a:moveTo>
                <a:lnTo>
                  <a:pt x="383381" y="2381"/>
                </a:lnTo>
                <a:cubicBezTo>
                  <a:pt x="376237" y="3175"/>
                  <a:pt x="369040" y="3580"/>
                  <a:pt x="361950" y="4762"/>
                </a:cubicBezTo>
                <a:cubicBezTo>
                  <a:pt x="359474" y="5175"/>
                  <a:pt x="356787" y="5602"/>
                  <a:pt x="354806" y="7143"/>
                </a:cubicBezTo>
                <a:cubicBezTo>
                  <a:pt x="349490" y="11278"/>
                  <a:pt x="346123" y="17695"/>
                  <a:pt x="340519" y="21431"/>
                </a:cubicBezTo>
                <a:lnTo>
                  <a:pt x="333375" y="26193"/>
                </a:lnTo>
                <a:cubicBezTo>
                  <a:pt x="332581" y="28574"/>
                  <a:pt x="333173" y="32092"/>
                  <a:pt x="330994" y="33337"/>
                </a:cubicBezTo>
                <a:cubicBezTo>
                  <a:pt x="326802" y="35733"/>
                  <a:pt x="321390" y="34547"/>
                  <a:pt x="316706" y="35718"/>
                </a:cubicBezTo>
                <a:cubicBezTo>
                  <a:pt x="311836" y="36936"/>
                  <a:pt x="306909" y="38236"/>
                  <a:pt x="302419" y="40481"/>
                </a:cubicBezTo>
                <a:lnTo>
                  <a:pt x="283369" y="50006"/>
                </a:lnTo>
                <a:cubicBezTo>
                  <a:pt x="280194" y="51593"/>
                  <a:pt x="277212" y="53645"/>
                  <a:pt x="273844" y="54768"/>
                </a:cubicBezTo>
                <a:lnTo>
                  <a:pt x="259556" y="59531"/>
                </a:lnTo>
                <a:cubicBezTo>
                  <a:pt x="257175" y="60325"/>
                  <a:pt x="254913" y="61704"/>
                  <a:pt x="252412" y="61912"/>
                </a:cubicBezTo>
                <a:lnTo>
                  <a:pt x="223837" y="64293"/>
                </a:lnTo>
                <a:cubicBezTo>
                  <a:pt x="215900" y="65881"/>
                  <a:pt x="208038" y="67911"/>
                  <a:pt x="200025" y="69056"/>
                </a:cubicBezTo>
                <a:cubicBezTo>
                  <a:pt x="177021" y="72342"/>
                  <a:pt x="188925" y="70741"/>
                  <a:pt x="164306" y="73818"/>
                </a:cubicBezTo>
                <a:cubicBezTo>
                  <a:pt x="161925" y="74612"/>
                  <a:pt x="159469" y="75211"/>
                  <a:pt x="157162" y="76200"/>
                </a:cubicBezTo>
                <a:cubicBezTo>
                  <a:pt x="153899" y="77598"/>
                  <a:pt x="151005" y="79840"/>
                  <a:pt x="147637" y="80962"/>
                </a:cubicBezTo>
                <a:cubicBezTo>
                  <a:pt x="143797" y="82242"/>
                  <a:pt x="139657" y="82361"/>
                  <a:pt x="135731" y="83343"/>
                </a:cubicBezTo>
                <a:cubicBezTo>
                  <a:pt x="133296" y="83952"/>
                  <a:pt x="131022" y="85116"/>
                  <a:pt x="128587" y="85725"/>
                </a:cubicBezTo>
                <a:cubicBezTo>
                  <a:pt x="124661" y="86707"/>
                  <a:pt x="120586" y="87041"/>
                  <a:pt x="116681" y="88106"/>
                </a:cubicBezTo>
                <a:cubicBezTo>
                  <a:pt x="111838" y="89427"/>
                  <a:pt x="107375" y="92245"/>
                  <a:pt x="102394" y="92868"/>
                </a:cubicBezTo>
                <a:cubicBezTo>
                  <a:pt x="90834" y="94313"/>
                  <a:pt x="82341" y="94905"/>
                  <a:pt x="71437" y="97631"/>
                </a:cubicBezTo>
                <a:cubicBezTo>
                  <a:pt x="69002" y="98240"/>
                  <a:pt x="66782" y="99680"/>
                  <a:pt x="64294" y="100012"/>
                </a:cubicBezTo>
                <a:cubicBezTo>
                  <a:pt x="54820" y="101275"/>
                  <a:pt x="45244" y="101599"/>
                  <a:pt x="35719" y="102393"/>
                </a:cubicBezTo>
                <a:cubicBezTo>
                  <a:pt x="15292" y="109204"/>
                  <a:pt x="47791" y="98781"/>
                  <a:pt x="14287" y="107156"/>
                </a:cubicBezTo>
                <a:cubicBezTo>
                  <a:pt x="9417" y="108373"/>
                  <a:pt x="0" y="111918"/>
                  <a:pt x="0" y="111918"/>
                </a:cubicBezTo>
                <a:lnTo>
                  <a:pt x="21431" y="119062"/>
                </a:lnTo>
                <a:lnTo>
                  <a:pt x="28575" y="121443"/>
                </a:lnTo>
                <a:cubicBezTo>
                  <a:pt x="46037" y="120649"/>
                  <a:pt x="63533" y="120403"/>
                  <a:pt x="80962" y="119062"/>
                </a:cubicBezTo>
                <a:cubicBezTo>
                  <a:pt x="94295" y="118036"/>
                  <a:pt x="86862" y="116704"/>
                  <a:pt x="97631" y="111918"/>
                </a:cubicBezTo>
                <a:cubicBezTo>
                  <a:pt x="102219" y="109879"/>
                  <a:pt x="107156" y="108743"/>
                  <a:pt x="111919" y="107156"/>
                </a:cubicBezTo>
                <a:cubicBezTo>
                  <a:pt x="114300" y="106362"/>
                  <a:pt x="116560" y="104968"/>
                  <a:pt x="119062" y="104775"/>
                </a:cubicBezTo>
                <a:lnTo>
                  <a:pt x="180975" y="100012"/>
                </a:lnTo>
                <a:cubicBezTo>
                  <a:pt x="184944" y="99218"/>
                  <a:pt x="188937" y="98541"/>
                  <a:pt x="192881" y="97631"/>
                </a:cubicBezTo>
                <a:cubicBezTo>
                  <a:pt x="199259" y="96159"/>
                  <a:pt x="205451" y="93794"/>
                  <a:pt x="211931" y="92868"/>
                </a:cubicBezTo>
                <a:cubicBezTo>
                  <a:pt x="222176" y="91404"/>
                  <a:pt x="232568" y="91281"/>
                  <a:pt x="242887" y="90487"/>
                </a:cubicBezTo>
                <a:cubicBezTo>
                  <a:pt x="245268" y="89693"/>
                  <a:pt x="247596" y="88715"/>
                  <a:pt x="250031" y="88106"/>
                </a:cubicBezTo>
                <a:cubicBezTo>
                  <a:pt x="279224" y="80809"/>
                  <a:pt x="312351" y="84406"/>
                  <a:pt x="340519" y="83343"/>
                </a:cubicBezTo>
                <a:cubicBezTo>
                  <a:pt x="356403" y="82744"/>
                  <a:pt x="372264" y="81652"/>
                  <a:pt x="388144" y="80962"/>
                </a:cubicBezTo>
                <a:lnTo>
                  <a:pt x="450056" y="78581"/>
                </a:lnTo>
                <a:cubicBezTo>
                  <a:pt x="456442" y="77517"/>
                  <a:pt x="469580" y="75486"/>
                  <a:pt x="476250" y="73818"/>
                </a:cubicBezTo>
                <a:cubicBezTo>
                  <a:pt x="478685" y="73209"/>
                  <a:pt x="480905" y="71762"/>
                  <a:pt x="483394" y="71437"/>
                </a:cubicBezTo>
                <a:cubicBezTo>
                  <a:pt x="499214" y="69374"/>
                  <a:pt x="515144" y="68263"/>
                  <a:pt x="531019" y="66675"/>
                </a:cubicBezTo>
                <a:cubicBezTo>
                  <a:pt x="561163" y="63660"/>
                  <a:pt x="546944" y="65279"/>
                  <a:pt x="573881" y="61912"/>
                </a:cubicBezTo>
                <a:cubicBezTo>
                  <a:pt x="594519" y="62706"/>
                  <a:pt x="615177" y="63080"/>
                  <a:pt x="635794" y="64293"/>
                </a:cubicBezTo>
                <a:cubicBezTo>
                  <a:pt x="643352" y="64738"/>
                  <a:pt x="658377" y="66963"/>
                  <a:pt x="666750" y="69056"/>
                </a:cubicBezTo>
                <a:cubicBezTo>
                  <a:pt x="669185" y="69665"/>
                  <a:pt x="671513" y="70643"/>
                  <a:pt x="673894" y="71437"/>
                </a:cubicBezTo>
                <a:cubicBezTo>
                  <a:pt x="680244" y="70643"/>
                  <a:pt x="687096" y="71655"/>
                  <a:pt x="692944" y="69056"/>
                </a:cubicBezTo>
                <a:cubicBezTo>
                  <a:pt x="695238" y="68037"/>
                  <a:pt x="695325" y="64422"/>
                  <a:pt x="695325" y="61912"/>
                </a:cubicBezTo>
                <a:cubicBezTo>
                  <a:pt x="695325" y="56299"/>
                  <a:pt x="693476" y="50830"/>
                  <a:pt x="692944" y="45243"/>
                </a:cubicBezTo>
                <a:cubicBezTo>
                  <a:pt x="691888" y="34153"/>
                  <a:pt x="691864" y="22970"/>
                  <a:pt x="690562" y="11906"/>
                </a:cubicBezTo>
                <a:cubicBezTo>
                  <a:pt x="690269" y="9413"/>
                  <a:pt x="690141" y="6330"/>
                  <a:pt x="688181" y="4762"/>
                </a:cubicBezTo>
                <a:cubicBezTo>
                  <a:pt x="685625" y="2718"/>
                  <a:pt x="681831" y="3175"/>
                  <a:pt x="678656" y="2381"/>
                </a:cubicBezTo>
                <a:lnTo>
                  <a:pt x="626269" y="4762"/>
                </a:lnTo>
                <a:cubicBezTo>
                  <a:pt x="544284" y="7855"/>
                  <a:pt x="577389" y="2985"/>
                  <a:pt x="538162" y="9525"/>
                </a:cubicBezTo>
                <a:lnTo>
                  <a:pt x="495300" y="7143"/>
                </a:lnTo>
                <a:cubicBezTo>
                  <a:pt x="488132" y="6612"/>
                  <a:pt x="481017" y="5514"/>
                  <a:pt x="473869" y="4762"/>
                </a:cubicBezTo>
                <a:cubicBezTo>
                  <a:pt x="448546" y="2097"/>
                  <a:pt x="448420" y="2245"/>
                  <a:pt x="421481" y="0"/>
                </a:cubicBezTo>
                <a:lnTo>
                  <a:pt x="383381" y="2381"/>
                </a:lnTo>
                <a:close/>
              </a:path>
            </a:pathLst>
          </a:cu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181318" y="858026"/>
            <a:ext cx="690812" cy="95250"/>
          </a:xfrm>
          <a:custGeom>
            <a:avLst/>
            <a:gdLst>
              <a:gd name="connsiteX0" fmla="*/ 690595 w 690812"/>
              <a:gd name="connsiteY0" fmla="*/ 0 h 95250"/>
              <a:gd name="connsiteX1" fmla="*/ 690595 w 690812"/>
              <a:gd name="connsiteY1" fmla="*/ 0 h 95250"/>
              <a:gd name="connsiteX2" fmla="*/ 652495 w 690812"/>
              <a:gd name="connsiteY2" fmla="*/ 4762 h 95250"/>
              <a:gd name="connsiteX3" fmla="*/ 645351 w 690812"/>
              <a:gd name="connsiteY3" fmla="*/ 7144 h 95250"/>
              <a:gd name="connsiteX4" fmla="*/ 628682 w 690812"/>
              <a:gd name="connsiteY4" fmla="*/ 9525 h 95250"/>
              <a:gd name="connsiteX5" fmla="*/ 621538 w 690812"/>
              <a:gd name="connsiteY5" fmla="*/ 11906 h 95250"/>
              <a:gd name="connsiteX6" fmla="*/ 554863 w 690812"/>
              <a:gd name="connsiteY6" fmla="*/ 9525 h 95250"/>
              <a:gd name="connsiteX7" fmla="*/ 454851 w 690812"/>
              <a:gd name="connsiteY7" fmla="*/ 11906 h 95250"/>
              <a:gd name="connsiteX8" fmla="*/ 414370 w 690812"/>
              <a:gd name="connsiteY8" fmla="*/ 16669 h 95250"/>
              <a:gd name="connsiteX9" fmla="*/ 381032 w 690812"/>
              <a:gd name="connsiteY9" fmla="*/ 19050 h 95250"/>
              <a:gd name="connsiteX10" fmla="*/ 264351 w 690812"/>
              <a:gd name="connsiteY10" fmla="*/ 16669 h 95250"/>
              <a:gd name="connsiteX11" fmla="*/ 240538 w 690812"/>
              <a:gd name="connsiteY11" fmla="*/ 11906 h 95250"/>
              <a:gd name="connsiteX12" fmla="*/ 173863 w 690812"/>
              <a:gd name="connsiteY12" fmla="*/ 9525 h 95250"/>
              <a:gd name="connsiteX13" fmla="*/ 107188 w 690812"/>
              <a:gd name="connsiteY13" fmla="*/ 14287 h 95250"/>
              <a:gd name="connsiteX14" fmla="*/ 100045 w 690812"/>
              <a:gd name="connsiteY14" fmla="*/ 16669 h 95250"/>
              <a:gd name="connsiteX15" fmla="*/ 78613 w 690812"/>
              <a:gd name="connsiteY15" fmla="*/ 19050 h 95250"/>
              <a:gd name="connsiteX16" fmla="*/ 54801 w 690812"/>
              <a:gd name="connsiteY16" fmla="*/ 23812 h 95250"/>
              <a:gd name="connsiteX17" fmla="*/ 21463 w 690812"/>
              <a:gd name="connsiteY17" fmla="*/ 26194 h 95250"/>
              <a:gd name="connsiteX18" fmla="*/ 32 w 690812"/>
              <a:gd name="connsiteY18" fmla="*/ 38100 h 95250"/>
              <a:gd name="connsiteX19" fmla="*/ 7176 w 690812"/>
              <a:gd name="connsiteY19" fmla="*/ 40481 h 95250"/>
              <a:gd name="connsiteX20" fmla="*/ 26226 w 690812"/>
              <a:gd name="connsiteY20" fmla="*/ 45244 h 95250"/>
              <a:gd name="connsiteX21" fmla="*/ 104807 w 690812"/>
              <a:gd name="connsiteY21" fmla="*/ 47625 h 95250"/>
              <a:gd name="connsiteX22" fmla="*/ 231013 w 690812"/>
              <a:gd name="connsiteY22" fmla="*/ 52387 h 95250"/>
              <a:gd name="connsiteX23" fmla="*/ 290545 w 690812"/>
              <a:gd name="connsiteY23" fmla="*/ 54769 h 95250"/>
              <a:gd name="connsiteX24" fmla="*/ 326263 w 690812"/>
              <a:gd name="connsiteY24" fmla="*/ 59531 h 95250"/>
              <a:gd name="connsiteX25" fmla="*/ 333407 w 690812"/>
              <a:gd name="connsiteY25" fmla="*/ 61912 h 95250"/>
              <a:gd name="connsiteX26" fmla="*/ 359601 w 690812"/>
              <a:gd name="connsiteY26" fmla="*/ 64294 h 95250"/>
              <a:gd name="connsiteX27" fmla="*/ 569151 w 690812"/>
              <a:gd name="connsiteY27" fmla="*/ 66675 h 95250"/>
              <a:gd name="connsiteX28" fmla="*/ 585820 w 690812"/>
              <a:gd name="connsiteY28" fmla="*/ 71437 h 95250"/>
              <a:gd name="connsiteX29" fmla="*/ 592963 w 690812"/>
              <a:gd name="connsiteY29" fmla="*/ 73819 h 95250"/>
              <a:gd name="connsiteX30" fmla="*/ 602488 w 690812"/>
              <a:gd name="connsiteY30" fmla="*/ 76200 h 95250"/>
              <a:gd name="connsiteX31" fmla="*/ 609632 w 690812"/>
              <a:gd name="connsiteY31" fmla="*/ 78581 h 95250"/>
              <a:gd name="connsiteX32" fmla="*/ 619157 w 690812"/>
              <a:gd name="connsiteY32" fmla="*/ 80962 h 95250"/>
              <a:gd name="connsiteX33" fmla="*/ 638207 w 690812"/>
              <a:gd name="connsiteY33" fmla="*/ 88106 h 95250"/>
              <a:gd name="connsiteX34" fmla="*/ 652495 w 690812"/>
              <a:gd name="connsiteY34" fmla="*/ 90487 h 95250"/>
              <a:gd name="connsiteX35" fmla="*/ 662020 w 690812"/>
              <a:gd name="connsiteY35" fmla="*/ 92869 h 95250"/>
              <a:gd name="connsiteX36" fmla="*/ 685832 w 690812"/>
              <a:gd name="connsiteY36" fmla="*/ 95250 h 95250"/>
              <a:gd name="connsiteX37" fmla="*/ 685832 w 690812"/>
              <a:gd name="connsiteY37" fmla="*/ 73819 h 95250"/>
              <a:gd name="connsiteX38" fmla="*/ 683451 w 690812"/>
              <a:gd name="connsiteY38" fmla="*/ 66675 h 95250"/>
              <a:gd name="connsiteX39" fmla="*/ 685832 w 690812"/>
              <a:gd name="connsiteY39" fmla="*/ 35719 h 95250"/>
              <a:gd name="connsiteX40" fmla="*/ 688213 w 690812"/>
              <a:gd name="connsiteY40" fmla="*/ 28575 h 95250"/>
              <a:gd name="connsiteX41" fmla="*/ 690595 w 690812"/>
              <a:gd name="connsiteY41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90812" h="95250">
                <a:moveTo>
                  <a:pt x="690595" y="0"/>
                </a:moveTo>
                <a:lnTo>
                  <a:pt x="690595" y="0"/>
                </a:lnTo>
                <a:cubicBezTo>
                  <a:pt x="678624" y="1197"/>
                  <a:pt x="664576" y="2077"/>
                  <a:pt x="652495" y="4762"/>
                </a:cubicBezTo>
                <a:cubicBezTo>
                  <a:pt x="650045" y="5307"/>
                  <a:pt x="647812" y="6652"/>
                  <a:pt x="645351" y="7144"/>
                </a:cubicBezTo>
                <a:cubicBezTo>
                  <a:pt x="639847" y="8245"/>
                  <a:pt x="634238" y="8731"/>
                  <a:pt x="628682" y="9525"/>
                </a:cubicBezTo>
                <a:cubicBezTo>
                  <a:pt x="626301" y="10319"/>
                  <a:pt x="624048" y="11906"/>
                  <a:pt x="621538" y="11906"/>
                </a:cubicBezTo>
                <a:cubicBezTo>
                  <a:pt x="599299" y="11906"/>
                  <a:pt x="577102" y="9525"/>
                  <a:pt x="554863" y="9525"/>
                </a:cubicBezTo>
                <a:cubicBezTo>
                  <a:pt x="521516" y="9525"/>
                  <a:pt x="488188" y="11112"/>
                  <a:pt x="454851" y="11906"/>
                </a:cubicBezTo>
                <a:cubicBezTo>
                  <a:pt x="444406" y="13211"/>
                  <a:pt x="424486" y="15789"/>
                  <a:pt x="414370" y="16669"/>
                </a:cubicBezTo>
                <a:cubicBezTo>
                  <a:pt x="403271" y="17634"/>
                  <a:pt x="392145" y="18256"/>
                  <a:pt x="381032" y="19050"/>
                </a:cubicBezTo>
                <a:cubicBezTo>
                  <a:pt x="342138" y="18256"/>
                  <a:pt x="303203" y="18645"/>
                  <a:pt x="264351" y="16669"/>
                </a:cubicBezTo>
                <a:cubicBezTo>
                  <a:pt x="256267" y="16258"/>
                  <a:pt x="248628" y="12195"/>
                  <a:pt x="240538" y="11906"/>
                </a:cubicBezTo>
                <a:lnTo>
                  <a:pt x="173863" y="9525"/>
                </a:lnTo>
                <a:cubicBezTo>
                  <a:pt x="158757" y="10320"/>
                  <a:pt x="125869" y="11173"/>
                  <a:pt x="107188" y="14287"/>
                </a:cubicBezTo>
                <a:cubicBezTo>
                  <a:pt x="104712" y="14700"/>
                  <a:pt x="102521" y="16256"/>
                  <a:pt x="100045" y="16669"/>
                </a:cubicBezTo>
                <a:cubicBezTo>
                  <a:pt x="92955" y="17851"/>
                  <a:pt x="85757" y="18256"/>
                  <a:pt x="78613" y="19050"/>
                </a:cubicBezTo>
                <a:cubicBezTo>
                  <a:pt x="69680" y="21283"/>
                  <a:pt x="64532" y="22839"/>
                  <a:pt x="54801" y="23812"/>
                </a:cubicBezTo>
                <a:cubicBezTo>
                  <a:pt x="43715" y="24921"/>
                  <a:pt x="32576" y="25400"/>
                  <a:pt x="21463" y="26194"/>
                </a:cubicBezTo>
                <a:cubicBezTo>
                  <a:pt x="14458" y="27595"/>
                  <a:pt x="2096" y="27777"/>
                  <a:pt x="32" y="38100"/>
                </a:cubicBezTo>
                <a:cubicBezTo>
                  <a:pt x="-460" y="40561"/>
                  <a:pt x="4754" y="39821"/>
                  <a:pt x="7176" y="40481"/>
                </a:cubicBezTo>
                <a:cubicBezTo>
                  <a:pt x="13491" y="42203"/>
                  <a:pt x="19684" y="45046"/>
                  <a:pt x="26226" y="45244"/>
                </a:cubicBezTo>
                <a:lnTo>
                  <a:pt x="104807" y="47625"/>
                </a:lnTo>
                <a:cubicBezTo>
                  <a:pt x="176939" y="52433"/>
                  <a:pt x="112649" y="48629"/>
                  <a:pt x="231013" y="52387"/>
                </a:cubicBezTo>
                <a:lnTo>
                  <a:pt x="290545" y="54769"/>
                </a:lnTo>
                <a:cubicBezTo>
                  <a:pt x="313906" y="60609"/>
                  <a:pt x="282531" y="53284"/>
                  <a:pt x="326263" y="59531"/>
                </a:cubicBezTo>
                <a:cubicBezTo>
                  <a:pt x="328748" y="59886"/>
                  <a:pt x="330922" y="61557"/>
                  <a:pt x="333407" y="61912"/>
                </a:cubicBezTo>
                <a:cubicBezTo>
                  <a:pt x="342086" y="63152"/>
                  <a:pt x="350835" y="64117"/>
                  <a:pt x="359601" y="64294"/>
                </a:cubicBezTo>
                <a:lnTo>
                  <a:pt x="569151" y="66675"/>
                </a:lnTo>
                <a:cubicBezTo>
                  <a:pt x="586306" y="72393"/>
                  <a:pt x="564855" y="65446"/>
                  <a:pt x="585820" y="71437"/>
                </a:cubicBezTo>
                <a:cubicBezTo>
                  <a:pt x="588233" y="72127"/>
                  <a:pt x="590550" y="73129"/>
                  <a:pt x="592963" y="73819"/>
                </a:cubicBezTo>
                <a:cubicBezTo>
                  <a:pt x="596110" y="74718"/>
                  <a:pt x="599341" y="75301"/>
                  <a:pt x="602488" y="76200"/>
                </a:cubicBezTo>
                <a:cubicBezTo>
                  <a:pt x="604902" y="76890"/>
                  <a:pt x="607218" y="77891"/>
                  <a:pt x="609632" y="78581"/>
                </a:cubicBezTo>
                <a:cubicBezTo>
                  <a:pt x="612779" y="79480"/>
                  <a:pt x="616052" y="79927"/>
                  <a:pt x="619157" y="80962"/>
                </a:cubicBezTo>
                <a:cubicBezTo>
                  <a:pt x="622876" y="82202"/>
                  <a:pt x="633184" y="86990"/>
                  <a:pt x="638207" y="88106"/>
                </a:cubicBezTo>
                <a:cubicBezTo>
                  <a:pt x="642920" y="89153"/>
                  <a:pt x="647760" y="89540"/>
                  <a:pt x="652495" y="90487"/>
                </a:cubicBezTo>
                <a:cubicBezTo>
                  <a:pt x="655704" y="91129"/>
                  <a:pt x="658780" y="92406"/>
                  <a:pt x="662020" y="92869"/>
                </a:cubicBezTo>
                <a:cubicBezTo>
                  <a:pt x="669917" y="93997"/>
                  <a:pt x="677895" y="94456"/>
                  <a:pt x="685832" y="95250"/>
                </a:cubicBezTo>
                <a:cubicBezTo>
                  <a:pt x="693380" y="83929"/>
                  <a:pt x="691500" y="90822"/>
                  <a:pt x="685832" y="73819"/>
                </a:cubicBezTo>
                <a:lnTo>
                  <a:pt x="683451" y="66675"/>
                </a:lnTo>
                <a:cubicBezTo>
                  <a:pt x="684245" y="56356"/>
                  <a:pt x="684548" y="45988"/>
                  <a:pt x="685832" y="35719"/>
                </a:cubicBezTo>
                <a:cubicBezTo>
                  <a:pt x="686143" y="33228"/>
                  <a:pt x="688021" y="31078"/>
                  <a:pt x="688213" y="28575"/>
                </a:cubicBezTo>
                <a:cubicBezTo>
                  <a:pt x="688822" y="20661"/>
                  <a:pt x="690198" y="4762"/>
                  <a:pt x="690595" y="0"/>
                </a:cubicBezTo>
                <a:close/>
              </a:path>
            </a:pathLst>
          </a:cu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47800" y="5867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From Mike Easton, 1987, Stratigraphy of Kilauea Volcano: USGS Prof Paper 1350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38800" y="1295400"/>
            <a:ext cx="0" cy="403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15000" y="2819400"/>
            <a:ext cx="247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Exposed only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distally, 15–20 km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from summit vent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Major characteristics of Kīlauea explosive eruptions in the past 2500 years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Subplinian</a:t>
            </a:r>
            <a:r>
              <a:rPr lang="en-US" sz="2800" dirty="0" smtClean="0">
                <a:solidFill>
                  <a:schemeClr val="bg1"/>
                </a:solidFill>
              </a:rPr>
              <a:t> plume heights (  ̴10 km) were often reached, and pyroclastic surges were common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Ejecta</a:t>
            </a:r>
            <a:r>
              <a:rPr lang="en-US" sz="2800" dirty="0" smtClean="0">
                <a:solidFill>
                  <a:schemeClr val="bg1"/>
                </a:solidFill>
              </a:rPr>
              <a:t> volumes for single eruptions are small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Maximum </a:t>
            </a:r>
            <a:r>
              <a:rPr lang="en-US" sz="2400" dirty="0" err="1" smtClean="0">
                <a:solidFill>
                  <a:schemeClr val="bg1"/>
                </a:solidFill>
              </a:rPr>
              <a:t>ejecta</a:t>
            </a:r>
            <a:r>
              <a:rPr lang="en-US" sz="2400" dirty="0" smtClean="0">
                <a:solidFill>
                  <a:schemeClr val="bg1"/>
                </a:solidFill>
              </a:rPr>
              <a:t> volume for single eruption   ̴ 0.02 km</a:t>
            </a:r>
            <a:r>
              <a:rPr lang="en-US" sz="2400" baseline="30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(low VEI 3)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Almost every eruption ejected both lithic and juvenile components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Striking contrast to the 100% juvenile content of lava fountains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major finding is that the explosive activity, at least for the past 2500 years, occurred in periods lasting centuries, defined by calendar-calibrated </a:t>
            </a:r>
            <a:r>
              <a:rPr lang="en-US" sz="2800" baseline="30000" dirty="0" smtClean="0">
                <a:solidFill>
                  <a:schemeClr val="bg1"/>
                </a:solidFill>
              </a:rPr>
              <a:t>14</a:t>
            </a:r>
            <a:r>
              <a:rPr lang="en-US" sz="2800" dirty="0" smtClean="0">
                <a:solidFill>
                  <a:schemeClr val="bg1"/>
                </a:solidFill>
              </a:rPr>
              <a:t>C ages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Ca. 200 BCE to 1000 CE: </a:t>
            </a:r>
            <a:r>
              <a:rPr lang="en-US" sz="2400" dirty="0" err="1" smtClean="0">
                <a:solidFill>
                  <a:schemeClr val="bg1"/>
                </a:solidFill>
              </a:rPr>
              <a:t>Uwēkahuna</a:t>
            </a:r>
            <a:r>
              <a:rPr lang="en-US" sz="2400" dirty="0" smtClean="0">
                <a:solidFill>
                  <a:schemeClr val="bg1"/>
                </a:solidFill>
              </a:rPr>
              <a:t>, including the Kulanaokuaiki Tephra Member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Ca. 1500 to 1800 CE: Keanakākoʻi Tephra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3" name="Picture 22" descr="20040805-5924 tweaked tw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971800"/>
            <a:ext cx="4356322" cy="326724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6858000" y="3352800"/>
            <a:ext cx="12920" cy="2895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0" y="4495800"/>
            <a:ext cx="97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~11 m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286000" y="3048000"/>
            <a:ext cx="0" cy="3200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81200" y="3200400"/>
            <a:ext cx="304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81200" y="4038600"/>
            <a:ext cx="304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81200" y="4191000"/>
            <a:ext cx="304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0600" y="2971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1790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8200" y="3886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~1650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43000" y="5943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~1500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47800" y="62484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Keanakāko‘i Tephra in south caldera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1905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Are the explosive periods superimposed on periods of lava flow effusion?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Or,  do explosive periods alternate with effusive periods in binary fashion?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02490"/>
            <a:ext cx="5715000" cy="4255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54102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Sites of dated lava flows on Kīlauea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umber of flows per century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81200" y="304800"/>
            <a:ext cx="5695950" cy="4395787"/>
          </a:xfrm>
        </p:spPr>
      </p:pic>
      <p:sp>
        <p:nvSpPr>
          <p:cNvPr id="5" name="Rectangle 4"/>
          <p:cNvSpPr/>
          <p:nvPr/>
        </p:nvSpPr>
        <p:spPr>
          <a:xfrm>
            <a:off x="2705100" y="3552825"/>
            <a:ext cx="533400" cy="42862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3.3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248025" y="3867149"/>
            <a:ext cx="2162175" cy="1238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9725" y="2133600"/>
            <a:ext cx="904875" cy="183832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14.4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334125" y="3714749"/>
            <a:ext cx="523875" cy="2571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858000" y="1352550"/>
            <a:ext cx="390525" cy="26193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35814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0.8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2819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0" y="3276600"/>
            <a:ext cx="2133600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 err="1" smtClean="0"/>
              <a:t>UwēkahunaTephra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00800" y="1752600"/>
            <a:ext cx="461665" cy="189622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/>
              <a:t>Keanakākoʻi Tephra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4724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Number of calendar-calibrated </a:t>
            </a:r>
            <a:r>
              <a:rPr lang="en-US" sz="2400" baseline="30000" dirty="0" smtClean="0">
                <a:solidFill>
                  <a:schemeClr val="bg1"/>
                </a:solidFill>
              </a:rPr>
              <a:t>14</a:t>
            </a:r>
            <a:r>
              <a:rPr lang="en-US" sz="2400" dirty="0" smtClean="0">
                <a:solidFill>
                  <a:schemeClr val="bg1"/>
                </a:solidFill>
              </a:rPr>
              <a:t>C ages of lava flows per century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1405" y="5376416"/>
            <a:ext cx="460730" cy="1989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19200" y="5257800"/>
            <a:ext cx="8293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Edifice-building lava flows dominant 40% of past 2500 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405" y="5778268"/>
            <a:ext cx="460730" cy="1989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19200" y="5638800"/>
            <a:ext cx="836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Episodic explosive activity dominant 60% of past 2500 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ume for last 2500 years sim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146" y="-1407876"/>
            <a:ext cx="8850854" cy="7884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3406" y="4267200"/>
            <a:ext cx="428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Calendar years (BCE negative)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685170" y="2015687"/>
            <a:ext cx="289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Volume (km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705413" y="3373946"/>
            <a:ext cx="484795" cy="5556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04734" y="973891"/>
            <a:ext cx="805036" cy="29638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77821" y="2453818"/>
            <a:ext cx="350925" cy="1483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85447" y="3855573"/>
            <a:ext cx="1924050" cy="766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1243" y="3888884"/>
            <a:ext cx="466552" cy="549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648200"/>
            <a:ext cx="92964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             </a:t>
            </a:r>
            <a:r>
              <a:rPr lang="en-US" sz="2400" dirty="0" smtClean="0">
                <a:solidFill>
                  <a:schemeClr val="tx1"/>
                </a:solidFill>
              </a:rPr>
              <a:t>Approx. magma supply rate to the GROUND SURFACE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                              200 BCE-1000 CE, </a:t>
            </a:r>
            <a:r>
              <a:rPr lang="en-US" sz="2400" b="1" dirty="0" smtClean="0">
                <a:solidFill>
                  <a:srgbClr val="FF0000"/>
                </a:solidFill>
              </a:rPr>
              <a:t>2.5×10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-4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/yr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                              1000-1500 CE, </a:t>
            </a:r>
            <a:r>
              <a:rPr lang="en-US" sz="2400" b="1" dirty="0" smtClean="0">
                <a:solidFill>
                  <a:srgbClr val="00B050"/>
                </a:solidFill>
              </a:rPr>
              <a:t>2.2×10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-2</a:t>
            </a:r>
            <a:r>
              <a:rPr lang="en-US" sz="2400" b="1" dirty="0" smtClean="0">
                <a:solidFill>
                  <a:srgbClr val="00B050"/>
                </a:solidFill>
              </a:rPr>
              <a:t> km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3</a:t>
            </a:r>
            <a:r>
              <a:rPr lang="en-US" sz="2400" b="1" dirty="0" smtClean="0">
                <a:solidFill>
                  <a:srgbClr val="00B050"/>
                </a:solidFill>
              </a:rPr>
              <a:t>/yr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                              1500-1800 CE, </a:t>
            </a:r>
            <a:r>
              <a:rPr lang="en-US" sz="2400" b="1" dirty="0" smtClean="0">
                <a:solidFill>
                  <a:srgbClr val="FF0000"/>
                </a:solidFill>
              </a:rPr>
              <a:t>5×10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-4</a:t>
            </a:r>
            <a:r>
              <a:rPr lang="en-US" sz="2400" b="1" dirty="0" smtClean="0">
                <a:solidFill>
                  <a:srgbClr val="FF0000"/>
                </a:solidFill>
              </a:rPr>
              <a:t> 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/yr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                              1800-2015 CE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</a:rPr>
              <a:t>2.6×10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-2</a:t>
            </a:r>
            <a:r>
              <a:rPr lang="en-US" sz="2400" b="1" dirty="0" smtClean="0">
                <a:solidFill>
                  <a:srgbClr val="00B050"/>
                </a:solidFill>
              </a:rPr>
              <a:t> km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3</a:t>
            </a:r>
            <a:r>
              <a:rPr lang="en-US" sz="2400" b="1" dirty="0" smtClean="0">
                <a:solidFill>
                  <a:srgbClr val="00B050"/>
                </a:solidFill>
              </a:rPr>
              <a:t>/yr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3808" y="3275459"/>
            <a:ext cx="180020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83868" y="3356992"/>
            <a:ext cx="1440160" cy="56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 err="1" smtClean="0"/>
              <a:t>Uwēkahuna</a:t>
            </a:r>
            <a:endParaRPr lang="en-US" sz="2000" dirty="0" smtClean="0"/>
          </a:p>
          <a:p>
            <a:pPr>
              <a:lnSpc>
                <a:spcPts val="1800"/>
              </a:lnSpc>
            </a:pPr>
            <a:r>
              <a:rPr lang="en-US" sz="2000" dirty="0" smtClean="0"/>
              <a:t>Tephra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044779" y="2488169"/>
            <a:ext cx="219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Keanakākoʻi Tephra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3068960"/>
            <a:ext cx="324036" cy="46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-381000" y="-152400"/>
            <a:ext cx="12192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685800" y="-1143000"/>
            <a:ext cx="1828800" cy="800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-1295400"/>
            <a:ext cx="830580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77200" y="228600"/>
            <a:ext cx="1371600" cy="6629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5800" y="6553200"/>
            <a:ext cx="76962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6535</TotalTime>
  <Words>1483</Words>
  <Application>Microsoft Office PowerPoint</Application>
  <PresentationFormat>On-screen Show (4:3)</PresentationFormat>
  <Paragraphs>157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Comic Sans MS</vt:lpstr>
      <vt:lpstr>Constantia</vt:lpstr>
      <vt:lpstr>Times New Roman</vt:lpstr>
      <vt:lpstr>Wingdings 2</vt:lpstr>
      <vt:lpstr>Office Theme</vt:lpstr>
      <vt:lpstr>Eruption cycles and explosive hazards at Kīlauea Volcano, Hawaiʻi </vt:lpstr>
      <vt:lpstr>PowerPoint Presentation</vt:lpstr>
      <vt:lpstr>A notable change in thinking about Kīlauea</vt:lpstr>
      <vt:lpstr>PowerPoint Presentation</vt:lpstr>
      <vt:lpstr>Major characteristics of Kīlauea explosive eruptions in the past 2500 years</vt:lpstr>
      <vt:lpstr>PowerPoint Presentation</vt:lpstr>
      <vt:lpstr>PowerPoint Presentation</vt:lpstr>
      <vt:lpstr>PowerPoint Presentation</vt:lpstr>
      <vt:lpstr>PowerPoint Presentation</vt:lpstr>
      <vt:lpstr>Supporting evidence for decreased magma supply rate during explosive periods</vt:lpstr>
      <vt:lpstr>PowerPoint Presentation</vt:lpstr>
      <vt:lpstr>Deep caldera</vt:lpstr>
      <vt:lpstr>PowerPoint Presentation</vt:lpstr>
      <vt:lpstr>What causes lowered magma supply rate to Kīlauea’s surface during explosive periods?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Hazard implications</vt:lpstr>
      <vt:lpstr>PowerPoint Presentation</vt:lpstr>
      <vt:lpstr>PowerPoint Presentation</vt:lpstr>
      <vt:lpstr>PowerPoint Presentation</vt:lpstr>
      <vt:lpstr>Downwind</vt:lpstr>
      <vt:lpstr>On the bright side…</vt:lpstr>
      <vt:lpstr>PowerPoint Presentation</vt:lpstr>
      <vt:lpstr>PowerPoint Presentation</vt:lpstr>
      <vt:lpstr>PowerPoint Presentation</vt:lpstr>
      <vt:lpstr>PowerPoint Presentation</vt:lpstr>
      <vt:lpstr>During the past 25 years…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Eruption cycles and explosive hazards at Kīlauea Volcano, Hawaiʻi</dc:title>
  <dc:creator>Don</dc:creator>
  <cp:lastModifiedBy>Donald Swanson</cp:lastModifiedBy>
  <cp:revision>245</cp:revision>
  <dcterms:created xsi:type="dcterms:W3CDTF">2015-10-06T12:54:30Z</dcterms:created>
  <dcterms:modified xsi:type="dcterms:W3CDTF">2015-11-01T10:50:30Z</dcterms:modified>
</cp:coreProperties>
</file>