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71" r:id="rId4"/>
    <p:sldId id="280" r:id="rId5"/>
    <p:sldId id="277" r:id="rId6"/>
    <p:sldId id="258" r:id="rId7"/>
    <p:sldId id="276" r:id="rId8"/>
    <p:sldId id="270" r:id="rId9"/>
    <p:sldId id="259" r:id="rId10"/>
    <p:sldId id="281" r:id="rId11"/>
    <p:sldId id="260" r:id="rId12"/>
    <p:sldId id="261" r:id="rId13"/>
    <p:sldId id="262" r:id="rId14"/>
    <p:sldId id="263" r:id="rId15"/>
    <p:sldId id="284" r:id="rId16"/>
    <p:sldId id="285" r:id="rId17"/>
    <p:sldId id="286" r:id="rId18"/>
    <p:sldId id="264" r:id="rId19"/>
    <p:sldId id="283" r:id="rId20"/>
    <p:sldId id="278"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C1478"/>
    <a:srgbClr val="A9500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3" d="100"/>
          <a:sy n="83" d="100"/>
        </p:scale>
        <p:origin x="-1098" y="-90"/>
      </p:cViewPr>
      <p:guideLst>
        <p:guide orient="horz" pos="2160"/>
        <p:guide pos="2880"/>
      </p:guideLst>
    </p:cSldViewPr>
  </p:slideViewPr>
  <p:notesTextViewPr>
    <p:cViewPr>
      <p:scale>
        <a:sx n="1" d="1"/>
        <a:sy n="1" d="1"/>
      </p:scale>
      <p:origin x="0" y="0"/>
    </p:cViewPr>
  </p:notesTextViewPr>
  <p:sorterViewPr>
    <p:cViewPr>
      <p:scale>
        <a:sx n="100" d="100"/>
        <a:sy n="100" d="100"/>
      </p:scale>
      <p:origin x="0" y="104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63705105822042374"/>
          <c:y val="2.23599534993453E-2"/>
        </c:manualLayout>
      </c:layout>
      <c:overlay val="0"/>
      <c:spPr>
        <a:noFill/>
        <a:ln>
          <a:noFill/>
        </a:ln>
        <a:effectLst/>
      </c:spPr>
      <c:txPr>
        <a:bodyPr rot="0" spcFirstLastPara="1" vertOverflow="ellipsis" vert="horz" wrap="square" anchor="ctr" anchorCtr="1"/>
        <a:lstStyle/>
        <a:p>
          <a:pPr>
            <a:defRPr sz="2128" b="1" i="0" u="none" strike="noStrike" kern="1200" cap="all"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Percent</c:v>
                </c:pt>
              </c:strCache>
            </c:strRef>
          </c:tx>
          <c:explosion val="8"/>
          <c:dPt>
            <c:idx val="0"/>
            <c:bubble3D val="0"/>
            <c:spPr>
              <a:solidFill>
                <a:schemeClr val="accent1"/>
              </a:solidFill>
              <a:ln>
                <a:noFill/>
              </a:ln>
              <a:effectLst>
                <a:outerShdw blurRad="635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2-1F2B-433B-BB6A-9F158D8F276D}"/>
              </c:ext>
            </c:extLst>
          </c:dPt>
          <c:dPt>
            <c:idx val="1"/>
            <c:bubble3D val="0"/>
            <c:spPr>
              <a:solidFill>
                <a:schemeClr val="accent2"/>
              </a:solidFill>
              <a:ln>
                <a:noFill/>
              </a:ln>
              <a:effectLst>
                <a:outerShdw blurRad="635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1-1F2B-433B-BB6A-9F158D8F276D}"/>
              </c:ext>
            </c:extLst>
          </c:dPt>
          <c:dPt>
            <c:idx val="2"/>
            <c:bubble3D val="0"/>
            <c:spPr>
              <a:solidFill>
                <a:schemeClr val="accent3"/>
              </a:solidFill>
              <a:ln>
                <a:noFill/>
              </a:ln>
              <a:effectLst>
                <a:outerShdw blurRad="635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3-1F2B-433B-BB6A-9F158D8F276D}"/>
              </c:ext>
            </c:extLst>
          </c:dPt>
          <c:dPt>
            <c:idx val="3"/>
            <c:bubble3D val="0"/>
            <c:spPr>
              <a:solidFill>
                <a:schemeClr val="accent4"/>
              </a:solidFill>
              <a:ln>
                <a:noFill/>
              </a:ln>
              <a:effectLst>
                <a:outerShdw blurRad="635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5-1F2B-433B-BB6A-9F158D8F276D}"/>
              </c:ext>
            </c:extLst>
          </c:dPt>
          <c:dPt>
            <c:idx val="4"/>
            <c:bubble3D val="0"/>
            <c:spPr>
              <a:solidFill>
                <a:schemeClr val="accent5"/>
              </a:solidFill>
              <a:ln>
                <a:noFill/>
              </a:ln>
              <a:effectLst>
                <a:outerShdw blurRad="635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4-1F2B-433B-BB6A-9F158D8F276D}"/>
              </c:ext>
            </c:extLst>
          </c:dPt>
          <c:dLbls>
            <c:dLbl>
              <c:idx val="0"/>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outEnd"/>
              <c:showLegendKey val="0"/>
              <c:showVal val="0"/>
              <c:showCatName val="1"/>
              <c:showSerName val="0"/>
              <c:showPercent val="1"/>
              <c:showBubbleSize val="0"/>
            </c:dLbl>
            <c:dLbl>
              <c:idx val="1"/>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2"/>
                      </a:solidFill>
                      <a:latin typeface="+mn-lt"/>
                      <a:ea typeface="+mn-ea"/>
                      <a:cs typeface="+mn-cs"/>
                    </a:defRPr>
                  </a:pPr>
                  <a:endParaRPr lang="en-US"/>
                </a:p>
              </c:txPr>
              <c:dLblPos val="outEnd"/>
              <c:showLegendKey val="0"/>
              <c:showVal val="0"/>
              <c:showCatName val="1"/>
              <c:showSerName val="0"/>
              <c:showPercent val="1"/>
              <c:showBubbleSize val="0"/>
            </c:dLbl>
            <c:dLbl>
              <c:idx val="2"/>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3"/>
                      </a:solidFill>
                      <a:latin typeface="+mn-lt"/>
                      <a:ea typeface="+mn-ea"/>
                      <a:cs typeface="+mn-cs"/>
                    </a:defRPr>
                  </a:pPr>
                  <a:endParaRPr lang="en-US"/>
                </a:p>
              </c:txPr>
              <c:dLblPos val="outEnd"/>
              <c:showLegendKey val="0"/>
              <c:showVal val="0"/>
              <c:showCatName val="1"/>
              <c:showSerName val="0"/>
              <c:showPercent val="1"/>
              <c:showBubbleSize val="0"/>
            </c:dLbl>
            <c:dLbl>
              <c:idx val="3"/>
              <c:layout>
                <c:manualLayout>
                  <c:x val="-1.9520356407893218E-2"/>
                  <c:y val="0"/>
                </c:manualLayout>
              </c:layout>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4"/>
                      </a:solidFill>
                      <a:latin typeface="+mn-lt"/>
                      <a:ea typeface="+mn-ea"/>
                      <a:cs typeface="+mn-cs"/>
                    </a:defRPr>
                  </a:pPr>
                  <a:endParaRPr lang="en-US"/>
                </a:p>
              </c:txPr>
              <c:dLblPos val="bestFit"/>
              <c:showLegendKey val="0"/>
              <c:showVal val="0"/>
              <c:showCatName val="1"/>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5-1F2B-433B-BB6A-9F158D8F276D}"/>
                </c:ext>
              </c:extLst>
            </c:dLbl>
            <c:dLbl>
              <c:idx val="4"/>
              <c:layout>
                <c:manualLayout>
                  <c:x val="2.9280534611839736E-2"/>
                  <c:y val="-3.1942790713350429E-3"/>
                </c:manualLayout>
              </c:layout>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5"/>
                      </a:solidFill>
                      <a:latin typeface="+mn-lt"/>
                      <a:ea typeface="+mn-ea"/>
                      <a:cs typeface="+mn-cs"/>
                    </a:defRPr>
                  </a:pPr>
                  <a:endParaRPr lang="en-US"/>
                </a:p>
              </c:txPr>
              <c:dLblPos val="bestFit"/>
              <c:showLegendKey val="0"/>
              <c:showVal val="0"/>
              <c:showCatName val="1"/>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4-1F2B-433B-BB6A-9F158D8F276D}"/>
                </c:ext>
              </c:extLst>
            </c:dLbl>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15:layout/>
              </c:ext>
            </c:extLst>
          </c:dLbls>
          <c:cat>
            <c:strRef>
              <c:f>Sheet1!$A$2:$A$6</c:f>
              <c:strCache>
                <c:ptCount val="5"/>
                <c:pt idx="0">
                  <c:v>Coal</c:v>
                </c:pt>
                <c:pt idx="1">
                  <c:v>Nuclear</c:v>
                </c:pt>
                <c:pt idx="2">
                  <c:v>Nat. Gas</c:v>
                </c:pt>
                <c:pt idx="3">
                  <c:v>Wind</c:v>
                </c:pt>
                <c:pt idx="4">
                  <c:v>Others</c:v>
                </c:pt>
              </c:strCache>
            </c:strRef>
          </c:cat>
          <c:val>
            <c:numRef>
              <c:f>Sheet1!$B$2:$B$6</c:f>
              <c:numCache>
                <c:formatCode>0.00%</c:formatCode>
                <c:ptCount val="5"/>
                <c:pt idx="0" formatCode="0%">
                  <c:v>0.44</c:v>
                </c:pt>
                <c:pt idx="1">
                  <c:v>0.33600000000000002</c:v>
                </c:pt>
                <c:pt idx="2" formatCode="0%">
                  <c:v>0.17</c:v>
                </c:pt>
                <c:pt idx="3">
                  <c:v>0.01</c:v>
                </c:pt>
                <c:pt idx="4">
                  <c:v>4.3999999999999997E-2</c:v>
                </c:pt>
              </c:numCache>
            </c:numRef>
          </c:val>
          <c:extLst xmlns:c16r2="http://schemas.microsoft.com/office/drawing/2015/06/chart">
            <c:ext xmlns:c16="http://schemas.microsoft.com/office/drawing/2014/chart" uri="{C3380CC4-5D6E-409C-BE32-E72D297353CC}">
              <c16:uniqueId val="{00000000-1F2B-433B-BB6A-9F158D8F276D}"/>
            </c:ext>
          </c:extLst>
        </c:ser>
        <c:dLbls>
          <c:dLblPos val="outEnd"/>
          <c:showLegendKey val="0"/>
          <c:showVal val="0"/>
          <c:showCatName val="0"/>
          <c:showSerName val="0"/>
          <c:showPercent val="1"/>
          <c:showBubbleSize val="0"/>
          <c:showLeaderLines val="1"/>
        </c:dLbls>
        <c:firstSliceAng val="0"/>
      </c:pieChart>
      <c:spPr>
        <a:noFill/>
        <a:ln>
          <a:noFill/>
        </a:ln>
        <a:effectLst/>
      </c:spPr>
    </c:plotArea>
    <c:plotVisOnly val="1"/>
    <c:dispBlanksAs val="gap"/>
    <c:showDLblsOverMax val="0"/>
  </c:chart>
  <c:spPr>
    <a:solidFill>
      <a:schemeClr val="bg1"/>
    </a:solidFill>
    <a:ln>
      <a:solidFill>
        <a:schemeClr val="tx1"/>
      </a:solidFill>
    </a:ln>
    <a:effectLst/>
  </c:spPr>
  <c:txPr>
    <a:bodyPr/>
    <a:lstStyle/>
    <a:p>
      <a:pPr>
        <a:defRPr/>
      </a:pPr>
      <a:endParaRPr lang="en-US"/>
    </a:p>
  </c:txPr>
  <c:externalData r:id="rId1">
    <c:autoUpdate val="0"/>
  </c:externalData>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78BD8CB-53F7-4024-A294-493AAE468F9C}" type="datetimeFigureOut">
              <a:rPr lang="en-US" smtClean="0"/>
              <a:t>10/23/2015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82375D-988F-455A-BF31-886E527B815D}" type="slidenum">
              <a:rPr lang="en-US" smtClean="0"/>
              <a:t>‹#›</a:t>
            </a:fld>
            <a:endParaRPr lang="en-US"/>
          </a:p>
        </p:txBody>
      </p:sp>
    </p:spTree>
    <p:extLst>
      <p:ext uri="{BB962C8B-B14F-4D97-AF65-F5344CB8AC3E}">
        <p14:creationId xmlns:p14="http://schemas.microsoft.com/office/powerpoint/2010/main" val="7232055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78BD8CB-53F7-4024-A294-493AAE468F9C}" type="datetimeFigureOut">
              <a:rPr lang="en-US" smtClean="0"/>
              <a:t>10/23/2015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82375D-988F-455A-BF31-886E527B815D}" type="slidenum">
              <a:rPr lang="en-US" smtClean="0"/>
              <a:t>‹#›</a:t>
            </a:fld>
            <a:endParaRPr lang="en-US"/>
          </a:p>
        </p:txBody>
      </p:sp>
    </p:spTree>
    <p:extLst>
      <p:ext uri="{BB962C8B-B14F-4D97-AF65-F5344CB8AC3E}">
        <p14:creationId xmlns:p14="http://schemas.microsoft.com/office/powerpoint/2010/main" val="30270725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78BD8CB-53F7-4024-A294-493AAE468F9C}" type="datetimeFigureOut">
              <a:rPr lang="en-US" smtClean="0"/>
              <a:t>10/23/2015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82375D-988F-455A-BF31-886E527B815D}" type="slidenum">
              <a:rPr lang="en-US" smtClean="0"/>
              <a:t>‹#›</a:t>
            </a:fld>
            <a:endParaRPr lang="en-US"/>
          </a:p>
        </p:txBody>
      </p:sp>
    </p:spTree>
    <p:extLst>
      <p:ext uri="{BB962C8B-B14F-4D97-AF65-F5344CB8AC3E}">
        <p14:creationId xmlns:p14="http://schemas.microsoft.com/office/powerpoint/2010/main" val="16258057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78BD8CB-53F7-4024-A294-493AAE468F9C}" type="datetimeFigureOut">
              <a:rPr lang="en-US" smtClean="0"/>
              <a:t>10/23/2015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82375D-988F-455A-BF31-886E527B815D}" type="slidenum">
              <a:rPr lang="en-US" smtClean="0"/>
              <a:t>‹#›</a:t>
            </a:fld>
            <a:endParaRPr lang="en-US"/>
          </a:p>
        </p:txBody>
      </p:sp>
    </p:spTree>
    <p:extLst>
      <p:ext uri="{BB962C8B-B14F-4D97-AF65-F5344CB8AC3E}">
        <p14:creationId xmlns:p14="http://schemas.microsoft.com/office/powerpoint/2010/main" val="13926315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78BD8CB-53F7-4024-A294-493AAE468F9C}" type="datetimeFigureOut">
              <a:rPr lang="en-US" smtClean="0"/>
              <a:t>10/23/2015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82375D-988F-455A-BF31-886E527B815D}" type="slidenum">
              <a:rPr lang="en-US" smtClean="0"/>
              <a:t>‹#›</a:t>
            </a:fld>
            <a:endParaRPr lang="en-US"/>
          </a:p>
        </p:txBody>
      </p:sp>
    </p:spTree>
    <p:extLst>
      <p:ext uri="{BB962C8B-B14F-4D97-AF65-F5344CB8AC3E}">
        <p14:creationId xmlns:p14="http://schemas.microsoft.com/office/powerpoint/2010/main" val="31310822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78BD8CB-53F7-4024-A294-493AAE468F9C}" type="datetimeFigureOut">
              <a:rPr lang="en-US" smtClean="0"/>
              <a:t>10/23/2015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82375D-988F-455A-BF31-886E527B815D}" type="slidenum">
              <a:rPr lang="en-US" smtClean="0"/>
              <a:t>‹#›</a:t>
            </a:fld>
            <a:endParaRPr lang="en-US"/>
          </a:p>
        </p:txBody>
      </p:sp>
    </p:spTree>
    <p:extLst>
      <p:ext uri="{BB962C8B-B14F-4D97-AF65-F5344CB8AC3E}">
        <p14:creationId xmlns:p14="http://schemas.microsoft.com/office/powerpoint/2010/main" val="19548493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78BD8CB-53F7-4024-A294-493AAE468F9C}" type="datetimeFigureOut">
              <a:rPr lang="en-US" smtClean="0"/>
              <a:t>10/23/2015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F82375D-988F-455A-BF31-886E527B815D}" type="slidenum">
              <a:rPr lang="en-US" smtClean="0"/>
              <a:t>‹#›</a:t>
            </a:fld>
            <a:endParaRPr lang="en-US"/>
          </a:p>
        </p:txBody>
      </p:sp>
    </p:spTree>
    <p:extLst>
      <p:ext uri="{BB962C8B-B14F-4D97-AF65-F5344CB8AC3E}">
        <p14:creationId xmlns:p14="http://schemas.microsoft.com/office/powerpoint/2010/main" val="13980395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78BD8CB-53F7-4024-A294-493AAE468F9C}" type="datetimeFigureOut">
              <a:rPr lang="en-US" smtClean="0"/>
              <a:t>10/23/2015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F82375D-988F-455A-BF31-886E527B815D}" type="slidenum">
              <a:rPr lang="en-US" smtClean="0"/>
              <a:t>‹#›</a:t>
            </a:fld>
            <a:endParaRPr lang="en-US"/>
          </a:p>
        </p:txBody>
      </p:sp>
    </p:spTree>
    <p:extLst>
      <p:ext uri="{BB962C8B-B14F-4D97-AF65-F5344CB8AC3E}">
        <p14:creationId xmlns:p14="http://schemas.microsoft.com/office/powerpoint/2010/main" val="16041151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8BD8CB-53F7-4024-A294-493AAE468F9C}" type="datetimeFigureOut">
              <a:rPr lang="en-US" smtClean="0"/>
              <a:t>10/23/2015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F82375D-988F-455A-BF31-886E527B815D}" type="slidenum">
              <a:rPr lang="en-US" smtClean="0"/>
              <a:t>‹#›</a:t>
            </a:fld>
            <a:endParaRPr lang="en-US"/>
          </a:p>
        </p:txBody>
      </p:sp>
    </p:spTree>
    <p:extLst>
      <p:ext uri="{BB962C8B-B14F-4D97-AF65-F5344CB8AC3E}">
        <p14:creationId xmlns:p14="http://schemas.microsoft.com/office/powerpoint/2010/main" val="22302788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8BD8CB-53F7-4024-A294-493AAE468F9C}" type="datetimeFigureOut">
              <a:rPr lang="en-US" smtClean="0"/>
              <a:t>10/23/2015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82375D-988F-455A-BF31-886E527B815D}" type="slidenum">
              <a:rPr lang="en-US" smtClean="0"/>
              <a:t>‹#›</a:t>
            </a:fld>
            <a:endParaRPr lang="en-US"/>
          </a:p>
        </p:txBody>
      </p:sp>
    </p:spTree>
    <p:extLst>
      <p:ext uri="{BB962C8B-B14F-4D97-AF65-F5344CB8AC3E}">
        <p14:creationId xmlns:p14="http://schemas.microsoft.com/office/powerpoint/2010/main" val="11463550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8BD8CB-53F7-4024-A294-493AAE468F9C}" type="datetimeFigureOut">
              <a:rPr lang="en-US" smtClean="0"/>
              <a:t>10/23/2015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82375D-988F-455A-BF31-886E527B815D}" type="slidenum">
              <a:rPr lang="en-US" smtClean="0"/>
              <a:t>‹#›</a:t>
            </a:fld>
            <a:endParaRPr lang="en-US"/>
          </a:p>
        </p:txBody>
      </p:sp>
    </p:spTree>
    <p:extLst>
      <p:ext uri="{BB962C8B-B14F-4D97-AF65-F5344CB8AC3E}">
        <p14:creationId xmlns:p14="http://schemas.microsoft.com/office/powerpoint/2010/main" val="28963264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8BD8CB-53F7-4024-A294-493AAE468F9C}" type="datetimeFigureOut">
              <a:rPr lang="en-US" smtClean="0"/>
              <a:t>10/23/2015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82375D-988F-455A-BF31-886E527B815D}" type="slidenum">
              <a:rPr lang="en-US" smtClean="0"/>
              <a:t>‹#›</a:t>
            </a:fld>
            <a:endParaRPr lang="en-US"/>
          </a:p>
        </p:txBody>
      </p:sp>
    </p:spTree>
    <p:extLst>
      <p:ext uri="{BB962C8B-B14F-4D97-AF65-F5344CB8AC3E}">
        <p14:creationId xmlns:p14="http://schemas.microsoft.com/office/powerpoint/2010/main" val="3049805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7.xml"/><Relationship Id="rId4" Type="http://schemas.openxmlformats.org/officeDocument/2006/relationships/image" Target="../media/image32.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5.jpeg"/><Relationship Id="rId7" Type="http://schemas.openxmlformats.org/officeDocument/2006/relationships/image" Target="../media/image39.png"/><Relationship Id="rId2" Type="http://schemas.openxmlformats.org/officeDocument/2006/relationships/image" Target="../media/image34.jpeg"/><Relationship Id="rId1" Type="http://schemas.openxmlformats.org/officeDocument/2006/relationships/slideLayout" Target="../slideLayouts/slideLayout7.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1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40.png"/><Relationship Id="rId1" Type="http://schemas.openxmlformats.org/officeDocument/2006/relationships/slideLayout" Target="../slideLayouts/slideLayout7.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1.jpeg"/><Relationship Id="rId7" Type="http://schemas.openxmlformats.org/officeDocument/2006/relationships/hyperlink" Target="http://www.google.com/url?sa=i&amp;rct=j&amp;q=&amp;esrc=s&amp;source=images&amp;cd=&amp;cad=rja&amp;uact=8&amp;ved=0CAcQjRxqFQoTCOzBgIa428cCFYg7PgodKN8JcA&amp;url=http://www.nelloconstruction.com/p/pf_edu_edinboro.html&amp;psig=AFQjCNHegcVEyhstdeJAVT4qU32GRJMYRg&amp;ust=1441389270135238" TargetMode="External"/><Relationship Id="rId12" Type="http://schemas.openxmlformats.org/officeDocument/2006/relationships/image" Target="../media/image18.png"/><Relationship Id="rId2" Type="http://schemas.openxmlformats.org/officeDocument/2006/relationships/hyperlink" Target="http://www.google.com/url?sa=i&amp;rct=j&amp;q=&amp;esrc=s&amp;source=images&amp;cd=&amp;cad=rja&amp;uact=8&amp;ved=0CAcQjRxqFQoTCP6M6riz28cCFUMWPgodOOkGIw&amp;url=http://delmardustpan.blogspot.com/2011_01_16_archive.html&amp;psig=AFQjCNEHKXpwb06u4czl6IIGmbS0RcNZ5Q&amp;ust=1441387208544112" TargetMode="External"/><Relationship Id="rId1" Type="http://schemas.openxmlformats.org/officeDocument/2006/relationships/slideLayout" Target="../slideLayouts/slideLayout7.xml"/><Relationship Id="rId6" Type="http://schemas.openxmlformats.org/officeDocument/2006/relationships/image" Target="../media/image14.png"/><Relationship Id="rId11" Type="http://schemas.openxmlformats.org/officeDocument/2006/relationships/image" Target="../media/image17.jpeg"/><Relationship Id="rId5" Type="http://schemas.openxmlformats.org/officeDocument/2006/relationships/image" Target="../media/image13.JPG"/><Relationship Id="rId10" Type="http://schemas.openxmlformats.org/officeDocument/2006/relationships/hyperlink" Target="http://www.google.com/url?sa=i&amp;rct=j&amp;q=&amp;esrc=s&amp;source=images&amp;cd=&amp;cad=rja&amp;uact=8&amp;ved=0CAcQjRxqFQoTCLumtqu628cCFQMdPgodbocIdg&amp;url=http://sierraclub.typepad.com/ssc/2011/05/&amp;psig=AFQjCNG2oL9yOzay1Hlu3IVQcuMxmRT8iA&amp;ust=1441389907836824" TargetMode="External"/><Relationship Id="rId4" Type="http://schemas.openxmlformats.org/officeDocument/2006/relationships/image" Target="../media/image12.jpeg"/><Relationship Id="rId9" Type="http://schemas.openxmlformats.org/officeDocument/2006/relationships/image" Target="../media/image16.gif"/></Relationships>
</file>

<file path=ppt/slides/_rels/slide8.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20.jpeg"/><Relationship Id="rId7" Type="http://schemas.openxmlformats.org/officeDocument/2006/relationships/image" Target="../media/image24.jpeg"/><Relationship Id="rId2" Type="http://schemas.openxmlformats.org/officeDocument/2006/relationships/image" Target="../media/image19.jpeg"/><Relationship Id="rId1" Type="http://schemas.openxmlformats.org/officeDocument/2006/relationships/slideLayout" Target="../slideLayouts/slideLayout7.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 Id="rId9" Type="http://schemas.openxmlformats.org/officeDocument/2006/relationships/image" Target="../media/image26.jpeg"/></Relationships>
</file>

<file path=ppt/slides/_rels/slide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7.xml"/><Relationship Id="rId4" Type="http://schemas.openxmlformats.org/officeDocument/2006/relationships/image" Target="../media/image2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edinborotriathlon.com/uploads/images/Edinboro%20by%20Air.jpg"/>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25000"/>
                    </a14:imgEffect>
                    <a14:imgEffect>
                      <a14:brightnessContrast bright="-20000"/>
                    </a14:imgEffect>
                  </a14:imgLayer>
                </a14:imgProps>
              </a:ext>
              <a:ext uri="{28A0092B-C50C-407E-A947-70E740481C1C}">
                <a14:useLocalDpi xmlns:a14="http://schemas.microsoft.com/office/drawing/2010/main"/>
              </a:ext>
            </a:extLst>
          </a:blip>
          <a:srcRect/>
          <a:stretch>
            <a:fillRect/>
          </a:stretch>
        </p:blipFill>
        <p:spPr bwMode="auto">
          <a:xfrm>
            <a:off x="0" y="163893"/>
            <a:ext cx="9144000" cy="653021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52401" y="304800"/>
            <a:ext cx="8839200" cy="1938992"/>
          </a:xfrm>
          <a:prstGeom prst="rect">
            <a:avLst/>
          </a:prstGeom>
          <a:solidFill>
            <a:schemeClr val="bg2">
              <a:alpha val="65000"/>
            </a:schemeClr>
          </a:solidFill>
          <a:ln>
            <a:solidFill>
              <a:schemeClr val="bg1"/>
            </a:solidFill>
          </a:ln>
        </p:spPr>
        <p:txBody>
          <a:bodyPr wrap="square" rtlCol="0">
            <a:spAutoFit/>
          </a:bodyPr>
          <a:lstStyle/>
          <a:p>
            <a:pPr algn="ctr"/>
            <a:r>
              <a:rPr lang="en-US" sz="3600" b="1" dirty="0" err="1" smtClean="0">
                <a:solidFill>
                  <a:srgbClr val="C00000"/>
                </a:solidFill>
                <a:effectLst>
                  <a:outerShdw blurRad="38100" dist="38100" dir="2700000" algn="tl">
                    <a:srgbClr val="000000">
                      <a:alpha val="43137"/>
                    </a:srgbClr>
                  </a:outerShdw>
                </a:effectLst>
              </a:rPr>
              <a:t>Edinboro</a:t>
            </a:r>
            <a:r>
              <a:rPr lang="en-US" sz="3600" b="1" dirty="0" smtClean="0">
                <a:solidFill>
                  <a:srgbClr val="C00000"/>
                </a:solidFill>
                <a:effectLst>
                  <a:outerShdw blurRad="38100" dist="38100" dir="2700000" algn="tl">
                    <a:srgbClr val="000000">
                      <a:alpha val="43137"/>
                    </a:srgbClr>
                  </a:outerShdw>
                </a:effectLst>
              </a:rPr>
              <a:t> Environmental Assault Mission</a:t>
            </a:r>
          </a:p>
          <a:p>
            <a:pPr algn="ctr"/>
            <a:r>
              <a:rPr lang="en-US" sz="2800" b="1" i="1" dirty="0" smtClean="0">
                <a:solidFill>
                  <a:schemeClr val="accent2">
                    <a:lumMod val="75000"/>
                  </a:schemeClr>
                </a:solidFill>
                <a:effectLst>
                  <a:outerShdw blurRad="38100" dist="38100" dir="2700000" algn="tl">
                    <a:srgbClr val="000000">
                      <a:alpha val="43137"/>
                    </a:srgbClr>
                  </a:outerShdw>
                </a:effectLst>
              </a:rPr>
              <a:t>A Model for a Place-based, Field-driven Exercise to Connect Introductory Students with Their Local Environmental </a:t>
            </a:r>
            <a:r>
              <a:rPr lang="en-US" sz="2800" b="1" i="1" dirty="0" smtClean="0">
                <a:solidFill>
                  <a:schemeClr val="accent2">
                    <a:lumMod val="75000"/>
                  </a:schemeClr>
                </a:solidFill>
                <a:effectLst>
                  <a:outerShdw blurRad="38100" dist="38100" dir="2700000" algn="tl">
                    <a:srgbClr val="000000">
                      <a:alpha val="43137"/>
                    </a:srgbClr>
                  </a:outerShdw>
                </a:effectLst>
              </a:rPr>
              <a:t>Surroundings</a:t>
            </a:r>
            <a:endParaRPr lang="en-US" sz="2800" b="1" i="1" dirty="0" smtClean="0">
              <a:solidFill>
                <a:schemeClr val="accent2">
                  <a:lumMod val="75000"/>
                </a:schemeClr>
              </a:solidFill>
              <a:effectLst>
                <a:outerShdw blurRad="38100" dist="38100" dir="2700000" algn="tl">
                  <a:srgbClr val="000000">
                    <a:alpha val="43137"/>
                  </a:srgbClr>
                </a:outerShdw>
              </a:effectLst>
            </a:endParaRPr>
          </a:p>
        </p:txBody>
      </p:sp>
      <p:grpSp>
        <p:nvGrpSpPr>
          <p:cNvPr id="2" name="Group 1"/>
          <p:cNvGrpSpPr/>
          <p:nvPr/>
        </p:nvGrpSpPr>
        <p:grpSpPr>
          <a:xfrm>
            <a:off x="2794158" y="5490197"/>
            <a:ext cx="3555684" cy="1063003"/>
            <a:chOff x="2164079" y="5337797"/>
            <a:chExt cx="3555684" cy="1063003"/>
          </a:xfrm>
        </p:grpSpPr>
        <p:pic>
          <p:nvPicPr>
            <p:cNvPr id="5" name="Picture 2" descr="Image result for edinboro pa"/>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424238" y="5467325"/>
              <a:ext cx="2295525" cy="78107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026" name="Picture 2" descr="C:\Users\jreese\AppData\Local\Microsoft\Windows\Temporary Internet Files\Content.Outlook\F0WGWWS7\Geosciences Logo Final Options.jpg"/>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2164079" y="5337797"/>
              <a:ext cx="1188721" cy="1063003"/>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pSp>
      <p:sp>
        <p:nvSpPr>
          <p:cNvPr id="7" name="TextBox 6"/>
          <p:cNvSpPr txBox="1"/>
          <p:nvPr/>
        </p:nvSpPr>
        <p:spPr>
          <a:xfrm>
            <a:off x="1600200" y="3902095"/>
            <a:ext cx="5943601" cy="1508105"/>
          </a:xfrm>
          <a:prstGeom prst="rect">
            <a:avLst/>
          </a:prstGeom>
          <a:solidFill>
            <a:schemeClr val="bg2">
              <a:alpha val="65000"/>
            </a:schemeClr>
          </a:solidFill>
          <a:ln>
            <a:solidFill>
              <a:schemeClr val="bg1"/>
            </a:solidFill>
          </a:ln>
        </p:spPr>
        <p:txBody>
          <a:bodyPr wrap="square" rtlCol="0">
            <a:spAutoFit/>
          </a:bodyPr>
          <a:lstStyle/>
          <a:p>
            <a:pPr algn="ctr"/>
            <a:r>
              <a:rPr lang="en-US" sz="3600" b="1" dirty="0" smtClean="0">
                <a:solidFill>
                  <a:srgbClr val="002060"/>
                </a:solidFill>
                <a:effectLst>
                  <a:outerShdw blurRad="38100" dist="38100" dir="2700000" algn="tl">
                    <a:srgbClr val="000000">
                      <a:alpha val="43137"/>
                    </a:srgbClr>
                  </a:outerShdw>
                </a:effectLst>
              </a:rPr>
              <a:t>Joe </a:t>
            </a:r>
            <a:r>
              <a:rPr lang="en-US" sz="3600" b="1" dirty="0" smtClean="0">
                <a:solidFill>
                  <a:srgbClr val="002060"/>
                </a:solidFill>
                <a:effectLst>
                  <a:outerShdw blurRad="38100" dist="38100" dir="2700000" algn="tl">
                    <a:srgbClr val="000000">
                      <a:alpha val="43137"/>
                    </a:srgbClr>
                  </a:outerShdw>
                </a:effectLst>
              </a:rPr>
              <a:t>Reese</a:t>
            </a:r>
          </a:p>
          <a:p>
            <a:pPr algn="ctr"/>
            <a:r>
              <a:rPr lang="en-US" sz="2800" b="1" i="1" dirty="0" smtClean="0">
                <a:solidFill>
                  <a:srgbClr val="0070C0"/>
                </a:solidFill>
                <a:effectLst>
                  <a:outerShdw blurRad="38100" dist="38100" dir="2700000" algn="tl">
                    <a:srgbClr val="000000">
                      <a:alpha val="43137"/>
                    </a:srgbClr>
                  </a:outerShdw>
                </a:effectLst>
              </a:rPr>
              <a:t>Department of Geosciences</a:t>
            </a:r>
          </a:p>
          <a:p>
            <a:pPr algn="ctr"/>
            <a:r>
              <a:rPr lang="en-US" sz="2800" b="1" i="1" dirty="0" err="1" smtClean="0">
                <a:solidFill>
                  <a:srgbClr val="0070C0"/>
                </a:solidFill>
                <a:effectLst>
                  <a:outerShdw blurRad="38100" dist="38100" dir="2700000" algn="tl">
                    <a:srgbClr val="000000">
                      <a:alpha val="43137"/>
                    </a:srgbClr>
                  </a:outerShdw>
                </a:effectLst>
              </a:rPr>
              <a:t>Edinboro</a:t>
            </a:r>
            <a:r>
              <a:rPr lang="en-US" sz="2800" b="1" i="1" dirty="0" smtClean="0">
                <a:solidFill>
                  <a:srgbClr val="0070C0"/>
                </a:solidFill>
                <a:effectLst>
                  <a:outerShdw blurRad="38100" dist="38100" dir="2700000" algn="tl">
                    <a:srgbClr val="000000">
                      <a:alpha val="43137"/>
                    </a:srgbClr>
                  </a:outerShdw>
                </a:effectLst>
              </a:rPr>
              <a:t> University of Pennsylvania</a:t>
            </a:r>
            <a:endParaRPr lang="en-US" sz="2800" b="1" i="1" dirty="0">
              <a:solidFill>
                <a:srgbClr val="0070C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60769773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59353"/>
            <a:ext cx="8839200" cy="2308324"/>
          </a:xfrm>
          <a:prstGeom prst="rect">
            <a:avLst/>
          </a:prstGeom>
          <a:solidFill>
            <a:schemeClr val="bg1"/>
          </a:solidFill>
          <a:ln>
            <a:solidFill>
              <a:schemeClr val="tx1"/>
            </a:solidFill>
          </a:ln>
        </p:spPr>
        <p:txBody>
          <a:bodyPr wrap="square">
            <a:spAutoFit/>
          </a:bodyPr>
          <a:lstStyle/>
          <a:p>
            <a:pPr algn="ctr"/>
            <a:r>
              <a:rPr lang="en-US" sz="2400" b="1" dirty="0" smtClean="0">
                <a:solidFill>
                  <a:srgbClr val="7030A0"/>
                </a:solidFill>
              </a:rPr>
              <a:t>If </a:t>
            </a:r>
            <a:r>
              <a:rPr lang="en-US" sz="2400" b="1" dirty="0">
                <a:solidFill>
                  <a:srgbClr val="7030A0"/>
                </a:solidFill>
              </a:rPr>
              <a:t>they encounter measures being taken to address problems, they’re to document these as </a:t>
            </a:r>
            <a:r>
              <a:rPr lang="en-US" sz="2400" b="1" dirty="0" smtClean="0">
                <a:solidFill>
                  <a:srgbClr val="7030A0"/>
                </a:solidFill>
              </a:rPr>
              <a:t>well.</a:t>
            </a:r>
          </a:p>
          <a:p>
            <a:pPr algn="ctr"/>
            <a:endParaRPr lang="en-US" sz="2400" b="1" dirty="0" smtClean="0"/>
          </a:p>
          <a:p>
            <a:pPr algn="ctr"/>
            <a:r>
              <a:rPr lang="en-US" sz="2400" b="1" dirty="0" smtClean="0">
                <a:solidFill>
                  <a:srgbClr val="002060"/>
                </a:solidFill>
              </a:rPr>
              <a:t>Teams </a:t>
            </a:r>
            <a:r>
              <a:rPr lang="en-US" sz="2400" b="1" dirty="0">
                <a:solidFill>
                  <a:srgbClr val="002060"/>
                </a:solidFill>
              </a:rPr>
              <a:t>may contrast results from their setting to other locales or provide a greater context to their findings</a:t>
            </a:r>
            <a:r>
              <a:rPr lang="en-US" sz="2400" b="1" dirty="0" smtClean="0">
                <a:solidFill>
                  <a:srgbClr val="002060"/>
                </a:solidFill>
              </a:rPr>
              <a:t>.</a:t>
            </a:r>
          </a:p>
          <a:p>
            <a:pPr algn="ctr"/>
            <a:endParaRPr lang="en-US" sz="2400" b="1" dirty="0" smtClean="0">
              <a:solidFill>
                <a:srgbClr val="002060"/>
              </a:solidFill>
            </a:endParaRPr>
          </a:p>
        </p:txBody>
      </p:sp>
      <p:sp>
        <p:nvSpPr>
          <p:cNvPr id="3" name="Rectangle 2"/>
          <p:cNvSpPr/>
          <p:nvPr/>
        </p:nvSpPr>
        <p:spPr>
          <a:xfrm>
            <a:off x="152400" y="4951274"/>
            <a:ext cx="8839200" cy="1754326"/>
          </a:xfrm>
          <a:prstGeom prst="rect">
            <a:avLst/>
          </a:prstGeom>
          <a:solidFill>
            <a:schemeClr val="accent6">
              <a:lumMod val="20000"/>
              <a:lumOff val="80000"/>
            </a:schemeClr>
          </a:solidFill>
          <a:ln>
            <a:solidFill>
              <a:schemeClr val="tx1"/>
            </a:solidFill>
          </a:ln>
        </p:spPr>
        <p:txBody>
          <a:bodyPr wrap="square">
            <a:spAutoFit/>
          </a:bodyPr>
          <a:lstStyle/>
          <a:p>
            <a:pPr lvl="0" algn="ctr"/>
            <a:r>
              <a:rPr lang="en-US" dirty="0" smtClean="0"/>
              <a:t>“Go into the field. Open your eyes and hone your observational skills. Be armed and psychologically prepared for what you are about to observe …”</a:t>
            </a:r>
          </a:p>
          <a:p>
            <a:pPr lvl="0" algn="ctr"/>
            <a:endParaRPr lang="en-US" dirty="0" smtClean="0"/>
          </a:p>
          <a:p>
            <a:pPr lvl="0" algn="ctr"/>
            <a:r>
              <a:rPr lang="en-US" dirty="0" smtClean="0"/>
              <a:t>“Systematically locate, document, and describe all of the environmental variables, problems, issues, and/or concerns observed in your area / topic. Get down and dirty - note every interesting and/or nasty thing you observe.”</a:t>
            </a:r>
            <a:endParaRPr lang="en-US" dirty="0"/>
          </a:p>
        </p:txBody>
      </p:sp>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581400" y="2133600"/>
            <a:ext cx="2057400" cy="2743200"/>
          </a:xfrm>
          <a:prstGeom prst="rect">
            <a:avLst/>
          </a:prstGeom>
        </p:spPr>
      </p:pic>
      <p:pic>
        <p:nvPicPr>
          <p:cNvPr id="5" name="Shape 145"/>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152400" y="2453693"/>
            <a:ext cx="3048000" cy="2160073"/>
          </a:xfrm>
          <a:prstGeom prst="rect">
            <a:avLst/>
          </a:prstGeom>
          <a:noFill/>
          <a:ln>
            <a:noFill/>
          </a:ln>
        </p:spPr>
      </p:pic>
      <p:pic>
        <p:nvPicPr>
          <p:cNvPr id="6" name="Picture 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038045" y="2472091"/>
            <a:ext cx="2953555" cy="2215166"/>
          </a:xfrm>
          <a:prstGeom prst="rect">
            <a:avLst/>
          </a:prstGeom>
        </p:spPr>
      </p:pic>
    </p:spTree>
    <p:extLst>
      <p:ext uri="{BB962C8B-B14F-4D97-AF65-F5344CB8AC3E}">
        <p14:creationId xmlns:p14="http://schemas.microsoft.com/office/powerpoint/2010/main" val="2738312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228600"/>
            <a:ext cx="8839200" cy="2246769"/>
          </a:xfrm>
          <a:prstGeom prst="rect">
            <a:avLst/>
          </a:prstGeom>
          <a:solidFill>
            <a:schemeClr val="bg1"/>
          </a:solidFill>
          <a:ln>
            <a:solidFill>
              <a:schemeClr val="tx1"/>
            </a:solidFill>
          </a:ln>
        </p:spPr>
        <p:txBody>
          <a:bodyPr wrap="square">
            <a:spAutoFit/>
          </a:bodyPr>
          <a:lstStyle/>
          <a:p>
            <a:pPr algn="ctr"/>
            <a:r>
              <a:rPr lang="en-US" sz="2800" b="1" dirty="0" smtClean="0">
                <a:solidFill>
                  <a:srgbClr val="C00000"/>
                </a:solidFill>
              </a:rPr>
              <a:t>With many people in the community being knowledgeable and willing to talk with students...</a:t>
            </a:r>
          </a:p>
          <a:p>
            <a:pPr algn="ctr"/>
            <a:endParaRPr lang="en-US" sz="2800" b="1" dirty="0" smtClean="0"/>
          </a:p>
          <a:p>
            <a:pPr algn="ctr"/>
            <a:r>
              <a:rPr lang="en-US" sz="2800" b="1" dirty="0">
                <a:solidFill>
                  <a:srgbClr val="002060"/>
                </a:solidFill>
              </a:rPr>
              <a:t>A</a:t>
            </a:r>
            <a:r>
              <a:rPr lang="en-US" sz="2800" b="1" dirty="0" smtClean="0">
                <a:solidFill>
                  <a:srgbClr val="002060"/>
                </a:solidFill>
              </a:rPr>
              <a:t>n </a:t>
            </a:r>
            <a:r>
              <a:rPr lang="en-US" sz="2800" b="1" dirty="0">
                <a:solidFill>
                  <a:srgbClr val="002060"/>
                </a:solidFill>
              </a:rPr>
              <a:t>additional course of action is for teams to interview a local expert who is well versed in their topic</a:t>
            </a:r>
            <a:r>
              <a:rPr lang="en-US" sz="2800" b="1" dirty="0" smtClean="0">
                <a:solidFill>
                  <a:srgbClr val="002060"/>
                </a:solidFill>
              </a:rPr>
              <a:t>.</a:t>
            </a:r>
          </a:p>
        </p:txBody>
      </p:sp>
      <p:sp>
        <p:nvSpPr>
          <p:cNvPr id="3" name="Rectangle 2"/>
          <p:cNvSpPr/>
          <p:nvPr/>
        </p:nvSpPr>
        <p:spPr>
          <a:xfrm>
            <a:off x="838200" y="2556808"/>
            <a:ext cx="7467600" cy="1938992"/>
          </a:xfrm>
          <a:prstGeom prst="rect">
            <a:avLst/>
          </a:prstGeom>
          <a:solidFill>
            <a:schemeClr val="bg1"/>
          </a:solidFill>
          <a:ln>
            <a:solidFill>
              <a:schemeClr val="tx1"/>
            </a:solidFill>
          </a:ln>
        </p:spPr>
        <p:txBody>
          <a:bodyPr wrap="square">
            <a:spAutoFit/>
          </a:bodyPr>
          <a:lstStyle/>
          <a:p>
            <a:pPr algn="ctr"/>
            <a:r>
              <a:rPr lang="en-US" sz="2400" b="1" i="1" dirty="0" smtClean="0"/>
              <a:t>…Borough or Township </a:t>
            </a:r>
            <a:r>
              <a:rPr lang="en-US" sz="2400" b="1" i="1" dirty="0"/>
              <a:t>M</a:t>
            </a:r>
            <a:r>
              <a:rPr lang="en-US" sz="2400" b="1" i="1" dirty="0" smtClean="0"/>
              <a:t>anager, </a:t>
            </a:r>
          </a:p>
          <a:p>
            <a:pPr algn="ctr"/>
            <a:r>
              <a:rPr lang="en-US" sz="2400" b="1" i="1" dirty="0" smtClean="0"/>
              <a:t>leader at a local environmental firm, </a:t>
            </a:r>
          </a:p>
          <a:p>
            <a:pPr algn="ctr"/>
            <a:r>
              <a:rPr lang="en-US" sz="2400" b="1" i="1" dirty="0"/>
              <a:t>D</a:t>
            </a:r>
            <a:r>
              <a:rPr lang="en-US" sz="2400" b="1" i="1" dirty="0" smtClean="0"/>
              <a:t>irector of the water treatment facility, </a:t>
            </a:r>
          </a:p>
          <a:p>
            <a:pPr algn="ctr"/>
            <a:r>
              <a:rPr lang="en-US" sz="2400" b="1" i="1" dirty="0" err="1" smtClean="0"/>
              <a:t>Edinboro</a:t>
            </a:r>
            <a:r>
              <a:rPr lang="en-US" sz="2400" b="1" i="1" dirty="0" smtClean="0"/>
              <a:t> Lake Watershed Association president, and/or experts on particular local environmental topics…</a:t>
            </a:r>
            <a:endParaRPr lang="en-US" sz="2400" b="1" i="1" dirty="0"/>
          </a:p>
        </p:txBody>
      </p:sp>
      <p:sp>
        <p:nvSpPr>
          <p:cNvPr id="4" name="Rectangle 3"/>
          <p:cNvSpPr/>
          <p:nvPr/>
        </p:nvSpPr>
        <p:spPr>
          <a:xfrm>
            <a:off x="152400" y="4951274"/>
            <a:ext cx="8839200" cy="1754326"/>
          </a:xfrm>
          <a:prstGeom prst="rect">
            <a:avLst/>
          </a:prstGeom>
          <a:solidFill>
            <a:schemeClr val="accent6">
              <a:lumMod val="20000"/>
              <a:lumOff val="80000"/>
            </a:schemeClr>
          </a:solidFill>
          <a:ln>
            <a:solidFill>
              <a:schemeClr val="tx1"/>
            </a:solidFill>
          </a:ln>
        </p:spPr>
        <p:txBody>
          <a:bodyPr wrap="square">
            <a:spAutoFit/>
          </a:bodyPr>
          <a:lstStyle/>
          <a:p>
            <a:pPr algn="ctr"/>
            <a:r>
              <a:rPr lang="en-US" dirty="0" smtClean="0"/>
              <a:t>“A possible alternative course of action is to interview an important person / group / agency in the university and/or borough community who is especially familiar with your area / topic. Whether it be borough or township manager, someone at a local environmental firm, the director of the water treatment facility, the </a:t>
            </a:r>
            <a:r>
              <a:rPr lang="en-US" dirty="0" err="1" smtClean="0"/>
              <a:t>Edinboro</a:t>
            </a:r>
            <a:r>
              <a:rPr lang="en-US" dirty="0" smtClean="0"/>
              <a:t> Lake Watershed Association president, and/or experts on particular local environmental topics, several people / organizations in our community are quite knowledgeable on these topics and issues.”</a:t>
            </a:r>
            <a:endParaRPr lang="en-US" dirty="0"/>
          </a:p>
        </p:txBody>
      </p:sp>
    </p:spTree>
    <p:extLst>
      <p:ext uri="{BB962C8B-B14F-4D97-AF65-F5344CB8AC3E}">
        <p14:creationId xmlns:p14="http://schemas.microsoft.com/office/powerpoint/2010/main" val="536215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1752600"/>
            <a:ext cx="8839200" cy="3108543"/>
          </a:xfrm>
          <a:prstGeom prst="rect">
            <a:avLst/>
          </a:prstGeom>
          <a:solidFill>
            <a:schemeClr val="bg1"/>
          </a:solidFill>
          <a:ln>
            <a:solidFill>
              <a:schemeClr val="tx1"/>
            </a:solidFill>
          </a:ln>
        </p:spPr>
        <p:txBody>
          <a:bodyPr wrap="square">
            <a:spAutoFit/>
          </a:bodyPr>
          <a:lstStyle/>
          <a:p>
            <a:pPr algn="ctr"/>
            <a:r>
              <a:rPr lang="en-US" sz="2800" b="1" dirty="0">
                <a:solidFill>
                  <a:srgbClr val="C00000"/>
                </a:solidFill>
              </a:rPr>
              <a:t>After fieldwork is </a:t>
            </a:r>
            <a:r>
              <a:rPr lang="en-US" sz="2800" b="1" dirty="0" smtClean="0">
                <a:solidFill>
                  <a:srgbClr val="C00000"/>
                </a:solidFill>
              </a:rPr>
              <a:t>conducted…</a:t>
            </a:r>
          </a:p>
          <a:p>
            <a:pPr algn="ctr"/>
            <a:endParaRPr lang="en-US" sz="2400" b="1" dirty="0" smtClean="0"/>
          </a:p>
          <a:p>
            <a:pPr algn="ctr"/>
            <a:r>
              <a:rPr lang="en-US" sz="2400" b="1" dirty="0">
                <a:solidFill>
                  <a:srgbClr val="002060"/>
                </a:solidFill>
              </a:rPr>
              <a:t>T</a:t>
            </a:r>
            <a:r>
              <a:rPr lang="en-US" sz="2400" b="1" dirty="0" smtClean="0">
                <a:solidFill>
                  <a:srgbClr val="002060"/>
                </a:solidFill>
              </a:rPr>
              <a:t>eams </a:t>
            </a:r>
            <a:r>
              <a:rPr lang="en-US" sz="2400" b="1" dirty="0">
                <a:solidFill>
                  <a:srgbClr val="002060"/>
                </a:solidFill>
              </a:rPr>
              <a:t>write a short </a:t>
            </a:r>
            <a:r>
              <a:rPr lang="en-US" sz="2400" b="1" dirty="0" smtClean="0">
                <a:solidFill>
                  <a:srgbClr val="002060"/>
                </a:solidFill>
              </a:rPr>
              <a:t>(~2-3-page</a:t>
            </a:r>
            <a:r>
              <a:rPr lang="en-US" sz="2400" b="1" dirty="0">
                <a:solidFill>
                  <a:srgbClr val="002060"/>
                </a:solidFill>
              </a:rPr>
              <a:t>) report on their topic, complete with appendices of photos, figures, tables, and information </a:t>
            </a:r>
            <a:r>
              <a:rPr lang="en-US" sz="2400" b="1" dirty="0" smtClean="0">
                <a:solidFill>
                  <a:srgbClr val="002060"/>
                </a:solidFill>
              </a:rPr>
              <a:t>sources.</a:t>
            </a:r>
          </a:p>
          <a:p>
            <a:pPr algn="ctr"/>
            <a:endParaRPr lang="en-US" sz="2400" b="1" dirty="0" smtClean="0"/>
          </a:p>
          <a:p>
            <a:pPr algn="ctr"/>
            <a:r>
              <a:rPr lang="en-US" sz="2400" b="1" dirty="0" smtClean="0">
                <a:solidFill>
                  <a:srgbClr val="7030A0"/>
                </a:solidFill>
              </a:rPr>
              <a:t>Students </a:t>
            </a:r>
            <a:r>
              <a:rPr lang="en-US" sz="2400" b="1" dirty="0">
                <a:solidFill>
                  <a:srgbClr val="7030A0"/>
                </a:solidFill>
              </a:rPr>
              <a:t>describe their topic and propose plans of action to alleviate or remedy the concerns related to their topic to benefit the community</a:t>
            </a:r>
            <a:r>
              <a:rPr lang="en-US" sz="2400" b="1" dirty="0" smtClean="0">
                <a:solidFill>
                  <a:srgbClr val="7030A0"/>
                </a:solidFill>
              </a:rPr>
              <a:t>.</a:t>
            </a:r>
          </a:p>
        </p:txBody>
      </p:sp>
      <p:sp>
        <p:nvSpPr>
          <p:cNvPr id="3" name="Rectangle 2"/>
          <p:cNvSpPr/>
          <p:nvPr/>
        </p:nvSpPr>
        <p:spPr>
          <a:xfrm>
            <a:off x="152400" y="5228272"/>
            <a:ext cx="8839200" cy="1477328"/>
          </a:xfrm>
          <a:prstGeom prst="rect">
            <a:avLst/>
          </a:prstGeom>
          <a:solidFill>
            <a:schemeClr val="accent6">
              <a:lumMod val="20000"/>
              <a:lumOff val="80000"/>
            </a:schemeClr>
          </a:solidFill>
          <a:ln>
            <a:solidFill>
              <a:schemeClr val="tx1"/>
            </a:solidFill>
          </a:ln>
        </p:spPr>
        <p:txBody>
          <a:bodyPr wrap="square">
            <a:spAutoFit/>
          </a:bodyPr>
          <a:lstStyle/>
          <a:p>
            <a:pPr lvl="0" algn="ctr"/>
            <a:r>
              <a:rPr lang="en-US" dirty="0" smtClean="0"/>
              <a:t>“Prepare a short report highlighting your list of urban environmental issues and/or vagaries; as appendices, photos, information sources, figures, tables, etc., should be included. Propose solutions for the major environmental problems in your area or related to your topic. What can be done to alleviate these concerns? How would you propose to implement a plan of action to remedy the community’s environmental woes? Highlight benefits.”</a:t>
            </a:r>
            <a:endParaRPr lang="en-US" dirty="0"/>
          </a:p>
        </p:txBody>
      </p:sp>
      <p:pic>
        <p:nvPicPr>
          <p:cNvPr id="4" name="Picture 2" descr="http://static.panoramio.com/photos/large/28139020.jpg"/>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1490" y="0"/>
            <a:ext cx="9146980" cy="14173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5190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Effect transition="in" filter="fade">
                                      <p:cBhvr>
                                        <p:cTn id="12"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2521059"/>
            <a:ext cx="8839200" cy="1815882"/>
          </a:xfrm>
          <a:prstGeom prst="rect">
            <a:avLst/>
          </a:prstGeom>
          <a:solidFill>
            <a:schemeClr val="bg1"/>
          </a:solidFill>
          <a:ln>
            <a:solidFill>
              <a:schemeClr val="tx1"/>
            </a:solidFill>
          </a:ln>
        </p:spPr>
        <p:txBody>
          <a:bodyPr wrap="square">
            <a:spAutoFit/>
          </a:bodyPr>
          <a:lstStyle/>
          <a:p>
            <a:pPr algn="ctr"/>
            <a:r>
              <a:rPr lang="en-US" sz="2800" b="1" dirty="0">
                <a:solidFill>
                  <a:srgbClr val="C00000"/>
                </a:solidFill>
              </a:rPr>
              <a:t>With their report serving as an </a:t>
            </a:r>
            <a:r>
              <a:rPr lang="en-US" sz="2800" b="1" dirty="0" smtClean="0">
                <a:solidFill>
                  <a:srgbClr val="C00000"/>
                </a:solidFill>
              </a:rPr>
              <a:t>outline…</a:t>
            </a:r>
          </a:p>
          <a:p>
            <a:pPr algn="ctr"/>
            <a:endParaRPr lang="en-US" sz="2800" b="1" dirty="0"/>
          </a:p>
          <a:p>
            <a:pPr algn="ctr"/>
            <a:r>
              <a:rPr lang="en-US" sz="2800" b="1" dirty="0" smtClean="0">
                <a:solidFill>
                  <a:srgbClr val="002060"/>
                </a:solidFill>
              </a:rPr>
              <a:t>Teams </a:t>
            </a:r>
            <a:r>
              <a:rPr lang="en-US" sz="2800" b="1" dirty="0">
                <a:solidFill>
                  <a:srgbClr val="002060"/>
                </a:solidFill>
              </a:rPr>
              <a:t>then design and give a </a:t>
            </a:r>
            <a:r>
              <a:rPr lang="en-US" sz="2800" b="1" dirty="0" smtClean="0">
                <a:solidFill>
                  <a:srgbClr val="002060"/>
                </a:solidFill>
              </a:rPr>
              <a:t>short </a:t>
            </a:r>
            <a:r>
              <a:rPr lang="en-US" sz="2800" b="1" dirty="0">
                <a:solidFill>
                  <a:srgbClr val="002060"/>
                </a:solidFill>
              </a:rPr>
              <a:t>presentation on their findings</a:t>
            </a:r>
            <a:r>
              <a:rPr lang="en-US" sz="2800" b="1" dirty="0" smtClean="0">
                <a:solidFill>
                  <a:srgbClr val="002060"/>
                </a:solidFill>
              </a:rPr>
              <a:t>.</a:t>
            </a:r>
          </a:p>
        </p:txBody>
      </p:sp>
      <p:sp>
        <p:nvSpPr>
          <p:cNvPr id="3" name="Rectangle 2"/>
          <p:cNvSpPr/>
          <p:nvPr/>
        </p:nvSpPr>
        <p:spPr>
          <a:xfrm>
            <a:off x="152400" y="5228272"/>
            <a:ext cx="8839200" cy="1477328"/>
          </a:xfrm>
          <a:prstGeom prst="rect">
            <a:avLst/>
          </a:prstGeom>
          <a:solidFill>
            <a:schemeClr val="accent6">
              <a:lumMod val="20000"/>
              <a:lumOff val="80000"/>
            </a:schemeClr>
          </a:solidFill>
          <a:ln>
            <a:solidFill>
              <a:schemeClr val="tx1"/>
            </a:solidFill>
          </a:ln>
        </p:spPr>
        <p:txBody>
          <a:bodyPr wrap="square">
            <a:spAutoFit/>
          </a:bodyPr>
          <a:lstStyle/>
          <a:p>
            <a:pPr algn="ctr"/>
            <a:r>
              <a:rPr lang="en-US" dirty="0" smtClean="0"/>
              <a:t>“Design and give a short (~5-10-minute) presentation that documents your findings. You will give this presentation during class. You and your teammate will basically report your results back to the rest of us in class. You are encouraged to prepare a PowerPoint presentation to show your findings and give your possible solutions. This is good place to show your pictures, figures, tables, etc.!”</a:t>
            </a:r>
            <a:endParaRPr lang="en-US" dirty="0"/>
          </a:p>
        </p:txBody>
      </p:sp>
      <p:pic>
        <p:nvPicPr>
          <p:cNvPr id="4" name="Picture 2" descr="http://static.panoramio.com/photos/large/28139020.jpg"/>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1490" y="0"/>
            <a:ext cx="9146980" cy="14173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448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1447800"/>
            <a:ext cx="8839200" cy="3108543"/>
          </a:xfrm>
          <a:prstGeom prst="rect">
            <a:avLst/>
          </a:prstGeom>
          <a:solidFill>
            <a:schemeClr val="bg1"/>
          </a:solidFill>
          <a:ln>
            <a:solidFill>
              <a:schemeClr val="tx1"/>
            </a:solidFill>
          </a:ln>
        </p:spPr>
        <p:txBody>
          <a:bodyPr wrap="square">
            <a:spAutoFit/>
          </a:bodyPr>
          <a:lstStyle/>
          <a:p>
            <a:pPr algn="ctr"/>
            <a:r>
              <a:rPr lang="en-US" sz="2800" b="1" dirty="0">
                <a:solidFill>
                  <a:srgbClr val="C00000"/>
                </a:solidFill>
              </a:rPr>
              <a:t>After all teams have </a:t>
            </a:r>
            <a:r>
              <a:rPr lang="en-US" sz="2800" b="1" dirty="0" smtClean="0">
                <a:solidFill>
                  <a:srgbClr val="C00000"/>
                </a:solidFill>
              </a:rPr>
              <a:t>reported, we…</a:t>
            </a:r>
          </a:p>
          <a:p>
            <a:pPr algn="ctr"/>
            <a:r>
              <a:rPr lang="en-US" sz="2400" b="1" dirty="0">
                <a:solidFill>
                  <a:srgbClr val="002060"/>
                </a:solidFill>
              </a:rPr>
              <a:t>C</a:t>
            </a:r>
            <a:r>
              <a:rPr lang="en-US" sz="2400" b="1" dirty="0" smtClean="0">
                <a:solidFill>
                  <a:srgbClr val="002060"/>
                </a:solidFill>
              </a:rPr>
              <a:t>onsider </a:t>
            </a:r>
            <a:r>
              <a:rPr lang="en-US" sz="2400" b="1" dirty="0">
                <a:solidFill>
                  <a:srgbClr val="002060"/>
                </a:solidFill>
              </a:rPr>
              <a:t>the community’s environmental layout and its most pressing environmental </a:t>
            </a:r>
            <a:r>
              <a:rPr lang="en-US" sz="2400" b="1" dirty="0" smtClean="0">
                <a:solidFill>
                  <a:srgbClr val="002060"/>
                </a:solidFill>
              </a:rPr>
              <a:t>issues.</a:t>
            </a:r>
          </a:p>
          <a:p>
            <a:pPr algn="ctr"/>
            <a:r>
              <a:rPr lang="en-US" sz="2400" b="1" dirty="0">
                <a:solidFill>
                  <a:srgbClr val="7030A0"/>
                </a:solidFill>
              </a:rPr>
              <a:t>A</a:t>
            </a:r>
            <a:r>
              <a:rPr lang="en-US" sz="2400" b="1" dirty="0" smtClean="0">
                <a:solidFill>
                  <a:srgbClr val="7030A0"/>
                </a:solidFill>
              </a:rPr>
              <a:t>ddress </a:t>
            </a:r>
            <a:r>
              <a:rPr lang="en-US" sz="2400" b="1" dirty="0">
                <a:solidFill>
                  <a:srgbClr val="7030A0"/>
                </a:solidFill>
              </a:rPr>
              <a:t>the controls and issues affecting the local environment as revealed by the </a:t>
            </a:r>
            <a:r>
              <a:rPr lang="en-US" sz="2400" b="1" dirty="0" smtClean="0">
                <a:solidFill>
                  <a:srgbClr val="7030A0"/>
                </a:solidFill>
              </a:rPr>
              <a:t>teams.</a:t>
            </a:r>
          </a:p>
          <a:p>
            <a:pPr algn="ctr"/>
            <a:r>
              <a:rPr lang="en-US" sz="2400" b="1" dirty="0">
                <a:solidFill>
                  <a:schemeClr val="accent3">
                    <a:lumMod val="50000"/>
                  </a:schemeClr>
                </a:solidFill>
              </a:rPr>
              <a:t>D</a:t>
            </a:r>
            <a:r>
              <a:rPr lang="en-US" sz="2400" b="1" dirty="0" smtClean="0">
                <a:solidFill>
                  <a:schemeClr val="accent3">
                    <a:lumMod val="50000"/>
                  </a:schemeClr>
                </a:solidFill>
              </a:rPr>
              <a:t>iscuss </a:t>
            </a:r>
            <a:r>
              <a:rPr lang="en-US" sz="2400" b="1" dirty="0">
                <a:solidFill>
                  <a:schemeClr val="accent3">
                    <a:lumMod val="50000"/>
                  </a:schemeClr>
                </a:solidFill>
              </a:rPr>
              <a:t>what the community is doing, what </a:t>
            </a:r>
            <a:r>
              <a:rPr lang="en-US" sz="2400" b="1" dirty="0" smtClean="0">
                <a:solidFill>
                  <a:schemeClr val="accent3">
                    <a:lumMod val="50000"/>
                  </a:schemeClr>
                </a:solidFill>
              </a:rPr>
              <a:t>actions and </a:t>
            </a:r>
            <a:r>
              <a:rPr lang="en-US" sz="2400" b="1" dirty="0" smtClean="0">
                <a:solidFill>
                  <a:schemeClr val="accent3">
                    <a:lumMod val="50000"/>
                  </a:schemeClr>
                </a:solidFill>
              </a:rPr>
              <a:t>plans </a:t>
            </a:r>
            <a:r>
              <a:rPr lang="en-US" sz="2400" b="1" dirty="0" smtClean="0">
                <a:solidFill>
                  <a:schemeClr val="accent3">
                    <a:lumMod val="50000"/>
                  </a:schemeClr>
                </a:solidFill>
              </a:rPr>
              <a:t>are </a:t>
            </a:r>
            <a:r>
              <a:rPr lang="en-US" sz="2400" b="1" dirty="0">
                <a:solidFill>
                  <a:schemeClr val="accent3">
                    <a:lumMod val="50000"/>
                  </a:schemeClr>
                </a:solidFill>
              </a:rPr>
              <a:t>in place to benefit the community, and what can be done to raise community awareness and promote action</a:t>
            </a:r>
            <a:r>
              <a:rPr lang="en-US" sz="2400" b="1" dirty="0" smtClean="0">
                <a:solidFill>
                  <a:schemeClr val="accent3">
                    <a:lumMod val="50000"/>
                  </a:schemeClr>
                </a:solidFill>
              </a:rPr>
              <a:t>.</a:t>
            </a:r>
          </a:p>
        </p:txBody>
      </p:sp>
      <p:sp>
        <p:nvSpPr>
          <p:cNvPr id="3" name="Rectangle 2"/>
          <p:cNvSpPr/>
          <p:nvPr/>
        </p:nvSpPr>
        <p:spPr>
          <a:xfrm>
            <a:off x="152400" y="4951274"/>
            <a:ext cx="8839200" cy="1754326"/>
          </a:xfrm>
          <a:prstGeom prst="rect">
            <a:avLst/>
          </a:prstGeom>
          <a:solidFill>
            <a:schemeClr val="accent6">
              <a:lumMod val="20000"/>
              <a:lumOff val="80000"/>
            </a:schemeClr>
          </a:solidFill>
          <a:ln>
            <a:solidFill>
              <a:schemeClr val="tx1"/>
            </a:solidFill>
          </a:ln>
        </p:spPr>
        <p:txBody>
          <a:bodyPr wrap="square">
            <a:spAutoFit/>
          </a:bodyPr>
          <a:lstStyle/>
          <a:p>
            <a:pPr algn="ctr"/>
            <a:r>
              <a:rPr lang="en-US" dirty="0" smtClean="0"/>
              <a:t>“We will then consider and discuss </a:t>
            </a:r>
            <a:r>
              <a:rPr lang="en-US" dirty="0" err="1" smtClean="0"/>
              <a:t>Edinboro’s</a:t>
            </a:r>
            <a:r>
              <a:rPr lang="en-US" dirty="0" smtClean="0"/>
              <a:t> environmental layout, practices and/or functions and its most hideous and threatening environmental issues, hazards and/or oversights (purposeful or accidental …). In essence, you will address the major controls and gravest issues affecting the </a:t>
            </a:r>
            <a:r>
              <a:rPr lang="en-US" dirty="0" err="1" smtClean="0"/>
              <a:t>Edinboro</a:t>
            </a:r>
            <a:r>
              <a:rPr lang="en-US" dirty="0" smtClean="0"/>
              <a:t> environment revealed by task force participants. This time also serves as an opportunity to see what the community is doing right. What sort of actions, plans, policies are in place that benefit the community?”</a:t>
            </a:r>
            <a:endParaRPr lang="en-US" dirty="0"/>
          </a:p>
        </p:txBody>
      </p:sp>
      <p:pic>
        <p:nvPicPr>
          <p:cNvPr id="4" name="Picture 2" descr="http://static.panoramio.com/photos/large/28139020.jpg"/>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1490" y="0"/>
            <a:ext cx="9146980" cy="14173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8307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fade">
                                      <p:cBhvr>
                                        <p:cTn id="17"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rot="5400000">
            <a:off x="-177506" y="1396707"/>
            <a:ext cx="3276600" cy="2921587"/>
          </a:xfrm>
          <a:prstGeom prst="rect">
            <a:avLst/>
          </a:prstGeom>
        </p:spPr>
      </p:pic>
      <p:pic>
        <p:nvPicPr>
          <p:cNvPr id="3" name="Pictur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324600" y="-1"/>
            <a:ext cx="2819400" cy="5012267"/>
          </a:xfrm>
          <a:prstGeom prst="rect">
            <a:avLst/>
          </a:prstGeom>
        </p:spPr>
      </p:pic>
      <p:pic>
        <p:nvPicPr>
          <p:cNvPr id="8" name="Shape 56"/>
          <p:cNvPicPr preferRelativeResize="0"/>
          <p:nvPr/>
        </p:nvPicPr>
        <p:blipFill>
          <a:blip r:embed="rId4">
            <a:alphaModFix/>
          </a:blip>
          <a:stretch>
            <a:fillRect/>
          </a:stretch>
        </p:blipFill>
        <p:spPr>
          <a:xfrm>
            <a:off x="3048000" y="228600"/>
            <a:ext cx="2919150" cy="4542063"/>
          </a:xfrm>
          <a:prstGeom prst="rect">
            <a:avLst/>
          </a:prstGeom>
          <a:noFill/>
          <a:ln>
            <a:solidFill>
              <a:schemeClr val="tx1"/>
            </a:solidFill>
          </a:ln>
        </p:spPr>
      </p:pic>
      <p:pic>
        <p:nvPicPr>
          <p:cNvPr id="9" name="Shape 97"/>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3024450" y="4872990"/>
            <a:ext cx="2942700" cy="1832610"/>
          </a:xfrm>
          <a:prstGeom prst="rect">
            <a:avLst/>
          </a:prstGeom>
          <a:noFill/>
          <a:ln>
            <a:noFill/>
          </a:ln>
        </p:spPr>
      </p:pic>
      <p:pic>
        <p:nvPicPr>
          <p:cNvPr id="10" name="Picture 2"/>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11776" y="4572000"/>
            <a:ext cx="2933364" cy="21971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10"/>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6172200" y="5114153"/>
            <a:ext cx="2971800" cy="1646538"/>
          </a:xfrm>
          <a:prstGeom prst="rect">
            <a:avLst/>
          </a:prstGeom>
          <a:ln>
            <a:solidFill>
              <a:schemeClr val="tx1"/>
            </a:solidFill>
          </a:ln>
        </p:spPr>
      </p:pic>
      <p:sp>
        <p:nvSpPr>
          <p:cNvPr id="12" name="TextBox 11"/>
          <p:cNvSpPr txBox="1"/>
          <p:nvPr/>
        </p:nvSpPr>
        <p:spPr>
          <a:xfrm>
            <a:off x="207146" y="268069"/>
            <a:ext cx="2612254" cy="646331"/>
          </a:xfrm>
          <a:prstGeom prst="rect">
            <a:avLst/>
          </a:prstGeom>
          <a:noFill/>
        </p:spPr>
        <p:txBody>
          <a:bodyPr wrap="none" rtlCol="0">
            <a:spAutoFit/>
          </a:bodyPr>
          <a:lstStyle/>
          <a:p>
            <a:r>
              <a:rPr lang="en-US" sz="3600" b="1" dirty="0" smtClean="0">
                <a:solidFill>
                  <a:srgbClr val="C00000"/>
                </a:solidFill>
              </a:rPr>
              <a:t>Water issues</a:t>
            </a:r>
            <a:endParaRPr lang="en-US" sz="3600" b="1" dirty="0">
              <a:solidFill>
                <a:srgbClr val="C00000"/>
              </a:solidFill>
            </a:endParaRPr>
          </a:p>
        </p:txBody>
      </p:sp>
    </p:spTree>
    <p:extLst>
      <p:ext uri="{BB962C8B-B14F-4D97-AF65-F5344CB8AC3E}">
        <p14:creationId xmlns:p14="http://schemas.microsoft.com/office/powerpoint/2010/main" val="388891223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34037" y="120377"/>
            <a:ext cx="3884573" cy="3200400"/>
          </a:xfrm>
          <a:prstGeom prst="rect">
            <a:avLst/>
          </a:prstGeom>
          <a:ln>
            <a:solidFill>
              <a:schemeClr val="tx1"/>
            </a:solidFill>
          </a:ln>
        </p:spPr>
      </p:pic>
      <p:graphicFrame>
        <p:nvGraphicFramePr>
          <p:cNvPr id="3" name="Chart 2"/>
          <p:cNvGraphicFramePr/>
          <p:nvPr>
            <p:extLst>
              <p:ext uri="{D42A27DB-BD31-4B8C-83A1-F6EECF244321}">
                <p14:modId xmlns:p14="http://schemas.microsoft.com/office/powerpoint/2010/main" val="1961120162"/>
              </p:ext>
            </p:extLst>
          </p:nvPr>
        </p:nvGraphicFramePr>
        <p:xfrm>
          <a:off x="4876800" y="3733800"/>
          <a:ext cx="4114800" cy="2978529"/>
        </p:xfrm>
        <a:graphic>
          <a:graphicData uri="http://schemas.openxmlformats.org/drawingml/2006/chart">
            <c:chart xmlns:c="http://schemas.openxmlformats.org/drawingml/2006/chart" xmlns:r="http://schemas.openxmlformats.org/officeDocument/2006/relationships" r:id="rId3"/>
          </a:graphicData>
        </a:graphic>
      </p:graphicFrame>
      <p:pic>
        <p:nvPicPr>
          <p:cNvPr id="4" name="Picture 3"/>
          <p:cNvPicPr>
            <a:picLocks noChangeAspect="1"/>
          </p:cNvPicPr>
          <p:nvPr/>
        </p:nvPicPr>
        <p:blipFill>
          <a:blip r:embed="rId4"/>
          <a:stretch>
            <a:fillRect/>
          </a:stretch>
        </p:blipFill>
        <p:spPr>
          <a:xfrm>
            <a:off x="234036" y="3453203"/>
            <a:ext cx="3884573" cy="3298118"/>
          </a:xfrm>
          <a:prstGeom prst="rect">
            <a:avLst/>
          </a:prstGeom>
          <a:ln>
            <a:solidFill>
              <a:schemeClr val="tx1"/>
            </a:solidFill>
          </a:ln>
        </p:spPr>
      </p:pic>
      <p:pic>
        <p:nvPicPr>
          <p:cNvPr id="5" name="Picture 4"/>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631081" y="1392776"/>
            <a:ext cx="3360519" cy="2341023"/>
          </a:xfrm>
          <a:prstGeom prst="rect">
            <a:avLst/>
          </a:prstGeom>
        </p:spPr>
      </p:pic>
      <p:pic>
        <p:nvPicPr>
          <p:cNvPr id="6" name="Picture 5"/>
          <p:cNvPicPr>
            <a:picLocks noChangeAspect="1"/>
          </p:cNvPicPr>
          <p:nvPr/>
        </p:nvPicPr>
        <p:blipFill>
          <a:blip r:embed="rId6"/>
          <a:stretch>
            <a:fillRect/>
          </a:stretch>
        </p:blipFill>
        <p:spPr>
          <a:xfrm>
            <a:off x="6502621" y="127997"/>
            <a:ext cx="2488979" cy="1700803"/>
          </a:xfrm>
          <a:prstGeom prst="rect">
            <a:avLst/>
          </a:prstGeom>
        </p:spPr>
      </p:pic>
      <p:sp>
        <p:nvSpPr>
          <p:cNvPr id="7" name="TextBox 6"/>
          <p:cNvSpPr txBox="1"/>
          <p:nvPr/>
        </p:nvSpPr>
        <p:spPr>
          <a:xfrm>
            <a:off x="4572000" y="95071"/>
            <a:ext cx="1485728" cy="1200329"/>
          </a:xfrm>
          <a:prstGeom prst="rect">
            <a:avLst/>
          </a:prstGeom>
          <a:noFill/>
        </p:spPr>
        <p:txBody>
          <a:bodyPr wrap="none" rtlCol="0">
            <a:spAutoFit/>
          </a:bodyPr>
          <a:lstStyle/>
          <a:p>
            <a:r>
              <a:rPr lang="en-US" sz="3600" b="1" dirty="0" smtClean="0">
                <a:solidFill>
                  <a:srgbClr val="C00000"/>
                </a:solidFill>
              </a:rPr>
              <a:t>Energy</a:t>
            </a:r>
          </a:p>
          <a:p>
            <a:pPr algn="ctr"/>
            <a:r>
              <a:rPr lang="en-US" sz="3600" b="1" dirty="0" smtClean="0">
                <a:solidFill>
                  <a:srgbClr val="C00000"/>
                </a:solidFill>
              </a:rPr>
              <a:t>issues</a:t>
            </a:r>
            <a:endParaRPr lang="en-US" sz="3600" b="1" dirty="0">
              <a:solidFill>
                <a:srgbClr val="C00000"/>
              </a:solidFill>
            </a:endParaRPr>
          </a:p>
        </p:txBody>
      </p:sp>
      <p:sp>
        <p:nvSpPr>
          <p:cNvPr id="8" name="TextBox 7"/>
          <p:cNvSpPr txBox="1"/>
          <p:nvPr/>
        </p:nvSpPr>
        <p:spPr>
          <a:xfrm>
            <a:off x="7353473" y="5689937"/>
            <a:ext cx="1638127" cy="1015663"/>
          </a:xfrm>
          <a:prstGeom prst="rect">
            <a:avLst/>
          </a:prstGeom>
          <a:noFill/>
        </p:spPr>
        <p:txBody>
          <a:bodyPr wrap="square" rtlCol="0">
            <a:spAutoFit/>
          </a:bodyPr>
          <a:lstStyle/>
          <a:p>
            <a:pPr algn="r"/>
            <a:r>
              <a:rPr lang="en-US" sz="2000" dirty="0" err="1" smtClean="0">
                <a:solidFill>
                  <a:srgbClr val="FF0000"/>
                </a:solidFill>
              </a:rPr>
              <a:t>Edinboro</a:t>
            </a:r>
            <a:r>
              <a:rPr lang="en-US" sz="2000" dirty="0" smtClean="0">
                <a:solidFill>
                  <a:srgbClr val="FF0000"/>
                </a:solidFill>
              </a:rPr>
              <a:t> electricity energy usage</a:t>
            </a:r>
            <a:endParaRPr lang="en-US" sz="2000" dirty="0">
              <a:solidFill>
                <a:srgbClr val="FF0000"/>
              </a:solidFill>
            </a:endParaRPr>
          </a:p>
        </p:txBody>
      </p:sp>
    </p:spTree>
    <p:extLst>
      <p:ext uri="{BB962C8B-B14F-4D97-AF65-F5344CB8AC3E}">
        <p14:creationId xmlns:p14="http://schemas.microsoft.com/office/powerpoint/2010/main" val="390699959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http://www.edinborotriathlon.com/uploads/images/Edinboro%20by%20Air.jpg"/>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25000"/>
                    </a14:imgEffect>
                    <a14:imgEffect>
                      <a14:brightnessContrast bright="-20000"/>
                    </a14:imgEffect>
                  </a14:imgLayer>
                </a14:imgProps>
              </a:ext>
              <a:ext uri="{28A0092B-C50C-407E-A947-70E740481C1C}">
                <a14:useLocalDpi xmlns:a14="http://schemas.microsoft.com/office/drawing/2010/main"/>
              </a:ext>
            </a:extLst>
          </a:blip>
          <a:srcRect/>
          <a:stretch>
            <a:fillRect/>
          </a:stretch>
        </p:blipFill>
        <p:spPr bwMode="auto">
          <a:xfrm>
            <a:off x="0" y="163893"/>
            <a:ext cx="9144000" cy="653021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4267200" y="3505200"/>
            <a:ext cx="1313180" cy="369332"/>
          </a:xfrm>
          <a:prstGeom prst="rect">
            <a:avLst/>
          </a:prstGeom>
          <a:noFill/>
        </p:spPr>
        <p:txBody>
          <a:bodyPr wrap="none" rtlCol="0">
            <a:spAutoFit/>
          </a:bodyPr>
          <a:lstStyle/>
          <a:p>
            <a:r>
              <a:rPr lang="en-US" dirty="0" smtClean="0"/>
              <a:t>Comparison</a:t>
            </a:r>
            <a:endParaRPr lang="en-US" dirty="0"/>
          </a:p>
        </p:txBody>
      </p:sp>
      <p:sp>
        <p:nvSpPr>
          <p:cNvPr id="7" name="TextBox 6"/>
          <p:cNvSpPr txBox="1"/>
          <p:nvPr/>
        </p:nvSpPr>
        <p:spPr>
          <a:xfrm>
            <a:off x="4267200" y="5181600"/>
            <a:ext cx="1234377" cy="369332"/>
          </a:xfrm>
          <a:prstGeom prst="rect">
            <a:avLst/>
          </a:prstGeom>
          <a:noFill/>
        </p:spPr>
        <p:txBody>
          <a:bodyPr wrap="none" rtlCol="0">
            <a:spAutoFit/>
          </a:bodyPr>
          <a:lstStyle/>
          <a:p>
            <a:r>
              <a:rPr lang="en-US" dirty="0" smtClean="0"/>
              <a:t>Complexity</a:t>
            </a:r>
            <a:endParaRPr lang="en-US" dirty="0"/>
          </a:p>
        </p:txBody>
      </p:sp>
      <p:sp>
        <p:nvSpPr>
          <p:cNvPr id="10" name="TextBox 9"/>
          <p:cNvSpPr txBox="1"/>
          <p:nvPr/>
        </p:nvSpPr>
        <p:spPr>
          <a:xfrm rot="20777446">
            <a:off x="334715" y="760062"/>
            <a:ext cx="3276600" cy="646331"/>
          </a:xfrm>
          <a:prstGeom prst="rect">
            <a:avLst/>
          </a:prstGeom>
          <a:solidFill>
            <a:schemeClr val="bg2">
              <a:alpha val="65000"/>
            </a:schemeClr>
          </a:solidFill>
          <a:ln>
            <a:noFill/>
          </a:ln>
        </p:spPr>
        <p:txBody>
          <a:bodyPr wrap="square" rtlCol="0">
            <a:spAutoFit/>
          </a:bodyPr>
          <a:lstStyle/>
          <a:p>
            <a:pPr algn="ctr"/>
            <a:r>
              <a:rPr lang="en-US" sz="3600" b="1" dirty="0" smtClean="0">
                <a:solidFill>
                  <a:srgbClr val="C00000"/>
                </a:solidFill>
                <a:effectLst>
                  <a:outerShdw blurRad="38100" dist="38100" dir="2700000" algn="tl">
                    <a:srgbClr val="000000">
                      <a:alpha val="43137"/>
                    </a:srgbClr>
                  </a:outerShdw>
                </a:effectLst>
              </a:rPr>
              <a:t>Sustainability…</a:t>
            </a:r>
          </a:p>
        </p:txBody>
      </p:sp>
      <p:sp>
        <p:nvSpPr>
          <p:cNvPr id="11" name="TextBox 10"/>
          <p:cNvSpPr txBox="1"/>
          <p:nvPr/>
        </p:nvSpPr>
        <p:spPr>
          <a:xfrm rot="384023">
            <a:off x="277273" y="2085617"/>
            <a:ext cx="3276600" cy="646331"/>
          </a:xfrm>
          <a:prstGeom prst="rect">
            <a:avLst/>
          </a:prstGeom>
          <a:solidFill>
            <a:schemeClr val="bg2">
              <a:alpha val="65000"/>
            </a:schemeClr>
          </a:solidFill>
          <a:ln>
            <a:noFill/>
          </a:ln>
        </p:spPr>
        <p:txBody>
          <a:bodyPr wrap="square" rtlCol="0">
            <a:spAutoFit/>
          </a:bodyPr>
          <a:lstStyle/>
          <a:p>
            <a:pPr algn="ctr"/>
            <a:r>
              <a:rPr lang="en-US" sz="3600" b="1" dirty="0" smtClean="0">
                <a:solidFill>
                  <a:srgbClr val="7030A0"/>
                </a:solidFill>
                <a:effectLst>
                  <a:outerShdw blurRad="38100" dist="38100" dir="2700000" algn="tl">
                    <a:srgbClr val="000000">
                      <a:alpha val="43137"/>
                    </a:srgbClr>
                  </a:outerShdw>
                </a:effectLst>
              </a:rPr>
              <a:t>Conservation…</a:t>
            </a:r>
          </a:p>
        </p:txBody>
      </p:sp>
      <p:sp>
        <p:nvSpPr>
          <p:cNvPr id="12" name="TextBox 11"/>
          <p:cNvSpPr txBox="1"/>
          <p:nvPr/>
        </p:nvSpPr>
        <p:spPr>
          <a:xfrm rot="20198269">
            <a:off x="1712496" y="3479034"/>
            <a:ext cx="2819400" cy="646331"/>
          </a:xfrm>
          <a:prstGeom prst="rect">
            <a:avLst/>
          </a:prstGeom>
          <a:solidFill>
            <a:schemeClr val="bg2">
              <a:alpha val="65000"/>
            </a:schemeClr>
          </a:solidFill>
          <a:ln>
            <a:noFill/>
          </a:ln>
        </p:spPr>
        <p:txBody>
          <a:bodyPr wrap="square" rtlCol="0">
            <a:spAutoFit/>
          </a:bodyPr>
          <a:lstStyle/>
          <a:p>
            <a:pPr algn="ctr"/>
            <a:r>
              <a:rPr lang="en-US" sz="3600" b="1" dirty="0" smtClean="0">
                <a:solidFill>
                  <a:schemeClr val="accent6">
                    <a:lumMod val="50000"/>
                  </a:schemeClr>
                </a:solidFill>
                <a:effectLst>
                  <a:outerShdw blurRad="38100" dist="38100" dir="2700000" algn="tl">
                    <a:srgbClr val="000000">
                      <a:alpha val="43137"/>
                    </a:srgbClr>
                  </a:outerShdw>
                </a:effectLst>
              </a:rPr>
              <a:t>Mitigation…</a:t>
            </a:r>
          </a:p>
        </p:txBody>
      </p:sp>
      <p:sp>
        <p:nvSpPr>
          <p:cNvPr id="13" name="TextBox 12"/>
          <p:cNvSpPr txBox="1"/>
          <p:nvPr/>
        </p:nvSpPr>
        <p:spPr>
          <a:xfrm rot="947198">
            <a:off x="638599" y="5341680"/>
            <a:ext cx="3124200" cy="646331"/>
          </a:xfrm>
          <a:prstGeom prst="rect">
            <a:avLst/>
          </a:prstGeom>
          <a:solidFill>
            <a:schemeClr val="bg2">
              <a:alpha val="65000"/>
            </a:schemeClr>
          </a:solidFill>
          <a:ln>
            <a:noFill/>
          </a:ln>
        </p:spPr>
        <p:txBody>
          <a:bodyPr wrap="square" rtlCol="0">
            <a:spAutoFit/>
          </a:bodyPr>
          <a:lstStyle/>
          <a:p>
            <a:pPr algn="ctr"/>
            <a:r>
              <a:rPr lang="en-US" sz="3600" b="1" dirty="0" smtClean="0">
                <a:solidFill>
                  <a:schemeClr val="accent3">
                    <a:lumMod val="50000"/>
                  </a:schemeClr>
                </a:solidFill>
                <a:effectLst>
                  <a:outerShdw blurRad="38100" dist="38100" dir="2700000" algn="tl">
                    <a:srgbClr val="000000">
                      <a:alpha val="43137"/>
                    </a:srgbClr>
                  </a:outerShdw>
                </a:effectLst>
              </a:rPr>
              <a:t>Remediation…</a:t>
            </a:r>
          </a:p>
        </p:txBody>
      </p:sp>
      <p:sp>
        <p:nvSpPr>
          <p:cNvPr id="14" name="TextBox 13"/>
          <p:cNvSpPr txBox="1"/>
          <p:nvPr/>
        </p:nvSpPr>
        <p:spPr>
          <a:xfrm rot="20104467">
            <a:off x="5461080" y="2348628"/>
            <a:ext cx="2971800" cy="646331"/>
          </a:xfrm>
          <a:prstGeom prst="rect">
            <a:avLst/>
          </a:prstGeom>
          <a:solidFill>
            <a:schemeClr val="bg2">
              <a:alpha val="65000"/>
            </a:schemeClr>
          </a:solidFill>
          <a:ln>
            <a:noFill/>
          </a:ln>
        </p:spPr>
        <p:txBody>
          <a:bodyPr wrap="square" rtlCol="0">
            <a:spAutoFit/>
          </a:bodyPr>
          <a:lstStyle/>
          <a:p>
            <a:pPr algn="ctr"/>
            <a:r>
              <a:rPr lang="en-US" sz="3600" b="1" dirty="0" smtClean="0">
                <a:solidFill>
                  <a:srgbClr val="FF0000"/>
                </a:solidFill>
                <a:effectLst>
                  <a:outerShdw blurRad="38100" dist="38100" dir="2700000" algn="tl">
                    <a:srgbClr val="000000">
                      <a:alpha val="43137"/>
                    </a:srgbClr>
                  </a:outerShdw>
                </a:effectLst>
              </a:rPr>
              <a:t>Complexity…</a:t>
            </a:r>
          </a:p>
        </p:txBody>
      </p:sp>
      <p:sp>
        <p:nvSpPr>
          <p:cNvPr id="15" name="TextBox 14"/>
          <p:cNvSpPr txBox="1"/>
          <p:nvPr/>
        </p:nvSpPr>
        <p:spPr>
          <a:xfrm rot="387860">
            <a:off x="5129914" y="745739"/>
            <a:ext cx="3733800" cy="646331"/>
          </a:xfrm>
          <a:prstGeom prst="rect">
            <a:avLst/>
          </a:prstGeom>
          <a:solidFill>
            <a:schemeClr val="bg2">
              <a:alpha val="65000"/>
            </a:schemeClr>
          </a:solidFill>
          <a:ln>
            <a:noFill/>
          </a:ln>
        </p:spPr>
        <p:txBody>
          <a:bodyPr wrap="square" rtlCol="0">
            <a:spAutoFit/>
          </a:bodyPr>
          <a:lstStyle/>
          <a:p>
            <a:pPr algn="ctr"/>
            <a:r>
              <a:rPr lang="en-US" sz="3600" b="1" dirty="0" smtClean="0">
                <a:solidFill>
                  <a:schemeClr val="tx2">
                    <a:lumMod val="75000"/>
                  </a:schemeClr>
                </a:solidFill>
                <a:effectLst>
                  <a:outerShdw blurRad="38100" dist="38100" dir="2700000" algn="tl">
                    <a:srgbClr val="000000">
                      <a:alpha val="43137"/>
                    </a:srgbClr>
                  </a:outerShdw>
                </a:effectLst>
              </a:rPr>
              <a:t>Multidisciplinary…</a:t>
            </a:r>
          </a:p>
        </p:txBody>
      </p:sp>
      <p:sp>
        <p:nvSpPr>
          <p:cNvPr id="16" name="TextBox 15"/>
          <p:cNvSpPr txBox="1"/>
          <p:nvPr/>
        </p:nvSpPr>
        <p:spPr>
          <a:xfrm>
            <a:off x="7315200" y="3200400"/>
            <a:ext cx="1600200" cy="646331"/>
          </a:xfrm>
          <a:prstGeom prst="rect">
            <a:avLst/>
          </a:prstGeom>
          <a:solidFill>
            <a:schemeClr val="bg2">
              <a:alpha val="65000"/>
            </a:schemeClr>
          </a:solidFill>
          <a:ln>
            <a:noFill/>
          </a:ln>
        </p:spPr>
        <p:txBody>
          <a:bodyPr wrap="square" rtlCol="0">
            <a:spAutoFit/>
          </a:bodyPr>
          <a:lstStyle/>
          <a:p>
            <a:pPr algn="ctr"/>
            <a:r>
              <a:rPr lang="en-US" sz="3600" b="1" dirty="0" smtClean="0">
                <a:solidFill>
                  <a:srgbClr val="FFFF00"/>
                </a:solidFill>
                <a:effectLst>
                  <a:outerShdw blurRad="38100" dist="38100" dir="2700000" algn="tl">
                    <a:srgbClr val="000000">
                      <a:alpha val="43137"/>
                    </a:srgbClr>
                  </a:outerShdw>
                </a:effectLst>
              </a:rPr>
              <a:t>Risk…</a:t>
            </a:r>
          </a:p>
        </p:txBody>
      </p:sp>
      <p:sp>
        <p:nvSpPr>
          <p:cNvPr id="17" name="TextBox 16"/>
          <p:cNvSpPr txBox="1"/>
          <p:nvPr/>
        </p:nvSpPr>
        <p:spPr>
          <a:xfrm rot="811147">
            <a:off x="5272098" y="3977941"/>
            <a:ext cx="2971800" cy="646331"/>
          </a:xfrm>
          <a:prstGeom prst="rect">
            <a:avLst/>
          </a:prstGeom>
          <a:solidFill>
            <a:schemeClr val="bg2">
              <a:alpha val="65000"/>
            </a:schemeClr>
          </a:solidFill>
          <a:ln>
            <a:noFill/>
          </a:ln>
        </p:spPr>
        <p:txBody>
          <a:bodyPr wrap="square" rtlCol="0">
            <a:spAutoFit/>
          </a:bodyPr>
          <a:lstStyle/>
          <a:p>
            <a:pPr algn="ctr"/>
            <a:r>
              <a:rPr lang="en-US" sz="3600" b="1" dirty="0" smtClean="0">
                <a:solidFill>
                  <a:srgbClr val="9C1478"/>
                </a:solidFill>
                <a:effectLst>
                  <a:outerShdw blurRad="38100" dist="38100" dir="2700000" algn="tl">
                    <a:srgbClr val="000000">
                      <a:alpha val="43137"/>
                    </a:srgbClr>
                  </a:outerShdw>
                </a:effectLst>
              </a:rPr>
              <a:t>Uncertainty…</a:t>
            </a:r>
          </a:p>
        </p:txBody>
      </p:sp>
      <p:sp>
        <p:nvSpPr>
          <p:cNvPr id="19" name="TextBox 18"/>
          <p:cNvSpPr txBox="1"/>
          <p:nvPr/>
        </p:nvSpPr>
        <p:spPr>
          <a:xfrm rot="201420">
            <a:off x="3140125" y="1473422"/>
            <a:ext cx="3496630" cy="646331"/>
          </a:xfrm>
          <a:prstGeom prst="rect">
            <a:avLst/>
          </a:prstGeom>
          <a:solidFill>
            <a:schemeClr val="bg2">
              <a:alpha val="65000"/>
            </a:schemeClr>
          </a:solidFill>
          <a:ln>
            <a:noFill/>
          </a:ln>
        </p:spPr>
        <p:txBody>
          <a:bodyPr wrap="square" rtlCol="0">
            <a:spAutoFit/>
          </a:bodyPr>
          <a:lstStyle/>
          <a:p>
            <a:pPr algn="ctr"/>
            <a:r>
              <a:rPr lang="en-US" sz="3600" b="1" dirty="0" smtClean="0">
                <a:solidFill>
                  <a:schemeClr val="accent2">
                    <a:lumMod val="75000"/>
                  </a:schemeClr>
                </a:solidFill>
                <a:effectLst>
                  <a:outerShdw blurRad="38100" dist="38100" dir="2700000" algn="tl">
                    <a:srgbClr val="000000">
                      <a:alpha val="43137"/>
                    </a:srgbClr>
                  </a:outerShdw>
                </a:effectLst>
              </a:rPr>
              <a:t>Eutrophication…</a:t>
            </a:r>
            <a:endParaRPr lang="en-US" sz="3600" b="1" dirty="0" smtClean="0">
              <a:solidFill>
                <a:schemeClr val="accent2">
                  <a:lumMod val="75000"/>
                </a:schemeClr>
              </a:solidFill>
              <a:effectLst>
                <a:outerShdw blurRad="38100" dist="38100" dir="2700000" algn="tl">
                  <a:srgbClr val="000000">
                    <a:alpha val="43137"/>
                  </a:srgbClr>
                </a:outerShdw>
              </a:effectLst>
            </a:endParaRPr>
          </a:p>
        </p:txBody>
      </p:sp>
      <p:sp>
        <p:nvSpPr>
          <p:cNvPr id="20" name="TextBox 19"/>
          <p:cNvSpPr txBox="1"/>
          <p:nvPr/>
        </p:nvSpPr>
        <p:spPr>
          <a:xfrm rot="201420">
            <a:off x="3063924" y="4738247"/>
            <a:ext cx="3496630" cy="646331"/>
          </a:xfrm>
          <a:prstGeom prst="rect">
            <a:avLst/>
          </a:prstGeom>
          <a:solidFill>
            <a:schemeClr val="bg2">
              <a:alpha val="65000"/>
            </a:schemeClr>
          </a:solidFill>
          <a:ln>
            <a:noFill/>
          </a:ln>
        </p:spPr>
        <p:txBody>
          <a:bodyPr wrap="square" rtlCol="0">
            <a:spAutoFit/>
          </a:bodyPr>
          <a:lstStyle/>
          <a:p>
            <a:pPr algn="ctr"/>
            <a:r>
              <a:rPr lang="en-US" sz="3600" b="1" dirty="0" smtClean="0">
                <a:solidFill>
                  <a:schemeClr val="bg1"/>
                </a:solidFill>
                <a:effectLst>
                  <a:outerShdw blurRad="38100" dist="38100" dir="2700000" algn="tl">
                    <a:srgbClr val="000000">
                      <a:alpha val="43137"/>
                    </a:srgbClr>
                  </a:outerShdw>
                </a:effectLst>
              </a:rPr>
              <a:t>Water Quality…</a:t>
            </a:r>
            <a:endParaRPr lang="en-US" sz="3600" b="1" dirty="0" smtClean="0">
              <a:solidFill>
                <a:schemeClr val="bg1"/>
              </a:solidFill>
              <a:effectLst>
                <a:outerShdw blurRad="38100" dist="38100" dir="2700000" algn="tl">
                  <a:srgbClr val="000000">
                    <a:alpha val="43137"/>
                  </a:srgbClr>
                </a:outerShdw>
              </a:effectLst>
            </a:endParaRPr>
          </a:p>
        </p:txBody>
      </p:sp>
      <p:sp>
        <p:nvSpPr>
          <p:cNvPr id="21" name="TextBox 20"/>
          <p:cNvSpPr txBox="1"/>
          <p:nvPr/>
        </p:nvSpPr>
        <p:spPr>
          <a:xfrm rot="20745183">
            <a:off x="6022586" y="5539796"/>
            <a:ext cx="2444612" cy="646331"/>
          </a:xfrm>
          <a:prstGeom prst="rect">
            <a:avLst/>
          </a:prstGeom>
          <a:solidFill>
            <a:schemeClr val="bg2">
              <a:alpha val="65000"/>
            </a:schemeClr>
          </a:solidFill>
          <a:ln>
            <a:noFill/>
          </a:ln>
        </p:spPr>
        <p:txBody>
          <a:bodyPr wrap="square" rtlCol="0">
            <a:spAutoFit/>
          </a:bodyPr>
          <a:lstStyle/>
          <a:p>
            <a:pPr algn="ctr"/>
            <a:r>
              <a:rPr lang="en-US" sz="3600" b="1" dirty="0" smtClean="0">
                <a:solidFill>
                  <a:schemeClr val="tx1">
                    <a:lumMod val="95000"/>
                    <a:lumOff val="5000"/>
                  </a:schemeClr>
                </a:solidFill>
                <a:effectLst>
                  <a:outerShdw blurRad="38100" dist="38100" dir="2700000" algn="tl">
                    <a:srgbClr val="000000">
                      <a:alpha val="43137"/>
                    </a:srgbClr>
                  </a:outerShdw>
                </a:effectLst>
              </a:rPr>
              <a:t>Systems…</a:t>
            </a:r>
            <a:endParaRPr lang="en-US" sz="3600" b="1" dirty="0" smtClean="0">
              <a:solidFill>
                <a:schemeClr val="tx1">
                  <a:lumMod val="95000"/>
                  <a:lumOff val="5000"/>
                </a:schemeClr>
              </a:solidFill>
              <a:effectLst>
                <a:outerShdw blurRad="38100" dist="38100" dir="2700000" algn="tl">
                  <a:srgbClr val="000000">
                    <a:alpha val="43137"/>
                  </a:srgbClr>
                </a:outerShdw>
              </a:effectLst>
            </a:endParaRPr>
          </a:p>
        </p:txBody>
      </p:sp>
      <p:sp>
        <p:nvSpPr>
          <p:cNvPr id="22" name="TextBox 21"/>
          <p:cNvSpPr txBox="1"/>
          <p:nvPr/>
        </p:nvSpPr>
        <p:spPr>
          <a:xfrm rot="20745183">
            <a:off x="199873" y="3221875"/>
            <a:ext cx="2084774" cy="646331"/>
          </a:xfrm>
          <a:prstGeom prst="rect">
            <a:avLst/>
          </a:prstGeom>
          <a:solidFill>
            <a:schemeClr val="bg2">
              <a:alpha val="65000"/>
            </a:schemeClr>
          </a:solidFill>
          <a:ln>
            <a:noFill/>
          </a:ln>
        </p:spPr>
        <p:txBody>
          <a:bodyPr wrap="square" rtlCol="0">
            <a:spAutoFit/>
          </a:bodyPr>
          <a:lstStyle/>
          <a:p>
            <a:pPr algn="ctr"/>
            <a:r>
              <a:rPr lang="en-US" sz="3600" b="1" dirty="0" smtClean="0">
                <a:solidFill>
                  <a:schemeClr val="tx1">
                    <a:lumMod val="95000"/>
                    <a:lumOff val="5000"/>
                  </a:schemeClr>
                </a:solidFill>
                <a:effectLst>
                  <a:outerShdw blurRad="38100" dist="38100" dir="2700000" algn="tl">
                    <a:srgbClr val="000000">
                      <a:alpha val="43137"/>
                    </a:srgbClr>
                  </a:outerShdw>
                </a:effectLst>
              </a:rPr>
              <a:t>Change…</a:t>
            </a:r>
            <a:endParaRPr lang="en-US" sz="3600" b="1" dirty="0" smtClean="0">
              <a:solidFill>
                <a:schemeClr val="tx1">
                  <a:lumMod val="95000"/>
                  <a:lumOff val="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21308379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1498461"/>
            <a:ext cx="8839200" cy="3847207"/>
          </a:xfrm>
          <a:prstGeom prst="rect">
            <a:avLst/>
          </a:prstGeom>
          <a:solidFill>
            <a:schemeClr val="bg1"/>
          </a:solidFill>
          <a:ln>
            <a:solidFill>
              <a:schemeClr val="tx1"/>
            </a:solidFill>
          </a:ln>
        </p:spPr>
        <p:txBody>
          <a:bodyPr wrap="square">
            <a:spAutoFit/>
          </a:bodyPr>
          <a:lstStyle/>
          <a:p>
            <a:pPr algn="ctr"/>
            <a:r>
              <a:rPr lang="en-US" sz="2800" b="1" dirty="0" smtClean="0">
                <a:solidFill>
                  <a:srgbClr val="C00000"/>
                </a:solidFill>
              </a:rPr>
              <a:t>Conclusion: Ultimately</a:t>
            </a:r>
            <a:r>
              <a:rPr lang="en-US" sz="2800" b="1" dirty="0">
                <a:solidFill>
                  <a:srgbClr val="C00000"/>
                </a:solidFill>
              </a:rPr>
              <a:t>, with this project design, </a:t>
            </a:r>
            <a:r>
              <a:rPr lang="en-US" sz="2800" b="1" dirty="0" smtClean="0">
                <a:solidFill>
                  <a:srgbClr val="C00000"/>
                </a:solidFill>
              </a:rPr>
              <a:t>students…</a:t>
            </a:r>
          </a:p>
          <a:p>
            <a:pPr algn="ctr"/>
            <a:endParaRPr lang="en-US" sz="2400" b="1" dirty="0" smtClean="0"/>
          </a:p>
          <a:p>
            <a:pPr algn="ctr"/>
            <a:r>
              <a:rPr lang="en-US" sz="2400" b="1" dirty="0" smtClean="0">
                <a:solidFill>
                  <a:schemeClr val="accent2">
                    <a:lumMod val="75000"/>
                  </a:schemeClr>
                </a:solidFill>
              </a:rPr>
              <a:t>In a variety of introductory geoscience courses, conduct a higher impact practice assignment</a:t>
            </a:r>
          </a:p>
          <a:p>
            <a:pPr algn="ctr"/>
            <a:endParaRPr lang="en-US" sz="2400" b="1" dirty="0" smtClean="0">
              <a:solidFill>
                <a:schemeClr val="accent2">
                  <a:lumMod val="75000"/>
                </a:schemeClr>
              </a:solidFill>
            </a:endParaRPr>
          </a:p>
          <a:p>
            <a:pPr algn="ctr"/>
            <a:r>
              <a:rPr lang="en-US" sz="2400" b="1" dirty="0" smtClean="0">
                <a:solidFill>
                  <a:srgbClr val="002060"/>
                </a:solidFill>
              </a:rPr>
              <a:t>Do a </a:t>
            </a:r>
            <a:r>
              <a:rPr lang="en-US" sz="2400" b="1" dirty="0">
                <a:solidFill>
                  <a:srgbClr val="002060"/>
                </a:solidFill>
              </a:rPr>
              <a:t>place-based exercise where </a:t>
            </a:r>
            <a:r>
              <a:rPr lang="en-US" sz="2400" b="1" dirty="0" smtClean="0">
                <a:solidFill>
                  <a:srgbClr val="002060"/>
                </a:solidFill>
              </a:rPr>
              <a:t>they </a:t>
            </a:r>
            <a:r>
              <a:rPr lang="en-US" sz="2400" b="1" dirty="0">
                <a:solidFill>
                  <a:srgbClr val="002060"/>
                </a:solidFill>
              </a:rPr>
              <a:t>document and assess the </a:t>
            </a:r>
            <a:r>
              <a:rPr lang="en-US" sz="2400" b="1" dirty="0" smtClean="0">
                <a:solidFill>
                  <a:srgbClr val="002060"/>
                </a:solidFill>
              </a:rPr>
              <a:t>environment </a:t>
            </a:r>
            <a:r>
              <a:rPr lang="en-US" sz="2400" b="1" dirty="0">
                <a:solidFill>
                  <a:srgbClr val="002060"/>
                </a:solidFill>
              </a:rPr>
              <a:t>of </a:t>
            </a:r>
            <a:r>
              <a:rPr lang="en-US" sz="2400" b="1" dirty="0" smtClean="0">
                <a:solidFill>
                  <a:srgbClr val="002060"/>
                </a:solidFill>
              </a:rPr>
              <a:t>their community</a:t>
            </a:r>
          </a:p>
          <a:p>
            <a:pPr algn="ctr"/>
            <a:endParaRPr lang="en-US" sz="2400" b="1" dirty="0" smtClean="0">
              <a:solidFill>
                <a:srgbClr val="002060"/>
              </a:solidFill>
            </a:endParaRPr>
          </a:p>
          <a:p>
            <a:pPr algn="ctr"/>
            <a:r>
              <a:rPr lang="en-US" sz="2400" b="1" dirty="0" smtClean="0">
                <a:solidFill>
                  <a:srgbClr val="7030A0"/>
                </a:solidFill>
              </a:rPr>
              <a:t>Make connections and explore interactions and impacts between Earth systems, environment, and humans</a:t>
            </a:r>
            <a:endParaRPr lang="en-US" sz="2400" b="1" dirty="0">
              <a:solidFill>
                <a:srgbClr val="7030A0"/>
              </a:solidFill>
            </a:endParaRPr>
          </a:p>
        </p:txBody>
      </p:sp>
      <p:sp>
        <p:nvSpPr>
          <p:cNvPr id="3" name="Rectangle 2"/>
          <p:cNvSpPr/>
          <p:nvPr/>
        </p:nvSpPr>
        <p:spPr>
          <a:xfrm>
            <a:off x="152400" y="5782270"/>
            <a:ext cx="8839200" cy="923330"/>
          </a:xfrm>
          <a:prstGeom prst="rect">
            <a:avLst/>
          </a:prstGeom>
          <a:solidFill>
            <a:schemeClr val="accent6">
              <a:lumMod val="20000"/>
              <a:lumOff val="80000"/>
            </a:schemeClr>
          </a:solidFill>
          <a:ln>
            <a:solidFill>
              <a:schemeClr val="tx1"/>
            </a:solidFill>
          </a:ln>
        </p:spPr>
        <p:txBody>
          <a:bodyPr wrap="square">
            <a:spAutoFit/>
          </a:bodyPr>
          <a:lstStyle/>
          <a:p>
            <a:pPr lvl="0" algn="ctr"/>
            <a:r>
              <a:rPr lang="en-US" dirty="0" smtClean="0"/>
              <a:t>“Consider the question: What can we do about raising community awareness of the environmental controls, problems, issues, and concerns? Learn and enjoy. Become an environmental watchdog!”</a:t>
            </a:r>
            <a:endParaRPr lang="en-US" dirty="0"/>
          </a:p>
        </p:txBody>
      </p:sp>
      <p:pic>
        <p:nvPicPr>
          <p:cNvPr id="4" name="Picture 2" descr="http://static.panoramio.com/photos/large/28139020.jpg"/>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1490" y="0"/>
            <a:ext cx="9146980" cy="14173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8877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Effect transition="in" filter="fade">
                                      <p:cBhvr>
                                        <p:cTn id="12" dur="500"/>
                                        <p:tgtEl>
                                          <p:spTgt spid="2">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6" end="6"/>
                                            </p:txEl>
                                          </p:spTgt>
                                        </p:tgtEl>
                                        <p:attrNameLst>
                                          <p:attrName>style.visibility</p:attrName>
                                        </p:attrNameLst>
                                      </p:cBhvr>
                                      <p:to>
                                        <p:strVal val="visible"/>
                                      </p:to>
                                    </p:set>
                                    <p:animEffect transition="in" filter="fade">
                                      <p:cBhvr>
                                        <p:cTn id="17"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1498461"/>
            <a:ext cx="8839200" cy="3477875"/>
          </a:xfrm>
          <a:prstGeom prst="rect">
            <a:avLst/>
          </a:prstGeom>
          <a:solidFill>
            <a:schemeClr val="bg1"/>
          </a:solidFill>
          <a:ln>
            <a:solidFill>
              <a:schemeClr val="tx1"/>
            </a:solidFill>
          </a:ln>
        </p:spPr>
        <p:txBody>
          <a:bodyPr wrap="square">
            <a:spAutoFit/>
          </a:bodyPr>
          <a:lstStyle/>
          <a:p>
            <a:pPr algn="ctr"/>
            <a:r>
              <a:rPr lang="en-US" sz="2800" b="1" dirty="0" smtClean="0">
                <a:solidFill>
                  <a:srgbClr val="C00000"/>
                </a:solidFill>
              </a:rPr>
              <a:t>Conclusion: Ultimately</a:t>
            </a:r>
            <a:r>
              <a:rPr lang="en-US" sz="2800" b="1" dirty="0">
                <a:solidFill>
                  <a:srgbClr val="C00000"/>
                </a:solidFill>
              </a:rPr>
              <a:t>, with this project design, </a:t>
            </a:r>
            <a:r>
              <a:rPr lang="en-US" sz="2800" b="1" dirty="0" smtClean="0">
                <a:solidFill>
                  <a:srgbClr val="C00000"/>
                </a:solidFill>
              </a:rPr>
              <a:t>students…</a:t>
            </a:r>
          </a:p>
          <a:p>
            <a:pPr algn="ctr"/>
            <a:endParaRPr lang="en-US" sz="2400" b="1" dirty="0" smtClean="0"/>
          </a:p>
          <a:p>
            <a:pPr algn="ctr"/>
            <a:r>
              <a:rPr lang="en-US" sz="2400" b="1" dirty="0" smtClean="0">
                <a:solidFill>
                  <a:schemeClr val="accent3">
                    <a:lumMod val="50000"/>
                  </a:schemeClr>
                </a:solidFill>
              </a:rPr>
              <a:t>Conduct </a:t>
            </a:r>
            <a:r>
              <a:rPr lang="en-US" sz="2400" b="1" dirty="0">
                <a:solidFill>
                  <a:schemeClr val="accent3">
                    <a:lumMod val="50000"/>
                  </a:schemeClr>
                </a:solidFill>
              </a:rPr>
              <a:t>a small-scale research project with field, data, synthesis, and reporting </a:t>
            </a:r>
            <a:r>
              <a:rPr lang="en-US" sz="2400" b="1" dirty="0" smtClean="0">
                <a:solidFill>
                  <a:schemeClr val="accent3">
                    <a:lumMod val="50000"/>
                  </a:schemeClr>
                </a:solidFill>
              </a:rPr>
              <a:t>components</a:t>
            </a:r>
          </a:p>
          <a:p>
            <a:pPr algn="ctr"/>
            <a:endParaRPr lang="en-US" sz="2400" b="1" dirty="0" smtClean="0">
              <a:solidFill>
                <a:schemeClr val="accent3">
                  <a:lumMod val="50000"/>
                </a:schemeClr>
              </a:solidFill>
            </a:endParaRPr>
          </a:p>
          <a:p>
            <a:pPr algn="ctr"/>
            <a:r>
              <a:rPr lang="en-US" sz="2400" b="1" dirty="0" smtClean="0">
                <a:solidFill>
                  <a:srgbClr val="FF0000"/>
                </a:solidFill>
              </a:rPr>
              <a:t>Build </a:t>
            </a:r>
            <a:r>
              <a:rPr lang="en-US" sz="2400" b="1" dirty="0">
                <a:solidFill>
                  <a:srgbClr val="FF0000"/>
                </a:solidFill>
              </a:rPr>
              <a:t>many non-content </a:t>
            </a:r>
            <a:r>
              <a:rPr lang="en-US" sz="2400" b="1" dirty="0" smtClean="0">
                <a:solidFill>
                  <a:srgbClr val="FF0000"/>
                </a:solidFill>
              </a:rPr>
              <a:t>skills (writing, presentation, teamwork)</a:t>
            </a:r>
          </a:p>
          <a:p>
            <a:pPr algn="ctr"/>
            <a:endParaRPr lang="en-US" sz="2400" b="1" dirty="0" smtClean="0">
              <a:solidFill>
                <a:schemeClr val="accent6">
                  <a:lumMod val="50000"/>
                </a:schemeClr>
              </a:solidFill>
            </a:endParaRPr>
          </a:p>
          <a:p>
            <a:pPr algn="ctr"/>
            <a:r>
              <a:rPr lang="en-US" sz="2400" b="1" dirty="0" smtClean="0"/>
              <a:t>Investigate </a:t>
            </a:r>
            <a:r>
              <a:rPr lang="en-US" sz="2400" b="1" dirty="0"/>
              <a:t>their local </a:t>
            </a:r>
            <a:r>
              <a:rPr lang="en-US" sz="2400" b="1" dirty="0" smtClean="0"/>
              <a:t>surroundings and become a more aware </a:t>
            </a:r>
            <a:r>
              <a:rPr lang="en-US" sz="2400" b="1" smtClean="0"/>
              <a:t>and active </a:t>
            </a:r>
            <a:r>
              <a:rPr lang="en-US" sz="2400" b="1" dirty="0" smtClean="0"/>
              <a:t>citizen</a:t>
            </a:r>
          </a:p>
        </p:txBody>
      </p:sp>
      <p:sp>
        <p:nvSpPr>
          <p:cNvPr id="3" name="Rectangle 2"/>
          <p:cNvSpPr/>
          <p:nvPr/>
        </p:nvSpPr>
        <p:spPr>
          <a:xfrm>
            <a:off x="152400" y="5782270"/>
            <a:ext cx="8839200" cy="923330"/>
          </a:xfrm>
          <a:prstGeom prst="rect">
            <a:avLst/>
          </a:prstGeom>
          <a:solidFill>
            <a:schemeClr val="accent6">
              <a:lumMod val="20000"/>
              <a:lumOff val="80000"/>
            </a:schemeClr>
          </a:solidFill>
          <a:ln>
            <a:solidFill>
              <a:schemeClr val="tx1"/>
            </a:solidFill>
          </a:ln>
        </p:spPr>
        <p:txBody>
          <a:bodyPr wrap="square">
            <a:spAutoFit/>
          </a:bodyPr>
          <a:lstStyle/>
          <a:p>
            <a:pPr lvl="0" algn="ctr"/>
            <a:r>
              <a:rPr lang="en-US" dirty="0" smtClean="0"/>
              <a:t>“Consider the question: What can we do about raising community awareness of the environmental controls, problems, issues, and concerns? Learn and enjoy. Become an environmental watchdog!”</a:t>
            </a:r>
            <a:endParaRPr lang="en-US" dirty="0"/>
          </a:p>
        </p:txBody>
      </p:sp>
      <p:pic>
        <p:nvPicPr>
          <p:cNvPr id="4" name="Picture 2" descr="http://static.panoramio.com/photos/large/28139020.jpg"/>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1490" y="0"/>
            <a:ext cx="9146980" cy="14173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1883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Effect transition="in" filter="fade">
                                      <p:cBhvr>
                                        <p:cTn id="12" dur="500"/>
                                        <p:tgtEl>
                                          <p:spTgt spid="2">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6" end="6"/>
                                            </p:txEl>
                                          </p:spTgt>
                                        </p:tgtEl>
                                        <p:attrNameLst>
                                          <p:attrName>style.visibility</p:attrName>
                                        </p:attrNameLst>
                                      </p:cBhvr>
                                      <p:to>
                                        <p:strVal val="visible"/>
                                      </p:to>
                                    </p:set>
                                    <p:animEffect transition="in" filter="fade">
                                      <p:cBhvr>
                                        <p:cTn id="17"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685800"/>
            <a:ext cx="8839200" cy="3908762"/>
          </a:xfrm>
          <a:prstGeom prst="rect">
            <a:avLst/>
          </a:prstGeom>
          <a:solidFill>
            <a:schemeClr val="bg1"/>
          </a:solidFill>
          <a:ln>
            <a:solidFill>
              <a:schemeClr val="tx1"/>
            </a:solidFill>
          </a:ln>
        </p:spPr>
        <p:txBody>
          <a:bodyPr wrap="square">
            <a:spAutoFit/>
          </a:bodyPr>
          <a:lstStyle/>
          <a:p>
            <a:pPr algn="ctr"/>
            <a:r>
              <a:rPr lang="en-US" sz="2800" b="1" dirty="0">
                <a:solidFill>
                  <a:srgbClr val="C00000"/>
                </a:solidFill>
              </a:rPr>
              <a:t>For an introductory </a:t>
            </a:r>
            <a:r>
              <a:rPr lang="en-US" sz="2800" b="1" dirty="0" smtClean="0">
                <a:solidFill>
                  <a:srgbClr val="C00000"/>
                </a:solidFill>
              </a:rPr>
              <a:t>geology course with an environmental component…</a:t>
            </a:r>
          </a:p>
          <a:p>
            <a:pPr algn="ctr"/>
            <a:r>
              <a:rPr lang="en-US" sz="2800" b="1" i="1" dirty="0" smtClean="0">
                <a:solidFill>
                  <a:srgbClr val="002060"/>
                </a:solidFill>
              </a:rPr>
              <a:t>I’ve </a:t>
            </a:r>
            <a:r>
              <a:rPr lang="en-US" sz="2800" b="1" i="1" dirty="0">
                <a:solidFill>
                  <a:srgbClr val="002060"/>
                </a:solidFill>
              </a:rPr>
              <a:t>created a </a:t>
            </a:r>
            <a:r>
              <a:rPr lang="en-US" sz="2800" b="1" i="1" dirty="0">
                <a:solidFill>
                  <a:srgbClr val="FF0000"/>
                </a:solidFill>
              </a:rPr>
              <a:t>place-based exercise</a:t>
            </a:r>
            <a:r>
              <a:rPr lang="en-US" sz="2800" b="1" i="1" dirty="0">
                <a:solidFill>
                  <a:srgbClr val="002060"/>
                </a:solidFill>
              </a:rPr>
              <a:t> where students document and assess the environmental underbelly of their local </a:t>
            </a:r>
            <a:r>
              <a:rPr lang="en-US" sz="2800" b="1" i="1" dirty="0" smtClean="0">
                <a:solidFill>
                  <a:srgbClr val="002060"/>
                </a:solidFill>
              </a:rPr>
              <a:t>community.</a:t>
            </a:r>
          </a:p>
          <a:p>
            <a:pPr algn="ctr"/>
            <a:endParaRPr lang="en-US" sz="2400" dirty="0"/>
          </a:p>
          <a:p>
            <a:pPr algn="ctr"/>
            <a:r>
              <a:rPr lang="en-US" sz="2800" b="1" dirty="0" smtClean="0">
                <a:solidFill>
                  <a:srgbClr val="C00000"/>
                </a:solidFill>
              </a:rPr>
              <a:t>The exercise…</a:t>
            </a:r>
          </a:p>
          <a:p>
            <a:pPr algn="ctr"/>
            <a:r>
              <a:rPr lang="en-US" sz="2800" b="1" i="1" dirty="0" smtClean="0">
                <a:solidFill>
                  <a:srgbClr val="002060"/>
                </a:solidFill>
              </a:rPr>
              <a:t>constitutes </a:t>
            </a:r>
            <a:r>
              <a:rPr lang="en-US" sz="2800" b="1" i="1" dirty="0">
                <a:solidFill>
                  <a:srgbClr val="002060"/>
                </a:solidFill>
              </a:rPr>
              <a:t>a </a:t>
            </a:r>
            <a:r>
              <a:rPr lang="en-US" sz="2800" b="1" i="1" dirty="0">
                <a:solidFill>
                  <a:srgbClr val="FF0000"/>
                </a:solidFill>
              </a:rPr>
              <a:t>small-scale research project </a:t>
            </a:r>
            <a:r>
              <a:rPr lang="en-US" sz="2800" b="1" i="1" dirty="0">
                <a:solidFill>
                  <a:srgbClr val="002060"/>
                </a:solidFill>
              </a:rPr>
              <a:t>with field, data, synthesis, and reporting components</a:t>
            </a:r>
            <a:r>
              <a:rPr lang="en-US" sz="2800" b="1" i="1" dirty="0" smtClean="0">
                <a:solidFill>
                  <a:srgbClr val="002060"/>
                </a:solidFill>
              </a:rPr>
              <a:t>.</a:t>
            </a:r>
          </a:p>
        </p:txBody>
      </p:sp>
      <p:sp>
        <p:nvSpPr>
          <p:cNvPr id="3" name="Rectangle 2"/>
          <p:cNvSpPr/>
          <p:nvPr/>
        </p:nvSpPr>
        <p:spPr>
          <a:xfrm>
            <a:off x="152400" y="5228272"/>
            <a:ext cx="8839200" cy="1477328"/>
          </a:xfrm>
          <a:prstGeom prst="rect">
            <a:avLst/>
          </a:prstGeom>
          <a:solidFill>
            <a:schemeClr val="accent6">
              <a:lumMod val="20000"/>
              <a:lumOff val="80000"/>
            </a:schemeClr>
          </a:solidFill>
          <a:ln>
            <a:solidFill>
              <a:schemeClr val="tx1"/>
            </a:solidFill>
          </a:ln>
        </p:spPr>
        <p:txBody>
          <a:bodyPr wrap="square">
            <a:spAutoFit/>
          </a:bodyPr>
          <a:lstStyle/>
          <a:p>
            <a:pPr algn="ctr"/>
            <a:r>
              <a:rPr lang="en-US" dirty="0" smtClean="0"/>
              <a:t>“It’s time to get out and comb the grimy, decaying streets of </a:t>
            </a:r>
            <a:r>
              <a:rPr lang="en-US" dirty="0" err="1" smtClean="0"/>
              <a:t>Edinboro</a:t>
            </a:r>
            <a:r>
              <a:rPr lang="en-US" dirty="0" smtClean="0"/>
              <a:t>, PA. The purpose of this exercise is to expose and document the seamy environmental underbelly of our fair, sleepy community, town and university included. We must assess the environmental conditions of the ‘</a:t>
            </a:r>
            <a:r>
              <a:rPr lang="en-US" dirty="0" err="1" smtClean="0"/>
              <a:t>Boro</a:t>
            </a:r>
            <a:r>
              <a:rPr lang="en-US" dirty="0" smtClean="0"/>
              <a:t>! The </a:t>
            </a:r>
            <a:r>
              <a:rPr lang="en-US" dirty="0" err="1" smtClean="0"/>
              <a:t>Edinboro</a:t>
            </a:r>
            <a:r>
              <a:rPr lang="en-US" dirty="0" smtClean="0"/>
              <a:t> Environmental Assault Mission Task Force has been deployed.”</a:t>
            </a:r>
            <a:endParaRPr lang="en-US" dirty="0"/>
          </a:p>
        </p:txBody>
      </p:sp>
    </p:spTree>
    <p:extLst>
      <p:ext uri="{BB962C8B-B14F-4D97-AF65-F5344CB8AC3E}">
        <p14:creationId xmlns:p14="http://schemas.microsoft.com/office/powerpoint/2010/main" val="2630755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Effect transition="in" filter="fade">
                                      <p:cBhvr>
                                        <p:cTn id="12"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www.edinborotriathlon.com/uploads/images/Edinboro%20by%20Air.jpg"/>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25000"/>
                    </a14:imgEffect>
                    <a14:imgEffect>
                      <a14:brightnessContrast bright="-20000"/>
                    </a14:imgEffect>
                  </a14:imgLayer>
                </a14:imgProps>
              </a:ext>
              <a:ext uri="{28A0092B-C50C-407E-A947-70E740481C1C}">
                <a14:useLocalDpi xmlns:a14="http://schemas.microsoft.com/office/drawing/2010/main"/>
              </a:ext>
            </a:extLst>
          </a:blip>
          <a:srcRect/>
          <a:stretch>
            <a:fillRect/>
          </a:stretch>
        </p:blipFill>
        <p:spPr bwMode="auto">
          <a:xfrm>
            <a:off x="0" y="163893"/>
            <a:ext cx="9144000" cy="653021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52400" y="2767281"/>
            <a:ext cx="8839200" cy="1323439"/>
          </a:xfrm>
          <a:prstGeom prst="rect">
            <a:avLst/>
          </a:prstGeom>
          <a:solidFill>
            <a:schemeClr val="bg2">
              <a:alpha val="65000"/>
            </a:schemeClr>
          </a:solidFill>
          <a:ln>
            <a:noFill/>
          </a:ln>
        </p:spPr>
        <p:txBody>
          <a:bodyPr wrap="square" rtlCol="0">
            <a:spAutoFit/>
          </a:bodyPr>
          <a:lstStyle/>
          <a:p>
            <a:pPr algn="ctr"/>
            <a:r>
              <a:rPr lang="en-US" sz="2800" b="1" dirty="0" smtClean="0">
                <a:solidFill>
                  <a:srgbClr val="C00000"/>
                </a:solidFill>
                <a:effectLst>
                  <a:outerShdw blurRad="38100" dist="38100" dir="2700000" algn="tl">
                    <a:srgbClr val="000000">
                      <a:alpha val="43137"/>
                    </a:srgbClr>
                  </a:outerShdw>
                </a:effectLst>
              </a:rPr>
              <a:t>The End… Thank You!</a:t>
            </a:r>
          </a:p>
          <a:p>
            <a:pPr algn="ctr"/>
            <a:endParaRPr lang="en-US" sz="2400" dirty="0" smtClean="0"/>
          </a:p>
          <a:p>
            <a:pPr algn="ctr"/>
            <a:r>
              <a:rPr lang="en-US" sz="2800" b="1" dirty="0" smtClean="0">
                <a:solidFill>
                  <a:srgbClr val="002060"/>
                </a:solidFill>
                <a:effectLst>
                  <a:outerShdw blurRad="38100" dist="38100" dir="2700000" algn="tl">
                    <a:srgbClr val="000000">
                      <a:alpha val="43137"/>
                    </a:srgbClr>
                  </a:outerShdw>
                </a:effectLst>
              </a:rPr>
              <a:t>Questions? Comments?</a:t>
            </a:r>
          </a:p>
        </p:txBody>
      </p:sp>
    </p:spTree>
    <p:extLst>
      <p:ext uri="{BB962C8B-B14F-4D97-AF65-F5344CB8AC3E}">
        <p14:creationId xmlns:p14="http://schemas.microsoft.com/office/powerpoint/2010/main" val="23021840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 descr="http://www.edinborotriathlon.com/uploads/images/Edinboro%20by%20Air.jpg"/>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25000"/>
                    </a14:imgEffect>
                    <a14:imgEffect>
                      <a14:brightnessContrast bright="-20000"/>
                    </a14:imgEffect>
                  </a14:imgLayer>
                </a14:imgProps>
              </a:ext>
              <a:ext uri="{28A0092B-C50C-407E-A947-70E740481C1C}">
                <a14:useLocalDpi xmlns:a14="http://schemas.microsoft.com/office/drawing/2010/main"/>
              </a:ext>
            </a:extLst>
          </a:blip>
          <a:srcRect/>
          <a:stretch>
            <a:fillRect/>
          </a:stretch>
        </p:blipFill>
        <p:spPr bwMode="auto">
          <a:xfrm>
            <a:off x="0" y="163893"/>
            <a:ext cx="9144000" cy="653021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52400" y="1905506"/>
            <a:ext cx="8839200" cy="3046988"/>
          </a:xfrm>
          <a:prstGeom prst="rect">
            <a:avLst/>
          </a:prstGeom>
          <a:solidFill>
            <a:schemeClr val="bg2">
              <a:alpha val="65000"/>
            </a:schemeClr>
          </a:solidFill>
          <a:ln>
            <a:noFill/>
          </a:ln>
        </p:spPr>
        <p:txBody>
          <a:bodyPr wrap="square" rtlCol="0">
            <a:spAutoFit/>
          </a:bodyPr>
          <a:lstStyle/>
          <a:p>
            <a:pPr algn="ctr"/>
            <a:r>
              <a:rPr lang="en-US" sz="2800" b="1" dirty="0" smtClean="0">
                <a:solidFill>
                  <a:srgbClr val="C00000"/>
                </a:solidFill>
                <a:effectLst>
                  <a:outerShdw blurRad="38100" dist="38100" dir="2700000" algn="tl">
                    <a:srgbClr val="000000">
                      <a:alpha val="43137"/>
                    </a:srgbClr>
                  </a:outerShdw>
                </a:effectLst>
              </a:rPr>
              <a:t>Versatility in design…</a:t>
            </a:r>
          </a:p>
          <a:p>
            <a:pPr algn="ctr"/>
            <a:endParaRPr lang="en-US" sz="2400" dirty="0" smtClean="0"/>
          </a:p>
          <a:p>
            <a:pPr algn="ctr"/>
            <a:r>
              <a:rPr lang="en-US" sz="2800" b="1" dirty="0" smtClean="0">
                <a:solidFill>
                  <a:srgbClr val="002060"/>
                </a:solidFill>
                <a:effectLst>
                  <a:outerShdw blurRad="38100" dist="38100" dir="2700000" algn="tl">
                    <a:srgbClr val="000000">
                      <a:alpha val="43137"/>
                    </a:srgbClr>
                  </a:outerShdw>
                </a:effectLst>
              </a:rPr>
              <a:t>I use this exercise in several introductory courses:</a:t>
            </a:r>
          </a:p>
          <a:p>
            <a:pPr algn="ctr"/>
            <a:endParaRPr lang="en-US" sz="2800" b="1" dirty="0" smtClean="0">
              <a:solidFill>
                <a:srgbClr val="002060"/>
              </a:solidFill>
              <a:effectLst>
                <a:outerShdw blurRad="38100" dist="38100" dir="2700000" algn="tl">
                  <a:srgbClr val="000000">
                    <a:alpha val="43137"/>
                  </a:srgbClr>
                </a:outerShdw>
              </a:effectLst>
            </a:endParaRPr>
          </a:p>
          <a:p>
            <a:pPr algn="ctr"/>
            <a:r>
              <a:rPr lang="en-US" sz="2800" b="1" dirty="0" smtClean="0">
                <a:solidFill>
                  <a:srgbClr val="FF0000"/>
                </a:solidFill>
              </a:rPr>
              <a:t>PA Rocks – First-Year Experience (freshmen-only)</a:t>
            </a:r>
          </a:p>
          <a:p>
            <a:pPr algn="ctr"/>
            <a:r>
              <a:rPr lang="en-US" sz="2800" b="1" dirty="0" smtClean="0">
                <a:solidFill>
                  <a:srgbClr val="7030A0"/>
                </a:solidFill>
              </a:rPr>
              <a:t>Intro to </a:t>
            </a:r>
            <a:r>
              <a:rPr lang="en-US" sz="2800" b="1" dirty="0">
                <a:solidFill>
                  <a:srgbClr val="7030A0"/>
                </a:solidFill>
              </a:rPr>
              <a:t>E</a:t>
            </a:r>
            <a:r>
              <a:rPr lang="en-US" sz="2800" b="1" dirty="0" smtClean="0">
                <a:solidFill>
                  <a:srgbClr val="7030A0"/>
                </a:solidFill>
              </a:rPr>
              <a:t>arth Environments (honors)</a:t>
            </a:r>
          </a:p>
          <a:p>
            <a:pPr algn="ctr"/>
            <a:r>
              <a:rPr lang="en-US" sz="2800" b="1" dirty="0" smtClean="0">
                <a:solidFill>
                  <a:schemeClr val="accent6">
                    <a:lumMod val="50000"/>
                  </a:schemeClr>
                </a:solidFill>
              </a:rPr>
              <a:t>Dynamic Earth (Gen Ed)</a:t>
            </a:r>
          </a:p>
        </p:txBody>
      </p:sp>
    </p:spTree>
    <p:extLst>
      <p:ext uri="{BB962C8B-B14F-4D97-AF65-F5344CB8AC3E}">
        <p14:creationId xmlns:p14="http://schemas.microsoft.com/office/powerpoint/2010/main" val="2676002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animEffect transition="in" filter="fade">
                                      <p:cBhvr>
                                        <p:cTn id="7" dur="500"/>
                                        <p:tgtEl>
                                          <p:spTgt spid="2">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5" end="5"/>
                                            </p:txEl>
                                          </p:spTgt>
                                        </p:tgtEl>
                                        <p:attrNameLst>
                                          <p:attrName>style.visibility</p:attrName>
                                        </p:attrNameLst>
                                      </p:cBhvr>
                                      <p:to>
                                        <p:strVal val="visible"/>
                                      </p:to>
                                    </p:set>
                                    <p:animEffect transition="in" filter="fade">
                                      <p:cBhvr>
                                        <p:cTn id="12" dur="500"/>
                                        <p:tgtEl>
                                          <p:spTgt spid="2">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6" end="6"/>
                                            </p:txEl>
                                          </p:spTgt>
                                        </p:tgtEl>
                                        <p:attrNameLst>
                                          <p:attrName>style.visibility</p:attrName>
                                        </p:attrNameLst>
                                      </p:cBhvr>
                                      <p:to>
                                        <p:strVal val="visible"/>
                                      </p:to>
                                    </p:set>
                                    <p:animEffect transition="in" filter="fade">
                                      <p:cBhvr>
                                        <p:cTn id="17"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 descr="http://www.edinborotriathlon.com/uploads/images/Edinboro%20by%20Air.jpg"/>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25000"/>
                    </a14:imgEffect>
                    <a14:imgEffect>
                      <a14:brightnessContrast bright="-20000"/>
                    </a14:imgEffect>
                  </a14:imgLayer>
                </a14:imgProps>
              </a:ext>
              <a:ext uri="{28A0092B-C50C-407E-A947-70E740481C1C}">
                <a14:useLocalDpi xmlns:a14="http://schemas.microsoft.com/office/drawing/2010/main"/>
              </a:ext>
            </a:extLst>
          </a:blip>
          <a:srcRect/>
          <a:stretch>
            <a:fillRect/>
          </a:stretch>
        </p:blipFill>
        <p:spPr bwMode="auto">
          <a:xfrm>
            <a:off x="0" y="163893"/>
            <a:ext cx="9144000" cy="653021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52400" y="2336393"/>
            <a:ext cx="8839200" cy="2185214"/>
          </a:xfrm>
          <a:prstGeom prst="rect">
            <a:avLst/>
          </a:prstGeom>
          <a:solidFill>
            <a:schemeClr val="bg2">
              <a:alpha val="65000"/>
            </a:schemeClr>
          </a:solidFill>
          <a:ln>
            <a:noFill/>
          </a:ln>
        </p:spPr>
        <p:txBody>
          <a:bodyPr wrap="square" rtlCol="0">
            <a:spAutoFit/>
          </a:bodyPr>
          <a:lstStyle/>
          <a:p>
            <a:pPr algn="ctr"/>
            <a:r>
              <a:rPr lang="en-US" sz="2800" b="1" dirty="0" smtClean="0">
                <a:solidFill>
                  <a:srgbClr val="C00000"/>
                </a:solidFill>
                <a:effectLst>
                  <a:outerShdw blurRad="38100" dist="38100" dir="2700000" algn="tl">
                    <a:srgbClr val="000000">
                      <a:alpha val="43137"/>
                    </a:srgbClr>
                  </a:outerShdw>
                </a:effectLst>
              </a:rPr>
              <a:t>Prelude to the exercise…</a:t>
            </a:r>
          </a:p>
          <a:p>
            <a:pPr algn="ctr"/>
            <a:endParaRPr lang="en-US" sz="2400" dirty="0" smtClean="0"/>
          </a:p>
          <a:p>
            <a:pPr algn="ctr"/>
            <a:r>
              <a:rPr lang="en-US" sz="2800" b="1" dirty="0" smtClean="0">
                <a:solidFill>
                  <a:schemeClr val="accent2">
                    <a:lumMod val="75000"/>
                  </a:schemeClr>
                </a:solidFill>
                <a:effectLst>
                  <a:outerShdw blurRad="38100" dist="38100" dir="2700000" algn="tl">
                    <a:srgbClr val="000000">
                      <a:alpha val="43137"/>
                    </a:srgbClr>
                  </a:outerShdw>
                </a:effectLst>
              </a:rPr>
              <a:t>As an introduction to the project, </a:t>
            </a:r>
            <a:r>
              <a:rPr lang="en-US" sz="2800" b="1" dirty="0" smtClean="0">
                <a:solidFill>
                  <a:schemeClr val="accent2">
                    <a:lumMod val="75000"/>
                  </a:schemeClr>
                </a:solidFill>
                <a:effectLst>
                  <a:outerShdw blurRad="38100" dist="38100" dir="2700000" algn="tl">
                    <a:srgbClr val="000000">
                      <a:alpha val="43137"/>
                    </a:srgbClr>
                  </a:outerShdw>
                </a:effectLst>
              </a:rPr>
              <a:t>students </a:t>
            </a:r>
            <a:r>
              <a:rPr lang="en-US" sz="2800" b="1" dirty="0" smtClean="0">
                <a:solidFill>
                  <a:schemeClr val="accent2">
                    <a:lumMod val="75000"/>
                  </a:schemeClr>
                </a:solidFill>
                <a:effectLst>
                  <a:outerShdw blurRad="38100" dist="38100" dir="2700000" algn="tl">
                    <a:srgbClr val="000000">
                      <a:alpha val="43137"/>
                    </a:srgbClr>
                  </a:outerShdw>
                </a:effectLst>
              </a:rPr>
              <a:t>inquire about aspects of their local surroundings that are somehow connected to the greater Earth system.</a:t>
            </a:r>
          </a:p>
        </p:txBody>
      </p:sp>
    </p:spTree>
    <p:extLst>
      <p:ext uri="{BB962C8B-B14F-4D97-AF65-F5344CB8AC3E}">
        <p14:creationId xmlns:p14="http://schemas.microsoft.com/office/powerpoint/2010/main" val="24873451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2133600"/>
            <a:ext cx="8839200" cy="2431435"/>
          </a:xfrm>
          <a:prstGeom prst="rect">
            <a:avLst/>
          </a:prstGeom>
          <a:solidFill>
            <a:schemeClr val="bg1"/>
          </a:solidFill>
          <a:ln>
            <a:solidFill>
              <a:schemeClr val="tx1"/>
            </a:solidFill>
          </a:ln>
        </p:spPr>
        <p:txBody>
          <a:bodyPr wrap="square">
            <a:spAutoFit/>
          </a:bodyPr>
          <a:lstStyle/>
          <a:p>
            <a:pPr algn="ctr"/>
            <a:r>
              <a:rPr lang="en-US" sz="2800" b="1" dirty="0">
                <a:solidFill>
                  <a:srgbClr val="C00000"/>
                </a:solidFill>
              </a:rPr>
              <a:t>We “scale up”…</a:t>
            </a:r>
          </a:p>
          <a:p>
            <a:pPr algn="ctr"/>
            <a:r>
              <a:rPr lang="en-US" sz="2400" dirty="0"/>
              <a:t>	</a:t>
            </a:r>
            <a:endParaRPr lang="en-US" sz="2400" dirty="0" smtClean="0"/>
          </a:p>
          <a:p>
            <a:pPr algn="ctr"/>
            <a:r>
              <a:rPr lang="en-US" sz="2400" b="1" dirty="0" smtClean="0">
                <a:solidFill>
                  <a:srgbClr val="002060"/>
                </a:solidFill>
              </a:rPr>
              <a:t>… from </a:t>
            </a:r>
            <a:r>
              <a:rPr lang="en-US" sz="2400" b="1" dirty="0">
                <a:solidFill>
                  <a:srgbClr val="002060"/>
                </a:solidFill>
              </a:rPr>
              <a:t>the </a:t>
            </a:r>
            <a:r>
              <a:rPr lang="en-US" sz="2400" b="1" dirty="0" smtClean="0">
                <a:solidFill>
                  <a:srgbClr val="002060"/>
                </a:solidFill>
              </a:rPr>
              <a:t>classroom, to </a:t>
            </a:r>
            <a:r>
              <a:rPr lang="en-US" sz="2400" b="1" dirty="0">
                <a:solidFill>
                  <a:srgbClr val="002060"/>
                </a:solidFill>
              </a:rPr>
              <a:t>our </a:t>
            </a:r>
            <a:r>
              <a:rPr lang="en-US" sz="2400" b="1" dirty="0" smtClean="0">
                <a:solidFill>
                  <a:srgbClr val="002060"/>
                </a:solidFill>
              </a:rPr>
              <a:t>building, to </a:t>
            </a:r>
            <a:r>
              <a:rPr lang="en-US" sz="2400" b="1" dirty="0">
                <a:solidFill>
                  <a:srgbClr val="002060"/>
                </a:solidFill>
              </a:rPr>
              <a:t>campus-wide </a:t>
            </a:r>
            <a:r>
              <a:rPr lang="en-US" sz="2400" b="1" dirty="0" smtClean="0">
                <a:solidFill>
                  <a:srgbClr val="002060"/>
                </a:solidFill>
              </a:rPr>
              <a:t>environs, to </a:t>
            </a:r>
            <a:r>
              <a:rPr lang="en-US" sz="2400" b="1" dirty="0">
                <a:solidFill>
                  <a:srgbClr val="002060"/>
                </a:solidFill>
              </a:rPr>
              <a:t>the </a:t>
            </a:r>
            <a:r>
              <a:rPr lang="en-US" sz="2400" b="1" dirty="0" err="1" smtClean="0">
                <a:solidFill>
                  <a:srgbClr val="002060"/>
                </a:solidFill>
              </a:rPr>
              <a:t>townsite</a:t>
            </a:r>
            <a:r>
              <a:rPr lang="en-US" sz="2400" b="1" dirty="0" smtClean="0">
                <a:solidFill>
                  <a:srgbClr val="002060"/>
                </a:solidFill>
              </a:rPr>
              <a:t>, to </a:t>
            </a:r>
            <a:r>
              <a:rPr lang="en-US" sz="2400" b="1" dirty="0">
                <a:solidFill>
                  <a:srgbClr val="002060"/>
                </a:solidFill>
              </a:rPr>
              <a:t>the </a:t>
            </a:r>
            <a:r>
              <a:rPr lang="en-US" sz="2400" b="1" dirty="0" smtClean="0">
                <a:solidFill>
                  <a:srgbClr val="002060"/>
                </a:solidFill>
              </a:rPr>
              <a:t>surrounding countryside …</a:t>
            </a:r>
          </a:p>
          <a:p>
            <a:pPr algn="ctr"/>
            <a:endParaRPr lang="en-US" sz="2400" dirty="0"/>
          </a:p>
          <a:p>
            <a:pPr algn="ctr"/>
            <a:r>
              <a:rPr lang="en-US" sz="2800" b="1" dirty="0">
                <a:solidFill>
                  <a:srgbClr val="C00000"/>
                </a:solidFill>
              </a:rPr>
              <a:t>…asking basic questions about each.</a:t>
            </a:r>
          </a:p>
        </p:txBody>
      </p:sp>
      <p:pic>
        <p:nvPicPr>
          <p:cNvPr id="5" name="Picture 2" descr="http://mw2.google.com/mw-panoramio/photos/medium/1886670.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3412" y="4700074"/>
            <a:ext cx="3632874" cy="215792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http://media-cdn.tripadvisor.com/media/photo-s/02/2a/97/8d/edinboro-lake-early-morning.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514495" y="4700074"/>
            <a:ext cx="2894779" cy="215792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8" descr="http://i.coldwellbanker.com/236i0/v0scsa67awpym7ye4qkxdqsw71i"/>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300268" y="4715165"/>
            <a:ext cx="2858044" cy="214283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10" descr="http://wicu.images.worldnow.com/images/19547784_BG1.jp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3390898" y="-1"/>
            <a:ext cx="3086102" cy="205740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http://artofpracticing.com/wp-content/uploads/2014/02/Lovely-lake-Edinboro-U.jpg"/>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a:stretch/>
        </p:blipFill>
        <p:spPr bwMode="auto">
          <a:xfrm>
            <a:off x="6409274" y="0"/>
            <a:ext cx="2749037" cy="20574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ttps://c1.staticflickr.com/7/6217/6379038143_23ce6ec1cc_b.jpg"/>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a:stretch/>
        </p:blipFill>
        <p:spPr bwMode="auto">
          <a:xfrm>
            <a:off x="-1" y="0"/>
            <a:ext cx="3460967" cy="2057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6339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p:cTn id="7" dur="1000" fill="hold"/>
                                        <p:tgtEl>
                                          <p:spTgt spid="2">
                                            <p:txEl>
                                              <p:pRg st="2" end="2"/>
                                            </p:txEl>
                                          </p:spTgt>
                                        </p:tgtEl>
                                        <p:attrNameLst>
                                          <p:attrName>ppt_w</p:attrName>
                                        </p:attrNameLst>
                                      </p:cBhvr>
                                      <p:tavLst>
                                        <p:tav tm="0">
                                          <p:val>
                                            <p:fltVal val="0"/>
                                          </p:val>
                                        </p:tav>
                                        <p:tav tm="100000">
                                          <p:val>
                                            <p:strVal val="#ppt_w"/>
                                          </p:val>
                                        </p:tav>
                                      </p:tavLst>
                                    </p:anim>
                                    <p:anim calcmode="lin" valueType="num">
                                      <p:cBhvr>
                                        <p:cTn id="8" dur="10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9" dur="1000"/>
                                        <p:tgtEl>
                                          <p:spTgt spid="2">
                                            <p:txEl>
                                              <p:pRg st="2" end="2"/>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2">
                                            <p:txEl>
                                              <p:pRg st="4" end="4"/>
                                            </p:txEl>
                                          </p:spTgt>
                                        </p:tgtEl>
                                        <p:attrNameLst>
                                          <p:attrName>style.visibility</p:attrName>
                                        </p:attrNameLst>
                                      </p:cBhvr>
                                      <p:to>
                                        <p:strVal val="visible"/>
                                      </p:to>
                                    </p:set>
                                    <p:animEffect transition="in" filter="fade">
                                      <p:cBhvr>
                                        <p:cTn id="14"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305068"/>
            <a:ext cx="8839200" cy="4339650"/>
          </a:xfrm>
          <a:prstGeom prst="rect">
            <a:avLst/>
          </a:prstGeom>
          <a:solidFill>
            <a:schemeClr val="bg1"/>
          </a:solidFill>
          <a:ln>
            <a:solidFill>
              <a:schemeClr val="tx1"/>
            </a:solidFill>
          </a:ln>
        </p:spPr>
        <p:txBody>
          <a:bodyPr wrap="square">
            <a:spAutoFit/>
          </a:bodyPr>
          <a:lstStyle/>
          <a:p>
            <a:pPr algn="ctr"/>
            <a:r>
              <a:rPr lang="en-US" sz="2800" b="1" dirty="0">
                <a:solidFill>
                  <a:srgbClr val="C00000"/>
                </a:solidFill>
              </a:rPr>
              <a:t>Students, working as teams of two, pick an environmental topic pertinent to </a:t>
            </a:r>
            <a:r>
              <a:rPr lang="en-US" sz="2800" b="1" dirty="0" smtClean="0">
                <a:solidFill>
                  <a:srgbClr val="C00000"/>
                </a:solidFill>
              </a:rPr>
              <a:t>town</a:t>
            </a:r>
            <a:r>
              <a:rPr lang="en-US" sz="2800" b="1" dirty="0">
                <a:solidFill>
                  <a:srgbClr val="C00000"/>
                </a:solidFill>
              </a:rPr>
              <a:t>, </a:t>
            </a:r>
            <a:r>
              <a:rPr lang="en-US" sz="2800" b="1" dirty="0" smtClean="0">
                <a:solidFill>
                  <a:srgbClr val="C00000"/>
                </a:solidFill>
              </a:rPr>
              <a:t>university, </a:t>
            </a:r>
            <a:r>
              <a:rPr lang="en-US" sz="2800" b="1" dirty="0">
                <a:solidFill>
                  <a:srgbClr val="C00000"/>
                </a:solidFill>
              </a:rPr>
              <a:t>or outlying </a:t>
            </a:r>
            <a:r>
              <a:rPr lang="en-US" sz="2800" b="1" dirty="0" smtClean="0">
                <a:solidFill>
                  <a:srgbClr val="C00000"/>
                </a:solidFill>
              </a:rPr>
              <a:t>area.</a:t>
            </a:r>
          </a:p>
          <a:p>
            <a:pPr algn="ctr"/>
            <a:endParaRPr lang="en-US" sz="2400" dirty="0" smtClean="0"/>
          </a:p>
          <a:p>
            <a:pPr algn="ctr"/>
            <a:r>
              <a:rPr lang="en-US" sz="2800" b="1" dirty="0" smtClean="0">
                <a:solidFill>
                  <a:srgbClr val="002060"/>
                </a:solidFill>
              </a:rPr>
              <a:t>Suggested </a:t>
            </a:r>
            <a:r>
              <a:rPr lang="en-US" sz="2800" b="1" i="1" dirty="0">
                <a:solidFill>
                  <a:srgbClr val="002060"/>
                </a:solidFill>
              </a:rPr>
              <a:t>p</a:t>
            </a:r>
            <a:r>
              <a:rPr lang="en-US" sz="2800" b="1" i="1" dirty="0" smtClean="0">
                <a:solidFill>
                  <a:srgbClr val="002060"/>
                </a:solidFill>
              </a:rPr>
              <a:t>ossible</a:t>
            </a:r>
            <a:r>
              <a:rPr lang="en-US" sz="2800" b="1" dirty="0" smtClean="0">
                <a:solidFill>
                  <a:srgbClr val="002060"/>
                </a:solidFill>
              </a:rPr>
              <a:t> targets include:</a:t>
            </a:r>
            <a:endParaRPr lang="en-US" sz="2800" b="1" dirty="0">
              <a:solidFill>
                <a:srgbClr val="002060"/>
              </a:solidFill>
            </a:endParaRPr>
          </a:p>
          <a:p>
            <a:pPr algn="ctr"/>
            <a:r>
              <a:rPr lang="en-US" sz="2400" b="1" dirty="0" smtClean="0">
                <a:solidFill>
                  <a:srgbClr val="FF0000"/>
                </a:solidFill>
              </a:rPr>
              <a:t>Campus grounds</a:t>
            </a:r>
          </a:p>
          <a:p>
            <a:pPr algn="ctr"/>
            <a:r>
              <a:rPr lang="en-US" sz="2400" b="1" dirty="0" smtClean="0">
                <a:solidFill>
                  <a:srgbClr val="7030A0"/>
                </a:solidFill>
              </a:rPr>
              <a:t>Neighborhoods</a:t>
            </a:r>
          </a:p>
          <a:p>
            <a:pPr algn="ctr"/>
            <a:r>
              <a:rPr lang="en-US" sz="2400" b="1" dirty="0">
                <a:solidFill>
                  <a:schemeClr val="accent3">
                    <a:lumMod val="50000"/>
                  </a:schemeClr>
                </a:solidFill>
              </a:rPr>
              <a:t>C</a:t>
            </a:r>
            <a:r>
              <a:rPr lang="en-US" sz="2400" b="1" dirty="0" smtClean="0">
                <a:solidFill>
                  <a:schemeClr val="accent3">
                    <a:lumMod val="50000"/>
                  </a:schemeClr>
                </a:solidFill>
              </a:rPr>
              <a:t>ommercial</a:t>
            </a:r>
            <a:r>
              <a:rPr lang="en-US" sz="2400" b="1" dirty="0">
                <a:solidFill>
                  <a:schemeClr val="accent3">
                    <a:lumMod val="50000"/>
                  </a:schemeClr>
                </a:solidFill>
              </a:rPr>
              <a:t>, agricultural or industrial </a:t>
            </a:r>
            <a:r>
              <a:rPr lang="en-US" sz="2400" b="1" dirty="0" smtClean="0">
                <a:solidFill>
                  <a:schemeClr val="accent3">
                    <a:lumMod val="50000"/>
                  </a:schemeClr>
                </a:solidFill>
              </a:rPr>
              <a:t>activities</a:t>
            </a:r>
          </a:p>
          <a:p>
            <a:pPr algn="ctr"/>
            <a:r>
              <a:rPr lang="en-US" sz="2400" b="1" dirty="0">
                <a:solidFill>
                  <a:schemeClr val="accent6">
                    <a:lumMod val="50000"/>
                  </a:schemeClr>
                </a:solidFill>
              </a:rPr>
              <a:t>W</a:t>
            </a:r>
            <a:r>
              <a:rPr lang="en-US" sz="2400" b="1" dirty="0" smtClean="0">
                <a:solidFill>
                  <a:schemeClr val="accent6">
                    <a:lumMod val="50000"/>
                  </a:schemeClr>
                </a:solidFill>
              </a:rPr>
              <a:t>aste </a:t>
            </a:r>
            <a:r>
              <a:rPr lang="en-US" sz="2400" b="1" dirty="0">
                <a:solidFill>
                  <a:schemeClr val="accent6">
                    <a:lumMod val="50000"/>
                  </a:schemeClr>
                </a:solidFill>
              </a:rPr>
              <a:t>or water treatment </a:t>
            </a:r>
            <a:r>
              <a:rPr lang="en-US" sz="2400" b="1" dirty="0" smtClean="0">
                <a:solidFill>
                  <a:schemeClr val="accent6">
                    <a:lumMod val="50000"/>
                  </a:schemeClr>
                </a:solidFill>
              </a:rPr>
              <a:t>practices</a:t>
            </a:r>
          </a:p>
          <a:p>
            <a:pPr algn="ctr"/>
            <a:r>
              <a:rPr lang="en-US" sz="2400" b="1" dirty="0">
                <a:solidFill>
                  <a:schemeClr val="accent5">
                    <a:lumMod val="75000"/>
                  </a:schemeClr>
                </a:solidFill>
              </a:rPr>
              <a:t>W</a:t>
            </a:r>
            <a:r>
              <a:rPr lang="en-US" sz="2400" b="1" dirty="0" smtClean="0">
                <a:solidFill>
                  <a:schemeClr val="accent5">
                    <a:lumMod val="75000"/>
                  </a:schemeClr>
                </a:solidFill>
              </a:rPr>
              <a:t>ater </a:t>
            </a:r>
            <a:r>
              <a:rPr lang="en-US" sz="2400" b="1" dirty="0">
                <a:solidFill>
                  <a:schemeClr val="accent5">
                    <a:lumMod val="75000"/>
                  </a:schemeClr>
                </a:solidFill>
              </a:rPr>
              <a:t>or energy </a:t>
            </a:r>
            <a:r>
              <a:rPr lang="en-US" sz="2400" b="1" dirty="0" smtClean="0">
                <a:solidFill>
                  <a:schemeClr val="accent5">
                    <a:lumMod val="75000"/>
                  </a:schemeClr>
                </a:solidFill>
              </a:rPr>
              <a:t>resources</a:t>
            </a:r>
          </a:p>
          <a:p>
            <a:pPr algn="ctr"/>
            <a:r>
              <a:rPr lang="en-US" sz="2400" b="1" dirty="0"/>
              <a:t>A</a:t>
            </a:r>
            <a:r>
              <a:rPr lang="en-US" sz="2400" b="1" dirty="0" smtClean="0"/>
              <a:t>spects </a:t>
            </a:r>
            <a:r>
              <a:rPr lang="en-US" sz="2400" b="1" dirty="0"/>
              <a:t>of the </a:t>
            </a:r>
            <a:r>
              <a:rPr lang="en-US" sz="2400" b="1" i="1" dirty="0"/>
              <a:t>local Earth system </a:t>
            </a:r>
            <a:r>
              <a:rPr lang="en-US" sz="2400" b="1" dirty="0"/>
              <a:t>that especially impact </a:t>
            </a:r>
            <a:r>
              <a:rPr lang="en-US" sz="2400" b="1" i="1" dirty="0"/>
              <a:t>place-specific </a:t>
            </a:r>
            <a:r>
              <a:rPr lang="en-US" sz="2400" b="1" dirty="0"/>
              <a:t>human </a:t>
            </a:r>
            <a:r>
              <a:rPr lang="en-US" sz="2400" b="1" dirty="0" smtClean="0"/>
              <a:t>activities</a:t>
            </a:r>
          </a:p>
        </p:txBody>
      </p:sp>
      <p:sp>
        <p:nvSpPr>
          <p:cNvPr id="3" name="Rectangle 2"/>
          <p:cNvSpPr/>
          <p:nvPr/>
        </p:nvSpPr>
        <p:spPr>
          <a:xfrm>
            <a:off x="152400" y="5228272"/>
            <a:ext cx="8839200" cy="1477328"/>
          </a:xfrm>
          <a:prstGeom prst="rect">
            <a:avLst/>
          </a:prstGeom>
          <a:solidFill>
            <a:schemeClr val="accent6">
              <a:lumMod val="20000"/>
              <a:lumOff val="80000"/>
            </a:schemeClr>
          </a:solidFill>
          <a:ln>
            <a:solidFill>
              <a:schemeClr val="tx1"/>
            </a:solidFill>
          </a:ln>
        </p:spPr>
        <p:txBody>
          <a:bodyPr wrap="square">
            <a:spAutoFit/>
          </a:bodyPr>
          <a:lstStyle/>
          <a:p>
            <a:pPr algn="ctr"/>
            <a:r>
              <a:rPr lang="en-US" dirty="0" smtClean="0"/>
              <a:t>“Pick an area or topic, within or on the outskirts of </a:t>
            </a:r>
            <a:r>
              <a:rPr lang="en-US" dirty="0" err="1" smtClean="0"/>
              <a:t>Edinboro</a:t>
            </a:r>
            <a:r>
              <a:rPr lang="en-US" dirty="0" smtClean="0"/>
              <a:t>. The university area, neighborhoods, commercial and industrial districts, waste treatment practices, the water treatment facilities, the ‘</a:t>
            </a:r>
            <a:r>
              <a:rPr lang="en-US" dirty="0" err="1" smtClean="0"/>
              <a:t>Boro’s</a:t>
            </a:r>
            <a:r>
              <a:rPr lang="en-US" dirty="0" smtClean="0"/>
              <a:t> glacial past, EUP’s solar energy facility, water resources, energy resources, </a:t>
            </a:r>
            <a:r>
              <a:rPr lang="en-US" dirty="0" err="1" smtClean="0"/>
              <a:t>Edinboro</a:t>
            </a:r>
            <a:r>
              <a:rPr lang="en-US" dirty="0" smtClean="0"/>
              <a:t> Lake, industrial practices, outlying agricultural operations, </a:t>
            </a:r>
            <a:r>
              <a:rPr lang="en-US" dirty="0" err="1" smtClean="0"/>
              <a:t>Conneauttee</a:t>
            </a:r>
            <a:r>
              <a:rPr lang="en-US" dirty="0" smtClean="0"/>
              <a:t> Creek, etc., are all likely targets!”</a:t>
            </a:r>
            <a:endParaRPr lang="en-US" dirty="0"/>
          </a:p>
        </p:txBody>
      </p:sp>
    </p:spTree>
    <p:extLst>
      <p:ext uri="{BB962C8B-B14F-4D97-AF65-F5344CB8AC3E}">
        <p14:creationId xmlns:p14="http://schemas.microsoft.com/office/powerpoint/2010/main" val="147804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fade">
                                      <p:cBhvr>
                                        <p:cTn id="12" dur="500"/>
                                        <p:tgtEl>
                                          <p:spTgt spid="2">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fade">
                                      <p:cBhvr>
                                        <p:cTn id="17" dur="500"/>
                                        <p:tgtEl>
                                          <p:spTgt spid="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fade">
                                      <p:cBhvr>
                                        <p:cTn id="22" dur="500"/>
                                        <p:tgtEl>
                                          <p:spTgt spid="2">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animEffect transition="in" filter="fade">
                                      <p:cBhvr>
                                        <p:cTn id="27" dur="500"/>
                                        <p:tgtEl>
                                          <p:spTgt spid="2">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
                                            <p:txEl>
                                              <p:pRg st="7" end="7"/>
                                            </p:txEl>
                                          </p:spTgt>
                                        </p:tgtEl>
                                        <p:attrNameLst>
                                          <p:attrName>style.visibility</p:attrName>
                                        </p:attrNameLst>
                                      </p:cBhvr>
                                      <p:to>
                                        <p:strVal val="visible"/>
                                      </p:to>
                                    </p:set>
                                    <p:animEffect transition="in" filter="fade">
                                      <p:cBhvr>
                                        <p:cTn id="32" dur="500"/>
                                        <p:tgtEl>
                                          <p:spTgt spid="2">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
                                            <p:txEl>
                                              <p:pRg st="8" end="8"/>
                                            </p:txEl>
                                          </p:spTgt>
                                        </p:tgtEl>
                                        <p:attrNameLst>
                                          <p:attrName>style.visibility</p:attrName>
                                        </p:attrNameLst>
                                      </p:cBhvr>
                                      <p:to>
                                        <p:strVal val="visible"/>
                                      </p:to>
                                    </p:set>
                                    <p:animEffect transition="in" filter="fade">
                                      <p:cBhvr>
                                        <p:cTn id="37" dur="5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3.bp.blogspot.com/_9KP4rpODkBM/TTW_-zyAzyI/AAAAAAAAL24/My1knL_6_YI/s1600/edinboro%2B089.JPG">
            <a:hlinkClick r:id="rId2"/>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 y="0"/>
            <a:ext cx="3148135" cy="2362199"/>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http://watershed.allegheny.edu/_/rsrc/1338385505653/data/lakes/edinboro-lake/02-Edinboro13_o.jpg"/>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5124805" y="4555330"/>
            <a:ext cx="4023004" cy="2298859"/>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http://www.edinboro.edu/dotAsset/b74ce0a8-317e-458a-81dd-c3e44104c5b9.jpg"/>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0" y="4555331"/>
            <a:ext cx="3070225" cy="2302669"/>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http://www.environmental-remediation.net/_assets/img/err-footer-logo-b.png"/>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3219450" y="2057400"/>
            <a:ext cx="2800350" cy="76009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4108" name="Picture 12" descr="http://www.nelloconstruction.com/images/app/thumbs/940_400_m_coop_01.jpg">
            <a:hlinkClick r:id="rId7"/>
          </p:cNvPr>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4419600" y="10079"/>
            <a:ext cx="4728210" cy="2010848"/>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www.edinboro.net/Graphics/waste.gif"/>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0" y="2895600"/>
            <a:ext cx="6096000" cy="1505301"/>
          </a:xfrm>
          <a:prstGeom prst="rect">
            <a:avLst/>
          </a:prstGeom>
          <a:noFill/>
          <a:extLst>
            <a:ext uri="{909E8E84-426E-40DD-AFC4-6F175D3DCCD1}">
              <a14:hiddenFill xmlns:a14="http://schemas.microsoft.com/office/drawing/2010/main">
                <a:solidFill>
                  <a:srgbClr val="FFFFFF"/>
                </a:solidFill>
              </a14:hiddenFill>
            </a:ext>
          </a:extLst>
        </p:spPr>
      </p:pic>
      <p:pic>
        <p:nvPicPr>
          <p:cNvPr id="4110" name="Picture 14" descr="http://sierraclub.typepad.com/.a/6a00d83451b96069e201543233beb3970c-500wi">
            <a:hlinkClick r:id="rId10"/>
          </p:cNvPr>
          <p:cNvPicPr>
            <a:picLocks noChangeAspect="1" noChangeArrowheads="1"/>
          </p:cNvPicPr>
          <p:nvPr/>
        </p:nvPicPr>
        <p:blipFill>
          <a:blip r:embed="rId11">
            <a:extLst>
              <a:ext uri="{28A0092B-C50C-407E-A947-70E740481C1C}">
                <a14:useLocalDpi xmlns:a14="http://schemas.microsoft.com/office/drawing/2010/main"/>
              </a:ext>
            </a:extLst>
          </a:blip>
          <a:srcRect/>
          <a:stretch>
            <a:fillRect/>
          </a:stretch>
        </p:blipFill>
        <p:spPr bwMode="auto">
          <a:xfrm>
            <a:off x="6172200" y="2133600"/>
            <a:ext cx="2971800" cy="2308099"/>
          </a:xfrm>
          <a:prstGeom prst="rect">
            <a:avLst/>
          </a:prstGeom>
          <a:noFill/>
          <a:extLst>
            <a:ext uri="{909E8E84-426E-40DD-AFC4-6F175D3DCCD1}">
              <a14:hiddenFill xmlns:a14="http://schemas.microsoft.com/office/drawing/2010/main">
                <a:solidFill>
                  <a:srgbClr val="FFFFFF"/>
                </a:solidFill>
              </a14:hiddenFill>
            </a:ext>
          </a:extLst>
        </p:spPr>
      </p:pic>
      <p:pic>
        <p:nvPicPr>
          <p:cNvPr id="4112" name="Picture 16" descr="http://waste360.com/site-files/waste360.com/files/uploads/2015/08/truck-wm.png"/>
          <p:cNvPicPr>
            <a:picLocks noChangeAspect="1" noChangeArrowheads="1"/>
          </p:cNvPicPr>
          <p:nvPr/>
        </p:nvPicPr>
        <p:blipFill rotWithShape="1">
          <a:blip r:embed="rId12" cstate="screen">
            <a:extLst>
              <a:ext uri="{28A0092B-C50C-407E-A947-70E740481C1C}">
                <a14:useLocalDpi xmlns:a14="http://schemas.microsoft.com/office/drawing/2010/main"/>
              </a:ext>
            </a:extLst>
          </a:blip>
          <a:srcRect/>
          <a:stretch/>
        </p:blipFill>
        <p:spPr bwMode="auto">
          <a:xfrm>
            <a:off x="3271535" y="4618909"/>
            <a:ext cx="1681465" cy="2235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02775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09856" y="1447800"/>
            <a:ext cx="8324288" cy="3847207"/>
          </a:xfrm>
          <a:prstGeom prst="rect">
            <a:avLst/>
          </a:prstGeom>
          <a:solidFill>
            <a:schemeClr val="bg1"/>
          </a:solidFill>
          <a:ln>
            <a:solidFill>
              <a:schemeClr val="tx1"/>
            </a:solidFill>
          </a:ln>
        </p:spPr>
        <p:txBody>
          <a:bodyPr wrap="square" rtlCol="0">
            <a:spAutoFit/>
          </a:bodyPr>
          <a:lstStyle/>
          <a:p>
            <a:pPr algn="ctr"/>
            <a:r>
              <a:rPr lang="en-US" sz="2800" b="1" dirty="0" smtClean="0">
                <a:solidFill>
                  <a:srgbClr val="C00000"/>
                </a:solidFill>
              </a:rPr>
              <a:t>Topics </a:t>
            </a:r>
            <a:r>
              <a:rPr lang="en-US" sz="2800" b="1" i="1" dirty="0" smtClean="0">
                <a:solidFill>
                  <a:srgbClr val="C00000"/>
                </a:solidFill>
              </a:rPr>
              <a:t>have</a:t>
            </a:r>
            <a:r>
              <a:rPr lang="en-US" sz="2800" b="1" dirty="0" smtClean="0">
                <a:solidFill>
                  <a:srgbClr val="C00000"/>
                </a:solidFill>
              </a:rPr>
              <a:t> included…</a:t>
            </a:r>
            <a:endParaRPr lang="en-US" sz="2400" b="1" dirty="0" smtClean="0">
              <a:solidFill>
                <a:srgbClr val="C00000"/>
              </a:solidFill>
            </a:endParaRPr>
          </a:p>
          <a:p>
            <a:pPr algn="ctr"/>
            <a:r>
              <a:rPr lang="en-US" sz="2400" b="1" dirty="0" smtClean="0">
                <a:solidFill>
                  <a:srgbClr val="002060"/>
                </a:solidFill>
              </a:rPr>
              <a:t>Conditions necessary for formation of potholes</a:t>
            </a:r>
          </a:p>
          <a:p>
            <a:pPr algn="ctr"/>
            <a:r>
              <a:rPr lang="en-US" sz="2400" b="1" dirty="0" smtClean="0">
                <a:solidFill>
                  <a:srgbClr val="7030A0"/>
                </a:solidFill>
              </a:rPr>
              <a:t>Environmental concerns related to snow removal practices</a:t>
            </a:r>
          </a:p>
          <a:p>
            <a:pPr algn="ctr"/>
            <a:r>
              <a:rPr lang="en-US" sz="2400" b="1" dirty="0" smtClean="0">
                <a:solidFill>
                  <a:srgbClr val="FF0000"/>
                </a:solidFill>
              </a:rPr>
              <a:t>Municipal water supply contamination and remediation</a:t>
            </a:r>
          </a:p>
          <a:p>
            <a:pPr algn="ctr"/>
            <a:r>
              <a:rPr lang="en-US" sz="2400" b="1" dirty="0" smtClean="0">
                <a:solidFill>
                  <a:schemeClr val="accent6">
                    <a:lumMod val="50000"/>
                  </a:schemeClr>
                </a:solidFill>
              </a:rPr>
              <a:t>University solar energy facility project</a:t>
            </a:r>
          </a:p>
          <a:p>
            <a:pPr algn="ctr"/>
            <a:r>
              <a:rPr lang="en-US" sz="2400" b="1" dirty="0" smtClean="0">
                <a:solidFill>
                  <a:schemeClr val="bg2">
                    <a:lumMod val="25000"/>
                  </a:schemeClr>
                </a:solidFill>
              </a:rPr>
              <a:t>Environmental issues and practices at local bison farm</a:t>
            </a:r>
          </a:p>
          <a:p>
            <a:pPr algn="ctr"/>
            <a:r>
              <a:rPr lang="en-US" sz="2400" b="1" dirty="0" smtClean="0">
                <a:solidFill>
                  <a:schemeClr val="accent3">
                    <a:lumMod val="50000"/>
                  </a:schemeClr>
                </a:solidFill>
              </a:rPr>
              <a:t>Geothermal heating and cooling of university buildings</a:t>
            </a:r>
          </a:p>
          <a:p>
            <a:pPr algn="ctr"/>
            <a:r>
              <a:rPr lang="en-US" sz="2400" b="1" dirty="0" smtClean="0">
                <a:solidFill>
                  <a:srgbClr val="0070C0"/>
                </a:solidFill>
              </a:rPr>
              <a:t>Run-off related pollution in </a:t>
            </a:r>
            <a:r>
              <a:rPr lang="en-US" sz="2400" b="1" dirty="0" err="1" smtClean="0">
                <a:solidFill>
                  <a:srgbClr val="0070C0"/>
                </a:solidFill>
              </a:rPr>
              <a:t>Edinboro</a:t>
            </a:r>
            <a:r>
              <a:rPr lang="en-US" sz="2400" b="1" dirty="0" smtClean="0">
                <a:solidFill>
                  <a:srgbClr val="0070C0"/>
                </a:solidFill>
              </a:rPr>
              <a:t> Lake</a:t>
            </a:r>
          </a:p>
          <a:p>
            <a:pPr algn="ctr"/>
            <a:r>
              <a:rPr lang="en-US" sz="2400" b="1" dirty="0" smtClean="0">
                <a:solidFill>
                  <a:schemeClr val="accent2">
                    <a:lumMod val="50000"/>
                  </a:schemeClr>
                </a:solidFill>
              </a:rPr>
              <a:t>Zebra mussels in </a:t>
            </a:r>
            <a:r>
              <a:rPr lang="en-US" sz="2400" b="1" dirty="0" err="1" smtClean="0">
                <a:solidFill>
                  <a:schemeClr val="accent2">
                    <a:lumMod val="50000"/>
                  </a:schemeClr>
                </a:solidFill>
              </a:rPr>
              <a:t>Edinboro</a:t>
            </a:r>
            <a:r>
              <a:rPr lang="en-US" sz="2400" b="1" dirty="0" smtClean="0">
                <a:solidFill>
                  <a:schemeClr val="accent2">
                    <a:lumMod val="50000"/>
                  </a:schemeClr>
                </a:solidFill>
              </a:rPr>
              <a:t> Lake</a:t>
            </a:r>
          </a:p>
          <a:p>
            <a:pPr algn="ctr"/>
            <a:r>
              <a:rPr lang="en-US" sz="2400" b="1" dirty="0" smtClean="0"/>
              <a:t>Recycling practices of local bars</a:t>
            </a:r>
            <a:endParaRPr lang="en-US" sz="2400" b="1" dirty="0"/>
          </a:p>
        </p:txBody>
      </p:sp>
      <p:pic>
        <p:nvPicPr>
          <p:cNvPr id="3" name="Content Placeholder 4" descr="IMG_8802.JPG"/>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2744003" cy="1771650"/>
          </a:xfrm>
          <a:prstGeom prst="rect">
            <a:avLst/>
          </a:prstGeom>
        </p:spPr>
      </p:pic>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58050" y="4343400"/>
            <a:ext cx="1885950" cy="2514600"/>
          </a:xfrm>
          <a:prstGeom prst="rect">
            <a:avLst/>
          </a:prstGeom>
        </p:spPr>
      </p:pic>
      <p:pic>
        <p:nvPicPr>
          <p:cNvPr id="5" name="Picture 4"/>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781800" y="-1"/>
            <a:ext cx="2362200" cy="1771651"/>
          </a:xfrm>
          <a:prstGeom prst="rect">
            <a:avLst/>
          </a:prstGeom>
          <a:noFill/>
          <a:ln>
            <a:noFill/>
          </a:ln>
        </p:spPr>
      </p:pic>
      <p:pic>
        <p:nvPicPr>
          <p:cNvPr id="6" name="Content Placeholder 3" descr="IMG_4056.JPG"/>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2744003" y="0"/>
            <a:ext cx="2818597" cy="1398143"/>
          </a:xfrm>
          <a:prstGeom prst="rect">
            <a:avLst/>
          </a:prstGeom>
        </p:spPr>
      </p:pic>
      <p:pic>
        <p:nvPicPr>
          <p:cNvPr id="7" name="Picture 6"/>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981200" y="5429933"/>
            <a:ext cx="3701319" cy="1428068"/>
          </a:xfrm>
          <a:prstGeom prst="rect">
            <a:avLst/>
          </a:prstGeom>
        </p:spPr>
      </p:pic>
      <p:pic>
        <p:nvPicPr>
          <p:cNvPr id="8" name="Picture Placeholder 6"/>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15240" y="4648200"/>
            <a:ext cx="2012560" cy="2209800"/>
          </a:xfrm>
          <a:prstGeom prst="rect">
            <a:avLst/>
          </a:prstGeom>
          <a:noFill/>
          <a:ln>
            <a:noFill/>
          </a:ln>
        </p:spPr>
      </p:pic>
      <p:pic>
        <p:nvPicPr>
          <p:cNvPr id="9" name="Picture 8"/>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5562600" y="5429932"/>
            <a:ext cx="1695450" cy="1428067"/>
          </a:xfrm>
          <a:prstGeom prst="rect">
            <a:avLst/>
          </a:prstGeom>
        </p:spPr>
      </p:pic>
      <p:pic>
        <p:nvPicPr>
          <p:cNvPr id="10" name="Shape 50"/>
          <p:cNvPicPr preferRelativeResize="0"/>
          <p:nvPr/>
        </p:nvPicPr>
        <p:blipFill rotWithShape="1">
          <a:blip r:embed="rId9" cstate="screen">
            <a:alphaModFix/>
            <a:extLst>
              <a:ext uri="{28A0092B-C50C-407E-A947-70E740481C1C}">
                <a14:useLocalDpi xmlns:a14="http://schemas.microsoft.com/office/drawing/2010/main"/>
              </a:ext>
            </a:extLst>
          </a:blip>
          <a:srcRect/>
          <a:stretch/>
        </p:blipFill>
        <p:spPr>
          <a:xfrm>
            <a:off x="5562600" y="0"/>
            <a:ext cx="1219200" cy="914400"/>
          </a:xfrm>
          <a:prstGeom prst="rect">
            <a:avLst/>
          </a:prstGeom>
          <a:noFill/>
          <a:ln>
            <a:noFill/>
          </a:ln>
        </p:spPr>
      </p:pic>
    </p:spTree>
    <p:extLst>
      <p:ext uri="{BB962C8B-B14F-4D97-AF65-F5344CB8AC3E}">
        <p14:creationId xmlns:p14="http://schemas.microsoft.com/office/powerpoint/2010/main" val="3978155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p:cTn id="7"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2">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 calcmode="lin" valueType="num">
                                      <p:cBhvr>
                                        <p:cTn id="14"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2">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 calcmode="lin" valueType="num">
                                      <p:cBhvr>
                                        <p:cTn id="21" dur="500" fill="hold"/>
                                        <p:tgtEl>
                                          <p:spTgt spid="2">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2">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2">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2">
                                            <p:txEl>
                                              <p:pRg st="4" end="4"/>
                                            </p:txEl>
                                          </p:spTgt>
                                        </p:tgtEl>
                                        <p:attrNameLst>
                                          <p:attrName>style.visibility</p:attrName>
                                        </p:attrNameLst>
                                      </p:cBhvr>
                                      <p:to>
                                        <p:strVal val="visible"/>
                                      </p:to>
                                    </p:set>
                                    <p:anim calcmode="lin" valueType="num">
                                      <p:cBhvr>
                                        <p:cTn id="28" dur="500" fill="hold"/>
                                        <p:tgtEl>
                                          <p:spTgt spid="2">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2">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2">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2">
                                            <p:txEl>
                                              <p:pRg st="5" end="5"/>
                                            </p:txEl>
                                          </p:spTgt>
                                        </p:tgtEl>
                                        <p:attrNameLst>
                                          <p:attrName>style.visibility</p:attrName>
                                        </p:attrNameLst>
                                      </p:cBhvr>
                                      <p:to>
                                        <p:strVal val="visible"/>
                                      </p:to>
                                    </p:set>
                                    <p:anim calcmode="lin" valueType="num">
                                      <p:cBhvr>
                                        <p:cTn id="35" dur="500" fill="hold"/>
                                        <p:tgtEl>
                                          <p:spTgt spid="2">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2">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2">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2">
                                            <p:txEl>
                                              <p:pRg st="6" end="6"/>
                                            </p:txEl>
                                          </p:spTgt>
                                        </p:tgtEl>
                                        <p:attrNameLst>
                                          <p:attrName>style.visibility</p:attrName>
                                        </p:attrNameLst>
                                      </p:cBhvr>
                                      <p:to>
                                        <p:strVal val="visible"/>
                                      </p:to>
                                    </p:set>
                                    <p:anim calcmode="lin" valueType="num">
                                      <p:cBhvr>
                                        <p:cTn id="42" dur="500" fill="hold"/>
                                        <p:tgtEl>
                                          <p:spTgt spid="2">
                                            <p:txEl>
                                              <p:pRg st="6" end="6"/>
                                            </p:txEl>
                                          </p:spTgt>
                                        </p:tgtEl>
                                        <p:attrNameLst>
                                          <p:attrName>ppt_w</p:attrName>
                                        </p:attrNameLst>
                                      </p:cBhvr>
                                      <p:tavLst>
                                        <p:tav tm="0">
                                          <p:val>
                                            <p:fltVal val="0"/>
                                          </p:val>
                                        </p:tav>
                                        <p:tav tm="100000">
                                          <p:val>
                                            <p:strVal val="#ppt_w"/>
                                          </p:val>
                                        </p:tav>
                                      </p:tavLst>
                                    </p:anim>
                                    <p:anim calcmode="lin" valueType="num">
                                      <p:cBhvr>
                                        <p:cTn id="43" dur="500" fill="hold"/>
                                        <p:tgtEl>
                                          <p:spTgt spid="2">
                                            <p:txEl>
                                              <p:pRg st="6" end="6"/>
                                            </p:txEl>
                                          </p:spTgt>
                                        </p:tgtEl>
                                        <p:attrNameLst>
                                          <p:attrName>ppt_h</p:attrName>
                                        </p:attrNameLst>
                                      </p:cBhvr>
                                      <p:tavLst>
                                        <p:tav tm="0">
                                          <p:val>
                                            <p:fltVal val="0"/>
                                          </p:val>
                                        </p:tav>
                                        <p:tav tm="100000">
                                          <p:val>
                                            <p:strVal val="#ppt_h"/>
                                          </p:val>
                                        </p:tav>
                                      </p:tavLst>
                                    </p:anim>
                                    <p:animEffect transition="in" filter="fade">
                                      <p:cBhvr>
                                        <p:cTn id="44" dur="500"/>
                                        <p:tgtEl>
                                          <p:spTgt spid="2">
                                            <p:txEl>
                                              <p:pRg st="6" end="6"/>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2">
                                            <p:txEl>
                                              <p:pRg st="7" end="7"/>
                                            </p:txEl>
                                          </p:spTgt>
                                        </p:tgtEl>
                                        <p:attrNameLst>
                                          <p:attrName>style.visibility</p:attrName>
                                        </p:attrNameLst>
                                      </p:cBhvr>
                                      <p:to>
                                        <p:strVal val="visible"/>
                                      </p:to>
                                    </p:set>
                                    <p:anim calcmode="lin" valueType="num">
                                      <p:cBhvr>
                                        <p:cTn id="49" dur="500" fill="hold"/>
                                        <p:tgtEl>
                                          <p:spTgt spid="2">
                                            <p:txEl>
                                              <p:pRg st="7" end="7"/>
                                            </p:txEl>
                                          </p:spTgt>
                                        </p:tgtEl>
                                        <p:attrNameLst>
                                          <p:attrName>ppt_w</p:attrName>
                                        </p:attrNameLst>
                                      </p:cBhvr>
                                      <p:tavLst>
                                        <p:tav tm="0">
                                          <p:val>
                                            <p:fltVal val="0"/>
                                          </p:val>
                                        </p:tav>
                                        <p:tav tm="100000">
                                          <p:val>
                                            <p:strVal val="#ppt_w"/>
                                          </p:val>
                                        </p:tav>
                                      </p:tavLst>
                                    </p:anim>
                                    <p:anim calcmode="lin" valueType="num">
                                      <p:cBhvr>
                                        <p:cTn id="50" dur="500" fill="hold"/>
                                        <p:tgtEl>
                                          <p:spTgt spid="2">
                                            <p:txEl>
                                              <p:pRg st="7" end="7"/>
                                            </p:txEl>
                                          </p:spTgt>
                                        </p:tgtEl>
                                        <p:attrNameLst>
                                          <p:attrName>ppt_h</p:attrName>
                                        </p:attrNameLst>
                                      </p:cBhvr>
                                      <p:tavLst>
                                        <p:tav tm="0">
                                          <p:val>
                                            <p:fltVal val="0"/>
                                          </p:val>
                                        </p:tav>
                                        <p:tav tm="100000">
                                          <p:val>
                                            <p:strVal val="#ppt_h"/>
                                          </p:val>
                                        </p:tav>
                                      </p:tavLst>
                                    </p:anim>
                                    <p:animEffect transition="in" filter="fade">
                                      <p:cBhvr>
                                        <p:cTn id="51" dur="500"/>
                                        <p:tgtEl>
                                          <p:spTgt spid="2">
                                            <p:txEl>
                                              <p:pRg st="7" end="7"/>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nodeType="clickEffect">
                                  <p:stCondLst>
                                    <p:cond delay="0"/>
                                  </p:stCondLst>
                                  <p:childTnLst>
                                    <p:set>
                                      <p:cBhvr>
                                        <p:cTn id="55" dur="1" fill="hold">
                                          <p:stCondLst>
                                            <p:cond delay="0"/>
                                          </p:stCondLst>
                                        </p:cTn>
                                        <p:tgtEl>
                                          <p:spTgt spid="2">
                                            <p:txEl>
                                              <p:pRg st="8" end="8"/>
                                            </p:txEl>
                                          </p:spTgt>
                                        </p:tgtEl>
                                        <p:attrNameLst>
                                          <p:attrName>style.visibility</p:attrName>
                                        </p:attrNameLst>
                                      </p:cBhvr>
                                      <p:to>
                                        <p:strVal val="visible"/>
                                      </p:to>
                                    </p:set>
                                    <p:anim calcmode="lin" valueType="num">
                                      <p:cBhvr>
                                        <p:cTn id="56" dur="500" fill="hold"/>
                                        <p:tgtEl>
                                          <p:spTgt spid="2">
                                            <p:txEl>
                                              <p:pRg st="8" end="8"/>
                                            </p:txEl>
                                          </p:spTgt>
                                        </p:tgtEl>
                                        <p:attrNameLst>
                                          <p:attrName>ppt_w</p:attrName>
                                        </p:attrNameLst>
                                      </p:cBhvr>
                                      <p:tavLst>
                                        <p:tav tm="0">
                                          <p:val>
                                            <p:fltVal val="0"/>
                                          </p:val>
                                        </p:tav>
                                        <p:tav tm="100000">
                                          <p:val>
                                            <p:strVal val="#ppt_w"/>
                                          </p:val>
                                        </p:tav>
                                      </p:tavLst>
                                    </p:anim>
                                    <p:anim calcmode="lin" valueType="num">
                                      <p:cBhvr>
                                        <p:cTn id="57" dur="500" fill="hold"/>
                                        <p:tgtEl>
                                          <p:spTgt spid="2">
                                            <p:txEl>
                                              <p:pRg st="8" end="8"/>
                                            </p:txEl>
                                          </p:spTgt>
                                        </p:tgtEl>
                                        <p:attrNameLst>
                                          <p:attrName>ppt_h</p:attrName>
                                        </p:attrNameLst>
                                      </p:cBhvr>
                                      <p:tavLst>
                                        <p:tav tm="0">
                                          <p:val>
                                            <p:fltVal val="0"/>
                                          </p:val>
                                        </p:tav>
                                        <p:tav tm="100000">
                                          <p:val>
                                            <p:strVal val="#ppt_h"/>
                                          </p:val>
                                        </p:tav>
                                      </p:tavLst>
                                    </p:anim>
                                    <p:animEffect transition="in" filter="fade">
                                      <p:cBhvr>
                                        <p:cTn id="58" dur="500"/>
                                        <p:tgtEl>
                                          <p:spTgt spid="2">
                                            <p:txEl>
                                              <p:pRg st="8" end="8"/>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nodeType="clickEffect">
                                  <p:stCondLst>
                                    <p:cond delay="0"/>
                                  </p:stCondLst>
                                  <p:childTnLst>
                                    <p:set>
                                      <p:cBhvr>
                                        <p:cTn id="62" dur="1" fill="hold">
                                          <p:stCondLst>
                                            <p:cond delay="0"/>
                                          </p:stCondLst>
                                        </p:cTn>
                                        <p:tgtEl>
                                          <p:spTgt spid="2">
                                            <p:txEl>
                                              <p:pRg st="9" end="9"/>
                                            </p:txEl>
                                          </p:spTgt>
                                        </p:tgtEl>
                                        <p:attrNameLst>
                                          <p:attrName>style.visibility</p:attrName>
                                        </p:attrNameLst>
                                      </p:cBhvr>
                                      <p:to>
                                        <p:strVal val="visible"/>
                                      </p:to>
                                    </p:set>
                                    <p:anim calcmode="lin" valueType="num">
                                      <p:cBhvr>
                                        <p:cTn id="63" dur="500" fill="hold"/>
                                        <p:tgtEl>
                                          <p:spTgt spid="2">
                                            <p:txEl>
                                              <p:pRg st="9" end="9"/>
                                            </p:txEl>
                                          </p:spTgt>
                                        </p:tgtEl>
                                        <p:attrNameLst>
                                          <p:attrName>ppt_w</p:attrName>
                                        </p:attrNameLst>
                                      </p:cBhvr>
                                      <p:tavLst>
                                        <p:tav tm="0">
                                          <p:val>
                                            <p:fltVal val="0"/>
                                          </p:val>
                                        </p:tav>
                                        <p:tav tm="100000">
                                          <p:val>
                                            <p:strVal val="#ppt_w"/>
                                          </p:val>
                                        </p:tav>
                                      </p:tavLst>
                                    </p:anim>
                                    <p:anim calcmode="lin" valueType="num">
                                      <p:cBhvr>
                                        <p:cTn id="64" dur="500" fill="hold"/>
                                        <p:tgtEl>
                                          <p:spTgt spid="2">
                                            <p:txEl>
                                              <p:pRg st="9" end="9"/>
                                            </p:txEl>
                                          </p:spTgt>
                                        </p:tgtEl>
                                        <p:attrNameLst>
                                          <p:attrName>ppt_h</p:attrName>
                                        </p:attrNameLst>
                                      </p:cBhvr>
                                      <p:tavLst>
                                        <p:tav tm="0">
                                          <p:val>
                                            <p:fltVal val="0"/>
                                          </p:val>
                                        </p:tav>
                                        <p:tav tm="100000">
                                          <p:val>
                                            <p:strVal val="#ppt_h"/>
                                          </p:val>
                                        </p:tav>
                                      </p:tavLst>
                                    </p:anim>
                                    <p:animEffect transition="in" filter="fade">
                                      <p:cBhvr>
                                        <p:cTn id="65" dur="500"/>
                                        <p:tgtEl>
                                          <p:spTgt spid="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59353"/>
            <a:ext cx="8839200" cy="2677656"/>
          </a:xfrm>
          <a:prstGeom prst="rect">
            <a:avLst/>
          </a:prstGeom>
          <a:solidFill>
            <a:schemeClr val="bg1"/>
          </a:solidFill>
          <a:ln>
            <a:solidFill>
              <a:schemeClr val="tx1"/>
            </a:solidFill>
          </a:ln>
        </p:spPr>
        <p:txBody>
          <a:bodyPr wrap="square">
            <a:spAutoFit/>
          </a:bodyPr>
          <a:lstStyle/>
          <a:p>
            <a:pPr algn="ctr"/>
            <a:r>
              <a:rPr lang="en-US" sz="2400" b="1" dirty="0">
                <a:solidFill>
                  <a:srgbClr val="C00000"/>
                </a:solidFill>
              </a:rPr>
              <a:t>Teams </a:t>
            </a:r>
            <a:r>
              <a:rPr lang="en-US" sz="2400" b="1" dirty="0" smtClean="0">
                <a:solidFill>
                  <a:srgbClr val="C00000"/>
                </a:solidFill>
              </a:rPr>
              <a:t>go </a:t>
            </a:r>
            <a:r>
              <a:rPr lang="en-US" sz="2400" b="1" dirty="0">
                <a:solidFill>
                  <a:srgbClr val="C00000"/>
                </a:solidFill>
              </a:rPr>
              <a:t>into the field to hone their observational </a:t>
            </a:r>
            <a:r>
              <a:rPr lang="en-US" sz="2400" b="1" dirty="0" smtClean="0">
                <a:solidFill>
                  <a:srgbClr val="C00000"/>
                </a:solidFill>
              </a:rPr>
              <a:t>skills.</a:t>
            </a:r>
          </a:p>
          <a:p>
            <a:pPr algn="ctr"/>
            <a:r>
              <a:rPr lang="en-US" sz="2400" b="1" dirty="0" smtClean="0">
                <a:solidFill>
                  <a:srgbClr val="C00000"/>
                </a:solidFill>
              </a:rPr>
              <a:t>They </a:t>
            </a:r>
            <a:r>
              <a:rPr lang="en-US" sz="2400" b="1" dirty="0">
                <a:solidFill>
                  <a:srgbClr val="C00000"/>
                </a:solidFill>
              </a:rPr>
              <a:t>describe </a:t>
            </a:r>
            <a:r>
              <a:rPr lang="en-US" sz="2400" b="1" dirty="0" smtClean="0">
                <a:solidFill>
                  <a:srgbClr val="C00000"/>
                </a:solidFill>
              </a:rPr>
              <a:t>variables</a:t>
            </a:r>
            <a:r>
              <a:rPr lang="en-US" sz="2400" b="1" dirty="0">
                <a:solidFill>
                  <a:srgbClr val="C00000"/>
                </a:solidFill>
              </a:rPr>
              <a:t>, issues, and concerns related to their </a:t>
            </a:r>
            <a:r>
              <a:rPr lang="en-US" sz="2400" b="1" dirty="0" smtClean="0">
                <a:solidFill>
                  <a:srgbClr val="C00000"/>
                </a:solidFill>
              </a:rPr>
              <a:t>topic.</a:t>
            </a:r>
          </a:p>
          <a:p>
            <a:pPr algn="ctr"/>
            <a:endParaRPr lang="en-US" sz="2400" b="1" dirty="0" smtClean="0"/>
          </a:p>
          <a:p>
            <a:pPr algn="ctr"/>
            <a:r>
              <a:rPr lang="en-US" sz="2400" b="1" dirty="0" smtClean="0">
                <a:solidFill>
                  <a:schemeClr val="accent3">
                    <a:lumMod val="50000"/>
                  </a:schemeClr>
                </a:solidFill>
              </a:rPr>
              <a:t>They </a:t>
            </a:r>
            <a:r>
              <a:rPr lang="en-US" sz="2400" b="1" dirty="0" smtClean="0">
                <a:solidFill>
                  <a:schemeClr val="accent3">
                    <a:lumMod val="50000"/>
                  </a:schemeClr>
                </a:solidFill>
              </a:rPr>
              <a:t>write </a:t>
            </a:r>
            <a:r>
              <a:rPr lang="en-US" sz="2400" b="1" dirty="0">
                <a:solidFill>
                  <a:schemeClr val="accent3">
                    <a:lumMod val="50000"/>
                  </a:schemeClr>
                </a:solidFill>
              </a:rPr>
              <a:t>field notes, take photos, focus on the myriad natural processes at work, and comment on how humans interact or are </a:t>
            </a:r>
            <a:r>
              <a:rPr lang="en-US" sz="2400" b="1" dirty="0" smtClean="0">
                <a:solidFill>
                  <a:schemeClr val="accent3">
                    <a:lumMod val="50000"/>
                  </a:schemeClr>
                </a:solidFill>
              </a:rPr>
              <a:t>impacted.</a:t>
            </a:r>
          </a:p>
          <a:p>
            <a:pPr algn="ctr"/>
            <a:endParaRPr lang="en-US" sz="2400" b="1" dirty="0" smtClean="0"/>
          </a:p>
        </p:txBody>
      </p:sp>
      <p:sp>
        <p:nvSpPr>
          <p:cNvPr id="3" name="Rectangle 2"/>
          <p:cNvSpPr/>
          <p:nvPr/>
        </p:nvSpPr>
        <p:spPr>
          <a:xfrm>
            <a:off x="152400" y="4951274"/>
            <a:ext cx="8839200" cy="1754326"/>
          </a:xfrm>
          <a:prstGeom prst="rect">
            <a:avLst/>
          </a:prstGeom>
          <a:solidFill>
            <a:schemeClr val="accent6">
              <a:lumMod val="20000"/>
              <a:lumOff val="80000"/>
            </a:schemeClr>
          </a:solidFill>
          <a:ln>
            <a:solidFill>
              <a:schemeClr val="tx1"/>
            </a:solidFill>
          </a:ln>
        </p:spPr>
        <p:txBody>
          <a:bodyPr wrap="square">
            <a:spAutoFit/>
          </a:bodyPr>
          <a:lstStyle/>
          <a:p>
            <a:pPr lvl="0" algn="ctr"/>
            <a:r>
              <a:rPr lang="en-US" dirty="0" smtClean="0"/>
              <a:t>“Go into the field. Open your eyes and hone your observational skills. Be armed and psychologically prepared for what you are about to observe …”</a:t>
            </a:r>
          </a:p>
          <a:p>
            <a:pPr lvl="0" algn="ctr"/>
            <a:endParaRPr lang="en-US" dirty="0" smtClean="0"/>
          </a:p>
          <a:p>
            <a:pPr lvl="0" algn="ctr"/>
            <a:r>
              <a:rPr lang="en-US" dirty="0" smtClean="0"/>
              <a:t>“Systematically locate, document, and describe all of the environmental variables, problems, issues, and/or concerns observed in your area / topic. Get down and dirty - note every interesting and/or nasty thing you observe.”</a:t>
            </a:r>
            <a:endParaRPr lang="en-US" dirty="0"/>
          </a:p>
        </p:txBody>
      </p:sp>
      <p:pic>
        <p:nvPicPr>
          <p:cNvPr id="4" name="Content Placeholder 4" descr="IMG_8816.JPG"/>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04800" y="2345084"/>
            <a:ext cx="3290818" cy="2436466"/>
          </a:xfrm>
          <a:prstGeom prst="rect">
            <a:avLst/>
          </a:prstGeom>
        </p:spPr>
      </p:pic>
      <p:pic>
        <p:nvPicPr>
          <p:cNvPr id="5" name="Content Placeholder 3" descr="IMG_4054.JP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733800" y="2345084"/>
            <a:ext cx="3310417" cy="2436466"/>
          </a:xfrm>
          <a:prstGeom prst="rect">
            <a:avLst/>
          </a:prstGeom>
        </p:spPr>
      </p:pic>
      <p:pic>
        <p:nvPicPr>
          <p:cNvPr id="6" name="Picture 5"/>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7239000" y="2345084"/>
            <a:ext cx="1625630" cy="2436466"/>
          </a:xfrm>
          <a:prstGeom prst="rect">
            <a:avLst/>
          </a:prstGeom>
        </p:spPr>
      </p:pic>
    </p:spTree>
    <p:extLst>
      <p:ext uri="{BB962C8B-B14F-4D97-AF65-F5344CB8AC3E}">
        <p14:creationId xmlns:p14="http://schemas.microsoft.com/office/powerpoint/2010/main" val="3908556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fade">
                                      <p:cBhvr>
                                        <p:cTn id="10" dur="500"/>
                                        <p:tgtEl>
                                          <p:spTgt spid="2">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animEffect transition="in" filter="fade">
                                      <p:cBhvr>
                                        <p:cTn id="15"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397</TotalTime>
  <Words>1385</Words>
  <Application>Microsoft Office PowerPoint</Application>
  <PresentationFormat>On-screen Show (4:3)</PresentationFormat>
  <Paragraphs>125</Paragraphs>
  <Slides>20</Slides>
  <Notes>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Dr. Joseph Reese</dc:creator>
  <cp:lastModifiedBy>Dr. Joseph Reese</cp:lastModifiedBy>
  <cp:revision>105</cp:revision>
  <dcterms:created xsi:type="dcterms:W3CDTF">2015-09-22T18:18:58Z</dcterms:created>
  <dcterms:modified xsi:type="dcterms:W3CDTF">2015-10-23T18:52:33Z</dcterms:modified>
</cp:coreProperties>
</file>